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76" r:id="rId6"/>
    <p:sldId id="273" r:id="rId7"/>
    <p:sldId id="274" r:id="rId8"/>
    <p:sldId id="275" r:id="rId9"/>
    <p:sldId id="278" r:id="rId10"/>
    <p:sldId id="259" r:id="rId11"/>
    <p:sldId id="261" r:id="rId12"/>
    <p:sldId id="262" r:id="rId13"/>
    <p:sldId id="260" r:id="rId14"/>
    <p:sldId id="277" r:id="rId15"/>
    <p:sldId id="258" r:id="rId16"/>
    <p:sldId id="263" r:id="rId17"/>
    <p:sldId id="267" r:id="rId18"/>
    <p:sldId id="268" r:id="rId19"/>
    <p:sldId id="269" r:id="rId20"/>
    <p:sldId id="270" r:id="rId21"/>
    <p:sldId id="264" r:id="rId22"/>
    <p:sldId id="265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Wealth Creation in Disrupting 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ACAE CAPITAL MARKETS SUMMIT, FEB 2019, KOLKATA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Investors just cannot ignore Disruption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Time taken to grow is shrinking!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7" b="34259"/>
          <a:stretch/>
        </p:blipFill>
        <p:spPr>
          <a:xfrm>
            <a:off x="2949211" y="1841500"/>
            <a:ext cx="612970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42778"/>
          <a:stretch/>
        </p:blipFill>
        <p:spPr>
          <a:xfrm>
            <a:off x="2704151" y="1892300"/>
            <a:ext cx="6133462" cy="4826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3200" dirty="0" smtClean="0"/>
              <a:t>Investors just cannot ignore Disruption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reaction time is shrinking!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80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0" b="33147"/>
          <a:stretch/>
        </p:blipFill>
        <p:spPr>
          <a:xfrm>
            <a:off x="2501667" y="1848482"/>
            <a:ext cx="6159733" cy="47047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3200" dirty="0" smtClean="0"/>
              <a:t>Investors just cannot ignore Disruption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impact is too fast, once it starts!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16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43703"/>
          <a:stretch/>
        </p:blipFill>
        <p:spPr>
          <a:xfrm>
            <a:off x="2412395" y="1676400"/>
            <a:ext cx="6793517" cy="5054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98511" y="1860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Investors just cannot ignore Disruption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Its happening usually too quietly!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73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spotting Disruption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3800" y="1917700"/>
            <a:ext cx="10883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Disruption can take lots of time to make an impact and test your patience</a:t>
            </a:r>
          </a:p>
          <a:p>
            <a:endParaRPr lang="en-US" sz="3200" dirty="0" smtClean="0"/>
          </a:p>
          <a:p>
            <a:r>
              <a:rPr lang="en-US" sz="3200" dirty="0" smtClean="0"/>
              <a:t>Biz models can look completely different than what’s already there, so that makes it difficult to identify in the early stages</a:t>
            </a:r>
          </a:p>
          <a:p>
            <a:endParaRPr lang="en-US" sz="3200" dirty="0" smtClean="0"/>
          </a:p>
          <a:p>
            <a:r>
              <a:rPr lang="en-US" sz="3200" dirty="0" smtClean="0"/>
              <a:t>Successful disruptions start off as very normal businesses – there are not bells that ring!</a:t>
            </a:r>
            <a:endParaRPr lang="en-US" sz="3200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46111" y="20574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71511" y="35306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671511" y="54229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 disruptors?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19287"/>
            <a:ext cx="68580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Simple Ways to make the most of Investing in Disruption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2700" y="2921000"/>
            <a:ext cx="8768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Invest in the Disruptor themselves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/>
              <a:t> </a:t>
            </a:r>
            <a:r>
              <a:rPr lang="en-US" sz="3200" dirty="0" smtClean="0"/>
              <a:t>- Binary outcomes : Hero v/s Zero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092200" y="2286000"/>
            <a:ext cx="1041400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3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Simple Ways to make the most of Investing in Disruption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2700" y="2921000"/>
            <a:ext cx="8768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Invest in the beneficiary of the new technology or change</a:t>
            </a:r>
          </a:p>
          <a:p>
            <a:pPr algn="ctr"/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- Companies that are agile enough to embrace and integrate helpful innovations</a:t>
            </a:r>
          </a:p>
          <a:p>
            <a:r>
              <a:rPr lang="en-US" sz="3200" dirty="0" smtClean="0"/>
              <a:t>(</a:t>
            </a:r>
            <a:r>
              <a:rPr lang="en-US" sz="3200" dirty="0" err="1" smtClean="0"/>
              <a:t>eg</a:t>
            </a:r>
            <a:r>
              <a:rPr lang="en-US" sz="3200" dirty="0" smtClean="0"/>
              <a:t>. MARUTI ~ UBER)</a:t>
            </a:r>
          </a:p>
        </p:txBody>
      </p:sp>
      <p:sp>
        <p:nvSpPr>
          <p:cNvPr id="4" name="Oval 3"/>
          <p:cNvSpPr/>
          <p:nvPr/>
        </p:nvSpPr>
        <p:spPr>
          <a:xfrm>
            <a:off x="1092200" y="2286000"/>
            <a:ext cx="1041400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6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Simple Ways to make the most of Investing in Disruption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2700" y="2921000"/>
            <a:ext cx="8768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Avoid the disrupted</a:t>
            </a:r>
          </a:p>
          <a:p>
            <a:pPr algn="ctr"/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- Narrowing moats of businesses are a red flag</a:t>
            </a:r>
          </a:p>
          <a:p>
            <a:r>
              <a:rPr lang="en-US" sz="3200" dirty="0" smtClean="0"/>
              <a:t>(</a:t>
            </a:r>
            <a:r>
              <a:rPr lang="en-US" sz="3200" dirty="0" err="1" smtClean="0"/>
              <a:t>eg</a:t>
            </a:r>
            <a:r>
              <a:rPr lang="en-US" sz="3200" dirty="0" smtClean="0"/>
              <a:t>. CAMERA Cos/ CASTROL/ EVEREADY)</a:t>
            </a:r>
          </a:p>
        </p:txBody>
      </p:sp>
      <p:sp>
        <p:nvSpPr>
          <p:cNvPr id="4" name="Oval 3"/>
          <p:cNvSpPr/>
          <p:nvPr/>
        </p:nvSpPr>
        <p:spPr>
          <a:xfrm>
            <a:off x="1092200" y="2286000"/>
            <a:ext cx="1041400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6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Simple Ways to make the most of Investing in Disruption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2700" y="2921000"/>
            <a:ext cx="8768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Look for opportunities from overreactions</a:t>
            </a:r>
          </a:p>
          <a:p>
            <a:pPr algn="ctr"/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- Hype v/s Reality is a paradigm that always exists in markets</a:t>
            </a:r>
          </a:p>
          <a:p>
            <a:r>
              <a:rPr lang="en-US" sz="3200" dirty="0" smtClean="0"/>
              <a:t>(</a:t>
            </a:r>
            <a:r>
              <a:rPr lang="en-US" sz="3200" dirty="0" err="1" smtClean="0"/>
              <a:t>eg</a:t>
            </a:r>
            <a:r>
              <a:rPr lang="en-US" sz="3200" dirty="0" smtClean="0"/>
              <a:t>. EV ecosystem)</a:t>
            </a:r>
          </a:p>
        </p:txBody>
      </p:sp>
      <p:sp>
        <p:nvSpPr>
          <p:cNvPr id="4" name="Oval 3"/>
          <p:cNvSpPr/>
          <p:nvPr/>
        </p:nvSpPr>
        <p:spPr>
          <a:xfrm>
            <a:off x="1092200" y="2286000"/>
            <a:ext cx="1041400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0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‘Disruption’?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1021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‘disruption’ (noun):</a:t>
            </a:r>
          </a:p>
          <a:p>
            <a:endParaRPr lang="en-US" sz="3200" dirty="0" smtClean="0"/>
          </a:p>
          <a:p>
            <a:r>
              <a:rPr lang="en-US" sz="3200" dirty="0" smtClean="0"/>
              <a:t>Disturbance or problems which interrupt an event, activity or process</a:t>
            </a:r>
          </a:p>
          <a:p>
            <a:endParaRPr lang="en-US" sz="3200" dirty="0"/>
          </a:p>
          <a:p>
            <a:r>
              <a:rPr lang="en-US" sz="3200" dirty="0" smtClean="0"/>
              <a:t>(Synonyms): </a:t>
            </a:r>
          </a:p>
          <a:p>
            <a:r>
              <a:rPr lang="en-US" sz="3200" dirty="0" smtClean="0"/>
              <a:t>disturbance / disordering / disarrangement / upsetting / unsettling / confusing)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3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look for Opportunities to Invest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3800" y="1917700"/>
            <a:ext cx="10883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Businesses where margins &amp; growth have plateaued</a:t>
            </a:r>
          </a:p>
          <a:p>
            <a:endParaRPr lang="en-US" sz="3200" dirty="0" smtClean="0"/>
          </a:p>
          <a:p>
            <a:r>
              <a:rPr lang="en-US" sz="3200" dirty="0" smtClean="0"/>
              <a:t>Sectors where competition is getting complacent</a:t>
            </a:r>
          </a:p>
          <a:p>
            <a:endParaRPr lang="en-US" sz="3200" dirty="0" smtClean="0"/>
          </a:p>
          <a:p>
            <a:r>
              <a:rPr lang="en-US" sz="3200" dirty="0" smtClean="0"/>
              <a:t>Oligopolies that are getting challenged by new entrants</a:t>
            </a:r>
          </a:p>
          <a:p>
            <a:endParaRPr lang="en-US" sz="3200" dirty="0" smtClean="0"/>
          </a:p>
          <a:p>
            <a:r>
              <a:rPr lang="en-US" sz="3200" dirty="0" smtClean="0"/>
              <a:t>Capital allocation is being made into innovation</a:t>
            </a:r>
          </a:p>
          <a:p>
            <a:endParaRPr lang="en-US" sz="3200" dirty="0" smtClean="0"/>
          </a:p>
          <a:p>
            <a:r>
              <a:rPr lang="en-US" sz="3200" dirty="0" smtClean="0"/>
              <a:t>New consumer segments are appearing</a:t>
            </a:r>
            <a:endParaRPr lang="en-US" sz="3200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46111" y="20574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646111" y="30099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71511" y="39878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671511" y="54229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633411" y="63754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Disruption good for Investors?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5372" y="1955800"/>
            <a:ext cx="4875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could be a FRIEND, if we are ready to….</a:t>
            </a:r>
          </a:p>
          <a:p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Anticipate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Accept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Assimilate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Act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78772" y="1968500"/>
            <a:ext cx="4875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could end up being a FOE, if we chose to….</a:t>
            </a:r>
          </a:p>
          <a:p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Refuse to </a:t>
            </a:r>
            <a:r>
              <a:rPr lang="en-US" sz="3200" dirty="0" err="1" smtClean="0"/>
              <a:t>recognise</a:t>
            </a:r>
            <a:endParaRPr lang="en-US" sz="3200" dirty="0" smtClean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Reject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Resist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Repent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740400" y="2159000"/>
            <a:ext cx="190500" cy="323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we be worried of Disruption?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857500"/>
            <a:ext cx="7688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 amount of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 </a:t>
            </a:r>
          </a:p>
          <a:p>
            <a:pPr algn="ctr"/>
            <a:r>
              <a:rPr lang="en-US" sz="3600" dirty="0" smtClean="0"/>
              <a:t>can replace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STUPIDITY</a:t>
            </a:r>
            <a:r>
              <a:rPr lang="en-US" sz="3600" dirty="0" smtClean="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77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Investing!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46200" y="2413338"/>
            <a:ext cx="9131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We always overestimate the change that will occur in the next two years and underestimate the change that will occur in the next ten. Don't let yourself be lulled into inaction. </a:t>
            </a:r>
            <a:endParaRPr lang="e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endParaRPr lang="e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-Bill </a:t>
            </a:r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Gates</a:t>
            </a:r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9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‘Disruption’?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1021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‘disrupt’ (verb):</a:t>
            </a:r>
          </a:p>
          <a:p>
            <a:endParaRPr lang="en-US" sz="3200" dirty="0" smtClean="0"/>
          </a:p>
          <a:p>
            <a:r>
              <a:rPr lang="en-US" sz="3200" dirty="0" smtClean="0"/>
              <a:t>..to prevent something, especially a system, process, or event, from continuing as usual or as expected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27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‘Disruption’?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1021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 smtClean="0"/>
              <a:t>Business Definition: </a:t>
            </a:r>
          </a:p>
          <a:p>
            <a:endParaRPr lang="en-US" sz="4000" dirty="0" smtClean="0"/>
          </a:p>
          <a:p>
            <a:r>
              <a:rPr lang="en-US" sz="4000" dirty="0" smtClean="0"/>
              <a:t>..to change the traditional way that an industry operates, especially in a new and effective way!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51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‘Disruption’?</a:t>
            </a:r>
            <a:endParaRPr lang="en-US" dirty="0"/>
          </a:p>
        </p:txBody>
      </p:sp>
      <p:sp>
        <p:nvSpPr>
          <p:cNvPr id="5" name="AutoShape 4" descr="Image result for oyo logo"/>
          <p:cNvSpPr>
            <a:spLocks noChangeAspect="1" noChangeArrowheads="1"/>
          </p:cNvSpPr>
          <p:nvPr/>
        </p:nvSpPr>
        <p:spPr bwMode="auto">
          <a:xfrm>
            <a:off x="2124074" y="1853248"/>
            <a:ext cx="1533525" cy="15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oyo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2781300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505" y="5004752"/>
            <a:ext cx="1899882" cy="1264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1256"/>
          <a:stretch/>
        </p:blipFill>
        <p:spPr>
          <a:xfrm>
            <a:off x="3898900" y="2387600"/>
            <a:ext cx="1262856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862" y="4402137"/>
            <a:ext cx="2047875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425" y="5295900"/>
            <a:ext cx="142875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962" y="3979862"/>
            <a:ext cx="1514475" cy="113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5412" y="2843212"/>
            <a:ext cx="1171575" cy="1171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0737" y="4764087"/>
            <a:ext cx="1304925" cy="1266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8800" y="5527675"/>
            <a:ext cx="1524000" cy="857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050" y="3105150"/>
            <a:ext cx="800100" cy="125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5787" y="2828925"/>
            <a:ext cx="1800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‘Disruption’?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9100" y="1853248"/>
            <a:ext cx="855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 smtClean="0"/>
              <a:t>Disruption v/s Innovation</a:t>
            </a:r>
          </a:p>
          <a:p>
            <a:endParaRPr lang="en-US" sz="4000" dirty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Both are used interchangeably</a:t>
            </a:r>
          </a:p>
          <a:p>
            <a:pPr marL="571500" indent="-571500">
              <a:buFontTx/>
              <a:buChar char="-"/>
            </a:pPr>
            <a:r>
              <a:rPr lang="en-US" sz="4000" dirty="0" smtClean="0"/>
              <a:t>Can get mixed up</a:t>
            </a:r>
          </a:p>
          <a:p>
            <a:pPr marL="571500" indent="-571500">
              <a:buFontTx/>
              <a:buChar char="-"/>
            </a:pPr>
            <a:r>
              <a:rPr lang="en-US" sz="4000" dirty="0" smtClean="0"/>
              <a:t>Outcomes are what differentiates the two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54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or Innovation?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8148"/>
          <a:stretch/>
        </p:blipFill>
        <p:spPr>
          <a:xfrm>
            <a:off x="3492500" y="1308100"/>
            <a:ext cx="4565650" cy="52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or Innovation?</a:t>
            </a:r>
            <a:endParaRPr lang="en-US" dirty="0"/>
          </a:p>
        </p:txBody>
      </p:sp>
      <p:pic>
        <p:nvPicPr>
          <p:cNvPr id="1026" name="Picture 2" descr="Big Baza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420937"/>
            <a:ext cx="3709984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42" y="4584700"/>
            <a:ext cx="333375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5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Disruption happens?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3800" y="1917700"/>
            <a:ext cx="10883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Disruption has its origin in anticipating unstated or future needs of customers</a:t>
            </a:r>
          </a:p>
          <a:p>
            <a:endParaRPr lang="en-US" sz="3200" dirty="0" smtClean="0"/>
          </a:p>
          <a:p>
            <a:r>
              <a:rPr lang="en-US" sz="3200" dirty="0" smtClean="0"/>
              <a:t>It most likely starts by either satisfying the less-demanding customer or creating a market where none existed before</a:t>
            </a:r>
          </a:p>
          <a:p>
            <a:endParaRPr lang="en-US" sz="3200" dirty="0" smtClean="0"/>
          </a:p>
          <a:p>
            <a:r>
              <a:rPr lang="en-US" sz="3200" dirty="0" smtClean="0"/>
              <a:t>Facebook’s guiding principle is “If we don’t invent the thing that will kill Facebook, someone else will”</a:t>
            </a:r>
            <a:endParaRPr lang="en-US" sz="3200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46111" y="20574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71511" y="35306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671511" y="5422900"/>
            <a:ext cx="407989" cy="495300"/>
          </a:xfrm>
          <a:prstGeom prst="actionButtonForwardNex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555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helvetica neue</vt:lpstr>
      <vt:lpstr>Wingdings 3</vt:lpstr>
      <vt:lpstr>Ion</vt:lpstr>
      <vt:lpstr>Wealth Creation in Disrupting Times</vt:lpstr>
      <vt:lpstr>What is ‘Disruption’?</vt:lpstr>
      <vt:lpstr>What is ‘Disruption’?</vt:lpstr>
      <vt:lpstr>What is ‘Disruption’?</vt:lpstr>
      <vt:lpstr>Examples of ‘Disruption’?</vt:lpstr>
      <vt:lpstr>What is ‘Disruption’?</vt:lpstr>
      <vt:lpstr>Disruption or Innovation?</vt:lpstr>
      <vt:lpstr>Disruption or Innovation?</vt:lpstr>
      <vt:lpstr>Why Disruption happens?</vt:lpstr>
      <vt:lpstr>Investors just cannot ignore Disruption Time taken to grow is shrinking!</vt:lpstr>
      <vt:lpstr>Investors just cannot ignore Disruption The reaction time is shrinking!</vt:lpstr>
      <vt:lpstr>Investors just cannot ignore Disruption The impact is too fast, once it starts!</vt:lpstr>
      <vt:lpstr>PowerPoint Presentation</vt:lpstr>
      <vt:lpstr>Challenges with spotting Disruption</vt:lpstr>
      <vt:lpstr>How to evaluate disruptors?</vt:lpstr>
      <vt:lpstr>4 Simple Ways to make the most of Investing in Disruption </vt:lpstr>
      <vt:lpstr>4 Simple Ways to make the most of Investing in Disruption </vt:lpstr>
      <vt:lpstr>4 Simple Ways to make the most of Investing in Disruption </vt:lpstr>
      <vt:lpstr>4 Simple Ways to make the most of Investing in Disruption </vt:lpstr>
      <vt:lpstr>Where to look for Opportunities to Invest </vt:lpstr>
      <vt:lpstr>Is Disruption good for Investors?</vt:lpstr>
      <vt:lpstr>Should we be worried of Disruption?</vt:lpstr>
      <vt:lpstr>Happy Investing!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Wealth Creation in Disrupting Times</dc:title>
  <dc:creator>Prakash</dc:creator>
  <cp:lastModifiedBy>Prakash</cp:lastModifiedBy>
  <cp:revision>10</cp:revision>
  <dcterms:created xsi:type="dcterms:W3CDTF">2019-02-23T01:30:45Z</dcterms:created>
  <dcterms:modified xsi:type="dcterms:W3CDTF">2019-02-23T03:30:06Z</dcterms:modified>
</cp:coreProperties>
</file>