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7"/>
  </p:notesMasterIdLst>
  <p:sldIdLst>
    <p:sldId id="287" r:id="rId2"/>
    <p:sldId id="341" r:id="rId3"/>
    <p:sldId id="295" r:id="rId4"/>
    <p:sldId id="336" r:id="rId5"/>
    <p:sldId id="337" r:id="rId6"/>
    <p:sldId id="290" r:id="rId7"/>
    <p:sldId id="343" r:id="rId8"/>
    <p:sldId id="344" r:id="rId9"/>
    <p:sldId id="292" r:id="rId10"/>
    <p:sldId id="297" r:id="rId11"/>
    <p:sldId id="335" r:id="rId12"/>
    <p:sldId id="299" r:id="rId13"/>
    <p:sldId id="296" r:id="rId14"/>
    <p:sldId id="302" r:id="rId15"/>
    <p:sldId id="308" r:id="rId16"/>
    <p:sldId id="316" r:id="rId17"/>
    <p:sldId id="322" r:id="rId18"/>
    <p:sldId id="321" r:id="rId19"/>
    <p:sldId id="318" r:id="rId20"/>
    <p:sldId id="323" r:id="rId21"/>
    <p:sldId id="315" r:id="rId22"/>
    <p:sldId id="324" r:id="rId23"/>
    <p:sldId id="313" r:id="rId24"/>
    <p:sldId id="314" r:id="rId25"/>
    <p:sldId id="312" r:id="rId26"/>
    <p:sldId id="345" r:id="rId27"/>
    <p:sldId id="346" r:id="rId28"/>
    <p:sldId id="347" r:id="rId29"/>
    <p:sldId id="348" r:id="rId30"/>
    <p:sldId id="325" r:id="rId31"/>
    <p:sldId id="311" r:id="rId32"/>
    <p:sldId id="329" r:id="rId33"/>
    <p:sldId id="319" r:id="rId34"/>
    <p:sldId id="326" r:id="rId35"/>
    <p:sldId id="327" r:id="rId36"/>
    <p:sldId id="328" r:id="rId37"/>
    <p:sldId id="330" r:id="rId38"/>
    <p:sldId id="331" r:id="rId39"/>
    <p:sldId id="317" r:id="rId40"/>
    <p:sldId id="310" r:id="rId41"/>
    <p:sldId id="309" r:id="rId42"/>
    <p:sldId id="338" r:id="rId43"/>
    <p:sldId id="340" r:id="rId44"/>
    <p:sldId id="339" r:id="rId45"/>
    <p:sldId id="33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690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udin.icai.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udin.icai.org/"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61F2D0-F8CE-48D7-9C39-A9D25E6A8DDA}" type="doc">
      <dgm:prSet loTypeId="urn:microsoft.com/office/officeart/2005/8/layout/vProcess5" loCatId="process" qsTypeId="urn:microsoft.com/office/officeart/2005/8/quickstyle/3d2#1" qsCatId="3D" csTypeId="urn:microsoft.com/office/officeart/2005/8/colors/accent1_1" csCatId="accent1" phldr="1"/>
      <dgm:spPr/>
      <dgm:t>
        <a:bodyPr/>
        <a:lstStyle/>
        <a:p>
          <a:endParaRPr lang="en-IN"/>
        </a:p>
      </dgm:t>
    </dgm:pt>
    <dgm:pt modelId="{84480B51-8436-4790-AB6A-E6BBBCF5F764}">
      <dgm:prSet phldrT="[Text]"/>
      <dgm:spPr/>
      <dgm:t>
        <a:bodyPr/>
        <a:lstStyle/>
        <a:p>
          <a:pPr rtl="0"/>
          <a:r>
            <a:rPr kumimoji="0" lang="en-US" b="1" i="0" u="none" strike="noStrike" cap="none" normalizeH="0" baseline="0" dirty="0">
              <a:ln/>
              <a:effectLst/>
              <a:latin typeface="Times New Roman" panose="02020603050405020304" pitchFamily="18" charset="0"/>
              <a:cs typeface="Times New Roman" panose="02020603050405020304" pitchFamily="18" charset="0"/>
            </a:rPr>
            <a:t>Portal available on </a:t>
          </a:r>
          <a:r>
            <a:rPr kumimoji="0" lang="en-US" b="1" i="0" u="none" strike="noStrike" cap="none" normalizeH="0" baseline="0" dirty="0">
              <a:ln/>
              <a:effectLst/>
              <a:latin typeface="Times New Roman" panose="02020603050405020304" pitchFamily="18" charset="0"/>
              <a:cs typeface="Times New Roman" panose="02020603050405020304" pitchFamily="18" charset="0"/>
              <a:hlinkClick xmlns:r="http://schemas.openxmlformats.org/officeDocument/2006/relationships" r:id="rId1"/>
            </a:rPr>
            <a:t>https://udin.icai.org</a:t>
          </a:r>
          <a:endParaRPr lang="en-IN" dirty="0">
            <a:latin typeface="Times New Roman" panose="02020603050405020304" pitchFamily="18" charset="0"/>
            <a:cs typeface="Times New Roman" panose="02020603050405020304" pitchFamily="18" charset="0"/>
          </a:endParaRPr>
        </a:p>
      </dgm:t>
    </dgm:pt>
    <dgm:pt modelId="{1444B0EA-2FE0-4BA1-94DC-7A4F8BA5E645}" type="parTrans" cxnId="{B4FA7DF3-6792-4B32-B4A3-895FAF5CDEBE}">
      <dgm:prSet/>
      <dgm:spPr/>
      <dgm:t>
        <a:bodyPr/>
        <a:lstStyle/>
        <a:p>
          <a:endParaRPr lang="en-IN"/>
        </a:p>
      </dgm:t>
    </dgm:pt>
    <dgm:pt modelId="{389E2B83-3080-4C2B-AA4F-2F92CD0881FE}" type="sibTrans" cxnId="{B4FA7DF3-6792-4B32-B4A3-895FAF5CDEBE}">
      <dgm:prSet/>
      <dgm:spPr>
        <a:solidFill>
          <a:srgbClr val="99CCFF">
            <a:alpha val="90000"/>
          </a:srgbClr>
        </a:solidFill>
        <a:ln>
          <a:solidFill>
            <a:srgbClr val="99CCFF">
              <a:alpha val="90000"/>
            </a:srgbClr>
          </a:solidFill>
        </a:ln>
      </dgm:spPr>
      <dgm:t>
        <a:bodyPr/>
        <a:lstStyle/>
        <a:p>
          <a:endParaRPr lang="en-IN"/>
        </a:p>
      </dgm:t>
    </dgm:pt>
    <dgm:pt modelId="{58CCEDE9-6057-4C11-A5AA-08AF357E22A7}">
      <dgm:prSet phldrT="[Text]" custT="1"/>
      <dgm:spPr/>
      <dgm:t>
        <a:bodyPr/>
        <a:lstStyle/>
        <a:p>
          <a:pPr rtl="0"/>
          <a:r>
            <a:rPr lang="en-IN" sz="1600" b="1" dirty="0">
              <a:solidFill>
                <a:srgbClr val="0070C0"/>
              </a:solidFill>
              <a:latin typeface="Times New Roman" panose="02020603050405020304" pitchFamily="18" charset="0"/>
              <a:cs typeface="Times New Roman" panose="02020603050405020304" pitchFamily="18" charset="0"/>
            </a:rPr>
            <a:t>Member Sign up for </a:t>
          </a:r>
          <a:r>
            <a:rPr lang="en-IN" sz="1600" b="1" dirty="0" err="1">
              <a:solidFill>
                <a:srgbClr val="0070C0"/>
              </a:solidFill>
              <a:latin typeface="Times New Roman" panose="02020603050405020304" pitchFamily="18" charset="0"/>
              <a:cs typeface="Times New Roman" panose="02020603050405020304" pitchFamily="18" charset="0"/>
            </a:rPr>
            <a:t>Ist</a:t>
          </a:r>
          <a:r>
            <a:rPr lang="en-IN" sz="1600" b="1" dirty="0">
              <a:solidFill>
                <a:srgbClr val="0070C0"/>
              </a:solidFill>
              <a:latin typeface="Times New Roman" panose="02020603050405020304" pitchFamily="18" charset="0"/>
              <a:cs typeface="Times New Roman" panose="02020603050405020304" pitchFamily="18" charset="0"/>
            </a:rPr>
            <a:t> time register</a:t>
          </a:r>
        </a:p>
      </dgm:t>
    </dgm:pt>
    <dgm:pt modelId="{CB071A23-4C94-4879-A754-A6C1E960E94F}" type="parTrans" cxnId="{2691E526-6D54-4BC1-9917-E59DB4D255F0}">
      <dgm:prSet/>
      <dgm:spPr/>
      <dgm:t>
        <a:bodyPr/>
        <a:lstStyle/>
        <a:p>
          <a:endParaRPr lang="en-IN"/>
        </a:p>
      </dgm:t>
    </dgm:pt>
    <dgm:pt modelId="{C5EA5D60-2BB3-4454-8F97-F8B36205B8A3}" type="sibTrans" cxnId="{2691E526-6D54-4BC1-9917-E59DB4D255F0}">
      <dgm:prSet/>
      <dgm:spPr>
        <a:solidFill>
          <a:srgbClr val="99CCFF">
            <a:alpha val="90000"/>
          </a:srgbClr>
        </a:solidFill>
        <a:ln>
          <a:solidFill>
            <a:srgbClr val="99CCFF">
              <a:alpha val="90000"/>
            </a:srgbClr>
          </a:solidFill>
        </a:ln>
      </dgm:spPr>
      <dgm:t>
        <a:bodyPr/>
        <a:lstStyle/>
        <a:p>
          <a:endParaRPr lang="en-IN"/>
        </a:p>
      </dgm:t>
    </dgm:pt>
    <dgm:pt modelId="{18425C44-8C55-42A2-8BB5-C3811F5717C1}">
      <dgm:prSet phldrT="[Text]"/>
      <dgm:spPr/>
      <dgm:t>
        <a:bodyPr/>
        <a:lstStyle/>
        <a:p>
          <a:pPr rtl="0"/>
          <a:r>
            <a:rPr lang="en-IN" b="1" dirty="0">
              <a:solidFill>
                <a:srgbClr val="FF0000"/>
              </a:solidFill>
              <a:latin typeface="Times New Roman" panose="02020603050405020304" pitchFamily="18" charset="0"/>
              <a:cs typeface="Times New Roman" panose="02020603050405020304" pitchFamily="18" charset="0"/>
            </a:rPr>
            <a:t>Generation of UDIN</a:t>
          </a:r>
        </a:p>
      </dgm:t>
    </dgm:pt>
    <dgm:pt modelId="{3D870895-F587-489B-9E3F-6234C6CB6A55}" type="parTrans" cxnId="{33061AE8-8F94-462C-BA0A-E4EE75D07596}">
      <dgm:prSet/>
      <dgm:spPr/>
      <dgm:t>
        <a:bodyPr/>
        <a:lstStyle/>
        <a:p>
          <a:endParaRPr lang="en-IN"/>
        </a:p>
      </dgm:t>
    </dgm:pt>
    <dgm:pt modelId="{F515E369-39A0-41C2-BDEE-D14E0DB32435}" type="sibTrans" cxnId="{33061AE8-8F94-462C-BA0A-E4EE75D07596}">
      <dgm:prSet/>
      <dgm:spPr>
        <a:solidFill>
          <a:srgbClr val="99CCFF">
            <a:alpha val="90000"/>
          </a:srgbClr>
        </a:solidFill>
        <a:ln>
          <a:solidFill>
            <a:srgbClr val="99CCFF">
              <a:alpha val="90000"/>
            </a:srgbClr>
          </a:solidFill>
        </a:ln>
      </dgm:spPr>
      <dgm:t>
        <a:bodyPr/>
        <a:lstStyle/>
        <a:p>
          <a:endParaRPr lang="en-IN"/>
        </a:p>
      </dgm:t>
    </dgm:pt>
    <dgm:pt modelId="{ED85ADA9-ECC6-42DC-83E2-4C5C9757785B}">
      <dgm:prSet/>
      <dgm:spPr/>
      <dgm:t>
        <a:bodyPr/>
        <a:lstStyle/>
        <a:p>
          <a:pPr rtl="0"/>
          <a:r>
            <a:rPr lang="en-IN" b="1" dirty="0">
              <a:solidFill>
                <a:srgbClr val="00B050"/>
              </a:solidFill>
              <a:latin typeface="Times New Roman" panose="02020603050405020304" pitchFamily="18" charset="0"/>
              <a:cs typeface="Times New Roman" panose="02020603050405020304" pitchFamily="18" charset="0"/>
            </a:rPr>
            <a:t>Print UDIN as </a:t>
          </a:r>
          <a:r>
            <a:rPr lang="en-IN" dirty="0">
              <a:solidFill>
                <a:srgbClr val="00B050"/>
              </a:solidFill>
              <a:latin typeface="Times New Roman" panose="02020603050405020304" pitchFamily="18" charset="0"/>
              <a:cs typeface="Times New Roman" panose="02020603050405020304" pitchFamily="18" charset="0"/>
            </a:rPr>
            <a:t>watermarked/handwritten</a:t>
          </a:r>
          <a:endParaRPr kumimoji="0" lang="en-US" b="1" i="0" u="none" strike="noStrike" cap="none" normalizeH="0" baseline="0" dirty="0">
            <a:ln/>
            <a:solidFill>
              <a:srgbClr val="00B050"/>
            </a:solidFill>
            <a:effectLst/>
            <a:latin typeface="Times New Roman" panose="02020603050405020304" pitchFamily="18" charset="0"/>
            <a:cs typeface="Times New Roman" panose="02020603050405020304" pitchFamily="18" charset="0"/>
          </a:endParaRPr>
        </a:p>
      </dgm:t>
    </dgm:pt>
    <dgm:pt modelId="{5EC5B9A9-CD6E-4D0C-AD58-C09D4357D416}" type="parTrans" cxnId="{A70BAB9C-5CC6-491F-A0C2-9CE97266A48C}">
      <dgm:prSet/>
      <dgm:spPr/>
      <dgm:t>
        <a:bodyPr/>
        <a:lstStyle/>
        <a:p>
          <a:endParaRPr lang="en-IN"/>
        </a:p>
      </dgm:t>
    </dgm:pt>
    <dgm:pt modelId="{A3679044-D935-4C58-BFB2-B89CD4AAF113}" type="sibTrans" cxnId="{A70BAB9C-5CC6-491F-A0C2-9CE97266A48C}">
      <dgm:prSet/>
      <dgm:spPr/>
      <dgm:t>
        <a:bodyPr/>
        <a:lstStyle/>
        <a:p>
          <a:endParaRPr lang="en-IN"/>
        </a:p>
      </dgm:t>
    </dgm:pt>
    <dgm:pt modelId="{166161DD-17BF-424B-BE62-65957961FB84}">
      <dgm:prSet phldrT="[Text]"/>
      <dgm:spPr/>
      <dgm:t>
        <a:bodyPr/>
        <a:lstStyle/>
        <a:p>
          <a:r>
            <a:rPr lang="en-IN" b="1" dirty="0">
              <a:solidFill>
                <a:schemeClr val="accent6">
                  <a:lumMod val="75000"/>
                </a:schemeClr>
              </a:solidFill>
              <a:latin typeface="Times New Roman" panose="02020603050405020304" pitchFamily="18" charset="0"/>
              <a:cs typeface="Times New Roman" panose="02020603050405020304" pitchFamily="18" charset="0"/>
            </a:rPr>
            <a:t>Member Login by Six digit Membership Number and Password</a:t>
          </a:r>
        </a:p>
      </dgm:t>
    </dgm:pt>
    <dgm:pt modelId="{C455C642-C6DF-4DA0-B1B7-45CB68EB0E44}" type="parTrans" cxnId="{D6AD0023-BB01-4C7F-AC5F-07E5178C64C0}">
      <dgm:prSet/>
      <dgm:spPr/>
      <dgm:t>
        <a:bodyPr/>
        <a:lstStyle/>
        <a:p>
          <a:endParaRPr lang="en-IN"/>
        </a:p>
      </dgm:t>
    </dgm:pt>
    <dgm:pt modelId="{A9AFCA2A-1E66-4B90-B083-C4E517C5AAC6}" type="sibTrans" cxnId="{D6AD0023-BB01-4C7F-AC5F-07E5178C64C0}">
      <dgm:prSet/>
      <dgm:spPr>
        <a:solidFill>
          <a:srgbClr val="99CCFF">
            <a:alpha val="90000"/>
          </a:srgbClr>
        </a:solidFill>
        <a:ln>
          <a:solidFill>
            <a:srgbClr val="99CCFF">
              <a:alpha val="90000"/>
            </a:srgbClr>
          </a:solidFill>
        </a:ln>
      </dgm:spPr>
      <dgm:t>
        <a:bodyPr/>
        <a:lstStyle/>
        <a:p>
          <a:endParaRPr lang="en-IN"/>
        </a:p>
      </dgm:t>
    </dgm:pt>
    <dgm:pt modelId="{EBAE37FA-877B-4736-A7D6-325856C5B9A6}" type="pres">
      <dgm:prSet presAssocID="{AB61F2D0-F8CE-48D7-9C39-A9D25E6A8DDA}" presName="outerComposite" presStyleCnt="0">
        <dgm:presLayoutVars>
          <dgm:chMax val="5"/>
          <dgm:dir/>
          <dgm:resizeHandles val="exact"/>
        </dgm:presLayoutVars>
      </dgm:prSet>
      <dgm:spPr/>
      <dgm:t>
        <a:bodyPr/>
        <a:lstStyle/>
        <a:p>
          <a:endParaRPr lang="en-IN"/>
        </a:p>
      </dgm:t>
    </dgm:pt>
    <dgm:pt modelId="{1D97D43E-B821-419D-BDA3-97DF23D6522A}" type="pres">
      <dgm:prSet presAssocID="{AB61F2D0-F8CE-48D7-9C39-A9D25E6A8DDA}" presName="dummyMaxCanvas" presStyleCnt="0">
        <dgm:presLayoutVars/>
      </dgm:prSet>
      <dgm:spPr/>
    </dgm:pt>
    <dgm:pt modelId="{4ED56136-BBB9-42D8-B609-63749B93FBC3}" type="pres">
      <dgm:prSet presAssocID="{AB61F2D0-F8CE-48D7-9C39-A9D25E6A8DDA}" presName="FiveNodes_1" presStyleLbl="node1" presStyleIdx="0" presStyleCnt="5" custScaleY="84868" custLinFactNeighborX="-9912" custLinFactNeighborY="27457">
        <dgm:presLayoutVars>
          <dgm:bulletEnabled val="1"/>
        </dgm:presLayoutVars>
      </dgm:prSet>
      <dgm:spPr/>
      <dgm:t>
        <a:bodyPr/>
        <a:lstStyle/>
        <a:p>
          <a:endParaRPr lang="en-IN"/>
        </a:p>
      </dgm:t>
    </dgm:pt>
    <dgm:pt modelId="{BDC1EA58-E420-4CE4-BA92-3414DD97823D}" type="pres">
      <dgm:prSet presAssocID="{AB61F2D0-F8CE-48D7-9C39-A9D25E6A8DDA}" presName="FiveNodes_2" presStyleLbl="node1" presStyleIdx="1" presStyleCnt="5" custScaleX="92213" custScaleY="44521" custLinFactNeighborX="369" custLinFactNeighborY="12263">
        <dgm:presLayoutVars>
          <dgm:bulletEnabled val="1"/>
        </dgm:presLayoutVars>
      </dgm:prSet>
      <dgm:spPr/>
      <dgm:t>
        <a:bodyPr/>
        <a:lstStyle/>
        <a:p>
          <a:endParaRPr lang="en-IN"/>
        </a:p>
      </dgm:t>
    </dgm:pt>
    <dgm:pt modelId="{11CA87DE-69BB-4DAC-AE79-BDDA539A77E5}" type="pres">
      <dgm:prSet presAssocID="{AB61F2D0-F8CE-48D7-9C39-A9D25E6A8DDA}" presName="FiveNodes_3" presStyleLbl="node1" presStyleIdx="2" presStyleCnt="5" custScaleY="71234" custLinFactNeighborX="-381" custLinFactNeighborY="4066">
        <dgm:presLayoutVars>
          <dgm:bulletEnabled val="1"/>
        </dgm:presLayoutVars>
      </dgm:prSet>
      <dgm:spPr/>
      <dgm:t>
        <a:bodyPr/>
        <a:lstStyle/>
        <a:p>
          <a:endParaRPr lang="en-IN"/>
        </a:p>
      </dgm:t>
    </dgm:pt>
    <dgm:pt modelId="{2B7987BB-6EC0-4EA9-83AC-8FF947266F3A}" type="pres">
      <dgm:prSet presAssocID="{AB61F2D0-F8CE-48D7-9C39-A9D25E6A8DDA}" presName="FiveNodes_4" presStyleLbl="node1" presStyleIdx="3" presStyleCnt="5" custScaleY="70318" custLinFactNeighborY="-14127">
        <dgm:presLayoutVars>
          <dgm:bulletEnabled val="1"/>
        </dgm:presLayoutVars>
      </dgm:prSet>
      <dgm:spPr/>
      <dgm:t>
        <a:bodyPr/>
        <a:lstStyle/>
        <a:p>
          <a:endParaRPr lang="en-IN"/>
        </a:p>
      </dgm:t>
    </dgm:pt>
    <dgm:pt modelId="{F4B52753-1217-4C14-9E7E-1DD759291032}" type="pres">
      <dgm:prSet presAssocID="{AB61F2D0-F8CE-48D7-9C39-A9D25E6A8DDA}" presName="FiveNodes_5" presStyleLbl="node1" presStyleIdx="4" presStyleCnt="5" custScaleX="98356" custScaleY="92806" custLinFactNeighborX="1203" custLinFactNeighborY="-29108">
        <dgm:presLayoutVars>
          <dgm:bulletEnabled val="1"/>
        </dgm:presLayoutVars>
      </dgm:prSet>
      <dgm:spPr/>
      <dgm:t>
        <a:bodyPr/>
        <a:lstStyle/>
        <a:p>
          <a:endParaRPr lang="en-IN"/>
        </a:p>
      </dgm:t>
    </dgm:pt>
    <dgm:pt modelId="{6C07263F-EBD0-414C-AF7D-CC686A573D19}" type="pres">
      <dgm:prSet presAssocID="{AB61F2D0-F8CE-48D7-9C39-A9D25E6A8DDA}" presName="FiveConn_1-2" presStyleLbl="fgAccFollowNode1" presStyleIdx="0" presStyleCnt="4" custLinFactNeighborX="-27595" custLinFactNeighborY="34127">
        <dgm:presLayoutVars>
          <dgm:bulletEnabled val="1"/>
        </dgm:presLayoutVars>
      </dgm:prSet>
      <dgm:spPr/>
      <dgm:t>
        <a:bodyPr/>
        <a:lstStyle/>
        <a:p>
          <a:endParaRPr lang="en-IN"/>
        </a:p>
      </dgm:t>
    </dgm:pt>
    <dgm:pt modelId="{8CA53F13-617F-46E4-89BF-E87697502F29}" type="pres">
      <dgm:prSet presAssocID="{AB61F2D0-F8CE-48D7-9C39-A9D25E6A8DDA}" presName="FiveConn_2-3" presStyleLbl="fgAccFollowNode1" presStyleIdx="1" presStyleCnt="4" custLinFactNeighborX="-28541" custLinFactNeighborY="-6776">
        <dgm:presLayoutVars>
          <dgm:bulletEnabled val="1"/>
        </dgm:presLayoutVars>
      </dgm:prSet>
      <dgm:spPr/>
      <dgm:t>
        <a:bodyPr/>
        <a:lstStyle/>
        <a:p>
          <a:endParaRPr lang="en-IN"/>
        </a:p>
      </dgm:t>
    </dgm:pt>
    <dgm:pt modelId="{9A823933-1B3A-45E0-A3B1-BA5550F396D9}" type="pres">
      <dgm:prSet presAssocID="{AB61F2D0-F8CE-48D7-9C39-A9D25E6A8DDA}" presName="FiveConn_3-4" presStyleLbl="fgAccFollowNode1" presStyleIdx="2" presStyleCnt="4" custLinFactNeighborX="-27167" custLinFactNeighborY="-8486">
        <dgm:presLayoutVars>
          <dgm:bulletEnabled val="1"/>
        </dgm:presLayoutVars>
      </dgm:prSet>
      <dgm:spPr/>
      <dgm:t>
        <a:bodyPr/>
        <a:lstStyle/>
        <a:p>
          <a:endParaRPr lang="en-IN"/>
        </a:p>
      </dgm:t>
    </dgm:pt>
    <dgm:pt modelId="{84A5FEB3-D102-42A6-A820-338BB094BE05}" type="pres">
      <dgm:prSet presAssocID="{AB61F2D0-F8CE-48D7-9C39-A9D25E6A8DDA}" presName="FiveConn_4-5" presStyleLbl="fgAccFollowNode1" presStyleIdx="3" presStyleCnt="4" custLinFactNeighborX="-1373" custLinFactNeighborY="-26679">
        <dgm:presLayoutVars>
          <dgm:bulletEnabled val="1"/>
        </dgm:presLayoutVars>
      </dgm:prSet>
      <dgm:spPr/>
      <dgm:t>
        <a:bodyPr/>
        <a:lstStyle/>
        <a:p>
          <a:endParaRPr lang="en-IN"/>
        </a:p>
      </dgm:t>
    </dgm:pt>
    <dgm:pt modelId="{F00DD136-7E5C-45F2-9E47-E438A5B164E2}" type="pres">
      <dgm:prSet presAssocID="{AB61F2D0-F8CE-48D7-9C39-A9D25E6A8DDA}" presName="FiveNodes_1_text" presStyleLbl="node1" presStyleIdx="4" presStyleCnt="5">
        <dgm:presLayoutVars>
          <dgm:bulletEnabled val="1"/>
        </dgm:presLayoutVars>
      </dgm:prSet>
      <dgm:spPr/>
      <dgm:t>
        <a:bodyPr/>
        <a:lstStyle/>
        <a:p>
          <a:endParaRPr lang="en-IN"/>
        </a:p>
      </dgm:t>
    </dgm:pt>
    <dgm:pt modelId="{092F25B5-D310-47FB-9A87-A6425E1DCB59}" type="pres">
      <dgm:prSet presAssocID="{AB61F2D0-F8CE-48D7-9C39-A9D25E6A8DDA}" presName="FiveNodes_2_text" presStyleLbl="node1" presStyleIdx="4" presStyleCnt="5">
        <dgm:presLayoutVars>
          <dgm:bulletEnabled val="1"/>
        </dgm:presLayoutVars>
      </dgm:prSet>
      <dgm:spPr/>
      <dgm:t>
        <a:bodyPr/>
        <a:lstStyle/>
        <a:p>
          <a:endParaRPr lang="en-IN"/>
        </a:p>
      </dgm:t>
    </dgm:pt>
    <dgm:pt modelId="{5C4FC3F3-D44A-4162-B306-6C1F298CD00E}" type="pres">
      <dgm:prSet presAssocID="{AB61F2D0-F8CE-48D7-9C39-A9D25E6A8DDA}" presName="FiveNodes_3_text" presStyleLbl="node1" presStyleIdx="4" presStyleCnt="5">
        <dgm:presLayoutVars>
          <dgm:bulletEnabled val="1"/>
        </dgm:presLayoutVars>
      </dgm:prSet>
      <dgm:spPr/>
      <dgm:t>
        <a:bodyPr/>
        <a:lstStyle/>
        <a:p>
          <a:endParaRPr lang="en-IN"/>
        </a:p>
      </dgm:t>
    </dgm:pt>
    <dgm:pt modelId="{19C1EDA7-B455-485B-8DA8-1BF7DD1888A2}" type="pres">
      <dgm:prSet presAssocID="{AB61F2D0-F8CE-48D7-9C39-A9D25E6A8DDA}" presName="FiveNodes_4_text" presStyleLbl="node1" presStyleIdx="4" presStyleCnt="5">
        <dgm:presLayoutVars>
          <dgm:bulletEnabled val="1"/>
        </dgm:presLayoutVars>
      </dgm:prSet>
      <dgm:spPr/>
      <dgm:t>
        <a:bodyPr/>
        <a:lstStyle/>
        <a:p>
          <a:endParaRPr lang="en-IN"/>
        </a:p>
      </dgm:t>
    </dgm:pt>
    <dgm:pt modelId="{384976F7-816B-45AF-8798-0B56AAEE2AF6}" type="pres">
      <dgm:prSet presAssocID="{AB61F2D0-F8CE-48D7-9C39-A9D25E6A8DDA}" presName="FiveNodes_5_text" presStyleLbl="node1" presStyleIdx="4" presStyleCnt="5">
        <dgm:presLayoutVars>
          <dgm:bulletEnabled val="1"/>
        </dgm:presLayoutVars>
      </dgm:prSet>
      <dgm:spPr/>
      <dgm:t>
        <a:bodyPr/>
        <a:lstStyle/>
        <a:p>
          <a:endParaRPr lang="en-IN"/>
        </a:p>
      </dgm:t>
    </dgm:pt>
  </dgm:ptLst>
  <dgm:cxnLst>
    <dgm:cxn modelId="{24586488-33CE-49E8-91BB-BE830F7D668A}" type="presOf" srcId="{84480B51-8436-4790-AB6A-E6BBBCF5F764}" destId="{4ED56136-BBB9-42D8-B609-63749B93FBC3}" srcOrd="0" destOrd="0" presId="urn:microsoft.com/office/officeart/2005/8/layout/vProcess5"/>
    <dgm:cxn modelId="{2B91BD10-B0E0-4267-AE51-90BCB63A935F}" type="presOf" srcId="{166161DD-17BF-424B-BE62-65957961FB84}" destId="{11CA87DE-69BB-4DAC-AE79-BDDA539A77E5}" srcOrd="0" destOrd="0" presId="urn:microsoft.com/office/officeart/2005/8/layout/vProcess5"/>
    <dgm:cxn modelId="{D6AD0023-BB01-4C7F-AC5F-07E5178C64C0}" srcId="{AB61F2D0-F8CE-48D7-9C39-A9D25E6A8DDA}" destId="{166161DD-17BF-424B-BE62-65957961FB84}" srcOrd="2" destOrd="0" parTransId="{C455C642-C6DF-4DA0-B1B7-45CB68EB0E44}" sibTransId="{A9AFCA2A-1E66-4B90-B083-C4E517C5AAC6}"/>
    <dgm:cxn modelId="{F2EA65DC-6CA6-4447-A358-2A5B0D827DD6}" type="presOf" srcId="{58CCEDE9-6057-4C11-A5AA-08AF357E22A7}" destId="{092F25B5-D310-47FB-9A87-A6425E1DCB59}" srcOrd="1" destOrd="0" presId="urn:microsoft.com/office/officeart/2005/8/layout/vProcess5"/>
    <dgm:cxn modelId="{DEEAD3C5-6AE1-49E4-A936-10FDBD776327}" type="presOf" srcId="{ED85ADA9-ECC6-42DC-83E2-4C5C9757785B}" destId="{F4B52753-1217-4C14-9E7E-1DD759291032}" srcOrd="0" destOrd="0" presId="urn:microsoft.com/office/officeart/2005/8/layout/vProcess5"/>
    <dgm:cxn modelId="{33061AE8-8F94-462C-BA0A-E4EE75D07596}" srcId="{AB61F2D0-F8CE-48D7-9C39-A9D25E6A8DDA}" destId="{18425C44-8C55-42A2-8BB5-C3811F5717C1}" srcOrd="3" destOrd="0" parTransId="{3D870895-F587-489B-9E3F-6234C6CB6A55}" sibTransId="{F515E369-39A0-41C2-BDEE-D14E0DB32435}"/>
    <dgm:cxn modelId="{3B8E781D-D23B-4D78-B7D2-A2BCD384D4DA}" type="presOf" srcId="{18425C44-8C55-42A2-8BB5-C3811F5717C1}" destId="{2B7987BB-6EC0-4EA9-83AC-8FF947266F3A}" srcOrd="0" destOrd="0" presId="urn:microsoft.com/office/officeart/2005/8/layout/vProcess5"/>
    <dgm:cxn modelId="{568281B7-7525-4C5B-B39D-7C2BDD1C21A9}" type="presOf" srcId="{ED85ADA9-ECC6-42DC-83E2-4C5C9757785B}" destId="{384976F7-816B-45AF-8798-0B56AAEE2AF6}" srcOrd="1" destOrd="0" presId="urn:microsoft.com/office/officeart/2005/8/layout/vProcess5"/>
    <dgm:cxn modelId="{AA175B08-EF7C-48C6-B087-AF8FC494EC3A}" type="presOf" srcId="{F515E369-39A0-41C2-BDEE-D14E0DB32435}" destId="{84A5FEB3-D102-42A6-A820-338BB094BE05}" srcOrd="0" destOrd="0" presId="urn:microsoft.com/office/officeart/2005/8/layout/vProcess5"/>
    <dgm:cxn modelId="{4F63B033-94C3-44F1-B7EB-4CFB916ED11A}" type="presOf" srcId="{A9AFCA2A-1E66-4B90-B083-C4E517C5AAC6}" destId="{9A823933-1B3A-45E0-A3B1-BA5550F396D9}" srcOrd="0" destOrd="0" presId="urn:microsoft.com/office/officeart/2005/8/layout/vProcess5"/>
    <dgm:cxn modelId="{6F4E5CDF-D584-4762-8588-0830F727C842}" type="presOf" srcId="{389E2B83-3080-4C2B-AA4F-2F92CD0881FE}" destId="{6C07263F-EBD0-414C-AF7D-CC686A573D19}" srcOrd="0" destOrd="0" presId="urn:microsoft.com/office/officeart/2005/8/layout/vProcess5"/>
    <dgm:cxn modelId="{F13F15EF-A0D3-4B6B-8637-FC7BE9CBC471}" type="presOf" srcId="{58CCEDE9-6057-4C11-A5AA-08AF357E22A7}" destId="{BDC1EA58-E420-4CE4-BA92-3414DD97823D}" srcOrd="0" destOrd="0" presId="urn:microsoft.com/office/officeart/2005/8/layout/vProcess5"/>
    <dgm:cxn modelId="{B4FA7DF3-6792-4B32-B4A3-895FAF5CDEBE}" srcId="{AB61F2D0-F8CE-48D7-9C39-A9D25E6A8DDA}" destId="{84480B51-8436-4790-AB6A-E6BBBCF5F764}" srcOrd="0" destOrd="0" parTransId="{1444B0EA-2FE0-4BA1-94DC-7A4F8BA5E645}" sibTransId="{389E2B83-3080-4C2B-AA4F-2F92CD0881FE}"/>
    <dgm:cxn modelId="{A70BAB9C-5CC6-491F-A0C2-9CE97266A48C}" srcId="{AB61F2D0-F8CE-48D7-9C39-A9D25E6A8DDA}" destId="{ED85ADA9-ECC6-42DC-83E2-4C5C9757785B}" srcOrd="4" destOrd="0" parTransId="{5EC5B9A9-CD6E-4D0C-AD58-C09D4357D416}" sibTransId="{A3679044-D935-4C58-BFB2-B89CD4AAF113}"/>
    <dgm:cxn modelId="{A8B0E486-EC5C-49AB-B7B4-61A092F1E9D1}" type="presOf" srcId="{C5EA5D60-2BB3-4454-8F97-F8B36205B8A3}" destId="{8CA53F13-617F-46E4-89BF-E87697502F29}" srcOrd="0" destOrd="0" presId="urn:microsoft.com/office/officeart/2005/8/layout/vProcess5"/>
    <dgm:cxn modelId="{2691E526-6D54-4BC1-9917-E59DB4D255F0}" srcId="{AB61F2D0-F8CE-48D7-9C39-A9D25E6A8DDA}" destId="{58CCEDE9-6057-4C11-A5AA-08AF357E22A7}" srcOrd="1" destOrd="0" parTransId="{CB071A23-4C94-4879-A754-A6C1E960E94F}" sibTransId="{C5EA5D60-2BB3-4454-8F97-F8B36205B8A3}"/>
    <dgm:cxn modelId="{6323CA36-2030-4619-9BE3-5C798E62D5CF}" type="presOf" srcId="{AB61F2D0-F8CE-48D7-9C39-A9D25E6A8DDA}" destId="{EBAE37FA-877B-4736-A7D6-325856C5B9A6}" srcOrd="0" destOrd="0" presId="urn:microsoft.com/office/officeart/2005/8/layout/vProcess5"/>
    <dgm:cxn modelId="{267BC139-BA04-4CD7-85F2-A13742233C5E}" type="presOf" srcId="{84480B51-8436-4790-AB6A-E6BBBCF5F764}" destId="{F00DD136-7E5C-45F2-9E47-E438A5B164E2}" srcOrd="1" destOrd="0" presId="urn:microsoft.com/office/officeart/2005/8/layout/vProcess5"/>
    <dgm:cxn modelId="{7AC2874A-AE75-4327-981C-5FBF9BBFEC81}" type="presOf" srcId="{166161DD-17BF-424B-BE62-65957961FB84}" destId="{5C4FC3F3-D44A-4162-B306-6C1F298CD00E}" srcOrd="1" destOrd="0" presId="urn:microsoft.com/office/officeart/2005/8/layout/vProcess5"/>
    <dgm:cxn modelId="{C9CC8EFE-5466-49D7-AE88-A5F1A344A7DA}" type="presOf" srcId="{18425C44-8C55-42A2-8BB5-C3811F5717C1}" destId="{19C1EDA7-B455-485B-8DA8-1BF7DD1888A2}" srcOrd="1" destOrd="0" presId="urn:microsoft.com/office/officeart/2005/8/layout/vProcess5"/>
    <dgm:cxn modelId="{E96B538A-9A29-4742-81CA-20BEA5C6AF2B}" type="presParOf" srcId="{EBAE37FA-877B-4736-A7D6-325856C5B9A6}" destId="{1D97D43E-B821-419D-BDA3-97DF23D6522A}" srcOrd="0" destOrd="0" presId="urn:microsoft.com/office/officeart/2005/8/layout/vProcess5"/>
    <dgm:cxn modelId="{9C8580B9-82F5-4152-81B4-1F3F3C6AE356}" type="presParOf" srcId="{EBAE37FA-877B-4736-A7D6-325856C5B9A6}" destId="{4ED56136-BBB9-42D8-B609-63749B93FBC3}" srcOrd="1" destOrd="0" presId="urn:microsoft.com/office/officeart/2005/8/layout/vProcess5"/>
    <dgm:cxn modelId="{C0D24AC3-9414-49EE-B444-DB5C70B45BCC}" type="presParOf" srcId="{EBAE37FA-877B-4736-A7D6-325856C5B9A6}" destId="{BDC1EA58-E420-4CE4-BA92-3414DD97823D}" srcOrd="2" destOrd="0" presId="urn:microsoft.com/office/officeart/2005/8/layout/vProcess5"/>
    <dgm:cxn modelId="{3D9EFA7A-509A-4465-8F06-D565F6D3F80F}" type="presParOf" srcId="{EBAE37FA-877B-4736-A7D6-325856C5B9A6}" destId="{11CA87DE-69BB-4DAC-AE79-BDDA539A77E5}" srcOrd="3" destOrd="0" presId="urn:microsoft.com/office/officeart/2005/8/layout/vProcess5"/>
    <dgm:cxn modelId="{AE18C1CA-392A-490A-A88D-16CC929E4ED7}" type="presParOf" srcId="{EBAE37FA-877B-4736-A7D6-325856C5B9A6}" destId="{2B7987BB-6EC0-4EA9-83AC-8FF947266F3A}" srcOrd="4" destOrd="0" presId="urn:microsoft.com/office/officeart/2005/8/layout/vProcess5"/>
    <dgm:cxn modelId="{6758A04A-7FC1-4207-81D6-848B81BB167E}" type="presParOf" srcId="{EBAE37FA-877B-4736-A7D6-325856C5B9A6}" destId="{F4B52753-1217-4C14-9E7E-1DD759291032}" srcOrd="5" destOrd="0" presId="urn:microsoft.com/office/officeart/2005/8/layout/vProcess5"/>
    <dgm:cxn modelId="{BCC64525-8EA7-492C-94C1-6C973289F0A8}" type="presParOf" srcId="{EBAE37FA-877B-4736-A7D6-325856C5B9A6}" destId="{6C07263F-EBD0-414C-AF7D-CC686A573D19}" srcOrd="6" destOrd="0" presId="urn:microsoft.com/office/officeart/2005/8/layout/vProcess5"/>
    <dgm:cxn modelId="{A9C3C713-9D12-4482-9BC6-86BCDED6D139}" type="presParOf" srcId="{EBAE37FA-877B-4736-A7D6-325856C5B9A6}" destId="{8CA53F13-617F-46E4-89BF-E87697502F29}" srcOrd="7" destOrd="0" presId="urn:microsoft.com/office/officeart/2005/8/layout/vProcess5"/>
    <dgm:cxn modelId="{C0D12C7A-15E5-41A1-9090-430ADCDAEDB4}" type="presParOf" srcId="{EBAE37FA-877B-4736-A7D6-325856C5B9A6}" destId="{9A823933-1B3A-45E0-A3B1-BA5550F396D9}" srcOrd="8" destOrd="0" presId="urn:microsoft.com/office/officeart/2005/8/layout/vProcess5"/>
    <dgm:cxn modelId="{E110BA65-E9B9-4F2F-83C5-100011A89C0D}" type="presParOf" srcId="{EBAE37FA-877B-4736-A7D6-325856C5B9A6}" destId="{84A5FEB3-D102-42A6-A820-338BB094BE05}" srcOrd="9" destOrd="0" presId="urn:microsoft.com/office/officeart/2005/8/layout/vProcess5"/>
    <dgm:cxn modelId="{8DCEC289-7388-4365-8DEE-90282EA13DD4}" type="presParOf" srcId="{EBAE37FA-877B-4736-A7D6-325856C5B9A6}" destId="{F00DD136-7E5C-45F2-9E47-E438A5B164E2}" srcOrd="10" destOrd="0" presId="urn:microsoft.com/office/officeart/2005/8/layout/vProcess5"/>
    <dgm:cxn modelId="{871BBFA8-78C6-488B-9F2D-08BF2C631FCB}" type="presParOf" srcId="{EBAE37FA-877B-4736-A7D6-325856C5B9A6}" destId="{092F25B5-D310-47FB-9A87-A6425E1DCB59}" srcOrd="11" destOrd="0" presId="urn:microsoft.com/office/officeart/2005/8/layout/vProcess5"/>
    <dgm:cxn modelId="{AA35A744-689E-42A4-9D1D-7A03CA98088F}" type="presParOf" srcId="{EBAE37FA-877B-4736-A7D6-325856C5B9A6}" destId="{5C4FC3F3-D44A-4162-B306-6C1F298CD00E}" srcOrd="12" destOrd="0" presId="urn:microsoft.com/office/officeart/2005/8/layout/vProcess5"/>
    <dgm:cxn modelId="{C07EE9FF-5496-4D1B-B58D-1C22A82EE86A}" type="presParOf" srcId="{EBAE37FA-877B-4736-A7D6-325856C5B9A6}" destId="{19C1EDA7-B455-485B-8DA8-1BF7DD1888A2}" srcOrd="13" destOrd="0" presId="urn:microsoft.com/office/officeart/2005/8/layout/vProcess5"/>
    <dgm:cxn modelId="{EEB2B2AA-AF12-4436-BC6B-84FD1D3BF025}" type="presParOf" srcId="{EBAE37FA-877B-4736-A7D6-325856C5B9A6}" destId="{384976F7-816B-45AF-8798-0B56AAEE2AF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56136-BBB9-42D8-B609-63749B93FBC3}">
      <dsp:nvSpPr>
        <dsp:cNvPr id="0" name=""/>
        <dsp:cNvSpPr/>
      </dsp:nvSpPr>
      <dsp:spPr>
        <a:xfrm>
          <a:off x="0" y="320396"/>
          <a:ext cx="5289681" cy="776386"/>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0" lang="en-US" sz="1800" b="1" i="0" u="none" strike="noStrike" kern="1200" cap="none" normalizeH="0" baseline="0" dirty="0">
              <a:ln/>
              <a:effectLst/>
              <a:latin typeface="Times New Roman" panose="02020603050405020304" pitchFamily="18" charset="0"/>
              <a:cs typeface="Times New Roman" panose="02020603050405020304" pitchFamily="18" charset="0"/>
            </a:rPr>
            <a:t>Portal available on </a:t>
          </a:r>
          <a:r>
            <a:rPr kumimoji="0" lang="en-US" sz="1800" b="1" i="0" u="none" strike="noStrike" kern="1200" cap="none" normalizeH="0" baseline="0" dirty="0">
              <a:ln/>
              <a:effectLst/>
              <a:latin typeface="Times New Roman" panose="02020603050405020304" pitchFamily="18" charset="0"/>
              <a:cs typeface="Times New Roman" panose="02020603050405020304" pitchFamily="18" charset="0"/>
              <a:hlinkClick xmlns:r="http://schemas.openxmlformats.org/officeDocument/2006/relationships" r:id="rId1"/>
            </a:rPr>
            <a:t>https://udin.icai.org</a:t>
          </a:r>
          <a:endParaRPr lang="en-IN" sz="1800" kern="1200" dirty="0">
            <a:latin typeface="Times New Roman" panose="02020603050405020304" pitchFamily="18" charset="0"/>
            <a:cs typeface="Times New Roman" panose="02020603050405020304" pitchFamily="18" charset="0"/>
          </a:endParaRPr>
        </a:p>
      </dsp:txBody>
      <dsp:txXfrm>
        <a:off x="22740" y="343136"/>
        <a:ext cx="4203597" cy="730906"/>
      </dsp:txXfrm>
    </dsp:sp>
    <dsp:sp modelId="{BDC1EA58-E420-4CE4-BA92-3414DD97823D}">
      <dsp:nvSpPr>
        <dsp:cNvPr id="0" name=""/>
        <dsp:cNvSpPr/>
      </dsp:nvSpPr>
      <dsp:spPr>
        <a:xfrm>
          <a:off x="620481" y="1407823"/>
          <a:ext cx="4877773" cy="407285"/>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IN" sz="1600" b="1" kern="1200" dirty="0">
              <a:solidFill>
                <a:srgbClr val="0070C0"/>
              </a:solidFill>
              <a:latin typeface="Times New Roman" panose="02020603050405020304" pitchFamily="18" charset="0"/>
              <a:cs typeface="Times New Roman" panose="02020603050405020304" pitchFamily="18" charset="0"/>
            </a:rPr>
            <a:t>Member Sign up for </a:t>
          </a:r>
          <a:r>
            <a:rPr lang="en-IN" sz="1600" b="1" kern="1200" dirty="0" err="1">
              <a:solidFill>
                <a:srgbClr val="0070C0"/>
              </a:solidFill>
              <a:latin typeface="Times New Roman" panose="02020603050405020304" pitchFamily="18" charset="0"/>
              <a:cs typeface="Times New Roman" panose="02020603050405020304" pitchFamily="18" charset="0"/>
            </a:rPr>
            <a:t>Ist</a:t>
          </a:r>
          <a:r>
            <a:rPr lang="en-IN" sz="1600" b="1" kern="1200" dirty="0">
              <a:solidFill>
                <a:srgbClr val="0070C0"/>
              </a:solidFill>
              <a:latin typeface="Times New Roman" panose="02020603050405020304" pitchFamily="18" charset="0"/>
              <a:cs typeface="Times New Roman" panose="02020603050405020304" pitchFamily="18" charset="0"/>
            </a:rPr>
            <a:t> time register</a:t>
          </a:r>
        </a:p>
      </dsp:txBody>
      <dsp:txXfrm>
        <a:off x="632410" y="1419752"/>
        <a:ext cx="3941339" cy="383427"/>
      </dsp:txXfrm>
    </dsp:sp>
    <dsp:sp modelId="{11CA87DE-69BB-4DAC-AE79-BDDA539A77E5}">
      <dsp:nvSpPr>
        <dsp:cNvPr id="0" name=""/>
        <dsp:cNvSpPr/>
      </dsp:nvSpPr>
      <dsp:spPr>
        <a:xfrm>
          <a:off x="769863" y="2252522"/>
          <a:ext cx="5289681" cy="651660"/>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IN" sz="1800" b="1" kern="1200" dirty="0">
              <a:solidFill>
                <a:schemeClr val="accent6">
                  <a:lumMod val="75000"/>
                </a:schemeClr>
              </a:solidFill>
              <a:latin typeface="Times New Roman" panose="02020603050405020304" pitchFamily="18" charset="0"/>
              <a:cs typeface="Times New Roman" panose="02020603050405020304" pitchFamily="18" charset="0"/>
            </a:rPr>
            <a:t>Member Login by Six digit Membership Number and Password</a:t>
          </a:r>
        </a:p>
      </dsp:txBody>
      <dsp:txXfrm>
        <a:off x="788949" y="2271608"/>
        <a:ext cx="4261870" cy="613488"/>
      </dsp:txXfrm>
    </dsp:sp>
    <dsp:sp modelId="{2B7987BB-6EC0-4EA9-83AC-8FF947266F3A}">
      <dsp:nvSpPr>
        <dsp:cNvPr id="0" name=""/>
        <dsp:cNvSpPr/>
      </dsp:nvSpPr>
      <dsp:spPr>
        <a:xfrm>
          <a:off x="1185026" y="3132154"/>
          <a:ext cx="5289681" cy="643280"/>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kern="1200" dirty="0">
              <a:solidFill>
                <a:srgbClr val="FF0000"/>
              </a:solidFill>
              <a:latin typeface="Times New Roman" panose="02020603050405020304" pitchFamily="18" charset="0"/>
              <a:cs typeface="Times New Roman" panose="02020603050405020304" pitchFamily="18" charset="0"/>
            </a:rPr>
            <a:t>Generation of UDIN</a:t>
          </a:r>
        </a:p>
      </dsp:txBody>
      <dsp:txXfrm>
        <a:off x="1203867" y="3150995"/>
        <a:ext cx="4262360" cy="605598"/>
      </dsp:txXfrm>
    </dsp:sp>
    <dsp:sp modelId="{F4B52753-1217-4C14-9E7E-1DD759291032}">
      <dsp:nvSpPr>
        <dsp:cNvPr id="0" name=""/>
        <dsp:cNvSpPr/>
      </dsp:nvSpPr>
      <dsp:spPr>
        <a:xfrm>
          <a:off x="1666997" y="3934117"/>
          <a:ext cx="5202718" cy="849004"/>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kern="1200" dirty="0">
              <a:solidFill>
                <a:srgbClr val="00B050"/>
              </a:solidFill>
              <a:latin typeface="Times New Roman" panose="02020603050405020304" pitchFamily="18" charset="0"/>
              <a:cs typeface="Times New Roman" panose="02020603050405020304" pitchFamily="18" charset="0"/>
            </a:rPr>
            <a:t>Print UDIN as </a:t>
          </a:r>
          <a:r>
            <a:rPr lang="en-IN" sz="1800" kern="1200" dirty="0">
              <a:solidFill>
                <a:srgbClr val="00B050"/>
              </a:solidFill>
              <a:latin typeface="Times New Roman" panose="02020603050405020304" pitchFamily="18" charset="0"/>
              <a:cs typeface="Times New Roman" panose="02020603050405020304" pitchFamily="18" charset="0"/>
            </a:rPr>
            <a:t>watermarked/handwritten</a:t>
          </a:r>
          <a:endParaRPr kumimoji="0" lang="en-US" sz="1800" b="1" i="0" u="none" strike="noStrike" kern="1200" cap="none" normalizeH="0" baseline="0" dirty="0">
            <a:ln/>
            <a:solidFill>
              <a:srgbClr val="00B050"/>
            </a:solidFill>
            <a:effectLst/>
            <a:latin typeface="Times New Roman" panose="02020603050405020304" pitchFamily="18" charset="0"/>
            <a:cs typeface="Times New Roman" panose="02020603050405020304" pitchFamily="18" charset="0"/>
          </a:endParaRPr>
        </a:p>
      </dsp:txBody>
      <dsp:txXfrm>
        <a:off x="1691863" y="3958983"/>
        <a:ext cx="4179617" cy="799272"/>
      </dsp:txXfrm>
    </dsp:sp>
    <dsp:sp modelId="{6C07263F-EBD0-414C-AF7D-CC686A573D19}">
      <dsp:nvSpPr>
        <dsp:cNvPr id="0" name=""/>
        <dsp:cNvSpPr/>
      </dsp:nvSpPr>
      <dsp:spPr>
        <a:xfrm>
          <a:off x="4530962" y="871253"/>
          <a:ext cx="594630" cy="594630"/>
        </a:xfrm>
        <a:prstGeom prst="downArrow">
          <a:avLst>
            <a:gd name="adj1" fmla="val 55000"/>
            <a:gd name="adj2" fmla="val 45000"/>
          </a:avLst>
        </a:prstGeom>
        <a:solidFill>
          <a:srgbClr val="99CCFF">
            <a:alpha val="90000"/>
          </a:srgbClr>
        </a:solidFill>
        <a:ln w="12700" cap="rnd" cmpd="sng" algn="ctr">
          <a:solidFill>
            <a:srgbClr val="99CCFF">
              <a:alpha val="90000"/>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IN" sz="2800" kern="1200"/>
        </a:p>
      </dsp:txBody>
      <dsp:txXfrm>
        <a:off x="4664754" y="871253"/>
        <a:ext cx="327046" cy="447459"/>
      </dsp:txXfrm>
    </dsp:sp>
    <dsp:sp modelId="{8CA53F13-617F-46E4-89BF-E87697502F29}">
      <dsp:nvSpPr>
        <dsp:cNvPr id="0" name=""/>
        <dsp:cNvSpPr/>
      </dsp:nvSpPr>
      <dsp:spPr>
        <a:xfrm>
          <a:off x="4920345" y="1669906"/>
          <a:ext cx="594630" cy="594630"/>
        </a:xfrm>
        <a:prstGeom prst="downArrow">
          <a:avLst>
            <a:gd name="adj1" fmla="val 55000"/>
            <a:gd name="adj2" fmla="val 45000"/>
          </a:avLst>
        </a:prstGeom>
        <a:solidFill>
          <a:srgbClr val="99CCFF">
            <a:alpha val="90000"/>
          </a:srgbClr>
        </a:solidFill>
        <a:ln w="12700" cap="rnd" cmpd="sng" algn="ctr">
          <a:solidFill>
            <a:srgbClr val="99CCFF">
              <a:alpha val="90000"/>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IN" sz="2800" kern="1200"/>
        </a:p>
      </dsp:txBody>
      <dsp:txXfrm>
        <a:off x="5054137" y="1669906"/>
        <a:ext cx="327046" cy="447459"/>
      </dsp:txXfrm>
    </dsp:sp>
    <dsp:sp modelId="{9A823933-1B3A-45E0-A3B1-BA5550F396D9}">
      <dsp:nvSpPr>
        <dsp:cNvPr id="0" name=""/>
        <dsp:cNvSpPr/>
      </dsp:nvSpPr>
      <dsp:spPr>
        <a:xfrm>
          <a:off x="5323524" y="2686365"/>
          <a:ext cx="594630" cy="594630"/>
        </a:xfrm>
        <a:prstGeom prst="downArrow">
          <a:avLst>
            <a:gd name="adj1" fmla="val 55000"/>
            <a:gd name="adj2" fmla="val 45000"/>
          </a:avLst>
        </a:prstGeom>
        <a:solidFill>
          <a:srgbClr val="99CCFF">
            <a:alpha val="90000"/>
          </a:srgbClr>
        </a:solidFill>
        <a:ln w="12700" cap="rnd" cmpd="sng" algn="ctr">
          <a:solidFill>
            <a:srgbClr val="99CCFF">
              <a:alpha val="90000"/>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IN" sz="2800" kern="1200"/>
        </a:p>
      </dsp:txBody>
      <dsp:txXfrm>
        <a:off x="5457316" y="2686365"/>
        <a:ext cx="327046" cy="447459"/>
      </dsp:txXfrm>
    </dsp:sp>
    <dsp:sp modelId="{84A5FEB3-D102-42A6-A820-338BB094BE05}">
      <dsp:nvSpPr>
        <dsp:cNvPr id="0" name=""/>
        <dsp:cNvSpPr/>
      </dsp:nvSpPr>
      <dsp:spPr>
        <a:xfrm>
          <a:off x="5871912" y="3630222"/>
          <a:ext cx="594630" cy="594630"/>
        </a:xfrm>
        <a:prstGeom prst="downArrow">
          <a:avLst>
            <a:gd name="adj1" fmla="val 55000"/>
            <a:gd name="adj2" fmla="val 45000"/>
          </a:avLst>
        </a:prstGeom>
        <a:solidFill>
          <a:srgbClr val="99CCFF">
            <a:alpha val="90000"/>
          </a:srgbClr>
        </a:solidFill>
        <a:ln w="12700" cap="rnd" cmpd="sng" algn="ctr">
          <a:solidFill>
            <a:srgbClr val="99CCFF">
              <a:alpha val="90000"/>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IN" sz="2800" kern="1200"/>
        </a:p>
      </dsp:txBody>
      <dsp:txXfrm>
        <a:off x="6005704" y="3630222"/>
        <a:ext cx="327046" cy="4474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A9091-62B5-4AA4-92A9-CD439FCE8F86}" type="datetimeFigureOut">
              <a:rPr lang="en-IN" smtClean="0"/>
              <a:t>24-04-2019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1FD44-96FB-4FD7-AD84-0C753BA05563}" type="slidenum">
              <a:rPr lang="en-IN" smtClean="0"/>
              <a:t>‹#›</a:t>
            </a:fld>
            <a:endParaRPr lang="en-IN"/>
          </a:p>
        </p:txBody>
      </p:sp>
    </p:spTree>
    <p:extLst>
      <p:ext uri="{BB962C8B-B14F-4D97-AF65-F5344CB8AC3E}">
        <p14:creationId xmlns:p14="http://schemas.microsoft.com/office/powerpoint/2010/main" val="309459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DFAB01E-F8EB-4921-940F-41AF07A0C319}" type="slidenum">
              <a:rPr lang="en-IN" smtClean="0"/>
              <a:pPr/>
              <a:t>14</a:t>
            </a:fld>
            <a:endParaRPr lang="en-IN"/>
          </a:p>
        </p:txBody>
      </p:sp>
    </p:spTree>
    <p:extLst>
      <p:ext uri="{BB962C8B-B14F-4D97-AF65-F5344CB8AC3E}">
        <p14:creationId xmlns:p14="http://schemas.microsoft.com/office/powerpoint/2010/main" val="256429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DFAB01E-F8EB-4921-940F-41AF07A0C319}" type="slidenum">
              <a:rPr lang="en-IN" smtClean="0"/>
              <a:pPr/>
              <a:t>16</a:t>
            </a:fld>
            <a:endParaRPr lang="en-IN"/>
          </a:p>
        </p:txBody>
      </p:sp>
    </p:spTree>
    <p:extLst>
      <p:ext uri="{BB962C8B-B14F-4D97-AF65-F5344CB8AC3E}">
        <p14:creationId xmlns:p14="http://schemas.microsoft.com/office/powerpoint/2010/main" val="59428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358743732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1353267132"/>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3756081"/>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125269088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1438214"/>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4021555086"/>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2411313805"/>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1394773112"/>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36539873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749C5-82B2-46A6-9B55-1C2AD79E0BD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1490263802"/>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749C5-82B2-46A6-9B55-1C2AD79E0BD7}"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4043167625"/>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749C5-82B2-46A6-9B55-1C2AD79E0BD7}"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134564509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749C5-82B2-46A6-9B55-1C2AD79E0BD7}"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38164695"/>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749C5-82B2-46A6-9B55-1C2AD79E0BD7}"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3435686966"/>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0749C5-82B2-46A6-9B55-1C2AD79E0BD7}"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B8B7D-9286-4DAD-AF4F-AFD1287578FC}" type="slidenum">
              <a:rPr lang="en-US" smtClean="0"/>
              <a:t>‹#›</a:t>
            </a:fld>
            <a:endParaRPr lang="en-US"/>
          </a:p>
        </p:txBody>
      </p:sp>
    </p:spTree>
    <p:extLst>
      <p:ext uri="{BB962C8B-B14F-4D97-AF65-F5344CB8AC3E}">
        <p14:creationId xmlns:p14="http://schemas.microsoft.com/office/powerpoint/2010/main" val="3801329076"/>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B8B7D-9286-4DAD-AF4F-AFD1287578FC}" type="slidenum">
              <a:rPr lang="en-US" smtClean="0"/>
              <a:t>‹#›</a:t>
            </a:fld>
            <a:endParaRPr lang="en-US"/>
          </a:p>
        </p:txBody>
      </p:sp>
      <p:sp>
        <p:nvSpPr>
          <p:cNvPr id="5" name="Date Placeholder 4"/>
          <p:cNvSpPr>
            <a:spLocks noGrp="1"/>
          </p:cNvSpPr>
          <p:nvPr>
            <p:ph type="dt" sz="half" idx="10"/>
          </p:nvPr>
        </p:nvSpPr>
        <p:spPr/>
        <p:txBody>
          <a:bodyPr/>
          <a:lstStyle/>
          <a:p>
            <a:fld id="{630749C5-82B2-46A6-9B55-1C2AD79E0BD7}" type="datetimeFigureOut">
              <a:rPr lang="en-US" smtClean="0"/>
              <a:t>4/24/2019</a:t>
            </a:fld>
            <a:endParaRPr lang="en-US"/>
          </a:p>
        </p:txBody>
      </p:sp>
    </p:spTree>
    <p:extLst>
      <p:ext uri="{BB962C8B-B14F-4D97-AF65-F5344CB8AC3E}">
        <p14:creationId xmlns:p14="http://schemas.microsoft.com/office/powerpoint/2010/main" val="1073164657"/>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0749C5-82B2-46A6-9B55-1C2AD79E0BD7}" type="datetimeFigureOut">
              <a:rPr lang="en-US" smtClean="0"/>
              <a:t>4/24/2019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3B8B7D-9286-4DAD-AF4F-AFD1287578FC}" type="slidenum">
              <a:rPr lang="en-US" smtClean="0"/>
              <a:t>‹#›</a:t>
            </a:fld>
            <a:endParaRPr lang="en-US"/>
          </a:p>
        </p:txBody>
      </p:sp>
    </p:spTree>
    <p:extLst>
      <p:ext uri="{BB962C8B-B14F-4D97-AF65-F5344CB8AC3E}">
        <p14:creationId xmlns:p14="http://schemas.microsoft.com/office/powerpoint/2010/main" val="76345242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din.icai.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udin.icai.org/"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9830140211/rka.icai@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0" y="4861932"/>
            <a:ext cx="9062787" cy="769441"/>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IN" sz="4400" b="1" i="1" dirty="0"/>
              <a:t>A Way to Secure Documents</a:t>
            </a:r>
          </a:p>
        </p:txBody>
      </p:sp>
      <p:pic>
        <p:nvPicPr>
          <p:cNvPr id="1028" name="Picture 4" descr="Image result for icai logo">
            <a:extLst>
              <a:ext uri="{FF2B5EF4-FFF2-40B4-BE49-F238E27FC236}">
                <a16:creationId xmlns:a16="http://schemas.microsoft.com/office/drawing/2014/main" xmlns="" id="{049573C0-0C78-4FC2-88D6-701830E857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917" y="304800"/>
            <a:ext cx="2709746" cy="17358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8452FD29-281A-4FA2-8D14-4943126AA746}"/>
              </a:ext>
            </a:extLst>
          </p:cNvPr>
          <p:cNvSpPr/>
          <p:nvPr/>
        </p:nvSpPr>
        <p:spPr>
          <a:xfrm>
            <a:off x="1524000" y="304800"/>
            <a:ext cx="9144000" cy="1938992"/>
          </a:xfrm>
          <a:prstGeom prst="rect">
            <a:avLst/>
          </a:prstGeom>
        </p:spPr>
        <p:txBody>
          <a:bodyPr wrap="square">
            <a:spAutoFit/>
          </a:bodyPr>
          <a:lstStyle/>
          <a:p>
            <a:pPr algn="ctr"/>
            <a:r>
              <a:rPr lang="en-IN" sz="8800" b="1" dirty="0">
                <a:solidFill>
                  <a:srgbClr val="002060"/>
                </a:solidFill>
              </a:rPr>
              <a:t> </a:t>
            </a:r>
          </a:p>
          <a:p>
            <a:pPr algn="ctr"/>
            <a:endParaRPr lang="en-IN" sz="3200" b="1" dirty="0">
              <a:solidFill>
                <a:srgbClr val="002060"/>
              </a:solidFill>
            </a:endParaRPr>
          </a:p>
        </p:txBody>
      </p:sp>
      <p:sp>
        <p:nvSpPr>
          <p:cNvPr id="2" name="Rectangle 1">
            <a:extLst>
              <a:ext uri="{FF2B5EF4-FFF2-40B4-BE49-F238E27FC236}">
                <a16:creationId xmlns:a16="http://schemas.microsoft.com/office/drawing/2014/main" xmlns="" id="{77EC7B42-4493-456B-A549-1AEFBB6A8BF9}"/>
              </a:ext>
            </a:extLst>
          </p:cNvPr>
          <p:cNvSpPr/>
          <p:nvPr/>
        </p:nvSpPr>
        <p:spPr>
          <a:xfrm>
            <a:off x="1226634" y="2040674"/>
            <a:ext cx="9441366" cy="5466098"/>
          </a:xfrm>
          <a:prstGeom prst="rect">
            <a:avLst/>
          </a:prstGeom>
        </p:spPr>
        <p:txBody>
          <a:bodyPr wrap="square">
            <a:spAutoFit/>
          </a:bodyPr>
          <a:lstStyle/>
          <a:p>
            <a:pPr algn="ctr"/>
            <a:r>
              <a:rPr lang="en-IN" sz="6000" b="1" dirty="0">
                <a:solidFill>
                  <a:srgbClr val="002060"/>
                </a:solidFill>
                <a:latin typeface="Arial" pitchFamily="34" charset="0"/>
                <a:cs typeface="Arial" pitchFamily="34" charset="0"/>
              </a:rPr>
              <a:t>Unique Document Identification Number (UDIN)</a:t>
            </a:r>
          </a:p>
          <a:p>
            <a:pPr algn="ctr"/>
            <a:endParaRPr lang="en-IN" sz="6000" b="1" dirty="0">
              <a:solidFill>
                <a:srgbClr val="002060"/>
              </a:solidFill>
              <a:latin typeface="Aharoni" panose="02010803020104030203" pitchFamily="2" charset="-79"/>
              <a:cs typeface="Aharoni" panose="02010803020104030203" pitchFamily="2" charset="-79"/>
            </a:endParaRPr>
          </a:p>
          <a:p>
            <a:pPr algn="ctr"/>
            <a:endParaRPr lang="en-IN" sz="6000" b="1" dirty="0">
              <a:solidFill>
                <a:srgbClr val="002060"/>
              </a:solidFill>
              <a:latin typeface="Aharoni" panose="02010803020104030203" pitchFamily="2" charset="-79"/>
              <a:cs typeface="Aharoni" panose="02010803020104030203" pitchFamily="2" charset="-79"/>
            </a:endParaRPr>
          </a:p>
          <a:p>
            <a:pPr algn="ctr"/>
            <a:endParaRPr lang="en-IN"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65794111"/>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4FDA49A-69C6-41E9-B458-31174701B949}"/>
              </a:ext>
            </a:extLst>
          </p:cNvPr>
          <p:cNvSpPr>
            <a:spLocks noGrp="1"/>
          </p:cNvSpPr>
          <p:nvPr>
            <p:ph idx="1"/>
          </p:nvPr>
        </p:nvSpPr>
        <p:spPr>
          <a:xfrm>
            <a:off x="564573" y="1136065"/>
            <a:ext cx="10172700" cy="4419600"/>
          </a:xfrm>
        </p:spPr>
        <p:txBody>
          <a:bodyPr>
            <a:noAutofit/>
          </a:bodyPr>
          <a:lstStyle/>
          <a:p>
            <a:pPr marL="0" indent="0" algn="just">
              <a:buNone/>
            </a:pPr>
            <a:r>
              <a:rPr lang="en-IN" sz="2600" b="1" dirty="0">
                <a:solidFill>
                  <a:schemeClr val="tx1"/>
                </a:solidFill>
                <a:latin typeface="Palatino Linotype" panose="02040502050505030304" pitchFamily="18" charset="0"/>
              </a:rPr>
              <a:t>With effect from 1</a:t>
            </a:r>
            <a:r>
              <a:rPr lang="en-IN" sz="2600" b="1" baseline="30000" dirty="0">
                <a:solidFill>
                  <a:schemeClr val="tx1"/>
                </a:solidFill>
                <a:latin typeface="Palatino Linotype" panose="02040502050505030304" pitchFamily="18" charset="0"/>
              </a:rPr>
              <a:t>st</a:t>
            </a:r>
            <a:r>
              <a:rPr lang="en-IN" sz="2600" b="1" dirty="0">
                <a:solidFill>
                  <a:schemeClr val="tx1"/>
                </a:solidFill>
                <a:latin typeface="Palatino Linotype" panose="02040502050505030304" pitchFamily="18" charset="0"/>
              </a:rPr>
              <a:t> Feb., 2019, it is mandatory to obtain UDIN for all Certificates* issued where the financial information/related contents is certified as True and Fair / True and Correct.</a:t>
            </a:r>
          </a:p>
          <a:p>
            <a:pPr marL="0" indent="0" algn="just">
              <a:buNone/>
            </a:pPr>
            <a:r>
              <a:rPr lang="en-IN" sz="2600" b="1" dirty="0">
                <a:solidFill>
                  <a:schemeClr val="tx1"/>
                </a:solidFill>
                <a:latin typeface="Palatino Linotype" panose="02040502050505030304" pitchFamily="18" charset="0"/>
              </a:rPr>
              <a:t/>
            </a:r>
            <a:br>
              <a:rPr lang="en-IN" sz="2600" b="1" dirty="0">
                <a:solidFill>
                  <a:schemeClr val="tx1"/>
                </a:solidFill>
                <a:latin typeface="Palatino Linotype" panose="02040502050505030304" pitchFamily="18" charset="0"/>
              </a:rPr>
            </a:br>
            <a:r>
              <a:rPr lang="en-IN" sz="2600" b="1" dirty="0">
                <a:solidFill>
                  <a:schemeClr val="tx1"/>
                </a:solidFill>
                <a:latin typeface="Palatino Linotype" panose="02040502050505030304" pitchFamily="18" charset="0"/>
              </a:rPr>
              <a:t>It should also be noted that for certificates, detailed  Guidance note have been issued by AASB of ICAI  as  Guidance Note on Reports or Certificates for Special Purposes (Revised 2016) with illustrative formats, to be followed by the Practicing Chartered Accountants.</a:t>
            </a:r>
          </a:p>
          <a:p>
            <a:pPr marL="0" indent="0" algn="just">
              <a:buNone/>
            </a:pPr>
            <a:endParaRPr lang="en-IN" sz="2600" b="1" dirty="0">
              <a:solidFill>
                <a:schemeClr val="tx1"/>
              </a:solidFill>
              <a:latin typeface="Palatino Linotype" panose="02040502050505030304" pitchFamily="18" charset="0"/>
            </a:endParaRPr>
          </a:p>
          <a:p>
            <a:pPr marL="0" indent="0" algn="just">
              <a:buNone/>
            </a:pPr>
            <a:r>
              <a:rPr lang="en-IN" sz="2000" b="1" dirty="0">
                <a:solidFill>
                  <a:schemeClr val="tx1"/>
                </a:solidFill>
                <a:latin typeface="Palatino Linotype" panose="02040502050505030304" pitchFamily="18" charset="0"/>
              </a:rPr>
              <a:t>*Certificates includes Reports issued in lieu of a certificate in terms of Guidance Note on Reports or Certificates for Special Purposes (Revised 2016)</a:t>
            </a:r>
          </a:p>
        </p:txBody>
      </p:sp>
      <p:sp>
        <p:nvSpPr>
          <p:cNvPr id="7" name="Rectangle 6">
            <a:extLst>
              <a:ext uri="{FF2B5EF4-FFF2-40B4-BE49-F238E27FC236}">
                <a16:creationId xmlns:a16="http://schemas.microsoft.com/office/drawing/2014/main" xmlns="" id="{4443BE61-947E-4E5B-A94E-399F4DB4E194}"/>
              </a:ext>
            </a:extLst>
          </p:cNvPr>
          <p:cNvSpPr/>
          <p:nvPr/>
        </p:nvSpPr>
        <p:spPr>
          <a:xfrm>
            <a:off x="0" y="418865"/>
            <a:ext cx="12192000" cy="707886"/>
          </a:xfrm>
          <a:prstGeom prst="rect">
            <a:avLst/>
          </a:prstGeom>
        </p:spPr>
        <p:txBody>
          <a:bodyPr wrap="square">
            <a:spAutoFit/>
          </a:bodyPr>
          <a:lstStyle/>
          <a:p>
            <a:pPr algn="ctr"/>
            <a:r>
              <a:rPr lang="en-IN" sz="4000" b="1" dirty="0">
                <a:solidFill>
                  <a:srgbClr val="002060"/>
                </a:solidFill>
              </a:rPr>
              <a:t>MEANING  OF CERTIFICATES?</a:t>
            </a:r>
            <a:endParaRPr lang="en-IN" b="1"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77422323"/>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E9E28-65B8-43D3-B674-A10198CE48EA}"/>
              </a:ext>
            </a:extLst>
          </p:cNvPr>
          <p:cNvSpPr>
            <a:spLocks noGrp="1"/>
          </p:cNvSpPr>
          <p:nvPr>
            <p:ph type="title"/>
          </p:nvPr>
        </p:nvSpPr>
        <p:spPr>
          <a:xfrm>
            <a:off x="671804" y="0"/>
            <a:ext cx="10879494" cy="1509490"/>
          </a:xfrm>
        </p:spPr>
        <p:txBody>
          <a:bodyPr>
            <a:noAutofit/>
          </a:bodyPr>
          <a:lstStyle/>
          <a:p>
            <a:r>
              <a:rPr lang="en-IN" sz="2400" b="1" dirty="0">
                <a:solidFill>
                  <a:schemeClr val="tx1"/>
                </a:solidFill>
                <a:latin typeface="Palatino Linotype" panose="02040502050505030304" pitchFamily="18" charset="0"/>
              </a:rPr>
              <a:t/>
            </a:r>
            <a:br>
              <a:rPr lang="en-IN" sz="2400" b="1" dirty="0">
                <a:solidFill>
                  <a:schemeClr val="tx1"/>
                </a:solidFill>
                <a:latin typeface="Palatino Linotype" panose="02040502050505030304" pitchFamily="18" charset="0"/>
              </a:rPr>
            </a:br>
            <a:r>
              <a:rPr lang="en-IN" sz="2400" b="1" dirty="0">
                <a:solidFill>
                  <a:schemeClr val="tx1"/>
                </a:solidFill>
                <a:latin typeface="Palatino Linotype" panose="02040502050505030304" pitchFamily="18" charset="0"/>
              </a:rPr>
              <a:t/>
            </a:r>
            <a:br>
              <a:rPr lang="en-IN" sz="2400" b="1" dirty="0">
                <a:solidFill>
                  <a:schemeClr val="tx1"/>
                </a:solidFill>
                <a:latin typeface="Palatino Linotype" panose="02040502050505030304" pitchFamily="18" charset="0"/>
              </a:rPr>
            </a:br>
            <a:r>
              <a:rPr lang="en-IN" sz="2400" b="1" dirty="0">
                <a:solidFill>
                  <a:schemeClr val="tx1"/>
                </a:solidFill>
                <a:latin typeface="Palatino Linotype" panose="02040502050505030304" pitchFamily="18" charset="0"/>
              </a:rPr>
              <a:t/>
            </a:r>
            <a:br>
              <a:rPr lang="en-IN" sz="2400" b="1" dirty="0">
                <a:solidFill>
                  <a:schemeClr val="tx1"/>
                </a:solidFill>
                <a:latin typeface="Palatino Linotype" panose="02040502050505030304" pitchFamily="18" charset="0"/>
              </a:rPr>
            </a:br>
            <a:r>
              <a:rPr lang="en-IN" sz="2400" b="1" dirty="0">
                <a:solidFill>
                  <a:schemeClr val="tx1"/>
                </a:solidFill>
                <a:latin typeface="Palatino Linotype" panose="02040502050505030304" pitchFamily="18" charset="0"/>
              </a:rPr>
              <a:t/>
            </a:r>
            <a:br>
              <a:rPr lang="en-IN" sz="2400" b="1" dirty="0">
                <a:solidFill>
                  <a:schemeClr val="tx1"/>
                </a:solidFill>
                <a:latin typeface="Palatino Linotype" panose="02040502050505030304" pitchFamily="18" charset="0"/>
              </a:rPr>
            </a:br>
            <a:r>
              <a:rPr lang="en-IN" sz="2400" b="1" dirty="0">
                <a:solidFill>
                  <a:schemeClr val="tx1"/>
                </a:solidFill>
                <a:latin typeface="Palatino Linotype" panose="02040502050505030304" pitchFamily="18" charset="0"/>
              </a:rPr>
              <a:t/>
            </a:r>
            <a:br>
              <a:rPr lang="en-IN" sz="2400" b="1" dirty="0">
                <a:solidFill>
                  <a:schemeClr val="tx1"/>
                </a:solidFill>
                <a:latin typeface="Palatino Linotype" panose="02040502050505030304" pitchFamily="18" charset="0"/>
              </a:rPr>
            </a:br>
            <a:r>
              <a:rPr lang="en-IN" sz="2400" b="1" dirty="0">
                <a:solidFill>
                  <a:schemeClr val="tx1"/>
                </a:solidFill>
                <a:latin typeface="Palatino Linotype" panose="02040502050505030304" pitchFamily="18" charset="0"/>
              </a:rPr>
              <a:t/>
            </a:r>
            <a:br>
              <a:rPr lang="en-IN" sz="2400" b="1" dirty="0">
                <a:solidFill>
                  <a:schemeClr val="tx1"/>
                </a:solidFill>
                <a:latin typeface="Palatino Linotype" panose="02040502050505030304" pitchFamily="18" charset="0"/>
              </a:rPr>
            </a:br>
            <a:r>
              <a:rPr lang="en-IN" sz="2800" b="1" dirty="0">
                <a:solidFill>
                  <a:schemeClr val="tx1"/>
                </a:solidFill>
                <a:latin typeface="Palatino Linotype" panose="02040502050505030304" pitchFamily="18" charset="0"/>
              </a:rPr>
              <a:t>An illustrative dropdown list of certificates is appearing on the Portal.</a:t>
            </a:r>
            <a:br>
              <a:rPr lang="en-IN" sz="2800" b="1" dirty="0">
                <a:solidFill>
                  <a:schemeClr val="tx1"/>
                </a:solidFill>
                <a:latin typeface="Palatino Linotype" panose="02040502050505030304" pitchFamily="18" charset="0"/>
              </a:rPr>
            </a:br>
            <a:r>
              <a:rPr lang="en-IN" sz="2800" b="1" dirty="0">
                <a:solidFill>
                  <a:schemeClr val="tx1"/>
                </a:solidFill>
                <a:latin typeface="Palatino Linotype" panose="02040502050505030304" pitchFamily="18" charset="0"/>
              </a:rPr>
              <a:t/>
            </a:r>
            <a:br>
              <a:rPr lang="en-IN" sz="2800" b="1" dirty="0">
                <a:solidFill>
                  <a:schemeClr val="tx1"/>
                </a:solidFill>
                <a:latin typeface="Palatino Linotype" panose="02040502050505030304" pitchFamily="18" charset="0"/>
              </a:rPr>
            </a:br>
            <a:r>
              <a:rPr lang="en-IN" sz="2800" b="1" dirty="0">
                <a:solidFill>
                  <a:schemeClr val="tx1"/>
                </a:solidFill>
                <a:latin typeface="Palatino Linotype" panose="02040502050505030304" pitchFamily="18" charset="0"/>
              </a:rPr>
              <a:t>In case, the type of certificate being certified is not appearing in the said list, Members are advised to select “others” and mention the nomenclature of the certificate in Document Description.</a:t>
            </a:r>
            <a:r>
              <a:rPr lang="en-IN" sz="2800" dirty="0">
                <a:solidFill>
                  <a:schemeClr val="tx1"/>
                </a:solidFill>
                <a:latin typeface="Palatino Linotype" panose="02040502050505030304" pitchFamily="18" charset="0"/>
              </a:rPr>
              <a:t/>
            </a:r>
            <a:br>
              <a:rPr lang="en-IN" sz="2800" dirty="0">
                <a:solidFill>
                  <a:schemeClr val="tx1"/>
                </a:solidFill>
                <a:latin typeface="Palatino Linotype" panose="02040502050505030304" pitchFamily="18" charset="0"/>
              </a:rPr>
            </a:br>
            <a:endParaRPr lang="en-IN" sz="2800" dirty="0">
              <a:solidFill>
                <a:schemeClr val="tx1"/>
              </a:solidFill>
              <a:latin typeface="Palatino Linotype" panose="02040502050505030304" pitchFamily="18" charset="0"/>
            </a:endParaRPr>
          </a:p>
        </p:txBody>
      </p:sp>
      <p:sp>
        <p:nvSpPr>
          <p:cNvPr id="4" name="Title 1">
            <a:extLst>
              <a:ext uri="{FF2B5EF4-FFF2-40B4-BE49-F238E27FC236}">
                <a16:creationId xmlns:a16="http://schemas.microsoft.com/office/drawing/2014/main" xmlns="" id="{E55F1CFC-A749-460F-9EBD-5C60BB47AA5B}"/>
              </a:ext>
            </a:extLst>
          </p:cNvPr>
          <p:cNvSpPr txBox="1">
            <a:spLocks/>
          </p:cNvSpPr>
          <p:nvPr/>
        </p:nvSpPr>
        <p:spPr>
          <a:xfrm>
            <a:off x="387927" y="1787234"/>
            <a:ext cx="10321636" cy="462114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endParaRPr lang="en-IN" sz="1700" b="1" dirty="0">
              <a:solidFill>
                <a:srgbClr val="7030A0"/>
              </a:solidFill>
              <a:latin typeface="Palatino Linotype" panose="02040502050505030304" pitchFamily="18" charset="0"/>
            </a:endParaRPr>
          </a:p>
        </p:txBody>
      </p:sp>
    </p:spTree>
    <p:extLst>
      <p:ext uri="{BB962C8B-B14F-4D97-AF65-F5344CB8AC3E}">
        <p14:creationId xmlns:p14="http://schemas.microsoft.com/office/powerpoint/2010/main" val="3782159245"/>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EBEC0-0ABE-4844-916F-D73372450DFE}"/>
              </a:ext>
            </a:extLst>
          </p:cNvPr>
          <p:cNvSpPr>
            <a:spLocks noGrp="1"/>
          </p:cNvSpPr>
          <p:nvPr>
            <p:ph type="title"/>
          </p:nvPr>
        </p:nvSpPr>
        <p:spPr>
          <a:xfrm>
            <a:off x="354563" y="533400"/>
            <a:ext cx="10823509" cy="685800"/>
          </a:xfrm>
        </p:spPr>
        <p:txBody>
          <a:bodyPr>
            <a:noAutofit/>
          </a:bodyPr>
          <a:lstStyle/>
          <a:p>
            <a:r>
              <a:rPr lang="en-IN" sz="4000" b="1" dirty="0">
                <a:solidFill>
                  <a:srgbClr val="002060"/>
                </a:solidFill>
                <a:latin typeface="+mn-lt"/>
                <a:ea typeface="+mn-ea"/>
                <a:cs typeface="+mn-cs"/>
              </a:rPr>
              <a:t>What will not be covered under Certificates</a:t>
            </a:r>
          </a:p>
        </p:txBody>
      </p:sp>
      <p:sp>
        <p:nvSpPr>
          <p:cNvPr id="3" name="Content Placeholder 2">
            <a:extLst>
              <a:ext uri="{FF2B5EF4-FFF2-40B4-BE49-F238E27FC236}">
                <a16:creationId xmlns:a16="http://schemas.microsoft.com/office/drawing/2014/main" xmlns="" id="{2BD6BCF8-779A-4908-A07D-7EEC1786CA02}"/>
              </a:ext>
            </a:extLst>
          </p:cNvPr>
          <p:cNvSpPr>
            <a:spLocks noGrp="1"/>
          </p:cNvSpPr>
          <p:nvPr>
            <p:ph idx="1"/>
          </p:nvPr>
        </p:nvSpPr>
        <p:spPr>
          <a:xfrm>
            <a:off x="637309" y="1698170"/>
            <a:ext cx="10002982" cy="5159829"/>
          </a:xfrm>
        </p:spPr>
        <p:txBody>
          <a:bodyPr>
            <a:normAutofit/>
          </a:bodyPr>
          <a:lstStyle/>
          <a:p>
            <a:pPr marL="0" indent="0">
              <a:buNone/>
            </a:pPr>
            <a:r>
              <a:rPr lang="en-IN" sz="2800" dirty="0">
                <a:solidFill>
                  <a:srgbClr val="002060"/>
                </a:solidFill>
                <a:latin typeface="Palatino Linotype" panose="02040502050505030304" pitchFamily="18" charset="0"/>
              </a:rPr>
              <a:t>Non-applicability of UDIN can be listed out but the list is not exhaustive. Like in the 1st phase, requirement of obtaining UDIN is </a:t>
            </a:r>
            <a:r>
              <a:rPr lang="en-IN" sz="2800" b="1" dirty="0">
                <a:solidFill>
                  <a:srgbClr val="002060"/>
                </a:solidFill>
                <a:latin typeface="Palatino Linotype" panose="02040502050505030304" pitchFamily="18" charset="0"/>
              </a:rPr>
              <a:t>Not Applicable</a:t>
            </a:r>
            <a:r>
              <a:rPr lang="en-IN" sz="2800" dirty="0">
                <a:solidFill>
                  <a:srgbClr val="002060"/>
                </a:solidFill>
                <a:latin typeface="Palatino Linotype" panose="02040502050505030304" pitchFamily="18" charset="0"/>
              </a:rPr>
              <a:t> for :</a:t>
            </a:r>
          </a:p>
          <a:p>
            <a:pPr marL="0" indent="0">
              <a:buNone/>
            </a:pPr>
            <a:r>
              <a:rPr lang="en-IN" sz="2800" dirty="0">
                <a:solidFill>
                  <a:schemeClr val="tx1"/>
                </a:solidFill>
                <a:latin typeface="Palatino Linotype" panose="02040502050505030304" pitchFamily="18" charset="0"/>
              </a:rPr>
              <a:t>Auditor's Opinion/Reports issued by the Practicing Chartered Accountant under any Statute w.r.t. any entity or any person (e.g.: Transfer Price Audit, Company Audit, Trust Audit, Society Audit, etc.)</a:t>
            </a:r>
          </a:p>
        </p:txBody>
      </p:sp>
    </p:spTree>
    <p:extLst>
      <p:ext uri="{BB962C8B-B14F-4D97-AF65-F5344CB8AC3E}">
        <p14:creationId xmlns:p14="http://schemas.microsoft.com/office/powerpoint/2010/main" val="1947088523"/>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39D9216-4BE1-402C-869D-D8C17B64A462}"/>
              </a:ext>
            </a:extLst>
          </p:cNvPr>
          <p:cNvSpPr/>
          <p:nvPr/>
        </p:nvSpPr>
        <p:spPr>
          <a:xfrm>
            <a:off x="1676400" y="5715000"/>
            <a:ext cx="838200" cy="83671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dirty="0"/>
          </a:p>
        </p:txBody>
      </p:sp>
      <p:sp>
        <p:nvSpPr>
          <p:cNvPr id="6" name="Rectangle 5">
            <a:extLst>
              <a:ext uri="{FF2B5EF4-FFF2-40B4-BE49-F238E27FC236}">
                <a16:creationId xmlns:a16="http://schemas.microsoft.com/office/drawing/2014/main" xmlns="" id="{2DF0EF99-BF0F-49C2-9114-2145D11C3F7B}"/>
              </a:ext>
            </a:extLst>
          </p:cNvPr>
          <p:cNvSpPr/>
          <p:nvPr/>
        </p:nvSpPr>
        <p:spPr>
          <a:xfrm>
            <a:off x="1752600" y="5715000"/>
            <a:ext cx="838200" cy="83671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dirty="0"/>
          </a:p>
        </p:txBody>
      </p:sp>
      <p:pic>
        <p:nvPicPr>
          <p:cNvPr id="13" name="Picture 12">
            <a:extLst>
              <a:ext uri="{FF2B5EF4-FFF2-40B4-BE49-F238E27FC236}">
                <a16:creationId xmlns:a16="http://schemas.microsoft.com/office/drawing/2014/main" xmlns="" id="{F58F1FD4-0EE9-4C7D-96A7-69BCAC16DEBA}"/>
              </a:ext>
            </a:extLst>
          </p:cNvPr>
          <p:cNvPicPr>
            <a:picLocks noChangeAspect="1"/>
          </p:cNvPicPr>
          <p:nvPr/>
        </p:nvPicPr>
        <p:blipFill rotWithShape="1">
          <a:blip r:embed="rId2" cstate="print"/>
          <a:srcRect l="35389" t="32814" r="20256" b="18349"/>
          <a:stretch/>
        </p:blipFill>
        <p:spPr>
          <a:xfrm>
            <a:off x="627184" y="526968"/>
            <a:ext cx="9375798" cy="5804064"/>
          </a:xfrm>
          <a:prstGeom prst="rect">
            <a:avLst/>
          </a:prstGeom>
        </p:spPr>
      </p:pic>
    </p:spTree>
    <p:extLst>
      <p:ext uri="{BB962C8B-B14F-4D97-AF65-F5344CB8AC3E}">
        <p14:creationId xmlns:p14="http://schemas.microsoft.com/office/powerpoint/2010/main" val="2679569708"/>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574367417"/>
              </p:ext>
            </p:extLst>
          </p:nvPr>
        </p:nvGraphicFramePr>
        <p:xfrm>
          <a:off x="1775520" y="1389081"/>
          <a:ext cx="6869716" cy="5082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mage result for process">
            <a:extLst>
              <a:ext uri="{FF2B5EF4-FFF2-40B4-BE49-F238E27FC236}">
                <a16:creationId xmlns:a16="http://schemas.microsoft.com/office/drawing/2014/main" xmlns="" id="{6A989DF3-EFEE-4EA1-B61D-276CA31676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285890" y="2092036"/>
            <a:ext cx="2710008" cy="2469096"/>
          </a:xfrm>
          <a:prstGeom prst="rect">
            <a:avLst/>
          </a:prstGeom>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583A004D-8F37-4258-95B4-0B89873F69C0}"/>
              </a:ext>
            </a:extLst>
          </p:cNvPr>
          <p:cNvSpPr/>
          <p:nvPr/>
        </p:nvSpPr>
        <p:spPr>
          <a:xfrm>
            <a:off x="0" y="418865"/>
            <a:ext cx="12192000" cy="707886"/>
          </a:xfrm>
          <a:prstGeom prst="rect">
            <a:avLst/>
          </a:prstGeom>
        </p:spPr>
        <p:txBody>
          <a:bodyPr wrap="square">
            <a:spAutoFit/>
          </a:bodyPr>
          <a:lstStyle/>
          <a:p>
            <a:pPr algn="ctr"/>
            <a:r>
              <a:rPr lang="en-US" sz="4000" b="1" dirty="0">
                <a:solidFill>
                  <a:srgbClr val="002060"/>
                </a:solidFill>
                <a:latin typeface="Arial Rounded MT Bold" panose="020F0704030504030204" pitchFamily="34" charset="0"/>
              </a:rPr>
              <a:t>FLOW</a:t>
            </a:r>
            <a:r>
              <a:rPr lang="en-IN" sz="4000" b="1" dirty="0">
                <a:solidFill>
                  <a:srgbClr val="002060"/>
                </a:solidFill>
                <a:latin typeface="Arial Rounded MT Bold" panose="020F0704030504030204" pitchFamily="34" charset="0"/>
              </a:rPr>
              <a:t> OF UDIN SYSTEM</a:t>
            </a:r>
            <a:endParaRPr lang="en-IN" sz="4000" dirty="0">
              <a:solidFill>
                <a:srgbClr val="002060"/>
              </a:solidFill>
            </a:endParaRPr>
          </a:p>
        </p:txBody>
      </p:sp>
    </p:spTree>
    <p:extLst>
      <p:ext uri="{BB962C8B-B14F-4D97-AF65-F5344CB8AC3E}">
        <p14:creationId xmlns:p14="http://schemas.microsoft.com/office/powerpoint/2010/main" val="315615461"/>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0236F-E0D2-45C9-AD89-22E3DCC09125}"/>
              </a:ext>
            </a:extLst>
          </p:cNvPr>
          <p:cNvSpPr>
            <a:spLocks noGrp="1"/>
          </p:cNvSpPr>
          <p:nvPr>
            <p:ph type="title"/>
          </p:nvPr>
        </p:nvSpPr>
        <p:spPr>
          <a:xfrm>
            <a:off x="0" y="534882"/>
            <a:ext cx="12192000" cy="616317"/>
          </a:xfrm>
        </p:spPr>
        <p:txBody>
          <a:bodyPr>
            <a:normAutofit/>
          </a:bodyPr>
          <a:lstStyle/>
          <a:p>
            <a:pPr algn="ctr">
              <a:lnSpc>
                <a:spcPct val="90000"/>
              </a:lnSpc>
            </a:pPr>
            <a:r>
              <a:rPr lang="en-US" sz="2800" b="1" dirty="0">
                <a:solidFill>
                  <a:srgbClr val="002060"/>
                </a:solidFill>
              </a:rPr>
              <a:t>PROCESS OF REGISTRATION AT UDIN PORTAL </a:t>
            </a:r>
            <a:endParaRPr lang="en-IN" sz="2800" b="1" dirty="0">
              <a:solidFill>
                <a:srgbClr val="002060"/>
              </a:solidFill>
            </a:endParaRPr>
          </a:p>
        </p:txBody>
      </p:sp>
      <p:sp>
        <p:nvSpPr>
          <p:cNvPr id="3" name="Content Placeholder 2">
            <a:extLst>
              <a:ext uri="{FF2B5EF4-FFF2-40B4-BE49-F238E27FC236}">
                <a16:creationId xmlns:a16="http://schemas.microsoft.com/office/drawing/2014/main" xmlns="" id="{2383604A-1FDA-4292-AFEB-94AAE82601D9}"/>
              </a:ext>
            </a:extLst>
          </p:cNvPr>
          <p:cNvSpPr>
            <a:spLocks noGrp="1"/>
          </p:cNvSpPr>
          <p:nvPr>
            <p:ph idx="1"/>
          </p:nvPr>
        </p:nvSpPr>
        <p:spPr>
          <a:xfrm>
            <a:off x="2040271" y="1357250"/>
            <a:ext cx="3065130" cy="616317"/>
          </a:xfrm>
        </p:spPr>
        <p:txBody>
          <a:bodyPr>
            <a:normAutofit/>
          </a:bodyPr>
          <a:lstStyle/>
          <a:p>
            <a:r>
              <a:rPr lang="en-US" dirty="0"/>
              <a:t>Visit </a:t>
            </a:r>
            <a:r>
              <a:rPr lang="en-US" u="sng" dirty="0">
                <a:hlinkClick r:id="rId2"/>
              </a:rPr>
              <a:t>www.udin.icai.org</a:t>
            </a:r>
            <a:r>
              <a:rPr lang="en-US" dirty="0"/>
              <a:t> </a:t>
            </a:r>
            <a:endParaRPr lang="en-IN" dirty="0"/>
          </a:p>
        </p:txBody>
      </p:sp>
      <p:pic>
        <p:nvPicPr>
          <p:cNvPr id="5" name="Picture 4">
            <a:extLst>
              <a:ext uri="{FF2B5EF4-FFF2-40B4-BE49-F238E27FC236}">
                <a16:creationId xmlns:a16="http://schemas.microsoft.com/office/drawing/2014/main" xmlns="" id="{1094F6A0-ABE2-4A62-B19C-19C2C9626C13}"/>
              </a:ext>
            </a:extLst>
          </p:cNvPr>
          <p:cNvPicPr/>
          <p:nvPr/>
        </p:nvPicPr>
        <p:blipFill rotWithShape="1">
          <a:blip r:embed="rId3">
            <a:extLst/>
          </a:blip>
          <a:srcRect l="20532" t="16287" r="20231" b="22256"/>
          <a:stretch/>
        </p:blipFill>
        <p:spPr bwMode="auto">
          <a:xfrm>
            <a:off x="13850" y="1870364"/>
            <a:ext cx="12191999" cy="49876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065161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13A00-2E64-4C02-ABF5-9BD05CADF76C}"/>
              </a:ext>
            </a:extLst>
          </p:cNvPr>
          <p:cNvSpPr>
            <a:spLocks noGrp="1"/>
          </p:cNvSpPr>
          <p:nvPr>
            <p:ph type="title"/>
          </p:nvPr>
        </p:nvSpPr>
        <p:spPr>
          <a:xfrm>
            <a:off x="0" y="190552"/>
            <a:ext cx="12192000" cy="779266"/>
          </a:xfrm>
        </p:spPr>
        <p:txBody>
          <a:bodyPr>
            <a:normAutofit/>
          </a:bodyPr>
          <a:lstStyle/>
          <a:p>
            <a:pPr algn="ctr"/>
            <a:r>
              <a:rPr lang="en-IN" sz="2800" b="1" dirty="0">
                <a:solidFill>
                  <a:srgbClr val="002060"/>
                </a:solidFill>
              </a:rPr>
              <a:t>MEMBER</a:t>
            </a:r>
            <a:r>
              <a:rPr lang="en-IN" b="1" dirty="0">
                <a:solidFill>
                  <a:srgbClr val="002060"/>
                </a:solidFill>
              </a:rPr>
              <a:t> </a:t>
            </a:r>
            <a:r>
              <a:rPr lang="en-US" sz="2800" b="1" dirty="0">
                <a:solidFill>
                  <a:srgbClr val="002060"/>
                </a:solidFill>
              </a:rPr>
              <a:t>REGISTRATION</a:t>
            </a:r>
            <a:r>
              <a:rPr lang="en-US" b="1" dirty="0">
                <a:solidFill>
                  <a:srgbClr val="002060"/>
                </a:solidFill>
              </a:rPr>
              <a:t> </a:t>
            </a:r>
            <a:endParaRPr lang="en-IN" b="1" dirty="0">
              <a:solidFill>
                <a:srgbClr val="002060"/>
              </a:solidFill>
            </a:endParaRPr>
          </a:p>
        </p:txBody>
      </p:sp>
      <p:sp>
        <p:nvSpPr>
          <p:cNvPr id="3" name="Content Placeholder 2">
            <a:extLst>
              <a:ext uri="{FF2B5EF4-FFF2-40B4-BE49-F238E27FC236}">
                <a16:creationId xmlns:a16="http://schemas.microsoft.com/office/drawing/2014/main" xmlns="" id="{D7620413-0014-4022-A1A2-AFDEC99E76A3}"/>
              </a:ext>
            </a:extLst>
          </p:cNvPr>
          <p:cNvSpPr>
            <a:spLocks noGrp="1"/>
          </p:cNvSpPr>
          <p:nvPr>
            <p:ph idx="1"/>
          </p:nvPr>
        </p:nvSpPr>
        <p:spPr>
          <a:xfrm>
            <a:off x="1752601" y="1295400"/>
            <a:ext cx="3942445" cy="4267200"/>
          </a:xfrm>
        </p:spPr>
        <p:txBody>
          <a:bodyPr>
            <a:normAutofit/>
          </a:bodyPr>
          <a:lstStyle/>
          <a:p>
            <a:endParaRPr lang="en-IN" dirty="0"/>
          </a:p>
          <a:p>
            <a:endParaRPr lang="en-IN" dirty="0"/>
          </a:p>
        </p:txBody>
      </p:sp>
      <p:pic>
        <p:nvPicPr>
          <p:cNvPr id="6" name="Picture 5">
            <a:extLst>
              <a:ext uri="{FF2B5EF4-FFF2-40B4-BE49-F238E27FC236}">
                <a16:creationId xmlns:a16="http://schemas.microsoft.com/office/drawing/2014/main" xmlns="" id="{AC324128-3A74-4C87-95E4-0728EDB9C14D}"/>
              </a:ext>
            </a:extLst>
          </p:cNvPr>
          <p:cNvPicPr>
            <a:picLocks noChangeAspect="1"/>
          </p:cNvPicPr>
          <p:nvPr/>
        </p:nvPicPr>
        <p:blipFill rotWithShape="1">
          <a:blip r:embed="rId3"/>
          <a:srcRect l="12046" t="14125" r="15455" b="6221"/>
          <a:stretch/>
        </p:blipFill>
        <p:spPr>
          <a:xfrm>
            <a:off x="0" y="969818"/>
            <a:ext cx="12192000" cy="5888182"/>
          </a:xfrm>
          <a:prstGeom prst="rect">
            <a:avLst/>
          </a:prstGeom>
        </p:spPr>
      </p:pic>
    </p:spTree>
    <p:extLst>
      <p:ext uri="{BB962C8B-B14F-4D97-AF65-F5344CB8AC3E}">
        <p14:creationId xmlns:p14="http://schemas.microsoft.com/office/powerpoint/2010/main" val="417181633"/>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FB0E3B-C844-4250-B11B-013433ACF87F}"/>
              </a:ext>
            </a:extLst>
          </p:cNvPr>
          <p:cNvSpPr>
            <a:spLocks noGrp="1"/>
          </p:cNvSpPr>
          <p:nvPr>
            <p:ph idx="1"/>
          </p:nvPr>
        </p:nvSpPr>
        <p:spPr>
          <a:xfrm>
            <a:off x="138545" y="1600200"/>
            <a:ext cx="10598728" cy="4953000"/>
          </a:xfrm>
        </p:spPr>
        <p:txBody>
          <a:bodyPr>
            <a:normAutofit/>
          </a:bodyPr>
          <a:lstStyle/>
          <a:p>
            <a:r>
              <a:rPr lang="en-IN" sz="2400" dirty="0">
                <a:solidFill>
                  <a:srgbClr val="002060"/>
                </a:solidFill>
                <a:latin typeface="Palatino Linotype" panose="02040502050505030304" pitchFamily="18" charset="0"/>
                <a:cs typeface="Aharoni" panose="02010803020104030203" pitchFamily="2" charset="-79"/>
              </a:rPr>
              <a:t>Step 1: Click “Member Registration” Tab or click at “For first time sign up, click here” under Member’s Login</a:t>
            </a:r>
          </a:p>
          <a:p>
            <a:r>
              <a:rPr lang="en-IN" sz="2400" b="1" dirty="0">
                <a:solidFill>
                  <a:srgbClr val="00B050"/>
                </a:solidFill>
                <a:latin typeface="Palatino Linotype" panose="02040502050505030304" pitchFamily="18" charset="0"/>
                <a:cs typeface="Aharoni" panose="02010803020104030203" pitchFamily="2" charset="-79"/>
              </a:rPr>
              <a:t>Step 2: Registration window will be opened. After entering Six-digits Membership No., Date of Birth and Year of Enrolment please click “Send OTP”. An OTP will be sent to the Mobile and Email of the Member as registered with ICAI.</a:t>
            </a:r>
          </a:p>
          <a:p>
            <a:r>
              <a:rPr lang="en-IN" sz="2400" dirty="0">
                <a:solidFill>
                  <a:srgbClr val="C00000"/>
                </a:solidFill>
                <a:latin typeface="Palatino Linotype" panose="02040502050505030304" pitchFamily="18" charset="0"/>
                <a:ea typeface="Palatino Linotype" panose="02040502050505030304" pitchFamily="18" charset="0"/>
                <a:cs typeface="Aharoni" panose="02010803020104030203" pitchFamily="2" charset="-79"/>
              </a:rPr>
              <a:t>On confirmation of OTP as received, a Username and Password will be sent to the registered Email and Mobile No.</a:t>
            </a:r>
            <a:r>
              <a:rPr lang="en-IN" sz="2400" dirty="0">
                <a:solidFill>
                  <a:srgbClr val="FF0000"/>
                </a:solidFill>
                <a:latin typeface="Palatino Linotype" panose="02040502050505030304" pitchFamily="18" charset="0"/>
                <a:cs typeface="Aharoni" panose="02010803020104030203" pitchFamily="2" charset="-79"/>
              </a:rPr>
              <a:t> </a:t>
            </a:r>
          </a:p>
          <a:p>
            <a:endParaRPr lang="en-US" sz="2400" dirty="0">
              <a:solidFill>
                <a:srgbClr val="FF0000"/>
              </a:solidFill>
              <a:latin typeface="Palatino Linotype" panose="02040502050505030304" pitchFamily="18" charset="0"/>
              <a:cs typeface="Aharoni" panose="02010803020104030203" pitchFamily="2" charset="-79"/>
            </a:endParaRPr>
          </a:p>
          <a:p>
            <a:pPr marL="0" indent="0">
              <a:buNone/>
            </a:pPr>
            <a:r>
              <a:rPr lang="en-IN" sz="1600" dirty="0">
                <a:solidFill>
                  <a:srgbClr val="FF0000"/>
                </a:solidFill>
                <a:latin typeface="Palatino Linotype" panose="02040502050505030304" pitchFamily="18" charset="0"/>
                <a:cs typeface="Aharoni" panose="02010803020104030203" pitchFamily="2" charset="-79"/>
              </a:rPr>
              <a:t>   Note:- </a:t>
            </a:r>
            <a:r>
              <a:rPr lang="en-IN" sz="2400" dirty="0">
                <a:latin typeface="Palatino Linotype" panose="02040502050505030304" pitchFamily="18" charset="0"/>
                <a:cs typeface="Aharoni" panose="02010803020104030203" pitchFamily="2" charset="-79"/>
              </a:rPr>
              <a:t>It is only one-time exercise </a:t>
            </a:r>
          </a:p>
          <a:p>
            <a:endParaRPr lang="en-IN" b="1" dirty="0">
              <a:solidFill>
                <a:srgbClr val="00B050"/>
              </a:solidFill>
              <a:latin typeface="Palatino Linotype" panose="02040502050505030304" pitchFamily="18" charset="0"/>
              <a:cs typeface="Aharoni" panose="02010803020104030203" pitchFamily="2" charset="-79"/>
            </a:endParaRPr>
          </a:p>
          <a:p>
            <a:endParaRPr lang="en-IN" dirty="0">
              <a:latin typeface="Palatino Linotype" panose="02040502050505030304" pitchFamily="18" charset="0"/>
              <a:cs typeface="Aharoni" panose="02010803020104030203" pitchFamily="2" charset="-79"/>
            </a:endParaRPr>
          </a:p>
        </p:txBody>
      </p:sp>
      <p:sp>
        <p:nvSpPr>
          <p:cNvPr id="6" name="Title 1">
            <a:extLst>
              <a:ext uri="{FF2B5EF4-FFF2-40B4-BE49-F238E27FC236}">
                <a16:creationId xmlns:a16="http://schemas.microsoft.com/office/drawing/2014/main" xmlns="" id="{1091BDDD-8110-4D07-B16D-4A22D4028696}"/>
              </a:ext>
            </a:extLst>
          </p:cNvPr>
          <p:cNvSpPr>
            <a:spLocks noGrp="1"/>
          </p:cNvSpPr>
          <p:nvPr>
            <p:ph type="title"/>
          </p:nvPr>
        </p:nvSpPr>
        <p:spPr>
          <a:xfrm>
            <a:off x="0" y="190552"/>
            <a:ext cx="12192000" cy="779266"/>
          </a:xfrm>
        </p:spPr>
        <p:txBody>
          <a:bodyPr>
            <a:normAutofit/>
          </a:bodyPr>
          <a:lstStyle/>
          <a:p>
            <a:pPr algn="ctr"/>
            <a:r>
              <a:rPr lang="en-US" sz="2800" b="1" dirty="0">
                <a:solidFill>
                  <a:srgbClr val="002060"/>
                </a:solidFill>
              </a:rPr>
              <a:t>REGISTRATION OF MEMBER ON UDIN</a:t>
            </a:r>
            <a:endParaRPr lang="en-IN" sz="2800" b="1" dirty="0">
              <a:solidFill>
                <a:srgbClr val="002060"/>
              </a:solidFill>
            </a:endParaRPr>
          </a:p>
        </p:txBody>
      </p:sp>
    </p:spTree>
    <p:extLst>
      <p:ext uri="{BB962C8B-B14F-4D97-AF65-F5344CB8AC3E}">
        <p14:creationId xmlns:p14="http://schemas.microsoft.com/office/powerpoint/2010/main" val="848982150"/>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B4B6D-DDA6-4989-BB9E-C0D6E602E871}"/>
              </a:ext>
            </a:extLst>
          </p:cNvPr>
          <p:cNvSpPr>
            <a:spLocks noGrp="1"/>
          </p:cNvSpPr>
          <p:nvPr>
            <p:ph type="title"/>
          </p:nvPr>
        </p:nvSpPr>
        <p:spPr>
          <a:xfrm>
            <a:off x="0" y="48899"/>
            <a:ext cx="12191999" cy="671290"/>
          </a:xfrm>
        </p:spPr>
        <p:txBody>
          <a:bodyPr/>
          <a:lstStyle/>
          <a:p>
            <a:pPr algn="ctr"/>
            <a:r>
              <a:rPr lang="en-IN" sz="2800" b="1" dirty="0">
                <a:solidFill>
                  <a:srgbClr val="002060"/>
                </a:solidFill>
              </a:rPr>
              <a:t>CHANGE</a:t>
            </a:r>
            <a:r>
              <a:rPr lang="en-IN" dirty="0">
                <a:solidFill>
                  <a:srgbClr val="002060"/>
                </a:solidFill>
              </a:rPr>
              <a:t> </a:t>
            </a:r>
            <a:r>
              <a:rPr lang="en-IN" sz="2800" b="1" dirty="0">
                <a:solidFill>
                  <a:srgbClr val="002060"/>
                </a:solidFill>
              </a:rPr>
              <a:t>PASSWORD</a:t>
            </a:r>
          </a:p>
        </p:txBody>
      </p:sp>
      <p:sp>
        <p:nvSpPr>
          <p:cNvPr id="3" name="Rectangle 2">
            <a:extLst>
              <a:ext uri="{FF2B5EF4-FFF2-40B4-BE49-F238E27FC236}">
                <a16:creationId xmlns:a16="http://schemas.microsoft.com/office/drawing/2014/main" xmlns="" id="{3F194F2D-FC14-4B34-9373-C558318E719C}"/>
              </a:ext>
            </a:extLst>
          </p:cNvPr>
          <p:cNvSpPr/>
          <p:nvPr/>
        </p:nvSpPr>
        <p:spPr>
          <a:xfrm>
            <a:off x="263236" y="5673599"/>
            <a:ext cx="10404765" cy="713657"/>
          </a:xfrm>
          <a:prstGeom prst="rect">
            <a:avLst/>
          </a:prstGeom>
        </p:spPr>
        <p:txBody>
          <a:bodyPr wrap="square">
            <a:spAutoFit/>
          </a:bodyPr>
          <a:lstStyle/>
          <a:p>
            <a:pPr algn="just">
              <a:lnSpc>
                <a:spcPct val="115000"/>
              </a:lnSpc>
              <a:spcAft>
                <a:spcPts val="800"/>
              </a:spcAft>
            </a:pPr>
            <a:r>
              <a:rPr lang="en-IN" b="1" dirty="0">
                <a:solidFill>
                  <a:srgbClr val="212121"/>
                </a:solidFill>
                <a:latin typeface="Palatino Linotype" panose="02040502050505030304" pitchFamily="18" charset="0"/>
                <a:ea typeface="Palatino Linotype" panose="02040502050505030304" pitchFamily="18" charset="0"/>
                <a:cs typeface="Palatino Linotype" panose="02040502050505030304" pitchFamily="18" charset="0"/>
              </a:rPr>
              <a:t>The password generated by the system is encrypted to ensure the appropriate safety. However, interested Members may change the password at any time through </a:t>
            </a:r>
            <a:r>
              <a:rPr lang="en-IN" b="1" dirty="0">
                <a:latin typeface="Palatino Linotype" panose="02040502050505030304" pitchFamily="18" charset="0"/>
                <a:ea typeface="Palatino Linotype" panose="02040502050505030304" pitchFamily="18" charset="0"/>
                <a:cs typeface="Palatino Linotype" panose="02040502050505030304" pitchFamily="18" charset="0"/>
              </a:rPr>
              <a:t>“</a:t>
            </a:r>
            <a:r>
              <a:rPr lang="en-IN" b="1" dirty="0">
                <a:solidFill>
                  <a:srgbClr val="000000"/>
                </a:solidFill>
                <a:latin typeface="Palatino Linotype" panose="02040502050505030304" pitchFamily="18" charset="0"/>
                <a:ea typeface="Palatino Linotype" panose="02040502050505030304" pitchFamily="18" charset="0"/>
                <a:cs typeface="Palatino Linotype" panose="02040502050505030304" pitchFamily="18" charset="0"/>
              </a:rPr>
              <a:t>Change Password</a:t>
            </a:r>
            <a:r>
              <a:rPr lang="en-IN" b="1" dirty="0">
                <a:latin typeface="Palatino Linotype" panose="02040502050505030304" pitchFamily="18" charset="0"/>
                <a:ea typeface="Palatino Linotype" panose="02040502050505030304" pitchFamily="18" charset="0"/>
                <a:cs typeface="Palatino Linotype" panose="02040502050505030304" pitchFamily="18" charset="0"/>
              </a:rPr>
              <a:t>”</a:t>
            </a:r>
            <a:r>
              <a:rPr lang="en-IN" b="1" dirty="0">
                <a:solidFill>
                  <a:srgbClr val="000000"/>
                </a:solidFill>
                <a:latin typeface="Palatino Linotype" panose="02040502050505030304" pitchFamily="18" charset="0"/>
                <a:ea typeface="Palatino Linotype" panose="02040502050505030304" pitchFamily="18" charset="0"/>
                <a:cs typeface="Palatino Linotype" panose="02040502050505030304" pitchFamily="18" charset="0"/>
              </a:rPr>
              <a:t> button.</a:t>
            </a:r>
            <a:endParaRPr lang="en-IN" sz="1400" b="1" dirty="0">
              <a:latin typeface="Palatino Linotype" panose="02040502050505030304" pitchFamily="18"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F222488-FD76-42E3-9CD0-25C43DB80BFD}"/>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7762" t="38242" r="19801" b="25239"/>
          <a:stretch/>
        </p:blipFill>
        <p:spPr bwMode="auto">
          <a:xfrm>
            <a:off x="0" y="997527"/>
            <a:ext cx="12191999" cy="45165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636163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3D619-90D8-411E-843E-379EDBF22128}"/>
              </a:ext>
            </a:extLst>
          </p:cNvPr>
          <p:cNvSpPr>
            <a:spLocks noGrp="1"/>
          </p:cNvSpPr>
          <p:nvPr>
            <p:ph type="title"/>
          </p:nvPr>
        </p:nvSpPr>
        <p:spPr>
          <a:xfrm>
            <a:off x="1" y="304801"/>
            <a:ext cx="12192000" cy="847753"/>
          </a:xfrm>
        </p:spPr>
        <p:txBody>
          <a:bodyPr/>
          <a:lstStyle/>
          <a:p>
            <a:pPr algn="ctr"/>
            <a:r>
              <a:rPr lang="en-IN" sz="2800" b="1" dirty="0">
                <a:solidFill>
                  <a:srgbClr val="002060"/>
                </a:solidFill>
              </a:rPr>
              <a:t>FORGOT</a:t>
            </a:r>
            <a:r>
              <a:rPr lang="en-IN" dirty="0">
                <a:solidFill>
                  <a:srgbClr val="002060"/>
                </a:solidFill>
              </a:rPr>
              <a:t> </a:t>
            </a:r>
            <a:r>
              <a:rPr lang="en-IN" sz="2800" b="1" dirty="0">
                <a:solidFill>
                  <a:srgbClr val="002060"/>
                </a:solidFill>
              </a:rPr>
              <a:t>PASSWORD</a:t>
            </a:r>
          </a:p>
        </p:txBody>
      </p:sp>
      <p:pic>
        <p:nvPicPr>
          <p:cNvPr id="4" name="Picture 3">
            <a:extLst>
              <a:ext uri="{FF2B5EF4-FFF2-40B4-BE49-F238E27FC236}">
                <a16:creationId xmlns:a16="http://schemas.microsoft.com/office/drawing/2014/main" xmlns="" id="{F244EAEC-96CA-4034-A5B9-CFF95CE93B90}"/>
              </a:ext>
            </a:extLst>
          </p:cNvPr>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27184" t="43173" r="28766" b="7317"/>
          <a:stretch/>
        </p:blipFill>
        <p:spPr bwMode="auto">
          <a:xfrm>
            <a:off x="0" y="1152554"/>
            <a:ext cx="12191999" cy="57054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333038"/>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50" y="590938"/>
            <a:ext cx="10724674" cy="1032589"/>
          </a:xfrm>
        </p:spPr>
        <p:txBody>
          <a:bodyPr>
            <a:normAutofit/>
          </a:bodyPr>
          <a:lstStyle/>
          <a:p>
            <a:r>
              <a:rPr lang="en-US" b="1" dirty="0">
                <a:solidFill>
                  <a:schemeClr val="tx1"/>
                </a:solidFill>
              </a:rPr>
              <a:t>ABOUT UDIN</a:t>
            </a:r>
            <a:endParaRPr lang="en-IN" b="1" dirty="0">
              <a:solidFill>
                <a:schemeClr val="tx1"/>
              </a:solidFill>
            </a:endParaRPr>
          </a:p>
        </p:txBody>
      </p:sp>
      <p:sp>
        <p:nvSpPr>
          <p:cNvPr id="3" name="Content Placeholder 2"/>
          <p:cNvSpPr>
            <a:spLocks noGrp="1"/>
          </p:cNvSpPr>
          <p:nvPr>
            <p:ph idx="1"/>
          </p:nvPr>
        </p:nvSpPr>
        <p:spPr>
          <a:xfrm>
            <a:off x="677334" y="1642187"/>
            <a:ext cx="8596668" cy="4399175"/>
          </a:xfrm>
        </p:spPr>
        <p:txBody>
          <a:bodyPr>
            <a:normAutofit lnSpcReduction="10000"/>
          </a:bodyPr>
          <a:lstStyle/>
          <a:p>
            <a:pPr>
              <a:buFont typeface="Wingdings" pitchFamily="2" charset="2"/>
              <a:buChar char="Ø"/>
            </a:pPr>
            <a:r>
              <a:rPr lang="en-US" sz="2800" dirty="0">
                <a:latin typeface="Arial" pitchFamily="34" charset="0"/>
                <a:cs typeface="Arial" pitchFamily="34" charset="0"/>
              </a:rPr>
              <a:t>What is the need of UDIN</a:t>
            </a:r>
          </a:p>
          <a:p>
            <a:pPr>
              <a:buFont typeface="Wingdings" pitchFamily="2" charset="2"/>
              <a:buChar char="Ø"/>
            </a:pPr>
            <a:r>
              <a:rPr lang="en-US" sz="2800" dirty="0">
                <a:latin typeface="Arial" pitchFamily="34" charset="0"/>
                <a:cs typeface="Arial" pitchFamily="34" charset="0"/>
              </a:rPr>
              <a:t>What is Unique about UDIN</a:t>
            </a:r>
          </a:p>
          <a:p>
            <a:pPr>
              <a:buFont typeface="Wingdings" pitchFamily="2" charset="2"/>
              <a:buChar char="Ø"/>
            </a:pPr>
            <a:r>
              <a:rPr lang="en-US" sz="2800" dirty="0">
                <a:latin typeface="Arial" pitchFamily="34" charset="0"/>
                <a:cs typeface="Arial" pitchFamily="34" charset="0"/>
              </a:rPr>
              <a:t>What is the schedule for mandating UDIN</a:t>
            </a:r>
          </a:p>
          <a:p>
            <a:pPr>
              <a:buFont typeface="Wingdings" pitchFamily="2" charset="2"/>
              <a:buChar char="Ø"/>
            </a:pPr>
            <a:r>
              <a:rPr lang="en-US" sz="2800" dirty="0">
                <a:latin typeface="Arial" pitchFamily="34" charset="0"/>
                <a:cs typeface="Arial" pitchFamily="34" charset="0"/>
              </a:rPr>
              <a:t>Is UDIN Secure</a:t>
            </a:r>
          </a:p>
          <a:p>
            <a:pPr>
              <a:buFont typeface="Wingdings" pitchFamily="2" charset="2"/>
              <a:buChar char="Ø"/>
            </a:pPr>
            <a:r>
              <a:rPr lang="en-US" sz="2800" dirty="0">
                <a:latin typeface="Arial" pitchFamily="34" charset="0"/>
                <a:cs typeface="Arial" pitchFamily="34" charset="0"/>
              </a:rPr>
              <a:t>Is any document required to be uploaded on UDIN</a:t>
            </a:r>
          </a:p>
          <a:p>
            <a:pPr>
              <a:buFont typeface="Wingdings" pitchFamily="2" charset="2"/>
              <a:buChar char="Ø"/>
            </a:pPr>
            <a:r>
              <a:rPr lang="en-US" sz="2800" dirty="0">
                <a:latin typeface="Arial" pitchFamily="34" charset="0"/>
                <a:cs typeface="Arial" pitchFamily="34" charset="0"/>
              </a:rPr>
              <a:t>Is there any fee for UDIN</a:t>
            </a:r>
          </a:p>
          <a:p>
            <a:pPr>
              <a:buFont typeface="Wingdings" pitchFamily="2" charset="2"/>
              <a:buChar char="Ø"/>
            </a:pPr>
            <a:r>
              <a:rPr lang="en-US" sz="2800" dirty="0">
                <a:latin typeface="Arial" pitchFamily="34" charset="0"/>
                <a:cs typeface="Arial" pitchFamily="34" charset="0"/>
              </a:rPr>
              <a:t>Can UDIN be generated on later date of signing / certifying Document/ Reports/ Financial Statements</a:t>
            </a:r>
          </a:p>
          <a:p>
            <a:endParaRPr lang="en-US" sz="2800" dirty="0">
              <a:latin typeface="Arial" pitchFamily="34" charset="0"/>
              <a:cs typeface="Arial" pitchFamily="34" charset="0"/>
            </a:endParaRPr>
          </a:p>
          <a:p>
            <a:endParaRPr lang="en-IN" sz="2800" dirty="0">
              <a:latin typeface="Arial" pitchFamily="34" charset="0"/>
              <a:cs typeface="Arial" pitchFamily="34" charset="0"/>
            </a:endParaRPr>
          </a:p>
        </p:txBody>
      </p:sp>
    </p:spTree>
    <p:extLst>
      <p:ext uri="{BB962C8B-B14F-4D97-AF65-F5344CB8AC3E}">
        <p14:creationId xmlns:p14="http://schemas.microsoft.com/office/powerpoint/2010/main" val="2837801582"/>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511BB6F-5E95-459E-9416-A036A61DF2C5}"/>
              </a:ext>
            </a:extLst>
          </p:cNvPr>
          <p:cNvSpPr>
            <a:spLocks noGrp="1"/>
          </p:cNvSpPr>
          <p:nvPr>
            <p:ph idx="1"/>
          </p:nvPr>
        </p:nvSpPr>
        <p:spPr>
          <a:xfrm>
            <a:off x="152400" y="1828800"/>
            <a:ext cx="10598727" cy="4100290"/>
          </a:xfrm>
        </p:spPr>
        <p:txBody>
          <a:bodyPr>
            <a:normAutofit/>
          </a:bodyPr>
          <a:lstStyle/>
          <a:p>
            <a:pPr algn="just">
              <a:buFont typeface="Wingdings" pitchFamily="2" charset="2"/>
              <a:buChar char="Ø"/>
            </a:pPr>
            <a:r>
              <a:rPr lang="en-IN" sz="3200" dirty="0">
                <a:latin typeface="Palatino Linotype" panose="02040502050505030304" pitchFamily="18" charset="0"/>
                <a:ea typeface="Palatino Linotype" panose="02040502050505030304" pitchFamily="18" charset="0"/>
                <a:cs typeface="Palatino Linotype" panose="02040502050505030304" pitchFamily="18" charset="0"/>
              </a:rPr>
              <a:t>Forgot Password” form will be opened, enter six-digit Membership No., Date of Birth and Year of Enrolment and click “Send OTP”. An OTP will be sent on registered mobile and email.</a:t>
            </a:r>
          </a:p>
          <a:p>
            <a:pPr algn="just">
              <a:buFont typeface="Wingdings" pitchFamily="2" charset="2"/>
              <a:buChar char="Ø"/>
            </a:pPr>
            <a:r>
              <a:rPr lang="en-IN" sz="3200" dirty="0">
                <a:latin typeface="Palatino Linotype" panose="02040502050505030304" pitchFamily="18" charset="0"/>
              </a:rPr>
              <a:t>On confirmation OTP as received, a Username and password will be sent to the registered email and Mobile No.</a:t>
            </a:r>
          </a:p>
          <a:p>
            <a:endParaRPr lang="en-IN" dirty="0"/>
          </a:p>
        </p:txBody>
      </p:sp>
      <p:sp>
        <p:nvSpPr>
          <p:cNvPr id="5" name="Title 1">
            <a:extLst>
              <a:ext uri="{FF2B5EF4-FFF2-40B4-BE49-F238E27FC236}">
                <a16:creationId xmlns:a16="http://schemas.microsoft.com/office/drawing/2014/main" xmlns="" id="{2407D8ED-9B7C-456C-844D-2749A8137BD4}"/>
              </a:ext>
            </a:extLst>
          </p:cNvPr>
          <p:cNvSpPr>
            <a:spLocks noGrp="1"/>
          </p:cNvSpPr>
          <p:nvPr>
            <p:ph type="title"/>
          </p:nvPr>
        </p:nvSpPr>
        <p:spPr>
          <a:xfrm>
            <a:off x="1" y="291601"/>
            <a:ext cx="12191999" cy="847753"/>
          </a:xfrm>
        </p:spPr>
        <p:txBody>
          <a:bodyPr/>
          <a:lstStyle/>
          <a:p>
            <a:pPr algn="ctr"/>
            <a:r>
              <a:rPr lang="en-IN" sz="2800" b="1" dirty="0">
                <a:solidFill>
                  <a:srgbClr val="002060"/>
                </a:solidFill>
              </a:rPr>
              <a:t>FORGOT</a:t>
            </a:r>
            <a:r>
              <a:rPr lang="en-IN" dirty="0">
                <a:solidFill>
                  <a:srgbClr val="002060"/>
                </a:solidFill>
              </a:rPr>
              <a:t> </a:t>
            </a:r>
            <a:r>
              <a:rPr lang="en-IN" sz="2800" b="1" dirty="0">
                <a:solidFill>
                  <a:srgbClr val="002060"/>
                </a:solidFill>
              </a:rPr>
              <a:t>PASSWORD</a:t>
            </a:r>
          </a:p>
        </p:txBody>
      </p:sp>
    </p:spTree>
    <p:extLst>
      <p:ext uri="{BB962C8B-B14F-4D97-AF65-F5344CB8AC3E}">
        <p14:creationId xmlns:p14="http://schemas.microsoft.com/office/powerpoint/2010/main" val="543656656"/>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5A119AE-45AD-459D-98FB-02F4747BFDE6}"/>
              </a:ext>
            </a:extLst>
          </p:cNvPr>
          <p:cNvSpPr/>
          <p:nvPr/>
        </p:nvSpPr>
        <p:spPr>
          <a:xfrm>
            <a:off x="3378661" y="1103107"/>
            <a:ext cx="6541194" cy="1342291"/>
          </a:xfrm>
          <a:prstGeom prst="rect">
            <a:avLst/>
          </a:prstGeom>
        </p:spPr>
        <p:txBody>
          <a:bodyPr wrap="square">
            <a:spAutoFit/>
          </a:bodyPr>
          <a:lstStyle/>
          <a:p>
            <a:pPr algn="just">
              <a:lnSpc>
                <a:spcPct val="115000"/>
              </a:lnSpc>
              <a:spcAft>
                <a:spcPts val="800"/>
              </a:spcAft>
            </a:pPr>
            <a:r>
              <a:rPr lang="en-IN" sz="2400" dirty="0">
                <a:latin typeface="Palatino Linotype" panose="02040502050505030304" pitchFamily="18" charset="0"/>
                <a:ea typeface="Palatino Linotype" panose="02040502050505030304" pitchFamily="18" charset="0"/>
                <a:cs typeface="Palatino Linotype" panose="02040502050505030304" pitchFamily="18" charset="0"/>
              </a:rPr>
              <a:t>Login by entering the Username as 6 digits Membership Number and password under Member’s Login</a:t>
            </a:r>
            <a:endParaRPr lang="en-IN"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4287B45C-110E-434B-9511-7794C08716BE}"/>
              </a:ext>
            </a:extLst>
          </p:cNvPr>
          <p:cNvSpPr/>
          <p:nvPr/>
        </p:nvSpPr>
        <p:spPr>
          <a:xfrm>
            <a:off x="639266" y="847568"/>
            <a:ext cx="2573140" cy="369332"/>
          </a:xfrm>
          <a:prstGeom prst="rect">
            <a:avLst/>
          </a:prstGeom>
        </p:spPr>
        <p:txBody>
          <a:bodyPr wrap="none">
            <a:spAutoFit/>
          </a:bodyPr>
          <a:lstStyle/>
          <a:p>
            <a:r>
              <a:rPr lang="en-IN" dirty="0"/>
              <a:t>Step 1: </a:t>
            </a:r>
            <a:r>
              <a:rPr lang="en-IN" b="1" dirty="0">
                <a:solidFill>
                  <a:schemeClr val="accent3">
                    <a:lumMod val="50000"/>
                  </a:schemeClr>
                </a:solidFill>
              </a:rPr>
              <a:t>Member</a:t>
            </a:r>
            <a:r>
              <a:rPr lang="en-IN" b="1" dirty="0"/>
              <a:t> </a:t>
            </a:r>
            <a:r>
              <a:rPr lang="en-IN" b="1" dirty="0">
                <a:solidFill>
                  <a:schemeClr val="accent3">
                    <a:lumMod val="50000"/>
                  </a:schemeClr>
                </a:solidFill>
              </a:rPr>
              <a:t>Login</a:t>
            </a:r>
            <a:r>
              <a:rPr lang="en-US" b="1" dirty="0"/>
              <a:t> </a:t>
            </a:r>
            <a:endParaRPr lang="en-IN" dirty="0"/>
          </a:p>
        </p:txBody>
      </p:sp>
      <p:sp>
        <p:nvSpPr>
          <p:cNvPr id="10" name="Title 1">
            <a:extLst>
              <a:ext uri="{FF2B5EF4-FFF2-40B4-BE49-F238E27FC236}">
                <a16:creationId xmlns:a16="http://schemas.microsoft.com/office/drawing/2014/main" xmlns="" id="{DE6E0C48-DCDA-4C3A-85FD-8BD70C2ECAD8}"/>
              </a:ext>
            </a:extLst>
          </p:cNvPr>
          <p:cNvSpPr txBox="1">
            <a:spLocks/>
          </p:cNvSpPr>
          <p:nvPr/>
        </p:nvSpPr>
        <p:spPr>
          <a:xfrm>
            <a:off x="0" y="143900"/>
            <a:ext cx="12192000" cy="7036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a:t>
            </a:r>
            <a:endParaRPr lang="en-IN" b="1" dirty="0">
              <a:solidFill>
                <a:srgbClr val="002060"/>
              </a:solidFill>
            </a:endParaRPr>
          </a:p>
        </p:txBody>
      </p:sp>
      <p:pic>
        <p:nvPicPr>
          <p:cNvPr id="6" name="Picture 5">
            <a:extLst>
              <a:ext uri="{FF2B5EF4-FFF2-40B4-BE49-F238E27FC236}">
                <a16:creationId xmlns:a16="http://schemas.microsoft.com/office/drawing/2014/main" xmlns="" id="{A4E16406-F7BE-4AE7-9C01-F224FB8ECD31}"/>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20532" t="16287" r="20231" b="22256"/>
          <a:stretch/>
        </p:blipFill>
        <p:spPr bwMode="auto">
          <a:xfrm>
            <a:off x="0" y="2445398"/>
            <a:ext cx="12192000" cy="4509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000580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AB94C13-54E9-4A68-9947-690BF2354F01}"/>
              </a:ext>
            </a:extLst>
          </p:cNvPr>
          <p:cNvSpPr/>
          <p:nvPr/>
        </p:nvSpPr>
        <p:spPr>
          <a:xfrm>
            <a:off x="2745157" y="912030"/>
            <a:ext cx="6324600" cy="395108"/>
          </a:xfrm>
          <a:prstGeom prst="rect">
            <a:avLst/>
          </a:prstGeom>
        </p:spPr>
        <p:txBody>
          <a:bodyPr wrap="square">
            <a:spAutoFit/>
          </a:bodyPr>
          <a:lstStyle/>
          <a:p>
            <a:pPr algn="just">
              <a:lnSpc>
                <a:spcPct val="115000"/>
              </a:lnSpc>
              <a:spcAft>
                <a:spcPts val="800"/>
              </a:spcAft>
            </a:pPr>
            <a:r>
              <a:rPr lang="en-IN" dirty="0">
                <a:latin typeface="Garamond" panose="02020404030301010803" pitchFamily="18" charset="0"/>
                <a:ea typeface="Palatino Linotype" panose="02040502050505030304" pitchFamily="18" charset="0"/>
                <a:cs typeface="Palatino Linotype" panose="02040502050505030304" pitchFamily="18" charset="0"/>
              </a:rPr>
              <a:t>Step 2: After login, window for “Generate UDIN” will open </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xmlns="" id="{009251C8-A747-4115-82E5-2B0FAD4BAA6E}"/>
              </a:ext>
            </a:extLst>
          </p:cNvPr>
          <p:cNvSpPr txBox="1">
            <a:spLocks/>
          </p:cNvSpPr>
          <p:nvPr/>
        </p:nvSpPr>
        <p:spPr>
          <a:xfrm>
            <a:off x="0" y="143900"/>
            <a:ext cx="12192000" cy="7036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a:t>
            </a:r>
            <a:endParaRPr lang="en-IN" b="1" dirty="0">
              <a:solidFill>
                <a:srgbClr val="002060"/>
              </a:solidFill>
            </a:endParaRPr>
          </a:p>
        </p:txBody>
      </p:sp>
      <p:pic>
        <p:nvPicPr>
          <p:cNvPr id="6" name="Picture 5">
            <a:extLst>
              <a:ext uri="{FF2B5EF4-FFF2-40B4-BE49-F238E27FC236}">
                <a16:creationId xmlns:a16="http://schemas.microsoft.com/office/drawing/2014/main" xmlns="" id="{29F70320-4E91-47FA-A07F-CD16C4E8809E}"/>
              </a:ext>
            </a:extLst>
          </p:cNvPr>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29359" t="13990" r="30314" b="13005"/>
          <a:stretch/>
        </p:blipFill>
        <p:spPr bwMode="auto">
          <a:xfrm>
            <a:off x="0" y="1496290"/>
            <a:ext cx="12192000" cy="5361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7427150"/>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18A6A13-A5F2-4243-A1F2-F025E7663BE8}"/>
              </a:ext>
            </a:extLst>
          </p:cNvPr>
          <p:cNvSpPr/>
          <p:nvPr/>
        </p:nvSpPr>
        <p:spPr>
          <a:xfrm>
            <a:off x="468923" y="847568"/>
            <a:ext cx="9818077" cy="6038576"/>
          </a:xfrm>
          <a:prstGeom prst="rect">
            <a:avLst/>
          </a:prstGeom>
        </p:spPr>
        <p:txBody>
          <a:bodyPr wrap="square">
            <a:spAutoFit/>
          </a:bodyPr>
          <a:lstStyle/>
          <a:p>
            <a:pPr marL="342900" indent="-342900" algn="just">
              <a:lnSpc>
                <a:spcPct val="115000"/>
              </a:lnSpc>
              <a:buFont typeface="Symbol" panose="05050102010706020507" pitchFamily="18" charset="2"/>
              <a:buChar char=""/>
            </a:pPr>
            <a:r>
              <a:rPr lang="en-IN" sz="2100" dirty="0">
                <a:latin typeface="Palatino Linotype" panose="02040502050505030304" pitchFamily="18" charset="0"/>
                <a:ea typeface="Palatino Linotype" panose="02040502050505030304" pitchFamily="18" charset="0"/>
                <a:cs typeface="Palatino Linotype" panose="02040502050505030304" pitchFamily="18" charset="0"/>
              </a:rPr>
              <a:t>Membership Registration Number, Member Name and Email id are pre-filled fields</a:t>
            </a:r>
            <a:endParaRPr lang="en-IN" sz="2100" dirty="0">
              <a:latin typeface="Palatino Linotype" panose="02040502050505030304" pitchFamily="18" charset="0"/>
              <a:ea typeface="Calibri" panose="020F0502020204030204" pitchFamily="34" charset="0"/>
              <a:cs typeface="Calibri" panose="020F0502020204030204" pitchFamily="34" charset="0"/>
            </a:endParaRPr>
          </a:p>
          <a:p>
            <a:pPr marL="342900" indent="-342900" algn="just">
              <a:lnSpc>
                <a:spcPct val="115000"/>
              </a:lnSpc>
              <a:buFont typeface="Symbol" panose="05050102010706020507" pitchFamily="18" charset="2"/>
              <a:buChar char=""/>
            </a:pPr>
            <a:r>
              <a:rPr lang="en-IN" sz="2100" dirty="0">
                <a:latin typeface="Palatino Linotype" panose="02040502050505030304" pitchFamily="18" charset="0"/>
                <a:ea typeface="Palatino Linotype" panose="02040502050505030304" pitchFamily="18" charset="0"/>
                <a:cs typeface="Palatino Linotype" panose="02040502050505030304" pitchFamily="18" charset="0"/>
              </a:rPr>
              <a:t>Please select Document type- Certificates/ GST &amp; Tax Audits (presently Other Attest Functions is inactive as is not mandatory as of now)</a:t>
            </a:r>
          </a:p>
          <a:p>
            <a:pPr marL="342900" indent="-342900" algn="just">
              <a:lnSpc>
                <a:spcPct val="115000"/>
              </a:lnSpc>
              <a:buFont typeface="Symbol" panose="05050102010706020507" pitchFamily="18" charset="2"/>
              <a:buChar char=""/>
            </a:pPr>
            <a:r>
              <a:rPr lang="en-IN" sz="2100" dirty="0">
                <a:latin typeface="Palatino Linotype" panose="02040502050505030304" pitchFamily="18" charset="0"/>
                <a:ea typeface="Palatino Linotype" panose="02040502050505030304" pitchFamily="18" charset="0"/>
                <a:cs typeface="Palatino Linotype" panose="02040502050505030304" pitchFamily="18" charset="0"/>
              </a:rPr>
              <a:t>Select the </a:t>
            </a:r>
            <a:r>
              <a:rPr lang="en-IN" sz="2100"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“Type of Certificate”</a:t>
            </a:r>
            <a:r>
              <a:rPr lang="en-IN" sz="2100" dirty="0">
                <a:latin typeface="Palatino Linotype" panose="02040502050505030304" pitchFamily="18" charset="0"/>
                <a:ea typeface="Palatino Linotype" panose="02040502050505030304" pitchFamily="18" charset="0"/>
                <a:cs typeface="Palatino Linotype" panose="02040502050505030304" pitchFamily="18" charset="0"/>
              </a:rPr>
              <a:t>- in case of Certificates </a:t>
            </a:r>
            <a:r>
              <a:rPr lang="en-IN" sz="2100"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and “Particulars of Section/ Form under which report issued” </a:t>
            </a:r>
            <a:r>
              <a:rPr lang="en-IN" sz="2100" dirty="0">
                <a:latin typeface="Palatino Linotype" panose="02040502050505030304" pitchFamily="18" charset="0"/>
                <a:ea typeface="Palatino Linotype" panose="02040502050505030304" pitchFamily="18" charset="0"/>
                <a:cs typeface="Palatino Linotype" panose="02040502050505030304" pitchFamily="18" charset="0"/>
              </a:rPr>
              <a:t>– in case of GST &amp; Tax Audit Reports  from the dropdown list. The list is illustrative and in case the type of the certificate / section / form being certified / issued is not appearing in the said list, please select others and mention the nomenclature of the certificate in Document Description</a:t>
            </a:r>
          </a:p>
          <a:p>
            <a:pPr marL="342900" indent="-342900" algn="just">
              <a:lnSpc>
                <a:spcPct val="115000"/>
              </a:lnSpc>
              <a:buFont typeface="Symbol" panose="05050102010706020507" pitchFamily="18" charset="2"/>
              <a:buChar char=""/>
            </a:pPr>
            <a:r>
              <a:rPr lang="en-IN" sz="2100" dirty="0">
                <a:latin typeface="Palatino Linotype" panose="02040502050505030304" pitchFamily="18" charset="0"/>
                <a:ea typeface="Palatino Linotype" panose="02040502050505030304" pitchFamily="18" charset="0"/>
                <a:cs typeface="Palatino Linotype" panose="02040502050505030304" pitchFamily="18" charset="0"/>
              </a:rPr>
              <a:t>Enter the date of signing/certifying the document in “</a:t>
            </a:r>
            <a:r>
              <a:rPr lang="en-IN" sz="2100"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Date of Signing Document</a:t>
            </a:r>
            <a:r>
              <a:rPr lang="en-IN" sz="2100" dirty="0">
                <a:latin typeface="Palatino Linotype" panose="02040502050505030304" pitchFamily="18" charset="0"/>
                <a:ea typeface="Palatino Linotype" panose="02040502050505030304" pitchFamily="18" charset="0"/>
                <a:cs typeface="Palatino Linotype" panose="02040502050505030304" pitchFamily="18" charset="0"/>
              </a:rPr>
              <a:t>”</a:t>
            </a:r>
          </a:p>
          <a:p>
            <a:pPr marL="342900" indent="-342900" algn="just">
              <a:lnSpc>
                <a:spcPct val="115000"/>
              </a:lnSpc>
              <a:buFont typeface="Symbol" panose="05050102010706020507" pitchFamily="18" charset="2"/>
              <a:buChar char=""/>
            </a:pPr>
            <a:r>
              <a:rPr lang="en-US" sz="2100" dirty="0">
                <a:latin typeface="Palatino Linotype" panose="02040502050505030304" pitchFamily="18" charset="0"/>
                <a:ea typeface="Calibri" panose="020F0502020204030204" pitchFamily="34" charset="0"/>
                <a:cs typeface="Calibri" panose="020F0502020204030204" pitchFamily="34" charset="0"/>
              </a:rPr>
              <a:t>Enter the KEY FIELDS*</a:t>
            </a:r>
            <a:endParaRPr lang="en-IN" sz="2100" dirty="0">
              <a:latin typeface="Palatino Linotype" panose="02040502050505030304" pitchFamily="18" charset="0"/>
              <a:ea typeface="Calibri" panose="020F0502020204030204" pitchFamily="34" charset="0"/>
              <a:cs typeface="Calibri" panose="020F0502020204030204" pitchFamily="34" charset="0"/>
            </a:endParaRPr>
          </a:p>
          <a:p>
            <a:pPr marL="342900" indent="-342900" algn="just">
              <a:lnSpc>
                <a:spcPct val="115000"/>
              </a:lnSpc>
              <a:spcAft>
                <a:spcPts val="800"/>
              </a:spcAft>
              <a:buFont typeface="Symbol" panose="05050102010706020507" pitchFamily="18" charset="2"/>
              <a:buChar char=""/>
            </a:pPr>
            <a:r>
              <a:rPr lang="en-IN" sz="2100" dirty="0">
                <a:latin typeface="Palatino Linotype" panose="02040502050505030304" pitchFamily="18" charset="0"/>
                <a:ea typeface="Palatino Linotype" panose="02040502050505030304" pitchFamily="18" charset="0"/>
                <a:cs typeface="Palatino Linotype" panose="02040502050505030304" pitchFamily="18" charset="0"/>
              </a:rPr>
              <a:t>Under </a:t>
            </a:r>
            <a:r>
              <a:rPr lang="en-IN" sz="2100"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“Document Description”</a:t>
            </a:r>
            <a:r>
              <a:rPr lang="en-IN" sz="2100" dirty="0">
                <a:latin typeface="Palatino Linotype" panose="02040502050505030304" pitchFamily="18" charset="0"/>
                <a:ea typeface="Palatino Linotype" panose="02040502050505030304" pitchFamily="18" charset="0"/>
                <a:cs typeface="Palatino Linotype" panose="02040502050505030304" pitchFamily="18" charset="0"/>
              </a:rPr>
              <a:t> enter the description / details / text from Certificate / Document. If others has been selected for Type of Certificate/ Section, then mention the description. Then </a:t>
            </a:r>
            <a:r>
              <a:rPr lang="en-IN" sz="2100" dirty="0">
                <a:latin typeface="Palatino Linotype" panose="02040502050505030304" pitchFamily="18" charset="0"/>
              </a:rPr>
              <a:t>Click the button “Send OTP”. </a:t>
            </a:r>
            <a:endParaRPr lang="en-IN" sz="2100" dirty="0">
              <a:latin typeface="Palatino Linotype" panose="02040502050505030304" pitchFamily="18"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xmlns="" id="{F04A21A6-A897-4324-84BE-EA880969D3F7}"/>
              </a:ext>
            </a:extLst>
          </p:cNvPr>
          <p:cNvSpPr txBox="1">
            <a:spLocks/>
          </p:cNvSpPr>
          <p:nvPr/>
        </p:nvSpPr>
        <p:spPr>
          <a:xfrm>
            <a:off x="0" y="143900"/>
            <a:ext cx="12192000" cy="7036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a:t>
            </a:r>
            <a:endParaRPr lang="en-IN" b="1" dirty="0">
              <a:solidFill>
                <a:srgbClr val="002060"/>
              </a:solidFill>
            </a:endParaRPr>
          </a:p>
        </p:txBody>
      </p:sp>
    </p:spTree>
    <p:extLst>
      <p:ext uri="{BB962C8B-B14F-4D97-AF65-F5344CB8AC3E}">
        <p14:creationId xmlns:p14="http://schemas.microsoft.com/office/powerpoint/2010/main" val="964314576"/>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BFBE781-14C6-4E6E-97E9-79BA93829CE4}"/>
              </a:ext>
            </a:extLst>
          </p:cNvPr>
          <p:cNvSpPr/>
          <p:nvPr/>
        </p:nvSpPr>
        <p:spPr>
          <a:xfrm>
            <a:off x="96981" y="1295400"/>
            <a:ext cx="10557163" cy="4626331"/>
          </a:xfrm>
          <a:prstGeom prst="rect">
            <a:avLst/>
          </a:prstGeom>
        </p:spPr>
        <p:txBody>
          <a:bodyPr wrap="square">
            <a:spAutoFit/>
          </a:bodyPr>
          <a:lstStyle/>
          <a:p>
            <a:pPr marL="342900" indent="-342900" algn="just">
              <a:lnSpc>
                <a:spcPct val="115000"/>
              </a:lnSpc>
              <a:buFont typeface="Symbol" panose="05050102010706020507" pitchFamily="18" charset="2"/>
              <a:buChar char=""/>
            </a:pPr>
            <a:r>
              <a:rPr lang="en-IN" sz="2800"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Enter Financial Figures </a:t>
            </a:r>
            <a:r>
              <a:rPr lang="en-IN" sz="2800" dirty="0">
                <a:latin typeface="Palatino Linotype" panose="02040502050505030304" pitchFamily="18" charset="0"/>
                <a:ea typeface="Palatino Linotype" panose="02040502050505030304" pitchFamily="18" charset="0"/>
                <a:cs typeface="Palatino Linotype" panose="02040502050505030304" pitchFamily="18" charset="0"/>
              </a:rPr>
              <a:t>i.e. any Financial Figures from the document being certified such as Turnover/Net worth etc. </a:t>
            </a:r>
          </a:p>
          <a:p>
            <a:pPr marL="342900" indent="-342900" algn="just">
              <a:lnSpc>
                <a:spcPct val="115000"/>
              </a:lnSpc>
              <a:spcAft>
                <a:spcPts val="800"/>
              </a:spcAft>
              <a:buFont typeface="Symbol" panose="05050102010706020507" pitchFamily="18" charset="2"/>
              <a:buChar char=""/>
            </a:pPr>
            <a:r>
              <a:rPr lang="en-IN" sz="2800" dirty="0">
                <a:latin typeface="Palatino Linotype" panose="02040502050505030304" pitchFamily="18" charset="0"/>
                <a:ea typeface="Palatino Linotype" panose="02040502050505030304" pitchFamily="18" charset="0"/>
                <a:cs typeface="Palatino Linotype" panose="02040502050505030304" pitchFamily="18" charset="0"/>
              </a:rPr>
              <a:t>Enter </a:t>
            </a:r>
            <a:r>
              <a:rPr lang="en-IN" sz="2800"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Particulars </a:t>
            </a:r>
            <a:r>
              <a:rPr lang="en-IN" sz="2800" dirty="0">
                <a:latin typeface="Palatino Linotype" panose="02040502050505030304" pitchFamily="18" charset="0"/>
                <a:ea typeface="Palatino Linotype" panose="02040502050505030304" pitchFamily="18" charset="0"/>
                <a:cs typeface="Palatino Linotype" panose="02040502050505030304" pitchFamily="18" charset="0"/>
              </a:rPr>
              <a:t>of the Figure i.e. Turnover/ Net worth etc. to be filled in 10 to 40 characters. </a:t>
            </a:r>
          </a:p>
          <a:p>
            <a:pPr marL="342900" indent="-342900" algn="just">
              <a:lnSpc>
                <a:spcPct val="115000"/>
              </a:lnSpc>
              <a:spcAft>
                <a:spcPts val="800"/>
              </a:spcAft>
              <a:buFont typeface="Symbol" panose="05050102010706020507" pitchFamily="18" charset="2"/>
              <a:buChar char=""/>
            </a:pPr>
            <a:r>
              <a:rPr lang="en-IN" sz="2800" dirty="0">
                <a:latin typeface="Palatino Linotype" panose="02040502050505030304" pitchFamily="18" charset="0"/>
                <a:ea typeface="Palatino Linotype" panose="02040502050505030304" pitchFamily="18" charset="0"/>
                <a:cs typeface="Palatino Linotype" panose="02040502050505030304" pitchFamily="18" charset="0"/>
              </a:rPr>
              <a:t>Two Financial Figures are mandatory out of 3 (three) given fields. In case, there is no Financial Figure in the Certificate, Zero (0) is to be mentioned in Financial Figure and in its Particulars mention “There is no Financial Figure in Certificate”. </a:t>
            </a:r>
            <a:endParaRPr lang="en-IN" sz="28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xmlns="" id="{63A148E1-0362-4BBD-BE74-840A1B0473FD}"/>
              </a:ext>
            </a:extLst>
          </p:cNvPr>
          <p:cNvSpPr txBox="1">
            <a:spLocks/>
          </p:cNvSpPr>
          <p:nvPr/>
        </p:nvSpPr>
        <p:spPr>
          <a:xfrm>
            <a:off x="0" y="143900"/>
            <a:ext cx="12192000" cy="11515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 For Certificates</a:t>
            </a:r>
          </a:p>
          <a:p>
            <a:pPr algn="ctr"/>
            <a:r>
              <a:rPr lang="en-US" sz="3100" b="1" dirty="0">
                <a:solidFill>
                  <a:srgbClr val="002060"/>
                </a:solidFill>
              </a:rPr>
              <a:t>KEY FIELDS</a:t>
            </a:r>
            <a:endParaRPr lang="en-IN" b="1" dirty="0">
              <a:solidFill>
                <a:srgbClr val="002060"/>
              </a:solidFill>
            </a:endParaRPr>
          </a:p>
        </p:txBody>
      </p:sp>
    </p:spTree>
    <p:extLst>
      <p:ext uri="{BB962C8B-B14F-4D97-AF65-F5344CB8AC3E}">
        <p14:creationId xmlns:p14="http://schemas.microsoft.com/office/powerpoint/2010/main" val="2155990504"/>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D9EC7419-07B0-465E-B11C-9E93BBB8B1F2}"/>
              </a:ext>
            </a:extLst>
          </p:cNvPr>
          <p:cNvSpPr txBox="1">
            <a:spLocks/>
          </p:cNvSpPr>
          <p:nvPr/>
        </p:nvSpPr>
        <p:spPr>
          <a:xfrm>
            <a:off x="0" y="143900"/>
            <a:ext cx="12192000" cy="7036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a:t>
            </a:r>
            <a:endParaRPr lang="en-IN" b="1" dirty="0">
              <a:solidFill>
                <a:srgbClr val="002060"/>
              </a:solidFill>
            </a:endParaRPr>
          </a:p>
        </p:txBody>
      </p:sp>
      <p:pic>
        <p:nvPicPr>
          <p:cNvPr id="6" name="Picture 5">
            <a:extLst>
              <a:ext uri="{FF2B5EF4-FFF2-40B4-BE49-F238E27FC236}">
                <a16:creationId xmlns:a16="http://schemas.microsoft.com/office/drawing/2014/main" xmlns="" id="{79FB5EB9-7714-46E4-B6D0-D05DF7862FF5}"/>
              </a:ext>
            </a:extLst>
          </p:cNvPr>
          <p:cNvPicPr/>
          <p:nvPr/>
        </p:nvPicPr>
        <p:blipFill rotWithShape="1">
          <a:blip r:embed="rId2">
            <a:extLst/>
          </a:blip>
          <a:srcRect l="28857" t="21470" r="30219" b="5471"/>
          <a:stretch/>
        </p:blipFill>
        <p:spPr bwMode="auto">
          <a:xfrm>
            <a:off x="0" y="847568"/>
            <a:ext cx="12192000" cy="6010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3295268"/>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BFBE781-14C6-4E6E-97E9-79BA93829CE4}"/>
              </a:ext>
            </a:extLst>
          </p:cNvPr>
          <p:cNvSpPr/>
          <p:nvPr/>
        </p:nvSpPr>
        <p:spPr>
          <a:xfrm>
            <a:off x="96981" y="873370"/>
            <a:ext cx="10557163" cy="5493812"/>
          </a:xfrm>
          <a:prstGeom prst="rect">
            <a:avLst/>
          </a:prstGeom>
        </p:spPr>
        <p:txBody>
          <a:bodyPr wrap="square">
            <a:spAutoFit/>
          </a:bodyPr>
          <a:lstStyle/>
          <a:p>
            <a:pPr lvl="0"/>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Key fields under “Figures / Values/Description” in Tax Audits  </a:t>
            </a:r>
          </a:p>
          <a:p>
            <a:pPr lvl="0"/>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Under Section 44AB, the following 5 key fields are mandatory</a:t>
            </a:r>
            <a:r>
              <a:rPr lang="en-IN" sz="2700" dirty="0" smtClean="0">
                <a:latin typeface="Palatino Linotype" panose="02040502050505030304" pitchFamily="18" charset="0"/>
                <a:ea typeface="Palatino Linotype" panose="02040502050505030304" pitchFamily="18" charset="0"/>
                <a:cs typeface="Palatino Linotype" panose="02040502050505030304" pitchFamily="18" charset="0"/>
              </a:rPr>
              <a:t>:</a:t>
            </a:r>
          </a:p>
          <a:p>
            <a:pPr marL="514350" indent="-514350">
              <a:buFont typeface="+mj-lt"/>
              <a:buAutoNum type="arabicPeriod"/>
            </a:pPr>
            <a:r>
              <a:rPr lang="en-IN" sz="2700" dirty="0" smtClean="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     Total Turnover as per Form 3CD</a:t>
            </a:r>
          </a:p>
          <a:p>
            <a:pPr marL="514350" lvl="0" indent="-514350">
              <a:buFont typeface="+mj-lt"/>
              <a:buAutoNum type="arabicPeriod"/>
            </a:pPr>
            <a:r>
              <a:rPr lang="en-IN" sz="2700" dirty="0" smtClean="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     Net Profit/ Turnover as per Form 3CD</a:t>
            </a:r>
          </a:p>
          <a:p>
            <a:pPr marL="514350" lvl="0" indent="-514350">
              <a:buFont typeface="+mj-lt"/>
              <a:buAutoNum type="arabicPeriod"/>
            </a:pPr>
            <a:r>
              <a:rPr lang="en-IN" sz="2700" dirty="0" smtClean="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     WDV of Fixed Assets as per Form 3CD</a:t>
            </a:r>
          </a:p>
          <a:p>
            <a:pPr marL="514350" lvl="0" indent="-514350">
              <a:buFont typeface="+mj-lt"/>
              <a:buAutoNum type="arabicPeriod"/>
            </a:pPr>
            <a:r>
              <a:rPr lang="en-IN" sz="2700" dirty="0" smtClean="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     Assessment Year </a:t>
            </a:r>
          </a:p>
          <a:p>
            <a:pPr marL="514350" lvl="0" indent="-514350">
              <a:buFont typeface="+mj-lt"/>
              <a:buAutoNum type="arabicPeriod"/>
            </a:pPr>
            <a:r>
              <a:rPr lang="en-IN" sz="2700" dirty="0" smtClean="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     Firm Registration Number (FRN)</a:t>
            </a:r>
          </a:p>
          <a:p>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 </a:t>
            </a:r>
            <a:r>
              <a:rPr lang="en-IN" sz="2700" dirty="0" smtClean="0">
                <a:latin typeface="Palatino Linotype" panose="02040502050505030304" pitchFamily="18" charset="0"/>
                <a:ea typeface="Palatino Linotype" panose="02040502050505030304" pitchFamily="18" charset="0"/>
                <a:cs typeface="Palatino Linotype" panose="02040502050505030304" pitchFamily="18" charset="0"/>
              </a:rPr>
              <a:t>In </a:t>
            </a:r>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case where there is no figure/value available in the report related to above </a:t>
            </a:r>
            <a:r>
              <a:rPr lang="en-IN" sz="2700" dirty="0" smtClean="0">
                <a:latin typeface="Palatino Linotype" panose="02040502050505030304" pitchFamily="18" charset="0"/>
                <a:ea typeface="Palatino Linotype" panose="02040502050505030304" pitchFamily="18" charset="0"/>
                <a:cs typeface="Palatino Linotype" panose="02040502050505030304" pitchFamily="18" charset="0"/>
              </a:rPr>
              <a:t>key </a:t>
            </a:r>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fields from Sl. No. 1 to 3, mention “0”. The Assessment Year at Sl. No. 4 is to be filled in YYYY-YYYY format. In case, there is no FRN at Sl. No. 5 mention “Not </a:t>
            </a:r>
            <a:r>
              <a:rPr lang="en-IN" sz="2700" dirty="0" smtClean="0">
                <a:latin typeface="Palatino Linotype" panose="02040502050505030304" pitchFamily="18" charset="0"/>
                <a:ea typeface="Palatino Linotype" panose="02040502050505030304" pitchFamily="18" charset="0"/>
                <a:cs typeface="Palatino Linotype" panose="02040502050505030304" pitchFamily="18" charset="0"/>
              </a:rPr>
              <a:t>Applicable/NA</a:t>
            </a:r>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 and proceed. </a:t>
            </a:r>
          </a:p>
          <a:p>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 </a:t>
            </a:r>
            <a:r>
              <a:rPr lang="en-IN" sz="2700" dirty="0" smtClean="0">
                <a:latin typeface="Palatino Linotype" panose="02040502050505030304" pitchFamily="18" charset="0"/>
                <a:ea typeface="Palatino Linotype" panose="02040502050505030304" pitchFamily="18" charset="0"/>
                <a:cs typeface="Palatino Linotype" panose="02040502050505030304" pitchFamily="18" charset="0"/>
              </a:rPr>
              <a:t>Apart </a:t>
            </a:r>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from above, one additional key field of PAN is there which is optional.</a:t>
            </a:r>
          </a:p>
        </p:txBody>
      </p:sp>
      <p:sp>
        <p:nvSpPr>
          <p:cNvPr id="8" name="Title 1">
            <a:extLst>
              <a:ext uri="{FF2B5EF4-FFF2-40B4-BE49-F238E27FC236}">
                <a16:creationId xmlns:a16="http://schemas.microsoft.com/office/drawing/2014/main" xmlns="" id="{63A148E1-0362-4BBD-BE74-840A1B0473FD}"/>
              </a:ext>
            </a:extLst>
          </p:cNvPr>
          <p:cNvSpPr txBox="1">
            <a:spLocks/>
          </p:cNvSpPr>
          <p:nvPr/>
        </p:nvSpPr>
        <p:spPr>
          <a:xfrm>
            <a:off x="0" y="143900"/>
            <a:ext cx="12192000" cy="7001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 For GST &amp; Tax Audit</a:t>
            </a:r>
          </a:p>
        </p:txBody>
      </p:sp>
    </p:spTree>
    <p:extLst>
      <p:ext uri="{BB962C8B-B14F-4D97-AF65-F5344CB8AC3E}">
        <p14:creationId xmlns:p14="http://schemas.microsoft.com/office/powerpoint/2010/main" val="2817365297"/>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BFBE781-14C6-4E6E-97E9-79BA93829CE4}"/>
              </a:ext>
            </a:extLst>
          </p:cNvPr>
          <p:cNvSpPr/>
          <p:nvPr/>
        </p:nvSpPr>
        <p:spPr>
          <a:xfrm>
            <a:off x="96981" y="873370"/>
            <a:ext cx="10557163" cy="6555641"/>
          </a:xfrm>
          <a:prstGeom prst="rect">
            <a:avLst/>
          </a:prstGeom>
        </p:spPr>
        <p:txBody>
          <a:bodyPr wrap="square">
            <a:spAutoFit/>
          </a:bodyPr>
          <a:lstStyle/>
          <a:p>
            <a:pPr lvl="0"/>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Key fields under “Figures / </a:t>
            </a:r>
            <a:r>
              <a:rPr lang="en-IN" sz="2700" dirty="0" smtClean="0">
                <a:latin typeface="Palatino Linotype" panose="02040502050505030304" pitchFamily="18" charset="0"/>
                <a:ea typeface="Palatino Linotype" panose="02040502050505030304" pitchFamily="18" charset="0"/>
                <a:cs typeface="Palatino Linotype" panose="02040502050505030304" pitchFamily="18" charset="0"/>
              </a:rPr>
              <a:t>Values/Description” for </a:t>
            </a:r>
            <a:r>
              <a:rPr lang="en-IN" sz="2700" dirty="0">
                <a:latin typeface="Palatino Linotype" panose="02040502050505030304" pitchFamily="18" charset="0"/>
                <a:ea typeface="Palatino Linotype" panose="02040502050505030304" pitchFamily="18" charset="0"/>
                <a:cs typeface="Palatino Linotype" panose="02040502050505030304" pitchFamily="18" charset="0"/>
              </a:rPr>
              <a:t>Other Tax Audit Reports other than Section 44AB, following 3 key fields are </a:t>
            </a:r>
            <a:r>
              <a:rPr lang="en-IN" sz="2700" dirty="0" smtClean="0">
                <a:latin typeface="Palatino Linotype" panose="02040502050505030304" pitchFamily="18" charset="0"/>
                <a:ea typeface="Palatino Linotype" panose="02040502050505030304" pitchFamily="18" charset="0"/>
                <a:cs typeface="Palatino Linotype" panose="02040502050505030304" pitchFamily="18" charset="0"/>
              </a:rPr>
              <a:t>mandatory: </a:t>
            </a:r>
            <a:endParaRPr lang="en-IN" sz="2700" dirty="0">
              <a:latin typeface="Palatino Linotype" panose="02040502050505030304" pitchFamily="18" charset="0"/>
              <a:ea typeface="Palatino Linotype" panose="02040502050505030304" pitchFamily="18" charset="0"/>
              <a:cs typeface="Palatino Linotype" panose="02040502050505030304" pitchFamily="18" charset="0"/>
            </a:endParaRPr>
          </a:p>
          <a:p>
            <a:pPr marL="514350" indent="-514350">
              <a:buFont typeface="+mj-lt"/>
              <a:buAutoNum type="arabicPeriod"/>
            </a:pPr>
            <a:r>
              <a:rPr lang="en-IN" sz="2700" dirty="0" smtClean="0">
                <a:solidFill>
                  <a:srgbClr val="FF0000"/>
                </a:solidFill>
              </a:rPr>
              <a:t>   Assessment </a:t>
            </a:r>
            <a:r>
              <a:rPr lang="en-IN" sz="2700" dirty="0">
                <a:solidFill>
                  <a:srgbClr val="FF0000"/>
                </a:solidFill>
              </a:rPr>
              <a:t>Year </a:t>
            </a:r>
            <a:endParaRPr lang="en-IN" sz="2700" dirty="0">
              <a:solidFill>
                <a:srgbClr val="FF0000"/>
              </a:solidFill>
            </a:endParaRPr>
          </a:p>
          <a:p>
            <a:pPr marL="514350" lvl="0" indent="-514350">
              <a:buFont typeface="+mj-lt"/>
              <a:buAutoNum type="arabicPeriod"/>
            </a:pPr>
            <a:r>
              <a:rPr lang="en-IN" sz="2700" dirty="0" smtClean="0">
                <a:solidFill>
                  <a:srgbClr val="FF0000"/>
                </a:solidFill>
              </a:rPr>
              <a:t>   Firm </a:t>
            </a:r>
            <a:r>
              <a:rPr lang="en-IN" sz="2700" dirty="0">
                <a:solidFill>
                  <a:srgbClr val="FF0000"/>
                </a:solidFill>
              </a:rPr>
              <a:t>Registration Number (FRN)</a:t>
            </a:r>
            <a:endParaRPr lang="en-IN" sz="2700" dirty="0">
              <a:solidFill>
                <a:srgbClr val="FF0000"/>
              </a:solidFill>
            </a:endParaRPr>
          </a:p>
          <a:p>
            <a:pPr marL="514350" lvl="0" indent="-514350">
              <a:buFont typeface="+mj-lt"/>
              <a:buAutoNum type="arabicPeriod"/>
            </a:pPr>
            <a:r>
              <a:rPr lang="en-IN" sz="2700" dirty="0" smtClean="0">
                <a:solidFill>
                  <a:srgbClr val="FF0000"/>
                </a:solidFill>
              </a:rPr>
              <a:t>   Any </a:t>
            </a:r>
            <a:r>
              <a:rPr lang="en-IN" sz="2700" dirty="0">
                <a:solidFill>
                  <a:srgbClr val="FF0000"/>
                </a:solidFill>
              </a:rPr>
              <a:t>Figure/Value from the </a:t>
            </a:r>
            <a:r>
              <a:rPr lang="en-IN" sz="2700" dirty="0" smtClean="0">
                <a:solidFill>
                  <a:srgbClr val="FF0000"/>
                </a:solidFill>
              </a:rPr>
              <a:t>Report</a:t>
            </a:r>
            <a:endParaRPr lang="en-IN" sz="2700" dirty="0"/>
          </a:p>
          <a:p>
            <a:r>
              <a:rPr lang="en-IN" sz="2700" dirty="0"/>
              <a:t>The Assessment Year is to be filled in YYYY-YYYY format. In case, there is no FRN at Sl. No. 2 mention “Not Applicable/NA” and proceed. For 3</a:t>
            </a:r>
            <a:r>
              <a:rPr lang="en-IN" sz="2700" baseline="30000" dirty="0"/>
              <a:t>rd</a:t>
            </a:r>
            <a:r>
              <a:rPr lang="en-IN" sz="2700" dirty="0"/>
              <a:t> Mandatory field some Figure/Value from report has to be mentioned. In case, there is no figure/value available in the report related to key fields at Sl. No. 3, mention “0” and proceed</a:t>
            </a:r>
            <a:r>
              <a:rPr lang="en-IN" sz="2700" dirty="0" smtClean="0"/>
              <a:t>.</a:t>
            </a:r>
            <a:endParaRPr lang="en-IN" sz="2700" dirty="0"/>
          </a:p>
          <a:p>
            <a:r>
              <a:rPr lang="en-IN" sz="2700" dirty="0"/>
              <a:t>Apart from these, there are 3 additional key fields including PAN of the </a:t>
            </a:r>
            <a:r>
              <a:rPr lang="en-IN" sz="2700" dirty="0" err="1"/>
              <a:t>Assessee</a:t>
            </a:r>
            <a:r>
              <a:rPr lang="en-IN" sz="2700" dirty="0"/>
              <a:t> which are optional.</a:t>
            </a:r>
          </a:p>
          <a:p>
            <a:r>
              <a:rPr lang="en-IN" sz="2800" dirty="0"/>
              <a:t> </a:t>
            </a:r>
          </a:p>
        </p:txBody>
      </p:sp>
      <p:sp>
        <p:nvSpPr>
          <p:cNvPr id="8" name="Title 1">
            <a:extLst>
              <a:ext uri="{FF2B5EF4-FFF2-40B4-BE49-F238E27FC236}">
                <a16:creationId xmlns:a16="http://schemas.microsoft.com/office/drawing/2014/main" xmlns="" id="{63A148E1-0362-4BBD-BE74-840A1B0473FD}"/>
              </a:ext>
            </a:extLst>
          </p:cNvPr>
          <p:cNvSpPr txBox="1">
            <a:spLocks/>
          </p:cNvSpPr>
          <p:nvPr/>
        </p:nvSpPr>
        <p:spPr>
          <a:xfrm>
            <a:off x="0" y="143900"/>
            <a:ext cx="12192000" cy="7001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 For GST &amp; Tax Audit</a:t>
            </a:r>
          </a:p>
        </p:txBody>
      </p:sp>
    </p:spTree>
    <p:extLst>
      <p:ext uri="{BB962C8B-B14F-4D97-AF65-F5344CB8AC3E}">
        <p14:creationId xmlns:p14="http://schemas.microsoft.com/office/powerpoint/2010/main" val="2368442424"/>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BFBE781-14C6-4E6E-97E9-79BA93829CE4}"/>
              </a:ext>
            </a:extLst>
          </p:cNvPr>
          <p:cNvSpPr/>
          <p:nvPr/>
        </p:nvSpPr>
        <p:spPr>
          <a:xfrm>
            <a:off x="96981" y="873370"/>
            <a:ext cx="10557163" cy="6294031"/>
          </a:xfrm>
          <a:prstGeom prst="rect">
            <a:avLst/>
          </a:prstGeom>
        </p:spPr>
        <p:txBody>
          <a:bodyPr wrap="square">
            <a:spAutoFit/>
          </a:bodyPr>
          <a:lstStyle/>
          <a:p>
            <a:pPr lvl="0"/>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Key fields under “Figures / Values/Description” </a:t>
            </a:r>
            <a:r>
              <a:rPr lang="en-IN" sz="2500" dirty="0" smtClean="0">
                <a:latin typeface="Palatino Linotype" panose="02040502050505030304" pitchFamily="18" charset="0"/>
                <a:ea typeface="Palatino Linotype" panose="02040502050505030304" pitchFamily="18" charset="0"/>
                <a:cs typeface="Palatino Linotype" panose="02040502050505030304" pitchFamily="18" charset="0"/>
              </a:rPr>
              <a:t>for </a:t>
            </a:r>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Section 35(5) of CGST Act, 2017 - Form GST 9C, the mandatory key fields are as under</a:t>
            </a:r>
            <a:r>
              <a:rPr lang="en-IN" sz="2500" dirty="0" smtClean="0">
                <a:latin typeface="Palatino Linotype" panose="02040502050505030304" pitchFamily="18" charset="0"/>
                <a:ea typeface="Palatino Linotype" panose="02040502050505030304" pitchFamily="18" charset="0"/>
                <a:cs typeface="Palatino Linotype" panose="02040502050505030304" pitchFamily="18" charset="0"/>
              </a:rPr>
              <a:t>:</a:t>
            </a:r>
            <a:endParaRPr lang="en-IN" sz="2500" dirty="0"/>
          </a:p>
          <a:p>
            <a:pPr marL="1428750" lvl="2" indent="-514350">
              <a:buFont typeface="+mj-lt"/>
              <a:buAutoNum type="arabicPeriod"/>
            </a:pPr>
            <a:r>
              <a:rPr lang="en-IN" sz="2500" dirty="0">
                <a:solidFill>
                  <a:srgbClr val="FF0000"/>
                </a:solidFill>
              </a:rPr>
              <a:t>Turnover (</a:t>
            </a:r>
            <a:r>
              <a:rPr lang="en-IN" sz="2500" dirty="0" err="1">
                <a:solidFill>
                  <a:srgbClr val="FF0000"/>
                </a:solidFill>
              </a:rPr>
              <a:t>incld</a:t>
            </a:r>
            <a:r>
              <a:rPr lang="en-IN" sz="2500" dirty="0">
                <a:solidFill>
                  <a:srgbClr val="FF0000"/>
                </a:solidFill>
              </a:rPr>
              <a:t>. </a:t>
            </a:r>
            <a:r>
              <a:rPr lang="en-IN" sz="2500" dirty="0">
                <a:solidFill>
                  <a:srgbClr val="FF0000"/>
                </a:solidFill>
              </a:rPr>
              <a:t>exports) as per Audited Financial Statements under Clause 5 (A) of Form </a:t>
            </a:r>
            <a:r>
              <a:rPr lang="en-IN" sz="2500" dirty="0" smtClean="0">
                <a:solidFill>
                  <a:srgbClr val="FF0000"/>
                </a:solidFill>
              </a:rPr>
              <a:t>9C</a:t>
            </a:r>
            <a:endParaRPr lang="en-IN" sz="2500" dirty="0">
              <a:solidFill>
                <a:srgbClr val="FF0000"/>
              </a:solidFill>
            </a:endParaRPr>
          </a:p>
          <a:p>
            <a:pPr marL="1428750" lvl="2" indent="-514350">
              <a:buFont typeface="+mj-lt"/>
              <a:buAutoNum type="arabicPeriod"/>
            </a:pPr>
            <a:r>
              <a:rPr lang="en-IN" sz="2500" dirty="0">
                <a:solidFill>
                  <a:srgbClr val="FF0000"/>
                </a:solidFill>
              </a:rPr>
              <a:t>Turnover as declared in Annual Return (GSTR 9) under Clause 5 (Q) of Form </a:t>
            </a:r>
            <a:r>
              <a:rPr lang="en-IN" sz="2500" dirty="0" smtClean="0">
                <a:solidFill>
                  <a:srgbClr val="FF0000"/>
                </a:solidFill>
              </a:rPr>
              <a:t>9C</a:t>
            </a:r>
            <a:endParaRPr lang="en-IN" sz="2500" dirty="0">
              <a:solidFill>
                <a:srgbClr val="FF0000"/>
              </a:solidFill>
            </a:endParaRPr>
          </a:p>
          <a:p>
            <a:pPr marL="1428750" lvl="2" indent="-514350">
              <a:buFont typeface="+mj-lt"/>
              <a:buAutoNum type="arabicPeriod"/>
            </a:pPr>
            <a:r>
              <a:rPr lang="en-IN" sz="2500" dirty="0">
                <a:solidFill>
                  <a:srgbClr val="FF0000"/>
                </a:solidFill>
              </a:rPr>
              <a:t>Assessment </a:t>
            </a:r>
            <a:r>
              <a:rPr lang="en-IN" sz="2500" dirty="0" smtClean="0">
                <a:solidFill>
                  <a:srgbClr val="FF0000"/>
                </a:solidFill>
              </a:rPr>
              <a:t>Year</a:t>
            </a:r>
            <a:endParaRPr lang="en-IN" sz="2500" dirty="0">
              <a:solidFill>
                <a:srgbClr val="FF0000"/>
              </a:solidFill>
            </a:endParaRPr>
          </a:p>
          <a:p>
            <a:pPr marL="1428750" lvl="2" indent="-514350">
              <a:buFont typeface="+mj-lt"/>
              <a:buAutoNum type="arabicPeriod"/>
            </a:pPr>
            <a:r>
              <a:rPr lang="en-IN" sz="2500" dirty="0">
                <a:solidFill>
                  <a:srgbClr val="FF0000"/>
                </a:solidFill>
              </a:rPr>
              <a:t>Firm Registration Number (FRN</a:t>
            </a:r>
            <a:r>
              <a:rPr lang="en-IN" sz="2500" dirty="0" smtClean="0">
                <a:solidFill>
                  <a:srgbClr val="FF0000"/>
                </a:solidFill>
              </a:rPr>
              <a:t>)</a:t>
            </a:r>
            <a:r>
              <a:rPr lang="en-IN" sz="2500" dirty="0"/>
              <a:t> </a:t>
            </a:r>
          </a:p>
          <a:p>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In case where there is no figure available in the form related to above mandatory key fields from Sl. No. 1 to 2, mention “0”. The Assessment Year at Sl. No. 3 is to be filled in YYYY-YYYY format. In case, there is no FRN as at Sl. No. 4, mention “Not Applicable/NA” and proceed.</a:t>
            </a:r>
          </a:p>
          <a:p>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 </a:t>
            </a:r>
          </a:p>
          <a:p>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Apart from the above, there are 2 more key fields including GSTIN of the </a:t>
            </a:r>
            <a:r>
              <a:rPr lang="en-IN" sz="2500" dirty="0" err="1">
                <a:latin typeface="Palatino Linotype" panose="02040502050505030304" pitchFamily="18" charset="0"/>
                <a:ea typeface="Palatino Linotype" panose="02040502050505030304" pitchFamily="18" charset="0"/>
                <a:cs typeface="Palatino Linotype" panose="02040502050505030304" pitchFamily="18" charset="0"/>
              </a:rPr>
              <a:t>Assessee</a:t>
            </a:r>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 which are optional.</a:t>
            </a:r>
          </a:p>
          <a:p>
            <a:r>
              <a:rPr lang="en-IN" sz="2800" dirty="0"/>
              <a:t> </a:t>
            </a:r>
          </a:p>
        </p:txBody>
      </p:sp>
      <p:sp>
        <p:nvSpPr>
          <p:cNvPr id="8" name="Title 1">
            <a:extLst>
              <a:ext uri="{FF2B5EF4-FFF2-40B4-BE49-F238E27FC236}">
                <a16:creationId xmlns:a16="http://schemas.microsoft.com/office/drawing/2014/main" xmlns="" id="{63A148E1-0362-4BBD-BE74-840A1B0473FD}"/>
              </a:ext>
            </a:extLst>
          </p:cNvPr>
          <p:cNvSpPr txBox="1">
            <a:spLocks/>
          </p:cNvSpPr>
          <p:nvPr/>
        </p:nvSpPr>
        <p:spPr>
          <a:xfrm>
            <a:off x="0" y="143900"/>
            <a:ext cx="12192000" cy="7001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 For GST &amp; Tax Audit</a:t>
            </a:r>
          </a:p>
        </p:txBody>
      </p:sp>
    </p:spTree>
    <p:extLst>
      <p:ext uri="{BB962C8B-B14F-4D97-AF65-F5344CB8AC3E}">
        <p14:creationId xmlns:p14="http://schemas.microsoft.com/office/powerpoint/2010/main" val="85049406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BFBE781-14C6-4E6E-97E9-79BA93829CE4}"/>
              </a:ext>
            </a:extLst>
          </p:cNvPr>
          <p:cNvSpPr/>
          <p:nvPr/>
        </p:nvSpPr>
        <p:spPr>
          <a:xfrm>
            <a:off x="96981" y="873370"/>
            <a:ext cx="10557163" cy="5478423"/>
          </a:xfrm>
          <a:prstGeom prst="rect">
            <a:avLst/>
          </a:prstGeom>
        </p:spPr>
        <p:txBody>
          <a:bodyPr wrap="square">
            <a:spAutoFit/>
          </a:bodyPr>
          <a:lstStyle/>
          <a:p>
            <a:pPr lvl="0"/>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For Section 66(1) of CGST Act, 2017 -Form ADT-04, the mandatory key fields are as under</a:t>
            </a:r>
            <a:r>
              <a:rPr lang="en-IN" sz="2500" dirty="0" smtClean="0">
                <a:latin typeface="Palatino Linotype" panose="02040502050505030304" pitchFamily="18" charset="0"/>
                <a:ea typeface="Palatino Linotype" panose="02040502050505030304" pitchFamily="18" charset="0"/>
                <a:cs typeface="Palatino Linotype" panose="02040502050505030304" pitchFamily="18" charset="0"/>
              </a:rPr>
              <a:t>:</a:t>
            </a:r>
            <a:endParaRPr lang="en-IN" sz="2500" dirty="0">
              <a:latin typeface="Palatino Linotype" panose="02040502050505030304" pitchFamily="18" charset="0"/>
              <a:ea typeface="Palatino Linotype" panose="02040502050505030304" pitchFamily="18" charset="0"/>
              <a:cs typeface="Palatino Linotype" panose="02040502050505030304" pitchFamily="18" charset="0"/>
            </a:endParaRPr>
          </a:p>
          <a:p>
            <a:pPr marL="457200" lvl="0" indent="-457200">
              <a:buFont typeface="+mj-lt"/>
              <a:buAutoNum type="arabicPeriod"/>
            </a:pPr>
            <a:r>
              <a:rPr lang="en-IN" sz="2500" dirty="0">
                <a:solidFill>
                  <a:srgbClr val="FF0000"/>
                </a:solidFill>
              </a:rPr>
              <a:t>Short payment of Tax as per Form ADT-04</a:t>
            </a:r>
          </a:p>
          <a:p>
            <a:pPr marL="457200" lvl="0" indent="-457200">
              <a:buFont typeface="+mj-lt"/>
              <a:buAutoNum type="arabicPeriod"/>
            </a:pPr>
            <a:r>
              <a:rPr lang="en-IN" sz="2500" dirty="0">
                <a:solidFill>
                  <a:srgbClr val="FF0000"/>
                </a:solidFill>
              </a:rPr>
              <a:t>Any other amount as per Form ADT-04</a:t>
            </a:r>
          </a:p>
          <a:p>
            <a:pPr marL="457200" lvl="0" indent="-457200">
              <a:buFont typeface="+mj-lt"/>
              <a:buAutoNum type="arabicPeriod"/>
            </a:pPr>
            <a:r>
              <a:rPr lang="en-IN" sz="2500" dirty="0">
                <a:solidFill>
                  <a:srgbClr val="FF0000"/>
                </a:solidFill>
              </a:rPr>
              <a:t>Assessment Year</a:t>
            </a:r>
          </a:p>
          <a:p>
            <a:pPr marL="457200" lvl="0" indent="-457200">
              <a:buFont typeface="+mj-lt"/>
              <a:buAutoNum type="arabicPeriod"/>
            </a:pPr>
            <a:r>
              <a:rPr lang="en-IN" sz="2500" dirty="0">
                <a:solidFill>
                  <a:srgbClr val="FF0000"/>
                </a:solidFill>
              </a:rPr>
              <a:t>Firm Registration Number (FRN</a:t>
            </a:r>
            <a:r>
              <a:rPr lang="en-IN" sz="2500" dirty="0" smtClean="0">
                <a:solidFill>
                  <a:srgbClr val="FF0000"/>
                </a:solidFill>
              </a:rPr>
              <a:t>)</a:t>
            </a:r>
            <a:endParaRPr lang="en-IN" sz="2800" dirty="0"/>
          </a:p>
          <a:p>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In case where there is no figure available in the form related to above mandatory key fields from Sl. No. 1 to 2, mention “0”. The Assessment Year at Sl. No. 3 is to be filled in YYYY-YYYY format. In case, there is no FRN as at Sl. No. 4 mention “Not Applicable/NA” and proceed.</a:t>
            </a:r>
          </a:p>
          <a:p>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 </a:t>
            </a:r>
          </a:p>
          <a:p>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Apart from the above, there are 2 more key fields including GSTIN of the </a:t>
            </a:r>
            <a:r>
              <a:rPr lang="en-IN" sz="2500" dirty="0" err="1">
                <a:latin typeface="Palatino Linotype" panose="02040502050505030304" pitchFamily="18" charset="0"/>
                <a:ea typeface="Palatino Linotype" panose="02040502050505030304" pitchFamily="18" charset="0"/>
                <a:cs typeface="Palatino Linotype" panose="02040502050505030304" pitchFamily="18" charset="0"/>
              </a:rPr>
              <a:t>Assessee</a:t>
            </a:r>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 which are optional.</a:t>
            </a:r>
          </a:p>
          <a:p>
            <a:r>
              <a:rPr lang="en-IN" sz="2500" dirty="0">
                <a:latin typeface="Palatino Linotype" panose="02040502050505030304" pitchFamily="18" charset="0"/>
                <a:ea typeface="Palatino Linotype" panose="02040502050505030304" pitchFamily="18" charset="0"/>
                <a:cs typeface="Palatino Linotype" panose="02040502050505030304" pitchFamily="18" charset="0"/>
              </a:rPr>
              <a:t> </a:t>
            </a:r>
          </a:p>
        </p:txBody>
      </p:sp>
      <p:sp>
        <p:nvSpPr>
          <p:cNvPr id="8" name="Title 1">
            <a:extLst>
              <a:ext uri="{FF2B5EF4-FFF2-40B4-BE49-F238E27FC236}">
                <a16:creationId xmlns:a16="http://schemas.microsoft.com/office/drawing/2014/main" xmlns="" id="{63A148E1-0362-4BBD-BE74-840A1B0473FD}"/>
              </a:ext>
            </a:extLst>
          </p:cNvPr>
          <p:cNvSpPr txBox="1">
            <a:spLocks/>
          </p:cNvSpPr>
          <p:nvPr/>
        </p:nvSpPr>
        <p:spPr>
          <a:xfrm>
            <a:off x="0" y="143900"/>
            <a:ext cx="12192000" cy="7001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 For GST &amp; Tax Audit</a:t>
            </a:r>
          </a:p>
        </p:txBody>
      </p:sp>
    </p:spTree>
    <p:extLst>
      <p:ext uri="{BB962C8B-B14F-4D97-AF65-F5344CB8AC3E}">
        <p14:creationId xmlns:p14="http://schemas.microsoft.com/office/powerpoint/2010/main" val="631772798"/>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2F4BDF-E947-4D36-A92F-3F180E6C3730}"/>
              </a:ext>
            </a:extLst>
          </p:cNvPr>
          <p:cNvSpPr>
            <a:spLocks noGrp="1"/>
          </p:cNvSpPr>
          <p:nvPr>
            <p:ph idx="1"/>
          </p:nvPr>
        </p:nvSpPr>
        <p:spPr>
          <a:xfrm>
            <a:off x="249381" y="1667078"/>
            <a:ext cx="10432473" cy="1923616"/>
          </a:xfrm>
        </p:spPr>
        <p:txBody>
          <a:bodyPr>
            <a:noAutofit/>
          </a:bodyPr>
          <a:lstStyle/>
          <a:p>
            <a:pPr marL="0" indent="0" algn="just">
              <a:buNone/>
            </a:pPr>
            <a:r>
              <a:rPr lang="en-US" sz="3200" b="1" dirty="0">
                <a:solidFill>
                  <a:schemeClr val="tx1"/>
                </a:solidFill>
                <a:latin typeface="Palatino Linotype" panose="02040502050505030304" pitchFamily="18" charset="0"/>
              </a:rPr>
              <a:t>It has been noticed by the Institute that financial documents/certificates attested by third person misrepresenting themselves as CA members are misleading the authorities and stakeholders</a:t>
            </a:r>
          </a:p>
          <a:p>
            <a:pPr marL="0" indent="0" algn="just">
              <a:buNone/>
            </a:pPr>
            <a:endParaRPr lang="en-US" sz="3200" b="1" dirty="0">
              <a:solidFill>
                <a:schemeClr val="tx1"/>
              </a:solidFill>
              <a:latin typeface="Palatino Linotype" panose="02040502050505030304" pitchFamily="18" charset="0"/>
            </a:endParaRPr>
          </a:p>
          <a:p>
            <a:pPr>
              <a:buFont typeface="Wingdings" pitchFamily="2" charset="2"/>
              <a:buChar char="Ø"/>
            </a:pPr>
            <a:r>
              <a:rPr lang="en-GB" sz="2800" dirty="0"/>
              <a:t>Forged Signature are used for getting Bank Loans/to sign Financial Statements for Regulators</a:t>
            </a:r>
          </a:p>
          <a:p>
            <a:pPr>
              <a:buFont typeface="Wingdings" pitchFamily="2" charset="2"/>
              <a:buChar char="Ø"/>
            </a:pPr>
            <a:r>
              <a:rPr lang="en-GB" sz="2800" dirty="0"/>
              <a:t>Surrogated Firms are being created with forged Signature to bid for tenders with the connivance of authorities</a:t>
            </a:r>
          </a:p>
          <a:p>
            <a:pPr algn="r"/>
            <a:r>
              <a:rPr lang="en-GB" sz="2800" dirty="0"/>
              <a:t>Contd..</a:t>
            </a:r>
          </a:p>
          <a:p>
            <a:pPr marL="0" indent="0" algn="just">
              <a:buNone/>
            </a:pPr>
            <a:endParaRPr lang="en-US" sz="3200" b="1" dirty="0">
              <a:solidFill>
                <a:schemeClr val="tx1"/>
              </a:solidFill>
              <a:latin typeface="Palatino Linotype" panose="02040502050505030304" pitchFamily="18" charset="0"/>
            </a:endParaRPr>
          </a:p>
          <a:p>
            <a:pPr marL="0" indent="0" algn="just">
              <a:buNone/>
            </a:pPr>
            <a:r>
              <a:rPr lang="en-US" sz="3200" b="1" dirty="0">
                <a:solidFill>
                  <a:schemeClr val="tx1"/>
                </a:solidFill>
                <a:latin typeface="Palatino Linotype" panose="02040502050505030304" pitchFamily="18" charset="0"/>
              </a:rPr>
              <a:t> </a:t>
            </a:r>
            <a:endParaRPr lang="en-IN" sz="2800" b="1" dirty="0">
              <a:latin typeface="Palatino Linotype" panose="02040502050505030304" pitchFamily="18" charset="0"/>
            </a:endParaRPr>
          </a:p>
        </p:txBody>
      </p:sp>
      <p:sp>
        <p:nvSpPr>
          <p:cNvPr id="2" name="Rectangle 1">
            <a:extLst>
              <a:ext uri="{FF2B5EF4-FFF2-40B4-BE49-F238E27FC236}">
                <a16:creationId xmlns:a16="http://schemas.microsoft.com/office/drawing/2014/main" xmlns="" id="{92FAAC47-4BCE-490E-B864-FBACEF4DF0F1}"/>
              </a:ext>
            </a:extLst>
          </p:cNvPr>
          <p:cNvSpPr/>
          <p:nvPr/>
        </p:nvSpPr>
        <p:spPr>
          <a:xfrm>
            <a:off x="0" y="418865"/>
            <a:ext cx="12192000" cy="707886"/>
          </a:xfrm>
          <a:prstGeom prst="rect">
            <a:avLst/>
          </a:prstGeom>
        </p:spPr>
        <p:txBody>
          <a:bodyPr wrap="square">
            <a:spAutoFit/>
          </a:bodyPr>
          <a:lstStyle/>
          <a:p>
            <a:pPr algn="ctr"/>
            <a:r>
              <a:rPr lang="en-US" sz="4000" b="1" dirty="0">
                <a:solidFill>
                  <a:srgbClr val="002060"/>
                </a:solidFill>
                <a:latin typeface="Arial" pitchFamily="34" charset="0"/>
                <a:cs typeface="Arial" pitchFamily="34" charset="0"/>
              </a:rPr>
              <a:t>Why UDIN? </a:t>
            </a:r>
            <a:endParaRPr lang="en-IN"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171430961"/>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9AAC8A-32A2-47D9-A7E1-397C7C5CF48E}"/>
              </a:ext>
            </a:extLst>
          </p:cNvPr>
          <p:cNvSpPr/>
          <p:nvPr/>
        </p:nvSpPr>
        <p:spPr>
          <a:xfrm>
            <a:off x="193964" y="1524001"/>
            <a:ext cx="10474035" cy="3462230"/>
          </a:xfrm>
          <a:prstGeom prst="rect">
            <a:avLst/>
          </a:prstGeom>
        </p:spPr>
        <p:txBody>
          <a:bodyPr wrap="square">
            <a:spAutoFit/>
          </a:bodyPr>
          <a:lstStyle/>
          <a:p>
            <a:pPr marL="342900" indent="-342900" algn="just">
              <a:lnSpc>
                <a:spcPct val="115000"/>
              </a:lnSpc>
              <a:buFont typeface="Symbol" panose="05050102010706020507" pitchFamily="18" charset="2"/>
              <a:buChar char=""/>
            </a:pPr>
            <a:r>
              <a:rPr lang="en-IN" sz="3200" b="1" dirty="0">
                <a:latin typeface="Palatino Linotype" panose="02040502050505030304" pitchFamily="18" charset="0"/>
                <a:ea typeface="Palatino Linotype" panose="02040502050505030304" pitchFamily="18" charset="0"/>
                <a:cs typeface="Palatino Linotype" panose="02040502050505030304" pitchFamily="18" charset="0"/>
              </a:rPr>
              <a:t>After this an OTP will be sent on registered Mobile and Email of the Member. </a:t>
            </a:r>
            <a:endParaRPr lang="en-IN" sz="2400" b="1" dirty="0">
              <a:latin typeface="Palatino Linotype" panose="02040502050505030304" pitchFamily="18" charset="0"/>
              <a:ea typeface="Calibri" panose="020F0502020204030204" pitchFamily="34" charset="0"/>
              <a:cs typeface="Calibri" panose="020F0502020204030204" pitchFamily="34" charset="0"/>
            </a:endParaRPr>
          </a:p>
          <a:p>
            <a:pPr marL="342900" indent="-342900" algn="just">
              <a:lnSpc>
                <a:spcPct val="115000"/>
              </a:lnSpc>
              <a:spcAft>
                <a:spcPts val="800"/>
              </a:spcAft>
              <a:buFont typeface="Symbol" panose="05050102010706020507" pitchFamily="18" charset="2"/>
              <a:buChar char=""/>
            </a:pPr>
            <a:r>
              <a:rPr lang="en-IN" sz="3200" b="1" dirty="0">
                <a:latin typeface="Palatino Linotype" panose="02040502050505030304" pitchFamily="18" charset="0"/>
                <a:ea typeface="Palatino Linotype" panose="02040502050505030304" pitchFamily="18" charset="0"/>
                <a:cs typeface="Palatino Linotype" panose="02040502050505030304" pitchFamily="18" charset="0"/>
              </a:rPr>
              <a:t>Then enter OTP as received and click “Preview”. In Preview, details so entered for generating the UDIN will be displayed. If there is any change/error in the content, click “Edit” button or else click “Submit”. </a:t>
            </a:r>
            <a:endParaRPr lang="en-IN" sz="2400" b="1" dirty="0">
              <a:latin typeface="Palatino Linotype" panose="02040502050505030304" pitchFamily="18"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7DBFE8E1-C18D-4C0A-8490-27E66830398B}"/>
              </a:ext>
            </a:extLst>
          </p:cNvPr>
          <p:cNvSpPr/>
          <p:nvPr/>
        </p:nvSpPr>
        <p:spPr>
          <a:xfrm>
            <a:off x="1714500" y="5304746"/>
            <a:ext cx="8763000" cy="357918"/>
          </a:xfrm>
          <a:prstGeom prst="rect">
            <a:avLst/>
          </a:prstGeom>
        </p:spPr>
        <p:txBody>
          <a:bodyPr wrap="square">
            <a:spAutoFit/>
          </a:bodyPr>
          <a:lstStyle/>
          <a:p>
            <a:pPr algn="just">
              <a:lnSpc>
                <a:spcPct val="115000"/>
              </a:lnSpc>
            </a:pPr>
            <a:r>
              <a:rPr lang="en-US" sz="1600" b="1" kern="100" dirty="0">
                <a:solidFill>
                  <a:srgbClr val="000000"/>
                </a:solidFill>
                <a:latin typeface="Palatino Linotype" panose="02040502050505030304" pitchFamily="18" charset="0"/>
                <a:ea typeface="SimSun" panose="02010600030101010101" pitchFamily="2" charset="-122"/>
                <a:cs typeface="Arial" panose="020B0604020202020204" pitchFamily="34" charset="0"/>
              </a:rPr>
              <a:t>A notification – SMS and Email would be sent to Members after generation of UDIN.</a:t>
            </a:r>
            <a:endParaRPr lang="en-IN" sz="1600" b="1" kern="100" dirty="0">
              <a:latin typeface="Times New Roman" panose="02020603050405020304" pitchFamily="18" charset="0"/>
              <a:ea typeface="SimSun" panose="02010600030101010101" pitchFamily="2" charset="-122"/>
              <a:cs typeface="Arial" panose="020B0604020202020204" pitchFamily="34" charset="0"/>
            </a:endParaRPr>
          </a:p>
        </p:txBody>
      </p:sp>
      <p:sp>
        <p:nvSpPr>
          <p:cNvPr id="8" name="Title 1">
            <a:extLst>
              <a:ext uri="{FF2B5EF4-FFF2-40B4-BE49-F238E27FC236}">
                <a16:creationId xmlns:a16="http://schemas.microsoft.com/office/drawing/2014/main" xmlns="" id="{9DF6DE96-6317-44FD-BD0B-680E66AF5DF8}"/>
              </a:ext>
            </a:extLst>
          </p:cNvPr>
          <p:cNvSpPr txBox="1">
            <a:spLocks/>
          </p:cNvSpPr>
          <p:nvPr/>
        </p:nvSpPr>
        <p:spPr>
          <a:xfrm>
            <a:off x="0" y="143900"/>
            <a:ext cx="12192000" cy="7036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dirty="0">
                <a:solidFill>
                  <a:srgbClr val="002060"/>
                </a:solidFill>
              </a:rPr>
              <a:t>GENERATION</a:t>
            </a:r>
            <a:r>
              <a:rPr lang="en-IN" dirty="0">
                <a:solidFill>
                  <a:srgbClr val="002060"/>
                </a:solidFill>
              </a:rPr>
              <a:t> </a:t>
            </a:r>
            <a:r>
              <a:rPr lang="en-IN" sz="3100" b="1" dirty="0">
                <a:solidFill>
                  <a:srgbClr val="002060"/>
                </a:solidFill>
              </a:rPr>
              <a:t>Of</a:t>
            </a:r>
            <a:r>
              <a:rPr lang="en-IN" dirty="0">
                <a:solidFill>
                  <a:srgbClr val="002060"/>
                </a:solidFill>
              </a:rPr>
              <a:t> </a:t>
            </a:r>
            <a:r>
              <a:rPr lang="en-IN" sz="3100" b="1" dirty="0">
                <a:solidFill>
                  <a:srgbClr val="002060"/>
                </a:solidFill>
              </a:rPr>
              <a:t>UDIN</a:t>
            </a:r>
            <a:endParaRPr lang="en-IN" b="1" dirty="0">
              <a:solidFill>
                <a:srgbClr val="002060"/>
              </a:solidFill>
            </a:endParaRPr>
          </a:p>
        </p:txBody>
      </p:sp>
    </p:spTree>
    <p:extLst>
      <p:ext uri="{BB962C8B-B14F-4D97-AF65-F5344CB8AC3E}">
        <p14:creationId xmlns:p14="http://schemas.microsoft.com/office/powerpoint/2010/main" val="4185703662"/>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4B3F3-FFA1-487F-916C-C7FA8C2CD81C}"/>
              </a:ext>
            </a:extLst>
          </p:cNvPr>
          <p:cNvSpPr>
            <a:spLocks noGrp="1"/>
          </p:cNvSpPr>
          <p:nvPr>
            <p:ph type="title"/>
          </p:nvPr>
        </p:nvSpPr>
        <p:spPr>
          <a:xfrm>
            <a:off x="166254" y="726831"/>
            <a:ext cx="10501745" cy="2142136"/>
          </a:xfrm>
        </p:spPr>
        <p:txBody>
          <a:bodyPr>
            <a:noAutofit/>
          </a:bodyPr>
          <a:lstStyle/>
          <a:p>
            <a:pPr algn="just"/>
            <a:r>
              <a:rPr lang="en-IN" sz="2400" b="1" dirty="0">
                <a:solidFill>
                  <a:schemeClr val="tx1"/>
                </a:solidFill>
                <a:latin typeface="Garamond" panose="02020404030301010803" pitchFamily="18" charset="0"/>
                <a:ea typeface="Palatino Linotype" panose="02040502050505030304" pitchFamily="18" charset="0"/>
                <a:cs typeface="Palatino Linotype" panose="02040502050505030304" pitchFamily="18" charset="0"/>
              </a:rPr>
              <a:t>On confirmation of OTP, 18 Digit UDIN will be generated and displayed. The generated UDIN can be used for mentioning on the </a:t>
            </a:r>
            <a:r>
              <a:rPr lang="en-IN" sz="2400" b="1" dirty="0" smtClean="0">
                <a:solidFill>
                  <a:schemeClr val="tx1"/>
                </a:solidFill>
                <a:latin typeface="Garamond" panose="02020404030301010803" pitchFamily="18" charset="0"/>
                <a:ea typeface="Palatino Linotype" panose="02040502050505030304" pitchFamily="18" charset="0"/>
                <a:cs typeface="Palatino Linotype" panose="02040502050505030304" pitchFamily="18" charset="0"/>
              </a:rPr>
              <a:t>Certificate/ Document/ </a:t>
            </a:r>
            <a:r>
              <a:rPr lang="en-IN" sz="2400" b="1" dirty="0" err="1" smtClean="0">
                <a:solidFill>
                  <a:schemeClr val="tx1"/>
                </a:solidFill>
                <a:latin typeface="Garamond" panose="02020404030301010803" pitchFamily="18" charset="0"/>
                <a:ea typeface="Palatino Linotype" panose="02040502050505030304" pitchFamily="18" charset="0"/>
                <a:cs typeface="Palatino Linotype" panose="02040502050505030304" pitchFamily="18" charset="0"/>
              </a:rPr>
              <a:t>Reprt</a:t>
            </a:r>
            <a:r>
              <a:rPr lang="en-IN" sz="2400" b="1" dirty="0" smtClean="0">
                <a:solidFill>
                  <a:schemeClr val="tx1"/>
                </a:solidFill>
                <a:latin typeface="Garamond" panose="02020404030301010803" pitchFamily="18" charset="0"/>
                <a:ea typeface="Palatino Linotype" panose="02040502050505030304" pitchFamily="18" charset="0"/>
                <a:cs typeface="Palatino Linotype" panose="02040502050505030304" pitchFamily="18" charset="0"/>
              </a:rPr>
              <a:t> </a:t>
            </a:r>
            <a:r>
              <a:rPr lang="en-IN" sz="2400" b="1" dirty="0">
                <a:solidFill>
                  <a:schemeClr val="tx1"/>
                </a:solidFill>
                <a:latin typeface="Garamond" panose="02020404030301010803" pitchFamily="18" charset="0"/>
                <a:ea typeface="Palatino Linotype" panose="02040502050505030304" pitchFamily="18" charset="0"/>
                <a:cs typeface="Palatino Linotype" panose="02040502050505030304" pitchFamily="18" charset="0"/>
              </a:rPr>
              <a:t>for which it has been generated either by printing (watermarked) or it can be handwritten. </a:t>
            </a:r>
            <a:endParaRPr lang="en-IN" sz="2400" b="1" dirty="0">
              <a:solidFill>
                <a:schemeClr val="tx1"/>
              </a:solidFill>
            </a:endParaRPr>
          </a:p>
        </p:txBody>
      </p:sp>
      <p:sp>
        <p:nvSpPr>
          <p:cNvPr id="6" name="Title 1">
            <a:extLst>
              <a:ext uri="{FF2B5EF4-FFF2-40B4-BE49-F238E27FC236}">
                <a16:creationId xmlns:a16="http://schemas.microsoft.com/office/drawing/2014/main" xmlns="" id="{F4341BC9-FAAA-4B3B-ABD0-3287EFFD4687}"/>
              </a:ext>
            </a:extLst>
          </p:cNvPr>
          <p:cNvSpPr txBox="1">
            <a:spLocks/>
          </p:cNvSpPr>
          <p:nvPr/>
        </p:nvSpPr>
        <p:spPr>
          <a:xfrm>
            <a:off x="0" y="143900"/>
            <a:ext cx="12192000" cy="7036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100" b="1">
                <a:solidFill>
                  <a:srgbClr val="002060"/>
                </a:solidFill>
              </a:rPr>
              <a:t>GENERATION</a:t>
            </a:r>
            <a:r>
              <a:rPr lang="en-IN">
                <a:solidFill>
                  <a:srgbClr val="002060"/>
                </a:solidFill>
              </a:rPr>
              <a:t> </a:t>
            </a:r>
            <a:r>
              <a:rPr lang="en-IN" sz="3100" b="1">
                <a:solidFill>
                  <a:srgbClr val="002060"/>
                </a:solidFill>
              </a:rPr>
              <a:t>Of</a:t>
            </a:r>
            <a:r>
              <a:rPr lang="en-IN">
                <a:solidFill>
                  <a:srgbClr val="002060"/>
                </a:solidFill>
              </a:rPr>
              <a:t> </a:t>
            </a:r>
            <a:r>
              <a:rPr lang="en-IN" sz="3100" b="1">
                <a:solidFill>
                  <a:srgbClr val="002060"/>
                </a:solidFill>
              </a:rPr>
              <a:t>UDIN</a:t>
            </a:r>
            <a:endParaRPr lang="en-IN" b="1" dirty="0">
              <a:solidFill>
                <a:srgbClr val="002060"/>
              </a:solidFill>
            </a:endParaRPr>
          </a:p>
        </p:txBody>
      </p:sp>
      <p:pic>
        <p:nvPicPr>
          <p:cNvPr id="7" name="Picture 6">
            <a:extLst>
              <a:ext uri="{FF2B5EF4-FFF2-40B4-BE49-F238E27FC236}">
                <a16:creationId xmlns:a16="http://schemas.microsoft.com/office/drawing/2014/main" xmlns="" id="{37B1BCC1-3DAA-40C4-A45E-E79F0FC025CA}"/>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7066" t="43184" r="17595" b="20538"/>
          <a:stretch/>
        </p:blipFill>
        <p:spPr bwMode="auto">
          <a:xfrm>
            <a:off x="0" y="2470726"/>
            <a:ext cx="12192000" cy="43872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8224263"/>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24.png">
            <a:extLst>
              <a:ext uri="{FF2B5EF4-FFF2-40B4-BE49-F238E27FC236}">
                <a16:creationId xmlns:a16="http://schemas.microsoft.com/office/drawing/2014/main" xmlns="" id="{3AD09E4F-3643-4F47-8084-112FEFD80BCD}"/>
              </a:ext>
            </a:extLst>
          </p:cNvPr>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28346" t="1965" r="24410" b="-1965"/>
          <a:stretch/>
        </p:blipFill>
        <p:spPr>
          <a:xfrm>
            <a:off x="5612757" y="3158837"/>
            <a:ext cx="432048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xmlns="" id="{851471BF-8D36-4FA3-9D7A-5A7C8914C04C}"/>
              </a:ext>
            </a:extLst>
          </p:cNvPr>
          <p:cNvSpPr/>
          <p:nvPr/>
        </p:nvSpPr>
        <p:spPr>
          <a:xfrm>
            <a:off x="131615" y="1643168"/>
            <a:ext cx="10550240" cy="917559"/>
          </a:xfrm>
          <a:prstGeom prst="rect">
            <a:avLst/>
          </a:prstGeom>
        </p:spPr>
        <p:txBody>
          <a:bodyPr wrap="square">
            <a:spAutoFit/>
          </a:bodyPr>
          <a:lstStyle/>
          <a:p>
            <a:pPr algn="just">
              <a:lnSpc>
                <a:spcPct val="115000"/>
              </a:lnSpc>
              <a:spcAft>
                <a:spcPts val="1000"/>
              </a:spcAft>
            </a:pPr>
            <a:r>
              <a:rPr lang="en-IN" sz="2400" b="1" dirty="0">
                <a:latin typeface="Palatino Linotype" panose="02040502050505030304" pitchFamily="18" charset="0"/>
              </a:rPr>
              <a:t>UDIN that generated can be as watermarked on document(s) else the UDIN can  also be mentioned on the document(s) by using a pen. </a:t>
            </a:r>
          </a:p>
        </p:txBody>
      </p:sp>
      <p:pic>
        <p:nvPicPr>
          <p:cNvPr id="12" name="Picture 11" descr="Related image">
            <a:extLst>
              <a:ext uri="{FF2B5EF4-FFF2-40B4-BE49-F238E27FC236}">
                <a16:creationId xmlns:a16="http://schemas.microsoft.com/office/drawing/2014/main" xmlns="" id="{5DE54778-6865-40F7-8A1C-27A7EE96D39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545289"/>
            <a:ext cx="2133600" cy="2205822"/>
          </a:xfrm>
          <a:prstGeom prst="rect">
            <a:avLst/>
          </a:prstGeom>
          <a:noFill/>
          <a:ln>
            <a:noFill/>
          </a:ln>
        </p:spPr>
      </p:pic>
      <p:sp>
        <p:nvSpPr>
          <p:cNvPr id="7" name="Rectangle 6">
            <a:extLst>
              <a:ext uri="{FF2B5EF4-FFF2-40B4-BE49-F238E27FC236}">
                <a16:creationId xmlns:a16="http://schemas.microsoft.com/office/drawing/2014/main" xmlns="" id="{2E653BE5-79D9-40AA-99E2-8FD31A7082CE}"/>
              </a:ext>
            </a:extLst>
          </p:cNvPr>
          <p:cNvSpPr/>
          <p:nvPr/>
        </p:nvSpPr>
        <p:spPr>
          <a:xfrm>
            <a:off x="131615" y="192517"/>
            <a:ext cx="11963400" cy="584775"/>
          </a:xfrm>
          <a:prstGeom prst="rect">
            <a:avLst/>
          </a:prstGeom>
        </p:spPr>
        <p:txBody>
          <a:bodyPr wrap="square">
            <a:spAutoFit/>
          </a:bodyPr>
          <a:lstStyle/>
          <a:p>
            <a:pPr algn="ctr"/>
            <a:r>
              <a:rPr lang="en-US" sz="3200" b="1" dirty="0">
                <a:solidFill>
                  <a:srgbClr val="002060"/>
                </a:solidFill>
                <a:latin typeface="Arial Rounded MT Bold" panose="020F0704030504030204" pitchFamily="34" charset="0"/>
              </a:rPr>
              <a:t>DISPLAY OF UDIN ON CERTIFICATE</a:t>
            </a:r>
            <a:endParaRPr lang="en-IN" sz="3200" b="1"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2468387338"/>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525B8F6-9010-415B-9288-38B4B3B7D8BA}"/>
              </a:ext>
            </a:extLst>
          </p:cNvPr>
          <p:cNvSpPr/>
          <p:nvPr/>
        </p:nvSpPr>
        <p:spPr>
          <a:xfrm>
            <a:off x="110836" y="848279"/>
            <a:ext cx="10557163" cy="917559"/>
          </a:xfrm>
          <a:prstGeom prst="rect">
            <a:avLst/>
          </a:prstGeom>
        </p:spPr>
        <p:txBody>
          <a:bodyPr wrap="square">
            <a:spAutoFit/>
          </a:bodyPr>
          <a:lstStyle/>
          <a:p>
            <a:pPr algn="just">
              <a:lnSpc>
                <a:spcPct val="115000"/>
              </a:lnSpc>
              <a:spcBef>
                <a:spcPts val="1400"/>
              </a:spcBef>
              <a:spcAft>
                <a:spcPts val="1400"/>
              </a:spcAft>
            </a:pPr>
            <a:r>
              <a:rPr lang="en-IN" sz="2400" b="1" dirty="0">
                <a:latin typeface="Palatino Linotype" panose="02040502050505030304" pitchFamily="18" charset="0"/>
                <a:ea typeface="Palatino Linotype" panose="02040502050505030304" pitchFamily="18" charset="0"/>
                <a:cs typeface="Palatino Linotype" panose="02040502050505030304" pitchFamily="18" charset="0"/>
              </a:rPr>
              <a:t>UDIN generated by the members can be tracked through “Search” and List UDIN menu from your UDIN account  </a:t>
            </a:r>
            <a:endParaRPr lang="en-IN" b="1" dirty="0">
              <a:latin typeface="Palatino Linotype" panose="02040502050505030304" pitchFamily="18" charset="0"/>
              <a:ea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xmlns="" id="{54CDC7B8-1792-41AF-9AB7-80EFFDE114F9}"/>
              </a:ext>
            </a:extLst>
          </p:cNvPr>
          <p:cNvSpPr txBox="1">
            <a:spLocks/>
          </p:cNvSpPr>
          <p:nvPr/>
        </p:nvSpPr>
        <p:spPr>
          <a:xfrm>
            <a:off x="0" y="117764"/>
            <a:ext cx="12192000" cy="51584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2800" b="1" dirty="0">
                <a:solidFill>
                  <a:srgbClr val="002060"/>
                </a:solidFill>
              </a:rPr>
              <a:t>SEARCH UDIN</a:t>
            </a:r>
            <a:endParaRPr lang="en-IN" b="1" dirty="0">
              <a:solidFill>
                <a:srgbClr val="002060"/>
              </a:solidFill>
            </a:endParaRPr>
          </a:p>
        </p:txBody>
      </p:sp>
      <p:pic>
        <p:nvPicPr>
          <p:cNvPr id="8" name="Picture 7">
            <a:extLst>
              <a:ext uri="{FF2B5EF4-FFF2-40B4-BE49-F238E27FC236}">
                <a16:creationId xmlns:a16="http://schemas.microsoft.com/office/drawing/2014/main" xmlns="" id="{B6BE9243-0099-4AFB-AEA8-3C7012983A15}"/>
              </a:ext>
            </a:extLst>
          </p:cNvPr>
          <p:cNvPicPr/>
          <p:nvPr/>
        </p:nvPicPr>
        <p:blipFill rotWithShape="1">
          <a:blip r:embed="rId2">
            <a:extLst/>
          </a:blip>
          <a:srcRect l="17344" t="43677" r="18150" b="10173"/>
          <a:stretch/>
        </p:blipFill>
        <p:spPr bwMode="auto">
          <a:xfrm>
            <a:off x="0" y="1873522"/>
            <a:ext cx="12308114" cy="49844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87216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4D6C236-874C-4FA9-AFDE-34AB43058AB0}"/>
              </a:ext>
            </a:extLst>
          </p:cNvPr>
          <p:cNvSpPr txBox="1">
            <a:spLocks/>
          </p:cNvSpPr>
          <p:nvPr/>
        </p:nvSpPr>
        <p:spPr>
          <a:xfrm>
            <a:off x="0" y="117764"/>
            <a:ext cx="12192000" cy="51584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2800" b="1" dirty="0">
                <a:solidFill>
                  <a:srgbClr val="002060"/>
                </a:solidFill>
              </a:rPr>
              <a:t>List UDIN</a:t>
            </a:r>
            <a:endParaRPr lang="en-IN" b="1" dirty="0">
              <a:solidFill>
                <a:srgbClr val="002060"/>
              </a:solidFill>
            </a:endParaRPr>
          </a:p>
        </p:txBody>
      </p:sp>
      <p:pic>
        <p:nvPicPr>
          <p:cNvPr id="6" name="Picture 5">
            <a:extLst>
              <a:ext uri="{FF2B5EF4-FFF2-40B4-BE49-F238E27FC236}">
                <a16:creationId xmlns:a16="http://schemas.microsoft.com/office/drawing/2014/main" xmlns="" id="{231AAED9-89DC-4186-BC02-DFA8B97FBA78}"/>
              </a:ext>
            </a:extLst>
          </p:cNvPr>
          <p:cNvPicPr/>
          <p:nvPr/>
        </p:nvPicPr>
        <p:blipFill rotWithShape="1">
          <a:blip r:embed="rId2">
            <a:extLst/>
          </a:blip>
          <a:srcRect l="16648" t="42932" r="17312" b="8208"/>
          <a:stretch/>
        </p:blipFill>
        <p:spPr bwMode="auto">
          <a:xfrm>
            <a:off x="-1" y="914717"/>
            <a:ext cx="12191999" cy="5943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313513"/>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616B6DC-4128-460B-A5C2-82FC175DF51E}"/>
              </a:ext>
            </a:extLst>
          </p:cNvPr>
          <p:cNvSpPr/>
          <p:nvPr/>
        </p:nvSpPr>
        <p:spPr>
          <a:xfrm>
            <a:off x="0" y="118578"/>
            <a:ext cx="12192000" cy="584775"/>
          </a:xfrm>
          <a:prstGeom prst="rect">
            <a:avLst/>
          </a:prstGeom>
        </p:spPr>
        <p:txBody>
          <a:bodyPr wrap="square">
            <a:spAutoFit/>
          </a:bodyPr>
          <a:lstStyle/>
          <a:p>
            <a:pPr algn="ctr"/>
            <a:r>
              <a:rPr lang="en-US" sz="3200" b="1" dirty="0">
                <a:solidFill>
                  <a:srgbClr val="002060"/>
                </a:solidFill>
                <a:latin typeface="Arial Rounded MT Bold" panose="020F0704030504030204" pitchFamily="34" charset="0"/>
              </a:rPr>
              <a:t>REVOKE / CANCEL UDIN</a:t>
            </a:r>
            <a:endParaRPr lang="en-IN" sz="3200" dirty="0">
              <a:solidFill>
                <a:srgbClr val="002060"/>
              </a:solidFill>
            </a:endParaRPr>
          </a:p>
        </p:txBody>
      </p:sp>
      <p:pic>
        <p:nvPicPr>
          <p:cNvPr id="4" name="Picture 3">
            <a:extLst>
              <a:ext uri="{FF2B5EF4-FFF2-40B4-BE49-F238E27FC236}">
                <a16:creationId xmlns:a16="http://schemas.microsoft.com/office/drawing/2014/main" xmlns="" id="{A45A2F24-0CDD-49EF-9EA7-CED458712302}"/>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7343" t="36031" r="19813" b="8701"/>
          <a:stretch/>
        </p:blipFill>
        <p:spPr bwMode="auto">
          <a:xfrm>
            <a:off x="0" y="703352"/>
            <a:ext cx="12192000" cy="61546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9028897"/>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3898204-971C-4F1C-B2BB-1458302F23CD}"/>
              </a:ext>
            </a:extLst>
          </p:cNvPr>
          <p:cNvSpPr/>
          <p:nvPr/>
        </p:nvSpPr>
        <p:spPr>
          <a:xfrm>
            <a:off x="277091" y="1205101"/>
            <a:ext cx="10460182" cy="3298339"/>
          </a:xfrm>
          <a:prstGeom prst="rect">
            <a:avLst/>
          </a:prstGeom>
        </p:spPr>
        <p:txBody>
          <a:bodyPr wrap="square">
            <a:spAutoFit/>
          </a:bodyPr>
          <a:lstStyle/>
          <a:p>
            <a:pPr marL="457200" indent="-457200" algn="just">
              <a:spcAft>
                <a:spcPts val="1000"/>
              </a:spcAft>
              <a:buFont typeface="Arial" panose="020B0604020202020204" pitchFamily="34" charset="0"/>
              <a:buChar char="•"/>
            </a:pPr>
            <a:r>
              <a:rPr lang="en-IN" sz="4000" b="1" dirty="0" smtClean="0"/>
              <a:t>In case, </a:t>
            </a:r>
            <a:r>
              <a:rPr lang="en-IN" sz="4000" b="1" dirty="0" smtClean="0"/>
              <a:t>due to any error Member wants to cancel the UDIN generated can do so through </a:t>
            </a:r>
            <a:r>
              <a:rPr lang="en-IN" sz="4000" b="1" dirty="0" smtClean="0"/>
              <a:t>Revoke facility</a:t>
            </a:r>
            <a:endParaRPr lang="en-IN" sz="4000" b="1" dirty="0"/>
          </a:p>
          <a:p>
            <a:pPr marL="457200" indent="-457200" algn="just">
              <a:spcAft>
                <a:spcPts val="1000"/>
              </a:spcAft>
              <a:buFont typeface="Arial" panose="020B0604020202020204" pitchFamily="34" charset="0"/>
              <a:buChar char="•"/>
            </a:pPr>
            <a:r>
              <a:rPr lang="en-IN" sz="4000" b="1" dirty="0"/>
              <a:t>To revoke Member has to  mention reason of revocation/cancellation . </a:t>
            </a:r>
          </a:p>
        </p:txBody>
      </p:sp>
      <p:sp>
        <p:nvSpPr>
          <p:cNvPr id="5" name="Rectangle 4">
            <a:extLst>
              <a:ext uri="{FF2B5EF4-FFF2-40B4-BE49-F238E27FC236}">
                <a16:creationId xmlns:a16="http://schemas.microsoft.com/office/drawing/2014/main" xmlns="" id="{8316B1B2-3BB6-43B3-A02C-F33D9622096A}"/>
              </a:ext>
            </a:extLst>
          </p:cNvPr>
          <p:cNvSpPr/>
          <p:nvPr/>
        </p:nvSpPr>
        <p:spPr>
          <a:xfrm>
            <a:off x="277091" y="4343400"/>
            <a:ext cx="10460182" cy="1384995"/>
          </a:xfrm>
          <a:prstGeom prst="rect">
            <a:avLst/>
          </a:prstGeom>
        </p:spPr>
        <p:txBody>
          <a:bodyPr wrap="square">
            <a:spAutoFit/>
          </a:bodyPr>
          <a:lstStyle/>
          <a:p>
            <a:pPr algn="just">
              <a:spcAft>
                <a:spcPts val="1000"/>
              </a:spcAft>
            </a:pPr>
            <a:r>
              <a:rPr lang="en-IN" sz="2800" b="1" dirty="0" smtClean="0"/>
              <a:t>If any Regulator/ Bank verify for </a:t>
            </a:r>
            <a:r>
              <a:rPr lang="en-IN" sz="2800" b="1" dirty="0"/>
              <a:t>this UDIN, appropriate narration indicated by Member with the date of revoke will be displayed for reference.</a:t>
            </a:r>
          </a:p>
        </p:txBody>
      </p:sp>
      <p:sp>
        <p:nvSpPr>
          <p:cNvPr id="6" name="Rectangle 5">
            <a:extLst>
              <a:ext uri="{FF2B5EF4-FFF2-40B4-BE49-F238E27FC236}">
                <a16:creationId xmlns:a16="http://schemas.microsoft.com/office/drawing/2014/main" xmlns="" id="{18D4EB5C-3EA3-424A-B9BF-F5E2C05CF01E}"/>
              </a:ext>
            </a:extLst>
          </p:cNvPr>
          <p:cNvSpPr/>
          <p:nvPr/>
        </p:nvSpPr>
        <p:spPr>
          <a:xfrm>
            <a:off x="394856" y="164813"/>
            <a:ext cx="11797144" cy="584775"/>
          </a:xfrm>
          <a:prstGeom prst="rect">
            <a:avLst/>
          </a:prstGeom>
        </p:spPr>
        <p:txBody>
          <a:bodyPr wrap="square">
            <a:spAutoFit/>
          </a:bodyPr>
          <a:lstStyle/>
          <a:p>
            <a:pPr algn="ctr"/>
            <a:r>
              <a:rPr lang="en-US" sz="3200" b="1" dirty="0">
                <a:solidFill>
                  <a:srgbClr val="002060"/>
                </a:solidFill>
                <a:latin typeface="Arial Rounded MT Bold" panose="020F0704030504030204" pitchFamily="34" charset="0"/>
              </a:rPr>
              <a:t>REVOKE / CANCEL UDIN</a:t>
            </a:r>
            <a:endParaRPr lang="en-IN" sz="3200" dirty="0">
              <a:solidFill>
                <a:srgbClr val="002060"/>
              </a:solidFill>
            </a:endParaRPr>
          </a:p>
        </p:txBody>
      </p:sp>
    </p:spTree>
    <p:extLst>
      <p:ext uri="{BB962C8B-B14F-4D97-AF65-F5344CB8AC3E}">
        <p14:creationId xmlns:p14="http://schemas.microsoft.com/office/powerpoint/2010/main" val="2757368218"/>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2761" y="5902314"/>
            <a:ext cx="10215240" cy="830997"/>
          </a:xfrm>
          <a:prstGeom prst="rect">
            <a:avLst/>
          </a:prstGeom>
          <a:noFill/>
        </p:spPr>
        <p:txBody>
          <a:bodyPr wrap="square" rtlCol="0">
            <a:spAutoFit/>
          </a:bodyPr>
          <a:lstStyle/>
          <a:p>
            <a:r>
              <a:rPr lang="en-US" sz="2000" b="1" dirty="0"/>
              <a:t>The Authorities/Regulators /Banks/others can Go to the link </a:t>
            </a:r>
            <a:r>
              <a:rPr lang="en-US" sz="1600" b="1" u="sng" dirty="0">
                <a:hlinkClick r:id="rId2"/>
              </a:rPr>
              <a:t>https://udin.icai.org</a:t>
            </a:r>
            <a:r>
              <a:rPr lang="en-US" sz="1200" b="1" u="sng" dirty="0"/>
              <a:t> . </a:t>
            </a:r>
          </a:p>
          <a:p>
            <a:r>
              <a:rPr lang="en-US" sz="1600" b="1" dirty="0"/>
              <a:t>Click on verify UDIN</a:t>
            </a:r>
          </a:p>
          <a:p>
            <a:endParaRPr lang="en-IN" sz="1200" b="1" dirty="0"/>
          </a:p>
        </p:txBody>
      </p:sp>
      <p:sp>
        <p:nvSpPr>
          <p:cNvPr id="6" name="Rectangle 5">
            <a:extLst>
              <a:ext uri="{FF2B5EF4-FFF2-40B4-BE49-F238E27FC236}">
                <a16:creationId xmlns:a16="http://schemas.microsoft.com/office/drawing/2014/main" xmlns="" id="{B61DFDB6-FCA8-4081-99B0-CB7E9ED92750}"/>
              </a:ext>
            </a:extLst>
          </p:cNvPr>
          <p:cNvSpPr/>
          <p:nvPr/>
        </p:nvSpPr>
        <p:spPr>
          <a:xfrm>
            <a:off x="0" y="215665"/>
            <a:ext cx="12191999" cy="584775"/>
          </a:xfrm>
          <a:prstGeom prst="rect">
            <a:avLst/>
          </a:prstGeom>
        </p:spPr>
        <p:txBody>
          <a:bodyPr wrap="square">
            <a:spAutoFit/>
          </a:bodyPr>
          <a:lstStyle/>
          <a:p>
            <a:pPr algn="ctr"/>
            <a:r>
              <a:rPr lang="en-US" sz="3200" b="1" dirty="0">
                <a:solidFill>
                  <a:srgbClr val="002060"/>
                </a:solidFill>
                <a:latin typeface="Arial Rounded MT Bold" panose="020F0704030504030204" pitchFamily="34" charset="0"/>
              </a:rPr>
              <a:t>VERIFY UDIN by </a:t>
            </a:r>
            <a:r>
              <a:rPr lang="en-US" sz="3200" b="1" dirty="0">
                <a:solidFill>
                  <a:srgbClr val="002060"/>
                </a:solidFill>
              </a:rPr>
              <a:t>Authorities/Regulators /Banks/others </a:t>
            </a:r>
            <a:endParaRPr lang="en-IN" sz="3200" dirty="0">
              <a:solidFill>
                <a:srgbClr val="002060"/>
              </a:solidFill>
            </a:endParaRPr>
          </a:p>
        </p:txBody>
      </p:sp>
      <p:pic>
        <p:nvPicPr>
          <p:cNvPr id="7" name="Picture 6">
            <a:extLst>
              <a:ext uri="{FF2B5EF4-FFF2-40B4-BE49-F238E27FC236}">
                <a16:creationId xmlns:a16="http://schemas.microsoft.com/office/drawing/2014/main" xmlns="" id="{397A63F1-8EC8-492F-B2B9-8D4D40180665}"/>
              </a:ext>
            </a:extLst>
          </p:cNvPr>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20532" t="16287" r="20231" b="22256"/>
          <a:stretch/>
        </p:blipFill>
        <p:spPr bwMode="auto">
          <a:xfrm>
            <a:off x="0" y="1174208"/>
            <a:ext cx="12192000" cy="4509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4087595"/>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E555CD8-784B-48DE-BA6A-140CB28247E1}"/>
              </a:ext>
            </a:extLst>
          </p:cNvPr>
          <p:cNvSpPr/>
          <p:nvPr/>
        </p:nvSpPr>
        <p:spPr>
          <a:xfrm>
            <a:off x="0" y="5728853"/>
            <a:ext cx="12192000" cy="954107"/>
          </a:xfrm>
          <a:prstGeom prst="rect">
            <a:avLst/>
          </a:prstGeom>
        </p:spPr>
        <p:txBody>
          <a:bodyPr wrap="square">
            <a:spAutoFit/>
          </a:bodyPr>
          <a:lstStyle/>
          <a:p>
            <a:pPr algn="just"/>
            <a:r>
              <a:rPr lang="en-US" sz="2800" b="1" dirty="0">
                <a:latin typeface="Palatino Linotype" panose="02040502050505030304" pitchFamily="18" charset="0"/>
              </a:rPr>
              <a:t>At Verify UDIN option, mention the UDIN number &amp; some details like authorities name, mobile, email, details of the document will appear. </a:t>
            </a:r>
            <a:endParaRPr lang="en-IN" sz="2800" b="1" dirty="0">
              <a:latin typeface="Palatino Linotype" panose="02040502050505030304" pitchFamily="18" charset="0"/>
            </a:endParaRPr>
          </a:p>
        </p:txBody>
      </p:sp>
      <p:sp>
        <p:nvSpPr>
          <p:cNvPr id="6" name="Rectangle 5">
            <a:extLst>
              <a:ext uri="{FF2B5EF4-FFF2-40B4-BE49-F238E27FC236}">
                <a16:creationId xmlns:a16="http://schemas.microsoft.com/office/drawing/2014/main" xmlns="" id="{F1BDE83F-D5B1-415B-8619-44F371372A6A}"/>
              </a:ext>
            </a:extLst>
          </p:cNvPr>
          <p:cNvSpPr/>
          <p:nvPr/>
        </p:nvSpPr>
        <p:spPr>
          <a:xfrm>
            <a:off x="0" y="215665"/>
            <a:ext cx="12191999" cy="584775"/>
          </a:xfrm>
          <a:prstGeom prst="rect">
            <a:avLst/>
          </a:prstGeom>
        </p:spPr>
        <p:txBody>
          <a:bodyPr wrap="square">
            <a:spAutoFit/>
          </a:bodyPr>
          <a:lstStyle/>
          <a:p>
            <a:pPr algn="ctr"/>
            <a:r>
              <a:rPr lang="en-US" sz="3200" b="1" dirty="0">
                <a:solidFill>
                  <a:srgbClr val="002060"/>
                </a:solidFill>
                <a:latin typeface="Arial Rounded MT Bold" panose="020F0704030504030204" pitchFamily="34" charset="0"/>
              </a:rPr>
              <a:t>VERIFY UDIN by </a:t>
            </a:r>
            <a:r>
              <a:rPr lang="en-US" sz="3200" b="1" dirty="0">
                <a:solidFill>
                  <a:srgbClr val="002060"/>
                </a:solidFill>
              </a:rPr>
              <a:t>Authorities/Regulators /Banks/others </a:t>
            </a:r>
            <a:endParaRPr lang="en-IN" sz="3200" dirty="0">
              <a:solidFill>
                <a:srgbClr val="002060"/>
              </a:solidFill>
            </a:endParaRPr>
          </a:p>
        </p:txBody>
      </p:sp>
      <p:pic>
        <p:nvPicPr>
          <p:cNvPr id="7" name="Picture 6">
            <a:extLst>
              <a:ext uri="{FF2B5EF4-FFF2-40B4-BE49-F238E27FC236}">
                <a16:creationId xmlns:a16="http://schemas.microsoft.com/office/drawing/2014/main" xmlns="" id="{F0EA4F1B-B9FE-40BE-9D4F-8D4300AE8C93}"/>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31215" t="40473" r="32161" b="6462"/>
          <a:stretch/>
        </p:blipFill>
        <p:spPr bwMode="auto">
          <a:xfrm>
            <a:off x="-1" y="800440"/>
            <a:ext cx="12330545" cy="47829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7704578"/>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C195803-E8F7-4058-AC43-80402E6A21AB}"/>
              </a:ext>
            </a:extLst>
          </p:cNvPr>
          <p:cNvSpPr/>
          <p:nvPr/>
        </p:nvSpPr>
        <p:spPr>
          <a:xfrm>
            <a:off x="0" y="5649632"/>
            <a:ext cx="12192000" cy="1132169"/>
          </a:xfrm>
          <a:prstGeom prst="rect">
            <a:avLst/>
          </a:prstGeom>
        </p:spPr>
        <p:txBody>
          <a:bodyPr wrap="square">
            <a:spAutoFit/>
          </a:bodyPr>
          <a:lstStyle/>
          <a:p>
            <a:pPr algn="just">
              <a:lnSpc>
                <a:spcPct val="115000"/>
              </a:lnSpc>
            </a:pPr>
            <a:r>
              <a:rPr lang="en-US" sz="2000" b="1" kern="100" dirty="0">
                <a:latin typeface="Palatino Linotype" panose="02040502050505030304" pitchFamily="18" charset="0"/>
                <a:ea typeface="SimSun" panose="02010600030101010101" pitchFamily="2" charset="-122"/>
                <a:cs typeface="Arial" panose="020B0604020202020204" pitchFamily="34" charset="0"/>
              </a:rPr>
              <a:t>In case document is revoked, System generated email/SMS will be sent to the Regulators and third parties who have already viewed the documents so that they can be aware about the revocation of documents.  </a:t>
            </a:r>
            <a:endParaRPr lang="en-IN" b="1" kern="100" dirty="0">
              <a:latin typeface="Times New Roman" panose="02020603050405020304" pitchFamily="18" charset="0"/>
              <a:ea typeface="SimSun" panose="02010600030101010101" pitchFamily="2" charset="-122"/>
              <a:cs typeface="Arial" panose="020B0604020202020204" pitchFamily="34" charset="0"/>
            </a:endParaRPr>
          </a:p>
        </p:txBody>
      </p:sp>
      <p:sp>
        <p:nvSpPr>
          <p:cNvPr id="7" name="Rectangle 6">
            <a:extLst>
              <a:ext uri="{FF2B5EF4-FFF2-40B4-BE49-F238E27FC236}">
                <a16:creationId xmlns:a16="http://schemas.microsoft.com/office/drawing/2014/main" xmlns="" id="{F8ABDA85-9B84-4376-AD7B-53A8D9EEFD47}"/>
              </a:ext>
            </a:extLst>
          </p:cNvPr>
          <p:cNvSpPr/>
          <p:nvPr/>
        </p:nvSpPr>
        <p:spPr>
          <a:xfrm>
            <a:off x="0" y="215665"/>
            <a:ext cx="12191999" cy="584775"/>
          </a:xfrm>
          <a:prstGeom prst="rect">
            <a:avLst/>
          </a:prstGeom>
        </p:spPr>
        <p:txBody>
          <a:bodyPr wrap="square">
            <a:spAutoFit/>
          </a:bodyPr>
          <a:lstStyle/>
          <a:p>
            <a:pPr algn="ctr"/>
            <a:r>
              <a:rPr lang="en-US" sz="3200" b="1" dirty="0">
                <a:solidFill>
                  <a:srgbClr val="002060"/>
                </a:solidFill>
                <a:latin typeface="Arial Rounded MT Bold" panose="020F0704030504030204" pitchFamily="34" charset="0"/>
              </a:rPr>
              <a:t>VERIFY UDIN by </a:t>
            </a:r>
            <a:r>
              <a:rPr lang="en-US" sz="3200" b="1" dirty="0">
                <a:solidFill>
                  <a:srgbClr val="002060"/>
                </a:solidFill>
              </a:rPr>
              <a:t>Authorities/Regulators /Banks/others </a:t>
            </a:r>
            <a:endParaRPr lang="en-IN" sz="3200" dirty="0">
              <a:solidFill>
                <a:srgbClr val="002060"/>
              </a:solidFill>
            </a:endParaRPr>
          </a:p>
        </p:txBody>
      </p:sp>
      <p:pic>
        <p:nvPicPr>
          <p:cNvPr id="5" name="Picture 4">
            <a:extLst>
              <a:ext uri="{FF2B5EF4-FFF2-40B4-BE49-F238E27FC236}">
                <a16:creationId xmlns:a16="http://schemas.microsoft.com/office/drawing/2014/main" xmlns="" id="{3BBFE3B2-4385-4426-85D5-F58768FA09E7}"/>
              </a:ext>
            </a:extLst>
          </p:cNvPr>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17068" t="17025" r="18288" b="5723"/>
          <a:stretch/>
        </p:blipFill>
        <p:spPr bwMode="auto">
          <a:xfrm>
            <a:off x="0" y="800440"/>
            <a:ext cx="12192000" cy="4849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3170705"/>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haroni" panose="02010803020104030203" pitchFamily="2" charset="-79"/>
                <a:cs typeface="Aharoni" panose="02010803020104030203" pitchFamily="2" charset="-79"/>
              </a:rPr>
              <a:t>							</a:t>
            </a:r>
            <a:r>
              <a:rPr lang="en-US" b="1" dirty="0">
                <a:solidFill>
                  <a:srgbClr val="002060"/>
                </a:solidFill>
                <a:latin typeface="Arial" pitchFamily="34" charset="0"/>
                <a:cs typeface="Arial" pitchFamily="34" charset="0"/>
              </a:rPr>
              <a:t>Why UDIN? </a:t>
            </a:r>
            <a:r>
              <a:rPr lang="en-IN" b="1" dirty="0">
                <a:solidFill>
                  <a:srgbClr val="002060"/>
                </a:solidFill>
                <a:latin typeface="Arial" pitchFamily="34" charset="0"/>
                <a:cs typeface="Arial" pitchFamily="34" charset="0"/>
              </a:rPr>
              <a:t/>
            </a:r>
            <a:br>
              <a:rPr lang="en-IN" b="1" dirty="0">
                <a:solidFill>
                  <a:srgbClr val="002060"/>
                </a:solidFill>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GB" sz="3000" dirty="0"/>
              <a:t>Fake Signature of one Partner by another Partner of the same firm without his knowledge</a:t>
            </a:r>
          </a:p>
          <a:p>
            <a:pPr>
              <a:buFont typeface="Wingdings" pitchFamily="2" charset="2"/>
              <a:buChar char="Ø"/>
            </a:pPr>
            <a:r>
              <a:rPr lang="en-GB" sz="3000" dirty="0"/>
              <a:t>Non Existent Partners are being added in Firms in the absence of proper KYC of Members at ICAI</a:t>
            </a:r>
          </a:p>
          <a:p>
            <a:pPr>
              <a:buFont typeface="Wingdings" pitchFamily="2" charset="2"/>
              <a:buChar char="Ø"/>
            </a:pPr>
            <a:r>
              <a:rPr lang="en-GB" sz="3000" dirty="0"/>
              <a:t>Forged Signatures are rampant in Certificates by Part-time COP Holders/Non CAs </a:t>
            </a:r>
          </a:p>
          <a:p>
            <a:endParaRPr lang="en-US" dirty="0"/>
          </a:p>
        </p:txBody>
      </p:sp>
    </p:spTree>
    <p:extLst>
      <p:ext uri="{BB962C8B-B14F-4D97-AF65-F5344CB8AC3E}">
        <p14:creationId xmlns:p14="http://schemas.microsoft.com/office/powerpoint/2010/main" val="191698199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5EEEC-DC54-43A6-AFEF-82190A6A4B5F}"/>
              </a:ext>
            </a:extLst>
          </p:cNvPr>
          <p:cNvSpPr>
            <a:spLocks noGrp="1"/>
          </p:cNvSpPr>
          <p:nvPr>
            <p:ph type="title"/>
          </p:nvPr>
        </p:nvSpPr>
        <p:spPr>
          <a:xfrm>
            <a:off x="0" y="332511"/>
            <a:ext cx="12192000" cy="823690"/>
          </a:xfrm>
        </p:spPr>
        <p:txBody>
          <a:bodyPr/>
          <a:lstStyle/>
          <a:p>
            <a:pPr algn="ctr"/>
            <a:r>
              <a:rPr lang="en-US" sz="2800" b="1" dirty="0">
                <a:solidFill>
                  <a:srgbClr val="002060"/>
                </a:solidFill>
              </a:rPr>
              <a:t>HELPDESK</a:t>
            </a:r>
            <a:r>
              <a:rPr lang="en-US" dirty="0">
                <a:solidFill>
                  <a:srgbClr val="002060"/>
                </a:solidFill>
              </a:rPr>
              <a:t> </a:t>
            </a:r>
            <a:r>
              <a:rPr lang="en-US" sz="2800" b="1" dirty="0">
                <a:solidFill>
                  <a:srgbClr val="002060"/>
                </a:solidFill>
              </a:rPr>
              <a:t>FACILITY</a:t>
            </a:r>
            <a:endParaRPr lang="en-IN" sz="2800" b="1" dirty="0">
              <a:solidFill>
                <a:srgbClr val="002060"/>
              </a:solidFill>
            </a:endParaRPr>
          </a:p>
        </p:txBody>
      </p:sp>
      <p:pic>
        <p:nvPicPr>
          <p:cNvPr id="6" name="Picture 5">
            <a:extLst>
              <a:ext uri="{FF2B5EF4-FFF2-40B4-BE49-F238E27FC236}">
                <a16:creationId xmlns:a16="http://schemas.microsoft.com/office/drawing/2014/main" xmlns="" id="{AFE8D40B-65C9-4900-A149-C173C12F864E}"/>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6097" t="30605" r="17595" b="6476"/>
          <a:stretch/>
        </p:blipFill>
        <p:spPr bwMode="auto">
          <a:xfrm>
            <a:off x="0" y="905394"/>
            <a:ext cx="12192000" cy="5952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6061574"/>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D799E-3E6A-45EB-B294-8F7A76C945B1}"/>
              </a:ext>
            </a:extLst>
          </p:cNvPr>
          <p:cNvSpPr>
            <a:spLocks noGrp="1"/>
          </p:cNvSpPr>
          <p:nvPr>
            <p:ph type="title"/>
          </p:nvPr>
        </p:nvSpPr>
        <p:spPr>
          <a:xfrm>
            <a:off x="110836" y="139201"/>
            <a:ext cx="12081163" cy="692072"/>
          </a:xfrm>
        </p:spPr>
        <p:txBody>
          <a:bodyPr>
            <a:normAutofit/>
          </a:bodyPr>
          <a:lstStyle/>
          <a:p>
            <a:pPr algn="ctr"/>
            <a:r>
              <a:rPr lang="en-IN" sz="2800" b="1" dirty="0">
                <a:solidFill>
                  <a:srgbClr val="002060"/>
                </a:solidFill>
              </a:rPr>
              <a:t>FREQUENTLY ASKED QUESTIONS ON UDIN</a:t>
            </a:r>
          </a:p>
        </p:txBody>
      </p:sp>
      <p:pic>
        <p:nvPicPr>
          <p:cNvPr id="6" name="Picture 5">
            <a:extLst>
              <a:ext uri="{FF2B5EF4-FFF2-40B4-BE49-F238E27FC236}">
                <a16:creationId xmlns:a16="http://schemas.microsoft.com/office/drawing/2014/main" xmlns="" id="{FEA16BD1-7413-48F4-987D-C7113D5483DF}"/>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2627" t="18504" r="13849" b="7944"/>
          <a:stretch/>
        </p:blipFill>
        <p:spPr bwMode="auto">
          <a:xfrm>
            <a:off x="55416" y="900548"/>
            <a:ext cx="12081162" cy="5887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8108277"/>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002060"/>
                </a:solidFill>
              </a:rPr>
              <a:t> Important Issues in UDIN</a:t>
            </a:r>
            <a:br>
              <a:rPr lang="en-IN" b="1" dirty="0">
                <a:solidFill>
                  <a:srgbClr val="002060"/>
                </a:solidFill>
              </a:rPr>
            </a:br>
            <a:endParaRPr lang="en-US" dirty="0"/>
          </a:p>
        </p:txBody>
      </p:sp>
      <p:sp>
        <p:nvSpPr>
          <p:cNvPr id="3" name="Content Placeholder 2"/>
          <p:cNvSpPr>
            <a:spLocks noGrp="1"/>
          </p:cNvSpPr>
          <p:nvPr>
            <p:ph idx="1"/>
          </p:nvPr>
        </p:nvSpPr>
        <p:spPr>
          <a:xfrm>
            <a:off x="677334" y="2160589"/>
            <a:ext cx="8596668" cy="4440933"/>
          </a:xfrm>
        </p:spPr>
        <p:txBody>
          <a:bodyPr>
            <a:noAutofit/>
          </a:bodyPr>
          <a:lstStyle/>
          <a:p>
            <a:pPr marL="0" lvl="0" indent="0" defTabSz="914400">
              <a:spcBef>
                <a:spcPts val="0"/>
              </a:spcBef>
              <a:buClrTx/>
              <a:buSzTx/>
              <a:buNone/>
              <a:defRPr/>
            </a:pPr>
            <a:r>
              <a:rPr lang="en-IN" sz="2400" b="1" dirty="0">
                <a:solidFill>
                  <a:srgbClr val="002060"/>
                </a:solidFill>
              </a:rPr>
              <a:t>1.SAE 3400 </a:t>
            </a:r>
            <a:r>
              <a:rPr lang="en-US" sz="2000" dirty="0"/>
              <a:t>Examine/report on Prospective Financial Information.</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lvl="0" indent="0" defTabSz="914400">
              <a:spcBef>
                <a:spcPts val="0"/>
              </a:spcBef>
              <a:buClrTx/>
              <a:buSzTx/>
              <a:buNone/>
              <a:defRPr/>
            </a:pPr>
            <a:r>
              <a:rPr lang="en-US" sz="2400" dirty="0"/>
              <a:t>Second Schedule</a:t>
            </a:r>
            <a:r>
              <a:rPr lang="en-US" sz="2400" dirty="0" smtClean="0"/>
              <a:t>, Part </a:t>
            </a:r>
            <a:r>
              <a:rPr lang="en-US" sz="2400" dirty="0"/>
              <a:t>I</a:t>
            </a:r>
            <a:r>
              <a:rPr lang="en-US" sz="2400" dirty="0" smtClean="0"/>
              <a:t>, Clause </a:t>
            </a:r>
            <a:r>
              <a:rPr lang="en-US" sz="2400" dirty="0"/>
              <a:t>3- Estimate on Future Earning</a:t>
            </a:r>
          </a:p>
          <a:p>
            <a:pPr marL="0" lvl="0" indent="0" defTabSz="914400">
              <a:spcBef>
                <a:spcPts val="0"/>
              </a:spcBef>
              <a:buClrTx/>
              <a:buSzTx/>
              <a:buNone/>
              <a:defRPr/>
            </a:pPr>
            <a:r>
              <a:rPr lang="en-US" sz="2400" dirty="0"/>
              <a:t/>
            </a:r>
            <a:br>
              <a:rPr lang="en-US" sz="2400" dirty="0"/>
            </a:br>
            <a:r>
              <a:rPr lang="en-US" sz="2400" b="1" dirty="0"/>
              <a:t>100th meeting held on 22nd through 24th July 1982</a:t>
            </a:r>
            <a:r>
              <a:rPr lang="en-US" sz="2400" dirty="0"/>
              <a:t>, a chartered accountant can participate in the preparation of profit or financial forecasts and can review them, provided he indicates clearly in his report the sources of information, the basis of forecasts and also the major assumptions made in arriving at the forecasts and so long as he does not vouch for the accuracy of the forecasts.</a:t>
            </a:r>
          </a:p>
        </p:txBody>
      </p:sp>
    </p:spTree>
    <p:extLst>
      <p:ext uri="{BB962C8B-B14F-4D97-AF65-F5344CB8AC3E}">
        <p14:creationId xmlns:p14="http://schemas.microsoft.com/office/powerpoint/2010/main" val="354043348"/>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2060"/>
                </a:solidFill>
              </a:rPr>
              <a:t>Non Compliance of UDIN</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ClrTx/>
              <a:buSzTx/>
              <a:buNone/>
              <a:defRPr/>
            </a:pPr>
            <a:r>
              <a:rPr lang="en-US" sz="2800" b="1" u="sng" dirty="0"/>
              <a:t>Clause (1) of Part II of Second Schedule of CA Act</a:t>
            </a:r>
          </a:p>
          <a:p>
            <a:endParaRPr lang="en-US" sz="2800" dirty="0"/>
          </a:p>
          <a:p>
            <a:r>
              <a:rPr lang="en-US" sz="2800" dirty="0"/>
              <a:t>“A Member shall be guilty of Professional misconduct if he contravenes any of the provisions of the </a:t>
            </a:r>
            <a:r>
              <a:rPr lang="en-US" sz="2800" b="1" dirty="0"/>
              <a:t>Act</a:t>
            </a:r>
            <a:r>
              <a:rPr lang="en-US" sz="2800" b="1" dirty="0" smtClean="0"/>
              <a:t>, Regulations </a:t>
            </a:r>
            <a:r>
              <a:rPr lang="en-US" sz="2800" b="1" dirty="0"/>
              <a:t>or Guidelines </a:t>
            </a:r>
            <a:r>
              <a:rPr lang="en-US" sz="2800" dirty="0"/>
              <a:t>issued by the Council”</a:t>
            </a:r>
          </a:p>
        </p:txBody>
      </p:sp>
    </p:spTree>
    <p:extLst>
      <p:ext uri="{BB962C8B-B14F-4D97-AF65-F5344CB8AC3E}">
        <p14:creationId xmlns:p14="http://schemas.microsoft.com/office/powerpoint/2010/main" val="1868450824"/>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2060"/>
                </a:solidFill>
              </a:rPr>
              <a:t>Advantages of UDIN</a:t>
            </a:r>
            <a:br>
              <a:rPr lang="en-IN" b="1" dirty="0">
                <a:solidFill>
                  <a:srgbClr val="002060"/>
                </a:solidFill>
              </a:rPr>
            </a:br>
            <a:endParaRPr lang="en-US" dirty="0"/>
          </a:p>
        </p:txBody>
      </p:sp>
      <p:sp>
        <p:nvSpPr>
          <p:cNvPr id="3" name="Content Placeholder 2"/>
          <p:cNvSpPr>
            <a:spLocks noGrp="1"/>
          </p:cNvSpPr>
          <p:nvPr>
            <p:ph idx="1"/>
          </p:nvPr>
        </p:nvSpPr>
        <p:spPr/>
        <p:txBody>
          <a:bodyPr>
            <a:normAutofit/>
          </a:bodyPr>
          <a:lstStyle/>
          <a:p>
            <a:r>
              <a:rPr lang="en-US" dirty="0"/>
              <a:t>Elimination of Fake/Forged CA Certificates</a:t>
            </a:r>
            <a:endParaRPr lang="en-GB" dirty="0"/>
          </a:p>
          <a:p>
            <a:r>
              <a:rPr lang="en-US" dirty="0"/>
              <a:t>Elimination of Fake/Forged CAs</a:t>
            </a:r>
            <a:endParaRPr lang="en-GB" dirty="0"/>
          </a:p>
          <a:p>
            <a:r>
              <a:rPr lang="en-US" dirty="0"/>
              <a:t>Check on the No of Audit Reports certified by CAs as per Laws</a:t>
            </a:r>
            <a:endParaRPr lang="en-GB" dirty="0"/>
          </a:p>
          <a:p>
            <a:r>
              <a:rPr lang="en-US" dirty="0"/>
              <a:t>Check on remittances of money as per FCRA/FEMA Act</a:t>
            </a:r>
            <a:endParaRPr lang="en-GB" dirty="0"/>
          </a:p>
          <a:p>
            <a:r>
              <a:rPr lang="en-US" dirty="0"/>
              <a:t>Check/Control on the attest function done by </a:t>
            </a:r>
            <a:r>
              <a:rPr lang="en-US" dirty="0" err="1"/>
              <a:t>Practising</a:t>
            </a:r>
            <a:r>
              <a:rPr lang="en-US" dirty="0"/>
              <a:t> CAs</a:t>
            </a:r>
            <a:endParaRPr lang="en-GB" dirty="0"/>
          </a:p>
          <a:p>
            <a:r>
              <a:rPr lang="en-US" dirty="0"/>
              <a:t>Check on Money Laundering/</a:t>
            </a:r>
            <a:r>
              <a:rPr lang="en-US" dirty="0" err="1"/>
              <a:t>Benami</a:t>
            </a:r>
            <a:r>
              <a:rPr lang="en-US" dirty="0"/>
              <a:t> Transactions if CA Certificates </a:t>
            </a:r>
            <a:endParaRPr lang="en-GB" dirty="0"/>
          </a:p>
          <a:p>
            <a:r>
              <a:rPr lang="en-US" dirty="0"/>
              <a:t>Check on the Tax Avoidances Measures on Income Tax and GST as every transactions is supported by UDIN enabled Certificates </a:t>
            </a:r>
            <a:endParaRPr lang="en-GB" dirty="0"/>
          </a:p>
          <a:p>
            <a:r>
              <a:rPr lang="en-US" dirty="0"/>
              <a:t>Check on all Certificates/Audit of All </a:t>
            </a:r>
            <a:r>
              <a:rPr lang="en-US" dirty="0" err="1"/>
              <a:t>Govt</a:t>
            </a:r>
            <a:r>
              <a:rPr lang="en-US" dirty="0"/>
              <a:t> Sponsored Schemes</a:t>
            </a:r>
          </a:p>
          <a:p>
            <a:endParaRPr lang="en-GB" dirty="0"/>
          </a:p>
          <a:p>
            <a:endParaRPr lang="en-US" dirty="0"/>
          </a:p>
        </p:txBody>
      </p:sp>
    </p:spTree>
    <p:extLst>
      <p:ext uri="{BB962C8B-B14F-4D97-AF65-F5344CB8AC3E}">
        <p14:creationId xmlns:p14="http://schemas.microsoft.com/office/powerpoint/2010/main" val="819888031"/>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98368AD-4855-471D-ABE3-741BBEF56F5A}"/>
              </a:ext>
            </a:extLst>
          </p:cNvPr>
          <p:cNvSpPr txBox="1"/>
          <p:nvPr/>
        </p:nvSpPr>
        <p:spPr>
          <a:xfrm>
            <a:off x="1670436" y="5484573"/>
            <a:ext cx="9028044" cy="1138773"/>
          </a:xfrm>
          <a:prstGeom prst="rect">
            <a:avLst/>
          </a:prstGeom>
          <a:noFill/>
          <a:ln>
            <a:noFill/>
          </a:ln>
        </p:spPr>
        <p:txBody>
          <a:bodyPr wrap="square" rtlCol="0">
            <a:spAutoFit/>
          </a:bodyPr>
          <a:lstStyle/>
          <a:p>
            <a:pPr algn="ctr"/>
            <a:r>
              <a:rPr lang="en-US" sz="2400" b="1" dirty="0">
                <a:latin typeface="Palatino Linotype" panose="02040502050505030304" pitchFamily="18" charset="0"/>
              </a:rPr>
              <a:t>CA </a:t>
            </a:r>
            <a:r>
              <a:rPr lang="en-US" sz="2400" b="1" dirty="0" err="1">
                <a:latin typeface="Palatino Linotype" panose="02040502050505030304" pitchFamily="18" charset="0"/>
              </a:rPr>
              <a:t>Ranjeet</a:t>
            </a:r>
            <a:r>
              <a:rPr lang="en-US" sz="2400" b="1" dirty="0">
                <a:latin typeface="Palatino Linotype" panose="02040502050505030304" pitchFamily="18" charset="0"/>
              </a:rPr>
              <a:t> Kumar Agarwal</a:t>
            </a:r>
          </a:p>
          <a:p>
            <a:pPr algn="ctr"/>
            <a:r>
              <a:rPr lang="en-US" sz="2400" b="1" dirty="0" err="1">
                <a:latin typeface="Palatino Linotype" panose="02040502050505030304" pitchFamily="18" charset="0"/>
              </a:rPr>
              <a:t>Convenor</a:t>
            </a:r>
            <a:r>
              <a:rPr lang="en-US" sz="2400" b="1" dirty="0" smtClean="0">
                <a:latin typeface="Palatino Linotype" panose="02040502050505030304" pitchFamily="18" charset="0"/>
              </a:rPr>
              <a:t>, UDIN </a:t>
            </a:r>
            <a:r>
              <a:rPr lang="en-US" sz="2400" b="1" dirty="0">
                <a:latin typeface="Palatino Linotype" panose="02040502050505030304" pitchFamily="18" charset="0"/>
              </a:rPr>
              <a:t>Monitoring Group</a:t>
            </a:r>
          </a:p>
          <a:p>
            <a:pPr algn="ctr"/>
            <a:r>
              <a:rPr lang="en-US" sz="2000" b="1" dirty="0">
                <a:latin typeface="Palatino Linotype" panose="02040502050505030304" pitchFamily="18" charset="0"/>
                <a:hlinkClick r:id="rId2"/>
              </a:rPr>
              <a:t>9830140211/rka.icai@gmail.com</a:t>
            </a:r>
            <a:r>
              <a:rPr lang="en-US" sz="2000" b="1" dirty="0">
                <a:latin typeface="Palatino Linotype" panose="02040502050505030304" pitchFamily="18" charset="0"/>
              </a:rPr>
              <a:t> </a:t>
            </a:r>
          </a:p>
        </p:txBody>
      </p:sp>
      <p:sp>
        <p:nvSpPr>
          <p:cNvPr id="8" name="Rectangle 7">
            <a:extLst>
              <a:ext uri="{FF2B5EF4-FFF2-40B4-BE49-F238E27FC236}">
                <a16:creationId xmlns:a16="http://schemas.microsoft.com/office/drawing/2014/main" xmlns="" id="{08849F33-F041-460B-B878-04C54D4F470C}"/>
              </a:ext>
            </a:extLst>
          </p:cNvPr>
          <p:cNvSpPr/>
          <p:nvPr/>
        </p:nvSpPr>
        <p:spPr>
          <a:xfrm>
            <a:off x="490655" y="2776654"/>
            <a:ext cx="9453446" cy="2215991"/>
          </a:xfrm>
          <a:prstGeom prst="rect">
            <a:avLst/>
          </a:prstGeom>
        </p:spPr>
        <p:txBody>
          <a:bodyPr wrap="square">
            <a:spAutoFit/>
          </a:bodyPr>
          <a:lstStyle/>
          <a:p>
            <a:r>
              <a:rPr lang="en-US" sz="13800" b="1" dirty="0">
                <a:solidFill>
                  <a:srgbClr val="0070C0"/>
                </a:solidFill>
                <a:latin typeface="Gabriola" pitchFamily="82" charset="0"/>
              </a:rPr>
              <a:t>   THANK  YOU</a:t>
            </a:r>
          </a:p>
        </p:txBody>
      </p:sp>
      <p:pic>
        <p:nvPicPr>
          <p:cNvPr id="9" name="Picture 8">
            <a:extLst>
              <a:ext uri="{FF2B5EF4-FFF2-40B4-BE49-F238E27FC236}">
                <a16:creationId xmlns:a16="http://schemas.microsoft.com/office/drawing/2014/main" xmlns="" id="{4A212149-8D1D-440D-BEC7-161353803015}"/>
              </a:ext>
            </a:extLst>
          </p:cNvPr>
          <p:cNvPicPr>
            <a:picLocks noChangeAspect="1"/>
          </p:cNvPicPr>
          <p:nvPr/>
        </p:nvPicPr>
        <p:blipFill>
          <a:blip r:embed="rId3" cstate="print"/>
          <a:stretch>
            <a:fillRect/>
          </a:stretch>
        </p:blipFill>
        <p:spPr>
          <a:xfrm>
            <a:off x="4953000" y="914400"/>
            <a:ext cx="1524000" cy="1524000"/>
          </a:xfrm>
          <a:prstGeom prst="rect">
            <a:avLst/>
          </a:prstGeom>
        </p:spPr>
      </p:pic>
    </p:spTree>
    <p:extLst>
      <p:ext uri="{BB962C8B-B14F-4D97-AF65-F5344CB8AC3E}">
        <p14:creationId xmlns:p14="http://schemas.microsoft.com/office/powerpoint/2010/main" val="3097746025"/>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Candara" panose="020E0502030303020204" pitchFamily="34" charset="0"/>
              </a:rPr>
              <a:t>What is Unique about UDIN?</a:t>
            </a:r>
            <a:r>
              <a:rPr lang="en-IN" dirty="0">
                <a:solidFill>
                  <a:srgbClr val="002060"/>
                </a:solidFill>
              </a:rPr>
              <a:t/>
            </a:r>
            <a:br>
              <a:rPr lang="en-IN" dirty="0">
                <a:solidFill>
                  <a:srgbClr val="002060"/>
                </a:solidFill>
              </a:rPr>
            </a:br>
            <a:endParaRPr lang="en-US" dirty="0"/>
          </a:p>
        </p:txBody>
      </p:sp>
      <p:sp>
        <p:nvSpPr>
          <p:cNvPr id="3" name="Content Placeholder 2"/>
          <p:cNvSpPr>
            <a:spLocks noGrp="1"/>
          </p:cNvSpPr>
          <p:nvPr>
            <p:ph idx="1"/>
          </p:nvPr>
        </p:nvSpPr>
        <p:spPr>
          <a:xfrm>
            <a:off x="1343607" y="1492898"/>
            <a:ext cx="8546841" cy="4874447"/>
          </a:xfrm>
        </p:spPr>
        <p:txBody>
          <a:bodyPr>
            <a:normAutofit/>
          </a:bodyPr>
          <a:lstStyle/>
          <a:p>
            <a:pPr algn="just">
              <a:lnSpc>
                <a:spcPct val="120000"/>
              </a:lnSpc>
              <a:buFont typeface="Wingdings" pitchFamily="2" charset="2"/>
              <a:buChar char="Ø"/>
            </a:pPr>
            <a:r>
              <a:rPr lang="en-US" sz="2800" b="1" dirty="0">
                <a:solidFill>
                  <a:schemeClr val="tx1">
                    <a:lumMod val="95000"/>
                    <a:lumOff val="5000"/>
                  </a:schemeClr>
                </a:solidFill>
                <a:latin typeface="Palatino Linotype" panose="02040502050505030304" pitchFamily="18" charset="0"/>
              </a:rPr>
              <a:t>Only Members with Full time Certificate of Practice (</a:t>
            </a:r>
            <a:r>
              <a:rPr lang="en-US" sz="2800" b="1" dirty="0" err="1">
                <a:solidFill>
                  <a:schemeClr val="tx1">
                    <a:lumMod val="95000"/>
                    <a:lumOff val="5000"/>
                  </a:schemeClr>
                </a:solidFill>
                <a:latin typeface="Palatino Linotype" panose="02040502050505030304" pitchFamily="18" charset="0"/>
              </a:rPr>
              <a:t>CoP</a:t>
            </a:r>
            <a:r>
              <a:rPr lang="en-US" sz="2800" b="1" dirty="0">
                <a:solidFill>
                  <a:schemeClr val="tx1">
                    <a:lumMod val="95000"/>
                    <a:lumOff val="5000"/>
                  </a:schemeClr>
                </a:solidFill>
                <a:latin typeface="Palatino Linotype" panose="02040502050505030304" pitchFamily="18" charset="0"/>
              </a:rPr>
              <a:t>) can register</a:t>
            </a:r>
          </a:p>
          <a:p>
            <a:pPr algn="just">
              <a:lnSpc>
                <a:spcPct val="120000"/>
              </a:lnSpc>
              <a:buFont typeface="Wingdings" pitchFamily="2" charset="2"/>
              <a:buChar char="Ø"/>
            </a:pPr>
            <a:r>
              <a:rPr lang="en-IN" sz="2800" b="1" dirty="0">
                <a:solidFill>
                  <a:schemeClr val="tx1">
                    <a:lumMod val="95000"/>
                    <a:lumOff val="5000"/>
                  </a:schemeClr>
                </a:solidFill>
                <a:latin typeface="Palatino Linotype" panose="02040502050505030304" pitchFamily="18" charset="0"/>
              </a:rPr>
              <a:t>No limit on the number of generation of UDIN</a:t>
            </a:r>
          </a:p>
          <a:p>
            <a:pPr algn="just">
              <a:lnSpc>
                <a:spcPct val="120000"/>
              </a:lnSpc>
              <a:buFont typeface="Wingdings" pitchFamily="2" charset="2"/>
              <a:buChar char="Ø"/>
            </a:pPr>
            <a:r>
              <a:rPr lang="en-IN" sz="2800" b="1" dirty="0">
                <a:solidFill>
                  <a:schemeClr val="tx1">
                    <a:lumMod val="95000"/>
                    <a:lumOff val="5000"/>
                  </a:schemeClr>
                </a:solidFill>
                <a:latin typeface="Palatino Linotype" panose="02040502050505030304" pitchFamily="18" charset="0"/>
              </a:rPr>
              <a:t>Only Singing Partner can generate UDIN</a:t>
            </a:r>
          </a:p>
          <a:p>
            <a:pPr algn="just">
              <a:lnSpc>
                <a:spcPct val="120000"/>
              </a:lnSpc>
              <a:buFont typeface="Wingdings" pitchFamily="2" charset="2"/>
              <a:buChar char="Ø"/>
            </a:pPr>
            <a:r>
              <a:rPr lang="en-US" sz="2800" b="1" dirty="0">
                <a:solidFill>
                  <a:schemeClr val="tx1">
                    <a:lumMod val="95000"/>
                    <a:lumOff val="5000"/>
                  </a:schemeClr>
                </a:solidFill>
                <a:latin typeface="Palatino Linotype" panose="02040502050505030304" pitchFamily="18" charset="0"/>
              </a:rPr>
              <a:t>Regulators and Banks can verify the credentials of documents certified by CAs</a:t>
            </a:r>
          </a:p>
          <a:p>
            <a:pPr algn="just">
              <a:lnSpc>
                <a:spcPct val="120000"/>
              </a:lnSpc>
              <a:buFont typeface="Wingdings" pitchFamily="2" charset="2"/>
              <a:buChar char="Ø"/>
            </a:pPr>
            <a:r>
              <a:rPr lang="en-IN" sz="2800" b="1" dirty="0">
                <a:solidFill>
                  <a:schemeClr val="tx1">
                    <a:lumMod val="95000"/>
                    <a:lumOff val="5000"/>
                  </a:schemeClr>
                </a:solidFill>
                <a:latin typeface="Palatino Linotype" panose="02040502050505030304" pitchFamily="18" charset="0"/>
                <a:ea typeface="Palatino Linotype" panose="02040502050505030304" pitchFamily="18" charset="0"/>
                <a:cs typeface="Palatino Linotype" panose="02040502050505030304" pitchFamily="18" charset="0"/>
              </a:rPr>
              <a:t>No fee for registration/generation of UDIN</a:t>
            </a:r>
          </a:p>
          <a:p>
            <a:pPr marL="514350" indent="-514350" algn="just">
              <a:lnSpc>
                <a:spcPct val="120000"/>
              </a:lnSpc>
              <a:buFont typeface="Wingdings 3" charset="2"/>
              <a:buAutoNum type="arabicPeriod"/>
            </a:pPr>
            <a:endParaRPr lang="en-US" sz="2800" dirty="0"/>
          </a:p>
        </p:txBody>
      </p:sp>
    </p:spTree>
    <p:extLst>
      <p:ext uri="{BB962C8B-B14F-4D97-AF65-F5344CB8AC3E}">
        <p14:creationId xmlns:p14="http://schemas.microsoft.com/office/powerpoint/2010/main" val="1988682835"/>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DACE47-B89F-4E14-AB4F-44AE012D317A}"/>
              </a:ext>
            </a:extLst>
          </p:cNvPr>
          <p:cNvSpPr>
            <a:spLocks noGrp="1"/>
          </p:cNvSpPr>
          <p:nvPr>
            <p:ph idx="1"/>
          </p:nvPr>
        </p:nvSpPr>
        <p:spPr>
          <a:xfrm>
            <a:off x="1" y="1570886"/>
            <a:ext cx="10751126" cy="5023878"/>
          </a:xfrm>
        </p:spPr>
        <p:txBody>
          <a:bodyPr>
            <a:normAutofit/>
          </a:bodyPr>
          <a:lstStyle/>
          <a:p>
            <a:pPr marL="0" indent="0">
              <a:buNone/>
            </a:pPr>
            <a:r>
              <a:rPr lang="en-US" sz="3600" b="1" dirty="0">
                <a:solidFill>
                  <a:srgbClr val="7030A0"/>
                </a:solidFill>
                <a:latin typeface="Palatino Linotype" panose="02040502050505030304" pitchFamily="18" charset="0"/>
              </a:rPr>
              <a:t>    As per Council decision UDIN is being made mandatory as per following phases:</a:t>
            </a:r>
          </a:p>
          <a:p>
            <a:pPr marL="0" indent="0">
              <a:buNone/>
            </a:pPr>
            <a:endParaRPr lang="en-IN" sz="800" dirty="0">
              <a:latin typeface="Palatino Linotype" panose="02040502050505030304" pitchFamily="18" charset="0"/>
            </a:endParaRPr>
          </a:p>
          <a:p>
            <a:pPr lvl="1">
              <a:buFont typeface="Wingdings" pitchFamily="2" charset="2"/>
              <a:buChar char="Ø"/>
            </a:pPr>
            <a:r>
              <a:rPr lang="en-IN" sz="2800" b="1" dirty="0">
                <a:solidFill>
                  <a:schemeClr val="tx1"/>
                </a:solidFill>
                <a:latin typeface="Palatino Linotype" panose="02040502050505030304" pitchFamily="18" charset="0"/>
              </a:rPr>
              <a:t>For all Certifications </a:t>
            </a:r>
            <a:r>
              <a:rPr lang="en-IN" sz="2800" b="1" dirty="0" err="1">
                <a:solidFill>
                  <a:schemeClr val="tx1"/>
                </a:solidFill>
                <a:latin typeface="Palatino Linotype" panose="02040502050505030304" pitchFamily="18" charset="0"/>
              </a:rPr>
              <a:t>w.e.f</a:t>
            </a:r>
            <a:r>
              <a:rPr lang="en-IN" sz="2800" b="1" dirty="0">
                <a:solidFill>
                  <a:schemeClr val="tx1"/>
                </a:solidFill>
                <a:latin typeface="Palatino Linotype" panose="02040502050505030304" pitchFamily="18" charset="0"/>
              </a:rPr>
              <a:t>. 1st Feb., 2019</a:t>
            </a:r>
          </a:p>
          <a:p>
            <a:pPr lvl="1">
              <a:buFont typeface="Wingdings" pitchFamily="2" charset="2"/>
              <a:buChar char="Ø"/>
            </a:pPr>
            <a:r>
              <a:rPr lang="en-IN" sz="3000" b="1" dirty="0">
                <a:solidFill>
                  <a:schemeClr val="tx1"/>
                </a:solidFill>
                <a:latin typeface="Palatino Linotype" panose="02040502050505030304" pitchFamily="18" charset="0"/>
              </a:rPr>
              <a:t>For all GST &amp; Tax Audit Reports </a:t>
            </a:r>
            <a:r>
              <a:rPr lang="en-IN" sz="3000" b="1" dirty="0" err="1">
                <a:solidFill>
                  <a:schemeClr val="tx1"/>
                </a:solidFill>
                <a:latin typeface="Palatino Linotype" panose="02040502050505030304" pitchFamily="18" charset="0"/>
              </a:rPr>
              <a:t>w.e.f</a:t>
            </a:r>
            <a:r>
              <a:rPr lang="en-IN" sz="3000" b="1" dirty="0">
                <a:solidFill>
                  <a:schemeClr val="tx1"/>
                </a:solidFill>
                <a:latin typeface="Palatino Linotype" panose="02040502050505030304" pitchFamily="18" charset="0"/>
              </a:rPr>
              <a:t>. 1st April, 2019</a:t>
            </a:r>
          </a:p>
          <a:p>
            <a:pPr lvl="1">
              <a:buFont typeface="Wingdings" pitchFamily="2" charset="2"/>
              <a:buChar char="Ø"/>
            </a:pPr>
            <a:r>
              <a:rPr lang="en-IN" sz="3000" b="1" dirty="0">
                <a:solidFill>
                  <a:schemeClr val="tx1"/>
                </a:solidFill>
                <a:latin typeface="Palatino Linotype" panose="02040502050505030304" pitchFamily="18" charset="0"/>
              </a:rPr>
              <a:t>For all other Assurance / Attest functions </a:t>
            </a:r>
            <a:r>
              <a:rPr lang="en-IN" sz="3000" b="1" dirty="0" err="1">
                <a:solidFill>
                  <a:schemeClr val="tx1"/>
                </a:solidFill>
                <a:latin typeface="Palatino Linotype" panose="02040502050505030304" pitchFamily="18" charset="0"/>
              </a:rPr>
              <a:t>w.e.f</a:t>
            </a:r>
            <a:r>
              <a:rPr lang="en-IN" sz="3000" b="1" dirty="0">
                <a:solidFill>
                  <a:schemeClr val="tx1"/>
                </a:solidFill>
                <a:latin typeface="Palatino Linotype" panose="02040502050505030304" pitchFamily="18" charset="0"/>
              </a:rPr>
              <a:t>. 1st July, 2019. </a:t>
            </a:r>
          </a:p>
        </p:txBody>
      </p:sp>
      <p:sp>
        <p:nvSpPr>
          <p:cNvPr id="9" name="Rectangle 8">
            <a:extLst>
              <a:ext uri="{FF2B5EF4-FFF2-40B4-BE49-F238E27FC236}">
                <a16:creationId xmlns:a16="http://schemas.microsoft.com/office/drawing/2014/main" xmlns="" id="{D53DE770-E52D-42E2-BA1C-08416DBCF1E7}"/>
              </a:ext>
            </a:extLst>
          </p:cNvPr>
          <p:cNvSpPr/>
          <p:nvPr/>
        </p:nvSpPr>
        <p:spPr>
          <a:xfrm>
            <a:off x="0" y="418865"/>
            <a:ext cx="12192000" cy="707886"/>
          </a:xfrm>
          <a:prstGeom prst="rect">
            <a:avLst/>
          </a:prstGeom>
        </p:spPr>
        <p:txBody>
          <a:bodyPr wrap="square">
            <a:spAutoFit/>
          </a:bodyPr>
          <a:lstStyle/>
          <a:p>
            <a:pPr algn="ctr"/>
            <a:r>
              <a:rPr lang="en-US" sz="4000" b="1" dirty="0">
                <a:solidFill>
                  <a:srgbClr val="002060"/>
                </a:solidFill>
                <a:latin typeface="Arial" pitchFamily="34" charset="0"/>
                <a:cs typeface="Arial" pitchFamily="34" charset="0"/>
              </a:rPr>
              <a:t>UDIN being made mandatory</a:t>
            </a:r>
            <a:endParaRPr lang="en-IN"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583764159"/>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Candara" panose="020E0502030303020204" pitchFamily="34" charset="0"/>
              </a:rPr>
              <a:t>Is UDIN Secure?</a:t>
            </a:r>
            <a:r>
              <a:rPr lang="en-IN" dirty="0">
                <a:solidFill>
                  <a:srgbClr val="002060"/>
                </a:solidFill>
              </a:rPr>
              <a:t/>
            </a:r>
            <a:br>
              <a:rPr lang="en-IN" dirty="0">
                <a:solidFill>
                  <a:srgbClr val="002060"/>
                </a:solidFill>
              </a:rPr>
            </a:br>
            <a:endParaRPr lang="en-US" dirty="0"/>
          </a:p>
        </p:txBody>
      </p:sp>
      <p:sp>
        <p:nvSpPr>
          <p:cNvPr id="3" name="Content Placeholder 2"/>
          <p:cNvSpPr>
            <a:spLocks noGrp="1"/>
          </p:cNvSpPr>
          <p:nvPr>
            <p:ph idx="1"/>
          </p:nvPr>
        </p:nvSpPr>
        <p:spPr>
          <a:xfrm>
            <a:off x="1343607" y="1903444"/>
            <a:ext cx="8490857" cy="4463901"/>
          </a:xfrm>
        </p:spPr>
        <p:txBody>
          <a:bodyPr>
            <a:normAutofit/>
          </a:bodyPr>
          <a:lstStyle/>
          <a:p>
            <a:pPr algn="just">
              <a:lnSpc>
                <a:spcPct val="120000"/>
              </a:lnSpc>
              <a:buFont typeface="Wingdings" pitchFamily="2" charset="2"/>
              <a:buChar char="Ø"/>
            </a:pPr>
            <a:r>
              <a:rPr lang="en-IN" sz="2800" b="1" dirty="0">
                <a:solidFill>
                  <a:schemeClr val="tx1">
                    <a:lumMod val="95000"/>
                    <a:lumOff val="5000"/>
                  </a:schemeClr>
                </a:solidFill>
                <a:latin typeface="Palatino Linotype" panose="02040502050505030304" pitchFamily="18" charset="0"/>
                <a:ea typeface="Palatino Linotype" panose="02040502050505030304" pitchFamily="18" charset="0"/>
                <a:cs typeface="Palatino Linotype" panose="02040502050505030304" pitchFamily="18" charset="0"/>
              </a:rPr>
              <a:t>OTP &amp; UDIN is shared only on registered Mobile &amp; Email of the Members</a:t>
            </a:r>
          </a:p>
          <a:p>
            <a:pPr algn="just">
              <a:lnSpc>
                <a:spcPct val="120000"/>
              </a:lnSpc>
              <a:buFont typeface="Wingdings" pitchFamily="2" charset="2"/>
              <a:buChar char="Ø"/>
            </a:pPr>
            <a:r>
              <a:rPr lang="en-US" sz="2800" b="1" dirty="0">
                <a:solidFill>
                  <a:schemeClr val="tx1">
                    <a:lumMod val="95000"/>
                    <a:lumOff val="5000"/>
                  </a:schemeClr>
                </a:solidFill>
                <a:latin typeface="Palatino Linotype" panose="02040502050505030304" pitchFamily="18" charset="0"/>
              </a:rPr>
              <a:t>No Client Name is required to be disclosed anywhere</a:t>
            </a:r>
          </a:p>
          <a:p>
            <a:pPr algn="just">
              <a:lnSpc>
                <a:spcPct val="120000"/>
              </a:lnSpc>
              <a:buFont typeface="Wingdings" pitchFamily="2" charset="2"/>
              <a:buChar char="Ø"/>
            </a:pPr>
            <a:r>
              <a:rPr lang="en-IN" sz="2800" b="1" dirty="0">
                <a:solidFill>
                  <a:schemeClr val="tx1">
                    <a:lumMod val="95000"/>
                    <a:lumOff val="5000"/>
                  </a:schemeClr>
                </a:solidFill>
                <a:latin typeface="Palatino Linotype" panose="02040502050505030304" pitchFamily="18" charset="0"/>
                <a:ea typeface="Palatino Linotype" panose="02040502050505030304" pitchFamily="18" charset="0"/>
                <a:cs typeface="Palatino Linotype" panose="02040502050505030304" pitchFamily="18" charset="0"/>
              </a:rPr>
              <a:t>No document is required to be uploaded</a:t>
            </a:r>
          </a:p>
        </p:txBody>
      </p:sp>
    </p:spTree>
    <p:extLst>
      <p:ext uri="{BB962C8B-B14F-4D97-AF65-F5344CB8AC3E}">
        <p14:creationId xmlns:p14="http://schemas.microsoft.com/office/powerpoint/2010/main" val="170407012"/>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Candara" panose="020E0502030303020204" pitchFamily="34" charset="0"/>
              </a:rPr>
              <a:t>When can UDIN be Generated?</a:t>
            </a:r>
            <a:r>
              <a:rPr lang="en-IN" dirty="0">
                <a:solidFill>
                  <a:srgbClr val="002060"/>
                </a:solidFill>
              </a:rPr>
              <a:t/>
            </a:r>
            <a:br>
              <a:rPr lang="en-IN" dirty="0">
                <a:solidFill>
                  <a:srgbClr val="002060"/>
                </a:solidFill>
              </a:rPr>
            </a:br>
            <a:endParaRPr lang="en-US" dirty="0"/>
          </a:p>
        </p:txBody>
      </p:sp>
      <p:sp>
        <p:nvSpPr>
          <p:cNvPr id="3" name="Content Placeholder 2"/>
          <p:cNvSpPr>
            <a:spLocks noGrp="1"/>
          </p:cNvSpPr>
          <p:nvPr>
            <p:ph idx="1"/>
          </p:nvPr>
        </p:nvSpPr>
        <p:spPr>
          <a:xfrm>
            <a:off x="1343607" y="1604866"/>
            <a:ext cx="8490857" cy="4762480"/>
          </a:xfrm>
        </p:spPr>
        <p:txBody>
          <a:bodyPr>
            <a:normAutofit/>
          </a:bodyPr>
          <a:lstStyle/>
          <a:p>
            <a:pPr marL="514350" indent="-514350" algn="just">
              <a:lnSpc>
                <a:spcPct val="120000"/>
              </a:lnSpc>
              <a:buFont typeface="Wingdings 3" charset="2"/>
              <a:buAutoNum type="arabicPeriod"/>
            </a:pPr>
            <a:endParaRPr lang="en-IN" sz="2800" b="1" dirty="0">
              <a:solidFill>
                <a:schemeClr val="tx1">
                  <a:lumMod val="95000"/>
                  <a:lumOff val="5000"/>
                </a:schemeClr>
              </a:solidFill>
              <a:latin typeface="Palatino Linotype" panose="02040502050505030304" pitchFamily="18" charset="0"/>
            </a:endParaRPr>
          </a:p>
          <a:p>
            <a:pPr marL="0" indent="0" algn="just">
              <a:lnSpc>
                <a:spcPct val="120000"/>
              </a:lnSpc>
              <a:buNone/>
            </a:pPr>
            <a:r>
              <a:rPr lang="en-IN" sz="2800" b="1" dirty="0">
                <a:solidFill>
                  <a:schemeClr val="tx1">
                    <a:lumMod val="95000"/>
                    <a:lumOff val="5000"/>
                  </a:schemeClr>
                </a:solidFill>
                <a:latin typeface="Palatino Linotype" panose="02040502050505030304" pitchFamily="18" charset="0"/>
              </a:rPr>
              <a:t>UDIN is to be generated at the time of signing the Certificate/ Document. However, the same can be generated within 15 days of the signing Certificate/ Document,  in case of an emergency.</a:t>
            </a:r>
          </a:p>
        </p:txBody>
      </p:sp>
    </p:spTree>
    <p:extLst>
      <p:ext uri="{BB962C8B-B14F-4D97-AF65-F5344CB8AC3E}">
        <p14:creationId xmlns:p14="http://schemas.microsoft.com/office/powerpoint/2010/main" val="2412737140"/>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16A638-EA9E-4808-824C-8EC66AD8961F}"/>
              </a:ext>
            </a:extLst>
          </p:cNvPr>
          <p:cNvSpPr>
            <a:spLocks noGrp="1"/>
          </p:cNvSpPr>
          <p:nvPr>
            <p:ph idx="1"/>
          </p:nvPr>
        </p:nvSpPr>
        <p:spPr>
          <a:xfrm>
            <a:off x="221673" y="1690255"/>
            <a:ext cx="10293927" cy="4619835"/>
          </a:xfrm>
        </p:spPr>
        <p:txBody>
          <a:bodyPr>
            <a:normAutofit lnSpcReduction="10000"/>
          </a:bodyPr>
          <a:lstStyle/>
          <a:p>
            <a:pPr marL="0" indent="0">
              <a:buNone/>
            </a:pPr>
            <a:r>
              <a:rPr lang="en-US" sz="3600" b="1" dirty="0">
                <a:solidFill>
                  <a:srgbClr val="7030A0"/>
                </a:solidFill>
                <a:latin typeface="Palatino Linotype" panose="02040502050505030304" pitchFamily="18" charset="0"/>
              </a:rPr>
              <a:t>The UDIN is system generated random 18 digit number</a:t>
            </a:r>
          </a:p>
          <a:p>
            <a:r>
              <a:rPr lang="en-IN" sz="3600" dirty="0">
                <a:latin typeface="Palatino Linotype" panose="02040502050505030304" pitchFamily="18" charset="0"/>
              </a:rPr>
              <a:t>Wherein;</a:t>
            </a:r>
          </a:p>
          <a:p>
            <a:pPr lvl="1"/>
            <a:r>
              <a:rPr lang="en-IN" sz="3400" dirty="0">
                <a:solidFill>
                  <a:srgbClr val="7030A0"/>
                </a:solidFill>
                <a:latin typeface="Palatino Linotype" panose="02040502050505030304" pitchFamily="18" charset="0"/>
              </a:rPr>
              <a:t>First 2 Digits are the last 2 digits of the Current Year</a:t>
            </a:r>
          </a:p>
          <a:p>
            <a:pPr lvl="1"/>
            <a:r>
              <a:rPr lang="en-IN" sz="3400" dirty="0">
                <a:solidFill>
                  <a:schemeClr val="tx1"/>
                </a:solidFill>
                <a:latin typeface="Palatino Linotype" panose="02040502050505030304" pitchFamily="18" charset="0"/>
              </a:rPr>
              <a:t>Next 6 Digits are ICAI’s Membership No. </a:t>
            </a:r>
          </a:p>
          <a:p>
            <a:pPr lvl="1"/>
            <a:r>
              <a:rPr lang="en-IN" sz="3400" dirty="0">
                <a:solidFill>
                  <a:srgbClr val="7030A0"/>
                </a:solidFill>
                <a:latin typeface="Palatino Linotype" panose="02040502050505030304" pitchFamily="18" charset="0"/>
              </a:rPr>
              <a:t>Next 10 Digits are Alpha-numeric generated randomly by the system</a:t>
            </a:r>
            <a:endParaRPr lang="en-US" sz="3600" b="1" dirty="0">
              <a:latin typeface="Palatino Linotype" panose="02040502050505030304" pitchFamily="18" charset="0"/>
            </a:endParaRPr>
          </a:p>
          <a:p>
            <a:endParaRPr lang="en-IN" dirty="0">
              <a:latin typeface="Palatino Linotype" panose="02040502050505030304" pitchFamily="18" charset="0"/>
            </a:endParaRPr>
          </a:p>
        </p:txBody>
      </p:sp>
      <p:sp>
        <p:nvSpPr>
          <p:cNvPr id="8" name="Rectangle 7">
            <a:extLst>
              <a:ext uri="{FF2B5EF4-FFF2-40B4-BE49-F238E27FC236}">
                <a16:creationId xmlns:a16="http://schemas.microsoft.com/office/drawing/2014/main" xmlns="" id="{0C021188-A813-4D9B-8F51-A641643A1374}"/>
              </a:ext>
            </a:extLst>
          </p:cNvPr>
          <p:cNvSpPr/>
          <p:nvPr/>
        </p:nvSpPr>
        <p:spPr>
          <a:xfrm>
            <a:off x="0" y="418865"/>
            <a:ext cx="12192000" cy="1046440"/>
          </a:xfrm>
          <a:prstGeom prst="rect">
            <a:avLst/>
          </a:prstGeom>
        </p:spPr>
        <p:txBody>
          <a:bodyPr wrap="square">
            <a:spAutoFit/>
          </a:bodyPr>
          <a:lstStyle/>
          <a:p>
            <a:pPr algn="ctr"/>
            <a:r>
              <a:rPr lang="en-IN" sz="4000" b="1" dirty="0">
                <a:solidFill>
                  <a:srgbClr val="002060"/>
                </a:solidFill>
              </a:rPr>
              <a:t>ALGORITHM</a:t>
            </a:r>
            <a:r>
              <a:rPr lang="en-IN" sz="4400" b="1" dirty="0">
                <a:solidFill>
                  <a:srgbClr val="002060"/>
                </a:solidFill>
                <a:latin typeface="Arial Rounded MT Bold" panose="020F0704030504030204" pitchFamily="34" charset="0"/>
              </a:rPr>
              <a:t> </a:t>
            </a:r>
            <a:r>
              <a:rPr lang="en-IN" sz="4000" b="1" dirty="0">
                <a:solidFill>
                  <a:srgbClr val="002060"/>
                </a:solidFill>
              </a:rPr>
              <a:t>OF</a:t>
            </a:r>
            <a:r>
              <a:rPr lang="en-IN" sz="4400" b="1" dirty="0">
                <a:solidFill>
                  <a:srgbClr val="002060"/>
                </a:solidFill>
                <a:latin typeface="Arial Rounded MT Bold" panose="020F0704030504030204" pitchFamily="34" charset="0"/>
              </a:rPr>
              <a:t> </a:t>
            </a:r>
            <a:r>
              <a:rPr lang="en-IN" sz="4000" b="1" dirty="0">
                <a:solidFill>
                  <a:srgbClr val="002060"/>
                </a:solidFill>
              </a:rPr>
              <a:t>UDIN</a:t>
            </a:r>
          </a:p>
          <a:p>
            <a:pPr algn="ctr"/>
            <a:endParaRPr lang="en-IN" b="1"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9155118"/>
      </p:ext>
    </p:extLst>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496</TotalTime>
  <Words>1915</Words>
  <Application>Microsoft Office PowerPoint</Application>
  <PresentationFormat>Custom</PresentationFormat>
  <Paragraphs>184</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Facet</vt:lpstr>
      <vt:lpstr>PowerPoint Presentation</vt:lpstr>
      <vt:lpstr>ABOUT UDIN</vt:lpstr>
      <vt:lpstr>PowerPoint Presentation</vt:lpstr>
      <vt:lpstr>       Why UDIN?  </vt:lpstr>
      <vt:lpstr>What is Unique about UDIN? </vt:lpstr>
      <vt:lpstr>PowerPoint Presentation</vt:lpstr>
      <vt:lpstr>Is UDIN Secure? </vt:lpstr>
      <vt:lpstr>When can UDIN be Generated? </vt:lpstr>
      <vt:lpstr>PowerPoint Presentation</vt:lpstr>
      <vt:lpstr>PowerPoint Presentation</vt:lpstr>
      <vt:lpstr>      An illustrative dropdown list of certificates is appearing on the Portal.  In case, the type of certificate being certified is not appearing in the said list, Members are advised to select “others” and mention the nomenclature of the certificate in Document Description. </vt:lpstr>
      <vt:lpstr>What will not be covered under Certificates</vt:lpstr>
      <vt:lpstr>PowerPoint Presentation</vt:lpstr>
      <vt:lpstr>PowerPoint Presentation</vt:lpstr>
      <vt:lpstr>PROCESS OF REGISTRATION AT UDIN PORTAL </vt:lpstr>
      <vt:lpstr>MEMBER REGISTRATION </vt:lpstr>
      <vt:lpstr>REGISTRATION OF MEMBER ON UDIN</vt:lpstr>
      <vt:lpstr>CHANGE PASSWORD</vt:lpstr>
      <vt:lpstr>FORGOT PASSWORD</vt:lpstr>
      <vt:lpstr>FORGOT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confirmation of OTP, 18 Digit UDIN will be generated and displayed. The generated UDIN can be used for mentioning on the Certificate/ Document/ Reprt for which it has been generated either by printing (watermarked) or it can be handwritten.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HELPDESK FACILITY</vt:lpstr>
      <vt:lpstr>FREQUENTLY ASKED QUESTIONS ON UDIN</vt:lpstr>
      <vt:lpstr> Important Issues in UDIN </vt:lpstr>
      <vt:lpstr>Non Compliance of UDIN</vt:lpstr>
      <vt:lpstr>Advantages of UDIN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SAHELI MAM</dc:creator>
  <cp:lastModifiedBy>Turan Jain</cp:lastModifiedBy>
  <cp:revision>60</cp:revision>
  <dcterms:created xsi:type="dcterms:W3CDTF">2019-02-16T06:52:32Z</dcterms:created>
  <dcterms:modified xsi:type="dcterms:W3CDTF">2019-04-24T13:24:00Z</dcterms:modified>
</cp:coreProperties>
</file>