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8"/>
  </p:notesMasterIdLst>
  <p:sldIdLst>
    <p:sldId id="260" r:id="rId6"/>
    <p:sldId id="419" r:id="rId7"/>
    <p:sldId id="417" r:id="rId8"/>
    <p:sldId id="745" r:id="rId9"/>
    <p:sldId id="747" r:id="rId10"/>
    <p:sldId id="734" r:id="rId11"/>
    <p:sldId id="746" r:id="rId12"/>
    <p:sldId id="733" r:id="rId13"/>
    <p:sldId id="748" r:id="rId14"/>
    <p:sldId id="781" r:id="rId15"/>
    <p:sldId id="749" r:id="rId16"/>
    <p:sldId id="753" r:id="rId17"/>
    <p:sldId id="752" r:id="rId18"/>
    <p:sldId id="754" r:id="rId19"/>
    <p:sldId id="751" r:id="rId20"/>
    <p:sldId id="429" r:id="rId21"/>
    <p:sldId id="758" r:id="rId22"/>
    <p:sldId id="421" r:id="rId23"/>
    <p:sldId id="273" r:id="rId24"/>
    <p:sldId id="782" r:id="rId25"/>
    <p:sldId id="764" r:id="rId26"/>
    <p:sldId id="756" r:id="rId27"/>
    <p:sldId id="757" r:id="rId28"/>
    <p:sldId id="759" r:id="rId29"/>
    <p:sldId id="761" r:id="rId30"/>
    <p:sldId id="760" r:id="rId31"/>
    <p:sldId id="762" r:id="rId32"/>
    <p:sldId id="765" r:id="rId33"/>
    <p:sldId id="783" r:id="rId34"/>
    <p:sldId id="763" r:id="rId35"/>
    <p:sldId id="766" r:id="rId36"/>
    <p:sldId id="423" r:id="rId37"/>
    <p:sldId id="368" r:id="rId38"/>
    <p:sldId id="767" r:id="rId39"/>
    <p:sldId id="771" r:id="rId40"/>
    <p:sldId id="272" r:id="rId41"/>
    <p:sldId id="380" r:id="rId42"/>
    <p:sldId id="389" r:id="rId43"/>
    <p:sldId id="390" r:id="rId44"/>
    <p:sldId id="391" r:id="rId45"/>
    <p:sldId id="777" r:id="rId46"/>
    <p:sldId id="776" r:id="rId47"/>
    <p:sldId id="778" r:id="rId48"/>
    <p:sldId id="791" r:id="rId49"/>
    <p:sldId id="790" r:id="rId50"/>
    <p:sldId id="755" r:id="rId51"/>
    <p:sldId id="393" r:id="rId52"/>
    <p:sldId id="394" r:id="rId53"/>
    <p:sldId id="403" r:id="rId54"/>
    <p:sldId id="770" r:id="rId55"/>
    <p:sldId id="377" r:id="rId56"/>
    <p:sldId id="396" r:id="rId57"/>
    <p:sldId id="779" r:id="rId58"/>
    <p:sldId id="774" r:id="rId59"/>
    <p:sldId id="775" r:id="rId60"/>
    <p:sldId id="773" r:id="rId61"/>
    <p:sldId id="769" r:id="rId62"/>
    <p:sldId id="400" r:id="rId63"/>
    <p:sldId id="401" r:id="rId64"/>
    <p:sldId id="404" r:id="rId65"/>
    <p:sldId id="405" r:id="rId66"/>
    <p:sldId id="406" r:id="rId67"/>
    <p:sldId id="407" r:id="rId68"/>
    <p:sldId id="772" r:id="rId69"/>
    <p:sldId id="443" r:id="rId70"/>
    <p:sldId id="420" r:id="rId71"/>
    <p:sldId id="787" r:id="rId72"/>
    <p:sldId id="786" r:id="rId73"/>
    <p:sldId id="784" r:id="rId74"/>
    <p:sldId id="788" r:id="rId75"/>
    <p:sldId id="789" r:id="rId76"/>
    <p:sldId id="785" r:id="rId77"/>
    <p:sldId id="780" r:id="rId78"/>
    <p:sldId id="367" r:id="rId79"/>
    <p:sldId id="370" r:id="rId80"/>
    <p:sldId id="768" r:id="rId81"/>
    <p:sldId id="428" r:id="rId82"/>
    <p:sldId id="410" r:id="rId83"/>
    <p:sldId id="411" r:id="rId84"/>
    <p:sldId id="412" r:id="rId85"/>
    <p:sldId id="413" r:id="rId86"/>
    <p:sldId id="414"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tan shah"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660"/>
  </p:normalViewPr>
  <p:slideViewPr>
    <p:cSldViewPr snapToGrid="0">
      <p:cViewPr varScale="1">
        <p:scale>
          <a:sx n="59" d="100"/>
          <a:sy n="59" d="100"/>
        </p:scale>
        <p:origin x="7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39687586855289"/>
          <c:y val="0.10773584258486446"/>
          <c:w val="0.47029135214809115"/>
          <c:h val="0.71452080689358155"/>
        </c:manualLayout>
      </c:layout>
      <c:pieChart>
        <c:varyColors val="1"/>
        <c:ser>
          <c:idx val="0"/>
          <c:order val="0"/>
          <c:tx>
            <c:strRef>
              <c:f>Sheet1!$B$1</c:f>
              <c:strCache>
                <c:ptCount val="1"/>
                <c:pt idx="0">
                  <c:v>Series 1</c:v>
                </c:pt>
              </c:strCache>
            </c:strRef>
          </c:tx>
          <c:dPt>
            <c:idx val="0"/>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DA02-48DF-885F-E5FF55460A2F}"/>
              </c:ext>
            </c:extLst>
          </c:dPt>
          <c:dPt>
            <c:idx val="1"/>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A02-48DF-885F-E5FF55460A2F}"/>
              </c:ext>
            </c:extLst>
          </c:dPt>
          <c:dPt>
            <c:idx val="2"/>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A78-4F70-9710-41034DFEDB18}"/>
              </c:ext>
            </c:extLst>
          </c:dPt>
          <c:dPt>
            <c:idx val="3"/>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A78-4F70-9710-41034DFEDB18}"/>
              </c:ext>
            </c:extLst>
          </c:dPt>
          <c:dLbls>
            <c:dLbl>
              <c:idx val="0"/>
              <c:layout>
                <c:manualLayout>
                  <c:x val="-0.26349987078447479"/>
                  <c:y val="-0.27311072491605975"/>
                </c:manualLayout>
              </c:layout>
              <c:tx>
                <c:rich>
                  <a:bodyPr/>
                  <a:lstStyle/>
                  <a:p>
                    <a:fld id="{320C4151-8A54-4143-8889-8A43A8894F0C}" type="VALUE">
                      <a:rPr lang="en-US" sz="1600" b="0">
                        <a:solidFill>
                          <a:schemeClr val="accent2">
                            <a:lumMod val="50000"/>
                          </a:schemeClr>
                        </a:solidFill>
                        <a:latin typeface="Bahnschrift SemiLight Condensed" panose="020B0502040204020203" pitchFamily="34" charset="0"/>
                      </a:rPr>
                      <a:pPr/>
                      <a:t>[VALUE]</a:t>
                    </a:fld>
                    <a:r>
                      <a:rPr lang="en-US" sz="1600" b="0" baseline="0" dirty="0">
                        <a:solidFill>
                          <a:schemeClr val="accent2">
                            <a:lumMod val="50000"/>
                          </a:schemeClr>
                        </a:solidFill>
                        <a:latin typeface="Bahnschrift SemiLight Condensed" panose="020B0502040204020203" pitchFamily="34" charset="0"/>
                      </a:rPr>
                      <a:t>, </a:t>
                    </a:r>
                    <a:fld id="{7A669B9B-E3D7-417A-AA4E-1E049A1EB90C}" type="PERCENTAGE">
                      <a:rPr lang="en-US" sz="1600" b="0" baseline="0">
                        <a:solidFill>
                          <a:schemeClr val="accent2">
                            <a:lumMod val="50000"/>
                          </a:schemeClr>
                        </a:solidFill>
                        <a:latin typeface="Bahnschrift SemiLight Condensed" panose="020B0502040204020203" pitchFamily="34" charset="0"/>
                      </a:rPr>
                      <a:pPr/>
                      <a:t>[PERCENTAGE]</a:t>
                    </a:fld>
                    <a:endParaRPr lang="en-US" sz="1600" b="0" baseline="0" dirty="0">
                      <a:solidFill>
                        <a:schemeClr val="accent2">
                          <a:lumMod val="50000"/>
                        </a:schemeClr>
                      </a:solidFill>
                      <a:latin typeface="Bahnschrift SemiLight Condensed" panose="020B0502040204020203" pitchFamily="34" charset="0"/>
                    </a:endParaRPr>
                  </a:p>
                </c:rich>
              </c:tx>
              <c:dLblPos val="bestFit"/>
              <c:showLegendKey val="0"/>
              <c:showVal val="1"/>
              <c:showCatName val="0"/>
              <c:showSerName val="0"/>
              <c:showPercent val="1"/>
              <c:showBubbleSize val="0"/>
              <c:extLst>
                <c:ext xmlns:c15="http://schemas.microsoft.com/office/drawing/2012/chart" uri="{CE6537A1-D6FC-4f65-9D91-7224C49458BB}">
                  <c15:layout>
                    <c:manualLayout>
                      <c:w val="0.27850935709498287"/>
                      <c:h val="0.1996558544756068"/>
                    </c:manualLayout>
                  </c15:layout>
                  <c15:dlblFieldTable/>
                  <c15:showDataLabelsRange val="0"/>
                </c:ext>
                <c:ext xmlns:c16="http://schemas.microsoft.com/office/drawing/2014/chart" uri="{C3380CC4-5D6E-409C-BE32-E72D297353CC}">
                  <c16:uniqueId val="{00000000-DA02-48DF-885F-E5FF55460A2F}"/>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9A2FD90-777D-49A5-B8C9-00590D635633}" type="VALUE">
                      <a:rPr lang="en-US" sz="1600" b="0">
                        <a:solidFill>
                          <a:schemeClr val="bg1"/>
                        </a:solidFill>
                        <a:latin typeface="Bahnschrift SemiLight Condensed" panose="020B0502040204020203" pitchFamily="34" charset="0"/>
                      </a:rPr>
                      <a:pPr>
                        <a:defRPr>
                          <a:solidFill>
                            <a:schemeClr val="bg1"/>
                          </a:solidFill>
                        </a:defRPr>
                      </a:pPr>
                      <a:t>[VALUE]</a:t>
                    </a:fld>
                    <a:r>
                      <a:rPr lang="en-US" sz="1600" b="0" baseline="0" dirty="0">
                        <a:solidFill>
                          <a:schemeClr val="bg1"/>
                        </a:solidFill>
                        <a:latin typeface="Bahnschrift SemiLight Condensed" panose="020B0502040204020203" pitchFamily="34" charset="0"/>
                      </a:rPr>
                      <a:t>, </a:t>
                    </a:r>
                    <a:fld id="{62235104-FFCD-4C17-972D-6F5A57B9700E}" type="PERCENTAGE">
                      <a:rPr lang="en-US" sz="1600" b="0" baseline="0">
                        <a:solidFill>
                          <a:schemeClr val="bg1"/>
                        </a:solidFill>
                        <a:latin typeface="Bahnschrift SemiLight Condensed" panose="020B0502040204020203" pitchFamily="34" charset="0"/>
                      </a:rPr>
                      <a:pPr>
                        <a:defRPr>
                          <a:solidFill>
                            <a:schemeClr val="bg1"/>
                          </a:solidFill>
                        </a:defRPr>
                      </a:pPr>
                      <a:t>[PERCENTAGE]</a:t>
                    </a:fld>
                    <a:endParaRPr lang="en-US" sz="1600" b="0" baseline="0" dirty="0">
                      <a:solidFill>
                        <a:schemeClr val="bg1"/>
                      </a:solidFill>
                      <a:latin typeface="Bahnschrift SemiLight Condensed"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02-48DF-885F-E5FF55460A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Complied</c:v>
                </c:pt>
                <c:pt idx="1">
                  <c:v>Default</c:v>
                </c:pt>
              </c:strCache>
            </c:strRef>
          </c:cat>
          <c:val>
            <c:numRef>
              <c:f>Sheet1!$B$2:$B$5</c:f>
              <c:numCache>
                <c:formatCode>General</c:formatCode>
                <c:ptCount val="4"/>
                <c:pt idx="0">
                  <c:v>5268</c:v>
                </c:pt>
                <c:pt idx="1">
                  <c:v>1298</c:v>
                </c:pt>
              </c:numCache>
            </c:numRef>
          </c:val>
          <c:extLst>
            <c:ext xmlns:c16="http://schemas.microsoft.com/office/drawing/2014/chart" uri="{C3380CC4-5D6E-409C-BE32-E72D297353CC}">
              <c16:uniqueId val="{00000000-CDCD-4D4A-A5A6-555B92F09C7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As ID</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Bahnschrift SemiLigh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Less than 200 Hours</c:v>
                </c:pt>
                <c:pt idx="1">
                  <c:v>201 to 400 Hours</c:v>
                </c:pt>
                <c:pt idx="2">
                  <c:v>401 to 600 Hours</c:v>
                </c:pt>
                <c:pt idx="3">
                  <c:v>601 to 800 Hours</c:v>
                </c:pt>
                <c:pt idx="4">
                  <c:v>More than 800 Hours</c:v>
                </c:pt>
              </c:strCache>
            </c:strRef>
          </c:cat>
          <c:val>
            <c:numRef>
              <c:f>Sheet1!$B$2:$B$6</c:f>
              <c:numCache>
                <c:formatCode>General</c:formatCode>
                <c:ptCount val="5"/>
                <c:pt idx="0">
                  <c:v>70</c:v>
                </c:pt>
                <c:pt idx="1">
                  <c:v>20</c:v>
                </c:pt>
                <c:pt idx="2">
                  <c:v>8</c:v>
                </c:pt>
                <c:pt idx="3">
                  <c:v>10</c:v>
                </c:pt>
                <c:pt idx="4">
                  <c:v>3</c:v>
                </c:pt>
              </c:numCache>
            </c:numRef>
          </c:val>
          <c:extLst>
            <c:ext xmlns:c16="http://schemas.microsoft.com/office/drawing/2014/chart" uri="{C3380CC4-5D6E-409C-BE32-E72D297353CC}">
              <c16:uniqueId val="{00000000-22CC-4F3C-A411-012FF0AFCB99}"/>
            </c:ext>
          </c:extLst>
        </c:ser>
        <c:ser>
          <c:idx val="1"/>
          <c:order val="1"/>
          <c:tx>
            <c:strRef>
              <c:f>Sheet1!$C$1</c:f>
              <c:strCache>
                <c:ptCount val="1"/>
                <c:pt idx="0">
                  <c:v>As ED</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Bahnschrift SemiLigh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Less than 200 Hours</c:v>
                </c:pt>
                <c:pt idx="1">
                  <c:v>201 to 400 Hours</c:v>
                </c:pt>
                <c:pt idx="2">
                  <c:v>401 to 600 Hours</c:v>
                </c:pt>
                <c:pt idx="3">
                  <c:v>601 to 800 Hours</c:v>
                </c:pt>
                <c:pt idx="4">
                  <c:v>More than 800 Hours</c:v>
                </c:pt>
              </c:strCache>
            </c:strRef>
          </c:cat>
          <c:val>
            <c:numRef>
              <c:f>Sheet1!$C$2:$C$6</c:f>
              <c:numCache>
                <c:formatCode>General</c:formatCode>
                <c:ptCount val="5"/>
                <c:pt idx="0">
                  <c:v>12</c:v>
                </c:pt>
                <c:pt idx="1">
                  <c:v>1</c:v>
                </c:pt>
                <c:pt idx="2">
                  <c:v>11</c:v>
                </c:pt>
                <c:pt idx="3">
                  <c:v>11</c:v>
                </c:pt>
                <c:pt idx="4">
                  <c:v>32</c:v>
                </c:pt>
              </c:numCache>
            </c:numRef>
          </c:val>
          <c:extLst>
            <c:ext xmlns:c16="http://schemas.microsoft.com/office/drawing/2014/chart" uri="{C3380CC4-5D6E-409C-BE32-E72D297353CC}">
              <c16:uniqueId val="{00000001-22CC-4F3C-A411-012FF0AFCB99}"/>
            </c:ext>
          </c:extLst>
        </c:ser>
        <c:dLbls>
          <c:showLegendKey val="0"/>
          <c:showVal val="1"/>
          <c:showCatName val="0"/>
          <c:showSerName val="0"/>
          <c:showPercent val="0"/>
          <c:showBubbleSize val="0"/>
        </c:dLbls>
        <c:gapWidth val="150"/>
        <c:overlap val="-25"/>
        <c:axId val="62450688"/>
        <c:axId val="76872704"/>
      </c:barChart>
      <c:catAx>
        <c:axId val="6245068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Bahnschrift SemiLight Condensed" panose="020B0502040204020203" pitchFamily="34" charset="0"/>
                <a:ea typeface="+mn-ea"/>
                <a:cs typeface="+mn-cs"/>
              </a:defRPr>
            </a:pPr>
            <a:endParaRPr lang="en-US"/>
          </a:p>
        </c:txPr>
        <c:crossAx val="76872704"/>
        <c:crosses val="autoZero"/>
        <c:auto val="1"/>
        <c:lblAlgn val="ctr"/>
        <c:lblOffset val="100"/>
        <c:noMultiLvlLbl val="0"/>
      </c:catAx>
      <c:valAx>
        <c:axId val="76872704"/>
        <c:scaling>
          <c:orientation val="minMax"/>
        </c:scaling>
        <c:delete val="1"/>
        <c:axPos val="l"/>
        <c:numFmt formatCode="General" sourceLinked="1"/>
        <c:majorTickMark val="none"/>
        <c:minorTickMark val="none"/>
        <c:tickLblPos val="nextTo"/>
        <c:crossAx val="6245068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2"/>
                </a:solidFill>
                <a:latin typeface="Bahnschrift SemiLight Condensed" panose="020B0502040204020203"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2"/>
                </a:solidFill>
                <a:latin typeface="Bahnschrift SemiLight Condensed" panose="020B0502040204020203" pitchFamily="34" charset="0"/>
                <a:ea typeface="+mn-ea"/>
                <a:cs typeface="+mn-cs"/>
              </a:defRPr>
            </a:pPr>
            <a:endParaRPr lang="en-US"/>
          </a:p>
        </c:txPr>
      </c:legendEntry>
      <c:layout>
        <c:manualLayout>
          <c:xMode val="edge"/>
          <c:yMode val="edge"/>
          <c:x val="0.38691357198203208"/>
          <c:y val="6.6943148055967308E-2"/>
          <c:w val="0.22617285603593584"/>
          <c:h val="7.2787438431096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531492344636679E-2"/>
          <c:y val="0.11130134541888043"/>
          <c:w val="0.94937015310726647"/>
          <c:h val="0.74803941781749195"/>
        </c:manualLayout>
      </c:layout>
      <c:barChart>
        <c:barDir val="col"/>
        <c:grouping val="stacked"/>
        <c:varyColors val="0"/>
        <c:ser>
          <c:idx val="0"/>
          <c:order val="0"/>
          <c:tx>
            <c:strRef>
              <c:f>Sheet1!$B$1</c:f>
              <c:strCache>
                <c:ptCount val="1"/>
                <c:pt idx="0">
                  <c:v>No. of Respondents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Bahnschrift SemiLigh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5 Days    </c:v>
                </c:pt>
                <c:pt idx="1">
                  <c:v>  6 - 10 Days </c:v>
                </c:pt>
                <c:pt idx="2">
                  <c:v>11 - 15 Days </c:v>
                </c:pt>
                <c:pt idx="3">
                  <c:v>16 - 20 Days </c:v>
                </c:pt>
                <c:pt idx="4">
                  <c:v>More than 20 Days </c:v>
                </c:pt>
              </c:strCache>
            </c:strRef>
          </c:cat>
          <c:val>
            <c:numRef>
              <c:f>Sheet1!$B$2:$B$6</c:f>
              <c:numCache>
                <c:formatCode>General</c:formatCode>
                <c:ptCount val="5"/>
                <c:pt idx="0">
                  <c:v>62</c:v>
                </c:pt>
                <c:pt idx="1">
                  <c:v>28</c:v>
                </c:pt>
                <c:pt idx="2">
                  <c:v>11</c:v>
                </c:pt>
                <c:pt idx="3">
                  <c:v>4</c:v>
                </c:pt>
                <c:pt idx="4">
                  <c:v>2</c:v>
                </c:pt>
              </c:numCache>
            </c:numRef>
          </c:val>
          <c:extLst>
            <c:ext xmlns:c16="http://schemas.microsoft.com/office/drawing/2014/chart" uri="{C3380CC4-5D6E-409C-BE32-E72D297353CC}">
              <c16:uniqueId val="{00000000-B5DB-4F72-A25F-1631A7128426}"/>
            </c:ext>
          </c:extLst>
        </c:ser>
        <c:dLbls>
          <c:showLegendKey val="0"/>
          <c:showVal val="1"/>
          <c:showCatName val="0"/>
          <c:showSerName val="0"/>
          <c:showPercent val="0"/>
          <c:showBubbleSize val="0"/>
        </c:dLbls>
        <c:gapWidth val="95"/>
        <c:overlap val="100"/>
        <c:axId val="104404480"/>
        <c:axId val="104428672"/>
      </c:barChart>
      <c:catAx>
        <c:axId val="1044044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Bahnschrift Light SemiCondensed" panose="020B0502040204020203" pitchFamily="34" charset="0"/>
                <a:ea typeface="+mn-ea"/>
                <a:cs typeface="+mn-cs"/>
              </a:defRPr>
            </a:pPr>
            <a:endParaRPr lang="en-US"/>
          </a:p>
        </c:txPr>
        <c:crossAx val="104428672"/>
        <c:crosses val="autoZero"/>
        <c:auto val="1"/>
        <c:lblAlgn val="ctr"/>
        <c:lblOffset val="100"/>
        <c:noMultiLvlLbl val="0"/>
      </c:catAx>
      <c:valAx>
        <c:axId val="104428672"/>
        <c:scaling>
          <c:orientation val="minMax"/>
        </c:scaling>
        <c:delete val="1"/>
        <c:axPos val="l"/>
        <c:numFmt formatCode="General" sourceLinked="1"/>
        <c:majorTickMark val="none"/>
        <c:minorTickMark val="none"/>
        <c:tickLblPos val="nextTo"/>
        <c:crossAx val="10440448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Series 1</c:v>
                </c:pt>
              </c:strCache>
            </c:strRef>
          </c:tx>
          <c:dPt>
            <c:idx val="0"/>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2362-4280-8870-6623A0B9E1FB}"/>
              </c:ext>
            </c:extLst>
          </c:dPt>
          <c:dPt>
            <c:idx val="1"/>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362-4280-8870-6623A0B9E1FB}"/>
              </c:ext>
            </c:extLst>
          </c:dPt>
          <c:dPt>
            <c:idx val="2"/>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EB0-47B5-96E9-948AF09C2A8D}"/>
              </c:ext>
            </c:extLst>
          </c:dPt>
          <c:dPt>
            <c:idx val="3"/>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EB0-47B5-96E9-948AF09C2A8D}"/>
              </c:ext>
            </c:extLst>
          </c:dPt>
          <c:dLbls>
            <c:dLbl>
              <c:idx val="0"/>
              <c:layout>
                <c:manualLayout>
                  <c:x val="-0.23480452605733934"/>
                  <c:y val="-0.18709202863066648"/>
                </c:manualLayout>
              </c:layout>
              <c:tx>
                <c:rich>
                  <a:bodyPr/>
                  <a:lstStyle/>
                  <a:p>
                    <a:fld id="{EB31256C-0029-494A-9D4A-1184574312EC}" type="VALUE">
                      <a:rPr lang="en-US" sz="1600">
                        <a:solidFill>
                          <a:schemeClr val="accent2">
                            <a:lumMod val="50000"/>
                          </a:schemeClr>
                        </a:solidFill>
                        <a:latin typeface="Bahnschrift SemiLight Condensed" panose="020B0502040204020203" pitchFamily="34" charset="0"/>
                      </a:rPr>
                      <a:pPr/>
                      <a:t>[VALUE]</a:t>
                    </a:fld>
                    <a:r>
                      <a:rPr lang="en-US" sz="1600" baseline="0" dirty="0">
                        <a:solidFill>
                          <a:schemeClr val="accent2">
                            <a:lumMod val="50000"/>
                          </a:schemeClr>
                        </a:solidFill>
                        <a:latin typeface="Bahnschrift SemiLight Condensed" panose="020B0502040204020203" pitchFamily="34" charset="0"/>
                      </a:rPr>
                      <a:t>, </a:t>
                    </a:r>
                    <a:fld id="{2198967C-BA99-4B2B-B773-62B08F350E43}" type="PERCENTAGE">
                      <a:rPr lang="en-US" sz="1600" baseline="0">
                        <a:solidFill>
                          <a:schemeClr val="accent2">
                            <a:lumMod val="50000"/>
                          </a:schemeClr>
                        </a:solidFill>
                        <a:latin typeface="Bahnschrift SemiLight Condensed" panose="020B0502040204020203" pitchFamily="34" charset="0"/>
                      </a:rPr>
                      <a:pPr/>
                      <a:t>[PERCENTAGE]</a:t>
                    </a:fld>
                    <a:endParaRPr lang="en-US" sz="1600" baseline="0" dirty="0">
                      <a:solidFill>
                        <a:schemeClr val="accent2">
                          <a:lumMod val="50000"/>
                        </a:schemeClr>
                      </a:solidFill>
                      <a:latin typeface="Bahnschrift SemiLight Condensed" panose="020B0502040204020203" pitchFamily="34" charset="0"/>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62-4280-8870-6623A0B9E1FB}"/>
                </c:ext>
              </c:extLst>
            </c:dLbl>
            <c:dLbl>
              <c:idx val="1"/>
              <c:layout>
                <c:manualLayout>
                  <c:x val="0.15143097381272269"/>
                  <c:y val="0.2188483137287588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5132C9BC-E5FC-4F87-A651-98F759A275EB}" type="VALUE">
                      <a:rPr lang="en-US" sz="1600">
                        <a:solidFill>
                          <a:schemeClr val="bg1"/>
                        </a:solidFill>
                        <a:latin typeface="Bahnschrift SemiLight Condensed" panose="020B0502040204020203" pitchFamily="34" charset="0"/>
                      </a:rPr>
                      <a:pPr>
                        <a:defRPr sz="1000"/>
                      </a:pPr>
                      <a:t>[VALUE]</a:t>
                    </a:fld>
                    <a:r>
                      <a:rPr lang="en-US" sz="1600" baseline="0" dirty="0">
                        <a:solidFill>
                          <a:schemeClr val="bg1"/>
                        </a:solidFill>
                        <a:latin typeface="Bahnschrift SemiLight Condensed" panose="020B0502040204020203" pitchFamily="34" charset="0"/>
                      </a:rPr>
                      <a:t>, </a:t>
                    </a:r>
                    <a:fld id="{12F98D36-F327-480A-9B8A-B8BCEA40BA5E}" type="PERCENTAGE">
                      <a:rPr lang="en-US" sz="1600" baseline="0">
                        <a:solidFill>
                          <a:schemeClr val="bg1"/>
                        </a:solidFill>
                        <a:latin typeface="Bahnschrift SemiLight Condensed" panose="020B0502040204020203" pitchFamily="34" charset="0"/>
                      </a:rPr>
                      <a:pPr>
                        <a:defRPr sz="1000"/>
                      </a:pPr>
                      <a:t>[PERCENTAGE]</a:t>
                    </a:fld>
                    <a:endParaRPr lang="en-US" sz="1600" baseline="0" dirty="0">
                      <a:solidFill>
                        <a:schemeClr val="bg1"/>
                      </a:solidFill>
                      <a:latin typeface="Bahnschrift SemiLight Condensed"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62-4280-8870-6623A0B9E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complied</c:v>
                </c:pt>
                <c:pt idx="1">
                  <c:v>Default</c:v>
                </c:pt>
              </c:strCache>
            </c:strRef>
          </c:cat>
          <c:val>
            <c:numRef>
              <c:f>Sheet1!$B$2:$B$5</c:f>
              <c:numCache>
                <c:formatCode>General</c:formatCode>
                <c:ptCount val="4"/>
                <c:pt idx="0">
                  <c:v>5778</c:v>
                </c:pt>
                <c:pt idx="1">
                  <c:v>1825</c:v>
                </c:pt>
              </c:numCache>
            </c:numRef>
          </c:val>
          <c:extLst>
            <c:ext xmlns:c16="http://schemas.microsoft.com/office/drawing/2014/chart" uri="{C3380CC4-5D6E-409C-BE32-E72D297353CC}">
              <c16:uniqueId val="{00000000-6A99-4A49-840A-CBC66486E3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949F-40D1-964D-9DF1B0662E99}"/>
              </c:ext>
            </c:extLst>
          </c:dPt>
          <c:dPt>
            <c:idx val="1"/>
            <c:bubble3D val="0"/>
            <c:spPr>
              <a:solidFill>
                <a:schemeClr val="accent4"/>
              </a:solidFill>
              <a:ln w="19050">
                <a:noFill/>
              </a:ln>
              <a:effectLst/>
            </c:spPr>
            <c:extLst>
              <c:ext xmlns:c16="http://schemas.microsoft.com/office/drawing/2014/chart" uri="{C3380CC4-5D6E-409C-BE32-E72D297353CC}">
                <c16:uniqueId val="{00000002-949F-40D1-964D-9DF1B0662E99}"/>
              </c:ext>
            </c:extLst>
          </c:dPt>
          <c:dPt>
            <c:idx val="2"/>
            <c:bubble3D val="0"/>
            <c:spPr>
              <a:solidFill>
                <a:schemeClr val="accent3"/>
              </a:solidFill>
              <a:ln w="19050">
                <a:noFill/>
              </a:ln>
              <a:effectLst/>
            </c:spPr>
            <c:extLst>
              <c:ext xmlns:c16="http://schemas.microsoft.com/office/drawing/2014/chart" uri="{C3380CC4-5D6E-409C-BE32-E72D297353CC}">
                <c16:uniqueId val="{00000005-8E86-4FF3-BB6F-768A9E836F73}"/>
              </c:ext>
            </c:extLst>
          </c:dPt>
          <c:dPt>
            <c:idx val="3"/>
            <c:bubble3D val="0"/>
            <c:spPr>
              <a:solidFill>
                <a:schemeClr val="accent2"/>
              </a:solidFill>
              <a:ln w="19050">
                <a:noFill/>
              </a:ln>
              <a:effectLst/>
            </c:spPr>
            <c:extLst>
              <c:ext xmlns:c16="http://schemas.microsoft.com/office/drawing/2014/chart" uri="{C3380CC4-5D6E-409C-BE32-E72D297353CC}">
                <c16:uniqueId val="{00000003-949F-40D1-964D-9DF1B0662E99}"/>
              </c:ext>
            </c:extLst>
          </c:dPt>
          <c:dPt>
            <c:idx val="4"/>
            <c:bubble3D val="0"/>
            <c:spPr>
              <a:solidFill>
                <a:schemeClr val="accent1"/>
              </a:solidFill>
              <a:ln w="19050">
                <a:noFill/>
              </a:ln>
              <a:effectLst/>
            </c:spPr>
            <c:extLst>
              <c:ext xmlns:c16="http://schemas.microsoft.com/office/drawing/2014/chart" uri="{C3380CC4-5D6E-409C-BE32-E72D297353CC}">
                <c16:uniqueId val="{00000004-949F-40D1-964D-9DF1B0662E99}"/>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4</c:v>
                </c:pt>
                <c:pt idx="1">
                  <c:v>4</c:v>
                </c:pt>
                <c:pt idx="2">
                  <c:v>28</c:v>
                </c:pt>
                <c:pt idx="3">
                  <c:v>53</c:v>
                </c:pt>
                <c:pt idx="4">
                  <c:v>11</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hade val="58000"/>
                </a:schemeClr>
              </a:solidFill>
              <a:ln w="19050">
                <a:noFill/>
              </a:ln>
              <a:effectLst/>
            </c:spPr>
            <c:extLst>
              <c:ext xmlns:c16="http://schemas.microsoft.com/office/drawing/2014/chart" uri="{C3380CC4-5D6E-409C-BE32-E72D297353CC}">
                <c16:uniqueId val="{00000001-3DFA-46B2-874B-063A529C408F}"/>
              </c:ext>
            </c:extLst>
          </c:dPt>
          <c:dPt>
            <c:idx val="1"/>
            <c:bubble3D val="0"/>
            <c:spPr>
              <a:solidFill>
                <a:schemeClr val="accent1">
                  <a:shade val="86000"/>
                </a:schemeClr>
              </a:solidFill>
              <a:ln w="19050">
                <a:noFill/>
              </a:ln>
              <a:effectLst/>
            </c:spPr>
            <c:extLst>
              <c:ext xmlns:c16="http://schemas.microsoft.com/office/drawing/2014/chart" uri="{C3380CC4-5D6E-409C-BE32-E72D297353CC}">
                <c16:uniqueId val="{00000003-3DFA-46B2-874B-063A529C408F}"/>
              </c:ext>
            </c:extLst>
          </c:dPt>
          <c:dPt>
            <c:idx val="2"/>
            <c:bubble3D val="0"/>
            <c:spPr>
              <a:solidFill>
                <a:schemeClr val="accent1">
                  <a:tint val="86000"/>
                </a:schemeClr>
              </a:solidFill>
              <a:ln w="19050">
                <a:noFill/>
              </a:ln>
              <a:effectLst/>
            </c:spPr>
            <c:extLst>
              <c:ext xmlns:c16="http://schemas.microsoft.com/office/drawing/2014/chart" uri="{C3380CC4-5D6E-409C-BE32-E72D297353CC}">
                <c16:uniqueId val="{00000005-3DFA-46B2-874B-063A529C408F}"/>
              </c:ext>
            </c:extLst>
          </c:dPt>
          <c:dPt>
            <c:idx val="3"/>
            <c:bubble3D val="0"/>
            <c:spPr>
              <a:solidFill>
                <a:schemeClr val="accent1">
                  <a:tint val="58000"/>
                </a:schemeClr>
              </a:solidFill>
              <a:ln w="19050">
                <a:noFill/>
              </a:ln>
              <a:effectLst/>
            </c:spPr>
            <c:extLst>
              <c:ext xmlns:c16="http://schemas.microsoft.com/office/drawing/2014/chart" uri="{C3380CC4-5D6E-409C-BE32-E72D297353CC}">
                <c16:uniqueId val="{00000007-3DFA-46B2-874B-063A529C40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3DFA-46B2-874B-063A529C408F}"/>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3DFA-46B2-874B-063A529C408F}"/>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3DFA-46B2-874B-063A529C408F}"/>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3DFA-46B2-874B-063A529C40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3">
                  <a:shade val="58000"/>
                </a:schemeClr>
              </a:solidFill>
              <a:ln w="19050">
                <a:noFill/>
              </a:ln>
              <a:effectLst/>
            </c:spPr>
            <c:extLst>
              <c:ext xmlns:c16="http://schemas.microsoft.com/office/drawing/2014/chart" uri="{C3380CC4-5D6E-409C-BE32-E72D297353CC}">
                <c16:uniqueId val="{00000001-3DFA-46B2-874B-063A529C408F}"/>
              </c:ext>
            </c:extLst>
          </c:dPt>
          <c:dPt>
            <c:idx val="1"/>
            <c:bubble3D val="0"/>
            <c:spPr>
              <a:solidFill>
                <a:schemeClr val="accent3">
                  <a:shade val="86000"/>
                </a:schemeClr>
              </a:solidFill>
              <a:ln w="19050">
                <a:noFill/>
              </a:ln>
              <a:effectLst/>
            </c:spPr>
            <c:extLst>
              <c:ext xmlns:c16="http://schemas.microsoft.com/office/drawing/2014/chart" uri="{C3380CC4-5D6E-409C-BE32-E72D297353CC}">
                <c16:uniqueId val="{00000003-3DFA-46B2-874B-063A529C408F}"/>
              </c:ext>
            </c:extLst>
          </c:dPt>
          <c:dPt>
            <c:idx val="2"/>
            <c:bubble3D val="0"/>
            <c:spPr>
              <a:solidFill>
                <a:schemeClr val="accent3">
                  <a:tint val="86000"/>
                </a:schemeClr>
              </a:solidFill>
              <a:ln w="19050">
                <a:noFill/>
              </a:ln>
              <a:effectLst/>
            </c:spPr>
            <c:extLst>
              <c:ext xmlns:c16="http://schemas.microsoft.com/office/drawing/2014/chart" uri="{C3380CC4-5D6E-409C-BE32-E72D297353CC}">
                <c16:uniqueId val="{00000005-3DFA-46B2-874B-063A529C408F}"/>
              </c:ext>
            </c:extLst>
          </c:dPt>
          <c:dPt>
            <c:idx val="3"/>
            <c:bubble3D val="0"/>
            <c:spPr>
              <a:solidFill>
                <a:schemeClr val="accent3">
                  <a:tint val="58000"/>
                </a:schemeClr>
              </a:solidFill>
              <a:ln w="19050">
                <a:noFill/>
              </a:ln>
              <a:effectLst/>
            </c:spPr>
            <c:extLst>
              <c:ext xmlns:c16="http://schemas.microsoft.com/office/drawing/2014/chart" uri="{C3380CC4-5D6E-409C-BE32-E72D297353CC}">
                <c16:uniqueId val="{00000007-3DFA-46B2-874B-063A529C40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hade val="58000"/>
                </a:schemeClr>
              </a:solidFill>
              <a:ln w="19050">
                <a:noFill/>
              </a:ln>
              <a:effectLst/>
            </c:spPr>
            <c:extLst>
              <c:ext xmlns:c16="http://schemas.microsoft.com/office/drawing/2014/chart" uri="{C3380CC4-5D6E-409C-BE32-E72D297353CC}">
                <c16:uniqueId val="{00000001-3DFA-46B2-874B-063A529C408F}"/>
              </c:ext>
            </c:extLst>
          </c:dPt>
          <c:dPt>
            <c:idx val="1"/>
            <c:bubble3D val="0"/>
            <c:spPr>
              <a:solidFill>
                <a:schemeClr val="accent4">
                  <a:shade val="86000"/>
                </a:schemeClr>
              </a:solidFill>
              <a:ln w="19050">
                <a:noFill/>
              </a:ln>
              <a:effectLst/>
            </c:spPr>
            <c:extLst>
              <c:ext xmlns:c16="http://schemas.microsoft.com/office/drawing/2014/chart" uri="{C3380CC4-5D6E-409C-BE32-E72D297353CC}">
                <c16:uniqueId val="{00000003-3DFA-46B2-874B-063A529C408F}"/>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3DFA-46B2-874B-063A529C408F}"/>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3DFA-46B2-874B-063A529C40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5">
                  <a:shade val="58000"/>
                </a:schemeClr>
              </a:solidFill>
              <a:ln w="19050">
                <a:noFill/>
              </a:ln>
              <a:effectLst/>
            </c:spPr>
            <c:extLst>
              <c:ext xmlns:c16="http://schemas.microsoft.com/office/drawing/2014/chart" uri="{C3380CC4-5D6E-409C-BE32-E72D297353CC}">
                <c16:uniqueId val="{00000001-3DFA-46B2-874B-063A529C408F}"/>
              </c:ext>
            </c:extLst>
          </c:dPt>
          <c:dPt>
            <c:idx val="1"/>
            <c:bubble3D val="0"/>
            <c:spPr>
              <a:solidFill>
                <a:schemeClr val="accent5">
                  <a:shade val="86000"/>
                </a:schemeClr>
              </a:solidFill>
              <a:ln w="19050">
                <a:noFill/>
              </a:ln>
              <a:effectLst/>
            </c:spPr>
            <c:extLst>
              <c:ext xmlns:c16="http://schemas.microsoft.com/office/drawing/2014/chart" uri="{C3380CC4-5D6E-409C-BE32-E72D297353CC}">
                <c16:uniqueId val="{00000003-3DFA-46B2-874B-063A529C408F}"/>
              </c:ext>
            </c:extLst>
          </c:dPt>
          <c:dPt>
            <c:idx val="2"/>
            <c:bubble3D val="0"/>
            <c:spPr>
              <a:solidFill>
                <a:schemeClr val="accent5">
                  <a:tint val="86000"/>
                </a:schemeClr>
              </a:solidFill>
              <a:ln w="19050">
                <a:noFill/>
              </a:ln>
              <a:effectLst/>
            </c:spPr>
            <c:extLst>
              <c:ext xmlns:c16="http://schemas.microsoft.com/office/drawing/2014/chart" uri="{C3380CC4-5D6E-409C-BE32-E72D297353CC}">
                <c16:uniqueId val="{00000005-3DFA-46B2-874B-063A529C408F}"/>
              </c:ext>
            </c:extLst>
          </c:dPt>
          <c:dPt>
            <c:idx val="3"/>
            <c:bubble3D val="0"/>
            <c:spPr>
              <a:solidFill>
                <a:schemeClr val="accent5">
                  <a:tint val="58000"/>
                </a:schemeClr>
              </a:solidFill>
              <a:ln w="19050">
                <a:noFill/>
              </a:ln>
              <a:effectLst/>
            </c:spPr>
            <c:extLst>
              <c:ext xmlns:c16="http://schemas.microsoft.com/office/drawing/2014/chart" uri="{C3380CC4-5D6E-409C-BE32-E72D297353CC}">
                <c16:uniqueId val="{00000007-3DFA-46B2-874B-063A529C40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9F-40D1-964D-9DF1B0662E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latin typeface="Bahnschrift SemiLight Condensed" panose="020B0502040204020203" pitchFamily="34" charset="0"/>
              </a:rPr>
              <a:t>How do you get proposal to join  the Company as ID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Referral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Bahnschrift SemiLigh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Nominations</c:v>
                </c:pt>
                <c:pt idx="1">
                  <c:v>Advertisements</c:v>
                </c:pt>
                <c:pt idx="2">
                  <c:v>Recommended by friend/colleague</c:v>
                </c:pt>
                <c:pt idx="3">
                  <c:v>From Directors/Senior Officer</c:v>
                </c:pt>
                <c:pt idx="4">
                  <c:v>From Promoter</c:v>
                </c:pt>
                <c:pt idx="5">
                  <c:v>Directly by Company</c:v>
                </c:pt>
              </c:strCache>
            </c:strRef>
          </c:cat>
          <c:val>
            <c:numRef>
              <c:f>Sheet1!$B$2:$B$7</c:f>
              <c:numCache>
                <c:formatCode>General</c:formatCode>
                <c:ptCount val="6"/>
                <c:pt idx="0">
                  <c:v>5</c:v>
                </c:pt>
                <c:pt idx="1">
                  <c:v>11</c:v>
                </c:pt>
                <c:pt idx="2">
                  <c:v>37</c:v>
                </c:pt>
                <c:pt idx="3">
                  <c:v>31</c:v>
                </c:pt>
                <c:pt idx="4">
                  <c:v>52</c:v>
                </c:pt>
                <c:pt idx="5">
                  <c:v>51</c:v>
                </c:pt>
              </c:numCache>
            </c:numRef>
          </c:val>
          <c:extLst>
            <c:ext xmlns:c16="http://schemas.microsoft.com/office/drawing/2014/chart" uri="{C3380CC4-5D6E-409C-BE32-E72D297353CC}">
              <c16:uniqueId val="{00000000-0D97-41B8-A693-0987B3C4BBA0}"/>
            </c:ext>
          </c:extLst>
        </c:ser>
        <c:dLbls>
          <c:showLegendKey val="0"/>
          <c:showVal val="1"/>
          <c:showCatName val="0"/>
          <c:showSerName val="0"/>
          <c:showPercent val="0"/>
          <c:showBubbleSize val="0"/>
        </c:dLbls>
        <c:gapWidth val="95"/>
        <c:overlap val="100"/>
        <c:axId val="104941056"/>
        <c:axId val="105396864"/>
      </c:barChart>
      <c:catAx>
        <c:axId val="10494105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crossAx val="105396864"/>
        <c:crosses val="autoZero"/>
        <c:auto val="1"/>
        <c:lblAlgn val="ctr"/>
        <c:lblOffset val="100"/>
        <c:noMultiLvlLbl val="0"/>
      </c:catAx>
      <c:valAx>
        <c:axId val="105396864"/>
        <c:scaling>
          <c:orientation val="minMax"/>
        </c:scaling>
        <c:delete val="1"/>
        <c:axPos val="b"/>
        <c:numFmt formatCode="General" sourceLinked="1"/>
        <c:majorTickMark val="none"/>
        <c:minorTickMark val="none"/>
        <c:tickLblPos val="nextTo"/>
        <c:crossAx val="104941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SemiLigh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DB549-73C4-4F65-8DF6-82FCD6AE1D59}"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n-IN"/>
        </a:p>
      </dgm:t>
    </dgm:pt>
    <dgm:pt modelId="{320CDC9F-B746-42E5-B28E-B6F92EC111C4}">
      <dgm:prSet phldrT="[Text]" custT="1"/>
      <dgm:spPr/>
      <dgm:t>
        <a:bodyPr/>
        <a:lstStyle/>
        <a:p>
          <a:r>
            <a:rPr lang="en-US" sz="1800" dirty="0">
              <a:latin typeface="Bahnschrift SemiLight Condensed" panose="020B0502040204020203" pitchFamily="34" charset="0"/>
              <a:ea typeface="Verdana" pitchFamily="34" charset="0"/>
              <a:cs typeface="Verdana" pitchFamily="34" charset="0"/>
            </a:rPr>
            <a:t>Number of Independent Directors</a:t>
          </a:r>
          <a:endParaRPr lang="en-IN" sz="1800" dirty="0">
            <a:latin typeface="Bahnschrift SemiLight Condensed" panose="020B0502040204020203" pitchFamily="34" charset="0"/>
            <a:ea typeface="Verdana" pitchFamily="34" charset="0"/>
            <a:cs typeface="Verdana" pitchFamily="34" charset="0"/>
          </a:endParaRPr>
        </a:p>
      </dgm:t>
    </dgm:pt>
    <dgm:pt modelId="{3D49D61C-A364-4650-8061-0BCB9AA61DE6}" type="parTrans" cxnId="{1A29D4AB-8842-406F-BF8A-44C2BFBAA6CB}">
      <dgm:prSet/>
      <dgm:spPr/>
      <dgm:t>
        <a:bodyPr/>
        <a:lstStyle/>
        <a:p>
          <a:endParaRPr lang="en-IN"/>
        </a:p>
      </dgm:t>
    </dgm:pt>
    <dgm:pt modelId="{02DA59CF-2043-4633-B87C-9A170504DAAF}" type="sibTrans" cxnId="{1A29D4AB-8842-406F-BF8A-44C2BFBAA6CB}">
      <dgm:prSet/>
      <dgm:spPr/>
      <dgm:t>
        <a:bodyPr/>
        <a:lstStyle/>
        <a:p>
          <a:endParaRPr lang="en-IN"/>
        </a:p>
      </dgm:t>
    </dgm:pt>
    <dgm:pt modelId="{41F28E85-1416-4FA3-83B4-5B2E69A1F1D5}">
      <dgm:prSet phldrT="[Tex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Companies Act, 2013</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053A71E2-EF6B-440F-8B60-AD5B94DA8792}" type="parTrans" cxnId="{77210934-44DF-4971-90AD-D29FFAE6420E}">
      <dgm:prSet/>
      <dgm:spPr/>
      <dgm:t>
        <a:bodyPr/>
        <a:lstStyle/>
        <a:p>
          <a:endParaRPr lang="en-IN"/>
        </a:p>
      </dgm:t>
    </dgm:pt>
    <dgm:pt modelId="{FC6157B1-2F55-4948-B677-0AAB16368D19}" type="sibTrans" cxnId="{77210934-44DF-4971-90AD-D29FFAE6420E}">
      <dgm:prSet/>
      <dgm:spPr/>
      <dgm:t>
        <a:bodyPr/>
        <a:lstStyle/>
        <a:p>
          <a:endParaRPr lang="en-IN"/>
        </a:p>
      </dgm:t>
    </dgm:pt>
    <dgm:pt modelId="{57853928-07BE-4A14-8EBF-5A0D158C129F}">
      <dgm:prSet phldrT="[Tex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Listed Public Companies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4BC34160-2C14-42A4-90B1-3FF8EF14E205}" type="parTrans" cxnId="{8A673CE7-7DD7-4D97-9B55-DCABF5942728}">
      <dgm:prSet/>
      <dgm:spPr/>
      <dgm:t>
        <a:bodyPr/>
        <a:lstStyle/>
        <a:p>
          <a:endParaRPr lang="en-IN"/>
        </a:p>
      </dgm:t>
    </dgm:pt>
    <dgm:pt modelId="{802DF62C-D7A9-4079-8133-F17376111323}" type="sibTrans" cxnId="{8A673CE7-7DD7-4D97-9B55-DCABF5942728}">
      <dgm:prSet/>
      <dgm:spPr/>
      <dgm:t>
        <a:bodyPr/>
        <a:lstStyle/>
        <a:p>
          <a:endParaRPr lang="en-IN"/>
        </a:p>
      </dgm:t>
    </dgm:pt>
    <dgm:pt modelId="{AA4DA689-2F8C-42F7-9CBF-E7842DE3859A}">
      <dgm:prSet phldrT="[Tex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Specified Companies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927A4628-B1F5-4BD5-B8F2-EC65637A8305}" type="parTrans" cxnId="{861988FB-E888-4AD9-BB9C-85062B073EBF}">
      <dgm:prSet/>
      <dgm:spPr/>
      <dgm:t>
        <a:bodyPr/>
        <a:lstStyle/>
        <a:p>
          <a:endParaRPr lang="en-IN"/>
        </a:p>
      </dgm:t>
    </dgm:pt>
    <dgm:pt modelId="{FF551D3C-7947-4EFF-8440-7B70451CB3A7}" type="sibTrans" cxnId="{861988FB-E888-4AD9-BB9C-85062B073EBF}">
      <dgm:prSet/>
      <dgm:spPr/>
      <dgm:t>
        <a:bodyPr/>
        <a:lstStyle/>
        <a:p>
          <a:endParaRPr lang="en-IN"/>
        </a:p>
      </dgm:t>
    </dgm:pt>
    <dgm:pt modelId="{97F3303A-5CFD-49A4-AFD9-43908563A16C}">
      <dgm:prSet phldrT="[Tex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Chairman is Executive Director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CEE0C7C6-DFB7-438E-AC01-0318C4E7A26B}" type="parTrans" cxnId="{671D2469-B8B5-4233-BB32-43E5CD1D38A9}">
      <dgm:prSet/>
      <dgm:spPr/>
      <dgm:t>
        <a:bodyPr/>
        <a:lstStyle/>
        <a:p>
          <a:endParaRPr lang="en-IN"/>
        </a:p>
      </dgm:t>
    </dgm:pt>
    <dgm:pt modelId="{223AAEC6-90DC-44AF-AA20-1D744B05DCA8}" type="sibTrans" cxnId="{671D2469-B8B5-4233-BB32-43E5CD1D38A9}">
      <dgm:prSet/>
      <dgm:spPr/>
      <dgm:t>
        <a:bodyPr/>
        <a:lstStyle/>
        <a:p>
          <a:endParaRPr lang="en-IN"/>
        </a:p>
      </dgm:t>
    </dgm:pt>
    <dgm:pt modelId="{7CF91878-8E0C-42E5-937F-72CE62C6B7E4}">
      <dgm:prSe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Chairman is Non-Executive Director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F68CF639-FE8D-4544-9492-9C04C7675C8F}" type="parTrans" cxnId="{5BFE28EB-5FB1-4914-8F38-668C187C316C}">
      <dgm:prSet/>
      <dgm:spPr/>
      <dgm:t>
        <a:bodyPr/>
        <a:lstStyle/>
        <a:p>
          <a:endParaRPr lang="en-IN"/>
        </a:p>
      </dgm:t>
    </dgm:pt>
    <dgm:pt modelId="{9A6B27AA-B07B-4DEF-A823-627829141116}" type="sibTrans" cxnId="{5BFE28EB-5FB1-4914-8F38-668C187C316C}">
      <dgm:prSet/>
      <dgm:spPr/>
      <dgm:t>
        <a:bodyPr/>
        <a:lstStyle/>
        <a:p>
          <a:endParaRPr lang="en-IN"/>
        </a:p>
      </dgm:t>
    </dgm:pt>
    <dgm:pt modelId="{995EE78C-3086-466C-9047-7BAD84674480}">
      <dgm:prSe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1/3</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4984665B-3CE2-40E0-82CE-0112ECA65C63}" type="parTrans" cxnId="{12472DDF-E782-4BAA-BB00-2AD024370493}">
      <dgm:prSet/>
      <dgm:spPr/>
      <dgm:t>
        <a:bodyPr/>
        <a:lstStyle/>
        <a:p>
          <a:endParaRPr lang="en-IN"/>
        </a:p>
      </dgm:t>
    </dgm:pt>
    <dgm:pt modelId="{6C7B6CCB-BEE8-410F-A0BD-7959286CD4BC}" type="sibTrans" cxnId="{12472DDF-E782-4BAA-BB00-2AD024370493}">
      <dgm:prSet/>
      <dgm:spPr/>
      <dgm:t>
        <a:bodyPr/>
        <a:lstStyle/>
        <a:p>
          <a:endParaRPr lang="en-IN"/>
        </a:p>
      </dgm:t>
    </dgm:pt>
    <dgm:pt modelId="{CCE67623-D114-4866-84BE-9A71A6ADC12D}">
      <dgm:prSe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1/2</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4E1C74BE-5FF4-4893-9114-BC08ACA2DA7A}" type="parTrans" cxnId="{9B3C5924-F5BF-4C25-90A4-4AB2828C2AB6}">
      <dgm:prSet/>
      <dgm:spPr/>
      <dgm:t>
        <a:bodyPr/>
        <a:lstStyle/>
        <a:p>
          <a:endParaRPr lang="en-IN"/>
        </a:p>
      </dgm:t>
    </dgm:pt>
    <dgm:pt modelId="{6CF6470A-C660-4987-8585-172E9138C40C}" type="sibTrans" cxnId="{9B3C5924-F5BF-4C25-90A4-4AB2828C2AB6}">
      <dgm:prSet/>
      <dgm:spPr/>
      <dgm:t>
        <a:bodyPr/>
        <a:lstStyle/>
        <a:p>
          <a:endParaRPr lang="en-IN"/>
        </a:p>
      </dgm:t>
    </dgm:pt>
    <dgm:pt modelId="{48E2085D-F05A-4914-B8F8-27A16597419D}">
      <dgm:prSe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1/3</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A67B15D7-6DA8-43F1-9D58-520723B82B6F}" type="parTrans" cxnId="{5DA548A1-7707-4384-9DB1-D30CE88BB988}">
      <dgm:prSet/>
      <dgm:spPr/>
      <dgm:t>
        <a:bodyPr/>
        <a:lstStyle/>
        <a:p>
          <a:endParaRPr lang="en-IN"/>
        </a:p>
      </dgm:t>
    </dgm:pt>
    <dgm:pt modelId="{576E112A-C200-4176-B33B-0D94838E11AB}" type="sibTrans" cxnId="{5DA548A1-7707-4384-9DB1-D30CE88BB988}">
      <dgm:prSet/>
      <dgm:spPr/>
      <dgm:t>
        <a:bodyPr/>
        <a:lstStyle/>
        <a:p>
          <a:endParaRPr lang="en-IN"/>
        </a:p>
      </dgm:t>
    </dgm:pt>
    <dgm:pt modelId="{9A286C8F-3CF9-4AAD-B99B-4E4DC772BA18}">
      <dgm:prSet phldrT="[Tex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SEBI LODR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AED231C7-E8BF-4986-B66E-9C4CFE658778}" type="sibTrans" cxnId="{8FB16778-7237-42B1-A658-40A6D2BAA4D7}">
      <dgm:prSet/>
      <dgm:spPr/>
      <dgm:t>
        <a:bodyPr/>
        <a:lstStyle/>
        <a:p>
          <a:endParaRPr lang="en-IN"/>
        </a:p>
      </dgm:t>
    </dgm:pt>
    <dgm:pt modelId="{A40F6CA2-893E-4F37-BDDD-7207AAD0257D}" type="parTrans" cxnId="{8FB16778-7237-42B1-A658-40A6D2BAA4D7}">
      <dgm:prSet/>
      <dgm:spPr/>
      <dgm:t>
        <a:bodyPr/>
        <a:lstStyle/>
        <a:p>
          <a:endParaRPr lang="en-IN"/>
        </a:p>
      </dgm:t>
    </dgm:pt>
    <dgm:pt modelId="{2D392FEE-1078-41A1-904D-5D17586AE4BA}">
      <dgm:prSet custT="1"/>
      <dgm:spPr>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2</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gm:t>
    </dgm:pt>
    <dgm:pt modelId="{383A1AEC-39C2-4B51-811F-87EE7BCBC223}" type="sibTrans" cxnId="{BB39F4E6-2F8D-4277-A9AB-2D772C07B581}">
      <dgm:prSet/>
      <dgm:spPr/>
      <dgm:t>
        <a:bodyPr/>
        <a:lstStyle/>
        <a:p>
          <a:endParaRPr lang="en-IN"/>
        </a:p>
      </dgm:t>
    </dgm:pt>
    <dgm:pt modelId="{DC690ECA-B628-4302-91C3-95A2C5377E6D}" type="parTrans" cxnId="{BB39F4E6-2F8D-4277-A9AB-2D772C07B581}">
      <dgm:prSet/>
      <dgm:spPr/>
      <dgm:t>
        <a:bodyPr/>
        <a:lstStyle/>
        <a:p>
          <a:endParaRPr lang="en-IN"/>
        </a:p>
      </dgm:t>
    </dgm:pt>
    <dgm:pt modelId="{63C857A1-ADFD-47AB-87E5-5DF4FACD77D0}" type="pres">
      <dgm:prSet presAssocID="{0E0DB549-73C4-4F65-8DF6-82FCD6AE1D59}" presName="hierChild1" presStyleCnt="0">
        <dgm:presLayoutVars>
          <dgm:chPref val="1"/>
          <dgm:dir/>
          <dgm:animOne val="branch"/>
          <dgm:animLvl val="lvl"/>
          <dgm:resizeHandles/>
        </dgm:presLayoutVars>
      </dgm:prSet>
      <dgm:spPr/>
    </dgm:pt>
    <dgm:pt modelId="{F2125ADF-61E4-4CB9-A80F-936EB1F1ABC9}" type="pres">
      <dgm:prSet presAssocID="{320CDC9F-B746-42E5-B28E-B6F92EC111C4}" presName="hierRoot1" presStyleCnt="0"/>
      <dgm:spPr/>
    </dgm:pt>
    <dgm:pt modelId="{C4E363B1-F1A4-40A9-9E8B-6574E4720F99}" type="pres">
      <dgm:prSet presAssocID="{320CDC9F-B746-42E5-B28E-B6F92EC111C4}" presName="composite" presStyleCnt="0"/>
      <dgm:spPr/>
    </dgm:pt>
    <dgm:pt modelId="{ADF92119-10EE-493C-B3F5-3F5609698646}" type="pres">
      <dgm:prSet presAssocID="{320CDC9F-B746-42E5-B28E-B6F92EC111C4}" presName="background" presStyleLbl="node0" presStyleIdx="0" presStyleCnt="1"/>
      <dgm:spPr/>
    </dgm:pt>
    <dgm:pt modelId="{AFC283C1-3FA9-41D9-AB8A-77C80F4791C9}" type="pres">
      <dgm:prSet presAssocID="{320CDC9F-B746-42E5-B28E-B6F92EC111C4}" presName="text" presStyleLbl="fgAcc0" presStyleIdx="0" presStyleCnt="1">
        <dgm:presLayoutVars>
          <dgm:chPref val="3"/>
        </dgm:presLayoutVars>
      </dgm:prSet>
      <dgm:spPr/>
    </dgm:pt>
    <dgm:pt modelId="{83810EA7-3525-4240-A582-4DC772A3F380}" type="pres">
      <dgm:prSet presAssocID="{320CDC9F-B746-42E5-B28E-B6F92EC111C4}" presName="hierChild2" presStyleCnt="0"/>
      <dgm:spPr/>
    </dgm:pt>
    <dgm:pt modelId="{88947F63-8631-473E-95B0-A374712657C7}" type="pres">
      <dgm:prSet presAssocID="{053A71E2-EF6B-440F-8B60-AD5B94DA8792}" presName="Name10" presStyleLbl="parChTrans1D2" presStyleIdx="0" presStyleCnt="2"/>
      <dgm:spPr/>
    </dgm:pt>
    <dgm:pt modelId="{BA1F666B-846C-4D67-B343-1662F65FD81F}" type="pres">
      <dgm:prSet presAssocID="{41F28E85-1416-4FA3-83B4-5B2E69A1F1D5}" presName="hierRoot2" presStyleCnt="0"/>
      <dgm:spPr/>
    </dgm:pt>
    <dgm:pt modelId="{48DC1C06-6971-4CD0-8F62-BB0A518105B2}" type="pres">
      <dgm:prSet presAssocID="{41F28E85-1416-4FA3-83B4-5B2E69A1F1D5}" presName="composite2" presStyleCnt="0"/>
      <dgm:spPr/>
    </dgm:pt>
    <dgm:pt modelId="{3AD8C5AE-624D-48AD-9BB9-57962458AAA0}" type="pres">
      <dgm:prSet presAssocID="{41F28E85-1416-4FA3-83B4-5B2E69A1F1D5}" presName="background2" presStyleLbl="node2" presStyleIdx="0" presStyleCnt="2"/>
      <dgm:spPr/>
    </dgm:pt>
    <dgm:pt modelId="{1E8FEAA5-339D-400D-B320-9A816BD2B051}" type="pres">
      <dgm:prSet presAssocID="{41F28E85-1416-4FA3-83B4-5B2E69A1F1D5}" presName="text2" presStyleLbl="fgAcc2" presStyleIdx="0" presStyleCnt="2">
        <dgm:presLayoutVars>
          <dgm:chPref val="3"/>
        </dgm:presLayoutVars>
      </dgm:prSet>
      <dgm:spPr>
        <a:xfrm>
          <a:off x="3309415" y="1496033"/>
          <a:ext cx="1448987" cy="920106"/>
        </a:xfrm>
        <a:prstGeom prst="roundRect">
          <a:avLst>
            <a:gd name="adj" fmla="val 10000"/>
          </a:avLst>
        </a:prstGeom>
      </dgm:spPr>
    </dgm:pt>
    <dgm:pt modelId="{B97BAB99-A056-4B76-909C-5473ADC51781}" type="pres">
      <dgm:prSet presAssocID="{41F28E85-1416-4FA3-83B4-5B2E69A1F1D5}" presName="hierChild3" presStyleCnt="0"/>
      <dgm:spPr/>
    </dgm:pt>
    <dgm:pt modelId="{1A394124-ABF3-457C-9738-6CB36D608BFB}" type="pres">
      <dgm:prSet presAssocID="{4BC34160-2C14-42A4-90B1-3FF8EF14E205}" presName="Name17" presStyleLbl="parChTrans1D3" presStyleIdx="0" presStyleCnt="4"/>
      <dgm:spPr/>
    </dgm:pt>
    <dgm:pt modelId="{96C5F227-7FC4-4F2A-BD9A-474CC67CB78C}" type="pres">
      <dgm:prSet presAssocID="{57853928-07BE-4A14-8EBF-5A0D158C129F}" presName="hierRoot3" presStyleCnt="0"/>
      <dgm:spPr/>
    </dgm:pt>
    <dgm:pt modelId="{9F454D8C-CE15-4570-9A20-EEE9D08D3C32}" type="pres">
      <dgm:prSet presAssocID="{57853928-07BE-4A14-8EBF-5A0D158C129F}" presName="composite3" presStyleCnt="0"/>
      <dgm:spPr/>
    </dgm:pt>
    <dgm:pt modelId="{57F20B9B-BBCD-41A2-AE4F-54C20565B836}" type="pres">
      <dgm:prSet presAssocID="{57853928-07BE-4A14-8EBF-5A0D158C129F}" presName="background3" presStyleLbl="node3" presStyleIdx="0" presStyleCnt="4"/>
      <dgm:spPr/>
    </dgm:pt>
    <dgm:pt modelId="{BFB33631-DBB1-4FA7-8FAE-A654721E1B0E}" type="pres">
      <dgm:prSet presAssocID="{57853928-07BE-4A14-8EBF-5A0D158C129F}" presName="text3" presStyleLbl="fgAcc3" presStyleIdx="0" presStyleCnt="4">
        <dgm:presLayoutVars>
          <dgm:chPref val="3"/>
        </dgm:presLayoutVars>
      </dgm:prSet>
      <dgm:spPr>
        <a:xfrm>
          <a:off x="2423923" y="2837554"/>
          <a:ext cx="1448987" cy="920106"/>
        </a:xfrm>
        <a:prstGeom prst="roundRect">
          <a:avLst>
            <a:gd name="adj" fmla="val 10000"/>
          </a:avLst>
        </a:prstGeom>
      </dgm:spPr>
    </dgm:pt>
    <dgm:pt modelId="{7F76D9EA-3D1B-4A77-A01E-494C7931AF5E}" type="pres">
      <dgm:prSet presAssocID="{57853928-07BE-4A14-8EBF-5A0D158C129F}" presName="hierChild4" presStyleCnt="0"/>
      <dgm:spPr/>
    </dgm:pt>
    <dgm:pt modelId="{5727F748-FFAC-4BFC-A0E3-D31921AEBF2E}" type="pres">
      <dgm:prSet presAssocID="{4984665B-3CE2-40E0-82CE-0112ECA65C63}" presName="Name23" presStyleLbl="parChTrans1D4" presStyleIdx="0" presStyleCnt="4"/>
      <dgm:spPr/>
    </dgm:pt>
    <dgm:pt modelId="{BF6FB42A-0849-45F4-B54D-4C89BE82399A}" type="pres">
      <dgm:prSet presAssocID="{995EE78C-3086-466C-9047-7BAD84674480}" presName="hierRoot4" presStyleCnt="0"/>
      <dgm:spPr/>
    </dgm:pt>
    <dgm:pt modelId="{35D9054B-904B-4898-8EF4-57BC85AB7DB8}" type="pres">
      <dgm:prSet presAssocID="{995EE78C-3086-466C-9047-7BAD84674480}" presName="composite4" presStyleCnt="0"/>
      <dgm:spPr/>
    </dgm:pt>
    <dgm:pt modelId="{F0D2FACA-032B-4608-B88E-C38215340DA5}" type="pres">
      <dgm:prSet presAssocID="{995EE78C-3086-466C-9047-7BAD84674480}" presName="background4" presStyleLbl="node4" presStyleIdx="0" presStyleCnt="4"/>
      <dgm:spPr/>
    </dgm:pt>
    <dgm:pt modelId="{038B417A-ADEC-4D98-8503-F15792D1A40E}" type="pres">
      <dgm:prSet presAssocID="{995EE78C-3086-466C-9047-7BAD84674480}" presName="text4" presStyleLbl="fgAcc4" presStyleIdx="0" presStyleCnt="4">
        <dgm:presLayoutVars>
          <dgm:chPref val="3"/>
        </dgm:presLayoutVars>
      </dgm:prSet>
      <dgm:spPr>
        <a:xfrm>
          <a:off x="2423923" y="4179075"/>
          <a:ext cx="1448987" cy="920106"/>
        </a:xfrm>
        <a:prstGeom prst="roundRect">
          <a:avLst>
            <a:gd name="adj" fmla="val 10000"/>
          </a:avLst>
        </a:prstGeom>
      </dgm:spPr>
    </dgm:pt>
    <dgm:pt modelId="{F42BDB08-ECAE-4B05-BFF8-5D090C926EEE}" type="pres">
      <dgm:prSet presAssocID="{995EE78C-3086-466C-9047-7BAD84674480}" presName="hierChild5" presStyleCnt="0"/>
      <dgm:spPr/>
    </dgm:pt>
    <dgm:pt modelId="{41A210F0-DF33-46E8-A712-28C5AC7F20EA}" type="pres">
      <dgm:prSet presAssocID="{927A4628-B1F5-4BD5-B8F2-EC65637A8305}" presName="Name17" presStyleLbl="parChTrans1D3" presStyleIdx="1" presStyleCnt="4"/>
      <dgm:spPr/>
    </dgm:pt>
    <dgm:pt modelId="{7701C3F8-F7B8-48A5-AA50-2100176DB8C5}" type="pres">
      <dgm:prSet presAssocID="{AA4DA689-2F8C-42F7-9CBF-E7842DE3859A}" presName="hierRoot3" presStyleCnt="0"/>
      <dgm:spPr/>
    </dgm:pt>
    <dgm:pt modelId="{04347E1C-A589-4B09-A7A6-0D20882825A7}" type="pres">
      <dgm:prSet presAssocID="{AA4DA689-2F8C-42F7-9CBF-E7842DE3859A}" presName="composite3" presStyleCnt="0"/>
      <dgm:spPr/>
    </dgm:pt>
    <dgm:pt modelId="{FB8AB05C-F605-488B-8D68-848EE3D066FE}" type="pres">
      <dgm:prSet presAssocID="{AA4DA689-2F8C-42F7-9CBF-E7842DE3859A}" presName="background3" presStyleLbl="node3" presStyleIdx="1" presStyleCnt="4"/>
      <dgm:spPr/>
    </dgm:pt>
    <dgm:pt modelId="{FE3BE47E-F3ED-4159-9C49-B4C935FAD2FF}" type="pres">
      <dgm:prSet presAssocID="{AA4DA689-2F8C-42F7-9CBF-E7842DE3859A}" presName="text3" presStyleLbl="fgAcc3" presStyleIdx="1" presStyleCnt="4">
        <dgm:presLayoutVars>
          <dgm:chPref val="3"/>
        </dgm:presLayoutVars>
      </dgm:prSet>
      <dgm:spPr>
        <a:xfrm>
          <a:off x="4194907" y="2837554"/>
          <a:ext cx="1448987" cy="920106"/>
        </a:xfrm>
        <a:prstGeom prst="roundRect">
          <a:avLst>
            <a:gd name="adj" fmla="val 10000"/>
          </a:avLst>
        </a:prstGeom>
      </dgm:spPr>
    </dgm:pt>
    <dgm:pt modelId="{9B042EDE-C36C-4D9E-9D61-1AB4E4D6323B}" type="pres">
      <dgm:prSet presAssocID="{AA4DA689-2F8C-42F7-9CBF-E7842DE3859A}" presName="hierChild4" presStyleCnt="0"/>
      <dgm:spPr/>
    </dgm:pt>
    <dgm:pt modelId="{D36E871C-F936-47B3-8F3B-17F67147A168}" type="pres">
      <dgm:prSet presAssocID="{DC690ECA-B628-4302-91C3-95A2C5377E6D}" presName="Name23" presStyleLbl="parChTrans1D4" presStyleIdx="1" presStyleCnt="4"/>
      <dgm:spPr/>
    </dgm:pt>
    <dgm:pt modelId="{EE114CA4-5622-4787-8980-3E0CA2FC8552}" type="pres">
      <dgm:prSet presAssocID="{2D392FEE-1078-41A1-904D-5D17586AE4BA}" presName="hierRoot4" presStyleCnt="0"/>
      <dgm:spPr/>
    </dgm:pt>
    <dgm:pt modelId="{0D12118D-DE7F-4E84-BC99-ADFAF098609F}" type="pres">
      <dgm:prSet presAssocID="{2D392FEE-1078-41A1-904D-5D17586AE4BA}" presName="composite4" presStyleCnt="0"/>
      <dgm:spPr/>
    </dgm:pt>
    <dgm:pt modelId="{8B675163-A5CC-4823-829A-93EDE8E436D2}" type="pres">
      <dgm:prSet presAssocID="{2D392FEE-1078-41A1-904D-5D17586AE4BA}" presName="background4" presStyleLbl="node4" presStyleIdx="1" presStyleCnt="4"/>
      <dgm:spPr/>
    </dgm:pt>
    <dgm:pt modelId="{635FAEE0-2EB8-4D2F-AC73-B27434C68E20}" type="pres">
      <dgm:prSet presAssocID="{2D392FEE-1078-41A1-904D-5D17586AE4BA}" presName="text4" presStyleLbl="fgAcc4" presStyleIdx="1" presStyleCnt="4">
        <dgm:presLayoutVars>
          <dgm:chPref val="3"/>
        </dgm:presLayoutVars>
      </dgm:prSet>
      <dgm:spPr>
        <a:xfrm>
          <a:off x="4194907" y="4179075"/>
          <a:ext cx="1448987" cy="920106"/>
        </a:xfrm>
        <a:prstGeom prst="roundRect">
          <a:avLst>
            <a:gd name="adj" fmla="val 10000"/>
          </a:avLst>
        </a:prstGeom>
      </dgm:spPr>
    </dgm:pt>
    <dgm:pt modelId="{FE016D91-EB31-490B-80E5-30A669C7A11B}" type="pres">
      <dgm:prSet presAssocID="{2D392FEE-1078-41A1-904D-5D17586AE4BA}" presName="hierChild5" presStyleCnt="0"/>
      <dgm:spPr/>
    </dgm:pt>
    <dgm:pt modelId="{3301F59F-275B-416A-883F-B1DF48665FAB}" type="pres">
      <dgm:prSet presAssocID="{A40F6CA2-893E-4F37-BDDD-7207AAD0257D}" presName="Name10" presStyleLbl="parChTrans1D2" presStyleIdx="1" presStyleCnt="2"/>
      <dgm:spPr/>
    </dgm:pt>
    <dgm:pt modelId="{4B7EA145-D503-4DAD-8C96-DE84794917EF}" type="pres">
      <dgm:prSet presAssocID="{9A286C8F-3CF9-4AAD-B99B-4E4DC772BA18}" presName="hierRoot2" presStyleCnt="0"/>
      <dgm:spPr/>
    </dgm:pt>
    <dgm:pt modelId="{51509040-F8AE-4488-9051-F71203219E33}" type="pres">
      <dgm:prSet presAssocID="{9A286C8F-3CF9-4AAD-B99B-4E4DC772BA18}" presName="composite2" presStyleCnt="0"/>
      <dgm:spPr/>
    </dgm:pt>
    <dgm:pt modelId="{6920A7D7-9D54-44DD-BA4B-DE7923941854}" type="pres">
      <dgm:prSet presAssocID="{9A286C8F-3CF9-4AAD-B99B-4E4DC772BA18}" presName="background2" presStyleLbl="node2" presStyleIdx="1" presStyleCnt="2"/>
      <dgm:spPr/>
    </dgm:pt>
    <dgm:pt modelId="{B2524F4C-B501-430D-B8CC-411DEC6351C4}" type="pres">
      <dgm:prSet presAssocID="{9A286C8F-3CF9-4AAD-B99B-4E4DC772BA18}" presName="text2" presStyleLbl="fgAcc2" presStyleIdx="1" presStyleCnt="2">
        <dgm:presLayoutVars>
          <dgm:chPref val="3"/>
        </dgm:presLayoutVars>
      </dgm:prSet>
      <dgm:spPr>
        <a:xfrm>
          <a:off x="6851384" y="1496033"/>
          <a:ext cx="1448987" cy="920106"/>
        </a:xfrm>
        <a:prstGeom prst="roundRect">
          <a:avLst>
            <a:gd name="adj" fmla="val 10000"/>
          </a:avLst>
        </a:prstGeom>
      </dgm:spPr>
    </dgm:pt>
    <dgm:pt modelId="{873A9C6A-C61D-4867-AFE3-EA8472532EA0}" type="pres">
      <dgm:prSet presAssocID="{9A286C8F-3CF9-4AAD-B99B-4E4DC772BA18}" presName="hierChild3" presStyleCnt="0"/>
      <dgm:spPr/>
    </dgm:pt>
    <dgm:pt modelId="{86F6D362-CD43-4F1A-A6D4-93D19AF6846C}" type="pres">
      <dgm:prSet presAssocID="{CEE0C7C6-DFB7-438E-AC01-0318C4E7A26B}" presName="Name17" presStyleLbl="parChTrans1D3" presStyleIdx="2" presStyleCnt="4"/>
      <dgm:spPr/>
    </dgm:pt>
    <dgm:pt modelId="{A192C80D-3CCA-4EF5-B887-35ABCF6ECFFC}" type="pres">
      <dgm:prSet presAssocID="{97F3303A-5CFD-49A4-AFD9-43908563A16C}" presName="hierRoot3" presStyleCnt="0"/>
      <dgm:spPr/>
    </dgm:pt>
    <dgm:pt modelId="{531AAA37-9B71-4125-BBF7-86CFFA50A2C3}" type="pres">
      <dgm:prSet presAssocID="{97F3303A-5CFD-49A4-AFD9-43908563A16C}" presName="composite3" presStyleCnt="0"/>
      <dgm:spPr/>
    </dgm:pt>
    <dgm:pt modelId="{4FDB5315-3375-45AD-AC5E-31372CF5549B}" type="pres">
      <dgm:prSet presAssocID="{97F3303A-5CFD-49A4-AFD9-43908563A16C}" presName="background3" presStyleLbl="node3" presStyleIdx="2" presStyleCnt="4"/>
      <dgm:spPr/>
    </dgm:pt>
    <dgm:pt modelId="{F4BFBE94-2AE8-4633-9614-60E6BD2F710C}" type="pres">
      <dgm:prSet presAssocID="{97F3303A-5CFD-49A4-AFD9-43908563A16C}" presName="text3" presStyleLbl="fgAcc3" presStyleIdx="2" presStyleCnt="4">
        <dgm:presLayoutVars>
          <dgm:chPref val="3"/>
        </dgm:presLayoutVars>
      </dgm:prSet>
      <dgm:spPr>
        <a:xfrm>
          <a:off x="5965892" y="2837554"/>
          <a:ext cx="1448987" cy="920106"/>
        </a:xfrm>
        <a:prstGeom prst="roundRect">
          <a:avLst>
            <a:gd name="adj" fmla="val 10000"/>
          </a:avLst>
        </a:prstGeom>
      </dgm:spPr>
    </dgm:pt>
    <dgm:pt modelId="{82329649-0347-4539-AC1B-592C1AADFA7F}" type="pres">
      <dgm:prSet presAssocID="{97F3303A-5CFD-49A4-AFD9-43908563A16C}" presName="hierChild4" presStyleCnt="0"/>
      <dgm:spPr/>
    </dgm:pt>
    <dgm:pt modelId="{36AEC266-9932-4DCA-A147-D1C08BA5ED0F}" type="pres">
      <dgm:prSet presAssocID="{4E1C74BE-5FF4-4893-9114-BC08ACA2DA7A}" presName="Name23" presStyleLbl="parChTrans1D4" presStyleIdx="2" presStyleCnt="4"/>
      <dgm:spPr/>
    </dgm:pt>
    <dgm:pt modelId="{65C513A5-100D-4D59-B9C7-031CDE021665}" type="pres">
      <dgm:prSet presAssocID="{CCE67623-D114-4866-84BE-9A71A6ADC12D}" presName="hierRoot4" presStyleCnt="0"/>
      <dgm:spPr/>
    </dgm:pt>
    <dgm:pt modelId="{23CA7ABC-9C06-4F9F-AE06-E87A5B717C87}" type="pres">
      <dgm:prSet presAssocID="{CCE67623-D114-4866-84BE-9A71A6ADC12D}" presName="composite4" presStyleCnt="0"/>
      <dgm:spPr/>
    </dgm:pt>
    <dgm:pt modelId="{AC1F0F60-1854-4A06-B2CE-269B13337FE9}" type="pres">
      <dgm:prSet presAssocID="{CCE67623-D114-4866-84BE-9A71A6ADC12D}" presName="background4" presStyleLbl="node4" presStyleIdx="2" presStyleCnt="4"/>
      <dgm:spPr/>
    </dgm:pt>
    <dgm:pt modelId="{53D694B5-B926-4A50-B2C2-66F8EA7C866D}" type="pres">
      <dgm:prSet presAssocID="{CCE67623-D114-4866-84BE-9A71A6ADC12D}" presName="text4" presStyleLbl="fgAcc4" presStyleIdx="2" presStyleCnt="4">
        <dgm:presLayoutVars>
          <dgm:chPref val="3"/>
        </dgm:presLayoutVars>
      </dgm:prSet>
      <dgm:spPr>
        <a:xfrm>
          <a:off x="5965892" y="4179075"/>
          <a:ext cx="1448987" cy="920106"/>
        </a:xfrm>
        <a:prstGeom prst="roundRect">
          <a:avLst>
            <a:gd name="adj" fmla="val 10000"/>
          </a:avLst>
        </a:prstGeom>
      </dgm:spPr>
    </dgm:pt>
    <dgm:pt modelId="{F38639FC-2874-4176-9568-66B9FB1F9B4E}" type="pres">
      <dgm:prSet presAssocID="{CCE67623-D114-4866-84BE-9A71A6ADC12D}" presName="hierChild5" presStyleCnt="0"/>
      <dgm:spPr/>
    </dgm:pt>
    <dgm:pt modelId="{97872D18-CC88-4E4F-BA4C-FBE5A9F797E4}" type="pres">
      <dgm:prSet presAssocID="{F68CF639-FE8D-4544-9492-9C04C7675C8F}" presName="Name17" presStyleLbl="parChTrans1D3" presStyleIdx="3" presStyleCnt="4"/>
      <dgm:spPr/>
    </dgm:pt>
    <dgm:pt modelId="{17338979-747F-41DA-8D9F-12B3E2D642B7}" type="pres">
      <dgm:prSet presAssocID="{7CF91878-8E0C-42E5-937F-72CE62C6B7E4}" presName="hierRoot3" presStyleCnt="0"/>
      <dgm:spPr/>
    </dgm:pt>
    <dgm:pt modelId="{99E2B6F2-6F9F-4FAB-A279-EE6110403DF4}" type="pres">
      <dgm:prSet presAssocID="{7CF91878-8E0C-42E5-937F-72CE62C6B7E4}" presName="composite3" presStyleCnt="0"/>
      <dgm:spPr/>
    </dgm:pt>
    <dgm:pt modelId="{8F4A8ABE-048F-40AC-9B64-657AC7B7AE9C}" type="pres">
      <dgm:prSet presAssocID="{7CF91878-8E0C-42E5-937F-72CE62C6B7E4}" presName="background3" presStyleLbl="node3" presStyleIdx="3" presStyleCnt="4"/>
      <dgm:spPr/>
    </dgm:pt>
    <dgm:pt modelId="{785B617B-AD37-49DD-9D7A-70856A1A71E3}" type="pres">
      <dgm:prSet presAssocID="{7CF91878-8E0C-42E5-937F-72CE62C6B7E4}" presName="text3" presStyleLbl="fgAcc3" presStyleIdx="3" presStyleCnt="4">
        <dgm:presLayoutVars>
          <dgm:chPref val="3"/>
        </dgm:presLayoutVars>
      </dgm:prSet>
      <dgm:spPr>
        <a:xfrm>
          <a:off x="7736876" y="2837554"/>
          <a:ext cx="1448987" cy="920106"/>
        </a:xfrm>
        <a:prstGeom prst="roundRect">
          <a:avLst>
            <a:gd name="adj" fmla="val 10000"/>
          </a:avLst>
        </a:prstGeom>
      </dgm:spPr>
    </dgm:pt>
    <dgm:pt modelId="{61FE4089-E9F6-44EE-842A-D33F76D04ECD}" type="pres">
      <dgm:prSet presAssocID="{7CF91878-8E0C-42E5-937F-72CE62C6B7E4}" presName="hierChild4" presStyleCnt="0"/>
      <dgm:spPr/>
    </dgm:pt>
    <dgm:pt modelId="{CF0B504F-F9DF-470D-9498-1259B2734ECD}" type="pres">
      <dgm:prSet presAssocID="{A67B15D7-6DA8-43F1-9D58-520723B82B6F}" presName="Name23" presStyleLbl="parChTrans1D4" presStyleIdx="3" presStyleCnt="4"/>
      <dgm:spPr/>
    </dgm:pt>
    <dgm:pt modelId="{554793C5-CCCC-477B-BB96-4ECDE34C7CCB}" type="pres">
      <dgm:prSet presAssocID="{48E2085D-F05A-4914-B8F8-27A16597419D}" presName="hierRoot4" presStyleCnt="0"/>
      <dgm:spPr/>
    </dgm:pt>
    <dgm:pt modelId="{D15B07C2-A7BC-4F91-9259-B325841F2A2E}" type="pres">
      <dgm:prSet presAssocID="{48E2085D-F05A-4914-B8F8-27A16597419D}" presName="composite4" presStyleCnt="0"/>
      <dgm:spPr/>
    </dgm:pt>
    <dgm:pt modelId="{8F1FEF44-8C89-4875-8A59-C98297342F5A}" type="pres">
      <dgm:prSet presAssocID="{48E2085D-F05A-4914-B8F8-27A16597419D}" presName="background4" presStyleLbl="node4" presStyleIdx="3" presStyleCnt="4"/>
      <dgm:spPr/>
    </dgm:pt>
    <dgm:pt modelId="{44A50E46-91CD-4636-83A5-CA65D49F2779}" type="pres">
      <dgm:prSet presAssocID="{48E2085D-F05A-4914-B8F8-27A16597419D}" presName="text4" presStyleLbl="fgAcc4" presStyleIdx="3" presStyleCnt="4">
        <dgm:presLayoutVars>
          <dgm:chPref val="3"/>
        </dgm:presLayoutVars>
      </dgm:prSet>
      <dgm:spPr>
        <a:xfrm>
          <a:off x="7736876" y="4179075"/>
          <a:ext cx="1448987" cy="920106"/>
        </a:xfrm>
        <a:prstGeom prst="roundRect">
          <a:avLst>
            <a:gd name="adj" fmla="val 10000"/>
          </a:avLst>
        </a:prstGeom>
      </dgm:spPr>
    </dgm:pt>
    <dgm:pt modelId="{1374E055-B3E4-4DF7-A23A-0646B3F70131}" type="pres">
      <dgm:prSet presAssocID="{48E2085D-F05A-4914-B8F8-27A16597419D}" presName="hierChild5" presStyleCnt="0"/>
      <dgm:spPr/>
    </dgm:pt>
  </dgm:ptLst>
  <dgm:cxnLst>
    <dgm:cxn modelId="{91D46707-191F-4EE7-8464-170660BAF4BE}" type="presOf" srcId="{48E2085D-F05A-4914-B8F8-27A16597419D}" destId="{44A50E46-91CD-4636-83A5-CA65D49F2779}" srcOrd="0" destOrd="0" presId="urn:microsoft.com/office/officeart/2005/8/layout/hierarchy1"/>
    <dgm:cxn modelId="{7C51E40C-182D-4727-8420-3AF3739E0E27}" type="presOf" srcId="{320CDC9F-B746-42E5-B28E-B6F92EC111C4}" destId="{AFC283C1-3FA9-41D9-AB8A-77C80F4791C9}" srcOrd="0" destOrd="0" presId="urn:microsoft.com/office/officeart/2005/8/layout/hierarchy1"/>
    <dgm:cxn modelId="{AE9BD80E-C525-4278-A0F5-B7E176013838}" type="presOf" srcId="{CCE67623-D114-4866-84BE-9A71A6ADC12D}" destId="{53D694B5-B926-4A50-B2C2-66F8EA7C866D}" srcOrd="0" destOrd="0" presId="urn:microsoft.com/office/officeart/2005/8/layout/hierarchy1"/>
    <dgm:cxn modelId="{9B3C5924-F5BF-4C25-90A4-4AB2828C2AB6}" srcId="{97F3303A-5CFD-49A4-AFD9-43908563A16C}" destId="{CCE67623-D114-4866-84BE-9A71A6ADC12D}" srcOrd="0" destOrd="0" parTransId="{4E1C74BE-5FF4-4893-9114-BC08ACA2DA7A}" sibTransId="{6CF6470A-C660-4987-8585-172E9138C40C}"/>
    <dgm:cxn modelId="{8A036827-B8B4-4961-8354-A6625E354A24}" type="presOf" srcId="{4BC34160-2C14-42A4-90B1-3FF8EF14E205}" destId="{1A394124-ABF3-457C-9738-6CB36D608BFB}" srcOrd="0" destOrd="0" presId="urn:microsoft.com/office/officeart/2005/8/layout/hierarchy1"/>
    <dgm:cxn modelId="{6C170932-EB31-40CC-BFA2-0410DC1413EF}" type="presOf" srcId="{A67B15D7-6DA8-43F1-9D58-520723B82B6F}" destId="{CF0B504F-F9DF-470D-9498-1259B2734ECD}" srcOrd="0" destOrd="0" presId="urn:microsoft.com/office/officeart/2005/8/layout/hierarchy1"/>
    <dgm:cxn modelId="{77210934-44DF-4971-90AD-D29FFAE6420E}" srcId="{320CDC9F-B746-42E5-B28E-B6F92EC111C4}" destId="{41F28E85-1416-4FA3-83B4-5B2E69A1F1D5}" srcOrd="0" destOrd="0" parTransId="{053A71E2-EF6B-440F-8B60-AD5B94DA8792}" sibTransId="{FC6157B1-2F55-4948-B677-0AAB16368D19}"/>
    <dgm:cxn modelId="{11134C5D-6015-4F10-BDCB-578CDBF0C3CD}" type="presOf" srcId="{053A71E2-EF6B-440F-8B60-AD5B94DA8792}" destId="{88947F63-8631-473E-95B0-A374712657C7}" srcOrd="0" destOrd="0" presId="urn:microsoft.com/office/officeart/2005/8/layout/hierarchy1"/>
    <dgm:cxn modelId="{C59EEF41-3A53-4C35-AE19-D61C5DF398E6}" type="presOf" srcId="{4E1C74BE-5FF4-4893-9114-BC08ACA2DA7A}" destId="{36AEC266-9932-4DCA-A147-D1C08BA5ED0F}" srcOrd="0" destOrd="0" presId="urn:microsoft.com/office/officeart/2005/8/layout/hierarchy1"/>
    <dgm:cxn modelId="{698FB664-7EA6-4784-9487-535A619921D6}" type="presOf" srcId="{F68CF639-FE8D-4544-9492-9C04C7675C8F}" destId="{97872D18-CC88-4E4F-BA4C-FBE5A9F797E4}" srcOrd="0" destOrd="0" presId="urn:microsoft.com/office/officeart/2005/8/layout/hierarchy1"/>
    <dgm:cxn modelId="{B6811666-3B23-4392-8BCE-A519111BBFB1}" type="presOf" srcId="{AA4DA689-2F8C-42F7-9CBF-E7842DE3859A}" destId="{FE3BE47E-F3ED-4159-9C49-B4C935FAD2FF}" srcOrd="0" destOrd="0" presId="urn:microsoft.com/office/officeart/2005/8/layout/hierarchy1"/>
    <dgm:cxn modelId="{CE414E46-AFC1-4BB4-991B-42FDBF1C772F}" type="presOf" srcId="{995EE78C-3086-466C-9047-7BAD84674480}" destId="{038B417A-ADEC-4D98-8503-F15792D1A40E}" srcOrd="0" destOrd="0" presId="urn:microsoft.com/office/officeart/2005/8/layout/hierarchy1"/>
    <dgm:cxn modelId="{61C6A348-6330-4007-AA9B-411990D51823}" type="presOf" srcId="{4984665B-3CE2-40E0-82CE-0112ECA65C63}" destId="{5727F748-FFAC-4BFC-A0E3-D31921AEBF2E}" srcOrd="0" destOrd="0" presId="urn:microsoft.com/office/officeart/2005/8/layout/hierarchy1"/>
    <dgm:cxn modelId="{671D2469-B8B5-4233-BB32-43E5CD1D38A9}" srcId="{9A286C8F-3CF9-4AAD-B99B-4E4DC772BA18}" destId="{97F3303A-5CFD-49A4-AFD9-43908563A16C}" srcOrd="0" destOrd="0" parTransId="{CEE0C7C6-DFB7-438E-AC01-0318C4E7A26B}" sibTransId="{223AAEC6-90DC-44AF-AA20-1D744B05DCA8}"/>
    <dgm:cxn modelId="{AD164A49-67DB-48DB-8CD2-A5CD0169E5BA}" type="presOf" srcId="{9A286C8F-3CF9-4AAD-B99B-4E4DC772BA18}" destId="{B2524F4C-B501-430D-B8CC-411DEC6351C4}" srcOrd="0" destOrd="0" presId="urn:microsoft.com/office/officeart/2005/8/layout/hierarchy1"/>
    <dgm:cxn modelId="{05BA3B6D-4FC9-4B42-AECF-DE198ADE6248}" type="presOf" srcId="{7CF91878-8E0C-42E5-937F-72CE62C6B7E4}" destId="{785B617B-AD37-49DD-9D7A-70856A1A71E3}" srcOrd="0" destOrd="0" presId="urn:microsoft.com/office/officeart/2005/8/layout/hierarchy1"/>
    <dgm:cxn modelId="{11934155-6EE8-4801-AC02-92A8DB8DC16C}" type="presOf" srcId="{927A4628-B1F5-4BD5-B8F2-EC65637A8305}" destId="{41A210F0-DF33-46E8-A712-28C5AC7F20EA}" srcOrd="0" destOrd="0" presId="urn:microsoft.com/office/officeart/2005/8/layout/hierarchy1"/>
    <dgm:cxn modelId="{8FB16778-7237-42B1-A658-40A6D2BAA4D7}" srcId="{320CDC9F-B746-42E5-B28E-B6F92EC111C4}" destId="{9A286C8F-3CF9-4AAD-B99B-4E4DC772BA18}" srcOrd="1" destOrd="0" parTransId="{A40F6CA2-893E-4F37-BDDD-7207AAD0257D}" sibTransId="{AED231C7-E8BF-4986-B66E-9C4CFE658778}"/>
    <dgm:cxn modelId="{E690D179-67B0-4729-903D-F629DAB96431}" type="presOf" srcId="{97F3303A-5CFD-49A4-AFD9-43908563A16C}" destId="{F4BFBE94-2AE8-4633-9614-60E6BD2F710C}" srcOrd="0" destOrd="0" presId="urn:microsoft.com/office/officeart/2005/8/layout/hierarchy1"/>
    <dgm:cxn modelId="{5DA548A1-7707-4384-9DB1-D30CE88BB988}" srcId="{7CF91878-8E0C-42E5-937F-72CE62C6B7E4}" destId="{48E2085D-F05A-4914-B8F8-27A16597419D}" srcOrd="0" destOrd="0" parTransId="{A67B15D7-6DA8-43F1-9D58-520723B82B6F}" sibTransId="{576E112A-C200-4176-B33B-0D94838E11AB}"/>
    <dgm:cxn modelId="{865121A8-A706-40F0-8BBA-3050DA59E56F}" type="presOf" srcId="{2D392FEE-1078-41A1-904D-5D17586AE4BA}" destId="{635FAEE0-2EB8-4D2F-AC73-B27434C68E20}" srcOrd="0" destOrd="0" presId="urn:microsoft.com/office/officeart/2005/8/layout/hierarchy1"/>
    <dgm:cxn modelId="{1A29D4AB-8842-406F-BF8A-44C2BFBAA6CB}" srcId="{0E0DB549-73C4-4F65-8DF6-82FCD6AE1D59}" destId="{320CDC9F-B746-42E5-B28E-B6F92EC111C4}" srcOrd="0" destOrd="0" parTransId="{3D49D61C-A364-4650-8061-0BCB9AA61DE6}" sibTransId="{02DA59CF-2043-4633-B87C-9A170504DAAF}"/>
    <dgm:cxn modelId="{0DCC1CAC-F27A-44FB-9A52-22F357642EA7}" type="presOf" srcId="{A40F6CA2-893E-4F37-BDDD-7207AAD0257D}" destId="{3301F59F-275B-416A-883F-B1DF48665FAB}" srcOrd="0" destOrd="0" presId="urn:microsoft.com/office/officeart/2005/8/layout/hierarchy1"/>
    <dgm:cxn modelId="{3BA9B4C0-D11B-42B5-9205-A51346269ED4}" type="presOf" srcId="{CEE0C7C6-DFB7-438E-AC01-0318C4E7A26B}" destId="{86F6D362-CD43-4F1A-A6D4-93D19AF6846C}" srcOrd="0" destOrd="0" presId="urn:microsoft.com/office/officeart/2005/8/layout/hierarchy1"/>
    <dgm:cxn modelId="{A9C2C6C6-CF68-4626-9A25-2078F1AD5C6B}" type="presOf" srcId="{DC690ECA-B628-4302-91C3-95A2C5377E6D}" destId="{D36E871C-F936-47B3-8F3B-17F67147A168}" srcOrd="0" destOrd="0" presId="urn:microsoft.com/office/officeart/2005/8/layout/hierarchy1"/>
    <dgm:cxn modelId="{4E86A9D0-5E06-4BB8-AA3D-3C0468F9F431}" type="presOf" srcId="{41F28E85-1416-4FA3-83B4-5B2E69A1F1D5}" destId="{1E8FEAA5-339D-400D-B320-9A816BD2B051}" srcOrd="0" destOrd="0" presId="urn:microsoft.com/office/officeart/2005/8/layout/hierarchy1"/>
    <dgm:cxn modelId="{12472DDF-E782-4BAA-BB00-2AD024370493}" srcId="{57853928-07BE-4A14-8EBF-5A0D158C129F}" destId="{995EE78C-3086-466C-9047-7BAD84674480}" srcOrd="0" destOrd="0" parTransId="{4984665B-3CE2-40E0-82CE-0112ECA65C63}" sibTransId="{6C7B6CCB-BEE8-410F-A0BD-7959286CD4BC}"/>
    <dgm:cxn modelId="{BB39F4E6-2F8D-4277-A9AB-2D772C07B581}" srcId="{AA4DA689-2F8C-42F7-9CBF-E7842DE3859A}" destId="{2D392FEE-1078-41A1-904D-5D17586AE4BA}" srcOrd="0" destOrd="0" parTransId="{DC690ECA-B628-4302-91C3-95A2C5377E6D}" sibTransId="{383A1AEC-39C2-4B51-811F-87EE7BCBC223}"/>
    <dgm:cxn modelId="{8A673CE7-7DD7-4D97-9B55-DCABF5942728}" srcId="{41F28E85-1416-4FA3-83B4-5B2E69A1F1D5}" destId="{57853928-07BE-4A14-8EBF-5A0D158C129F}" srcOrd="0" destOrd="0" parTransId="{4BC34160-2C14-42A4-90B1-3FF8EF14E205}" sibTransId="{802DF62C-D7A9-4079-8133-F17376111323}"/>
    <dgm:cxn modelId="{5BFE28EB-5FB1-4914-8F38-668C187C316C}" srcId="{9A286C8F-3CF9-4AAD-B99B-4E4DC772BA18}" destId="{7CF91878-8E0C-42E5-937F-72CE62C6B7E4}" srcOrd="1" destOrd="0" parTransId="{F68CF639-FE8D-4544-9492-9C04C7675C8F}" sibTransId="{9A6B27AA-B07B-4DEF-A823-627829141116}"/>
    <dgm:cxn modelId="{18D93BEB-D336-4752-8471-D0AA91D80A62}" type="presOf" srcId="{0E0DB549-73C4-4F65-8DF6-82FCD6AE1D59}" destId="{63C857A1-ADFD-47AB-87E5-5DF4FACD77D0}" srcOrd="0" destOrd="0" presId="urn:microsoft.com/office/officeart/2005/8/layout/hierarchy1"/>
    <dgm:cxn modelId="{861988FB-E888-4AD9-BB9C-85062B073EBF}" srcId="{41F28E85-1416-4FA3-83B4-5B2E69A1F1D5}" destId="{AA4DA689-2F8C-42F7-9CBF-E7842DE3859A}" srcOrd="1" destOrd="0" parTransId="{927A4628-B1F5-4BD5-B8F2-EC65637A8305}" sibTransId="{FF551D3C-7947-4EFF-8440-7B70451CB3A7}"/>
    <dgm:cxn modelId="{AA4A46FD-CEC8-4624-B14F-0773B734C5B3}" type="presOf" srcId="{57853928-07BE-4A14-8EBF-5A0D158C129F}" destId="{BFB33631-DBB1-4FA7-8FAE-A654721E1B0E}" srcOrd="0" destOrd="0" presId="urn:microsoft.com/office/officeart/2005/8/layout/hierarchy1"/>
    <dgm:cxn modelId="{5315B9B3-1BD4-4BE7-8BB4-90F397EFCC85}" type="presParOf" srcId="{63C857A1-ADFD-47AB-87E5-5DF4FACD77D0}" destId="{F2125ADF-61E4-4CB9-A80F-936EB1F1ABC9}" srcOrd="0" destOrd="0" presId="urn:microsoft.com/office/officeart/2005/8/layout/hierarchy1"/>
    <dgm:cxn modelId="{705A04DE-B71A-4473-8734-47C1BD71F790}" type="presParOf" srcId="{F2125ADF-61E4-4CB9-A80F-936EB1F1ABC9}" destId="{C4E363B1-F1A4-40A9-9E8B-6574E4720F99}" srcOrd="0" destOrd="0" presId="urn:microsoft.com/office/officeart/2005/8/layout/hierarchy1"/>
    <dgm:cxn modelId="{43E98DC6-3E5C-4F71-A587-30E91FE4BF12}" type="presParOf" srcId="{C4E363B1-F1A4-40A9-9E8B-6574E4720F99}" destId="{ADF92119-10EE-493C-B3F5-3F5609698646}" srcOrd="0" destOrd="0" presId="urn:microsoft.com/office/officeart/2005/8/layout/hierarchy1"/>
    <dgm:cxn modelId="{352B2E8C-2BE6-4E52-9AE1-51A0C3C1E210}" type="presParOf" srcId="{C4E363B1-F1A4-40A9-9E8B-6574E4720F99}" destId="{AFC283C1-3FA9-41D9-AB8A-77C80F4791C9}" srcOrd="1" destOrd="0" presId="urn:microsoft.com/office/officeart/2005/8/layout/hierarchy1"/>
    <dgm:cxn modelId="{AD4241D4-7EAE-4A0D-A90E-A230E12CF5A4}" type="presParOf" srcId="{F2125ADF-61E4-4CB9-A80F-936EB1F1ABC9}" destId="{83810EA7-3525-4240-A582-4DC772A3F380}" srcOrd="1" destOrd="0" presId="urn:microsoft.com/office/officeart/2005/8/layout/hierarchy1"/>
    <dgm:cxn modelId="{83F67C0F-CF89-4E2E-9F72-B4AC7108CC19}" type="presParOf" srcId="{83810EA7-3525-4240-A582-4DC772A3F380}" destId="{88947F63-8631-473E-95B0-A374712657C7}" srcOrd="0" destOrd="0" presId="urn:microsoft.com/office/officeart/2005/8/layout/hierarchy1"/>
    <dgm:cxn modelId="{565A2336-2FD4-4A3A-8025-EECCCF76ED5D}" type="presParOf" srcId="{83810EA7-3525-4240-A582-4DC772A3F380}" destId="{BA1F666B-846C-4D67-B343-1662F65FD81F}" srcOrd="1" destOrd="0" presId="urn:microsoft.com/office/officeart/2005/8/layout/hierarchy1"/>
    <dgm:cxn modelId="{D262B5AF-5334-42D9-95E7-AD45C3259941}" type="presParOf" srcId="{BA1F666B-846C-4D67-B343-1662F65FD81F}" destId="{48DC1C06-6971-4CD0-8F62-BB0A518105B2}" srcOrd="0" destOrd="0" presId="urn:microsoft.com/office/officeart/2005/8/layout/hierarchy1"/>
    <dgm:cxn modelId="{84433C2C-ED2B-49D5-B2C2-9A0C404CD3B6}" type="presParOf" srcId="{48DC1C06-6971-4CD0-8F62-BB0A518105B2}" destId="{3AD8C5AE-624D-48AD-9BB9-57962458AAA0}" srcOrd="0" destOrd="0" presId="urn:microsoft.com/office/officeart/2005/8/layout/hierarchy1"/>
    <dgm:cxn modelId="{88915FD0-6A9B-4A7F-A595-74C49D8F33EF}" type="presParOf" srcId="{48DC1C06-6971-4CD0-8F62-BB0A518105B2}" destId="{1E8FEAA5-339D-400D-B320-9A816BD2B051}" srcOrd="1" destOrd="0" presId="urn:microsoft.com/office/officeart/2005/8/layout/hierarchy1"/>
    <dgm:cxn modelId="{F565F92F-3470-4DCC-A174-949F0F692182}" type="presParOf" srcId="{BA1F666B-846C-4D67-B343-1662F65FD81F}" destId="{B97BAB99-A056-4B76-909C-5473ADC51781}" srcOrd="1" destOrd="0" presId="urn:microsoft.com/office/officeart/2005/8/layout/hierarchy1"/>
    <dgm:cxn modelId="{F7BFBB20-19AE-4294-85B0-C2D1DFB52A31}" type="presParOf" srcId="{B97BAB99-A056-4B76-909C-5473ADC51781}" destId="{1A394124-ABF3-457C-9738-6CB36D608BFB}" srcOrd="0" destOrd="0" presId="urn:microsoft.com/office/officeart/2005/8/layout/hierarchy1"/>
    <dgm:cxn modelId="{F9362FB4-2C5C-4AD7-9F87-72393A0714B7}" type="presParOf" srcId="{B97BAB99-A056-4B76-909C-5473ADC51781}" destId="{96C5F227-7FC4-4F2A-BD9A-474CC67CB78C}" srcOrd="1" destOrd="0" presId="urn:microsoft.com/office/officeart/2005/8/layout/hierarchy1"/>
    <dgm:cxn modelId="{D9988549-927A-4357-8338-F39718CF6335}" type="presParOf" srcId="{96C5F227-7FC4-4F2A-BD9A-474CC67CB78C}" destId="{9F454D8C-CE15-4570-9A20-EEE9D08D3C32}" srcOrd="0" destOrd="0" presId="urn:microsoft.com/office/officeart/2005/8/layout/hierarchy1"/>
    <dgm:cxn modelId="{36E917E7-B5D0-4A14-A166-2819C6CD054D}" type="presParOf" srcId="{9F454D8C-CE15-4570-9A20-EEE9D08D3C32}" destId="{57F20B9B-BBCD-41A2-AE4F-54C20565B836}" srcOrd="0" destOrd="0" presId="urn:microsoft.com/office/officeart/2005/8/layout/hierarchy1"/>
    <dgm:cxn modelId="{EF4CD114-892D-4FC2-B6C9-1047478C6D38}" type="presParOf" srcId="{9F454D8C-CE15-4570-9A20-EEE9D08D3C32}" destId="{BFB33631-DBB1-4FA7-8FAE-A654721E1B0E}" srcOrd="1" destOrd="0" presId="urn:microsoft.com/office/officeart/2005/8/layout/hierarchy1"/>
    <dgm:cxn modelId="{2B6AA03B-2B9B-4DD1-ABA2-5486E86AB545}" type="presParOf" srcId="{96C5F227-7FC4-4F2A-BD9A-474CC67CB78C}" destId="{7F76D9EA-3D1B-4A77-A01E-494C7931AF5E}" srcOrd="1" destOrd="0" presId="urn:microsoft.com/office/officeart/2005/8/layout/hierarchy1"/>
    <dgm:cxn modelId="{A2906A61-EA88-4567-B1CE-43AA7D110B1F}" type="presParOf" srcId="{7F76D9EA-3D1B-4A77-A01E-494C7931AF5E}" destId="{5727F748-FFAC-4BFC-A0E3-D31921AEBF2E}" srcOrd="0" destOrd="0" presId="urn:microsoft.com/office/officeart/2005/8/layout/hierarchy1"/>
    <dgm:cxn modelId="{E7D2B92A-A7FC-471A-826C-ADE8DA449E3C}" type="presParOf" srcId="{7F76D9EA-3D1B-4A77-A01E-494C7931AF5E}" destId="{BF6FB42A-0849-45F4-B54D-4C89BE82399A}" srcOrd="1" destOrd="0" presId="urn:microsoft.com/office/officeart/2005/8/layout/hierarchy1"/>
    <dgm:cxn modelId="{C64D3CA3-276A-4AFB-A0A0-793ECF286FF5}" type="presParOf" srcId="{BF6FB42A-0849-45F4-B54D-4C89BE82399A}" destId="{35D9054B-904B-4898-8EF4-57BC85AB7DB8}" srcOrd="0" destOrd="0" presId="urn:microsoft.com/office/officeart/2005/8/layout/hierarchy1"/>
    <dgm:cxn modelId="{DB813ED2-1537-497B-9283-D561805D4126}" type="presParOf" srcId="{35D9054B-904B-4898-8EF4-57BC85AB7DB8}" destId="{F0D2FACA-032B-4608-B88E-C38215340DA5}" srcOrd="0" destOrd="0" presId="urn:microsoft.com/office/officeart/2005/8/layout/hierarchy1"/>
    <dgm:cxn modelId="{E0AD0881-45A3-4D75-8D8F-5D3110F2317A}" type="presParOf" srcId="{35D9054B-904B-4898-8EF4-57BC85AB7DB8}" destId="{038B417A-ADEC-4D98-8503-F15792D1A40E}" srcOrd="1" destOrd="0" presId="urn:microsoft.com/office/officeart/2005/8/layout/hierarchy1"/>
    <dgm:cxn modelId="{D79B91D6-5283-4194-9A4D-1818F499B87A}" type="presParOf" srcId="{BF6FB42A-0849-45F4-B54D-4C89BE82399A}" destId="{F42BDB08-ECAE-4B05-BFF8-5D090C926EEE}" srcOrd="1" destOrd="0" presId="urn:microsoft.com/office/officeart/2005/8/layout/hierarchy1"/>
    <dgm:cxn modelId="{4FBF44DF-2C6B-40CA-9B42-43B7F6B7BEF6}" type="presParOf" srcId="{B97BAB99-A056-4B76-909C-5473ADC51781}" destId="{41A210F0-DF33-46E8-A712-28C5AC7F20EA}" srcOrd="2" destOrd="0" presId="urn:microsoft.com/office/officeart/2005/8/layout/hierarchy1"/>
    <dgm:cxn modelId="{88BA9AAC-8551-461F-B62A-87E4F5ADB8B6}" type="presParOf" srcId="{B97BAB99-A056-4B76-909C-5473ADC51781}" destId="{7701C3F8-F7B8-48A5-AA50-2100176DB8C5}" srcOrd="3" destOrd="0" presId="urn:microsoft.com/office/officeart/2005/8/layout/hierarchy1"/>
    <dgm:cxn modelId="{1C2DA981-DA8E-47AB-A321-FFD87C3DB003}" type="presParOf" srcId="{7701C3F8-F7B8-48A5-AA50-2100176DB8C5}" destId="{04347E1C-A589-4B09-A7A6-0D20882825A7}" srcOrd="0" destOrd="0" presId="urn:microsoft.com/office/officeart/2005/8/layout/hierarchy1"/>
    <dgm:cxn modelId="{C8141BE5-7C49-4482-89C1-1D5C4E712477}" type="presParOf" srcId="{04347E1C-A589-4B09-A7A6-0D20882825A7}" destId="{FB8AB05C-F605-488B-8D68-848EE3D066FE}" srcOrd="0" destOrd="0" presId="urn:microsoft.com/office/officeart/2005/8/layout/hierarchy1"/>
    <dgm:cxn modelId="{6958F7EB-A4A7-4337-B83C-87B5B3394C93}" type="presParOf" srcId="{04347E1C-A589-4B09-A7A6-0D20882825A7}" destId="{FE3BE47E-F3ED-4159-9C49-B4C935FAD2FF}" srcOrd="1" destOrd="0" presId="urn:microsoft.com/office/officeart/2005/8/layout/hierarchy1"/>
    <dgm:cxn modelId="{AE8275D9-F5FF-4304-BC56-E948D4AFC24C}" type="presParOf" srcId="{7701C3F8-F7B8-48A5-AA50-2100176DB8C5}" destId="{9B042EDE-C36C-4D9E-9D61-1AB4E4D6323B}" srcOrd="1" destOrd="0" presId="urn:microsoft.com/office/officeart/2005/8/layout/hierarchy1"/>
    <dgm:cxn modelId="{0E669E73-6617-4C48-93C3-82AB8EBE84E1}" type="presParOf" srcId="{9B042EDE-C36C-4D9E-9D61-1AB4E4D6323B}" destId="{D36E871C-F936-47B3-8F3B-17F67147A168}" srcOrd="0" destOrd="0" presId="urn:microsoft.com/office/officeart/2005/8/layout/hierarchy1"/>
    <dgm:cxn modelId="{E11C50E3-054F-40B9-B1EA-D87C41AC3621}" type="presParOf" srcId="{9B042EDE-C36C-4D9E-9D61-1AB4E4D6323B}" destId="{EE114CA4-5622-4787-8980-3E0CA2FC8552}" srcOrd="1" destOrd="0" presId="urn:microsoft.com/office/officeart/2005/8/layout/hierarchy1"/>
    <dgm:cxn modelId="{61BA75A6-7DA0-4BBD-B9F1-F9E41E0B18B2}" type="presParOf" srcId="{EE114CA4-5622-4787-8980-3E0CA2FC8552}" destId="{0D12118D-DE7F-4E84-BC99-ADFAF098609F}" srcOrd="0" destOrd="0" presId="urn:microsoft.com/office/officeart/2005/8/layout/hierarchy1"/>
    <dgm:cxn modelId="{4F4975EE-ACB0-465F-A8B5-D6FDD7F2953D}" type="presParOf" srcId="{0D12118D-DE7F-4E84-BC99-ADFAF098609F}" destId="{8B675163-A5CC-4823-829A-93EDE8E436D2}" srcOrd="0" destOrd="0" presId="urn:microsoft.com/office/officeart/2005/8/layout/hierarchy1"/>
    <dgm:cxn modelId="{9AD63024-56C5-4B51-9451-AEF9FFDFFAA4}" type="presParOf" srcId="{0D12118D-DE7F-4E84-BC99-ADFAF098609F}" destId="{635FAEE0-2EB8-4D2F-AC73-B27434C68E20}" srcOrd="1" destOrd="0" presId="urn:microsoft.com/office/officeart/2005/8/layout/hierarchy1"/>
    <dgm:cxn modelId="{65B560B8-3D98-42C9-891C-5123EAF1AA4C}" type="presParOf" srcId="{EE114CA4-5622-4787-8980-3E0CA2FC8552}" destId="{FE016D91-EB31-490B-80E5-30A669C7A11B}" srcOrd="1" destOrd="0" presId="urn:microsoft.com/office/officeart/2005/8/layout/hierarchy1"/>
    <dgm:cxn modelId="{4D2FFC9C-DA08-4B08-933A-3E989C0A8AEB}" type="presParOf" srcId="{83810EA7-3525-4240-A582-4DC772A3F380}" destId="{3301F59F-275B-416A-883F-B1DF48665FAB}" srcOrd="2" destOrd="0" presId="urn:microsoft.com/office/officeart/2005/8/layout/hierarchy1"/>
    <dgm:cxn modelId="{24FA30D0-6641-4773-AF35-A6DFA37C72F3}" type="presParOf" srcId="{83810EA7-3525-4240-A582-4DC772A3F380}" destId="{4B7EA145-D503-4DAD-8C96-DE84794917EF}" srcOrd="3" destOrd="0" presId="urn:microsoft.com/office/officeart/2005/8/layout/hierarchy1"/>
    <dgm:cxn modelId="{2AB0AC7A-E724-44F0-BE10-B64088138870}" type="presParOf" srcId="{4B7EA145-D503-4DAD-8C96-DE84794917EF}" destId="{51509040-F8AE-4488-9051-F71203219E33}" srcOrd="0" destOrd="0" presId="urn:microsoft.com/office/officeart/2005/8/layout/hierarchy1"/>
    <dgm:cxn modelId="{60E2C6CD-7BD1-4864-87D2-45E0FE9834A0}" type="presParOf" srcId="{51509040-F8AE-4488-9051-F71203219E33}" destId="{6920A7D7-9D54-44DD-BA4B-DE7923941854}" srcOrd="0" destOrd="0" presId="urn:microsoft.com/office/officeart/2005/8/layout/hierarchy1"/>
    <dgm:cxn modelId="{0CB06C3F-C034-4762-9530-10CC7E51FD7A}" type="presParOf" srcId="{51509040-F8AE-4488-9051-F71203219E33}" destId="{B2524F4C-B501-430D-B8CC-411DEC6351C4}" srcOrd="1" destOrd="0" presId="urn:microsoft.com/office/officeart/2005/8/layout/hierarchy1"/>
    <dgm:cxn modelId="{67B3A6FA-A0C2-4752-9A26-1159C11658B1}" type="presParOf" srcId="{4B7EA145-D503-4DAD-8C96-DE84794917EF}" destId="{873A9C6A-C61D-4867-AFE3-EA8472532EA0}" srcOrd="1" destOrd="0" presId="urn:microsoft.com/office/officeart/2005/8/layout/hierarchy1"/>
    <dgm:cxn modelId="{2A0BC6AD-0EDC-4793-AB7E-CDF19B2C15B9}" type="presParOf" srcId="{873A9C6A-C61D-4867-AFE3-EA8472532EA0}" destId="{86F6D362-CD43-4F1A-A6D4-93D19AF6846C}" srcOrd="0" destOrd="0" presId="urn:microsoft.com/office/officeart/2005/8/layout/hierarchy1"/>
    <dgm:cxn modelId="{11E26C54-0FC4-4C67-95BF-18D1CB7C5FF0}" type="presParOf" srcId="{873A9C6A-C61D-4867-AFE3-EA8472532EA0}" destId="{A192C80D-3CCA-4EF5-B887-35ABCF6ECFFC}" srcOrd="1" destOrd="0" presId="urn:microsoft.com/office/officeart/2005/8/layout/hierarchy1"/>
    <dgm:cxn modelId="{015A1FA2-08C2-4ABF-8871-9AA92C0034B6}" type="presParOf" srcId="{A192C80D-3CCA-4EF5-B887-35ABCF6ECFFC}" destId="{531AAA37-9B71-4125-BBF7-86CFFA50A2C3}" srcOrd="0" destOrd="0" presId="urn:microsoft.com/office/officeart/2005/8/layout/hierarchy1"/>
    <dgm:cxn modelId="{B7475C8A-9B62-4B2D-935F-98668CDA7C2E}" type="presParOf" srcId="{531AAA37-9B71-4125-BBF7-86CFFA50A2C3}" destId="{4FDB5315-3375-45AD-AC5E-31372CF5549B}" srcOrd="0" destOrd="0" presId="urn:microsoft.com/office/officeart/2005/8/layout/hierarchy1"/>
    <dgm:cxn modelId="{27A4824D-8CE8-4540-82B1-5B2B8CC40B37}" type="presParOf" srcId="{531AAA37-9B71-4125-BBF7-86CFFA50A2C3}" destId="{F4BFBE94-2AE8-4633-9614-60E6BD2F710C}" srcOrd="1" destOrd="0" presId="urn:microsoft.com/office/officeart/2005/8/layout/hierarchy1"/>
    <dgm:cxn modelId="{37842541-9660-4D96-B397-FC578EEB4482}" type="presParOf" srcId="{A192C80D-3CCA-4EF5-B887-35ABCF6ECFFC}" destId="{82329649-0347-4539-AC1B-592C1AADFA7F}" srcOrd="1" destOrd="0" presId="urn:microsoft.com/office/officeart/2005/8/layout/hierarchy1"/>
    <dgm:cxn modelId="{564E3024-7DEB-473B-9776-627FB6B2BB04}" type="presParOf" srcId="{82329649-0347-4539-AC1B-592C1AADFA7F}" destId="{36AEC266-9932-4DCA-A147-D1C08BA5ED0F}" srcOrd="0" destOrd="0" presId="urn:microsoft.com/office/officeart/2005/8/layout/hierarchy1"/>
    <dgm:cxn modelId="{B0F49644-D15F-4ADA-84E3-2244FECC8801}" type="presParOf" srcId="{82329649-0347-4539-AC1B-592C1AADFA7F}" destId="{65C513A5-100D-4D59-B9C7-031CDE021665}" srcOrd="1" destOrd="0" presId="urn:microsoft.com/office/officeart/2005/8/layout/hierarchy1"/>
    <dgm:cxn modelId="{FD617AE4-4933-4F71-A97A-1862E19BB04E}" type="presParOf" srcId="{65C513A5-100D-4D59-B9C7-031CDE021665}" destId="{23CA7ABC-9C06-4F9F-AE06-E87A5B717C87}" srcOrd="0" destOrd="0" presId="urn:microsoft.com/office/officeart/2005/8/layout/hierarchy1"/>
    <dgm:cxn modelId="{0CB8B6D9-9781-44CE-8544-206CD70E0C12}" type="presParOf" srcId="{23CA7ABC-9C06-4F9F-AE06-E87A5B717C87}" destId="{AC1F0F60-1854-4A06-B2CE-269B13337FE9}" srcOrd="0" destOrd="0" presId="urn:microsoft.com/office/officeart/2005/8/layout/hierarchy1"/>
    <dgm:cxn modelId="{5504107F-CBE8-41F8-A454-27A3CC359B2E}" type="presParOf" srcId="{23CA7ABC-9C06-4F9F-AE06-E87A5B717C87}" destId="{53D694B5-B926-4A50-B2C2-66F8EA7C866D}" srcOrd="1" destOrd="0" presId="urn:microsoft.com/office/officeart/2005/8/layout/hierarchy1"/>
    <dgm:cxn modelId="{FA77D2CE-0AC1-44F4-BF65-43D304B34119}" type="presParOf" srcId="{65C513A5-100D-4D59-B9C7-031CDE021665}" destId="{F38639FC-2874-4176-9568-66B9FB1F9B4E}" srcOrd="1" destOrd="0" presId="urn:microsoft.com/office/officeart/2005/8/layout/hierarchy1"/>
    <dgm:cxn modelId="{3C05B519-35B1-49E2-8332-DA9A21DCC6F1}" type="presParOf" srcId="{873A9C6A-C61D-4867-AFE3-EA8472532EA0}" destId="{97872D18-CC88-4E4F-BA4C-FBE5A9F797E4}" srcOrd="2" destOrd="0" presId="urn:microsoft.com/office/officeart/2005/8/layout/hierarchy1"/>
    <dgm:cxn modelId="{D6DE1FE9-2576-46C7-8628-A209E71A0857}" type="presParOf" srcId="{873A9C6A-C61D-4867-AFE3-EA8472532EA0}" destId="{17338979-747F-41DA-8D9F-12B3E2D642B7}" srcOrd="3" destOrd="0" presId="urn:microsoft.com/office/officeart/2005/8/layout/hierarchy1"/>
    <dgm:cxn modelId="{E949383F-6DD1-47E8-9365-7F68E3D069AC}" type="presParOf" srcId="{17338979-747F-41DA-8D9F-12B3E2D642B7}" destId="{99E2B6F2-6F9F-4FAB-A279-EE6110403DF4}" srcOrd="0" destOrd="0" presId="urn:microsoft.com/office/officeart/2005/8/layout/hierarchy1"/>
    <dgm:cxn modelId="{B9E76E2C-C499-4E46-A32A-1AA191C71A1E}" type="presParOf" srcId="{99E2B6F2-6F9F-4FAB-A279-EE6110403DF4}" destId="{8F4A8ABE-048F-40AC-9B64-657AC7B7AE9C}" srcOrd="0" destOrd="0" presId="urn:microsoft.com/office/officeart/2005/8/layout/hierarchy1"/>
    <dgm:cxn modelId="{C82B09E9-5E28-46B0-B7A7-A9933C0ECC9C}" type="presParOf" srcId="{99E2B6F2-6F9F-4FAB-A279-EE6110403DF4}" destId="{785B617B-AD37-49DD-9D7A-70856A1A71E3}" srcOrd="1" destOrd="0" presId="urn:microsoft.com/office/officeart/2005/8/layout/hierarchy1"/>
    <dgm:cxn modelId="{3CD8F068-694E-4D60-B7B0-EDCDE588F400}" type="presParOf" srcId="{17338979-747F-41DA-8D9F-12B3E2D642B7}" destId="{61FE4089-E9F6-44EE-842A-D33F76D04ECD}" srcOrd="1" destOrd="0" presId="urn:microsoft.com/office/officeart/2005/8/layout/hierarchy1"/>
    <dgm:cxn modelId="{2A121CDB-14D8-42FE-A781-A0E837B6B312}" type="presParOf" srcId="{61FE4089-E9F6-44EE-842A-D33F76D04ECD}" destId="{CF0B504F-F9DF-470D-9498-1259B2734ECD}" srcOrd="0" destOrd="0" presId="urn:microsoft.com/office/officeart/2005/8/layout/hierarchy1"/>
    <dgm:cxn modelId="{AC2DB1A6-6398-4B71-9BB7-9557488549D2}" type="presParOf" srcId="{61FE4089-E9F6-44EE-842A-D33F76D04ECD}" destId="{554793C5-CCCC-477B-BB96-4ECDE34C7CCB}" srcOrd="1" destOrd="0" presId="urn:microsoft.com/office/officeart/2005/8/layout/hierarchy1"/>
    <dgm:cxn modelId="{5AC4759C-3547-42C7-A6F7-8F1ABB3026E9}" type="presParOf" srcId="{554793C5-CCCC-477B-BB96-4ECDE34C7CCB}" destId="{D15B07C2-A7BC-4F91-9259-B325841F2A2E}" srcOrd="0" destOrd="0" presId="urn:microsoft.com/office/officeart/2005/8/layout/hierarchy1"/>
    <dgm:cxn modelId="{25EB43DD-DE55-4F95-B0F1-10689BECD8BC}" type="presParOf" srcId="{D15B07C2-A7BC-4F91-9259-B325841F2A2E}" destId="{8F1FEF44-8C89-4875-8A59-C98297342F5A}" srcOrd="0" destOrd="0" presId="urn:microsoft.com/office/officeart/2005/8/layout/hierarchy1"/>
    <dgm:cxn modelId="{C673D56B-57B5-40B1-98DB-F46D22245D44}" type="presParOf" srcId="{D15B07C2-A7BC-4F91-9259-B325841F2A2E}" destId="{44A50E46-91CD-4636-83A5-CA65D49F2779}" srcOrd="1" destOrd="0" presId="urn:microsoft.com/office/officeart/2005/8/layout/hierarchy1"/>
    <dgm:cxn modelId="{2262822A-0856-4C3F-9B76-A1FC0BADE83E}" type="presParOf" srcId="{554793C5-CCCC-477B-BB96-4ECDE34C7CCB}" destId="{1374E055-B3E4-4DF7-A23A-0646B3F701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80BE077-74C3-41D3-8DC8-6CCA58FC9EA5}"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CE1B6BE7-70BD-47D3-9A67-9C0FAE8083E0}">
      <dgm:prSet phldrT="[Text]"/>
      <dgm:spPr>
        <a:ln>
          <a:solidFill>
            <a:srgbClr val="7030A0"/>
          </a:solidFill>
        </a:ln>
      </dgm:spPr>
      <dgm:t>
        <a:bodyPr/>
        <a:lstStyle/>
        <a:p>
          <a:r>
            <a:rPr lang="en-US" dirty="0">
              <a:latin typeface="Bahnschrift SemiLight Condensed" panose="020B0502040204020203" pitchFamily="34" charset="0"/>
            </a:rPr>
            <a:t>Role of ID in </a:t>
          </a:r>
        </a:p>
      </dgm:t>
    </dgm:pt>
    <dgm:pt modelId="{2E851F86-F98C-41DF-B251-FF593A79401B}" type="parTrans" cxnId="{6DE5F1F0-DF0C-45AF-8F35-0076F94E46B5}">
      <dgm:prSet/>
      <dgm:spPr/>
      <dgm:t>
        <a:bodyPr/>
        <a:lstStyle/>
        <a:p>
          <a:endParaRPr lang="en-US"/>
        </a:p>
      </dgm:t>
    </dgm:pt>
    <dgm:pt modelId="{5002CAB8-2C6B-4F23-B1E5-F9763C1FF266}" type="sibTrans" cxnId="{6DE5F1F0-DF0C-45AF-8F35-0076F94E46B5}">
      <dgm:prSet/>
      <dgm:spPr/>
      <dgm:t>
        <a:bodyPr/>
        <a:lstStyle/>
        <a:p>
          <a:endParaRPr lang="en-US"/>
        </a:p>
      </dgm:t>
    </dgm:pt>
    <dgm:pt modelId="{D6353357-5AFF-4C56-A575-E39A90390C8F}">
      <dgm:prSet phldrT="[Text]"/>
      <dgm:spPr>
        <a:ln>
          <a:solidFill>
            <a:srgbClr val="7030A0"/>
          </a:solidFill>
        </a:ln>
      </dgm:spPr>
      <dgm:t>
        <a:bodyPr/>
        <a:lstStyle/>
        <a:p>
          <a:r>
            <a:rPr lang="en-US" dirty="0">
              <a:latin typeface="Bahnschrift SemiLight Condensed" panose="020B0502040204020203" pitchFamily="34" charset="0"/>
            </a:rPr>
            <a:t>CSR Committee</a:t>
          </a:r>
        </a:p>
      </dgm:t>
    </dgm:pt>
    <dgm:pt modelId="{00551EA2-8605-4424-A8E6-83104629A277}" type="parTrans" cxnId="{153CCFF6-7EA8-49FC-820D-D8824E964465}">
      <dgm:prSet/>
      <dgm:spPr/>
      <dgm:t>
        <a:bodyPr/>
        <a:lstStyle/>
        <a:p>
          <a:endParaRPr lang="en-US"/>
        </a:p>
      </dgm:t>
    </dgm:pt>
    <dgm:pt modelId="{C7015BA1-CDB7-45F3-95E0-10331131C6D2}" type="sibTrans" cxnId="{153CCFF6-7EA8-49FC-820D-D8824E964465}">
      <dgm:prSet/>
      <dgm:spPr/>
      <dgm:t>
        <a:bodyPr/>
        <a:lstStyle/>
        <a:p>
          <a:endParaRPr lang="en-US"/>
        </a:p>
      </dgm:t>
    </dgm:pt>
    <dgm:pt modelId="{404C1297-50C2-4C88-B050-E99FD4EAF0C7}">
      <dgm:prSet phldrT="[Text]"/>
      <dgm:spPr>
        <a:ln>
          <a:solidFill>
            <a:srgbClr val="7030A0"/>
          </a:solidFill>
        </a:ln>
      </dgm:spPr>
      <dgm:t>
        <a:bodyPr/>
        <a:lstStyle/>
        <a:p>
          <a:r>
            <a:rPr lang="en-US" dirty="0">
              <a:latin typeface="Bahnschrift SemiLight Condensed" panose="020B0502040204020203" pitchFamily="34" charset="0"/>
            </a:rPr>
            <a:t>Board Meeting</a:t>
          </a:r>
        </a:p>
      </dgm:t>
    </dgm:pt>
    <dgm:pt modelId="{F80B93F7-46E4-4382-8227-F5812493B68E}" type="parTrans" cxnId="{9BDCD067-72E1-4B75-82F1-EF07BA05068D}">
      <dgm:prSet/>
      <dgm:spPr/>
      <dgm:t>
        <a:bodyPr/>
        <a:lstStyle/>
        <a:p>
          <a:endParaRPr lang="en-US"/>
        </a:p>
      </dgm:t>
    </dgm:pt>
    <dgm:pt modelId="{824D7709-F6E0-4E6F-B3F1-CD9F02681CD9}" type="sibTrans" cxnId="{9BDCD067-72E1-4B75-82F1-EF07BA05068D}">
      <dgm:prSet/>
      <dgm:spPr/>
      <dgm:t>
        <a:bodyPr/>
        <a:lstStyle/>
        <a:p>
          <a:endParaRPr lang="en-US"/>
        </a:p>
      </dgm:t>
    </dgm:pt>
    <dgm:pt modelId="{47A597CE-7992-4B9E-90A4-AB32938CBBE5}">
      <dgm:prSet phldrT="[Text]"/>
      <dgm:spPr>
        <a:ln>
          <a:solidFill>
            <a:srgbClr val="7030A0"/>
          </a:solidFill>
        </a:ln>
      </dgm:spPr>
      <dgm:t>
        <a:bodyPr/>
        <a:lstStyle/>
        <a:p>
          <a:r>
            <a:rPr lang="en-US" dirty="0"/>
            <a:t> </a:t>
          </a:r>
          <a:r>
            <a:rPr lang="en-US" dirty="0">
              <a:latin typeface="Bahnschrift SemiLight Condensed" panose="020B0502040204020203" pitchFamily="34" charset="0"/>
            </a:rPr>
            <a:t>ID Meeting</a:t>
          </a:r>
        </a:p>
      </dgm:t>
    </dgm:pt>
    <dgm:pt modelId="{F15421D0-75CE-41A2-98DE-3A119541EDC6}" type="parTrans" cxnId="{09F10D5F-F1BF-439F-B878-31871F9D16AA}">
      <dgm:prSet/>
      <dgm:spPr/>
      <dgm:t>
        <a:bodyPr/>
        <a:lstStyle/>
        <a:p>
          <a:endParaRPr lang="en-US"/>
        </a:p>
      </dgm:t>
    </dgm:pt>
    <dgm:pt modelId="{932802A5-3E24-4092-BF4C-C944BFD5650D}" type="sibTrans" cxnId="{09F10D5F-F1BF-439F-B878-31871F9D16AA}">
      <dgm:prSet/>
      <dgm:spPr/>
      <dgm:t>
        <a:bodyPr/>
        <a:lstStyle/>
        <a:p>
          <a:endParaRPr lang="en-US"/>
        </a:p>
      </dgm:t>
    </dgm:pt>
    <dgm:pt modelId="{2747010C-066E-4A9A-9368-539E31E4EEC0}">
      <dgm:prSet/>
      <dgm:spPr>
        <a:ln>
          <a:solidFill>
            <a:srgbClr val="7030A0"/>
          </a:solidFill>
        </a:ln>
      </dgm:spPr>
      <dgm:t>
        <a:bodyPr/>
        <a:lstStyle/>
        <a:p>
          <a:r>
            <a:rPr lang="en-US" dirty="0">
              <a:latin typeface="Bahnschrift SemiLight Condensed" panose="020B0502040204020203" pitchFamily="34" charset="0"/>
            </a:rPr>
            <a:t>Audit Committee</a:t>
          </a:r>
        </a:p>
      </dgm:t>
    </dgm:pt>
    <dgm:pt modelId="{AD442F55-54CC-4E85-8882-DB1860AA1A84}" type="parTrans" cxnId="{BEBC2DB0-8A68-4011-AAA1-902E938E6923}">
      <dgm:prSet/>
      <dgm:spPr/>
      <dgm:t>
        <a:bodyPr/>
        <a:lstStyle/>
        <a:p>
          <a:endParaRPr lang="en-US"/>
        </a:p>
      </dgm:t>
    </dgm:pt>
    <dgm:pt modelId="{61928FF7-DC45-4CDA-899B-8712C7EC8CB5}" type="sibTrans" cxnId="{BEBC2DB0-8A68-4011-AAA1-902E938E6923}">
      <dgm:prSet/>
      <dgm:spPr/>
      <dgm:t>
        <a:bodyPr/>
        <a:lstStyle/>
        <a:p>
          <a:endParaRPr lang="en-US"/>
        </a:p>
      </dgm:t>
    </dgm:pt>
    <dgm:pt modelId="{07625AEA-B046-4C50-B746-57980113C5D6}">
      <dgm:prSet/>
      <dgm:spPr>
        <a:ln>
          <a:solidFill>
            <a:srgbClr val="7030A0"/>
          </a:solidFill>
        </a:ln>
      </dgm:spPr>
      <dgm:t>
        <a:bodyPr/>
        <a:lstStyle/>
        <a:p>
          <a:r>
            <a:rPr lang="en-US" dirty="0">
              <a:latin typeface="Bahnschrift SemiLight Condensed" panose="020B0502040204020203" pitchFamily="34" charset="0"/>
            </a:rPr>
            <a:t>Nomination &amp; Remuneration Committee</a:t>
          </a:r>
        </a:p>
      </dgm:t>
    </dgm:pt>
    <dgm:pt modelId="{C17D128C-9B70-4CF7-96FA-B1558D5B12B7}" type="parTrans" cxnId="{1C8C18C2-169C-447C-9B8F-5B404D7E55E1}">
      <dgm:prSet/>
      <dgm:spPr/>
      <dgm:t>
        <a:bodyPr/>
        <a:lstStyle/>
        <a:p>
          <a:endParaRPr lang="en-US"/>
        </a:p>
      </dgm:t>
    </dgm:pt>
    <dgm:pt modelId="{9366AEF3-A11D-45C7-B710-98AD00A37542}" type="sibTrans" cxnId="{1C8C18C2-169C-447C-9B8F-5B404D7E55E1}">
      <dgm:prSet/>
      <dgm:spPr/>
      <dgm:t>
        <a:bodyPr/>
        <a:lstStyle/>
        <a:p>
          <a:endParaRPr lang="en-US"/>
        </a:p>
      </dgm:t>
    </dgm:pt>
    <dgm:pt modelId="{7E000EDA-F25F-44E8-819D-1838DA77B056}">
      <dgm:prSet custT="1"/>
      <dgm:spPr>
        <a:solidFill>
          <a:prstClr val="white">
            <a:alpha val="90000"/>
            <a:hueOff val="0"/>
            <a:satOff val="0"/>
            <a:lumOff val="0"/>
            <a:alphaOff val="0"/>
          </a:prstClr>
        </a:solidFill>
        <a:ln w="6350" cap="flat" cmpd="sng" algn="ctr">
          <a:solidFill>
            <a:srgbClr val="7030A0"/>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Risk Management Committee	</a:t>
          </a:r>
        </a:p>
      </dgm:t>
    </dgm:pt>
    <dgm:pt modelId="{988D97AF-027F-426B-9371-16420941591F}" type="parTrans" cxnId="{10DC2C8F-FAE4-4199-AED1-309CF24D62D5}">
      <dgm:prSet/>
      <dgm:spPr/>
      <dgm:t>
        <a:bodyPr/>
        <a:lstStyle/>
        <a:p>
          <a:endParaRPr lang="en-IN"/>
        </a:p>
      </dgm:t>
    </dgm:pt>
    <dgm:pt modelId="{043C7716-BE54-43C5-AC90-D19195F418E9}" type="sibTrans" cxnId="{10DC2C8F-FAE4-4199-AED1-309CF24D62D5}">
      <dgm:prSet/>
      <dgm:spPr/>
      <dgm:t>
        <a:bodyPr/>
        <a:lstStyle/>
        <a:p>
          <a:endParaRPr lang="en-IN"/>
        </a:p>
      </dgm:t>
    </dgm:pt>
    <dgm:pt modelId="{8218D47E-C11D-4010-B520-0BDB96C7363F}">
      <dgm:prSet custT="1"/>
      <dgm:spPr>
        <a:solidFill>
          <a:prstClr val="white">
            <a:alpha val="90000"/>
            <a:hueOff val="0"/>
            <a:satOff val="0"/>
            <a:lumOff val="0"/>
            <a:alphaOff val="0"/>
          </a:prstClr>
        </a:solidFill>
        <a:ln w="6350" cap="flat" cmpd="sng" algn="ctr">
          <a:solidFill>
            <a:srgbClr val="7030A0"/>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Stakeholders Relationship Committee</a:t>
          </a:r>
        </a:p>
      </dgm:t>
    </dgm:pt>
    <dgm:pt modelId="{7D14A905-D80D-4AD0-81E3-27B7984C0B38}" type="parTrans" cxnId="{421B8134-8D9F-463B-B467-A84106753D58}">
      <dgm:prSet/>
      <dgm:spPr/>
      <dgm:t>
        <a:bodyPr/>
        <a:lstStyle/>
        <a:p>
          <a:endParaRPr lang="en-IN"/>
        </a:p>
      </dgm:t>
    </dgm:pt>
    <dgm:pt modelId="{967672BA-3806-4326-9455-0BB02F89DFBB}" type="sibTrans" cxnId="{421B8134-8D9F-463B-B467-A84106753D58}">
      <dgm:prSet/>
      <dgm:spPr/>
      <dgm:t>
        <a:bodyPr/>
        <a:lstStyle/>
        <a:p>
          <a:endParaRPr lang="en-IN"/>
        </a:p>
      </dgm:t>
    </dgm:pt>
    <dgm:pt modelId="{BF89AE12-61C9-49C8-9DB4-B1D6F5399D0E}">
      <dgm:prSet custT="1"/>
      <dgm:spPr>
        <a:solidFill>
          <a:prstClr val="white">
            <a:alpha val="90000"/>
            <a:hueOff val="0"/>
            <a:satOff val="0"/>
            <a:lumOff val="0"/>
            <a:alphaOff val="0"/>
          </a:prstClr>
        </a:solidFill>
        <a:ln w="6350" cap="flat" cmpd="sng" algn="ctr">
          <a:solidFill>
            <a:srgbClr val="7030A0"/>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Credit Committee</a:t>
          </a:r>
        </a:p>
      </dgm:t>
    </dgm:pt>
    <dgm:pt modelId="{311EF9E4-4472-4420-B1C1-514D133B9C7B}" type="parTrans" cxnId="{0347669C-E1A4-4F88-A6D2-CF6D615CF4F2}">
      <dgm:prSet/>
      <dgm:spPr/>
      <dgm:t>
        <a:bodyPr/>
        <a:lstStyle/>
        <a:p>
          <a:endParaRPr lang="en-IN"/>
        </a:p>
      </dgm:t>
    </dgm:pt>
    <dgm:pt modelId="{68C077E9-C828-4DC0-9BAD-945BB37D0BC0}" type="sibTrans" cxnId="{0347669C-E1A4-4F88-A6D2-CF6D615CF4F2}">
      <dgm:prSet/>
      <dgm:spPr/>
      <dgm:t>
        <a:bodyPr/>
        <a:lstStyle/>
        <a:p>
          <a:endParaRPr lang="en-IN"/>
        </a:p>
      </dgm:t>
    </dgm:pt>
    <dgm:pt modelId="{8123198F-C3D7-47A2-86E7-B7BCDF510760}" type="pres">
      <dgm:prSet presAssocID="{A80BE077-74C3-41D3-8DC8-6CCA58FC9EA5}" presName="hierChild1" presStyleCnt="0">
        <dgm:presLayoutVars>
          <dgm:chPref val="1"/>
          <dgm:dir/>
          <dgm:animOne val="branch"/>
          <dgm:animLvl val="lvl"/>
          <dgm:resizeHandles/>
        </dgm:presLayoutVars>
      </dgm:prSet>
      <dgm:spPr/>
    </dgm:pt>
    <dgm:pt modelId="{D2F56C0D-9622-440F-9B35-ABEE1DC95F11}" type="pres">
      <dgm:prSet presAssocID="{CE1B6BE7-70BD-47D3-9A67-9C0FAE8083E0}" presName="hierRoot1" presStyleCnt="0"/>
      <dgm:spPr/>
    </dgm:pt>
    <dgm:pt modelId="{10F79617-B865-4AF3-B141-8305A8C02EE6}" type="pres">
      <dgm:prSet presAssocID="{CE1B6BE7-70BD-47D3-9A67-9C0FAE8083E0}" presName="composite" presStyleCnt="0"/>
      <dgm:spPr/>
    </dgm:pt>
    <dgm:pt modelId="{8353B727-3E8D-40F3-9946-18B547F12FA8}" type="pres">
      <dgm:prSet presAssocID="{CE1B6BE7-70BD-47D3-9A67-9C0FAE8083E0}" presName="background" presStyleLbl="node0" presStyleIdx="0" presStyleCnt="1"/>
      <dgm:spPr>
        <a:solidFill>
          <a:srgbClr val="7030A0"/>
        </a:solidFill>
      </dgm:spPr>
    </dgm:pt>
    <dgm:pt modelId="{177E5D71-8BB7-4A9B-A3A7-81CC54620C58}" type="pres">
      <dgm:prSet presAssocID="{CE1B6BE7-70BD-47D3-9A67-9C0FAE8083E0}" presName="text" presStyleLbl="fgAcc0" presStyleIdx="0" presStyleCnt="1">
        <dgm:presLayoutVars>
          <dgm:chPref val="3"/>
        </dgm:presLayoutVars>
      </dgm:prSet>
      <dgm:spPr/>
    </dgm:pt>
    <dgm:pt modelId="{B26A48C4-CEB4-4013-844B-BD643506BFED}" type="pres">
      <dgm:prSet presAssocID="{CE1B6BE7-70BD-47D3-9A67-9C0FAE8083E0}" presName="hierChild2" presStyleCnt="0"/>
      <dgm:spPr/>
    </dgm:pt>
    <dgm:pt modelId="{C3BEB2D5-70E8-4D23-9E7B-ED240ADC00F4}" type="pres">
      <dgm:prSet presAssocID="{00551EA2-8605-4424-A8E6-83104629A277}" presName="Name10" presStyleLbl="parChTrans1D2" presStyleIdx="0" presStyleCnt="8"/>
      <dgm:spPr/>
    </dgm:pt>
    <dgm:pt modelId="{6D631DCF-244F-4645-A9E8-883E9502392B}" type="pres">
      <dgm:prSet presAssocID="{D6353357-5AFF-4C56-A575-E39A90390C8F}" presName="hierRoot2" presStyleCnt="0"/>
      <dgm:spPr/>
    </dgm:pt>
    <dgm:pt modelId="{B59C5DA8-2361-4D19-B7AD-2B1EF8B56650}" type="pres">
      <dgm:prSet presAssocID="{D6353357-5AFF-4C56-A575-E39A90390C8F}" presName="composite2" presStyleCnt="0"/>
      <dgm:spPr/>
    </dgm:pt>
    <dgm:pt modelId="{D9781ABC-8A3D-4F71-9E8A-87B0BAEFF1F6}" type="pres">
      <dgm:prSet presAssocID="{D6353357-5AFF-4C56-A575-E39A90390C8F}" presName="background2" presStyleLbl="node2" presStyleIdx="0" presStyleCnt="8"/>
      <dgm:spPr>
        <a:solidFill>
          <a:srgbClr val="7030A0"/>
        </a:solidFill>
      </dgm:spPr>
    </dgm:pt>
    <dgm:pt modelId="{0E01C3CE-DC3A-4BB1-8EDC-E740DF506876}" type="pres">
      <dgm:prSet presAssocID="{D6353357-5AFF-4C56-A575-E39A90390C8F}" presName="text2" presStyleLbl="fgAcc2" presStyleIdx="0" presStyleCnt="8">
        <dgm:presLayoutVars>
          <dgm:chPref val="3"/>
        </dgm:presLayoutVars>
      </dgm:prSet>
      <dgm:spPr/>
    </dgm:pt>
    <dgm:pt modelId="{E3F752E7-D4FD-47CC-89ED-DDC1E8C4EC48}" type="pres">
      <dgm:prSet presAssocID="{D6353357-5AFF-4C56-A575-E39A90390C8F}" presName="hierChild3" presStyleCnt="0"/>
      <dgm:spPr/>
    </dgm:pt>
    <dgm:pt modelId="{89D78127-281C-435A-B50F-D70A0BCACAE1}" type="pres">
      <dgm:prSet presAssocID="{F80B93F7-46E4-4382-8227-F5812493B68E}" presName="Name10" presStyleLbl="parChTrans1D2" presStyleIdx="1" presStyleCnt="8"/>
      <dgm:spPr/>
    </dgm:pt>
    <dgm:pt modelId="{8CA594F1-9667-46D1-865D-332FBEF55EEC}" type="pres">
      <dgm:prSet presAssocID="{404C1297-50C2-4C88-B050-E99FD4EAF0C7}" presName="hierRoot2" presStyleCnt="0"/>
      <dgm:spPr/>
    </dgm:pt>
    <dgm:pt modelId="{46D043CB-2E6E-4650-A941-3059C412CB7F}" type="pres">
      <dgm:prSet presAssocID="{404C1297-50C2-4C88-B050-E99FD4EAF0C7}" presName="composite2" presStyleCnt="0"/>
      <dgm:spPr/>
    </dgm:pt>
    <dgm:pt modelId="{A585A5F8-299D-417F-A010-30D9C02003B3}" type="pres">
      <dgm:prSet presAssocID="{404C1297-50C2-4C88-B050-E99FD4EAF0C7}" presName="background2" presStyleLbl="node2" presStyleIdx="1" presStyleCnt="8"/>
      <dgm:spPr>
        <a:solidFill>
          <a:srgbClr val="7030A0"/>
        </a:solidFill>
      </dgm:spPr>
    </dgm:pt>
    <dgm:pt modelId="{49FE4F53-30E3-4346-B010-2AA62EABE84A}" type="pres">
      <dgm:prSet presAssocID="{404C1297-50C2-4C88-B050-E99FD4EAF0C7}" presName="text2" presStyleLbl="fgAcc2" presStyleIdx="1" presStyleCnt="8">
        <dgm:presLayoutVars>
          <dgm:chPref val="3"/>
        </dgm:presLayoutVars>
      </dgm:prSet>
      <dgm:spPr/>
    </dgm:pt>
    <dgm:pt modelId="{378778F3-295A-4000-86DF-C6711526DC9C}" type="pres">
      <dgm:prSet presAssocID="{404C1297-50C2-4C88-B050-E99FD4EAF0C7}" presName="hierChild3" presStyleCnt="0"/>
      <dgm:spPr/>
    </dgm:pt>
    <dgm:pt modelId="{B99F2161-0821-4BC0-956A-2F12BD220261}" type="pres">
      <dgm:prSet presAssocID="{F15421D0-75CE-41A2-98DE-3A119541EDC6}" presName="Name10" presStyleLbl="parChTrans1D2" presStyleIdx="2" presStyleCnt="8"/>
      <dgm:spPr/>
    </dgm:pt>
    <dgm:pt modelId="{401D2467-0EE2-4598-BB1F-69B38CB37B05}" type="pres">
      <dgm:prSet presAssocID="{47A597CE-7992-4B9E-90A4-AB32938CBBE5}" presName="hierRoot2" presStyleCnt="0"/>
      <dgm:spPr/>
    </dgm:pt>
    <dgm:pt modelId="{FCCFE7E1-9EC0-4C97-AD13-B5CB2A8C172E}" type="pres">
      <dgm:prSet presAssocID="{47A597CE-7992-4B9E-90A4-AB32938CBBE5}" presName="composite2" presStyleCnt="0"/>
      <dgm:spPr/>
    </dgm:pt>
    <dgm:pt modelId="{292F5FD4-25B8-48A8-9151-44E0AFC55B7B}" type="pres">
      <dgm:prSet presAssocID="{47A597CE-7992-4B9E-90A4-AB32938CBBE5}" presName="background2" presStyleLbl="node2" presStyleIdx="2" presStyleCnt="8"/>
      <dgm:spPr>
        <a:solidFill>
          <a:srgbClr val="7030A0"/>
        </a:solidFill>
      </dgm:spPr>
    </dgm:pt>
    <dgm:pt modelId="{A5B680EF-B619-4C0B-AB03-D129A6ACE861}" type="pres">
      <dgm:prSet presAssocID="{47A597CE-7992-4B9E-90A4-AB32938CBBE5}" presName="text2" presStyleLbl="fgAcc2" presStyleIdx="2" presStyleCnt="8">
        <dgm:presLayoutVars>
          <dgm:chPref val="3"/>
        </dgm:presLayoutVars>
      </dgm:prSet>
      <dgm:spPr/>
    </dgm:pt>
    <dgm:pt modelId="{54137E3B-546E-423F-9665-8BDE26E632A6}" type="pres">
      <dgm:prSet presAssocID="{47A597CE-7992-4B9E-90A4-AB32938CBBE5}" presName="hierChild3" presStyleCnt="0"/>
      <dgm:spPr/>
    </dgm:pt>
    <dgm:pt modelId="{5C77B1D8-FC6B-46E7-BD7D-9FC0F465B90D}" type="pres">
      <dgm:prSet presAssocID="{AD442F55-54CC-4E85-8882-DB1860AA1A84}" presName="Name10" presStyleLbl="parChTrans1D2" presStyleIdx="3" presStyleCnt="8"/>
      <dgm:spPr/>
    </dgm:pt>
    <dgm:pt modelId="{2D648AA8-5013-43F2-BD4A-5D7042A6EEEE}" type="pres">
      <dgm:prSet presAssocID="{2747010C-066E-4A9A-9368-539E31E4EEC0}" presName="hierRoot2" presStyleCnt="0"/>
      <dgm:spPr/>
    </dgm:pt>
    <dgm:pt modelId="{735359BB-AD69-4FD5-93A3-BB287CC30B86}" type="pres">
      <dgm:prSet presAssocID="{2747010C-066E-4A9A-9368-539E31E4EEC0}" presName="composite2" presStyleCnt="0"/>
      <dgm:spPr/>
    </dgm:pt>
    <dgm:pt modelId="{86CDCD2E-F38B-456B-9920-CDB3EF912487}" type="pres">
      <dgm:prSet presAssocID="{2747010C-066E-4A9A-9368-539E31E4EEC0}" presName="background2" presStyleLbl="node2" presStyleIdx="3" presStyleCnt="8"/>
      <dgm:spPr>
        <a:solidFill>
          <a:srgbClr val="7030A0"/>
        </a:solidFill>
      </dgm:spPr>
    </dgm:pt>
    <dgm:pt modelId="{28B8C64D-034B-4CD3-A3B0-6EA521871E89}" type="pres">
      <dgm:prSet presAssocID="{2747010C-066E-4A9A-9368-539E31E4EEC0}" presName="text2" presStyleLbl="fgAcc2" presStyleIdx="3" presStyleCnt="8">
        <dgm:presLayoutVars>
          <dgm:chPref val="3"/>
        </dgm:presLayoutVars>
      </dgm:prSet>
      <dgm:spPr/>
    </dgm:pt>
    <dgm:pt modelId="{D915D160-2ADD-47DC-864B-8891794FCE6E}" type="pres">
      <dgm:prSet presAssocID="{2747010C-066E-4A9A-9368-539E31E4EEC0}" presName="hierChild3" presStyleCnt="0"/>
      <dgm:spPr/>
    </dgm:pt>
    <dgm:pt modelId="{3CF24F61-D288-40F1-B048-58E816BE312E}" type="pres">
      <dgm:prSet presAssocID="{C17D128C-9B70-4CF7-96FA-B1558D5B12B7}" presName="Name10" presStyleLbl="parChTrans1D2" presStyleIdx="4" presStyleCnt="8"/>
      <dgm:spPr/>
    </dgm:pt>
    <dgm:pt modelId="{9CC48B4F-2CDE-4FA8-8FF4-C408FB9ADC7C}" type="pres">
      <dgm:prSet presAssocID="{07625AEA-B046-4C50-B746-57980113C5D6}" presName="hierRoot2" presStyleCnt="0"/>
      <dgm:spPr/>
    </dgm:pt>
    <dgm:pt modelId="{440F09BB-2028-4FDD-98FB-A87A248707CE}" type="pres">
      <dgm:prSet presAssocID="{07625AEA-B046-4C50-B746-57980113C5D6}" presName="composite2" presStyleCnt="0"/>
      <dgm:spPr/>
    </dgm:pt>
    <dgm:pt modelId="{B6D16486-F89C-4488-92AB-DD07DBA05850}" type="pres">
      <dgm:prSet presAssocID="{07625AEA-B046-4C50-B746-57980113C5D6}" presName="background2" presStyleLbl="node2" presStyleIdx="4" presStyleCnt="8"/>
      <dgm:spPr>
        <a:solidFill>
          <a:srgbClr val="7030A0"/>
        </a:solidFill>
      </dgm:spPr>
    </dgm:pt>
    <dgm:pt modelId="{4F07EE21-BCFD-4109-B893-65521695C789}" type="pres">
      <dgm:prSet presAssocID="{07625AEA-B046-4C50-B746-57980113C5D6}" presName="text2" presStyleLbl="fgAcc2" presStyleIdx="4" presStyleCnt="8">
        <dgm:presLayoutVars>
          <dgm:chPref val="3"/>
        </dgm:presLayoutVars>
      </dgm:prSet>
      <dgm:spPr/>
    </dgm:pt>
    <dgm:pt modelId="{8A680640-C12E-41FA-B614-FC9A09812D74}" type="pres">
      <dgm:prSet presAssocID="{07625AEA-B046-4C50-B746-57980113C5D6}" presName="hierChild3" presStyleCnt="0"/>
      <dgm:spPr/>
    </dgm:pt>
    <dgm:pt modelId="{33B2B28B-8AF3-4BF7-8D12-542A3B467B0B}" type="pres">
      <dgm:prSet presAssocID="{988D97AF-027F-426B-9371-16420941591F}" presName="Name10" presStyleLbl="parChTrans1D2" presStyleIdx="5" presStyleCnt="8"/>
      <dgm:spPr/>
    </dgm:pt>
    <dgm:pt modelId="{536D8723-6BFB-4C3C-8D4F-CCC64E1C0A5A}" type="pres">
      <dgm:prSet presAssocID="{7E000EDA-F25F-44E8-819D-1838DA77B056}" presName="hierRoot2" presStyleCnt="0"/>
      <dgm:spPr/>
    </dgm:pt>
    <dgm:pt modelId="{403305A4-2022-4A4D-AC87-A0525AADA25E}" type="pres">
      <dgm:prSet presAssocID="{7E000EDA-F25F-44E8-819D-1838DA77B056}" presName="composite2" presStyleCnt="0"/>
      <dgm:spPr/>
    </dgm:pt>
    <dgm:pt modelId="{01243B7F-580A-405D-B4E7-396206545F94}" type="pres">
      <dgm:prSet presAssocID="{7E000EDA-F25F-44E8-819D-1838DA77B056}" presName="background2" presStyleLbl="node2" presStyleIdx="5" presStyleCnt="8"/>
      <dgm:spPr>
        <a:xfrm>
          <a:off x="7470299"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gm:spPr>
    </dgm:pt>
    <dgm:pt modelId="{B2C34BB2-A60E-4DB2-B6FD-1B5F67FA9BC9}" type="pres">
      <dgm:prSet presAssocID="{7E000EDA-F25F-44E8-819D-1838DA77B056}" presName="text2" presStyleLbl="fgAcc2" presStyleIdx="5" presStyleCnt="8">
        <dgm:presLayoutVars>
          <dgm:chPref val="3"/>
        </dgm:presLayoutVars>
      </dgm:prSet>
      <dgm:spPr>
        <a:xfrm>
          <a:off x="7606053" y="2423477"/>
          <a:ext cx="1221787" cy="775834"/>
        </a:xfrm>
        <a:prstGeom prst="roundRect">
          <a:avLst>
            <a:gd name="adj" fmla="val 10000"/>
          </a:avLst>
        </a:prstGeom>
      </dgm:spPr>
    </dgm:pt>
    <dgm:pt modelId="{F756FC35-70EE-4735-ADD5-FA407B62DCA0}" type="pres">
      <dgm:prSet presAssocID="{7E000EDA-F25F-44E8-819D-1838DA77B056}" presName="hierChild3" presStyleCnt="0"/>
      <dgm:spPr/>
    </dgm:pt>
    <dgm:pt modelId="{B5AF5DDD-355C-47A0-9D56-DD4B083373A5}" type="pres">
      <dgm:prSet presAssocID="{7D14A905-D80D-4AD0-81E3-27B7984C0B38}" presName="Name10" presStyleLbl="parChTrans1D2" presStyleIdx="6" presStyleCnt="8"/>
      <dgm:spPr/>
    </dgm:pt>
    <dgm:pt modelId="{67B6FC34-541A-48A9-ABEB-B8DAB5D9D03D}" type="pres">
      <dgm:prSet presAssocID="{8218D47E-C11D-4010-B520-0BDB96C7363F}" presName="hierRoot2" presStyleCnt="0"/>
      <dgm:spPr/>
    </dgm:pt>
    <dgm:pt modelId="{8B1F96FF-C2B4-44F0-A784-09F2FA86D882}" type="pres">
      <dgm:prSet presAssocID="{8218D47E-C11D-4010-B520-0BDB96C7363F}" presName="composite2" presStyleCnt="0"/>
      <dgm:spPr/>
    </dgm:pt>
    <dgm:pt modelId="{6F8D0739-E074-4C64-9668-D20AADDD6918}" type="pres">
      <dgm:prSet presAssocID="{8218D47E-C11D-4010-B520-0BDB96C7363F}" presName="background2" presStyleLbl="node2" presStyleIdx="6" presStyleCnt="8"/>
      <dgm:spPr>
        <a:xfrm>
          <a:off x="8963594"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gm:spPr>
    </dgm:pt>
    <dgm:pt modelId="{814BA574-2F2A-449E-A6E0-51F9DE6FDBAB}" type="pres">
      <dgm:prSet presAssocID="{8218D47E-C11D-4010-B520-0BDB96C7363F}" presName="text2" presStyleLbl="fgAcc2" presStyleIdx="6" presStyleCnt="8">
        <dgm:presLayoutVars>
          <dgm:chPref val="3"/>
        </dgm:presLayoutVars>
      </dgm:prSet>
      <dgm:spPr>
        <a:xfrm>
          <a:off x="9099348" y="2423477"/>
          <a:ext cx="1221787" cy="775834"/>
        </a:xfrm>
        <a:prstGeom prst="roundRect">
          <a:avLst>
            <a:gd name="adj" fmla="val 10000"/>
          </a:avLst>
        </a:prstGeom>
      </dgm:spPr>
    </dgm:pt>
    <dgm:pt modelId="{DDBEC258-7B19-4944-83E3-A5E533BD8F52}" type="pres">
      <dgm:prSet presAssocID="{8218D47E-C11D-4010-B520-0BDB96C7363F}" presName="hierChild3" presStyleCnt="0"/>
      <dgm:spPr/>
    </dgm:pt>
    <dgm:pt modelId="{FB2E6896-6EB3-4446-AACB-3B25872276C4}" type="pres">
      <dgm:prSet presAssocID="{311EF9E4-4472-4420-B1C1-514D133B9C7B}" presName="Name10" presStyleLbl="parChTrans1D2" presStyleIdx="7" presStyleCnt="8"/>
      <dgm:spPr/>
    </dgm:pt>
    <dgm:pt modelId="{C03905FB-9DDA-452A-B5AF-333878C98001}" type="pres">
      <dgm:prSet presAssocID="{BF89AE12-61C9-49C8-9DB4-B1D6F5399D0E}" presName="hierRoot2" presStyleCnt="0"/>
      <dgm:spPr/>
    </dgm:pt>
    <dgm:pt modelId="{D5F5E74B-FFE7-447E-935F-A448B3BB1BF6}" type="pres">
      <dgm:prSet presAssocID="{BF89AE12-61C9-49C8-9DB4-B1D6F5399D0E}" presName="composite2" presStyleCnt="0"/>
      <dgm:spPr/>
    </dgm:pt>
    <dgm:pt modelId="{5002507C-ED0A-4F4B-AAEC-C0DCE548C68F}" type="pres">
      <dgm:prSet presAssocID="{BF89AE12-61C9-49C8-9DB4-B1D6F5399D0E}" presName="background2" presStyleLbl="node2" presStyleIdx="7" presStyleCnt="8"/>
      <dgm:spPr>
        <a:xfrm>
          <a:off x="10456889"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gm:spPr>
    </dgm:pt>
    <dgm:pt modelId="{29135CEB-AD97-4A49-A619-2DE0C19E7337}" type="pres">
      <dgm:prSet presAssocID="{BF89AE12-61C9-49C8-9DB4-B1D6F5399D0E}" presName="text2" presStyleLbl="fgAcc2" presStyleIdx="7" presStyleCnt="8">
        <dgm:presLayoutVars>
          <dgm:chPref val="3"/>
        </dgm:presLayoutVars>
      </dgm:prSet>
      <dgm:spPr>
        <a:xfrm>
          <a:off x="10592643" y="2423477"/>
          <a:ext cx="1221787" cy="775834"/>
        </a:xfrm>
        <a:prstGeom prst="roundRect">
          <a:avLst>
            <a:gd name="adj" fmla="val 10000"/>
          </a:avLst>
        </a:prstGeom>
      </dgm:spPr>
    </dgm:pt>
    <dgm:pt modelId="{BCD6CF6E-6BC0-40D0-BA0C-03FC83DA0B89}" type="pres">
      <dgm:prSet presAssocID="{BF89AE12-61C9-49C8-9DB4-B1D6F5399D0E}" presName="hierChild3" presStyleCnt="0"/>
      <dgm:spPr/>
    </dgm:pt>
  </dgm:ptLst>
  <dgm:cxnLst>
    <dgm:cxn modelId="{3057400E-97D7-4670-9632-97E9D1C9B704}" type="presOf" srcId="{BF89AE12-61C9-49C8-9DB4-B1D6F5399D0E}" destId="{29135CEB-AD97-4A49-A619-2DE0C19E7337}" srcOrd="0" destOrd="0" presId="urn:microsoft.com/office/officeart/2005/8/layout/hierarchy1"/>
    <dgm:cxn modelId="{87BE5020-65B2-48B8-8AA5-70E5E74A85B9}" type="presOf" srcId="{404C1297-50C2-4C88-B050-E99FD4EAF0C7}" destId="{49FE4F53-30E3-4346-B010-2AA62EABE84A}" srcOrd="0" destOrd="0" presId="urn:microsoft.com/office/officeart/2005/8/layout/hierarchy1"/>
    <dgm:cxn modelId="{0B28012D-D15A-4D44-A6BC-76194903D5A5}" type="presOf" srcId="{F80B93F7-46E4-4382-8227-F5812493B68E}" destId="{89D78127-281C-435A-B50F-D70A0BCACAE1}" srcOrd="0" destOrd="0" presId="urn:microsoft.com/office/officeart/2005/8/layout/hierarchy1"/>
    <dgm:cxn modelId="{421B8134-8D9F-463B-B467-A84106753D58}" srcId="{CE1B6BE7-70BD-47D3-9A67-9C0FAE8083E0}" destId="{8218D47E-C11D-4010-B520-0BDB96C7363F}" srcOrd="6" destOrd="0" parTransId="{7D14A905-D80D-4AD0-81E3-27B7984C0B38}" sibTransId="{967672BA-3806-4326-9455-0BB02F89DFBB}"/>
    <dgm:cxn modelId="{09F10D5F-F1BF-439F-B878-31871F9D16AA}" srcId="{CE1B6BE7-70BD-47D3-9A67-9C0FAE8083E0}" destId="{47A597CE-7992-4B9E-90A4-AB32938CBBE5}" srcOrd="2" destOrd="0" parTransId="{F15421D0-75CE-41A2-98DE-3A119541EDC6}" sibTransId="{932802A5-3E24-4092-BF4C-C944BFD5650D}"/>
    <dgm:cxn modelId="{A6123064-1A3D-45D2-8C83-758DCC136C5D}" type="presOf" srcId="{7E000EDA-F25F-44E8-819D-1838DA77B056}" destId="{B2C34BB2-A60E-4DB2-B6FD-1B5F67FA9BC9}" srcOrd="0" destOrd="0" presId="urn:microsoft.com/office/officeart/2005/8/layout/hierarchy1"/>
    <dgm:cxn modelId="{6D610C47-22D0-4C4A-AD2B-4D50922F822E}" type="presOf" srcId="{CE1B6BE7-70BD-47D3-9A67-9C0FAE8083E0}" destId="{177E5D71-8BB7-4A9B-A3A7-81CC54620C58}" srcOrd="0" destOrd="0" presId="urn:microsoft.com/office/officeart/2005/8/layout/hierarchy1"/>
    <dgm:cxn modelId="{9BDCD067-72E1-4B75-82F1-EF07BA05068D}" srcId="{CE1B6BE7-70BD-47D3-9A67-9C0FAE8083E0}" destId="{404C1297-50C2-4C88-B050-E99FD4EAF0C7}" srcOrd="1" destOrd="0" parTransId="{F80B93F7-46E4-4382-8227-F5812493B68E}" sibTransId="{824D7709-F6E0-4E6F-B3F1-CD9F02681CD9}"/>
    <dgm:cxn modelId="{16B8396F-16F6-4291-8607-5E025C3A038A}" type="presOf" srcId="{47A597CE-7992-4B9E-90A4-AB32938CBBE5}" destId="{A5B680EF-B619-4C0B-AB03-D129A6ACE861}" srcOrd="0" destOrd="0" presId="urn:microsoft.com/office/officeart/2005/8/layout/hierarchy1"/>
    <dgm:cxn modelId="{92CBC377-7420-4BBE-8D76-4EAA6847010A}" type="presOf" srcId="{8218D47E-C11D-4010-B520-0BDB96C7363F}" destId="{814BA574-2F2A-449E-A6E0-51F9DE6FDBAB}" srcOrd="0" destOrd="0" presId="urn:microsoft.com/office/officeart/2005/8/layout/hierarchy1"/>
    <dgm:cxn modelId="{DBCA167A-6127-4FA9-93A3-65D3D00A8D90}" type="presOf" srcId="{7D14A905-D80D-4AD0-81E3-27B7984C0B38}" destId="{B5AF5DDD-355C-47A0-9D56-DD4B083373A5}" srcOrd="0" destOrd="0" presId="urn:microsoft.com/office/officeart/2005/8/layout/hierarchy1"/>
    <dgm:cxn modelId="{F61EFB8A-7F42-4614-9CD1-84BC3FAC702C}" type="presOf" srcId="{D6353357-5AFF-4C56-A575-E39A90390C8F}" destId="{0E01C3CE-DC3A-4BB1-8EDC-E740DF506876}" srcOrd="0" destOrd="0" presId="urn:microsoft.com/office/officeart/2005/8/layout/hierarchy1"/>
    <dgm:cxn modelId="{10DC2C8F-FAE4-4199-AED1-309CF24D62D5}" srcId="{CE1B6BE7-70BD-47D3-9A67-9C0FAE8083E0}" destId="{7E000EDA-F25F-44E8-819D-1838DA77B056}" srcOrd="5" destOrd="0" parTransId="{988D97AF-027F-426B-9371-16420941591F}" sibTransId="{043C7716-BE54-43C5-AC90-D19195F418E9}"/>
    <dgm:cxn modelId="{F3EBFE99-8FBA-4A1D-9DB9-94348D4032F5}" type="presOf" srcId="{C17D128C-9B70-4CF7-96FA-B1558D5B12B7}" destId="{3CF24F61-D288-40F1-B048-58E816BE312E}" srcOrd="0" destOrd="0" presId="urn:microsoft.com/office/officeart/2005/8/layout/hierarchy1"/>
    <dgm:cxn modelId="{0347669C-E1A4-4F88-A6D2-CF6D615CF4F2}" srcId="{CE1B6BE7-70BD-47D3-9A67-9C0FAE8083E0}" destId="{BF89AE12-61C9-49C8-9DB4-B1D6F5399D0E}" srcOrd="7" destOrd="0" parTransId="{311EF9E4-4472-4420-B1C1-514D133B9C7B}" sibTransId="{68C077E9-C828-4DC0-9BAD-945BB37D0BC0}"/>
    <dgm:cxn modelId="{56D39FAA-71D1-44F1-B745-2D23A027BA0C}" type="presOf" srcId="{F15421D0-75CE-41A2-98DE-3A119541EDC6}" destId="{B99F2161-0821-4BC0-956A-2F12BD220261}" srcOrd="0" destOrd="0" presId="urn:microsoft.com/office/officeart/2005/8/layout/hierarchy1"/>
    <dgm:cxn modelId="{4F12BCAF-A13B-47FF-B6C7-5BE3116F8121}" type="presOf" srcId="{07625AEA-B046-4C50-B746-57980113C5D6}" destId="{4F07EE21-BCFD-4109-B893-65521695C789}" srcOrd="0" destOrd="0" presId="urn:microsoft.com/office/officeart/2005/8/layout/hierarchy1"/>
    <dgm:cxn modelId="{BEBC2DB0-8A68-4011-AAA1-902E938E6923}" srcId="{CE1B6BE7-70BD-47D3-9A67-9C0FAE8083E0}" destId="{2747010C-066E-4A9A-9368-539E31E4EEC0}" srcOrd="3" destOrd="0" parTransId="{AD442F55-54CC-4E85-8882-DB1860AA1A84}" sibTransId="{61928FF7-DC45-4CDA-899B-8712C7EC8CB5}"/>
    <dgm:cxn modelId="{1C8C18C2-169C-447C-9B8F-5B404D7E55E1}" srcId="{CE1B6BE7-70BD-47D3-9A67-9C0FAE8083E0}" destId="{07625AEA-B046-4C50-B746-57980113C5D6}" srcOrd="4" destOrd="0" parTransId="{C17D128C-9B70-4CF7-96FA-B1558D5B12B7}" sibTransId="{9366AEF3-A11D-45C7-B710-98AD00A37542}"/>
    <dgm:cxn modelId="{96D963C3-FFC9-47B0-A0E2-DB71DE1E59D7}" type="presOf" srcId="{00551EA2-8605-4424-A8E6-83104629A277}" destId="{C3BEB2D5-70E8-4D23-9E7B-ED240ADC00F4}" srcOrd="0" destOrd="0" presId="urn:microsoft.com/office/officeart/2005/8/layout/hierarchy1"/>
    <dgm:cxn modelId="{B44482C7-189B-402A-83AD-60B34D3B1A1F}" type="presOf" srcId="{AD442F55-54CC-4E85-8882-DB1860AA1A84}" destId="{5C77B1D8-FC6B-46E7-BD7D-9FC0F465B90D}" srcOrd="0" destOrd="0" presId="urn:microsoft.com/office/officeart/2005/8/layout/hierarchy1"/>
    <dgm:cxn modelId="{C728C5CE-3722-46D8-98DD-D1183C0B2E39}" type="presOf" srcId="{2747010C-066E-4A9A-9368-539E31E4EEC0}" destId="{28B8C64D-034B-4CD3-A3B0-6EA521871E89}" srcOrd="0" destOrd="0" presId="urn:microsoft.com/office/officeart/2005/8/layout/hierarchy1"/>
    <dgm:cxn modelId="{28AA69E6-B5E4-40C5-ADBA-EC464BB2ED17}" type="presOf" srcId="{988D97AF-027F-426B-9371-16420941591F}" destId="{33B2B28B-8AF3-4BF7-8D12-542A3B467B0B}" srcOrd="0" destOrd="0" presId="urn:microsoft.com/office/officeart/2005/8/layout/hierarchy1"/>
    <dgm:cxn modelId="{5C3B8EEB-7DF1-4AC7-AA82-9A0C335F9FBD}" type="presOf" srcId="{311EF9E4-4472-4420-B1C1-514D133B9C7B}" destId="{FB2E6896-6EB3-4446-AACB-3B25872276C4}" srcOrd="0" destOrd="0" presId="urn:microsoft.com/office/officeart/2005/8/layout/hierarchy1"/>
    <dgm:cxn modelId="{6DE5F1F0-DF0C-45AF-8F35-0076F94E46B5}" srcId="{A80BE077-74C3-41D3-8DC8-6CCA58FC9EA5}" destId="{CE1B6BE7-70BD-47D3-9A67-9C0FAE8083E0}" srcOrd="0" destOrd="0" parTransId="{2E851F86-F98C-41DF-B251-FF593A79401B}" sibTransId="{5002CAB8-2C6B-4F23-B1E5-F9763C1FF266}"/>
    <dgm:cxn modelId="{153CCFF6-7EA8-49FC-820D-D8824E964465}" srcId="{CE1B6BE7-70BD-47D3-9A67-9C0FAE8083E0}" destId="{D6353357-5AFF-4C56-A575-E39A90390C8F}" srcOrd="0" destOrd="0" parTransId="{00551EA2-8605-4424-A8E6-83104629A277}" sibTransId="{C7015BA1-CDB7-45F3-95E0-10331131C6D2}"/>
    <dgm:cxn modelId="{C907F2FB-BB73-43E1-A222-A35DE5F05F5A}" type="presOf" srcId="{A80BE077-74C3-41D3-8DC8-6CCA58FC9EA5}" destId="{8123198F-C3D7-47A2-86E7-B7BCDF510760}" srcOrd="0" destOrd="0" presId="urn:microsoft.com/office/officeart/2005/8/layout/hierarchy1"/>
    <dgm:cxn modelId="{E79E684B-CCC4-4C06-95E0-F96711B61D2F}" type="presParOf" srcId="{8123198F-C3D7-47A2-86E7-B7BCDF510760}" destId="{D2F56C0D-9622-440F-9B35-ABEE1DC95F11}" srcOrd="0" destOrd="0" presId="urn:microsoft.com/office/officeart/2005/8/layout/hierarchy1"/>
    <dgm:cxn modelId="{78229A8A-7544-4B6F-99D0-D95F376CD4FF}" type="presParOf" srcId="{D2F56C0D-9622-440F-9B35-ABEE1DC95F11}" destId="{10F79617-B865-4AF3-B141-8305A8C02EE6}" srcOrd="0" destOrd="0" presId="urn:microsoft.com/office/officeart/2005/8/layout/hierarchy1"/>
    <dgm:cxn modelId="{FD9D2643-65BA-4B48-B18A-8183311231F0}" type="presParOf" srcId="{10F79617-B865-4AF3-B141-8305A8C02EE6}" destId="{8353B727-3E8D-40F3-9946-18B547F12FA8}" srcOrd="0" destOrd="0" presId="urn:microsoft.com/office/officeart/2005/8/layout/hierarchy1"/>
    <dgm:cxn modelId="{BCA28B62-E2F9-4330-8A53-4D9CE238107E}" type="presParOf" srcId="{10F79617-B865-4AF3-B141-8305A8C02EE6}" destId="{177E5D71-8BB7-4A9B-A3A7-81CC54620C58}" srcOrd="1" destOrd="0" presId="urn:microsoft.com/office/officeart/2005/8/layout/hierarchy1"/>
    <dgm:cxn modelId="{9F96F215-5141-4680-9EE9-80B62C213982}" type="presParOf" srcId="{D2F56C0D-9622-440F-9B35-ABEE1DC95F11}" destId="{B26A48C4-CEB4-4013-844B-BD643506BFED}" srcOrd="1" destOrd="0" presId="urn:microsoft.com/office/officeart/2005/8/layout/hierarchy1"/>
    <dgm:cxn modelId="{B8D4C19F-3D80-4653-B39E-8B3D86F7CF7A}" type="presParOf" srcId="{B26A48C4-CEB4-4013-844B-BD643506BFED}" destId="{C3BEB2D5-70E8-4D23-9E7B-ED240ADC00F4}" srcOrd="0" destOrd="0" presId="urn:microsoft.com/office/officeart/2005/8/layout/hierarchy1"/>
    <dgm:cxn modelId="{179EDB0C-57AE-4F13-9CF7-D6BD90BE118E}" type="presParOf" srcId="{B26A48C4-CEB4-4013-844B-BD643506BFED}" destId="{6D631DCF-244F-4645-A9E8-883E9502392B}" srcOrd="1" destOrd="0" presId="urn:microsoft.com/office/officeart/2005/8/layout/hierarchy1"/>
    <dgm:cxn modelId="{A608CBBD-0F43-43F0-81DF-48D534CBA39E}" type="presParOf" srcId="{6D631DCF-244F-4645-A9E8-883E9502392B}" destId="{B59C5DA8-2361-4D19-B7AD-2B1EF8B56650}" srcOrd="0" destOrd="0" presId="urn:microsoft.com/office/officeart/2005/8/layout/hierarchy1"/>
    <dgm:cxn modelId="{2D492751-3EB1-4A34-8CB9-2A41D189107F}" type="presParOf" srcId="{B59C5DA8-2361-4D19-B7AD-2B1EF8B56650}" destId="{D9781ABC-8A3D-4F71-9E8A-87B0BAEFF1F6}" srcOrd="0" destOrd="0" presId="urn:microsoft.com/office/officeart/2005/8/layout/hierarchy1"/>
    <dgm:cxn modelId="{9F0E590A-D575-4D7B-BEF0-1BE05D440C3C}" type="presParOf" srcId="{B59C5DA8-2361-4D19-B7AD-2B1EF8B56650}" destId="{0E01C3CE-DC3A-4BB1-8EDC-E740DF506876}" srcOrd="1" destOrd="0" presId="urn:microsoft.com/office/officeart/2005/8/layout/hierarchy1"/>
    <dgm:cxn modelId="{1BB5876C-45BD-4D43-B6AD-63F1E4A78DBA}" type="presParOf" srcId="{6D631DCF-244F-4645-A9E8-883E9502392B}" destId="{E3F752E7-D4FD-47CC-89ED-DDC1E8C4EC48}" srcOrd="1" destOrd="0" presId="urn:microsoft.com/office/officeart/2005/8/layout/hierarchy1"/>
    <dgm:cxn modelId="{BA697B92-931E-46DB-B0EF-861FF4D33279}" type="presParOf" srcId="{B26A48C4-CEB4-4013-844B-BD643506BFED}" destId="{89D78127-281C-435A-B50F-D70A0BCACAE1}" srcOrd="2" destOrd="0" presId="urn:microsoft.com/office/officeart/2005/8/layout/hierarchy1"/>
    <dgm:cxn modelId="{02C9DF28-0465-4618-B730-A68DB72FC7A9}" type="presParOf" srcId="{B26A48C4-CEB4-4013-844B-BD643506BFED}" destId="{8CA594F1-9667-46D1-865D-332FBEF55EEC}" srcOrd="3" destOrd="0" presId="urn:microsoft.com/office/officeart/2005/8/layout/hierarchy1"/>
    <dgm:cxn modelId="{2BD4FEE1-F4C9-4CD1-9951-173949256F18}" type="presParOf" srcId="{8CA594F1-9667-46D1-865D-332FBEF55EEC}" destId="{46D043CB-2E6E-4650-A941-3059C412CB7F}" srcOrd="0" destOrd="0" presId="urn:microsoft.com/office/officeart/2005/8/layout/hierarchy1"/>
    <dgm:cxn modelId="{50B41BCA-8148-469B-AFC0-0EF958D597F5}" type="presParOf" srcId="{46D043CB-2E6E-4650-A941-3059C412CB7F}" destId="{A585A5F8-299D-417F-A010-30D9C02003B3}" srcOrd="0" destOrd="0" presId="urn:microsoft.com/office/officeart/2005/8/layout/hierarchy1"/>
    <dgm:cxn modelId="{418A9A92-2DD4-4802-9443-D4DDEEB532B8}" type="presParOf" srcId="{46D043CB-2E6E-4650-A941-3059C412CB7F}" destId="{49FE4F53-30E3-4346-B010-2AA62EABE84A}" srcOrd="1" destOrd="0" presId="urn:microsoft.com/office/officeart/2005/8/layout/hierarchy1"/>
    <dgm:cxn modelId="{8414326B-B8B7-4A5C-B87F-4822C47D73D1}" type="presParOf" srcId="{8CA594F1-9667-46D1-865D-332FBEF55EEC}" destId="{378778F3-295A-4000-86DF-C6711526DC9C}" srcOrd="1" destOrd="0" presId="urn:microsoft.com/office/officeart/2005/8/layout/hierarchy1"/>
    <dgm:cxn modelId="{5A24D1C2-7ADE-4F0E-A107-8D5EFA5CB126}" type="presParOf" srcId="{B26A48C4-CEB4-4013-844B-BD643506BFED}" destId="{B99F2161-0821-4BC0-956A-2F12BD220261}" srcOrd="4" destOrd="0" presId="urn:microsoft.com/office/officeart/2005/8/layout/hierarchy1"/>
    <dgm:cxn modelId="{4352FA00-8AB6-4E6F-B126-7ECDFBB26138}" type="presParOf" srcId="{B26A48C4-CEB4-4013-844B-BD643506BFED}" destId="{401D2467-0EE2-4598-BB1F-69B38CB37B05}" srcOrd="5" destOrd="0" presId="urn:microsoft.com/office/officeart/2005/8/layout/hierarchy1"/>
    <dgm:cxn modelId="{0C1C4C50-870F-4A0F-BDFB-C0C7EF270677}" type="presParOf" srcId="{401D2467-0EE2-4598-BB1F-69B38CB37B05}" destId="{FCCFE7E1-9EC0-4C97-AD13-B5CB2A8C172E}" srcOrd="0" destOrd="0" presId="urn:microsoft.com/office/officeart/2005/8/layout/hierarchy1"/>
    <dgm:cxn modelId="{A3FE6388-1899-45AD-8E2C-B44AD685AF39}" type="presParOf" srcId="{FCCFE7E1-9EC0-4C97-AD13-B5CB2A8C172E}" destId="{292F5FD4-25B8-48A8-9151-44E0AFC55B7B}" srcOrd="0" destOrd="0" presId="urn:microsoft.com/office/officeart/2005/8/layout/hierarchy1"/>
    <dgm:cxn modelId="{544E7D98-F4D4-4DA1-A2C8-539F0CA3F0E3}" type="presParOf" srcId="{FCCFE7E1-9EC0-4C97-AD13-B5CB2A8C172E}" destId="{A5B680EF-B619-4C0B-AB03-D129A6ACE861}" srcOrd="1" destOrd="0" presId="urn:microsoft.com/office/officeart/2005/8/layout/hierarchy1"/>
    <dgm:cxn modelId="{D2D6FA1E-D637-45EE-96FD-0CF52F70B325}" type="presParOf" srcId="{401D2467-0EE2-4598-BB1F-69B38CB37B05}" destId="{54137E3B-546E-423F-9665-8BDE26E632A6}" srcOrd="1" destOrd="0" presId="urn:microsoft.com/office/officeart/2005/8/layout/hierarchy1"/>
    <dgm:cxn modelId="{70765AFF-2426-46A6-AE0E-4D915C1B6139}" type="presParOf" srcId="{B26A48C4-CEB4-4013-844B-BD643506BFED}" destId="{5C77B1D8-FC6B-46E7-BD7D-9FC0F465B90D}" srcOrd="6" destOrd="0" presId="urn:microsoft.com/office/officeart/2005/8/layout/hierarchy1"/>
    <dgm:cxn modelId="{074105D6-B919-48A6-8EE2-FF3D841CA4D2}" type="presParOf" srcId="{B26A48C4-CEB4-4013-844B-BD643506BFED}" destId="{2D648AA8-5013-43F2-BD4A-5D7042A6EEEE}" srcOrd="7" destOrd="0" presId="urn:microsoft.com/office/officeart/2005/8/layout/hierarchy1"/>
    <dgm:cxn modelId="{DFCC8A63-6F09-47C7-B733-561D78A9F09A}" type="presParOf" srcId="{2D648AA8-5013-43F2-BD4A-5D7042A6EEEE}" destId="{735359BB-AD69-4FD5-93A3-BB287CC30B86}" srcOrd="0" destOrd="0" presId="urn:microsoft.com/office/officeart/2005/8/layout/hierarchy1"/>
    <dgm:cxn modelId="{A1304AD0-7B64-4AE8-9EF0-FCBC33EA4C36}" type="presParOf" srcId="{735359BB-AD69-4FD5-93A3-BB287CC30B86}" destId="{86CDCD2E-F38B-456B-9920-CDB3EF912487}" srcOrd="0" destOrd="0" presId="urn:microsoft.com/office/officeart/2005/8/layout/hierarchy1"/>
    <dgm:cxn modelId="{A0A08E06-0F19-469B-B3CE-1C0DBB6CF183}" type="presParOf" srcId="{735359BB-AD69-4FD5-93A3-BB287CC30B86}" destId="{28B8C64D-034B-4CD3-A3B0-6EA521871E89}" srcOrd="1" destOrd="0" presId="urn:microsoft.com/office/officeart/2005/8/layout/hierarchy1"/>
    <dgm:cxn modelId="{EB040759-A674-4BF8-B253-CD66D6E08D42}" type="presParOf" srcId="{2D648AA8-5013-43F2-BD4A-5D7042A6EEEE}" destId="{D915D160-2ADD-47DC-864B-8891794FCE6E}" srcOrd="1" destOrd="0" presId="urn:microsoft.com/office/officeart/2005/8/layout/hierarchy1"/>
    <dgm:cxn modelId="{268D79C4-A32F-46F2-A2AE-A209E6946EBF}" type="presParOf" srcId="{B26A48C4-CEB4-4013-844B-BD643506BFED}" destId="{3CF24F61-D288-40F1-B048-58E816BE312E}" srcOrd="8" destOrd="0" presId="urn:microsoft.com/office/officeart/2005/8/layout/hierarchy1"/>
    <dgm:cxn modelId="{7B5A8E0A-35D9-4E9B-8F7C-FABD991531EC}" type="presParOf" srcId="{B26A48C4-CEB4-4013-844B-BD643506BFED}" destId="{9CC48B4F-2CDE-4FA8-8FF4-C408FB9ADC7C}" srcOrd="9" destOrd="0" presId="urn:microsoft.com/office/officeart/2005/8/layout/hierarchy1"/>
    <dgm:cxn modelId="{0920AF0F-1E01-469D-8A55-1C813291F860}" type="presParOf" srcId="{9CC48B4F-2CDE-4FA8-8FF4-C408FB9ADC7C}" destId="{440F09BB-2028-4FDD-98FB-A87A248707CE}" srcOrd="0" destOrd="0" presId="urn:microsoft.com/office/officeart/2005/8/layout/hierarchy1"/>
    <dgm:cxn modelId="{BEE258F0-7DAF-4020-A3FF-687B5F75BD8E}" type="presParOf" srcId="{440F09BB-2028-4FDD-98FB-A87A248707CE}" destId="{B6D16486-F89C-4488-92AB-DD07DBA05850}" srcOrd="0" destOrd="0" presId="urn:microsoft.com/office/officeart/2005/8/layout/hierarchy1"/>
    <dgm:cxn modelId="{561002D8-7E76-4ED8-8FD2-B8C85CB8FE84}" type="presParOf" srcId="{440F09BB-2028-4FDD-98FB-A87A248707CE}" destId="{4F07EE21-BCFD-4109-B893-65521695C789}" srcOrd="1" destOrd="0" presId="urn:microsoft.com/office/officeart/2005/8/layout/hierarchy1"/>
    <dgm:cxn modelId="{6DD17DA5-F209-4911-BF1A-05C10C2EE478}" type="presParOf" srcId="{9CC48B4F-2CDE-4FA8-8FF4-C408FB9ADC7C}" destId="{8A680640-C12E-41FA-B614-FC9A09812D74}" srcOrd="1" destOrd="0" presId="urn:microsoft.com/office/officeart/2005/8/layout/hierarchy1"/>
    <dgm:cxn modelId="{663B3245-E6A4-4EB7-A299-58C06D60A972}" type="presParOf" srcId="{B26A48C4-CEB4-4013-844B-BD643506BFED}" destId="{33B2B28B-8AF3-4BF7-8D12-542A3B467B0B}" srcOrd="10" destOrd="0" presId="urn:microsoft.com/office/officeart/2005/8/layout/hierarchy1"/>
    <dgm:cxn modelId="{F2AF816B-B153-47F7-9312-EEFE75D03E61}" type="presParOf" srcId="{B26A48C4-CEB4-4013-844B-BD643506BFED}" destId="{536D8723-6BFB-4C3C-8D4F-CCC64E1C0A5A}" srcOrd="11" destOrd="0" presId="urn:microsoft.com/office/officeart/2005/8/layout/hierarchy1"/>
    <dgm:cxn modelId="{C8E7E828-59E6-4D77-89C9-3FE40E218904}" type="presParOf" srcId="{536D8723-6BFB-4C3C-8D4F-CCC64E1C0A5A}" destId="{403305A4-2022-4A4D-AC87-A0525AADA25E}" srcOrd="0" destOrd="0" presId="urn:microsoft.com/office/officeart/2005/8/layout/hierarchy1"/>
    <dgm:cxn modelId="{A6FD534F-DEC5-4A19-ADDC-0E772BD2BA28}" type="presParOf" srcId="{403305A4-2022-4A4D-AC87-A0525AADA25E}" destId="{01243B7F-580A-405D-B4E7-396206545F94}" srcOrd="0" destOrd="0" presId="urn:microsoft.com/office/officeart/2005/8/layout/hierarchy1"/>
    <dgm:cxn modelId="{F0157AF0-2F0C-4E00-8EB2-1BDBCC6A3566}" type="presParOf" srcId="{403305A4-2022-4A4D-AC87-A0525AADA25E}" destId="{B2C34BB2-A60E-4DB2-B6FD-1B5F67FA9BC9}" srcOrd="1" destOrd="0" presId="urn:microsoft.com/office/officeart/2005/8/layout/hierarchy1"/>
    <dgm:cxn modelId="{62BFCCBF-4DB7-40BA-9EE1-039E50E47EFA}" type="presParOf" srcId="{536D8723-6BFB-4C3C-8D4F-CCC64E1C0A5A}" destId="{F756FC35-70EE-4735-ADD5-FA407B62DCA0}" srcOrd="1" destOrd="0" presId="urn:microsoft.com/office/officeart/2005/8/layout/hierarchy1"/>
    <dgm:cxn modelId="{CFB8A2FC-D789-4FF7-B1B3-0821298A51CD}" type="presParOf" srcId="{B26A48C4-CEB4-4013-844B-BD643506BFED}" destId="{B5AF5DDD-355C-47A0-9D56-DD4B083373A5}" srcOrd="12" destOrd="0" presId="urn:microsoft.com/office/officeart/2005/8/layout/hierarchy1"/>
    <dgm:cxn modelId="{40720223-3CB6-47E0-B126-FFA84A790DB5}" type="presParOf" srcId="{B26A48C4-CEB4-4013-844B-BD643506BFED}" destId="{67B6FC34-541A-48A9-ABEB-B8DAB5D9D03D}" srcOrd="13" destOrd="0" presId="urn:microsoft.com/office/officeart/2005/8/layout/hierarchy1"/>
    <dgm:cxn modelId="{53037231-4D4F-4B8A-ABB5-CD5E41BB97AF}" type="presParOf" srcId="{67B6FC34-541A-48A9-ABEB-B8DAB5D9D03D}" destId="{8B1F96FF-C2B4-44F0-A784-09F2FA86D882}" srcOrd="0" destOrd="0" presId="urn:microsoft.com/office/officeart/2005/8/layout/hierarchy1"/>
    <dgm:cxn modelId="{834D7AF8-D295-4E5E-BBBA-FE6DA7597C38}" type="presParOf" srcId="{8B1F96FF-C2B4-44F0-A784-09F2FA86D882}" destId="{6F8D0739-E074-4C64-9668-D20AADDD6918}" srcOrd="0" destOrd="0" presId="urn:microsoft.com/office/officeart/2005/8/layout/hierarchy1"/>
    <dgm:cxn modelId="{20DD3F2E-0021-44A1-B05D-A07A7FC578CD}" type="presParOf" srcId="{8B1F96FF-C2B4-44F0-A784-09F2FA86D882}" destId="{814BA574-2F2A-449E-A6E0-51F9DE6FDBAB}" srcOrd="1" destOrd="0" presId="urn:microsoft.com/office/officeart/2005/8/layout/hierarchy1"/>
    <dgm:cxn modelId="{BBCC9A83-812A-45AC-B6D0-D02D8BEC3B1E}" type="presParOf" srcId="{67B6FC34-541A-48A9-ABEB-B8DAB5D9D03D}" destId="{DDBEC258-7B19-4944-83E3-A5E533BD8F52}" srcOrd="1" destOrd="0" presId="urn:microsoft.com/office/officeart/2005/8/layout/hierarchy1"/>
    <dgm:cxn modelId="{8857FB3F-4960-4C9A-8125-05979ED91343}" type="presParOf" srcId="{B26A48C4-CEB4-4013-844B-BD643506BFED}" destId="{FB2E6896-6EB3-4446-AACB-3B25872276C4}" srcOrd="14" destOrd="0" presId="urn:microsoft.com/office/officeart/2005/8/layout/hierarchy1"/>
    <dgm:cxn modelId="{B9916373-C837-486E-8677-38ACE4E7ED0F}" type="presParOf" srcId="{B26A48C4-CEB4-4013-844B-BD643506BFED}" destId="{C03905FB-9DDA-452A-B5AF-333878C98001}" srcOrd="15" destOrd="0" presId="urn:microsoft.com/office/officeart/2005/8/layout/hierarchy1"/>
    <dgm:cxn modelId="{A5A048EC-5413-4CF0-9A13-032E63648841}" type="presParOf" srcId="{C03905FB-9DDA-452A-B5AF-333878C98001}" destId="{D5F5E74B-FFE7-447E-935F-A448B3BB1BF6}" srcOrd="0" destOrd="0" presId="urn:microsoft.com/office/officeart/2005/8/layout/hierarchy1"/>
    <dgm:cxn modelId="{8CE1CCA2-C5A3-4719-B4F8-441D4D7210E7}" type="presParOf" srcId="{D5F5E74B-FFE7-447E-935F-A448B3BB1BF6}" destId="{5002507C-ED0A-4F4B-AAEC-C0DCE548C68F}" srcOrd="0" destOrd="0" presId="urn:microsoft.com/office/officeart/2005/8/layout/hierarchy1"/>
    <dgm:cxn modelId="{218047BC-9187-42DD-A58B-8CA06FA7903D}" type="presParOf" srcId="{D5F5E74B-FFE7-447E-935F-A448B3BB1BF6}" destId="{29135CEB-AD97-4A49-A619-2DE0C19E7337}" srcOrd="1" destOrd="0" presId="urn:microsoft.com/office/officeart/2005/8/layout/hierarchy1"/>
    <dgm:cxn modelId="{6FE5E7D5-76DF-4CCA-8579-75E022A70E75}" type="presParOf" srcId="{C03905FB-9DDA-452A-B5AF-333878C98001}" destId="{BCD6CF6E-6BC0-40D0-BA0C-03FC83DA0B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388BA-C8F0-4960-BC44-5ED7C28A3E88}" type="doc">
      <dgm:prSet loTypeId="urn:microsoft.com/office/officeart/2005/8/layout/hList6" loCatId="list" qsTypeId="urn:microsoft.com/office/officeart/2005/8/quickstyle/3d3" qsCatId="3D" csTypeId="urn:microsoft.com/office/officeart/2005/8/colors/accent1_1" csCatId="accent1" phldr="1"/>
      <dgm:spPr/>
      <dgm:t>
        <a:bodyPr/>
        <a:lstStyle/>
        <a:p>
          <a:endParaRPr lang="en-IN"/>
        </a:p>
      </dgm:t>
    </dgm:pt>
    <dgm:pt modelId="{8F5B7AF1-C789-4F29-9139-56EF4200E65F}" type="pres">
      <dgm:prSet presAssocID="{23D388BA-C8F0-4960-BC44-5ED7C28A3E88}" presName="Name0" presStyleCnt="0">
        <dgm:presLayoutVars>
          <dgm:dir/>
          <dgm:resizeHandles val="exact"/>
        </dgm:presLayoutVars>
      </dgm:prSet>
      <dgm:spPr/>
    </dgm:pt>
  </dgm:ptLst>
  <dgm:cxnLst>
    <dgm:cxn modelId="{F1619B46-4874-485C-B2E6-93BD57E9ACD2}" type="presOf" srcId="{23D388BA-C8F0-4960-BC44-5ED7C28A3E88}" destId="{8F5B7AF1-C789-4F29-9139-56EF4200E65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504F-F9DF-470D-9498-1259B2734ECD}">
      <dsp:nvSpPr>
        <dsp:cNvPr id="0" name=""/>
        <dsp:cNvSpPr/>
      </dsp:nvSpPr>
      <dsp:spPr>
        <a:xfrm>
          <a:off x="8254652" y="3604712"/>
          <a:ext cx="91440" cy="421413"/>
        </a:xfrm>
        <a:custGeom>
          <a:avLst/>
          <a:gdLst/>
          <a:ahLst/>
          <a:cxnLst/>
          <a:rect l="0" t="0" r="0" b="0"/>
          <a:pathLst>
            <a:path>
              <a:moveTo>
                <a:pt x="45720" y="0"/>
              </a:moveTo>
              <a:lnTo>
                <a:pt x="45720" y="421413"/>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872D18-CC88-4E4F-BA4C-FBE5A9F797E4}">
      <dsp:nvSpPr>
        <dsp:cNvPr id="0" name=""/>
        <dsp:cNvSpPr/>
      </dsp:nvSpPr>
      <dsp:spPr>
        <a:xfrm>
          <a:off x="7414879" y="2263191"/>
          <a:ext cx="885492" cy="421413"/>
        </a:xfrm>
        <a:custGeom>
          <a:avLst/>
          <a:gdLst/>
          <a:ahLst/>
          <a:cxnLst/>
          <a:rect l="0" t="0" r="0" b="0"/>
          <a:pathLst>
            <a:path>
              <a:moveTo>
                <a:pt x="0" y="0"/>
              </a:moveTo>
              <a:lnTo>
                <a:pt x="0" y="287181"/>
              </a:lnTo>
              <a:lnTo>
                <a:pt x="885492" y="287181"/>
              </a:lnTo>
              <a:lnTo>
                <a:pt x="885492" y="42141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AEC266-9932-4DCA-A147-D1C08BA5ED0F}">
      <dsp:nvSpPr>
        <dsp:cNvPr id="0" name=""/>
        <dsp:cNvSpPr/>
      </dsp:nvSpPr>
      <dsp:spPr>
        <a:xfrm>
          <a:off x="6483667" y="3604712"/>
          <a:ext cx="91440" cy="421413"/>
        </a:xfrm>
        <a:custGeom>
          <a:avLst/>
          <a:gdLst/>
          <a:ahLst/>
          <a:cxnLst/>
          <a:rect l="0" t="0" r="0" b="0"/>
          <a:pathLst>
            <a:path>
              <a:moveTo>
                <a:pt x="45720" y="0"/>
              </a:moveTo>
              <a:lnTo>
                <a:pt x="45720" y="421413"/>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D362-CD43-4F1A-A6D4-93D19AF6846C}">
      <dsp:nvSpPr>
        <dsp:cNvPr id="0" name=""/>
        <dsp:cNvSpPr/>
      </dsp:nvSpPr>
      <dsp:spPr>
        <a:xfrm>
          <a:off x="6529387" y="2263191"/>
          <a:ext cx="885492" cy="421413"/>
        </a:xfrm>
        <a:custGeom>
          <a:avLst/>
          <a:gdLst/>
          <a:ahLst/>
          <a:cxnLst/>
          <a:rect l="0" t="0" r="0" b="0"/>
          <a:pathLst>
            <a:path>
              <a:moveTo>
                <a:pt x="885492" y="0"/>
              </a:moveTo>
              <a:lnTo>
                <a:pt x="885492" y="287181"/>
              </a:lnTo>
              <a:lnTo>
                <a:pt x="0" y="287181"/>
              </a:lnTo>
              <a:lnTo>
                <a:pt x="0" y="42141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1F59F-275B-416A-883F-B1DF48665FAB}">
      <dsp:nvSpPr>
        <dsp:cNvPr id="0" name=""/>
        <dsp:cNvSpPr/>
      </dsp:nvSpPr>
      <dsp:spPr>
        <a:xfrm>
          <a:off x="5643895" y="921670"/>
          <a:ext cx="1770984" cy="421413"/>
        </a:xfrm>
        <a:custGeom>
          <a:avLst/>
          <a:gdLst/>
          <a:ahLst/>
          <a:cxnLst/>
          <a:rect l="0" t="0" r="0" b="0"/>
          <a:pathLst>
            <a:path>
              <a:moveTo>
                <a:pt x="0" y="0"/>
              </a:moveTo>
              <a:lnTo>
                <a:pt x="0" y="287181"/>
              </a:lnTo>
              <a:lnTo>
                <a:pt x="1770984" y="287181"/>
              </a:lnTo>
              <a:lnTo>
                <a:pt x="1770984" y="42141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E871C-F936-47B3-8F3B-17F67147A168}">
      <dsp:nvSpPr>
        <dsp:cNvPr id="0" name=""/>
        <dsp:cNvSpPr/>
      </dsp:nvSpPr>
      <dsp:spPr>
        <a:xfrm>
          <a:off x="4712682" y="3604712"/>
          <a:ext cx="91440" cy="421413"/>
        </a:xfrm>
        <a:custGeom>
          <a:avLst/>
          <a:gdLst/>
          <a:ahLst/>
          <a:cxnLst/>
          <a:rect l="0" t="0" r="0" b="0"/>
          <a:pathLst>
            <a:path>
              <a:moveTo>
                <a:pt x="45720" y="0"/>
              </a:moveTo>
              <a:lnTo>
                <a:pt x="45720" y="421413"/>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210F0-DF33-46E8-A712-28C5AC7F20EA}">
      <dsp:nvSpPr>
        <dsp:cNvPr id="0" name=""/>
        <dsp:cNvSpPr/>
      </dsp:nvSpPr>
      <dsp:spPr>
        <a:xfrm>
          <a:off x="3872910" y="2263191"/>
          <a:ext cx="885492" cy="421413"/>
        </a:xfrm>
        <a:custGeom>
          <a:avLst/>
          <a:gdLst/>
          <a:ahLst/>
          <a:cxnLst/>
          <a:rect l="0" t="0" r="0" b="0"/>
          <a:pathLst>
            <a:path>
              <a:moveTo>
                <a:pt x="0" y="0"/>
              </a:moveTo>
              <a:lnTo>
                <a:pt x="0" y="287181"/>
              </a:lnTo>
              <a:lnTo>
                <a:pt x="885492" y="287181"/>
              </a:lnTo>
              <a:lnTo>
                <a:pt x="885492" y="42141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7F748-FFAC-4BFC-A0E3-D31921AEBF2E}">
      <dsp:nvSpPr>
        <dsp:cNvPr id="0" name=""/>
        <dsp:cNvSpPr/>
      </dsp:nvSpPr>
      <dsp:spPr>
        <a:xfrm>
          <a:off x="2941698" y="3604712"/>
          <a:ext cx="91440" cy="421413"/>
        </a:xfrm>
        <a:custGeom>
          <a:avLst/>
          <a:gdLst/>
          <a:ahLst/>
          <a:cxnLst/>
          <a:rect l="0" t="0" r="0" b="0"/>
          <a:pathLst>
            <a:path>
              <a:moveTo>
                <a:pt x="45720" y="0"/>
              </a:moveTo>
              <a:lnTo>
                <a:pt x="45720" y="421413"/>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94124-ABF3-457C-9738-6CB36D608BFB}">
      <dsp:nvSpPr>
        <dsp:cNvPr id="0" name=""/>
        <dsp:cNvSpPr/>
      </dsp:nvSpPr>
      <dsp:spPr>
        <a:xfrm>
          <a:off x="2987418" y="2263191"/>
          <a:ext cx="885492" cy="421413"/>
        </a:xfrm>
        <a:custGeom>
          <a:avLst/>
          <a:gdLst/>
          <a:ahLst/>
          <a:cxnLst/>
          <a:rect l="0" t="0" r="0" b="0"/>
          <a:pathLst>
            <a:path>
              <a:moveTo>
                <a:pt x="885492" y="0"/>
              </a:moveTo>
              <a:lnTo>
                <a:pt x="885492" y="287181"/>
              </a:lnTo>
              <a:lnTo>
                <a:pt x="0" y="287181"/>
              </a:lnTo>
              <a:lnTo>
                <a:pt x="0" y="42141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47F63-8631-473E-95B0-A374712657C7}">
      <dsp:nvSpPr>
        <dsp:cNvPr id="0" name=""/>
        <dsp:cNvSpPr/>
      </dsp:nvSpPr>
      <dsp:spPr>
        <a:xfrm>
          <a:off x="3872910" y="921670"/>
          <a:ext cx="1770984" cy="421413"/>
        </a:xfrm>
        <a:custGeom>
          <a:avLst/>
          <a:gdLst/>
          <a:ahLst/>
          <a:cxnLst/>
          <a:rect l="0" t="0" r="0" b="0"/>
          <a:pathLst>
            <a:path>
              <a:moveTo>
                <a:pt x="1770984" y="0"/>
              </a:moveTo>
              <a:lnTo>
                <a:pt x="1770984" y="287181"/>
              </a:lnTo>
              <a:lnTo>
                <a:pt x="0" y="287181"/>
              </a:lnTo>
              <a:lnTo>
                <a:pt x="0" y="42141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92119-10EE-493C-B3F5-3F5609698646}">
      <dsp:nvSpPr>
        <dsp:cNvPr id="0" name=""/>
        <dsp:cNvSpPr/>
      </dsp:nvSpPr>
      <dsp:spPr>
        <a:xfrm>
          <a:off x="4919401" y="1563"/>
          <a:ext cx="1448987" cy="920106"/>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283C1-3FA9-41D9-AB8A-77C80F4791C9}">
      <dsp:nvSpPr>
        <dsp:cNvPr id="0" name=""/>
        <dsp:cNvSpPr/>
      </dsp:nvSpPr>
      <dsp:spPr>
        <a:xfrm>
          <a:off x="5080400" y="154512"/>
          <a:ext cx="1448987" cy="92010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ahnschrift SemiLight Condensed" panose="020B0502040204020203" pitchFamily="34" charset="0"/>
              <a:ea typeface="Verdana" pitchFamily="34" charset="0"/>
              <a:cs typeface="Verdana" pitchFamily="34" charset="0"/>
            </a:rPr>
            <a:t>Number of Independent Directors</a:t>
          </a:r>
          <a:endParaRPr lang="en-IN" sz="1800" kern="1200" dirty="0">
            <a:latin typeface="Bahnschrift SemiLight Condensed" panose="020B0502040204020203" pitchFamily="34" charset="0"/>
            <a:ea typeface="Verdana" pitchFamily="34" charset="0"/>
            <a:cs typeface="Verdana" pitchFamily="34" charset="0"/>
          </a:endParaRPr>
        </a:p>
      </dsp:txBody>
      <dsp:txXfrm>
        <a:off x="5107349" y="181461"/>
        <a:ext cx="1395089" cy="866208"/>
      </dsp:txXfrm>
    </dsp:sp>
    <dsp:sp modelId="{3AD8C5AE-624D-48AD-9BB9-57962458AAA0}">
      <dsp:nvSpPr>
        <dsp:cNvPr id="0" name=""/>
        <dsp:cNvSpPr/>
      </dsp:nvSpPr>
      <dsp:spPr>
        <a:xfrm>
          <a:off x="3148416" y="1343084"/>
          <a:ext cx="1448987" cy="920106"/>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FEAA5-339D-400D-B320-9A816BD2B051}">
      <dsp:nvSpPr>
        <dsp:cNvPr id="0" name=""/>
        <dsp:cNvSpPr/>
      </dsp:nvSpPr>
      <dsp:spPr>
        <a:xfrm>
          <a:off x="3309415" y="1496033"/>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Companies Act, 2013</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3336364" y="1522982"/>
        <a:ext cx="1395089" cy="866208"/>
      </dsp:txXfrm>
    </dsp:sp>
    <dsp:sp modelId="{57F20B9B-BBCD-41A2-AE4F-54C20565B836}">
      <dsp:nvSpPr>
        <dsp:cNvPr id="0" name=""/>
        <dsp:cNvSpPr/>
      </dsp:nvSpPr>
      <dsp:spPr>
        <a:xfrm>
          <a:off x="2262924" y="2684605"/>
          <a:ext cx="1448987" cy="92010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33631-DBB1-4FA7-8FAE-A654721E1B0E}">
      <dsp:nvSpPr>
        <dsp:cNvPr id="0" name=""/>
        <dsp:cNvSpPr/>
      </dsp:nvSpPr>
      <dsp:spPr>
        <a:xfrm>
          <a:off x="2423923" y="2837554"/>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Listed Public Companies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2450872" y="2864503"/>
        <a:ext cx="1395089" cy="866208"/>
      </dsp:txXfrm>
    </dsp:sp>
    <dsp:sp modelId="{F0D2FACA-032B-4608-B88E-C38215340DA5}">
      <dsp:nvSpPr>
        <dsp:cNvPr id="0" name=""/>
        <dsp:cNvSpPr/>
      </dsp:nvSpPr>
      <dsp:spPr>
        <a:xfrm>
          <a:off x="2262924" y="4026126"/>
          <a:ext cx="1448987" cy="920106"/>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B417A-ADEC-4D98-8503-F15792D1A40E}">
      <dsp:nvSpPr>
        <dsp:cNvPr id="0" name=""/>
        <dsp:cNvSpPr/>
      </dsp:nvSpPr>
      <dsp:spPr>
        <a:xfrm>
          <a:off x="2423923" y="4179075"/>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1/3</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2450872" y="4206024"/>
        <a:ext cx="1395089" cy="866208"/>
      </dsp:txXfrm>
    </dsp:sp>
    <dsp:sp modelId="{FB8AB05C-F605-488B-8D68-848EE3D066FE}">
      <dsp:nvSpPr>
        <dsp:cNvPr id="0" name=""/>
        <dsp:cNvSpPr/>
      </dsp:nvSpPr>
      <dsp:spPr>
        <a:xfrm>
          <a:off x="4033909" y="2684605"/>
          <a:ext cx="1448987" cy="92010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BE47E-F3ED-4159-9C49-B4C935FAD2FF}">
      <dsp:nvSpPr>
        <dsp:cNvPr id="0" name=""/>
        <dsp:cNvSpPr/>
      </dsp:nvSpPr>
      <dsp:spPr>
        <a:xfrm>
          <a:off x="4194907" y="2837554"/>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Specified Companies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4221856" y="2864503"/>
        <a:ext cx="1395089" cy="866208"/>
      </dsp:txXfrm>
    </dsp:sp>
    <dsp:sp modelId="{8B675163-A5CC-4823-829A-93EDE8E436D2}">
      <dsp:nvSpPr>
        <dsp:cNvPr id="0" name=""/>
        <dsp:cNvSpPr/>
      </dsp:nvSpPr>
      <dsp:spPr>
        <a:xfrm>
          <a:off x="4033909" y="4026126"/>
          <a:ext cx="1448987" cy="920106"/>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FAEE0-2EB8-4D2F-AC73-B27434C68E20}">
      <dsp:nvSpPr>
        <dsp:cNvPr id="0" name=""/>
        <dsp:cNvSpPr/>
      </dsp:nvSpPr>
      <dsp:spPr>
        <a:xfrm>
          <a:off x="4194907" y="4179075"/>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2</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4221856" y="4206024"/>
        <a:ext cx="1395089" cy="866208"/>
      </dsp:txXfrm>
    </dsp:sp>
    <dsp:sp modelId="{6920A7D7-9D54-44DD-BA4B-DE7923941854}">
      <dsp:nvSpPr>
        <dsp:cNvPr id="0" name=""/>
        <dsp:cNvSpPr/>
      </dsp:nvSpPr>
      <dsp:spPr>
        <a:xfrm>
          <a:off x="6690386" y="1343084"/>
          <a:ext cx="1448987" cy="920106"/>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24F4C-B501-430D-B8CC-411DEC6351C4}">
      <dsp:nvSpPr>
        <dsp:cNvPr id="0" name=""/>
        <dsp:cNvSpPr/>
      </dsp:nvSpPr>
      <dsp:spPr>
        <a:xfrm>
          <a:off x="6851384" y="1496033"/>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SEBI LODR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6878333" y="1522982"/>
        <a:ext cx="1395089" cy="866208"/>
      </dsp:txXfrm>
    </dsp:sp>
    <dsp:sp modelId="{4FDB5315-3375-45AD-AC5E-31372CF5549B}">
      <dsp:nvSpPr>
        <dsp:cNvPr id="0" name=""/>
        <dsp:cNvSpPr/>
      </dsp:nvSpPr>
      <dsp:spPr>
        <a:xfrm>
          <a:off x="5804893" y="2684605"/>
          <a:ext cx="1448987" cy="92010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FBE94-2AE8-4633-9614-60E6BD2F710C}">
      <dsp:nvSpPr>
        <dsp:cNvPr id="0" name=""/>
        <dsp:cNvSpPr/>
      </dsp:nvSpPr>
      <dsp:spPr>
        <a:xfrm>
          <a:off x="5965892" y="2837554"/>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Chairman is Executive Director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5992841" y="2864503"/>
        <a:ext cx="1395089" cy="866208"/>
      </dsp:txXfrm>
    </dsp:sp>
    <dsp:sp modelId="{AC1F0F60-1854-4A06-B2CE-269B13337FE9}">
      <dsp:nvSpPr>
        <dsp:cNvPr id="0" name=""/>
        <dsp:cNvSpPr/>
      </dsp:nvSpPr>
      <dsp:spPr>
        <a:xfrm>
          <a:off x="5804893" y="4026126"/>
          <a:ext cx="1448987" cy="920106"/>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694B5-B926-4A50-B2C2-66F8EA7C866D}">
      <dsp:nvSpPr>
        <dsp:cNvPr id="0" name=""/>
        <dsp:cNvSpPr/>
      </dsp:nvSpPr>
      <dsp:spPr>
        <a:xfrm>
          <a:off x="5965892" y="4179075"/>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1/2</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5992841" y="4206024"/>
        <a:ext cx="1395089" cy="866208"/>
      </dsp:txXfrm>
    </dsp:sp>
    <dsp:sp modelId="{8F4A8ABE-048F-40AC-9B64-657AC7B7AE9C}">
      <dsp:nvSpPr>
        <dsp:cNvPr id="0" name=""/>
        <dsp:cNvSpPr/>
      </dsp:nvSpPr>
      <dsp:spPr>
        <a:xfrm>
          <a:off x="7575878" y="2684605"/>
          <a:ext cx="1448987" cy="920106"/>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B617B-AD37-49DD-9D7A-70856A1A71E3}">
      <dsp:nvSpPr>
        <dsp:cNvPr id="0" name=""/>
        <dsp:cNvSpPr/>
      </dsp:nvSpPr>
      <dsp:spPr>
        <a:xfrm>
          <a:off x="7736876" y="2837554"/>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Chairman is Non-Executive Director</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7763825" y="2864503"/>
        <a:ext cx="1395089" cy="866208"/>
      </dsp:txXfrm>
    </dsp:sp>
    <dsp:sp modelId="{8F1FEF44-8C89-4875-8A59-C98297342F5A}">
      <dsp:nvSpPr>
        <dsp:cNvPr id="0" name=""/>
        <dsp:cNvSpPr/>
      </dsp:nvSpPr>
      <dsp:spPr>
        <a:xfrm>
          <a:off x="7575878" y="4026126"/>
          <a:ext cx="1448987" cy="920106"/>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50E46-91CD-4636-83A5-CA65D49F2779}">
      <dsp:nvSpPr>
        <dsp:cNvPr id="0" name=""/>
        <dsp:cNvSpPr/>
      </dsp:nvSpPr>
      <dsp:spPr>
        <a:xfrm>
          <a:off x="7736876" y="4179075"/>
          <a:ext cx="1448987" cy="920106"/>
        </a:xfrm>
        <a:prstGeom prst="roundRect">
          <a:avLst>
            <a:gd name="adj" fmla="val 10000"/>
          </a:avLst>
        </a:prstGeom>
        <a:solidFill>
          <a:prstClr val="white">
            <a:alpha val="90000"/>
            <a:hueOff val="0"/>
            <a:satOff val="0"/>
            <a:lumOff val="0"/>
            <a:alphaOff val="0"/>
          </a:prst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At least </a:t>
          </a:r>
          <a:r>
            <a:rPr lang="en-US" sz="1800" b="1" kern="1200" dirty="0">
              <a:solidFill>
                <a:srgbClr val="7030A0"/>
              </a:solidFill>
              <a:latin typeface="Bahnschrift SemiLight Condensed" panose="020B0502040204020203" pitchFamily="34" charset="0"/>
              <a:ea typeface="Verdana" pitchFamily="34" charset="0"/>
              <a:cs typeface="Verdana" pitchFamily="34" charset="0"/>
            </a:rPr>
            <a:t>1/3</a:t>
          </a:r>
          <a:r>
            <a:rPr lang="en-US"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rPr>
            <a:t> of Total Directors</a:t>
          </a:r>
          <a:endParaRPr lang="en-IN" sz="1800" kern="1200" dirty="0">
            <a:solidFill>
              <a:prstClr val="black">
                <a:hueOff val="0"/>
                <a:satOff val="0"/>
                <a:lumOff val="0"/>
                <a:alphaOff val="0"/>
              </a:prstClr>
            </a:solidFill>
            <a:latin typeface="Bahnschrift SemiLight Condensed" panose="020B0502040204020203" pitchFamily="34" charset="0"/>
            <a:ea typeface="Verdana" pitchFamily="34" charset="0"/>
            <a:cs typeface="Verdana" pitchFamily="34" charset="0"/>
          </a:endParaRPr>
        </a:p>
      </dsp:txBody>
      <dsp:txXfrm>
        <a:off x="7763825" y="4206024"/>
        <a:ext cx="1395089" cy="866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E6896-6EB3-4446-AACB-3B25872276C4}">
      <dsp:nvSpPr>
        <dsp:cNvPr id="0" name=""/>
        <dsp:cNvSpPr/>
      </dsp:nvSpPr>
      <dsp:spPr>
        <a:xfrm>
          <a:off x="5841249" y="1939174"/>
          <a:ext cx="5226533" cy="355336"/>
        </a:xfrm>
        <a:custGeom>
          <a:avLst/>
          <a:gdLst/>
          <a:ahLst/>
          <a:cxnLst/>
          <a:rect l="0" t="0" r="0" b="0"/>
          <a:pathLst>
            <a:path>
              <a:moveTo>
                <a:pt x="0" y="0"/>
              </a:moveTo>
              <a:lnTo>
                <a:pt x="0" y="242151"/>
              </a:lnTo>
              <a:lnTo>
                <a:pt x="5226533" y="242151"/>
              </a:lnTo>
              <a:lnTo>
                <a:pt x="5226533"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AF5DDD-355C-47A0-9D56-DD4B083373A5}">
      <dsp:nvSpPr>
        <dsp:cNvPr id="0" name=""/>
        <dsp:cNvSpPr/>
      </dsp:nvSpPr>
      <dsp:spPr>
        <a:xfrm>
          <a:off x="5841249" y="1939174"/>
          <a:ext cx="3733238" cy="355336"/>
        </a:xfrm>
        <a:custGeom>
          <a:avLst/>
          <a:gdLst/>
          <a:ahLst/>
          <a:cxnLst/>
          <a:rect l="0" t="0" r="0" b="0"/>
          <a:pathLst>
            <a:path>
              <a:moveTo>
                <a:pt x="0" y="0"/>
              </a:moveTo>
              <a:lnTo>
                <a:pt x="0" y="242151"/>
              </a:lnTo>
              <a:lnTo>
                <a:pt x="3733238" y="242151"/>
              </a:lnTo>
              <a:lnTo>
                <a:pt x="3733238"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2B28B-8AF3-4BF7-8D12-542A3B467B0B}">
      <dsp:nvSpPr>
        <dsp:cNvPr id="0" name=""/>
        <dsp:cNvSpPr/>
      </dsp:nvSpPr>
      <dsp:spPr>
        <a:xfrm>
          <a:off x="5841249" y="1939174"/>
          <a:ext cx="2239942" cy="355336"/>
        </a:xfrm>
        <a:custGeom>
          <a:avLst/>
          <a:gdLst/>
          <a:ahLst/>
          <a:cxnLst/>
          <a:rect l="0" t="0" r="0" b="0"/>
          <a:pathLst>
            <a:path>
              <a:moveTo>
                <a:pt x="0" y="0"/>
              </a:moveTo>
              <a:lnTo>
                <a:pt x="0" y="242151"/>
              </a:lnTo>
              <a:lnTo>
                <a:pt x="2239942" y="242151"/>
              </a:lnTo>
              <a:lnTo>
                <a:pt x="2239942"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F24F61-D288-40F1-B048-58E816BE312E}">
      <dsp:nvSpPr>
        <dsp:cNvPr id="0" name=""/>
        <dsp:cNvSpPr/>
      </dsp:nvSpPr>
      <dsp:spPr>
        <a:xfrm>
          <a:off x="5841249" y="1939174"/>
          <a:ext cx="746647" cy="355336"/>
        </a:xfrm>
        <a:custGeom>
          <a:avLst/>
          <a:gdLst/>
          <a:ahLst/>
          <a:cxnLst/>
          <a:rect l="0" t="0" r="0" b="0"/>
          <a:pathLst>
            <a:path>
              <a:moveTo>
                <a:pt x="0" y="0"/>
              </a:moveTo>
              <a:lnTo>
                <a:pt x="0" y="242151"/>
              </a:lnTo>
              <a:lnTo>
                <a:pt x="746647" y="242151"/>
              </a:lnTo>
              <a:lnTo>
                <a:pt x="746647"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7B1D8-FC6B-46E7-BD7D-9FC0F465B90D}">
      <dsp:nvSpPr>
        <dsp:cNvPr id="0" name=""/>
        <dsp:cNvSpPr/>
      </dsp:nvSpPr>
      <dsp:spPr>
        <a:xfrm>
          <a:off x="5094602" y="1939174"/>
          <a:ext cx="746647" cy="355336"/>
        </a:xfrm>
        <a:custGeom>
          <a:avLst/>
          <a:gdLst/>
          <a:ahLst/>
          <a:cxnLst/>
          <a:rect l="0" t="0" r="0" b="0"/>
          <a:pathLst>
            <a:path>
              <a:moveTo>
                <a:pt x="746647" y="0"/>
              </a:moveTo>
              <a:lnTo>
                <a:pt x="746647" y="242151"/>
              </a:lnTo>
              <a:lnTo>
                <a:pt x="0" y="242151"/>
              </a:lnTo>
              <a:lnTo>
                <a:pt x="0"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9F2161-0821-4BC0-956A-2F12BD220261}">
      <dsp:nvSpPr>
        <dsp:cNvPr id="0" name=""/>
        <dsp:cNvSpPr/>
      </dsp:nvSpPr>
      <dsp:spPr>
        <a:xfrm>
          <a:off x="3601307" y="1939174"/>
          <a:ext cx="2239942" cy="355336"/>
        </a:xfrm>
        <a:custGeom>
          <a:avLst/>
          <a:gdLst/>
          <a:ahLst/>
          <a:cxnLst/>
          <a:rect l="0" t="0" r="0" b="0"/>
          <a:pathLst>
            <a:path>
              <a:moveTo>
                <a:pt x="2239942" y="0"/>
              </a:moveTo>
              <a:lnTo>
                <a:pt x="2239942" y="242151"/>
              </a:lnTo>
              <a:lnTo>
                <a:pt x="0" y="242151"/>
              </a:lnTo>
              <a:lnTo>
                <a:pt x="0"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78127-281C-435A-B50F-D70A0BCACAE1}">
      <dsp:nvSpPr>
        <dsp:cNvPr id="0" name=""/>
        <dsp:cNvSpPr/>
      </dsp:nvSpPr>
      <dsp:spPr>
        <a:xfrm>
          <a:off x="2108011" y="1939174"/>
          <a:ext cx="3733238" cy="355336"/>
        </a:xfrm>
        <a:custGeom>
          <a:avLst/>
          <a:gdLst/>
          <a:ahLst/>
          <a:cxnLst/>
          <a:rect l="0" t="0" r="0" b="0"/>
          <a:pathLst>
            <a:path>
              <a:moveTo>
                <a:pt x="3733238" y="0"/>
              </a:moveTo>
              <a:lnTo>
                <a:pt x="3733238" y="242151"/>
              </a:lnTo>
              <a:lnTo>
                <a:pt x="0" y="242151"/>
              </a:lnTo>
              <a:lnTo>
                <a:pt x="0"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EB2D5-70E8-4D23-9E7B-ED240ADC00F4}">
      <dsp:nvSpPr>
        <dsp:cNvPr id="0" name=""/>
        <dsp:cNvSpPr/>
      </dsp:nvSpPr>
      <dsp:spPr>
        <a:xfrm>
          <a:off x="614716" y="1939174"/>
          <a:ext cx="5226533" cy="355336"/>
        </a:xfrm>
        <a:custGeom>
          <a:avLst/>
          <a:gdLst/>
          <a:ahLst/>
          <a:cxnLst/>
          <a:rect l="0" t="0" r="0" b="0"/>
          <a:pathLst>
            <a:path>
              <a:moveTo>
                <a:pt x="5226533" y="0"/>
              </a:moveTo>
              <a:lnTo>
                <a:pt x="5226533" y="242151"/>
              </a:lnTo>
              <a:lnTo>
                <a:pt x="0" y="242151"/>
              </a:lnTo>
              <a:lnTo>
                <a:pt x="0" y="355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53B727-3E8D-40F3-9946-18B547F12FA8}">
      <dsp:nvSpPr>
        <dsp:cNvPr id="0" name=""/>
        <dsp:cNvSpPr/>
      </dsp:nvSpPr>
      <dsp:spPr>
        <a:xfrm>
          <a:off x="5230356" y="1163339"/>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7E5D71-8BB7-4A9B-A3A7-81CC54620C58}">
      <dsp:nvSpPr>
        <dsp:cNvPr id="0" name=""/>
        <dsp:cNvSpPr/>
      </dsp:nvSpPr>
      <dsp:spPr>
        <a:xfrm>
          <a:off x="5366110" y="1292306"/>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SemiLight Condensed" panose="020B0502040204020203" pitchFamily="34" charset="0"/>
            </a:rPr>
            <a:t>Role of ID in </a:t>
          </a:r>
        </a:p>
      </dsp:txBody>
      <dsp:txXfrm>
        <a:off x="5388833" y="1315029"/>
        <a:ext cx="1176341" cy="730388"/>
      </dsp:txXfrm>
    </dsp:sp>
    <dsp:sp modelId="{D9781ABC-8A3D-4F71-9E8A-87B0BAEFF1F6}">
      <dsp:nvSpPr>
        <dsp:cNvPr id="0" name=""/>
        <dsp:cNvSpPr/>
      </dsp:nvSpPr>
      <dsp:spPr>
        <a:xfrm>
          <a:off x="3823"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01C3CE-DC3A-4BB1-8EDC-E740DF506876}">
      <dsp:nvSpPr>
        <dsp:cNvPr id="0" name=""/>
        <dsp:cNvSpPr/>
      </dsp:nvSpPr>
      <dsp:spPr>
        <a:xfrm>
          <a:off x="139577" y="2423477"/>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SemiLight Condensed" panose="020B0502040204020203" pitchFamily="34" charset="0"/>
            </a:rPr>
            <a:t>CSR Committee</a:t>
          </a:r>
        </a:p>
      </dsp:txBody>
      <dsp:txXfrm>
        <a:off x="162300" y="2446200"/>
        <a:ext cx="1176341" cy="730388"/>
      </dsp:txXfrm>
    </dsp:sp>
    <dsp:sp modelId="{A585A5F8-299D-417F-A010-30D9C02003B3}">
      <dsp:nvSpPr>
        <dsp:cNvPr id="0" name=""/>
        <dsp:cNvSpPr/>
      </dsp:nvSpPr>
      <dsp:spPr>
        <a:xfrm>
          <a:off x="1497118"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FE4F53-30E3-4346-B010-2AA62EABE84A}">
      <dsp:nvSpPr>
        <dsp:cNvPr id="0" name=""/>
        <dsp:cNvSpPr/>
      </dsp:nvSpPr>
      <dsp:spPr>
        <a:xfrm>
          <a:off x="1632872" y="2423477"/>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SemiLight Condensed" panose="020B0502040204020203" pitchFamily="34" charset="0"/>
            </a:rPr>
            <a:t>Board Meeting</a:t>
          </a:r>
        </a:p>
      </dsp:txBody>
      <dsp:txXfrm>
        <a:off x="1655595" y="2446200"/>
        <a:ext cx="1176341" cy="730388"/>
      </dsp:txXfrm>
    </dsp:sp>
    <dsp:sp modelId="{292F5FD4-25B8-48A8-9151-44E0AFC55B7B}">
      <dsp:nvSpPr>
        <dsp:cNvPr id="0" name=""/>
        <dsp:cNvSpPr/>
      </dsp:nvSpPr>
      <dsp:spPr>
        <a:xfrm>
          <a:off x="2990413"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5B680EF-B619-4C0B-AB03-D129A6ACE861}">
      <dsp:nvSpPr>
        <dsp:cNvPr id="0" name=""/>
        <dsp:cNvSpPr/>
      </dsp:nvSpPr>
      <dsp:spPr>
        <a:xfrm>
          <a:off x="3126167" y="2423477"/>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400" kern="1200" dirty="0">
              <a:latin typeface="Bahnschrift SemiLight Condensed" panose="020B0502040204020203" pitchFamily="34" charset="0"/>
            </a:rPr>
            <a:t>ID Meeting</a:t>
          </a:r>
        </a:p>
      </dsp:txBody>
      <dsp:txXfrm>
        <a:off x="3148890" y="2446200"/>
        <a:ext cx="1176341" cy="730388"/>
      </dsp:txXfrm>
    </dsp:sp>
    <dsp:sp modelId="{86CDCD2E-F38B-456B-9920-CDB3EF912487}">
      <dsp:nvSpPr>
        <dsp:cNvPr id="0" name=""/>
        <dsp:cNvSpPr/>
      </dsp:nvSpPr>
      <dsp:spPr>
        <a:xfrm>
          <a:off x="4483708"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B8C64D-034B-4CD3-A3B0-6EA521871E89}">
      <dsp:nvSpPr>
        <dsp:cNvPr id="0" name=""/>
        <dsp:cNvSpPr/>
      </dsp:nvSpPr>
      <dsp:spPr>
        <a:xfrm>
          <a:off x="4619462" y="2423477"/>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SemiLight Condensed" panose="020B0502040204020203" pitchFamily="34" charset="0"/>
            </a:rPr>
            <a:t>Audit Committee</a:t>
          </a:r>
        </a:p>
      </dsp:txBody>
      <dsp:txXfrm>
        <a:off x="4642185" y="2446200"/>
        <a:ext cx="1176341" cy="730388"/>
      </dsp:txXfrm>
    </dsp:sp>
    <dsp:sp modelId="{B6D16486-F89C-4488-92AB-DD07DBA05850}">
      <dsp:nvSpPr>
        <dsp:cNvPr id="0" name=""/>
        <dsp:cNvSpPr/>
      </dsp:nvSpPr>
      <dsp:spPr>
        <a:xfrm>
          <a:off x="5977004"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07EE21-BCFD-4109-B893-65521695C789}">
      <dsp:nvSpPr>
        <dsp:cNvPr id="0" name=""/>
        <dsp:cNvSpPr/>
      </dsp:nvSpPr>
      <dsp:spPr>
        <a:xfrm>
          <a:off x="6112758" y="2423477"/>
          <a:ext cx="1221787" cy="775834"/>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SemiLight Condensed" panose="020B0502040204020203" pitchFamily="34" charset="0"/>
            </a:rPr>
            <a:t>Nomination &amp; Remuneration Committee</a:t>
          </a:r>
        </a:p>
      </dsp:txBody>
      <dsp:txXfrm>
        <a:off x="6135481" y="2446200"/>
        <a:ext cx="1176341" cy="730388"/>
      </dsp:txXfrm>
    </dsp:sp>
    <dsp:sp modelId="{01243B7F-580A-405D-B4E7-396206545F94}">
      <dsp:nvSpPr>
        <dsp:cNvPr id="0" name=""/>
        <dsp:cNvSpPr/>
      </dsp:nvSpPr>
      <dsp:spPr>
        <a:xfrm>
          <a:off x="7470299"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2C34BB2-A60E-4DB2-B6FD-1B5F67FA9BC9}">
      <dsp:nvSpPr>
        <dsp:cNvPr id="0" name=""/>
        <dsp:cNvSpPr/>
      </dsp:nvSpPr>
      <dsp:spPr>
        <a:xfrm>
          <a:off x="7606053" y="2423477"/>
          <a:ext cx="1221787" cy="775834"/>
        </a:xfrm>
        <a:prstGeom prst="roundRect">
          <a:avLst>
            <a:gd name="adj" fmla="val 10000"/>
          </a:avLst>
        </a:prstGeom>
        <a:solidFill>
          <a:prstClr val="white">
            <a:alpha val="90000"/>
            <a:hueOff val="0"/>
            <a:satOff val="0"/>
            <a:lumOff val="0"/>
            <a:alphaOff val="0"/>
          </a:prst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Risk Management Committee	</a:t>
          </a:r>
        </a:p>
      </dsp:txBody>
      <dsp:txXfrm>
        <a:off x="7628776" y="2446200"/>
        <a:ext cx="1176341" cy="730388"/>
      </dsp:txXfrm>
    </dsp:sp>
    <dsp:sp modelId="{6F8D0739-E074-4C64-9668-D20AADDD6918}">
      <dsp:nvSpPr>
        <dsp:cNvPr id="0" name=""/>
        <dsp:cNvSpPr/>
      </dsp:nvSpPr>
      <dsp:spPr>
        <a:xfrm>
          <a:off x="8963594"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4BA574-2F2A-449E-A6E0-51F9DE6FDBAB}">
      <dsp:nvSpPr>
        <dsp:cNvPr id="0" name=""/>
        <dsp:cNvSpPr/>
      </dsp:nvSpPr>
      <dsp:spPr>
        <a:xfrm>
          <a:off x="9099348" y="2423477"/>
          <a:ext cx="1221787" cy="775834"/>
        </a:xfrm>
        <a:prstGeom prst="roundRect">
          <a:avLst>
            <a:gd name="adj" fmla="val 10000"/>
          </a:avLst>
        </a:prstGeom>
        <a:solidFill>
          <a:prstClr val="white">
            <a:alpha val="90000"/>
            <a:hueOff val="0"/>
            <a:satOff val="0"/>
            <a:lumOff val="0"/>
            <a:alphaOff val="0"/>
          </a:prst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Stakeholders Relationship Committee</a:t>
          </a:r>
        </a:p>
      </dsp:txBody>
      <dsp:txXfrm>
        <a:off x="9122071" y="2446200"/>
        <a:ext cx="1176341" cy="730388"/>
      </dsp:txXfrm>
    </dsp:sp>
    <dsp:sp modelId="{5002507C-ED0A-4F4B-AAEC-C0DCE548C68F}">
      <dsp:nvSpPr>
        <dsp:cNvPr id="0" name=""/>
        <dsp:cNvSpPr/>
      </dsp:nvSpPr>
      <dsp:spPr>
        <a:xfrm>
          <a:off x="10456889" y="2294510"/>
          <a:ext cx="1221787" cy="775834"/>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135CEB-AD97-4A49-A619-2DE0C19E7337}">
      <dsp:nvSpPr>
        <dsp:cNvPr id="0" name=""/>
        <dsp:cNvSpPr/>
      </dsp:nvSpPr>
      <dsp:spPr>
        <a:xfrm>
          <a:off x="10592643" y="2423477"/>
          <a:ext cx="1221787" cy="775834"/>
        </a:xfrm>
        <a:prstGeom prst="roundRect">
          <a:avLst>
            <a:gd name="adj" fmla="val 10000"/>
          </a:avLst>
        </a:prstGeom>
        <a:solidFill>
          <a:prstClr val="white">
            <a:alpha val="90000"/>
            <a:hueOff val="0"/>
            <a:satOff val="0"/>
            <a:lumOff val="0"/>
            <a:alphaOff val="0"/>
          </a:prst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prstClr val="black">
                  <a:hueOff val="0"/>
                  <a:satOff val="0"/>
                  <a:lumOff val="0"/>
                  <a:alphaOff val="0"/>
                </a:prstClr>
              </a:solidFill>
              <a:latin typeface="Bahnschrift SemiLight Condensed" panose="020B0502040204020203" pitchFamily="34" charset="0"/>
              <a:ea typeface="+mn-ea"/>
              <a:cs typeface="+mn-cs"/>
            </a:rPr>
            <a:t>Credit Committee</a:t>
          </a:r>
        </a:p>
      </dsp:txBody>
      <dsp:txXfrm>
        <a:off x="10615366" y="2446200"/>
        <a:ext cx="1176341" cy="730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DBA44-36D3-4B09-B163-ED8A1786514E}" type="datetimeFigureOut">
              <a:rPr lang="en-IN" smtClean="0"/>
              <a:t>15-09-2020</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DD6CD-88D8-433B-9D68-C6E46C89427B}" type="slidenum">
              <a:rPr lang="en-IN" smtClean="0"/>
              <a:t>‹#›</a:t>
            </a:fld>
            <a:endParaRPr lang="en-IN" dirty="0"/>
          </a:p>
        </p:txBody>
      </p:sp>
    </p:spTree>
    <p:extLst>
      <p:ext uri="{BB962C8B-B14F-4D97-AF65-F5344CB8AC3E}">
        <p14:creationId xmlns:p14="http://schemas.microsoft.com/office/powerpoint/2010/main" val="27684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D2DD6CD-88D8-433B-9D68-C6E46C89427B}" type="slidenum">
              <a:rPr lang="en-IN" smtClean="0"/>
              <a:t>1</a:t>
            </a:fld>
            <a:endParaRPr lang="en-IN" dirty="0"/>
          </a:p>
        </p:txBody>
      </p:sp>
    </p:spTree>
    <p:extLst>
      <p:ext uri="{BB962C8B-B14F-4D97-AF65-F5344CB8AC3E}">
        <p14:creationId xmlns:p14="http://schemas.microsoft.com/office/powerpoint/2010/main" val="353342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7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2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4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4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DD6CD-88D8-433B-9D68-C6E46C89427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6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58AE-64EF-4600-B301-2B4932E17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96273F-E059-4169-A0E6-147AA8068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2288C69-9B96-4409-8886-CC885B023C1B}"/>
              </a:ext>
            </a:extLst>
          </p:cNvPr>
          <p:cNvSpPr>
            <a:spLocks noGrp="1"/>
          </p:cNvSpPr>
          <p:nvPr>
            <p:ph type="dt" sz="half" idx="10"/>
          </p:nvPr>
        </p:nvSpPr>
        <p:spPr/>
        <p:txBody>
          <a:bodyPr/>
          <a:lstStyle/>
          <a:p>
            <a:fld id="{EA9B2941-F161-44C4-92C9-DFF720C70A0D}" type="datetime1">
              <a:rPr lang="en-IN" smtClean="0"/>
              <a:t>15-09-2020</a:t>
            </a:fld>
            <a:endParaRPr lang="en-IN" dirty="0"/>
          </a:p>
        </p:txBody>
      </p:sp>
      <p:sp>
        <p:nvSpPr>
          <p:cNvPr id="5" name="Footer Placeholder 4">
            <a:extLst>
              <a:ext uri="{FF2B5EF4-FFF2-40B4-BE49-F238E27FC236}">
                <a16:creationId xmlns:a16="http://schemas.microsoft.com/office/drawing/2014/main" id="{39EC51AB-6641-4E75-AAEC-877A6F82E00B}"/>
              </a:ext>
            </a:extLst>
          </p:cNvPr>
          <p:cNvSpPr>
            <a:spLocks noGrp="1"/>
          </p:cNvSpPr>
          <p:nvPr>
            <p:ph type="ftr" sz="quarter" idx="11"/>
          </p:nvPr>
        </p:nvSpPr>
        <p:spPr/>
        <p:txBody>
          <a:bodyPr/>
          <a:lstStyle/>
          <a:p>
            <a:r>
              <a:rPr lang="en-IN" dirty="0"/>
              <a:t>CA NILESH VIKAMSEY</a:t>
            </a:r>
          </a:p>
        </p:txBody>
      </p:sp>
      <p:sp>
        <p:nvSpPr>
          <p:cNvPr id="6" name="Slide Number Placeholder 5">
            <a:extLst>
              <a:ext uri="{FF2B5EF4-FFF2-40B4-BE49-F238E27FC236}">
                <a16:creationId xmlns:a16="http://schemas.microsoft.com/office/drawing/2014/main" id="{4920D1B3-B2B9-44BD-85E3-9D631954A508}"/>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25238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0B3F-5E5C-4B52-ADB8-903B24A07EC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F3C716-F2C7-4401-AE58-1F6F189A7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CA42D-15C9-43A8-9598-A1A0CBA1703D}"/>
              </a:ext>
            </a:extLst>
          </p:cNvPr>
          <p:cNvSpPr>
            <a:spLocks noGrp="1"/>
          </p:cNvSpPr>
          <p:nvPr>
            <p:ph type="dt" sz="half" idx="10"/>
          </p:nvPr>
        </p:nvSpPr>
        <p:spPr/>
        <p:txBody>
          <a:bodyPr/>
          <a:lstStyle/>
          <a:p>
            <a:fld id="{66854A2A-3883-4BC9-8AFA-4A8C78409071}" type="datetime1">
              <a:rPr lang="en-IN" smtClean="0"/>
              <a:t>15-09-2020</a:t>
            </a:fld>
            <a:endParaRPr lang="en-IN" dirty="0"/>
          </a:p>
        </p:txBody>
      </p:sp>
      <p:sp>
        <p:nvSpPr>
          <p:cNvPr id="5" name="Footer Placeholder 4">
            <a:extLst>
              <a:ext uri="{FF2B5EF4-FFF2-40B4-BE49-F238E27FC236}">
                <a16:creationId xmlns:a16="http://schemas.microsoft.com/office/drawing/2014/main" id="{755E4C16-BCCA-47AB-BBAB-B56D317AFC2D}"/>
              </a:ext>
            </a:extLst>
          </p:cNvPr>
          <p:cNvSpPr>
            <a:spLocks noGrp="1"/>
          </p:cNvSpPr>
          <p:nvPr>
            <p:ph type="ftr" sz="quarter" idx="11"/>
          </p:nvPr>
        </p:nvSpPr>
        <p:spPr/>
        <p:txBody>
          <a:bodyPr/>
          <a:lstStyle/>
          <a:p>
            <a:r>
              <a:rPr lang="en-IN" dirty="0"/>
              <a:t>CA NILESH VIKAMSEY</a:t>
            </a:r>
          </a:p>
        </p:txBody>
      </p:sp>
      <p:sp>
        <p:nvSpPr>
          <p:cNvPr id="6" name="Slide Number Placeholder 5">
            <a:extLst>
              <a:ext uri="{FF2B5EF4-FFF2-40B4-BE49-F238E27FC236}">
                <a16:creationId xmlns:a16="http://schemas.microsoft.com/office/drawing/2014/main" id="{6B520F48-6CF8-4F11-B984-CC1AAE8FC9DF}"/>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04067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B8BD90-7728-457E-8D54-96D7AD6F73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030D611-B702-461F-8B11-A66278201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3FFA5E-8E56-4190-ACA7-46BC11BEFD88}"/>
              </a:ext>
            </a:extLst>
          </p:cNvPr>
          <p:cNvSpPr>
            <a:spLocks noGrp="1"/>
          </p:cNvSpPr>
          <p:nvPr>
            <p:ph type="dt" sz="half" idx="10"/>
          </p:nvPr>
        </p:nvSpPr>
        <p:spPr/>
        <p:txBody>
          <a:bodyPr/>
          <a:lstStyle/>
          <a:p>
            <a:fld id="{D2D276BE-6E42-47E0-A2DD-C1195690DE8C}" type="datetime1">
              <a:rPr lang="en-IN" smtClean="0"/>
              <a:t>15-09-2020</a:t>
            </a:fld>
            <a:endParaRPr lang="en-IN" dirty="0"/>
          </a:p>
        </p:txBody>
      </p:sp>
      <p:sp>
        <p:nvSpPr>
          <p:cNvPr id="5" name="Footer Placeholder 4">
            <a:extLst>
              <a:ext uri="{FF2B5EF4-FFF2-40B4-BE49-F238E27FC236}">
                <a16:creationId xmlns:a16="http://schemas.microsoft.com/office/drawing/2014/main" id="{0C269506-FE7C-4A09-96AF-392E207D4A9A}"/>
              </a:ext>
            </a:extLst>
          </p:cNvPr>
          <p:cNvSpPr>
            <a:spLocks noGrp="1"/>
          </p:cNvSpPr>
          <p:nvPr>
            <p:ph type="ftr" sz="quarter" idx="11"/>
          </p:nvPr>
        </p:nvSpPr>
        <p:spPr/>
        <p:txBody>
          <a:bodyPr/>
          <a:lstStyle/>
          <a:p>
            <a:r>
              <a:rPr lang="en-IN" dirty="0"/>
              <a:t>CA NILESH VIKAMSEY</a:t>
            </a:r>
          </a:p>
        </p:txBody>
      </p:sp>
      <p:sp>
        <p:nvSpPr>
          <p:cNvPr id="6" name="Slide Number Placeholder 5">
            <a:extLst>
              <a:ext uri="{FF2B5EF4-FFF2-40B4-BE49-F238E27FC236}">
                <a16:creationId xmlns:a16="http://schemas.microsoft.com/office/drawing/2014/main" id="{898AC2A2-3FDA-4AC9-9986-1FA9247D1A2C}"/>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23109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A540-5D74-4972-BE34-F38241995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D9BD4-D9EA-403D-99CE-5904B5E42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B29995-3641-4D22-AC8B-593B58A9BFFC}"/>
              </a:ext>
            </a:extLst>
          </p:cNvPr>
          <p:cNvSpPr>
            <a:spLocks noGrp="1"/>
          </p:cNvSpPr>
          <p:nvPr>
            <p:ph type="dt" sz="half" idx="10"/>
          </p:nvPr>
        </p:nvSpPr>
        <p:spPr/>
        <p:txBody>
          <a:bodyPr/>
          <a:lstStyle/>
          <a:p>
            <a:fld id="{5C19FD11-2509-42EB-B63A-6F9B3E530CD7}" type="datetime1">
              <a:rPr lang="en-IN" smtClean="0"/>
              <a:t>15-09-2020</a:t>
            </a:fld>
            <a:endParaRPr lang="en-US" dirty="0"/>
          </a:p>
        </p:txBody>
      </p:sp>
      <p:sp>
        <p:nvSpPr>
          <p:cNvPr id="5" name="Footer Placeholder 4">
            <a:extLst>
              <a:ext uri="{FF2B5EF4-FFF2-40B4-BE49-F238E27FC236}">
                <a16:creationId xmlns:a16="http://schemas.microsoft.com/office/drawing/2014/main" id="{EB480960-A177-4E89-8D0A-B4BA9B9B1E10}"/>
              </a:ext>
            </a:extLst>
          </p:cNvPr>
          <p:cNvSpPr>
            <a:spLocks noGrp="1"/>
          </p:cNvSpPr>
          <p:nvPr>
            <p:ph type="ftr" sz="quarter" idx="11"/>
          </p:nvPr>
        </p:nvSpPr>
        <p:spPr/>
        <p:txBody>
          <a:bodyPr/>
          <a:lstStyle/>
          <a:p>
            <a:r>
              <a:rPr lang="en-US" dirty="0"/>
              <a:t>CA NILESH VIKAMSEY</a:t>
            </a:r>
          </a:p>
        </p:txBody>
      </p:sp>
      <p:sp>
        <p:nvSpPr>
          <p:cNvPr id="6" name="Slide Number Placeholder 5">
            <a:extLst>
              <a:ext uri="{FF2B5EF4-FFF2-40B4-BE49-F238E27FC236}">
                <a16:creationId xmlns:a16="http://schemas.microsoft.com/office/drawing/2014/main" id="{1524D525-3F7B-4B99-AE16-13DC1274BDF8}"/>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93032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89CD-4AAB-49CA-A2D1-6C98FB16C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63F07-08D6-4030-A6A5-3D58EB149B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E6AD6-131F-4EED-83A9-25AC4D250DF0}"/>
              </a:ext>
            </a:extLst>
          </p:cNvPr>
          <p:cNvSpPr>
            <a:spLocks noGrp="1"/>
          </p:cNvSpPr>
          <p:nvPr>
            <p:ph type="dt" sz="half" idx="10"/>
          </p:nvPr>
        </p:nvSpPr>
        <p:spPr/>
        <p:txBody>
          <a:bodyPr/>
          <a:lstStyle/>
          <a:p>
            <a:fld id="{BE1C5A11-D7F8-4600-83AF-027A35F1F974}" type="datetime1">
              <a:rPr lang="en-IN" smtClean="0"/>
              <a:t>15-09-2020</a:t>
            </a:fld>
            <a:endParaRPr lang="en-US" dirty="0"/>
          </a:p>
        </p:txBody>
      </p:sp>
      <p:sp>
        <p:nvSpPr>
          <p:cNvPr id="5" name="Footer Placeholder 4">
            <a:extLst>
              <a:ext uri="{FF2B5EF4-FFF2-40B4-BE49-F238E27FC236}">
                <a16:creationId xmlns:a16="http://schemas.microsoft.com/office/drawing/2014/main" id="{E7921126-BE14-4DC9-8495-69F0DB1155EA}"/>
              </a:ext>
            </a:extLst>
          </p:cNvPr>
          <p:cNvSpPr>
            <a:spLocks noGrp="1"/>
          </p:cNvSpPr>
          <p:nvPr>
            <p:ph type="ftr" sz="quarter" idx="11"/>
          </p:nvPr>
        </p:nvSpPr>
        <p:spPr/>
        <p:txBody>
          <a:bodyPr/>
          <a:lstStyle/>
          <a:p>
            <a:r>
              <a:rPr lang="en-US" dirty="0"/>
              <a:t>CA NILESH VIKAMSEY</a:t>
            </a:r>
          </a:p>
        </p:txBody>
      </p:sp>
      <p:sp>
        <p:nvSpPr>
          <p:cNvPr id="6" name="Slide Number Placeholder 5">
            <a:extLst>
              <a:ext uri="{FF2B5EF4-FFF2-40B4-BE49-F238E27FC236}">
                <a16:creationId xmlns:a16="http://schemas.microsoft.com/office/drawing/2014/main" id="{5C637331-F90B-437A-A8C8-4C59A7BA8D2D}"/>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3421122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525B-6947-466A-97E0-BDE520B0E2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D0867-40F9-4AB9-9CC2-ABA771C79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EBBDD0-E2F7-473C-A42E-A1BEA88DECCE}"/>
              </a:ext>
            </a:extLst>
          </p:cNvPr>
          <p:cNvSpPr>
            <a:spLocks noGrp="1"/>
          </p:cNvSpPr>
          <p:nvPr>
            <p:ph type="dt" sz="half" idx="10"/>
          </p:nvPr>
        </p:nvSpPr>
        <p:spPr/>
        <p:txBody>
          <a:bodyPr/>
          <a:lstStyle/>
          <a:p>
            <a:fld id="{5186691D-C0C3-4D14-A29F-2B327B175906}" type="datetime1">
              <a:rPr lang="en-IN" smtClean="0"/>
              <a:t>15-09-2020</a:t>
            </a:fld>
            <a:endParaRPr lang="en-US" dirty="0"/>
          </a:p>
        </p:txBody>
      </p:sp>
      <p:sp>
        <p:nvSpPr>
          <p:cNvPr id="5" name="Footer Placeholder 4">
            <a:extLst>
              <a:ext uri="{FF2B5EF4-FFF2-40B4-BE49-F238E27FC236}">
                <a16:creationId xmlns:a16="http://schemas.microsoft.com/office/drawing/2014/main" id="{9F354A7E-F3B9-45A2-B2D8-AAEE2BF0A08A}"/>
              </a:ext>
            </a:extLst>
          </p:cNvPr>
          <p:cNvSpPr>
            <a:spLocks noGrp="1"/>
          </p:cNvSpPr>
          <p:nvPr>
            <p:ph type="ftr" sz="quarter" idx="11"/>
          </p:nvPr>
        </p:nvSpPr>
        <p:spPr/>
        <p:txBody>
          <a:bodyPr/>
          <a:lstStyle/>
          <a:p>
            <a:r>
              <a:rPr lang="en-US" dirty="0"/>
              <a:t>CA NILESH VIKAMSEY</a:t>
            </a:r>
          </a:p>
        </p:txBody>
      </p:sp>
      <p:sp>
        <p:nvSpPr>
          <p:cNvPr id="6" name="Slide Number Placeholder 5">
            <a:extLst>
              <a:ext uri="{FF2B5EF4-FFF2-40B4-BE49-F238E27FC236}">
                <a16:creationId xmlns:a16="http://schemas.microsoft.com/office/drawing/2014/main" id="{DAC363CC-8ADF-48DC-AFF8-A6D5E627BC39}"/>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3736016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605B-6753-4124-A169-6D8F62BBB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0B8CA-0624-4FFD-ABFF-6B95B8D93D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C7C534-A370-467D-B892-450545436F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0D5C12-247A-4797-BBB0-A0C70139137F}"/>
              </a:ext>
            </a:extLst>
          </p:cNvPr>
          <p:cNvSpPr>
            <a:spLocks noGrp="1"/>
          </p:cNvSpPr>
          <p:nvPr>
            <p:ph type="dt" sz="half" idx="10"/>
          </p:nvPr>
        </p:nvSpPr>
        <p:spPr/>
        <p:txBody>
          <a:bodyPr/>
          <a:lstStyle/>
          <a:p>
            <a:fld id="{07F97E11-670D-41AE-AC7B-00CC8C3D4641}" type="datetime1">
              <a:rPr lang="en-IN" smtClean="0"/>
              <a:t>15-09-2020</a:t>
            </a:fld>
            <a:endParaRPr lang="en-US" dirty="0"/>
          </a:p>
        </p:txBody>
      </p:sp>
      <p:sp>
        <p:nvSpPr>
          <p:cNvPr id="6" name="Footer Placeholder 5">
            <a:extLst>
              <a:ext uri="{FF2B5EF4-FFF2-40B4-BE49-F238E27FC236}">
                <a16:creationId xmlns:a16="http://schemas.microsoft.com/office/drawing/2014/main" id="{86AAC68E-0354-4EC0-9CDB-113C2AD4435C}"/>
              </a:ext>
            </a:extLst>
          </p:cNvPr>
          <p:cNvSpPr>
            <a:spLocks noGrp="1"/>
          </p:cNvSpPr>
          <p:nvPr>
            <p:ph type="ftr" sz="quarter" idx="11"/>
          </p:nvPr>
        </p:nvSpPr>
        <p:spPr/>
        <p:txBody>
          <a:bodyPr/>
          <a:lstStyle/>
          <a:p>
            <a:r>
              <a:rPr lang="en-US" dirty="0"/>
              <a:t>CA NILESH VIKAMSEY</a:t>
            </a:r>
          </a:p>
        </p:txBody>
      </p:sp>
      <p:sp>
        <p:nvSpPr>
          <p:cNvPr id="7" name="Slide Number Placeholder 6">
            <a:extLst>
              <a:ext uri="{FF2B5EF4-FFF2-40B4-BE49-F238E27FC236}">
                <a16:creationId xmlns:a16="http://schemas.microsoft.com/office/drawing/2014/main" id="{22FCB655-4E8E-4499-AE6E-55807C1BF01D}"/>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304504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9CD7-7793-4E6C-B516-5804D2C3BB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351CF8-73DF-4BF3-B0A6-8ED69CE89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CAE04-EED9-44A9-9016-E8636111B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E5C4B-EE55-41DD-8185-AD4DF4649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8DEBE-A8AB-4CCA-B508-550158AE2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E38698-C7CF-4C88-89F9-FF1B5884025D}"/>
              </a:ext>
            </a:extLst>
          </p:cNvPr>
          <p:cNvSpPr>
            <a:spLocks noGrp="1"/>
          </p:cNvSpPr>
          <p:nvPr>
            <p:ph type="dt" sz="half" idx="10"/>
          </p:nvPr>
        </p:nvSpPr>
        <p:spPr/>
        <p:txBody>
          <a:bodyPr/>
          <a:lstStyle/>
          <a:p>
            <a:fld id="{AC4543BA-4B49-4119-A1DC-4C5999178AA8}" type="datetime1">
              <a:rPr lang="en-IN" smtClean="0"/>
              <a:t>15-09-2020</a:t>
            </a:fld>
            <a:endParaRPr lang="en-US" dirty="0"/>
          </a:p>
        </p:txBody>
      </p:sp>
      <p:sp>
        <p:nvSpPr>
          <p:cNvPr id="8" name="Footer Placeholder 7">
            <a:extLst>
              <a:ext uri="{FF2B5EF4-FFF2-40B4-BE49-F238E27FC236}">
                <a16:creationId xmlns:a16="http://schemas.microsoft.com/office/drawing/2014/main" id="{EE95130C-A5F7-417D-9F23-451284A00F17}"/>
              </a:ext>
            </a:extLst>
          </p:cNvPr>
          <p:cNvSpPr>
            <a:spLocks noGrp="1"/>
          </p:cNvSpPr>
          <p:nvPr>
            <p:ph type="ftr" sz="quarter" idx="11"/>
          </p:nvPr>
        </p:nvSpPr>
        <p:spPr/>
        <p:txBody>
          <a:bodyPr/>
          <a:lstStyle/>
          <a:p>
            <a:r>
              <a:rPr lang="en-US" dirty="0"/>
              <a:t>CA NILESH VIKAMSEY</a:t>
            </a:r>
          </a:p>
        </p:txBody>
      </p:sp>
      <p:sp>
        <p:nvSpPr>
          <p:cNvPr id="9" name="Slide Number Placeholder 8">
            <a:extLst>
              <a:ext uri="{FF2B5EF4-FFF2-40B4-BE49-F238E27FC236}">
                <a16:creationId xmlns:a16="http://schemas.microsoft.com/office/drawing/2014/main" id="{17156D2A-0C97-43F5-AD1C-D3E79857BC60}"/>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202144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323B-B450-458E-B2FD-8AFF73E59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73F14-ED11-4135-BB9E-DF25EB598690}"/>
              </a:ext>
            </a:extLst>
          </p:cNvPr>
          <p:cNvSpPr>
            <a:spLocks noGrp="1"/>
          </p:cNvSpPr>
          <p:nvPr>
            <p:ph type="dt" sz="half" idx="10"/>
          </p:nvPr>
        </p:nvSpPr>
        <p:spPr/>
        <p:txBody>
          <a:bodyPr/>
          <a:lstStyle/>
          <a:p>
            <a:fld id="{39294A40-7BBC-4AAC-ACC4-6073FE3EFFC1}" type="datetime1">
              <a:rPr lang="en-IN" smtClean="0"/>
              <a:t>15-09-2020</a:t>
            </a:fld>
            <a:endParaRPr lang="en-US" dirty="0"/>
          </a:p>
        </p:txBody>
      </p:sp>
      <p:sp>
        <p:nvSpPr>
          <p:cNvPr id="4" name="Footer Placeholder 3">
            <a:extLst>
              <a:ext uri="{FF2B5EF4-FFF2-40B4-BE49-F238E27FC236}">
                <a16:creationId xmlns:a16="http://schemas.microsoft.com/office/drawing/2014/main" id="{6C73358D-E151-4332-92B1-423E5F5BBA91}"/>
              </a:ext>
            </a:extLst>
          </p:cNvPr>
          <p:cNvSpPr>
            <a:spLocks noGrp="1"/>
          </p:cNvSpPr>
          <p:nvPr>
            <p:ph type="ftr" sz="quarter" idx="11"/>
          </p:nvPr>
        </p:nvSpPr>
        <p:spPr/>
        <p:txBody>
          <a:bodyPr/>
          <a:lstStyle/>
          <a:p>
            <a:r>
              <a:rPr lang="en-US" dirty="0"/>
              <a:t>CA NILESH VIKAMSEY</a:t>
            </a:r>
          </a:p>
        </p:txBody>
      </p:sp>
      <p:sp>
        <p:nvSpPr>
          <p:cNvPr id="5" name="Slide Number Placeholder 4">
            <a:extLst>
              <a:ext uri="{FF2B5EF4-FFF2-40B4-BE49-F238E27FC236}">
                <a16:creationId xmlns:a16="http://schemas.microsoft.com/office/drawing/2014/main" id="{199F19B4-9535-43AD-B046-E0CBD557A237}"/>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153294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AD9EB-1056-4421-93CB-80C395DC5A01}"/>
              </a:ext>
            </a:extLst>
          </p:cNvPr>
          <p:cNvSpPr>
            <a:spLocks noGrp="1"/>
          </p:cNvSpPr>
          <p:nvPr>
            <p:ph type="dt" sz="half" idx="10"/>
          </p:nvPr>
        </p:nvSpPr>
        <p:spPr/>
        <p:txBody>
          <a:bodyPr/>
          <a:lstStyle/>
          <a:p>
            <a:fld id="{D611C821-793D-48CC-B19C-B876EA71D2B5}" type="datetime1">
              <a:rPr lang="en-IN" smtClean="0"/>
              <a:t>15-09-2020</a:t>
            </a:fld>
            <a:endParaRPr lang="en-US" dirty="0"/>
          </a:p>
        </p:txBody>
      </p:sp>
      <p:sp>
        <p:nvSpPr>
          <p:cNvPr id="3" name="Footer Placeholder 2">
            <a:extLst>
              <a:ext uri="{FF2B5EF4-FFF2-40B4-BE49-F238E27FC236}">
                <a16:creationId xmlns:a16="http://schemas.microsoft.com/office/drawing/2014/main" id="{D8B894A7-77ED-4CAB-934D-6CE93C7D8A1D}"/>
              </a:ext>
            </a:extLst>
          </p:cNvPr>
          <p:cNvSpPr>
            <a:spLocks noGrp="1"/>
          </p:cNvSpPr>
          <p:nvPr>
            <p:ph type="ftr" sz="quarter" idx="11"/>
          </p:nvPr>
        </p:nvSpPr>
        <p:spPr/>
        <p:txBody>
          <a:bodyPr/>
          <a:lstStyle/>
          <a:p>
            <a:r>
              <a:rPr lang="en-US" dirty="0"/>
              <a:t>CA NILESH VIKAMSEY</a:t>
            </a:r>
          </a:p>
        </p:txBody>
      </p:sp>
      <p:sp>
        <p:nvSpPr>
          <p:cNvPr id="4" name="Slide Number Placeholder 3">
            <a:extLst>
              <a:ext uri="{FF2B5EF4-FFF2-40B4-BE49-F238E27FC236}">
                <a16:creationId xmlns:a16="http://schemas.microsoft.com/office/drawing/2014/main" id="{705A837A-11AA-41D4-851E-EA0EAE6A7B74}"/>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1172162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31CB-04A4-4159-BD07-3D8232E5F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F98566-A083-46B4-8363-0A39EAC4A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3FC821-82CD-4C7F-8D2E-899CB73BD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BD5A7-57F0-4B45-9079-993C81AED189}"/>
              </a:ext>
            </a:extLst>
          </p:cNvPr>
          <p:cNvSpPr>
            <a:spLocks noGrp="1"/>
          </p:cNvSpPr>
          <p:nvPr>
            <p:ph type="dt" sz="half" idx="10"/>
          </p:nvPr>
        </p:nvSpPr>
        <p:spPr/>
        <p:txBody>
          <a:bodyPr/>
          <a:lstStyle/>
          <a:p>
            <a:fld id="{1B834586-81C1-48D6-87B6-38007FD61881}" type="datetime1">
              <a:rPr lang="en-IN" smtClean="0"/>
              <a:t>15-09-2020</a:t>
            </a:fld>
            <a:endParaRPr lang="en-US" dirty="0"/>
          </a:p>
        </p:txBody>
      </p:sp>
      <p:sp>
        <p:nvSpPr>
          <p:cNvPr id="6" name="Footer Placeholder 5">
            <a:extLst>
              <a:ext uri="{FF2B5EF4-FFF2-40B4-BE49-F238E27FC236}">
                <a16:creationId xmlns:a16="http://schemas.microsoft.com/office/drawing/2014/main" id="{8C6E284F-2818-4D9D-A9CD-5639A0554FF5}"/>
              </a:ext>
            </a:extLst>
          </p:cNvPr>
          <p:cNvSpPr>
            <a:spLocks noGrp="1"/>
          </p:cNvSpPr>
          <p:nvPr>
            <p:ph type="ftr" sz="quarter" idx="11"/>
          </p:nvPr>
        </p:nvSpPr>
        <p:spPr/>
        <p:txBody>
          <a:bodyPr/>
          <a:lstStyle/>
          <a:p>
            <a:r>
              <a:rPr lang="en-US" dirty="0"/>
              <a:t>CA NILESH VIKAMSEY</a:t>
            </a:r>
          </a:p>
        </p:txBody>
      </p:sp>
      <p:sp>
        <p:nvSpPr>
          <p:cNvPr id="7" name="Slide Number Placeholder 6">
            <a:extLst>
              <a:ext uri="{FF2B5EF4-FFF2-40B4-BE49-F238E27FC236}">
                <a16:creationId xmlns:a16="http://schemas.microsoft.com/office/drawing/2014/main" id="{D8780B65-EBD4-41D5-A503-E5144513159D}"/>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303477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6B59-0508-453F-8FFD-5605C8C72A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0955209-F517-4FB2-B569-1FEFD06C1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25AE99-80B2-4FEF-B9A0-E35615CC3B0E}"/>
              </a:ext>
            </a:extLst>
          </p:cNvPr>
          <p:cNvSpPr>
            <a:spLocks noGrp="1"/>
          </p:cNvSpPr>
          <p:nvPr>
            <p:ph type="dt" sz="half" idx="10"/>
          </p:nvPr>
        </p:nvSpPr>
        <p:spPr/>
        <p:txBody>
          <a:bodyPr/>
          <a:lstStyle/>
          <a:p>
            <a:fld id="{28D56840-B023-40EF-A3AA-434E25E1213E}" type="datetime1">
              <a:rPr lang="en-IN" smtClean="0"/>
              <a:t>15-09-2020</a:t>
            </a:fld>
            <a:endParaRPr lang="en-IN" dirty="0"/>
          </a:p>
        </p:txBody>
      </p:sp>
      <p:sp>
        <p:nvSpPr>
          <p:cNvPr id="5" name="Footer Placeholder 4">
            <a:extLst>
              <a:ext uri="{FF2B5EF4-FFF2-40B4-BE49-F238E27FC236}">
                <a16:creationId xmlns:a16="http://schemas.microsoft.com/office/drawing/2014/main" id="{D34087AE-4F2E-4FB1-9C26-4F004CE6A225}"/>
              </a:ext>
            </a:extLst>
          </p:cNvPr>
          <p:cNvSpPr>
            <a:spLocks noGrp="1"/>
          </p:cNvSpPr>
          <p:nvPr>
            <p:ph type="ftr" sz="quarter" idx="11"/>
          </p:nvPr>
        </p:nvSpPr>
        <p:spPr/>
        <p:txBody>
          <a:bodyPr/>
          <a:lstStyle/>
          <a:p>
            <a:r>
              <a:rPr lang="en-IN" dirty="0"/>
              <a:t>CA NILESH VIKAMSEY</a:t>
            </a:r>
          </a:p>
        </p:txBody>
      </p:sp>
      <p:sp>
        <p:nvSpPr>
          <p:cNvPr id="6" name="Slide Number Placeholder 5">
            <a:extLst>
              <a:ext uri="{FF2B5EF4-FFF2-40B4-BE49-F238E27FC236}">
                <a16:creationId xmlns:a16="http://schemas.microsoft.com/office/drawing/2014/main" id="{A00C68DE-C9E6-469B-B3B0-2FE121DBE72E}"/>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55758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0C6B-0F4E-422B-8F6F-9B201026A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14BFE-81F8-49C8-BD62-00F1BC014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DC37FF-715A-4C05-8F36-0E2617F98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C67BB-8DB3-489D-BFC4-7ADB8F94D1B4}"/>
              </a:ext>
            </a:extLst>
          </p:cNvPr>
          <p:cNvSpPr>
            <a:spLocks noGrp="1"/>
          </p:cNvSpPr>
          <p:nvPr>
            <p:ph type="dt" sz="half" idx="10"/>
          </p:nvPr>
        </p:nvSpPr>
        <p:spPr/>
        <p:txBody>
          <a:bodyPr/>
          <a:lstStyle/>
          <a:p>
            <a:fld id="{E217E543-9FAE-4F21-8123-EBEA92E4B1E7}" type="datetime1">
              <a:rPr lang="en-IN" smtClean="0"/>
              <a:t>15-09-2020</a:t>
            </a:fld>
            <a:endParaRPr lang="en-US" dirty="0"/>
          </a:p>
        </p:txBody>
      </p:sp>
      <p:sp>
        <p:nvSpPr>
          <p:cNvPr id="6" name="Footer Placeholder 5">
            <a:extLst>
              <a:ext uri="{FF2B5EF4-FFF2-40B4-BE49-F238E27FC236}">
                <a16:creationId xmlns:a16="http://schemas.microsoft.com/office/drawing/2014/main" id="{1D6FE724-964A-4AB6-8B5B-3E05C2616BA4}"/>
              </a:ext>
            </a:extLst>
          </p:cNvPr>
          <p:cNvSpPr>
            <a:spLocks noGrp="1"/>
          </p:cNvSpPr>
          <p:nvPr>
            <p:ph type="ftr" sz="quarter" idx="11"/>
          </p:nvPr>
        </p:nvSpPr>
        <p:spPr/>
        <p:txBody>
          <a:bodyPr/>
          <a:lstStyle/>
          <a:p>
            <a:r>
              <a:rPr lang="en-US" dirty="0"/>
              <a:t>CA NILESH VIKAMSEY</a:t>
            </a:r>
          </a:p>
        </p:txBody>
      </p:sp>
      <p:sp>
        <p:nvSpPr>
          <p:cNvPr id="7" name="Slide Number Placeholder 6">
            <a:extLst>
              <a:ext uri="{FF2B5EF4-FFF2-40B4-BE49-F238E27FC236}">
                <a16:creationId xmlns:a16="http://schemas.microsoft.com/office/drawing/2014/main" id="{541856E4-BCFC-4436-A760-0E972A2A6D71}"/>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335417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5D0D-0A0A-4E42-BB9E-8A353686E3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61874-C9D2-478B-8902-B7D0050B8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914C5-D86A-4BE8-ABC3-E073DAE876E2}"/>
              </a:ext>
            </a:extLst>
          </p:cNvPr>
          <p:cNvSpPr>
            <a:spLocks noGrp="1"/>
          </p:cNvSpPr>
          <p:nvPr>
            <p:ph type="dt" sz="half" idx="10"/>
          </p:nvPr>
        </p:nvSpPr>
        <p:spPr/>
        <p:txBody>
          <a:bodyPr/>
          <a:lstStyle/>
          <a:p>
            <a:fld id="{30FE9B04-6C97-4D8A-98FF-A11CAF77A4DA}" type="datetime1">
              <a:rPr lang="en-IN" smtClean="0"/>
              <a:t>15-09-2020</a:t>
            </a:fld>
            <a:endParaRPr lang="en-US" dirty="0"/>
          </a:p>
        </p:txBody>
      </p:sp>
      <p:sp>
        <p:nvSpPr>
          <p:cNvPr id="5" name="Footer Placeholder 4">
            <a:extLst>
              <a:ext uri="{FF2B5EF4-FFF2-40B4-BE49-F238E27FC236}">
                <a16:creationId xmlns:a16="http://schemas.microsoft.com/office/drawing/2014/main" id="{2965895D-6CA6-4287-AB47-CF524BD8A64D}"/>
              </a:ext>
            </a:extLst>
          </p:cNvPr>
          <p:cNvSpPr>
            <a:spLocks noGrp="1"/>
          </p:cNvSpPr>
          <p:nvPr>
            <p:ph type="ftr" sz="quarter" idx="11"/>
          </p:nvPr>
        </p:nvSpPr>
        <p:spPr/>
        <p:txBody>
          <a:bodyPr/>
          <a:lstStyle/>
          <a:p>
            <a:r>
              <a:rPr lang="en-US" dirty="0"/>
              <a:t>CA NILESH VIKAMSEY</a:t>
            </a:r>
          </a:p>
        </p:txBody>
      </p:sp>
      <p:sp>
        <p:nvSpPr>
          <p:cNvPr id="6" name="Slide Number Placeholder 5">
            <a:extLst>
              <a:ext uri="{FF2B5EF4-FFF2-40B4-BE49-F238E27FC236}">
                <a16:creationId xmlns:a16="http://schemas.microsoft.com/office/drawing/2014/main" id="{533286DC-3BCD-44A4-9375-B87AB7D3E4AC}"/>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244895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461B9-76D0-41A7-9041-6777CBDC7F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2023D-4A83-4B78-A21B-17D9F2C50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88C39-D8EA-4EE9-8EDF-5DBDEA49BAAE}"/>
              </a:ext>
            </a:extLst>
          </p:cNvPr>
          <p:cNvSpPr>
            <a:spLocks noGrp="1"/>
          </p:cNvSpPr>
          <p:nvPr>
            <p:ph type="dt" sz="half" idx="10"/>
          </p:nvPr>
        </p:nvSpPr>
        <p:spPr/>
        <p:txBody>
          <a:bodyPr/>
          <a:lstStyle/>
          <a:p>
            <a:fld id="{650B470E-BA5E-4F3D-B543-1CCE0B539121}" type="datetime1">
              <a:rPr lang="en-IN" smtClean="0"/>
              <a:t>15-09-2020</a:t>
            </a:fld>
            <a:endParaRPr lang="en-US" dirty="0"/>
          </a:p>
        </p:txBody>
      </p:sp>
      <p:sp>
        <p:nvSpPr>
          <p:cNvPr id="5" name="Footer Placeholder 4">
            <a:extLst>
              <a:ext uri="{FF2B5EF4-FFF2-40B4-BE49-F238E27FC236}">
                <a16:creationId xmlns:a16="http://schemas.microsoft.com/office/drawing/2014/main" id="{A33213B6-6693-4D74-9AE4-7A68C1CC8007}"/>
              </a:ext>
            </a:extLst>
          </p:cNvPr>
          <p:cNvSpPr>
            <a:spLocks noGrp="1"/>
          </p:cNvSpPr>
          <p:nvPr>
            <p:ph type="ftr" sz="quarter" idx="11"/>
          </p:nvPr>
        </p:nvSpPr>
        <p:spPr/>
        <p:txBody>
          <a:bodyPr/>
          <a:lstStyle/>
          <a:p>
            <a:r>
              <a:rPr lang="en-US" dirty="0"/>
              <a:t>CA NILESH VIKAMSEY</a:t>
            </a:r>
          </a:p>
        </p:txBody>
      </p:sp>
      <p:sp>
        <p:nvSpPr>
          <p:cNvPr id="6" name="Slide Number Placeholder 5">
            <a:extLst>
              <a:ext uri="{FF2B5EF4-FFF2-40B4-BE49-F238E27FC236}">
                <a16:creationId xmlns:a16="http://schemas.microsoft.com/office/drawing/2014/main" id="{AF27769E-C484-4A08-A164-5379824A591D}"/>
              </a:ext>
            </a:extLst>
          </p:cNvPr>
          <p:cNvSpPr>
            <a:spLocks noGrp="1"/>
          </p:cNvSpPr>
          <p:nvPr>
            <p:ph type="sldNum" sz="quarter" idx="12"/>
          </p:nvPr>
        </p:nvSpPr>
        <p:spPr/>
        <p:txBody>
          <a:bodyPr/>
          <a:lstStyle/>
          <a:p>
            <a:fld id="{33BE5407-4BC8-402E-B0BB-38E19AAA9633}" type="slidenum">
              <a:rPr lang="en-US" smtClean="0"/>
              <a:t>‹#›</a:t>
            </a:fld>
            <a:endParaRPr lang="en-US" dirty="0"/>
          </a:p>
        </p:txBody>
      </p:sp>
    </p:spTree>
    <p:extLst>
      <p:ext uri="{BB962C8B-B14F-4D97-AF65-F5344CB8AC3E}">
        <p14:creationId xmlns:p14="http://schemas.microsoft.com/office/powerpoint/2010/main" val="49573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625C-C7BD-4352-A1F1-75242317C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65564D3-EB28-45BC-85B8-6DFD3CCDA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D686F-D135-4CB1-AD0E-1DCEC17A674C}"/>
              </a:ext>
            </a:extLst>
          </p:cNvPr>
          <p:cNvSpPr>
            <a:spLocks noGrp="1"/>
          </p:cNvSpPr>
          <p:nvPr>
            <p:ph type="dt" sz="half" idx="10"/>
          </p:nvPr>
        </p:nvSpPr>
        <p:spPr/>
        <p:txBody>
          <a:bodyPr/>
          <a:lstStyle/>
          <a:p>
            <a:fld id="{4212472C-05CD-41ED-B038-49D89C452FDA}" type="datetime1">
              <a:rPr lang="en-IN" smtClean="0"/>
              <a:t>15-09-2020</a:t>
            </a:fld>
            <a:endParaRPr lang="en-IN" dirty="0"/>
          </a:p>
        </p:txBody>
      </p:sp>
      <p:sp>
        <p:nvSpPr>
          <p:cNvPr id="5" name="Footer Placeholder 4">
            <a:extLst>
              <a:ext uri="{FF2B5EF4-FFF2-40B4-BE49-F238E27FC236}">
                <a16:creationId xmlns:a16="http://schemas.microsoft.com/office/drawing/2014/main" id="{AA4877E9-43BF-4F37-AB33-A1F16B350450}"/>
              </a:ext>
            </a:extLst>
          </p:cNvPr>
          <p:cNvSpPr>
            <a:spLocks noGrp="1"/>
          </p:cNvSpPr>
          <p:nvPr>
            <p:ph type="ftr" sz="quarter" idx="11"/>
          </p:nvPr>
        </p:nvSpPr>
        <p:spPr/>
        <p:txBody>
          <a:bodyPr/>
          <a:lstStyle/>
          <a:p>
            <a:r>
              <a:rPr lang="en-IN" dirty="0"/>
              <a:t>CA NILESH VIKAMSEY</a:t>
            </a:r>
          </a:p>
        </p:txBody>
      </p:sp>
      <p:sp>
        <p:nvSpPr>
          <p:cNvPr id="6" name="Slide Number Placeholder 5">
            <a:extLst>
              <a:ext uri="{FF2B5EF4-FFF2-40B4-BE49-F238E27FC236}">
                <a16:creationId xmlns:a16="http://schemas.microsoft.com/office/drawing/2014/main" id="{B094FA4A-D588-415F-B778-EA3190BE37F0}"/>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13677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E82-33B9-4A4E-B317-059B017FA74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DD27EB3-5BBA-48C3-B5FB-CF2057025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4A96006-B321-44A7-BD64-D4E5AF7A4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4BB02E7-20B5-4E33-8851-4E3D6AFE44F9}"/>
              </a:ext>
            </a:extLst>
          </p:cNvPr>
          <p:cNvSpPr>
            <a:spLocks noGrp="1"/>
          </p:cNvSpPr>
          <p:nvPr>
            <p:ph type="dt" sz="half" idx="10"/>
          </p:nvPr>
        </p:nvSpPr>
        <p:spPr/>
        <p:txBody>
          <a:bodyPr/>
          <a:lstStyle/>
          <a:p>
            <a:fld id="{4F9A2686-0EB0-4810-807C-9FE1FEC53568}" type="datetime1">
              <a:rPr lang="en-IN" smtClean="0"/>
              <a:t>15-09-2020</a:t>
            </a:fld>
            <a:endParaRPr lang="en-IN" dirty="0"/>
          </a:p>
        </p:txBody>
      </p:sp>
      <p:sp>
        <p:nvSpPr>
          <p:cNvPr id="6" name="Footer Placeholder 5">
            <a:extLst>
              <a:ext uri="{FF2B5EF4-FFF2-40B4-BE49-F238E27FC236}">
                <a16:creationId xmlns:a16="http://schemas.microsoft.com/office/drawing/2014/main" id="{519D80DC-A501-48F3-88E4-39057C3AB452}"/>
              </a:ext>
            </a:extLst>
          </p:cNvPr>
          <p:cNvSpPr>
            <a:spLocks noGrp="1"/>
          </p:cNvSpPr>
          <p:nvPr>
            <p:ph type="ftr" sz="quarter" idx="11"/>
          </p:nvPr>
        </p:nvSpPr>
        <p:spPr/>
        <p:txBody>
          <a:bodyPr/>
          <a:lstStyle/>
          <a:p>
            <a:r>
              <a:rPr lang="en-IN" dirty="0"/>
              <a:t>CA NILESH VIKAMSEY</a:t>
            </a:r>
          </a:p>
        </p:txBody>
      </p:sp>
      <p:sp>
        <p:nvSpPr>
          <p:cNvPr id="7" name="Slide Number Placeholder 6">
            <a:extLst>
              <a:ext uri="{FF2B5EF4-FFF2-40B4-BE49-F238E27FC236}">
                <a16:creationId xmlns:a16="http://schemas.microsoft.com/office/drawing/2014/main" id="{7156F15A-8E85-4F03-A8FB-93CD11D872FA}"/>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211083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423B-4863-4074-9829-AD408B4EC7F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5B35A63-112E-4BFC-A192-F479F3B19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8D743-BA02-43B8-A14C-F22999449E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58E6797-94AD-46EB-91C8-6A825016C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3863E8-1D07-4D5B-87CC-9A65FDA54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7CF1136-568B-4534-8CD8-1F7303A3BBE7}"/>
              </a:ext>
            </a:extLst>
          </p:cNvPr>
          <p:cNvSpPr>
            <a:spLocks noGrp="1"/>
          </p:cNvSpPr>
          <p:nvPr>
            <p:ph type="dt" sz="half" idx="10"/>
          </p:nvPr>
        </p:nvSpPr>
        <p:spPr/>
        <p:txBody>
          <a:bodyPr/>
          <a:lstStyle/>
          <a:p>
            <a:fld id="{ED2ACC8B-308D-4551-9ADF-81AD8186C522}" type="datetime1">
              <a:rPr lang="en-IN" smtClean="0"/>
              <a:t>15-09-2020</a:t>
            </a:fld>
            <a:endParaRPr lang="en-IN" dirty="0"/>
          </a:p>
        </p:txBody>
      </p:sp>
      <p:sp>
        <p:nvSpPr>
          <p:cNvPr id="8" name="Footer Placeholder 7">
            <a:extLst>
              <a:ext uri="{FF2B5EF4-FFF2-40B4-BE49-F238E27FC236}">
                <a16:creationId xmlns:a16="http://schemas.microsoft.com/office/drawing/2014/main" id="{0D79BC8F-44E4-484A-A2AC-84357A9F3CEE}"/>
              </a:ext>
            </a:extLst>
          </p:cNvPr>
          <p:cNvSpPr>
            <a:spLocks noGrp="1"/>
          </p:cNvSpPr>
          <p:nvPr>
            <p:ph type="ftr" sz="quarter" idx="11"/>
          </p:nvPr>
        </p:nvSpPr>
        <p:spPr/>
        <p:txBody>
          <a:bodyPr/>
          <a:lstStyle/>
          <a:p>
            <a:r>
              <a:rPr lang="en-IN" dirty="0"/>
              <a:t>CA NILESH VIKAMSEY</a:t>
            </a:r>
          </a:p>
        </p:txBody>
      </p:sp>
      <p:sp>
        <p:nvSpPr>
          <p:cNvPr id="9" name="Slide Number Placeholder 8">
            <a:extLst>
              <a:ext uri="{FF2B5EF4-FFF2-40B4-BE49-F238E27FC236}">
                <a16:creationId xmlns:a16="http://schemas.microsoft.com/office/drawing/2014/main" id="{35802B63-C662-44BB-8E1C-B4ACEC885C22}"/>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37467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7B42-6A78-4EBF-B7F8-E01368E098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10247B-11C1-41DB-A165-9DFC6E77107A}"/>
              </a:ext>
            </a:extLst>
          </p:cNvPr>
          <p:cNvSpPr>
            <a:spLocks noGrp="1"/>
          </p:cNvSpPr>
          <p:nvPr>
            <p:ph type="dt" sz="half" idx="10"/>
          </p:nvPr>
        </p:nvSpPr>
        <p:spPr/>
        <p:txBody>
          <a:bodyPr/>
          <a:lstStyle/>
          <a:p>
            <a:fld id="{402ACF44-6818-417E-A2E7-CF566DCB6BA1}" type="datetime1">
              <a:rPr lang="en-IN" smtClean="0"/>
              <a:t>15-09-2020</a:t>
            </a:fld>
            <a:endParaRPr lang="en-IN" dirty="0"/>
          </a:p>
        </p:txBody>
      </p:sp>
      <p:sp>
        <p:nvSpPr>
          <p:cNvPr id="4" name="Footer Placeholder 3">
            <a:extLst>
              <a:ext uri="{FF2B5EF4-FFF2-40B4-BE49-F238E27FC236}">
                <a16:creationId xmlns:a16="http://schemas.microsoft.com/office/drawing/2014/main" id="{01E6C37D-22CC-4FF0-A53E-8E4B6B7551C1}"/>
              </a:ext>
            </a:extLst>
          </p:cNvPr>
          <p:cNvSpPr>
            <a:spLocks noGrp="1"/>
          </p:cNvSpPr>
          <p:nvPr>
            <p:ph type="ftr" sz="quarter" idx="11"/>
          </p:nvPr>
        </p:nvSpPr>
        <p:spPr/>
        <p:txBody>
          <a:bodyPr/>
          <a:lstStyle/>
          <a:p>
            <a:r>
              <a:rPr lang="en-IN" dirty="0"/>
              <a:t>CA NILESH VIKAMSEY</a:t>
            </a:r>
          </a:p>
        </p:txBody>
      </p:sp>
      <p:sp>
        <p:nvSpPr>
          <p:cNvPr id="5" name="Slide Number Placeholder 4">
            <a:extLst>
              <a:ext uri="{FF2B5EF4-FFF2-40B4-BE49-F238E27FC236}">
                <a16:creationId xmlns:a16="http://schemas.microsoft.com/office/drawing/2014/main" id="{504C2E25-293D-4FFB-99EC-4D37B2ACDBB2}"/>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5860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0EA934-D104-4CF3-8872-90A9019BD1E5}"/>
              </a:ext>
            </a:extLst>
          </p:cNvPr>
          <p:cNvSpPr>
            <a:spLocks noGrp="1"/>
          </p:cNvSpPr>
          <p:nvPr>
            <p:ph type="dt" sz="half" idx="10"/>
          </p:nvPr>
        </p:nvSpPr>
        <p:spPr/>
        <p:txBody>
          <a:bodyPr/>
          <a:lstStyle/>
          <a:p>
            <a:fld id="{88E1A704-E640-4CFA-A8B2-8FF9EE54FB6C}" type="datetime1">
              <a:rPr lang="en-IN" smtClean="0"/>
              <a:t>15-09-2020</a:t>
            </a:fld>
            <a:endParaRPr lang="en-IN" dirty="0"/>
          </a:p>
        </p:txBody>
      </p:sp>
      <p:sp>
        <p:nvSpPr>
          <p:cNvPr id="3" name="Footer Placeholder 2">
            <a:extLst>
              <a:ext uri="{FF2B5EF4-FFF2-40B4-BE49-F238E27FC236}">
                <a16:creationId xmlns:a16="http://schemas.microsoft.com/office/drawing/2014/main" id="{F526BA15-54D2-406A-ACDD-5F65C145C7B0}"/>
              </a:ext>
            </a:extLst>
          </p:cNvPr>
          <p:cNvSpPr>
            <a:spLocks noGrp="1"/>
          </p:cNvSpPr>
          <p:nvPr>
            <p:ph type="ftr" sz="quarter" idx="11"/>
          </p:nvPr>
        </p:nvSpPr>
        <p:spPr/>
        <p:txBody>
          <a:bodyPr/>
          <a:lstStyle/>
          <a:p>
            <a:r>
              <a:rPr lang="en-IN" dirty="0"/>
              <a:t>CA NILESH VIKAMSEY</a:t>
            </a:r>
          </a:p>
        </p:txBody>
      </p:sp>
      <p:sp>
        <p:nvSpPr>
          <p:cNvPr id="4" name="Slide Number Placeholder 3">
            <a:extLst>
              <a:ext uri="{FF2B5EF4-FFF2-40B4-BE49-F238E27FC236}">
                <a16:creationId xmlns:a16="http://schemas.microsoft.com/office/drawing/2014/main" id="{F1FCBAAD-6721-4AC3-B722-CF37A9540ED2}"/>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09131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D588-2C83-4C99-BF0F-2DBAB173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C65D8DC-E4BA-4206-AC1D-7C499A26F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8E5C1EC-5386-4A6F-8484-34E996891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186F5-5A13-46CA-A76A-1CF5A5F19C4C}"/>
              </a:ext>
            </a:extLst>
          </p:cNvPr>
          <p:cNvSpPr>
            <a:spLocks noGrp="1"/>
          </p:cNvSpPr>
          <p:nvPr>
            <p:ph type="dt" sz="half" idx="10"/>
          </p:nvPr>
        </p:nvSpPr>
        <p:spPr/>
        <p:txBody>
          <a:bodyPr/>
          <a:lstStyle/>
          <a:p>
            <a:fld id="{0F37B1DA-786B-410C-980B-1A11AAABE359}" type="datetime1">
              <a:rPr lang="en-IN" smtClean="0"/>
              <a:t>15-09-2020</a:t>
            </a:fld>
            <a:endParaRPr lang="en-IN" dirty="0"/>
          </a:p>
        </p:txBody>
      </p:sp>
      <p:sp>
        <p:nvSpPr>
          <p:cNvPr id="6" name="Footer Placeholder 5">
            <a:extLst>
              <a:ext uri="{FF2B5EF4-FFF2-40B4-BE49-F238E27FC236}">
                <a16:creationId xmlns:a16="http://schemas.microsoft.com/office/drawing/2014/main" id="{208EB0C0-60C4-4A4B-99E8-E791A953D372}"/>
              </a:ext>
            </a:extLst>
          </p:cNvPr>
          <p:cNvSpPr>
            <a:spLocks noGrp="1"/>
          </p:cNvSpPr>
          <p:nvPr>
            <p:ph type="ftr" sz="quarter" idx="11"/>
          </p:nvPr>
        </p:nvSpPr>
        <p:spPr/>
        <p:txBody>
          <a:bodyPr/>
          <a:lstStyle/>
          <a:p>
            <a:r>
              <a:rPr lang="en-IN" dirty="0"/>
              <a:t>CA NILESH VIKAMSEY</a:t>
            </a:r>
          </a:p>
        </p:txBody>
      </p:sp>
      <p:sp>
        <p:nvSpPr>
          <p:cNvPr id="7" name="Slide Number Placeholder 6">
            <a:extLst>
              <a:ext uri="{FF2B5EF4-FFF2-40B4-BE49-F238E27FC236}">
                <a16:creationId xmlns:a16="http://schemas.microsoft.com/office/drawing/2014/main" id="{81FDDF64-8959-4474-99D1-E97A8AC96E42}"/>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8090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5C2-3163-4EF0-A90C-D71A3BF4A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E1532B4-2474-4DE5-A0AA-627E0800B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8719F3A-67FD-4963-99CA-068527B64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C8470-586A-48A7-973A-8B8E049392EE}"/>
              </a:ext>
            </a:extLst>
          </p:cNvPr>
          <p:cNvSpPr>
            <a:spLocks noGrp="1"/>
          </p:cNvSpPr>
          <p:nvPr>
            <p:ph type="dt" sz="half" idx="10"/>
          </p:nvPr>
        </p:nvSpPr>
        <p:spPr/>
        <p:txBody>
          <a:bodyPr/>
          <a:lstStyle/>
          <a:p>
            <a:fld id="{C7A65A6B-9EC9-4458-B1C3-9EA84C26025E}" type="datetime1">
              <a:rPr lang="en-IN" smtClean="0"/>
              <a:t>15-09-2020</a:t>
            </a:fld>
            <a:endParaRPr lang="en-IN" dirty="0"/>
          </a:p>
        </p:txBody>
      </p:sp>
      <p:sp>
        <p:nvSpPr>
          <p:cNvPr id="6" name="Footer Placeholder 5">
            <a:extLst>
              <a:ext uri="{FF2B5EF4-FFF2-40B4-BE49-F238E27FC236}">
                <a16:creationId xmlns:a16="http://schemas.microsoft.com/office/drawing/2014/main" id="{FE91588D-5D6B-4F87-88EC-6F0B12B38E92}"/>
              </a:ext>
            </a:extLst>
          </p:cNvPr>
          <p:cNvSpPr>
            <a:spLocks noGrp="1"/>
          </p:cNvSpPr>
          <p:nvPr>
            <p:ph type="ftr" sz="quarter" idx="11"/>
          </p:nvPr>
        </p:nvSpPr>
        <p:spPr/>
        <p:txBody>
          <a:bodyPr/>
          <a:lstStyle/>
          <a:p>
            <a:r>
              <a:rPr lang="en-IN" dirty="0"/>
              <a:t>CA NILESH VIKAMSEY</a:t>
            </a:r>
          </a:p>
        </p:txBody>
      </p:sp>
      <p:sp>
        <p:nvSpPr>
          <p:cNvPr id="7" name="Slide Number Placeholder 6">
            <a:extLst>
              <a:ext uri="{FF2B5EF4-FFF2-40B4-BE49-F238E27FC236}">
                <a16:creationId xmlns:a16="http://schemas.microsoft.com/office/drawing/2014/main" id="{4A904D4D-62C2-44E3-AB00-23B6DCE474C5}"/>
              </a:ext>
            </a:extLst>
          </p:cNvPr>
          <p:cNvSpPr>
            <a:spLocks noGrp="1"/>
          </p:cNvSpPr>
          <p:nvPr>
            <p:ph type="sldNum" sz="quarter" idx="12"/>
          </p:nvPr>
        </p:nvSpPr>
        <p:spPr/>
        <p:txBody>
          <a:bodyPr/>
          <a:lstStyle/>
          <a:p>
            <a:fld id="{49A8D80F-FE8D-4809-A25B-ADEBB2DD9184}" type="slidenum">
              <a:rPr lang="en-IN" smtClean="0"/>
              <a:t>‹#›</a:t>
            </a:fld>
            <a:endParaRPr lang="en-IN" dirty="0"/>
          </a:p>
        </p:txBody>
      </p:sp>
    </p:spTree>
    <p:extLst>
      <p:ext uri="{BB962C8B-B14F-4D97-AF65-F5344CB8AC3E}">
        <p14:creationId xmlns:p14="http://schemas.microsoft.com/office/powerpoint/2010/main" val="396117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4312F-4121-45AE-8B7D-A6B383CE9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FB36E74-30C7-4CA8-94F1-2AC6800D6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5995E5-686F-4E07-A231-60D0A2E06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9DB3-9B06-4ED5-9A69-51461ED939CC}" type="datetime1">
              <a:rPr lang="en-IN" smtClean="0"/>
              <a:t>15-09-2020</a:t>
            </a:fld>
            <a:endParaRPr lang="en-IN" dirty="0"/>
          </a:p>
        </p:txBody>
      </p:sp>
      <p:sp>
        <p:nvSpPr>
          <p:cNvPr id="5" name="Footer Placeholder 4">
            <a:extLst>
              <a:ext uri="{FF2B5EF4-FFF2-40B4-BE49-F238E27FC236}">
                <a16:creationId xmlns:a16="http://schemas.microsoft.com/office/drawing/2014/main" id="{74E21FBA-5483-419B-8393-41BB7E116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CA NILESH VIKAMSEY</a:t>
            </a:r>
          </a:p>
        </p:txBody>
      </p:sp>
      <p:sp>
        <p:nvSpPr>
          <p:cNvPr id="6" name="Slide Number Placeholder 5">
            <a:extLst>
              <a:ext uri="{FF2B5EF4-FFF2-40B4-BE49-F238E27FC236}">
                <a16:creationId xmlns:a16="http://schemas.microsoft.com/office/drawing/2014/main" id="{AC14E96B-7D07-4839-A49C-5AB0A4DDF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8D80F-FE8D-4809-A25B-ADEBB2DD9184}" type="slidenum">
              <a:rPr lang="en-IN" smtClean="0"/>
              <a:t>‹#›</a:t>
            </a:fld>
            <a:endParaRPr lang="en-IN" dirty="0"/>
          </a:p>
        </p:txBody>
      </p:sp>
    </p:spTree>
    <p:extLst>
      <p:ext uri="{BB962C8B-B14F-4D97-AF65-F5344CB8AC3E}">
        <p14:creationId xmlns:p14="http://schemas.microsoft.com/office/powerpoint/2010/main" val="245775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58C5A-B4A1-4440-AC0D-2D62AF3E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FE408-2BF1-445B-B059-B8210EE44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3FD59-78F1-4A47-A2F0-32467822B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39B0A-B220-4B03-98DD-ECDBA86E75A1}" type="datetime1">
              <a:rPr lang="en-IN" smtClean="0"/>
              <a:t>15-09-2020</a:t>
            </a:fld>
            <a:endParaRPr lang="en-US" dirty="0"/>
          </a:p>
        </p:txBody>
      </p:sp>
      <p:sp>
        <p:nvSpPr>
          <p:cNvPr id="5" name="Footer Placeholder 4">
            <a:extLst>
              <a:ext uri="{FF2B5EF4-FFF2-40B4-BE49-F238E27FC236}">
                <a16:creationId xmlns:a16="http://schemas.microsoft.com/office/drawing/2014/main" id="{5E8E2F2F-3B08-4D0B-9099-43A49CF30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 NILESH VIKAMSEY</a:t>
            </a:r>
          </a:p>
        </p:txBody>
      </p:sp>
      <p:sp>
        <p:nvSpPr>
          <p:cNvPr id="6" name="Slide Number Placeholder 5">
            <a:extLst>
              <a:ext uri="{FF2B5EF4-FFF2-40B4-BE49-F238E27FC236}">
                <a16:creationId xmlns:a16="http://schemas.microsoft.com/office/drawing/2014/main" id="{74C38A81-E931-4534-B724-51E298AED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E5407-4BC8-402E-B0BB-38E19AAA9633}" type="slidenum">
              <a:rPr lang="en-US" smtClean="0"/>
              <a:t>‹#›</a:t>
            </a:fld>
            <a:endParaRPr lang="en-US" dirty="0"/>
          </a:p>
        </p:txBody>
      </p:sp>
    </p:spTree>
    <p:extLst>
      <p:ext uri="{BB962C8B-B14F-4D97-AF65-F5344CB8AC3E}">
        <p14:creationId xmlns:p14="http://schemas.microsoft.com/office/powerpoint/2010/main" val="71608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chart" Target="../charts/chart11.xml"/><Relationship Id="rId4" Type="http://schemas.openxmlformats.org/officeDocument/2006/relationships/chart" Target="../charts/char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table, object, person&#10;&#10;Description automatically generated">
            <a:extLst>
              <a:ext uri="{FF2B5EF4-FFF2-40B4-BE49-F238E27FC236}">
                <a16:creationId xmlns:a16="http://schemas.microsoft.com/office/drawing/2014/main" id="{B1FEDA76-2FCD-4EF4-BE08-EA3B5F63B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4"/>
            <a:ext cx="12192000" cy="6852065"/>
          </a:xfrm>
          <a:prstGeom prst="rect">
            <a:avLst/>
          </a:prstGeom>
        </p:spPr>
      </p:pic>
      <p:sp>
        <p:nvSpPr>
          <p:cNvPr id="10" name="object 3">
            <a:extLst>
              <a:ext uri="{FF2B5EF4-FFF2-40B4-BE49-F238E27FC236}">
                <a16:creationId xmlns:a16="http://schemas.microsoft.com/office/drawing/2014/main" id="{9BCDFB12-1449-4971-9230-CB568E28DA88}"/>
              </a:ext>
            </a:extLst>
          </p:cNvPr>
          <p:cNvSpPr/>
          <p:nvPr/>
        </p:nvSpPr>
        <p:spPr>
          <a:xfrm>
            <a:off x="2342" y="0"/>
            <a:ext cx="12189658"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5269">
              <a:alpha val="20000"/>
            </a:srgbClr>
          </a:solidFill>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2300" dirty="0"/>
          </a:p>
        </p:txBody>
      </p:sp>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TextBox 15">
            <a:extLst>
              <a:ext uri="{FF2B5EF4-FFF2-40B4-BE49-F238E27FC236}">
                <a16:creationId xmlns:a16="http://schemas.microsoft.com/office/drawing/2014/main" id="{B5A86237-C4DF-4C32-8FAF-0F9ADAE86F14}"/>
              </a:ext>
            </a:extLst>
          </p:cNvPr>
          <p:cNvSpPr txBox="1"/>
          <p:nvPr/>
        </p:nvSpPr>
        <p:spPr>
          <a:xfrm>
            <a:off x="263384" y="29382"/>
            <a:ext cx="7269531" cy="5201424"/>
          </a:xfrm>
          <a:prstGeom prst="rect">
            <a:avLst/>
          </a:prstGeom>
          <a:noFill/>
        </p:spPr>
        <p:txBody>
          <a:bodyPr wrap="square">
            <a:spAutoFit/>
          </a:bodyPr>
          <a:lstStyle/>
          <a:p>
            <a:endParaRPr lang="en-US" sz="3600" dirty="0">
              <a:solidFill>
                <a:schemeClr val="bg1"/>
              </a:solidFill>
              <a:latin typeface="Bahnschrift SemiLight Condensed" panose="020B0502040204020203" pitchFamily="34" charset="0"/>
            </a:endParaRPr>
          </a:p>
          <a:p>
            <a:r>
              <a:rPr lang="en-IN" sz="3600" dirty="0">
                <a:solidFill>
                  <a:schemeClr val="bg1"/>
                </a:solidFill>
                <a:effectLst/>
                <a:latin typeface="Bahnschrift SemiLight Condensed" panose="020B0502040204020203" pitchFamily="34" charset="0"/>
                <a:ea typeface="Times New Roman" panose="02020603050405020304" pitchFamily="18" charset="0"/>
              </a:rPr>
              <a:t>ACAE Corporate Laws Virtual Conclave </a:t>
            </a:r>
          </a:p>
          <a:p>
            <a:endParaRPr lang="en-US" sz="2000" dirty="0">
              <a:solidFill>
                <a:schemeClr val="bg1"/>
              </a:solidFill>
              <a:latin typeface="Bahnschrift SemiLight Condensed" panose="020B0502040204020203" pitchFamily="34" charset="0"/>
            </a:endParaRPr>
          </a:p>
          <a:p>
            <a:r>
              <a:rPr lang="en-US" sz="3200" dirty="0">
                <a:solidFill>
                  <a:schemeClr val="bg1"/>
                </a:solidFill>
                <a:latin typeface="Bahnschrift Condensed" pitchFamily="34" charset="0"/>
              </a:rPr>
              <a:t>September 16, 2020</a:t>
            </a:r>
          </a:p>
          <a:p>
            <a:pPr algn="r"/>
            <a:endParaRPr lang="en-US" sz="3200" b="1" dirty="0">
              <a:solidFill>
                <a:schemeClr val="bg1"/>
              </a:solidFill>
              <a:latin typeface="Bahnschrift Condensed" pitchFamily="34" charset="0"/>
            </a:endParaRPr>
          </a:p>
          <a:p>
            <a:pPr algn="r"/>
            <a:endParaRPr lang="en-US" sz="3200" b="1" dirty="0">
              <a:solidFill>
                <a:schemeClr val="bg1"/>
              </a:solidFill>
              <a:latin typeface="Bahnschrift Condensed" pitchFamily="34" charset="0"/>
            </a:endParaRPr>
          </a:p>
          <a:p>
            <a:pPr algn="r"/>
            <a:endParaRPr lang="en-US" sz="3000" b="1" dirty="0">
              <a:solidFill>
                <a:schemeClr val="bg1"/>
              </a:solidFill>
              <a:latin typeface="Bahnschrift Condensed" pitchFamily="34" charset="0"/>
            </a:endParaRPr>
          </a:p>
          <a:p>
            <a:r>
              <a:rPr lang="en-US" sz="5400" b="1" dirty="0">
                <a:solidFill>
                  <a:srgbClr val="FFC000"/>
                </a:solidFill>
                <a:latin typeface="Bahnschrift Condensed" pitchFamily="34" charset="0"/>
              </a:rPr>
              <a:t>INDEPENDENT DIRECTORS</a:t>
            </a:r>
          </a:p>
          <a:p>
            <a:endParaRPr lang="en-IN" sz="3000" b="1" dirty="0">
              <a:solidFill>
                <a:schemeClr val="bg1"/>
              </a:solidFill>
              <a:latin typeface="Bahnschrift Condensed" pitchFamily="34" charset="0"/>
            </a:endParaRPr>
          </a:p>
          <a:p>
            <a:r>
              <a:rPr lang="en-IN" sz="3000" dirty="0">
                <a:solidFill>
                  <a:schemeClr val="bg1"/>
                </a:solidFill>
                <a:latin typeface="Bahnschrift Condensed" pitchFamily="34" charset="0"/>
              </a:rPr>
              <a:t>- CA NILESH VIKAMSEY</a:t>
            </a:r>
            <a:endParaRPr lang="en-US" sz="3000" dirty="0">
              <a:solidFill>
                <a:schemeClr val="bg1"/>
              </a:solidFill>
              <a:latin typeface="Bahnschrift Condensed" pitchFamily="34" charset="0"/>
            </a:endParaRPr>
          </a:p>
        </p:txBody>
      </p:sp>
      <p:sp>
        <p:nvSpPr>
          <p:cNvPr id="2" name="Footer Placeholder 1">
            <a:extLst>
              <a:ext uri="{FF2B5EF4-FFF2-40B4-BE49-F238E27FC236}">
                <a16:creationId xmlns:a16="http://schemas.microsoft.com/office/drawing/2014/main" id="{FD2B0AAE-2257-4A07-B969-3A723A3F5F2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19467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107861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Bahnschrift Condensed" panose="020B0502040204020203" pitchFamily="34" charset="0"/>
                <a:ea typeface="Verdana" panose="020B0604030504040204" pitchFamily="34" charset="0"/>
              </a:rPr>
              <a:t>HOW MANY DIRECTORS COMPLY THE PROVISIONS ? </a:t>
            </a:r>
            <a:endPar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sp>
        <p:nvSpPr>
          <p:cNvPr id="16" name="TextBox 15">
            <a:extLst>
              <a:ext uri="{FF2B5EF4-FFF2-40B4-BE49-F238E27FC236}">
                <a16:creationId xmlns:a16="http://schemas.microsoft.com/office/drawing/2014/main" id="{A17BBC09-34C9-4828-9BEA-B3239ED42B4B}"/>
              </a:ext>
            </a:extLst>
          </p:cNvPr>
          <p:cNvSpPr txBox="1"/>
          <p:nvPr/>
        </p:nvSpPr>
        <p:spPr>
          <a:xfrm>
            <a:off x="1093325" y="4139417"/>
            <a:ext cx="3916117" cy="707886"/>
          </a:xfrm>
          <a:prstGeom prst="rect">
            <a:avLst/>
          </a:prstGeom>
          <a:noFill/>
        </p:spPr>
        <p:txBody>
          <a:bodyPr wrap="square" lIns="0" rIns="0" rtlCol="0" anchor="b">
            <a:spAutoFit/>
          </a:bodyPr>
          <a:lstStyle/>
          <a:p>
            <a:r>
              <a:rPr lang="en-US" sz="2000" noProof="1">
                <a:latin typeface="Bahnschrift Condensed"/>
              </a:rPr>
              <a:t>Approx. 20% of Directors not in compliance with the law for Listed Entity</a:t>
            </a:r>
          </a:p>
        </p:txBody>
      </p:sp>
      <p:sp>
        <p:nvSpPr>
          <p:cNvPr id="19" name="TextBox 18">
            <a:extLst>
              <a:ext uri="{FF2B5EF4-FFF2-40B4-BE49-F238E27FC236}">
                <a16:creationId xmlns:a16="http://schemas.microsoft.com/office/drawing/2014/main" id="{3BC75BD3-6895-4B5C-9AFC-A6E7239E8755}"/>
              </a:ext>
            </a:extLst>
          </p:cNvPr>
          <p:cNvSpPr txBox="1"/>
          <p:nvPr/>
        </p:nvSpPr>
        <p:spPr>
          <a:xfrm>
            <a:off x="7291084" y="4202917"/>
            <a:ext cx="4157705" cy="707886"/>
          </a:xfrm>
          <a:prstGeom prst="rect">
            <a:avLst/>
          </a:prstGeom>
          <a:noFill/>
        </p:spPr>
        <p:txBody>
          <a:bodyPr wrap="square" lIns="0" rIns="0" rtlCol="0" anchor="b">
            <a:spAutoFit/>
          </a:bodyPr>
          <a:lstStyle/>
          <a:p>
            <a:r>
              <a:rPr lang="en-US" sz="2000" noProof="1">
                <a:latin typeface="Bahnschrift Condensed"/>
              </a:rPr>
              <a:t>Approx. 24% of Directors not in compliance with the law for Unlisted Entity</a:t>
            </a:r>
          </a:p>
        </p:txBody>
      </p:sp>
      <p:graphicFrame>
        <p:nvGraphicFramePr>
          <p:cNvPr id="21" name="Chart 20">
            <a:extLst>
              <a:ext uri="{FF2B5EF4-FFF2-40B4-BE49-F238E27FC236}">
                <a16:creationId xmlns:a16="http://schemas.microsoft.com/office/drawing/2014/main" id="{2592E867-1D9E-492E-AFB1-63C56D5A03E8}"/>
              </a:ext>
            </a:extLst>
          </p:cNvPr>
          <p:cNvGraphicFramePr/>
          <p:nvPr>
            <p:extLst>
              <p:ext uri="{D42A27DB-BD31-4B8C-83A1-F6EECF244321}">
                <p14:modId xmlns:p14="http://schemas.microsoft.com/office/powerpoint/2010/main" val="3359709951"/>
              </p:ext>
            </p:extLst>
          </p:nvPr>
        </p:nvGraphicFramePr>
        <p:xfrm>
          <a:off x="892366" y="1224667"/>
          <a:ext cx="4354881" cy="2914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24E497C0-C33F-43FA-93D7-CF7688228E38}"/>
              </a:ext>
            </a:extLst>
          </p:cNvPr>
          <p:cNvGraphicFramePr/>
          <p:nvPr>
            <p:extLst>
              <p:ext uri="{D42A27DB-BD31-4B8C-83A1-F6EECF244321}">
                <p14:modId xmlns:p14="http://schemas.microsoft.com/office/powerpoint/2010/main" val="3537358251"/>
              </p:ext>
            </p:extLst>
          </p:nvPr>
        </p:nvGraphicFramePr>
        <p:xfrm>
          <a:off x="7291083" y="1330274"/>
          <a:ext cx="4153923" cy="2716951"/>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3C29C094-8185-4AEA-980D-A73FC3126487}"/>
              </a:ext>
            </a:extLst>
          </p:cNvPr>
          <p:cNvSpPr/>
          <p:nvPr/>
        </p:nvSpPr>
        <p:spPr>
          <a:xfrm>
            <a:off x="2445311" y="855335"/>
            <a:ext cx="1494628" cy="369332"/>
          </a:xfrm>
          <a:prstGeom prst="rect">
            <a:avLst/>
          </a:prstGeom>
        </p:spPr>
        <p:txBody>
          <a:bodyPr wrap="square">
            <a:spAutoFit/>
          </a:bodyPr>
          <a:lstStyle/>
          <a:p>
            <a:r>
              <a:rPr lang="en-US" cap="all" noProof="1">
                <a:latin typeface="Bahnschrift SemiLight Condensed" panose="020B0502040204020203" pitchFamily="34" charset="0"/>
              </a:rPr>
              <a:t>Listed ENTITY</a:t>
            </a:r>
          </a:p>
        </p:txBody>
      </p:sp>
      <p:sp>
        <p:nvSpPr>
          <p:cNvPr id="24" name="Rectangle 23">
            <a:extLst>
              <a:ext uri="{FF2B5EF4-FFF2-40B4-BE49-F238E27FC236}">
                <a16:creationId xmlns:a16="http://schemas.microsoft.com/office/drawing/2014/main" id="{A29EE612-0292-4689-BC07-4782ADADFE8A}"/>
              </a:ext>
            </a:extLst>
          </p:cNvPr>
          <p:cNvSpPr/>
          <p:nvPr/>
        </p:nvSpPr>
        <p:spPr>
          <a:xfrm>
            <a:off x="8480608" y="930164"/>
            <a:ext cx="1690975" cy="400110"/>
          </a:xfrm>
          <a:prstGeom prst="rect">
            <a:avLst/>
          </a:prstGeom>
        </p:spPr>
        <p:txBody>
          <a:bodyPr wrap="square">
            <a:spAutoFit/>
          </a:bodyPr>
          <a:lstStyle/>
          <a:p>
            <a:pPr algn="ctr"/>
            <a:r>
              <a:rPr lang="en-US" sz="2000" cap="all" noProof="1">
                <a:latin typeface="Bahnschrift SemiLight Condensed" panose="020B0502040204020203" pitchFamily="34" charset="0"/>
              </a:rPr>
              <a:t>UNlISTED ENTITY</a:t>
            </a:r>
          </a:p>
        </p:txBody>
      </p:sp>
      <p:sp>
        <p:nvSpPr>
          <p:cNvPr id="12" name="TextBox 11">
            <a:extLst>
              <a:ext uri="{FF2B5EF4-FFF2-40B4-BE49-F238E27FC236}">
                <a16:creationId xmlns:a16="http://schemas.microsoft.com/office/drawing/2014/main" id="{BCAA2616-A644-4DD4-B0EC-6C036A6C2C36}"/>
              </a:ext>
            </a:extLst>
          </p:cNvPr>
          <p:cNvSpPr txBox="1"/>
          <p:nvPr/>
        </p:nvSpPr>
        <p:spPr>
          <a:xfrm>
            <a:off x="1042524" y="4838509"/>
            <a:ext cx="2805575" cy="584775"/>
          </a:xfrm>
          <a:prstGeom prst="rect">
            <a:avLst/>
          </a:prstGeom>
          <a:noFill/>
        </p:spPr>
        <p:txBody>
          <a:bodyPr wrap="square" rtlCol="0">
            <a:spAutoFit/>
          </a:bodyPr>
          <a:lstStyle/>
          <a:p>
            <a:endParaRPr lang="en-US" sz="1600" dirty="0">
              <a:latin typeface="Bahnschrift SemiLight Condensed" panose="020B0502040204020203" pitchFamily="34" charset="0"/>
            </a:endParaRPr>
          </a:p>
          <a:p>
            <a:r>
              <a:rPr lang="en-US" sz="1600" dirty="0">
                <a:latin typeface="Bahnschrift SemiLight Condensed" panose="020B0502040204020203" pitchFamily="34" charset="0"/>
              </a:rPr>
              <a:t>Total No. of Participants: 6566</a:t>
            </a:r>
          </a:p>
        </p:txBody>
      </p:sp>
      <p:sp>
        <p:nvSpPr>
          <p:cNvPr id="14" name="TextBox 13">
            <a:extLst>
              <a:ext uri="{FF2B5EF4-FFF2-40B4-BE49-F238E27FC236}">
                <a16:creationId xmlns:a16="http://schemas.microsoft.com/office/drawing/2014/main" id="{226745E0-98FD-4630-B77E-9CF424673FEC}"/>
              </a:ext>
            </a:extLst>
          </p:cNvPr>
          <p:cNvSpPr txBox="1"/>
          <p:nvPr/>
        </p:nvSpPr>
        <p:spPr>
          <a:xfrm>
            <a:off x="7227424" y="4863909"/>
            <a:ext cx="2805575" cy="584775"/>
          </a:xfrm>
          <a:prstGeom prst="rect">
            <a:avLst/>
          </a:prstGeom>
          <a:noFill/>
        </p:spPr>
        <p:txBody>
          <a:bodyPr wrap="square" rtlCol="0">
            <a:spAutoFit/>
          </a:bodyPr>
          <a:lstStyle/>
          <a:p>
            <a:endParaRPr lang="en-US" sz="1600" dirty="0">
              <a:latin typeface="Bahnschrift SemiLight Condensed" panose="020B0502040204020203" pitchFamily="34" charset="0"/>
            </a:endParaRPr>
          </a:p>
          <a:p>
            <a:r>
              <a:rPr lang="en-US" sz="1600" dirty="0">
                <a:latin typeface="Bahnschrift SemiLight Condensed" panose="020B0502040204020203" pitchFamily="34" charset="0"/>
              </a:rPr>
              <a:t>Total No. of Participants: 7603</a:t>
            </a:r>
          </a:p>
        </p:txBody>
      </p:sp>
      <p:sp>
        <p:nvSpPr>
          <p:cNvPr id="5" name="TextBox 4">
            <a:extLst>
              <a:ext uri="{FF2B5EF4-FFF2-40B4-BE49-F238E27FC236}">
                <a16:creationId xmlns:a16="http://schemas.microsoft.com/office/drawing/2014/main" id="{6E25195F-D31E-4CDE-B0E6-1B3A7A56C5FE}"/>
              </a:ext>
            </a:extLst>
          </p:cNvPr>
          <p:cNvSpPr txBox="1"/>
          <p:nvPr/>
        </p:nvSpPr>
        <p:spPr>
          <a:xfrm>
            <a:off x="223155" y="5765170"/>
            <a:ext cx="5024093"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8" name="Footer Placeholder 7">
            <a:extLst>
              <a:ext uri="{FF2B5EF4-FFF2-40B4-BE49-F238E27FC236}">
                <a16:creationId xmlns:a16="http://schemas.microsoft.com/office/drawing/2014/main" id="{7C0239C1-E775-4E98-96A5-0F7D76E6616E}"/>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3650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11</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22248" y="2533354"/>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DEFINING THE ID</a:t>
            </a:r>
          </a:p>
        </p:txBody>
      </p:sp>
      <p:sp>
        <p:nvSpPr>
          <p:cNvPr id="2" name="Footer Placeholder 1">
            <a:extLst>
              <a:ext uri="{FF2B5EF4-FFF2-40B4-BE49-F238E27FC236}">
                <a16:creationId xmlns:a16="http://schemas.microsoft.com/office/drawing/2014/main" id="{CE0E348F-68B2-4365-8E7C-333EE198B51F}"/>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65882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12</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WHAT DEFINES AN ID ?</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3E5625-AE36-4A04-BFEF-D83D8A530194}"/>
              </a:ext>
            </a:extLst>
          </p:cNvPr>
          <p:cNvGrpSpPr/>
          <p:nvPr/>
        </p:nvGrpSpPr>
        <p:grpSpPr>
          <a:xfrm>
            <a:off x="8799744" y="2567776"/>
            <a:ext cx="2937088" cy="2275258"/>
            <a:chOff x="8921977" y="3418992"/>
            <a:chExt cx="2937088" cy="2275258"/>
          </a:xfrm>
        </p:grpSpPr>
        <p:sp>
          <p:nvSpPr>
            <p:cNvPr id="26" name="TextBox 25">
              <a:extLst>
                <a:ext uri="{FF2B5EF4-FFF2-40B4-BE49-F238E27FC236}">
                  <a16:creationId xmlns:a16="http://schemas.microsoft.com/office/drawing/2014/main" id="{DFC7534D-0CFA-4EE2-8F18-C95A00EF387C}"/>
                </a:ext>
              </a:extLst>
            </p:cNvPr>
            <p:cNvSpPr txBox="1"/>
            <p:nvPr/>
          </p:nvSpPr>
          <p:spPr>
            <a:xfrm>
              <a:off x="8921977" y="3418992"/>
              <a:ext cx="2937088" cy="523220"/>
            </a:xfrm>
            <a:prstGeom prst="rect">
              <a:avLst/>
            </a:prstGeom>
            <a:noFill/>
          </p:spPr>
          <p:txBody>
            <a:bodyPr wrap="square" lIns="0" rIns="0" rtlCol="0" anchor="b">
              <a:spAutoFit/>
            </a:bodyPr>
            <a:lstStyle/>
            <a:p>
              <a:r>
                <a:rPr lang="en-US" sz="2800" noProof="1">
                  <a:solidFill>
                    <a:srgbClr val="92D050"/>
                  </a:solidFill>
                  <a:latin typeface="Bahnschrift SemiLight Condensed" panose="020B0502040204020203" pitchFamily="34" charset="0"/>
                </a:rPr>
                <a:t>Independence</a:t>
              </a:r>
            </a:p>
          </p:txBody>
        </p:sp>
        <p:sp>
          <p:nvSpPr>
            <p:cNvPr id="27" name="TextBox 26">
              <a:extLst>
                <a:ext uri="{FF2B5EF4-FFF2-40B4-BE49-F238E27FC236}">
                  <a16:creationId xmlns:a16="http://schemas.microsoft.com/office/drawing/2014/main" id="{D610270A-7517-4DCB-A123-0AD56D68C618}"/>
                </a:ext>
              </a:extLst>
            </p:cNvPr>
            <p:cNvSpPr txBox="1"/>
            <p:nvPr/>
          </p:nvSpPr>
          <p:spPr>
            <a:xfrm>
              <a:off x="8929772" y="3939924"/>
              <a:ext cx="2929293" cy="1754326"/>
            </a:xfrm>
            <a:prstGeom prst="rect">
              <a:avLst/>
            </a:prstGeom>
            <a:noFill/>
          </p:spPr>
          <p:txBody>
            <a:bodyPr wrap="square" lIns="0" rIns="0" rtlCol="0" anchor="t">
              <a:spAutoFit/>
            </a:bodyPr>
            <a:lstStyle/>
            <a:p>
              <a:pPr defTabSz="457200">
                <a:spcBef>
                  <a:spcPts val="2000"/>
                </a:spcBef>
              </a:pPr>
              <a:r>
                <a:rPr lang="en-IN" dirty="0">
                  <a:latin typeface="Bahnschrift SemiLight Condensed" panose="020B0502040204020203" pitchFamily="34" charset="0"/>
                  <a:cs typeface="Arial" panose="020B0604020202020204" pitchFamily="34" charset="0"/>
                </a:rPr>
                <a:t>Assessed in terms of an IDs relationships with the company/ promoters/ management. Not having held relationships (personal, professional, familial) excluded under CA 2013.</a:t>
              </a:r>
            </a:p>
          </p:txBody>
        </p:sp>
      </p:grpSp>
      <p:grpSp>
        <p:nvGrpSpPr>
          <p:cNvPr id="29" name="Group 28">
            <a:extLst>
              <a:ext uri="{FF2B5EF4-FFF2-40B4-BE49-F238E27FC236}">
                <a16:creationId xmlns:a16="http://schemas.microsoft.com/office/drawing/2014/main" id="{4A097B84-C592-40A6-918F-0627D485134D}"/>
              </a:ext>
            </a:extLst>
          </p:cNvPr>
          <p:cNvGrpSpPr/>
          <p:nvPr/>
        </p:nvGrpSpPr>
        <p:grpSpPr>
          <a:xfrm>
            <a:off x="377004" y="2008415"/>
            <a:ext cx="2937088" cy="1721260"/>
            <a:chOff x="332936" y="1735780"/>
            <a:chExt cx="2937088" cy="1721260"/>
          </a:xfrm>
        </p:grpSpPr>
        <p:sp>
          <p:nvSpPr>
            <p:cNvPr id="24" name="TextBox 23">
              <a:extLst>
                <a:ext uri="{FF2B5EF4-FFF2-40B4-BE49-F238E27FC236}">
                  <a16:creationId xmlns:a16="http://schemas.microsoft.com/office/drawing/2014/main" id="{B5F68819-1BD3-45C4-BDA9-8512698A2903}"/>
                </a:ext>
              </a:extLst>
            </p:cNvPr>
            <p:cNvSpPr txBox="1"/>
            <p:nvPr/>
          </p:nvSpPr>
          <p:spPr>
            <a:xfrm>
              <a:off x="332936" y="1735780"/>
              <a:ext cx="2937088" cy="523220"/>
            </a:xfrm>
            <a:prstGeom prst="rect">
              <a:avLst/>
            </a:prstGeom>
            <a:noFill/>
          </p:spPr>
          <p:txBody>
            <a:bodyPr wrap="square" lIns="0" rIns="0" rtlCol="0" anchor="b">
              <a:spAutoFit/>
            </a:bodyPr>
            <a:lstStyle/>
            <a:p>
              <a:r>
                <a:rPr lang="en-US" sz="2800" noProof="1">
                  <a:solidFill>
                    <a:schemeClr val="bg2">
                      <a:lumMod val="50000"/>
                    </a:schemeClr>
                  </a:solidFill>
                  <a:latin typeface="Bahnschrift SemiLight Condensed" panose="020B0502040204020203" pitchFamily="34" charset="0"/>
                </a:rPr>
                <a:t>Integrity</a:t>
              </a:r>
            </a:p>
          </p:txBody>
        </p:sp>
        <p:sp>
          <p:nvSpPr>
            <p:cNvPr id="25" name="TextBox 24">
              <a:extLst>
                <a:ext uri="{FF2B5EF4-FFF2-40B4-BE49-F238E27FC236}">
                  <a16:creationId xmlns:a16="http://schemas.microsoft.com/office/drawing/2014/main" id="{74D954AF-A759-4F31-9627-AA3F11DAC187}"/>
                </a:ext>
              </a:extLst>
            </p:cNvPr>
            <p:cNvSpPr txBox="1"/>
            <p:nvPr/>
          </p:nvSpPr>
          <p:spPr>
            <a:xfrm>
              <a:off x="340731" y="2256711"/>
              <a:ext cx="2929293" cy="1200329"/>
            </a:xfrm>
            <a:prstGeom prst="rect">
              <a:avLst/>
            </a:prstGeom>
            <a:noFill/>
          </p:spPr>
          <p:txBody>
            <a:bodyPr wrap="square" lIns="0" rIns="0" rtlCol="0" anchor="t">
              <a:spAutoFit/>
            </a:bodyPr>
            <a:lstStyle>
              <a:defPPr>
                <a:defRPr lang="en-US"/>
              </a:defPPr>
              <a:lvl1pPr algn="just">
                <a:defRPr sz="1200">
                  <a:solidFill>
                    <a:schemeClr val="tx1">
                      <a:lumMod val="65000"/>
                      <a:lumOff val="35000"/>
                    </a:schemeClr>
                  </a:solidFill>
                </a:defRPr>
              </a:lvl1pPr>
            </a:lstStyle>
            <a:p>
              <a:pPr algn="l">
                <a:spcAft>
                  <a:spcPts val="1200"/>
                </a:spcAft>
              </a:pPr>
              <a:r>
                <a:rPr lang="en-IN" sz="1800" dirty="0">
                  <a:solidFill>
                    <a:schemeClr val="tx1"/>
                  </a:solidFill>
                  <a:latin typeface="Bahnschrift SemiLight Condensed" panose="020B0502040204020203" pitchFamily="34" charset="0"/>
                  <a:cs typeface="Arial" panose="020B0604020202020204" pitchFamily="34" charset="0"/>
                </a:rPr>
                <a:t>Threshold defined under the Companies Act (CA), 2013 and additionally assessed by the board of directors and self-attested by the ID</a:t>
              </a:r>
              <a:endParaRPr lang="en-US" noProof="1">
                <a:solidFill>
                  <a:schemeClr val="tx1"/>
                </a:solidFill>
                <a:latin typeface="Bahnschrift SemiLight Condensed" panose="020B0502040204020203" pitchFamily="34" charset="0"/>
              </a:endParaRPr>
            </a:p>
          </p:txBody>
        </p:sp>
      </p:grpSp>
      <p:sp>
        <p:nvSpPr>
          <p:cNvPr id="22" name="TextBox 21">
            <a:extLst>
              <a:ext uri="{FF2B5EF4-FFF2-40B4-BE49-F238E27FC236}">
                <a16:creationId xmlns:a16="http://schemas.microsoft.com/office/drawing/2014/main" id="{3B0F5C4A-F7AE-4418-ABB8-2BCBBF21C0B6}"/>
              </a:ext>
            </a:extLst>
          </p:cNvPr>
          <p:cNvSpPr txBox="1"/>
          <p:nvPr/>
        </p:nvSpPr>
        <p:spPr>
          <a:xfrm>
            <a:off x="8775534" y="924510"/>
            <a:ext cx="2937088" cy="523220"/>
          </a:xfrm>
          <a:prstGeom prst="rect">
            <a:avLst/>
          </a:prstGeom>
          <a:noFill/>
        </p:spPr>
        <p:txBody>
          <a:bodyPr wrap="square" lIns="0" rIns="0" rtlCol="0" anchor="b">
            <a:spAutoFit/>
          </a:bodyPr>
          <a:lstStyle/>
          <a:p>
            <a:r>
              <a:rPr lang="en-US" sz="2800" noProof="1">
                <a:solidFill>
                  <a:schemeClr val="accent2"/>
                </a:solidFill>
                <a:latin typeface="Bahnschrift SemiLight Condensed" panose="020B0502040204020203" pitchFamily="34" charset="0"/>
              </a:rPr>
              <a:t>Expertise</a:t>
            </a:r>
          </a:p>
        </p:txBody>
      </p:sp>
      <p:sp>
        <p:nvSpPr>
          <p:cNvPr id="23" name="TextBox 22">
            <a:extLst>
              <a:ext uri="{FF2B5EF4-FFF2-40B4-BE49-F238E27FC236}">
                <a16:creationId xmlns:a16="http://schemas.microsoft.com/office/drawing/2014/main" id="{D9336593-32AD-4BB5-BAE6-CAB6A6BC99CE}"/>
              </a:ext>
            </a:extLst>
          </p:cNvPr>
          <p:cNvSpPr txBox="1"/>
          <p:nvPr/>
        </p:nvSpPr>
        <p:spPr>
          <a:xfrm>
            <a:off x="8783329" y="1445442"/>
            <a:ext cx="2929293" cy="923330"/>
          </a:xfrm>
          <a:prstGeom prst="rect">
            <a:avLst/>
          </a:prstGeom>
          <a:noFill/>
        </p:spPr>
        <p:txBody>
          <a:bodyPr wrap="square" lIns="0" rIns="0" rtlCol="0" anchor="t">
            <a:spAutoFit/>
          </a:bodyPr>
          <a:lstStyle/>
          <a:p>
            <a:r>
              <a:rPr lang="en-IN" dirty="0">
                <a:solidFill>
                  <a:prstClr val="black"/>
                </a:solidFill>
                <a:latin typeface="Bahnschrift SemiLight Condensed" panose="020B0502040204020203" pitchFamily="34" charset="0"/>
                <a:cs typeface="Arial" panose="020B0604020202020204" pitchFamily="34" charset="0"/>
              </a:rPr>
              <a:t>A combination of subject matter expertise, industry exposure and past board experiences.</a:t>
            </a:r>
            <a:endParaRPr lang="en-US" noProof="1">
              <a:solidFill>
                <a:schemeClr val="tx1">
                  <a:lumMod val="65000"/>
                  <a:lumOff val="35000"/>
                </a:schemeClr>
              </a:solidFill>
              <a:latin typeface="Bahnschrift SemiLight Condensed" panose="020B0502040204020203" pitchFamily="34" charset="0"/>
            </a:endParaRPr>
          </a:p>
        </p:txBody>
      </p:sp>
      <p:grpSp>
        <p:nvGrpSpPr>
          <p:cNvPr id="5" name="Group 4">
            <a:extLst>
              <a:ext uri="{FF2B5EF4-FFF2-40B4-BE49-F238E27FC236}">
                <a16:creationId xmlns:a16="http://schemas.microsoft.com/office/drawing/2014/main" id="{9661798B-299B-4398-B91C-C44D1F48604F}"/>
              </a:ext>
            </a:extLst>
          </p:cNvPr>
          <p:cNvGrpSpPr/>
          <p:nvPr/>
        </p:nvGrpSpPr>
        <p:grpSpPr>
          <a:xfrm>
            <a:off x="3788229" y="926965"/>
            <a:ext cx="4210018" cy="3854356"/>
            <a:chOff x="3788228" y="1015450"/>
            <a:chExt cx="4615543" cy="4184348"/>
          </a:xfrm>
        </p:grpSpPr>
        <p:sp>
          <p:nvSpPr>
            <p:cNvPr id="10" name="Freeform: Shape 9">
              <a:extLst>
                <a:ext uri="{FF2B5EF4-FFF2-40B4-BE49-F238E27FC236}">
                  <a16:creationId xmlns:a16="http://schemas.microsoft.com/office/drawing/2014/main" id="{4D6FA50D-4308-4454-80C1-CBC508EFF9A8}"/>
                </a:ext>
              </a:extLst>
            </p:cNvPr>
            <p:cNvSpPr/>
            <p:nvPr/>
          </p:nvSpPr>
          <p:spPr>
            <a:xfrm>
              <a:off x="6969702" y="2387771"/>
              <a:ext cx="1434069" cy="1362497"/>
            </a:xfrm>
            <a:custGeom>
              <a:avLst/>
              <a:gdLst>
                <a:gd name="connsiteX0" fmla="*/ 6 w 228600"/>
                <a:gd name="connsiteY0" fmla="*/ 96525 h 238125"/>
                <a:gd name="connsiteX1" fmla="*/ 158135 w 228600"/>
                <a:gd name="connsiteY1" fmla="*/ 0 h 238125"/>
                <a:gd name="connsiteX2" fmla="*/ 228988 w 228600"/>
                <a:gd name="connsiteY2" fmla="*/ 139539 h 238125"/>
                <a:gd name="connsiteX3" fmla="*/ 77013 w 228600"/>
                <a:gd name="connsiteY3" fmla="*/ 239205 h 238125"/>
                <a:gd name="connsiteX4" fmla="*/ 0 w 228600"/>
                <a:gd name="connsiteY4" fmla="*/ 96525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38125">
                  <a:moveTo>
                    <a:pt x="6" y="96525"/>
                  </a:moveTo>
                  <a:lnTo>
                    <a:pt x="158135" y="0"/>
                  </a:lnTo>
                  <a:lnTo>
                    <a:pt x="228988" y="139539"/>
                  </a:lnTo>
                  <a:cubicBezTo>
                    <a:pt x="246102" y="215776"/>
                    <a:pt x="152317" y="243757"/>
                    <a:pt x="77013" y="239205"/>
                  </a:cubicBezTo>
                  <a:lnTo>
                    <a:pt x="0" y="96525"/>
                  </a:lnTo>
                  <a:close/>
                </a:path>
              </a:pathLst>
            </a:custGeom>
            <a:solidFill>
              <a:schemeClr val="accent6">
                <a:lumMod val="50000"/>
              </a:schemeClr>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1" name="Freeform: Shape 10">
              <a:extLst>
                <a:ext uri="{FF2B5EF4-FFF2-40B4-BE49-F238E27FC236}">
                  <a16:creationId xmlns:a16="http://schemas.microsoft.com/office/drawing/2014/main" id="{AB1D793B-057A-46A4-8E73-1AC86057D27F}"/>
                </a:ext>
              </a:extLst>
            </p:cNvPr>
            <p:cNvSpPr/>
            <p:nvPr/>
          </p:nvSpPr>
          <p:spPr>
            <a:xfrm>
              <a:off x="6222569" y="3510302"/>
              <a:ext cx="2091350" cy="1689496"/>
            </a:xfrm>
            <a:custGeom>
              <a:avLst/>
              <a:gdLst>
                <a:gd name="connsiteX0" fmla="*/ 83173 w 333375"/>
                <a:gd name="connsiteY0" fmla="*/ 5 h 295275"/>
                <a:gd name="connsiteX1" fmla="*/ 0 w 333375"/>
                <a:gd name="connsiteY1" fmla="*/ 150031 h 295275"/>
                <a:gd name="connsiteX2" fmla="*/ 83173 w 333375"/>
                <a:gd name="connsiteY2" fmla="*/ 302155 h 295275"/>
                <a:gd name="connsiteX3" fmla="*/ 85227 w 333375"/>
                <a:gd name="connsiteY3" fmla="*/ 241304 h 295275"/>
                <a:gd name="connsiteX4" fmla="*/ 161214 w 333375"/>
                <a:gd name="connsiteY4" fmla="*/ 241304 h 295275"/>
                <a:gd name="connsiteX5" fmla="*/ 238227 w 333375"/>
                <a:gd name="connsiteY5" fmla="*/ 198290 h 295275"/>
                <a:gd name="connsiteX6" fmla="*/ 335778 w 333375"/>
                <a:gd name="connsiteY6" fmla="*/ 15737 h 295275"/>
                <a:gd name="connsiteX7" fmla="*/ 214614 w 333375"/>
                <a:gd name="connsiteY7" fmla="*/ 56653 h 295275"/>
                <a:gd name="connsiteX8" fmla="*/ 86262 w 333375"/>
                <a:gd name="connsiteY8" fmla="*/ 56653 h 295275"/>
                <a:gd name="connsiteX9" fmla="*/ 83181 w 333375"/>
                <a:gd name="connsiteY9"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295275">
                  <a:moveTo>
                    <a:pt x="83173" y="5"/>
                  </a:moveTo>
                  <a:lnTo>
                    <a:pt x="0" y="150031"/>
                  </a:lnTo>
                  <a:lnTo>
                    <a:pt x="83173" y="302155"/>
                  </a:lnTo>
                  <a:lnTo>
                    <a:pt x="85227" y="241304"/>
                  </a:lnTo>
                  <a:lnTo>
                    <a:pt x="161214" y="241304"/>
                  </a:lnTo>
                  <a:cubicBezTo>
                    <a:pt x="188938" y="243752"/>
                    <a:pt x="224878" y="225217"/>
                    <a:pt x="238227" y="198290"/>
                  </a:cubicBezTo>
                  <a:lnTo>
                    <a:pt x="335778" y="15737"/>
                  </a:lnTo>
                  <a:cubicBezTo>
                    <a:pt x="303605" y="48260"/>
                    <a:pt x="262233" y="56653"/>
                    <a:pt x="214614" y="56653"/>
                  </a:cubicBezTo>
                  <a:lnTo>
                    <a:pt x="86262" y="56653"/>
                  </a:lnTo>
                  <a:lnTo>
                    <a:pt x="83181" y="0"/>
                  </a:lnTo>
                  <a:close/>
                </a:path>
              </a:pathLst>
            </a:custGeom>
            <a:solidFill>
              <a:schemeClr val="accent6"/>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2" name="Freeform: Shape 11">
              <a:extLst>
                <a:ext uri="{FF2B5EF4-FFF2-40B4-BE49-F238E27FC236}">
                  <a16:creationId xmlns:a16="http://schemas.microsoft.com/office/drawing/2014/main" id="{57A84724-1ADE-42FC-AE54-AA13ADAA3F07}"/>
                </a:ext>
              </a:extLst>
            </p:cNvPr>
            <p:cNvSpPr/>
            <p:nvPr/>
          </p:nvSpPr>
          <p:spPr>
            <a:xfrm>
              <a:off x="4578892" y="1058065"/>
              <a:ext cx="1493821" cy="1362497"/>
            </a:xfrm>
            <a:custGeom>
              <a:avLst/>
              <a:gdLst>
                <a:gd name="connsiteX0" fmla="*/ 159347 w 238125"/>
                <a:gd name="connsiteY0" fmla="*/ 243615 h 238125"/>
                <a:gd name="connsiteX1" fmla="*/ 0 w 238125"/>
                <a:gd name="connsiteY1" fmla="*/ 149207 h 238125"/>
                <a:gd name="connsiteX2" fmla="*/ 85012 w 238125"/>
                <a:gd name="connsiteY2" fmla="*/ 18190 h 238125"/>
                <a:gd name="connsiteX3" fmla="*/ 244064 w 238125"/>
                <a:gd name="connsiteY3" fmla="*/ 105568 h 238125"/>
                <a:gd name="connsiteX4" fmla="*/ 159349 w 238125"/>
                <a:gd name="connsiteY4" fmla="*/ 24362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38125">
                  <a:moveTo>
                    <a:pt x="159347" y="243615"/>
                  </a:moveTo>
                  <a:lnTo>
                    <a:pt x="0" y="149207"/>
                  </a:lnTo>
                  <a:lnTo>
                    <a:pt x="85012" y="18190"/>
                  </a:lnTo>
                  <a:cubicBezTo>
                    <a:pt x="141943" y="-34102"/>
                    <a:pt x="211409" y="36095"/>
                    <a:pt x="244064" y="105568"/>
                  </a:cubicBezTo>
                  <a:lnTo>
                    <a:pt x="159349" y="243620"/>
                  </a:lnTo>
                  <a:close/>
                </a:path>
              </a:pathLst>
            </a:custGeom>
            <a:solidFill>
              <a:schemeClr val="accent2">
                <a:lumMod val="50000"/>
              </a:schemeClr>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3" name="Freeform: Shape 12">
              <a:extLst>
                <a:ext uri="{FF2B5EF4-FFF2-40B4-BE49-F238E27FC236}">
                  <a16:creationId xmlns:a16="http://schemas.microsoft.com/office/drawing/2014/main" id="{BDD2CF06-D8BB-47E1-9FB9-CF5C486BEE8F}"/>
                </a:ext>
              </a:extLst>
            </p:cNvPr>
            <p:cNvSpPr/>
            <p:nvPr/>
          </p:nvSpPr>
          <p:spPr>
            <a:xfrm>
              <a:off x="5538287" y="1015450"/>
              <a:ext cx="2270609" cy="1307997"/>
            </a:xfrm>
            <a:custGeom>
              <a:avLst/>
              <a:gdLst>
                <a:gd name="connsiteX0" fmla="*/ 109150 w 361950"/>
                <a:gd name="connsiteY0" fmla="*/ 234791 h 228600"/>
                <a:gd name="connsiteX1" fmla="*/ 277900 w 361950"/>
                <a:gd name="connsiteY1" fmla="*/ 236269 h 228600"/>
                <a:gd name="connsiteX2" fmla="*/ 367704 w 361950"/>
                <a:gd name="connsiteY2" fmla="*/ 88133 h 228600"/>
                <a:gd name="connsiteX3" fmla="*/ 314637 w 361950"/>
                <a:gd name="connsiteY3" fmla="*/ 115835 h 228600"/>
                <a:gd name="connsiteX4" fmla="*/ 277754 w 361950"/>
                <a:gd name="connsiteY4" fmla="*/ 47957 h 228600"/>
                <a:gd name="connsiteX5" fmla="*/ 203564 w 361950"/>
                <a:gd name="connsiteY5" fmla="*/ 41 h 228600"/>
                <a:gd name="connsiteX6" fmla="*/ 0 w 361950"/>
                <a:gd name="connsiteY6" fmla="*/ 1508 h 228600"/>
                <a:gd name="connsiteX7" fmla="*/ 93824 w 361950"/>
                <a:gd name="connsiteY7" fmla="*/ 89885 h 228600"/>
                <a:gd name="connsiteX8" fmla="*/ 156125 w 361950"/>
                <a:gd name="connsiteY8" fmla="*/ 204545 h 228600"/>
                <a:gd name="connsiteX9" fmla="*/ 109141 w 361950"/>
                <a:gd name="connsiteY9" fmla="*/ 234796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 h="228600">
                  <a:moveTo>
                    <a:pt x="109150" y="234791"/>
                  </a:moveTo>
                  <a:lnTo>
                    <a:pt x="277900" y="236269"/>
                  </a:lnTo>
                  <a:lnTo>
                    <a:pt x="367704" y="88133"/>
                  </a:lnTo>
                  <a:lnTo>
                    <a:pt x="314637" y="115835"/>
                  </a:lnTo>
                  <a:lnTo>
                    <a:pt x="277754" y="47957"/>
                  </a:lnTo>
                  <a:cubicBezTo>
                    <a:pt x="266392" y="22003"/>
                    <a:pt x="233086" y="-1105"/>
                    <a:pt x="203564" y="41"/>
                  </a:cubicBezTo>
                  <a:lnTo>
                    <a:pt x="0" y="1508"/>
                  </a:lnTo>
                  <a:cubicBezTo>
                    <a:pt x="43448" y="14463"/>
                    <a:pt x="70711" y="47346"/>
                    <a:pt x="93824" y="89885"/>
                  </a:cubicBezTo>
                  <a:lnTo>
                    <a:pt x="156125" y="204545"/>
                  </a:lnTo>
                  <a:lnTo>
                    <a:pt x="109141" y="234796"/>
                  </a:lnTo>
                  <a:close/>
                </a:path>
              </a:pathLst>
            </a:custGeom>
            <a:solidFill>
              <a:schemeClr val="accent2"/>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4" name="Freeform: Shape 13">
              <a:extLst>
                <a:ext uri="{FF2B5EF4-FFF2-40B4-BE49-F238E27FC236}">
                  <a16:creationId xmlns:a16="http://schemas.microsoft.com/office/drawing/2014/main" id="{2D99A499-49E9-4FBD-AEB5-5B19CAE949DA}"/>
                </a:ext>
              </a:extLst>
            </p:cNvPr>
            <p:cNvSpPr/>
            <p:nvPr/>
          </p:nvSpPr>
          <p:spPr>
            <a:xfrm>
              <a:off x="3788228" y="2398763"/>
              <a:ext cx="1613327" cy="1362497"/>
            </a:xfrm>
            <a:custGeom>
              <a:avLst/>
              <a:gdLst>
                <a:gd name="connsiteX0" fmla="*/ 4098 w 257175"/>
                <a:gd name="connsiteY0" fmla="*/ 1483 h 238125"/>
                <a:gd name="connsiteX1" fmla="*/ 53472 w 257175"/>
                <a:gd name="connsiteY1" fmla="*/ 40059 h 238125"/>
                <a:gd name="connsiteX2" fmla="*/ 7002 w 257175"/>
                <a:gd name="connsiteY2" fmla="*/ 129082 h 238125"/>
                <a:gd name="connsiteX3" fmla="*/ 49115 w 257175"/>
                <a:gd name="connsiteY3" fmla="*/ 224036 h 238125"/>
                <a:gd name="connsiteX4" fmla="*/ 149315 w 257175"/>
                <a:gd name="connsiteY4" fmla="*/ 238873 h 238125"/>
                <a:gd name="connsiteX5" fmla="*/ 214663 w 257175"/>
                <a:gd name="connsiteY5" fmla="*/ 132048 h 238125"/>
                <a:gd name="connsiteX6" fmla="*/ 264036 w 257175"/>
                <a:gd name="connsiteY6" fmla="*/ 158755 h 238125"/>
                <a:gd name="connsiteX7" fmla="*/ 178359 w 257175"/>
                <a:gd name="connsiteY7" fmla="*/ 0 h 238125"/>
                <a:gd name="connsiteX8" fmla="*/ 4100 w 257175"/>
                <a:gd name="connsiteY8" fmla="*/ 148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38125">
                  <a:moveTo>
                    <a:pt x="4098" y="1483"/>
                  </a:moveTo>
                  <a:lnTo>
                    <a:pt x="53472" y="40059"/>
                  </a:lnTo>
                  <a:lnTo>
                    <a:pt x="7002" y="129082"/>
                  </a:lnTo>
                  <a:cubicBezTo>
                    <a:pt x="-16232" y="170131"/>
                    <a:pt x="23683" y="210120"/>
                    <a:pt x="49115" y="224036"/>
                  </a:cubicBezTo>
                  <a:cubicBezTo>
                    <a:pt x="74151" y="237738"/>
                    <a:pt x="113011" y="239368"/>
                    <a:pt x="149315" y="238873"/>
                  </a:cubicBezTo>
                  <a:lnTo>
                    <a:pt x="214663" y="132048"/>
                  </a:lnTo>
                  <a:lnTo>
                    <a:pt x="264036" y="158755"/>
                  </a:lnTo>
                  <a:lnTo>
                    <a:pt x="178359" y="0"/>
                  </a:lnTo>
                  <a:lnTo>
                    <a:pt x="4100" y="1483"/>
                  </a:lnTo>
                  <a:close/>
                </a:path>
              </a:pathLst>
            </a:custGeom>
            <a:solidFill>
              <a:schemeClr val="accent3">
                <a:lumMod val="50000"/>
              </a:schemeClr>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5" name="Freeform: Shape 14">
              <a:extLst>
                <a:ext uri="{FF2B5EF4-FFF2-40B4-BE49-F238E27FC236}">
                  <a16:creationId xmlns:a16="http://schemas.microsoft.com/office/drawing/2014/main" id="{ADD33012-D277-4E48-927B-233E4F76028F}"/>
                </a:ext>
              </a:extLst>
            </p:cNvPr>
            <p:cNvSpPr/>
            <p:nvPr/>
          </p:nvSpPr>
          <p:spPr>
            <a:xfrm>
              <a:off x="3859486" y="3587289"/>
              <a:ext cx="1971844" cy="1253497"/>
            </a:xfrm>
            <a:custGeom>
              <a:avLst/>
              <a:gdLst>
                <a:gd name="connsiteX0" fmla="*/ 0 w 314325"/>
                <a:gd name="connsiteY0" fmla="*/ 1 h 219075"/>
                <a:gd name="connsiteX1" fmla="*/ 106004 w 314325"/>
                <a:gd name="connsiteY1" fmla="*/ 195853 h 219075"/>
                <a:gd name="connsiteX2" fmla="*/ 209110 w 314325"/>
                <a:gd name="connsiteY2" fmla="*/ 228495 h 219075"/>
                <a:gd name="connsiteX3" fmla="*/ 320927 w 314325"/>
                <a:gd name="connsiteY3" fmla="*/ 228495 h 219075"/>
                <a:gd name="connsiteX4" fmla="*/ 320927 w 314325"/>
                <a:gd name="connsiteY4" fmla="*/ 43027 h 219075"/>
                <a:gd name="connsiteX5" fmla="*/ 108910 w 314325"/>
                <a:gd name="connsiteY5" fmla="*/ 41544 h 219075"/>
                <a:gd name="connsiteX6" fmla="*/ 0 w 314325"/>
                <a:gd name="connsiteY6"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219075">
                  <a:moveTo>
                    <a:pt x="0" y="1"/>
                  </a:moveTo>
                  <a:lnTo>
                    <a:pt x="106004" y="195853"/>
                  </a:lnTo>
                  <a:cubicBezTo>
                    <a:pt x="127302" y="223055"/>
                    <a:pt x="167479" y="229484"/>
                    <a:pt x="209110" y="228495"/>
                  </a:cubicBezTo>
                  <a:lnTo>
                    <a:pt x="320927" y="228495"/>
                  </a:lnTo>
                  <a:lnTo>
                    <a:pt x="320927" y="43027"/>
                  </a:lnTo>
                  <a:lnTo>
                    <a:pt x="108910" y="41544"/>
                  </a:lnTo>
                  <a:cubicBezTo>
                    <a:pt x="75995" y="43522"/>
                    <a:pt x="32914" y="36598"/>
                    <a:pt x="0" y="0"/>
                  </a:cubicBezTo>
                  <a:close/>
                </a:path>
              </a:pathLst>
            </a:custGeom>
            <a:solidFill>
              <a:schemeClr val="accent3"/>
            </a:solidFill>
            <a:ln w="2907" cap="flat">
              <a:noFill/>
              <a:prstDash val="solid"/>
              <a:miter/>
            </a:ln>
          </p:spPr>
          <p:txBody>
            <a:bodyPr rtlCol="0" anchor="ctr"/>
            <a:lstStyle/>
            <a:p>
              <a:endParaRPr lang="en-US" dirty="0">
                <a:latin typeface="Bahnschrift SemiLight Condensed" panose="020B0502040204020203" pitchFamily="34" charset="0"/>
              </a:endParaRPr>
            </a:p>
          </p:txBody>
        </p:sp>
        <p:sp>
          <p:nvSpPr>
            <p:cNvPr id="19" name="Freeform: Shape 18">
              <a:extLst>
                <a:ext uri="{FF2B5EF4-FFF2-40B4-BE49-F238E27FC236}">
                  <a16:creationId xmlns:a16="http://schemas.microsoft.com/office/drawing/2014/main" id="{7813767F-3D32-4009-B5DD-CDEB07749598}"/>
                </a:ext>
              </a:extLst>
            </p:cNvPr>
            <p:cNvSpPr/>
            <p:nvPr/>
          </p:nvSpPr>
          <p:spPr>
            <a:xfrm>
              <a:off x="4738187" y="4127434"/>
              <a:ext cx="800100" cy="455232"/>
            </a:xfrm>
            <a:custGeom>
              <a:avLst/>
              <a:gdLst>
                <a:gd name="connsiteX0" fmla="*/ 400050 w 800100"/>
                <a:gd name="connsiteY0" fmla="*/ 327660 h 499110"/>
                <a:gd name="connsiteX1" fmla="*/ 470535 w 800100"/>
                <a:gd name="connsiteY1" fmla="*/ 339090 h 499110"/>
                <a:gd name="connsiteX2" fmla="*/ 554355 w 800100"/>
                <a:gd name="connsiteY2" fmla="*/ 379095 h 499110"/>
                <a:gd name="connsiteX3" fmla="*/ 571500 w 800100"/>
                <a:gd name="connsiteY3" fmla="*/ 413385 h 499110"/>
                <a:gd name="connsiteX4" fmla="*/ 571500 w 800100"/>
                <a:gd name="connsiteY4" fmla="*/ 499110 h 499110"/>
                <a:gd name="connsiteX5" fmla="*/ 228600 w 800100"/>
                <a:gd name="connsiteY5" fmla="*/ 499110 h 499110"/>
                <a:gd name="connsiteX6" fmla="*/ 228600 w 800100"/>
                <a:gd name="connsiteY6" fmla="*/ 413385 h 499110"/>
                <a:gd name="connsiteX7" fmla="*/ 245745 w 800100"/>
                <a:gd name="connsiteY7" fmla="*/ 379095 h 499110"/>
                <a:gd name="connsiteX8" fmla="*/ 329565 w 800100"/>
                <a:gd name="connsiteY8" fmla="*/ 339090 h 499110"/>
                <a:gd name="connsiteX9" fmla="*/ 400050 w 800100"/>
                <a:gd name="connsiteY9" fmla="*/ 327660 h 499110"/>
                <a:gd name="connsiteX10" fmla="*/ 628650 w 800100"/>
                <a:gd name="connsiteY10" fmla="*/ 194310 h 499110"/>
                <a:gd name="connsiteX11" fmla="*/ 699135 w 800100"/>
                <a:gd name="connsiteY11" fmla="*/ 205740 h 499110"/>
                <a:gd name="connsiteX12" fmla="*/ 782955 w 800100"/>
                <a:gd name="connsiteY12" fmla="*/ 245745 h 499110"/>
                <a:gd name="connsiteX13" fmla="*/ 800100 w 800100"/>
                <a:gd name="connsiteY13" fmla="*/ 280035 h 499110"/>
                <a:gd name="connsiteX14" fmla="*/ 800100 w 800100"/>
                <a:gd name="connsiteY14" fmla="*/ 365760 h 499110"/>
                <a:gd name="connsiteX15" fmla="*/ 592455 w 800100"/>
                <a:gd name="connsiteY15" fmla="*/ 365760 h 499110"/>
                <a:gd name="connsiteX16" fmla="*/ 577215 w 800100"/>
                <a:gd name="connsiteY16" fmla="*/ 348615 h 499110"/>
                <a:gd name="connsiteX17" fmla="*/ 489585 w 800100"/>
                <a:gd name="connsiteY17" fmla="*/ 304800 h 499110"/>
                <a:gd name="connsiteX18" fmla="*/ 523875 w 800100"/>
                <a:gd name="connsiteY18" fmla="*/ 220980 h 499110"/>
                <a:gd name="connsiteX19" fmla="*/ 523875 w 800100"/>
                <a:gd name="connsiteY19" fmla="*/ 219075 h 499110"/>
                <a:gd name="connsiteX20" fmla="*/ 558165 w 800100"/>
                <a:gd name="connsiteY20" fmla="*/ 205740 h 499110"/>
                <a:gd name="connsiteX21" fmla="*/ 628650 w 800100"/>
                <a:gd name="connsiteY21" fmla="*/ 194310 h 499110"/>
                <a:gd name="connsiteX22" fmla="*/ 171450 w 800100"/>
                <a:gd name="connsiteY22" fmla="*/ 194310 h 499110"/>
                <a:gd name="connsiteX23" fmla="*/ 241935 w 800100"/>
                <a:gd name="connsiteY23" fmla="*/ 205740 h 499110"/>
                <a:gd name="connsiteX24" fmla="*/ 276225 w 800100"/>
                <a:gd name="connsiteY24" fmla="*/ 217170 h 499110"/>
                <a:gd name="connsiteX25" fmla="*/ 276225 w 800100"/>
                <a:gd name="connsiteY25" fmla="*/ 220980 h 499110"/>
                <a:gd name="connsiteX26" fmla="*/ 310515 w 800100"/>
                <a:gd name="connsiteY26" fmla="*/ 304800 h 499110"/>
                <a:gd name="connsiteX27" fmla="*/ 222885 w 800100"/>
                <a:gd name="connsiteY27" fmla="*/ 348615 h 499110"/>
                <a:gd name="connsiteX28" fmla="*/ 205740 w 800100"/>
                <a:gd name="connsiteY28" fmla="*/ 365760 h 499110"/>
                <a:gd name="connsiteX29" fmla="*/ 0 w 800100"/>
                <a:gd name="connsiteY29" fmla="*/ 365760 h 499110"/>
                <a:gd name="connsiteX30" fmla="*/ 0 w 800100"/>
                <a:gd name="connsiteY30" fmla="*/ 280035 h 499110"/>
                <a:gd name="connsiteX31" fmla="*/ 17145 w 800100"/>
                <a:gd name="connsiteY31" fmla="*/ 245745 h 499110"/>
                <a:gd name="connsiteX32" fmla="*/ 100965 w 800100"/>
                <a:gd name="connsiteY32" fmla="*/ 205740 h 499110"/>
                <a:gd name="connsiteX33" fmla="*/ 171450 w 800100"/>
                <a:gd name="connsiteY33" fmla="*/ 194310 h 499110"/>
                <a:gd name="connsiteX34" fmla="*/ 400050 w 800100"/>
                <a:gd name="connsiteY34" fmla="*/ 133350 h 499110"/>
                <a:gd name="connsiteX35" fmla="*/ 485775 w 800100"/>
                <a:gd name="connsiteY35" fmla="*/ 219075 h 499110"/>
                <a:gd name="connsiteX36" fmla="*/ 400050 w 800100"/>
                <a:gd name="connsiteY36" fmla="*/ 304800 h 499110"/>
                <a:gd name="connsiteX37" fmla="*/ 314325 w 800100"/>
                <a:gd name="connsiteY37" fmla="*/ 219075 h 499110"/>
                <a:gd name="connsiteX38" fmla="*/ 400050 w 800100"/>
                <a:gd name="connsiteY38" fmla="*/ 133350 h 499110"/>
                <a:gd name="connsiteX39" fmla="*/ 628650 w 800100"/>
                <a:gd name="connsiteY39" fmla="*/ 0 h 499110"/>
                <a:gd name="connsiteX40" fmla="*/ 714375 w 800100"/>
                <a:gd name="connsiteY40" fmla="*/ 85725 h 499110"/>
                <a:gd name="connsiteX41" fmla="*/ 628650 w 800100"/>
                <a:gd name="connsiteY41" fmla="*/ 171450 h 499110"/>
                <a:gd name="connsiteX42" fmla="*/ 542925 w 800100"/>
                <a:gd name="connsiteY42" fmla="*/ 85725 h 499110"/>
                <a:gd name="connsiteX43" fmla="*/ 628650 w 800100"/>
                <a:gd name="connsiteY43" fmla="*/ 0 h 499110"/>
                <a:gd name="connsiteX44" fmla="*/ 171450 w 800100"/>
                <a:gd name="connsiteY44" fmla="*/ 0 h 499110"/>
                <a:gd name="connsiteX45" fmla="*/ 257175 w 800100"/>
                <a:gd name="connsiteY45" fmla="*/ 85725 h 499110"/>
                <a:gd name="connsiteX46" fmla="*/ 171450 w 800100"/>
                <a:gd name="connsiteY46" fmla="*/ 171450 h 499110"/>
                <a:gd name="connsiteX47" fmla="*/ 85725 w 800100"/>
                <a:gd name="connsiteY47" fmla="*/ 85725 h 499110"/>
                <a:gd name="connsiteX48" fmla="*/ 171450 w 800100"/>
                <a:gd name="connsiteY48"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0100" h="499110">
                  <a:moveTo>
                    <a:pt x="400050" y="327660"/>
                  </a:moveTo>
                  <a:cubicBezTo>
                    <a:pt x="424815" y="327660"/>
                    <a:pt x="449580" y="333375"/>
                    <a:pt x="470535" y="339090"/>
                  </a:cubicBezTo>
                  <a:cubicBezTo>
                    <a:pt x="501015" y="346710"/>
                    <a:pt x="531495" y="360045"/>
                    <a:pt x="554355" y="379095"/>
                  </a:cubicBezTo>
                  <a:cubicBezTo>
                    <a:pt x="565785" y="386715"/>
                    <a:pt x="571500" y="400050"/>
                    <a:pt x="571500" y="413385"/>
                  </a:cubicBezTo>
                  <a:lnTo>
                    <a:pt x="571500" y="499110"/>
                  </a:lnTo>
                  <a:lnTo>
                    <a:pt x="228600" y="499110"/>
                  </a:lnTo>
                  <a:lnTo>
                    <a:pt x="228600" y="413385"/>
                  </a:lnTo>
                  <a:cubicBezTo>
                    <a:pt x="228600" y="400050"/>
                    <a:pt x="234315" y="388620"/>
                    <a:pt x="245745" y="379095"/>
                  </a:cubicBezTo>
                  <a:cubicBezTo>
                    <a:pt x="270510" y="361950"/>
                    <a:pt x="299085" y="346710"/>
                    <a:pt x="329565" y="339090"/>
                  </a:cubicBezTo>
                  <a:cubicBezTo>
                    <a:pt x="352425" y="331470"/>
                    <a:pt x="377190" y="327660"/>
                    <a:pt x="400050" y="327660"/>
                  </a:cubicBezTo>
                  <a:close/>
                  <a:moveTo>
                    <a:pt x="628650" y="194310"/>
                  </a:moveTo>
                  <a:cubicBezTo>
                    <a:pt x="653415" y="194310"/>
                    <a:pt x="678180" y="200025"/>
                    <a:pt x="699135" y="205740"/>
                  </a:cubicBezTo>
                  <a:cubicBezTo>
                    <a:pt x="729615" y="213360"/>
                    <a:pt x="760095" y="226695"/>
                    <a:pt x="782955" y="245745"/>
                  </a:cubicBezTo>
                  <a:cubicBezTo>
                    <a:pt x="794385" y="253365"/>
                    <a:pt x="800100" y="266700"/>
                    <a:pt x="800100" y="280035"/>
                  </a:cubicBezTo>
                  <a:lnTo>
                    <a:pt x="800100" y="365760"/>
                  </a:lnTo>
                  <a:lnTo>
                    <a:pt x="592455" y="365760"/>
                  </a:lnTo>
                  <a:cubicBezTo>
                    <a:pt x="588645" y="358140"/>
                    <a:pt x="582930" y="354330"/>
                    <a:pt x="577215" y="348615"/>
                  </a:cubicBezTo>
                  <a:cubicBezTo>
                    <a:pt x="554355" y="331470"/>
                    <a:pt x="525780" y="316230"/>
                    <a:pt x="489585" y="304800"/>
                  </a:cubicBezTo>
                  <a:cubicBezTo>
                    <a:pt x="510540" y="283845"/>
                    <a:pt x="523875" y="253365"/>
                    <a:pt x="523875" y="220980"/>
                  </a:cubicBezTo>
                  <a:lnTo>
                    <a:pt x="523875" y="219075"/>
                  </a:lnTo>
                  <a:cubicBezTo>
                    <a:pt x="535305" y="213360"/>
                    <a:pt x="546735" y="209550"/>
                    <a:pt x="558165" y="205740"/>
                  </a:cubicBezTo>
                  <a:cubicBezTo>
                    <a:pt x="581025" y="198120"/>
                    <a:pt x="605790" y="194310"/>
                    <a:pt x="628650" y="194310"/>
                  </a:cubicBezTo>
                  <a:close/>
                  <a:moveTo>
                    <a:pt x="171450" y="194310"/>
                  </a:moveTo>
                  <a:cubicBezTo>
                    <a:pt x="196215" y="194310"/>
                    <a:pt x="220980" y="200025"/>
                    <a:pt x="241935" y="205740"/>
                  </a:cubicBezTo>
                  <a:cubicBezTo>
                    <a:pt x="253365" y="207645"/>
                    <a:pt x="264795" y="213360"/>
                    <a:pt x="276225" y="217170"/>
                  </a:cubicBezTo>
                  <a:cubicBezTo>
                    <a:pt x="276225" y="219075"/>
                    <a:pt x="276225" y="219075"/>
                    <a:pt x="276225" y="220980"/>
                  </a:cubicBezTo>
                  <a:cubicBezTo>
                    <a:pt x="276225" y="253365"/>
                    <a:pt x="289560" y="281940"/>
                    <a:pt x="310515" y="304800"/>
                  </a:cubicBezTo>
                  <a:cubicBezTo>
                    <a:pt x="280035" y="314325"/>
                    <a:pt x="249555" y="329565"/>
                    <a:pt x="222885" y="348615"/>
                  </a:cubicBezTo>
                  <a:cubicBezTo>
                    <a:pt x="215265" y="354330"/>
                    <a:pt x="211455" y="358140"/>
                    <a:pt x="205740" y="365760"/>
                  </a:cubicBezTo>
                  <a:lnTo>
                    <a:pt x="0" y="365760"/>
                  </a:lnTo>
                  <a:lnTo>
                    <a:pt x="0" y="280035"/>
                  </a:lnTo>
                  <a:cubicBezTo>
                    <a:pt x="0" y="266700"/>
                    <a:pt x="5715" y="253365"/>
                    <a:pt x="17145" y="245745"/>
                  </a:cubicBezTo>
                  <a:cubicBezTo>
                    <a:pt x="41910" y="228600"/>
                    <a:pt x="70485" y="215265"/>
                    <a:pt x="100965" y="205740"/>
                  </a:cubicBezTo>
                  <a:cubicBezTo>
                    <a:pt x="123825" y="198120"/>
                    <a:pt x="148590" y="194310"/>
                    <a:pt x="171450" y="194310"/>
                  </a:cubicBezTo>
                  <a:close/>
                  <a:moveTo>
                    <a:pt x="400050" y="133350"/>
                  </a:moveTo>
                  <a:cubicBezTo>
                    <a:pt x="447395" y="133350"/>
                    <a:pt x="485775" y="171730"/>
                    <a:pt x="485775" y="219075"/>
                  </a:cubicBezTo>
                  <a:cubicBezTo>
                    <a:pt x="485775" y="266420"/>
                    <a:pt x="447395" y="304800"/>
                    <a:pt x="400050" y="304800"/>
                  </a:cubicBezTo>
                  <a:cubicBezTo>
                    <a:pt x="352705" y="304800"/>
                    <a:pt x="314325" y="266420"/>
                    <a:pt x="314325" y="219075"/>
                  </a:cubicBezTo>
                  <a:cubicBezTo>
                    <a:pt x="314325" y="171730"/>
                    <a:pt x="352705" y="133350"/>
                    <a:pt x="400050" y="133350"/>
                  </a:cubicBezTo>
                  <a:close/>
                  <a:moveTo>
                    <a:pt x="628650" y="0"/>
                  </a:moveTo>
                  <a:cubicBezTo>
                    <a:pt x="675995" y="0"/>
                    <a:pt x="714375" y="38380"/>
                    <a:pt x="714375" y="85725"/>
                  </a:cubicBezTo>
                  <a:cubicBezTo>
                    <a:pt x="714375" y="133070"/>
                    <a:pt x="675995" y="171450"/>
                    <a:pt x="628650" y="171450"/>
                  </a:cubicBezTo>
                  <a:cubicBezTo>
                    <a:pt x="581305" y="171450"/>
                    <a:pt x="542925" y="133070"/>
                    <a:pt x="542925" y="85725"/>
                  </a:cubicBezTo>
                  <a:cubicBezTo>
                    <a:pt x="542925" y="38380"/>
                    <a:pt x="581305" y="0"/>
                    <a:pt x="628650" y="0"/>
                  </a:cubicBezTo>
                  <a:close/>
                  <a:moveTo>
                    <a:pt x="171450" y="0"/>
                  </a:moveTo>
                  <a:cubicBezTo>
                    <a:pt x="218795" y="0"/>
                    <a:pt x="257175" y="38380"/>
                    <a:pt x="257175" y="85725"/>
                  </a:cubicBezTo>
                  <a:cubicBezTo>
                    <a:pt x="257175" y="133070"/>
                    <a:pt x="218795" y="171450"/>
                    <a:pt x="171450" y="171450"/>
                  </a:cubicBezTo>
                  <a:cubicBezTo>
                    <a:pt x="124105" y="171450"/>
                    <a:pt x="85725" y="133070"/>
                    <a:pt x="85725" y="85725"/>
                  </a:cubicBezTo>
                  <a:cubicBezTo>
                    <a:pt x="85725" y="38380"/>
                    <a:pt x="124105" y="0"/>
                    <a:pt x="171450" y="0"/>
                  </a:cubicBezTo>
                  <a:close/>
                </a:path>
              </a:pathLst>
            </a:custGeom>
            <a:solidFill>
              <a:srgbClr val="000000"/>
            </a:solidFill>
            <a:ln w="9525" cap="flat">
              <a:noFill/>
              <a:prstDash val="solid"/>
              <a:miter/>
            </a:ln>
          </p:spPr>
          <p:txBody>
            <a:bodyPr rtlCol="0" anchor="ctr"/>
            <a:lstStyle/>
            <a:p>
              <a:endParaRPr lang="en-US" dirty="0">
                <a:latin typeface="Bahnschrift SemiLight Condensed" panose="020B0502040204020203" pitchFamily="34" charset="0"/>
              </a:endParaRPr>
            </a:p>
          </p:txBody>
        </p:sp>
        <p:sp>
          <p:nvSpPr>
            <p:cNvPr id="20" name="Freeform: Shape 19">
              <a:extLst>
                <a:ext uri="{FF2B5EF4-FFF2-40B4-BE49-F238E27FC236}">
                  <a16:creationId xmlns:a16="http://schemas.microsoft.com/office/drawing/2014/main" id="{0DD96A45-B7E3-497C-9AC3-A0E111438E02}"/>
                </a:ext>
              </a:extLst>
            </p:cNvPr>
            <p:cNvSpPr/>
            <p:nvPr/>
          </p:nvSpPr>
          <p:spPr>
            <a:xfrm>
              <a:off x="6772944" y="3990169"/>
              <a:ext cx="495300" cy="729761"/>
            </a:xfrm>
            <a:custGeom>
              <a:avLst/>
              <a:gdLst>
                <a:gd name="connsiteX0" fmla="*/ 185738 w 495300"/>
                <a:gd name="connsiteY0" fmla="*/ 742950 h 800100"/>
                <a:gd name="connsiteX1" fmla="*/ 309563 w 495300"/>
                <a:gd name="connsiteY1" fmla="*/ 742950 h 800100"/>
                <a:gd name="connsiteX2" fmla="*/ 247651 w 495300"/>
                <a:gd name="connsiteY2" fmla="*/ 800100 h 800100"/>
                <a:gd name="connsiteX3" fmla="*/ 185738 w 495300"/>
                <a:gd name="connsiteY3" fmla="*/ 742950 h 800100"/>
                <a:gd name="connsiteX4" fmla="*/ 152400 w 495300"/>
                <a:gd name="connsiteY4" fmla="*/ 647700 h 800100"/>
                <a:gd name="connsiteX5" fmla="*/ 342900 w 495300"/>
                <a:gd name="connsiteY5" fmla="*/ 647700 h 800100"/>
                <a:gd name="connsiteX6" fmla="*/ 371475 w 495300"/>
                <a:gd name="connsiteY6" fmla="*/ 676275 h 800100"/>
                <a:gd name="connsiteX7" fmla="*/ 342900 w 495300"/>
                <a:gd name="connsiteY7" fmla="*/ 704850 h 800100"/>
                <a:gd name="connsiteX8" fmla="*/ 152400 w 495300"/>
                <a:gd name="connsiteY8" fmla="*/ 704850 h 800100"/>
                <a:gd name="connsiteX9" fmla="*/ 123825 w 495300"/>
                <a:gd name="connsiteY9" fmla="*/ 676275 h 800100"/>
                <a:gd name="connsiteX10" fmla="*/ 152400 w 495300"/>
                <a:gd name="connsiteY10" fmla="*/ 647700 h 800100"/>
                <a:gd name="connsiteX11" fmla="*/ 152400 w 495300"/>
                <a:gd name="connsiteY11" fmla="*/ 552450 h 800100"/>
                <a:gd name="connsiteX12" fmla="*/ 342900 w 495300"/>
                <a:gd name="connsiteY12" fmla="*/ 552450 h 800100"/>
                <a:gd name="connsiteX13" fmla="*/ 371475 w 495300"/>
                <a:gd name="connsiteY13" fmla="*/ 581025 h 800100"/>
                <a:gd name="connsiteX14" fmla="*/ 342900 w 495300"/>
                <a:gd name="connsiteY14" fmla="*/ 609600 h 800100"/>
                <a:gd name="connsiteX15" fmla="*/ 152400 w 495300"/>
                <a:gd name="connsiteY15" fmla="*/ 609600 h 800100"/>
                <a:gd name="connsiteX16" fmla="*/ 123825 w 495300"/>
                <a:gd name="connsiteY16" fmla="*/ 581025 h 800100"/>
                <a:gd name="connsiteX17" fmla="*/ 152400 w 495300"/>
                <a:gd name="connsiteY17" fmla="*/ 552450 h 800100"/>
                <a:gd name="connsiteX18" fmla="*/ 248602 w 495300"/>
                <a:gd name="connsiteY18" fmla="*/ 56197 h 800100"/>
                <a:gd name="connsiteX19" fmla="*/ 58103 w 495300"/>
                <a:gd name="connsiteY19" fmla="*/ 244793 h 800100"/>
                <a:gd name="connsiteX20" fmla="*/ 58103 w 495300"/>
                <a:gd name="connsiteY20" fmla="*/ 252413 h 800100"/>
                <a:gd name="connsiteX21" fmla="*/ 71438 w 495300"/>
                <a:gd name="connsiteY21" fmla="*/ 319088 h 800100"/>
                <a:gd name="connsiteX22" fmla="*/ 103823 w 495300"/>
                <a:gd name="connsiteY22" fmla="*/ 371475 h 800100"/>
                <a:gd name="connsiteX23" fmla="*/ 159068 w 495300"/>
                <a:gd name="connsiteY23" fmla="*/ 457200 h 800100"/>
                <a:gd name="connsiteX24" fmla="*/ 247650 w 495300"/>
                <a:gd name="connsiteY24" fmla="*/ 457200 h 800100"/>
                <a:gd name="connsiteX25" fmla="*/ 337185 w 495300"/>
                <a:gd name="connsiteY25" fmla="*/ 457200 h 800100"/>
                <a:gd name="connsiteX26" fmla="*/ 392430 w 495300"/>
                <a:gd name="connsiteY26" fmla="*/ 371475 h 800100"/>
                <a:gd name="connsiteX27" fmla="*/ 424815 w 495300"/>
                <a:gd name="connsiteY27" fmla="*/ 319088 h 800100"/>
                <a:gd name="connsiteX28" fmla="*/ 438150 w 495300"/>
                <a:gd name="connsiteY28" fmla="*/ 252413 h 800100"/>
                <a:gd name="connsiteX29" fmla="*/ 439103 w 495300"/>
                <a:gd name="connsiteY29" fmla="*/ 252413 h 800100"/>
                <a:gd name="connsiteX30" fmla="*/ 439103 w 495300"/>
                <a:gd name="connsiteY30" fmla="*/ 244793 h 800100"/>
                <a:gd name="connsiteX31" fmla="*/ 248602 w 495300"/>
                <a:gd name="connsiteY31" fmla="*/ 56197 h 800100"/>
                <a:gd name="connsiteX32" fmla="*/ 247650 w 495300"/>
                <a:gd name="connsiteY32" fmla="*/ 0 h 800100"/>
                <a:gd name="connsiteX33" fmla="*/ 495300 w 495300"/>
                <a:gd name="connsiteY33" fmla="*/ 244793 h 800100"/>
                <a:gd name="connsiteX34" fmla="*/ 495300 w 495300"/>
                <a:gd name="connsiteY34" fmla="*/ 253365 h 800100"/>
                <a:gd name="connsiteX35" fmla="*/ 478155 w 495300"/>
                <a:gd name="connsiteY35" fmla="*/ 339090 h 800100"/>
                <a:gd name="connsiteX36" fmla="*/ 435292 w 495300"/>
                <a:gd name="connsiteY36" fmla="*/ 409575 h 800100"/>
                <a:gd name="connsiteX37" fmla="*/ 377190 w 495300"/>
                <a:gd name="connsiteY37" fmla="*/ 503873 h 800100"/>
                <a:gd name="connsiteX38" fmla="*/ 360045 w 495300"/>
                <a:gd name="connsiteY38" fmla="*/ 514350 h 800100"/>
                <a:gd name="connsiteX39" fmla="*/ 135255 w 495300"/>
                <a:gd name="connsiteY39" fmla="*/ 514350 h 800100"/>
                <a:gd name="connsiteX40" fmla="*/ 118110 w 495300"/>
                <a:gd name="connsiteY40" fmla="*/ 503873 h 800100"/>
                <a:gd name="connsiteX41" fmla="*/ 60007 w 495300"/>
                <a:gd name="connsiteY41" fmla="*/ 409575 h 800100"/>
                <a:gd name="connsiteX42" fmla="*/ 17145 w 495300"/>
                <a:gd name="connsiteY42" fmla="*/ 339090 h 800100"/>
                <a:gd name="connsiteX43" fmla="*/ 0 w 495300"/>
                <a:gd name="connsiteY43" fmla="*/ 253365 h 800100"/>
                <a:gd name="connsiteX44" fmla="*/ 0 w 495300"/>
                <a:gd name="connsiteY44" fmla="*/ 244793 h 800100"/>
                <a:gd name="connsiteX45" fmla="*/ 247650 w 495300"/>
                <a:gd name="connsiteY45"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300" h="800100">
                  <a:moveTo>
                    <a:pt x="185738" y="742950"/>
                  </a:moveTo>
                  <a:lnTo>
                    <a:pt x="309563" y="742950"/>
                  </a:lnTo>
                  <a:cubicBezTo>
                    <a:pt x="306706" y="775335"/>
                    <a:pt x="280036" y="800100"/>
                    <a:pt x="247651" y="800100"/>
                  </a:cubicBezTo>
                  <a:cubicBezTo>
                    <a:pt x="215265" y="800100"/>
                    <a:pt x="188595" y="775335"/>
                    <a:pt x="185738" y="742950"/>
                  </a:cubicBezTo>
                  <a:close/>
                  <a:moveTo>
                    <a:pt x="152400" y="647700"/>
                  </a:moveTo>
                  <a:lnTo>
                    <a:pt x="342900" y="647700"/>
                  </a:lnTo>
                  <a:cubicBezTo>
                    <a:pt x="359093" y="647700"/>
                    <a:pt x="371475" y="660083"/>
                    <a:pt x="371475" y="676275"/>
                  </a:cubicBezTo>
                  <a:cubicBezTo>
                    <a:pt x="371475" y="692467"/>
                    <a:pt x="359093" y="704850"/>
                    <a:pt x="342900" y="704850"/>
                  </a:cubicBezTo>
                  <a:lnTo>
                    <a:pt x="152400" y="704850"/>
                  </a:lnTo>
                  <a:cubicBezTo>
                    <a:pt x="136207" y="704850"/>
                    <a:pt x="123825" y="692467"/>
                    <a:pt x="123825" y="676275"/>
                  </a:cubicBezTo>
                  <a:cubicBezTo>
                    <a:pt x="123825" y="660083"/>
                    <a:pt x="136207" y="647700"/>
                    <a:pt x="152400" y="647700"/>
                  </a:cubicBezTo>
                  <a:close/>
                  <a:moveTo>
                    <a:pt x="152400" y="552450"/>
                  </a:moveTo>
                  <a:lnTo>
                    <a:pt x="342900" y="552450"/>
                  </a:lnTo>
                  <a:cubicBezTo>
                    <a:pt x="359093" y="552450"/>
                    <a:pt x="371475" y="564833"/>
                    <a:pt x="371475" y="581025"/>
                  </a:cubicBezTo>
                  <a:cubicBezTo>
                    <a:pt x="371475" y="597217"/>
                    <a:pt x="359093" y="609600"/>
                    <a:pt x="342900" y="609600"/>
                  </a:cubicBezTo>
                  <a:lnTo>
                    <a:pt x="152400" y="609600"/>
                  </a:lnTo>
                  <a:cubicBezTo>
                    <a:pt x="136207" y="609600"/>
                    <a:pt x="123825" y="597217"/>
                    <a:pt x="123825" y="581025"/>
                  </a:cubicBezTo>
                  <a:cubicBezTo>
                    <a:pt x="123825" y="564833"/>
                    <a:pt x="136207" y="552450"/>
                    <a:pt x="152400" y="552450"/>
                  </a:cubicBezTo>
                  <a:close/>
                  <a:moveTo>
                    <a:pt x="248602" y="56197"/>
                  </a:moveTo>
                  <a:cubicBezTo>
                    <a:pt x="144780" y="57150"/>
                    <a:pt x="60007" y="140970"/>
                    <a:pt x="58103" y="244793"/>
                  </a:cubicBezTo>
                  <a:lnTo>
                    <a:pt x="58103" y="252413"/>
                  </a:lnTo>
                  <a:cubicBezTo>
                    <a:pt x="59055" y="275273"/>
                    <a:pt x="62865" y="298133"/>
                    <a:pt x="71438" y="319088"/>
                  </a:cubicBezTo>
                  <a:cubicBezTo>
                    <a:pt x="79057" y="338138"/>
                    <a:pt x="90488" y="356235"/>
                    <a:pt x="103823" y="371475"/>
                  </a:cubicBezTo>
                  <a:cubicBezTo>
                    <a:pt x="124777" y="398145"/>
                    <a:pt x="143827" y="426720"/>
                    <a:pt x="159068" y="457200"/>
                  </a:cubicBezTo>
                  <a:lnTo>
                    <a:pt x="247650" y="457200"/>
                  </a:lnTo>
                  <a:lnTo>
                    <a:pt x="337185" y="457200"/>
                  </a:lnTo>
                  <a:cubicBezTo>
                    <a:pt x="351473" y="426720"/>
                    <a:pt x="370523" y="398145"/>
                    <a:pt x="392430" y="371475"/>
                  </a:cubicBezTo>
                  <a:cubicBezTo>
                    <a:pt x="406717" y="356235"/>
                    <a:pt x="417195" y="338138"/>
                    <a:pt x="424815" y="319088"/>
                  </a:cubicBezTo>
                  <a:cubicBezTo>
                    <a:pt x="432435" y="298133"/>
                    <a:pt x="437198" y="275273"/>
                    <a:pt x="438150" y="252413"/>
                  </a:cubicBezTo>
                  <a:lnTo>
                    <a:pt x="439103" y="252413"/>
                  </a:lnTo>
                  <a:lnTo>
                    <a:pt x="439103" y="244793"/>
                  </a:lnTo>
                  <a:cubicBezTo>
                    <a:pt x="437198" y="140018"/>
                    <a:pt x="352425" y="57150"/>
                    <a:pt x="248602" y="56197"/>
                  </a:cubicBezTo>
                  <a:close/>
                  <a:moveTo>
                    <a:pt x="247650" y="0"/>
                  </a:moveTo>
                  <a:cubicBezTo>
                    <a:pt x="382905" y="952"/>
                    <a:pt x="492442" y="109538"/>
                    <a:pt x="495300" y="244793"/>
                  </a:cubicBezTo>
                  <a:lnTo>
                    <a:pt x="495300" y="253365"/>
                  </a:lnTo>
                  <a:cubicBezTo>
                    <a:pt x="494348" y="282893"/>
                    <a:pt x="488633" y="311468"/>
                    <a:pt x="478155" y="339090"/>
                  </a:cubicBezTo>
                  <a:cubicBezTo>
                    <a:pt x="468630" y="364808"/>
                    <a:pt x="453390" y="388620"/>
                    <a:pt x="435292" y="409575"/>
                  </a:cubicBezTo>
                  <a:cubicBezTo>
                    <a:pt x="412433" y="434340"/>
                    <a:pt x="387668" y="482918"/>
                    <a:pt x="377190" y="503873"/>
                  </a:cubicBezTo>
                  <a:cubicBezTo>
                    <a:pt x="374333" y="510540"/>
                    <a:pt x="367665" y="514350"/>
                    <a:pt x="360045" y="514350"/>
                  </a:cubicBezTo>
                  <a:lnTo>
                    <a:pt x="135255" y="514350"/>
                  </a:lnTo>
                  <a:cubicBezTo>
                    <a:pt x="127635" y="514350"/>
                    <a:pt x="120968" y="510540"/>
                    <a:pt x="118110" y="503873"/>
                  </a:cubicBezTo>
                  <a:cubicBezTo>
                    <a:pt x="107632" y="482918"/>
                    <a:pt x="82868" y="434340"/>
                    <a:pt x="60007" y="409575"/>
                  </a:cubicBezTo>
                  <a:cubicBezTo>
                    <a:pt x="41910" y="388620"/>
                    <a:pt x="27622" y="364808"/>
                    <a:pt x="17145" y="339090"/>
                  </a:cubicBezTo>
                  <a:cubicBezTo>
                    <a:pt x="6668" y="311468"/>
                    <a:pt x="953" y="282893"/>
                    <a:pt x="0" y="253365"/>
                  </a:cubicBezTo>
                  <a:lnTo>
                    <a:pt x="0" y="244793"/>
                  </a:lnTo>
                  <a:cubicBezTo>
                    <a:pt x="2857" y="109538"/>
                    <a:pt x="112395" y="952"/>
                    <a:pt x="247650" y="0"/>
                  </a:cubicBezTo>
                  <a:close/>
                </a:path>
              </a:pathLst>
            </a:custGeom>
            <a:solidFill>
              <a:srgbClr val="000000"/>
            </a:solidFill>
            <a:ln w="9525" cap="flat">
              <a:noFill/>
              <a:prstDash val="solid"/>
              <a:miter/>
            </a:ln>
          </p:spPr>
          <p:txBody>
            <a:bodyPr rtlCol="0" anchor="ctr"/>
            <a:lstStyle/>
            <a:p>
              <a:endParaRPr lang="en-US" dirty="0">
                <a:latin typeface="Bahnschrift SemiLight Condensed" panose="020B0502040204020203" pitchFamily="34" charset="0"/>
              </a:endParaRPr>
            </a:p>
          </p:txBody>
        </p:sp>
        <p:sp>
          <p:nvSpPr>
            <p:cNvPr id="21" name="Freeform: Shape 20">
              <a:extLst>
                <a:ext uri="{FF2B5EF4-FFF2-40B4-BE49-F238E27FC236}">
                  <a16:creationId xmlns:a16="http://schemas.microsoft.com/office/drawing/2014/main" id="{4E719817-65CD-42A8-8816-6DB2B09DFE01}"/>
                </a:ext>
              </a:extLst>
            </p:cNvPr>
            <p:cNvSpPr/>
            <p:nvPr/>
          </p:nvSpPr>
          <p:spPr>
            <a:xfrm>
              <a:off x="6426451" y="1309622"/>
              <a:ext cx="767138" cy="697325"/>
            </a:xfrm>
            <a:custGeom>
              <a:avLst/>
              <a:gdLst>
                <a:gd name="connsiteX0" fmla="*/ 183438 w 767138"/>
                <a:gd name="connsiteY0" fmla="*/ 531959 h 764537"/>
                <a:gd name="connsiteX1" fmla="*/ 201866 w 767138"/>
                <a:gd name="connsiteY1" fmla="*/ 555586 h 764537"/>
                <a:gd name="connsiteX2" fmla="*/ 211391 w 767138"/>
                <a:gd name="connsiteY2" fmla="*/ 600353 h 764537"/>
                <a:gd name="connsiteX3" fmla="*/ 93281 w 767138"/>
                <a:gd name="connsiteY3" fmla="*/ 664171 h 764537"/>
                <a:gd name="connsiteX4" fmla="*/ 157098 w 767138"/>
                <a:gd name="connsiteY4" fmla="*/ 546061 h 764537"/>
                <a:gd name="connsiteX5" fmla="*/ 175211 w 767138"/>
                <a:gd name="connsiteY5" fmla="*/ 532145 h 764537"/>
                <a:gd name="connsiteX6" fmla="*/ 183438 w 767138"/>
                <a:gd name="connsiteY6" fmla="*/ 531959 h 764537"/>
                <a:gd name="connsiteX7" fmla="*/ 484758 w 767138"/>
                <a:gd name="connsiteY7" fmla="*/ 525106 h 764537"/>
                <a:gd name="connsiteX8" fmla="*/ 499998 w 767138"/>
                <a:gd name="connsiteY8" fmla="*/ 564158 h 764537"/>
                <a:gd name="connsiteX9" fmla="*/ 492378 w 767138"/>
                <a:gd name="connsiteY9" fmla="*/ 602258 h 764537"/>
                <a:gd name="connsiteX10" fmla="*/ 340930 w 767138"/>
                <a:gd name="connsiteY10" fmla="*/ 753706 h 764537"/>
                <a:gd name="connsiteX11" fmla="*/ 280923 w 767138"/>
                <a:gd name="connsiteY11" fmla="*/ 721321 h 764537"/>
                <a:gd name="connsiteX12" fmla="*/ 310450 w 767138"/>
                <a:gd name="connsiteY12" fmla="*/ 586066 h 764537"/>
                <a:gd name="connsiteX13" fmla="*/ 484758 w 767138"/>
                <a:gd name="connsiteY13" fmla="*/ 525106 h 764537"/>
                <a:gd name="connsiteX14" fmla="*/ 179839 w 767138"/>
                <a:gd name="connsiteY14" fmla="*/ 262573 h 764537"/>
                <a:gd name="connsiteX15" fmla="*/ 199961 w 767138"/>
                <a:gd name="connsiteY15" fmla="*/ 264121 h 764537"/>
                <a:gd name="connsiteX16" fmla="*/ 232346 w 767138"/>
                <a:gd name="connsiteY16" fmla="*/ 276504 h 764537"/>
                <a:gd name="connsiteX17" fmla="*/ 169481 w 767138"/>
                <a:gd name="connsiteY17" fmla="*/ 454621 h 764537"/>
                <a:gd name="connsiteX18" fmla="*/ 42798 w 767138"/>
                <a:gd name="connsiteY18" fmla="*/ 483196 h 764537"/>
                <a:gd name="connsiteX19" fmla="*/ 10413 w 767138"/>
                <a:gd name="connsiteY19" fmla="*/ 423189 h 764537"/>
                <a:gd name="connsiteX20" fmla="*/ 161861 w 767138"/>
                <a:gd name="connsiteY20" fmla="*/ 271741 h 764537"/>
                <a:gd name="connsiteX21" fmla="*/ 179839 w 767138"/>
                <a:gd name="connsiteY21" fmla="*/ 262573 h 764537"/>
                <a:gd name="connsiteX22" fmla="*/ 548695 w 767138"/>
                <a:gd name="connsiteY22" fmla="*/ 151488 h 764537"/>
                <a:gd name="connsiteX23" fmla="*/ 508571 w 767138"/>
                <a:gd name="connsiteY23" fmla="*/ 167919 h 764537"/>
                <a:gd name="connsiteX24" fmla="*/ 508571 w 767138"/>
                <a:gd name="connsiteY24" fmla="*/ 248881 h 764537"/>
                <a:gd name="connsiteX25" fmla="*/ 589533 w 767138"/>
                <a:gd name="connsiteY25" fmla="*/ 248881 h 764537"/>
                <a:gd name="connsiteX26" fmla="*/ 589533 w 767138"/>
                <a:gd name="connsiteY26" fmla="*/ 167919 h 764537"/>
                <a:gd name="connsiteX27" fmla="*/ 548695 w 767138"/>
                <a:gd name="connsiteY27" fmla="*/ 151488 h 764537"/>
                <a:gd name="connsiteX28" fmla="*/ 540956 w 767138"/>
                <a:gd name="connsiteY28" fmla="*/ 43141 h 764537"/>
                <a:gd name="connsiteX29" fmla="*/ 642873 w 767138"/>
                <a:gd name="connsiteY29" fmla="*/ 113626 h 764537"/>
                <a:gd name="connsiteX30" fmla="*/ 715263 w 767138"/>
                <a:gd name="connsiteY30" fmla="*/ 218401 h 764537"/>
                <a:gd name="connsiteX31" fmla="*/ 591438 w 767138"/>
                <a:gd name="connsiteY31" fmla="*/ 399376 h 764537"/>
                <a:gd name="connsiteX32" fmla="*/ 261873 w 767138"/>
                <a:gd name="connsiteY32" fmla="*/ 554634 h 764537"/>
                <a:gd name="connsiteX33" fmla="*/ 202818 w 767138"/>
                <a:gd name="connsiteY33" fmla="*/ 495579 h 764537"/>
                <a:gd name="connsiteX34" fmla="*/ 359028 w 767138"/>
                <a:gd name="connsiteY34" fmla="*/ 166966 h 764537"/>
                <a:gd name="connsiteX35" fmla="*/ 540956 w 767138"/>
                <a:gd name="connsiteY35" fmla="*/ 43141 h 764537"/>
                <a:gd name="connsiteX36" fmla="*/ 740669 w 767138"/>
                <a:gd name="connsiteY36" fmla="*/ 11 h 764537"/>
                <a:gd name="connsiteX37" fmla="*/ 762889 w 767138"/>
                <a:gd name="connsiteY37" fmla="*/ 5041 h 764537"/>
                <a:gd name="connsiteX38" fmla="*/ 733361 w 767138"/>
                <a:gd name="connsiteY38" fmla="*/ 167919 h 764537"/>
                <a:gd name="connsiteX39" fmla="*/ 670496 w 767138"/>
                <a:gd name="connsiteY39" fmla="*/ 87909 h 764537"/>
                <a:gd name="connsiteX40" fmla="*/ 592391 w 767138"/>
                <a:gd name="connsiteY40" fmla="*/ 25996 h 764537"/>
                <a:gd name="connsiteX41" fmla="*/ 740669 w 767138"/>
                <a:gd name="connsiteY41" fmla="*/ 11 h 76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67138" h="764537">
                  <a:moveTo>
                    <a:pt x="183438" y="531959"/>
                  </a:moveTo>
                  <a:cubicBezTo>
                    <a:pt x="190146" y="535126"/>
                    <a:pt x="193294" y="547014"/>
                    <a:pt x="201866" y="555586"/>
                  </a:cubicBezTo>
                  <a:cubicBezTo>
                    <a:pt x="217106" y="569873"/>
                    <a:pt x="242823" y="567968"/>
                    <a:pt x="211391" y="600353"/>
                  </a:cubicBezTo>
                  <a:cubicBezTo>
                    <a:pt x="179958" y="631786"/>
                    <a:pt x="108521" y="679411"/>
                    <a:pt x="93281" y="664171"/>
                  </a:cubicBezTo>
                  <a:cubicBezTo>
                    <a:pt x="78993" y="648931"/>
                    <a:pt x="125666" y="577493"/>
                    <a:pt x="157098" y="546061"/>
                  </a:cubicBezTo>
                  <a:cubicBezTo>
                    <a:pt x="164956" y="538203"/>
                    <a:pt x="170731" y="533917"/>
                    <a:pt x="175211" y="532145"/>
                  </a:cubicBezTo>
                  <a:cubicBezTo>
                    <a:pt x="178571" y="530817"/>
                    <a:pt x="181202" y="530903"/>
                    <a:pt x="183438" y="531959"/>
                  </a:cubicBezTo>
                  <a:close/>
                  <a:moveTo>
                    <a:pt x="484758" y="525106"/>
                  </a:moveTo>
                  <a:lnTo>
                    <a:pt x="499998" y="564158"/>
                  </a:lnTo>
                  <a:cubicBezTo>
                    <a:pt x="505713" y="577494"/>
                    <a:pt x="501903" y="592733"/>
                    <a:pt x="492378" y="602258"/>
                  </a:cubicBezTo>
                  <a:lnTo>
                    <a:pt x="340930" y="753706"/>
                  </a:lnTo>
                  <a:cubicBezTo>
                    <a:pt x="315213" y="779423"/>
                    <a:pt x="273303" y="755611"/>
                    <a:pt x="280923" y="721321"/>
                  </a:cubicBezTo>
                  <a:lnTo>
                    <a:pt x="310450" y="586066"/>
                  </a:lnTo>
                  <a:cubicBezTo>
                    <a:pt x="359980" y="576541"/>
                    <a:pt x="420940" y="558444"/>
                    <a:pt x="484758" y="525106"/>
                  </a:cubicBezTo>
                  <a:close/>
                  <a:moveTo>
                    <a:pt x="179839" y="262573"/>
                  </a:moveTo>
                  <a:cubicBezTo>
                    <a:pt x="186388" y="261264"/>
                    <a:pt x="193294" y="261740"/>
                    <a:pt x="199961" y="264121"/>
                  </a:cubicBezTo>
                  <a:lnTo>
                    <a:pt x="232346" y="276504"/>
                  </a:lnTo>
                  <a:cubicBezTo>
                    <a:pt x="197103" y="343179"/>
                    <a:pt x="179958" y="406996"/>
                    <a:pt x="169481" y="454621"/>
                  </a:cubicBezTo>
                  <a:lnTo>
                    <a:pt x="42798" y="483196"/>
                  </a:lnTo>
                  <a:cubicBezTo>
                    <a:pt x="8508" y="490816"/>
                    <a:pt x="-14352" y="447954"/>
                    <a:pt x="10413" y="423189"/>
                  </a:cubicBezTo>
                  <a:lnTo>
                    <a:pt x="161861" y="271741"/>
                  </a:lnTo>
                  <a:cubicBezTo>
                    <a:pt x="167100" y="266978"/>
                    <a:pt x="173291" y="263883"/>
                    <a:pt x="179839" y="262573"/>
                  </a:cubicBezTo>
                  <a:close/>
                  <a:moveTo>
                    <a:pt x="548695" y="151488"/>
                  </a:moveTo>
                  <a:cubicBezTo>
                    <a:pt x="534050" y="151488"/>
                    <a:pt x="519525" y="156965"/>
                    <a:pt x="508571" y="167919"/>
                  </a:cubicBezTo>
                  <a:cubicBezTo>
                    <a:pt x="486663" y="190779"/>
                    <a:pt x="486663" y="226974"/>
                    <a:pt x="508571" y="248881"/>
                  </a:cubicBezTo>
                  <a:cubicBezTo>
                    <a:pt x="531431" y="270789"/>
                    <a:pt x="567626" y="270789"/>
                    <a:pt x="589533" y="248881"/>
                  </a:cubicBezTo>
                  <a:cubicBezTo>
                    <a:pt x="611441" y="226974"/>
                    <a:pt x="611441" y="190779"/>
                    <a:pt x="589533" y="167919"/>
                  </a:cubicBezTo>
                  <a:cubicBezTo>
                    <a:pt x="578103" y="156965"/>
                    <a:pt x="563339" y="151488"/>
                    <a:pt x="548695" y="151488"/>
                  </a:cubicBezTo>
                  <a:close/>
                  <a:moveTo>
                    <a:pt x="540956" y="43141"/>
                  </a:moveTo>
                  <a:cubicBezTo>
                    <a:pt x="572388" y="55524"/>
                    <a:pt x="608583" y="80288"/>
                    <a:pt x="642873" y="113626"/>
                  </a:cubicBezTo>
                  <a:cubicBezTo>
                    <a:pt x="678116" y="149821"/>
                    <a:pt x="702881" y="186969"/>
                    <a:pt x="715263" y="218401"/>
                  </a:cubicBezTo>
                  <a:cubicBezTo>
                    <a:pt x="692403" y="274599"/>
                    <a:pt x="653351" y="337464"/>
                    <a:pt x="591438" y="399376"/>
                  </a:cubicBezTo>
                  <a:cubicBezTo>
                    <a:pt x="478091" y="512724"/>
                    <a:pt x="339978" y="545109"/>
                    <a:pt x="261873" y="554634"/>
                  </a:cubicBezTo>
                  <a:lnTo>
                    <a:pt x="202818" y="495579"/>
                  </a:lnTo>
                  <a:cubicBezTo>
                    <a:pt x="212343" y="417474"/>
                    <a:pt x="245681" y="280314"/>
                    <a:pt x="359028" y="166966"/>
                  </a:cubicBezTo>
                  <a:cubicBezTo>
                    <a:pt x="420941" y="105054"/>
                    <a:pt x="484758" y="66001"/>
                    <a:pt x="540956" y="43141"/>
                  </a:cubicBezTo>
                  <a:close/>
                  <a:moveTo>
                    <a:pt x="740669" y="11"/>
                  </a:moveTo>
                  <a:cubicBezTo>
                    <a:pt x="751697" y="159"/>
                    <a:pt x="759555" y="1707"/>
                    <a:pt x="762889" y="5041"/>
                  </a:cubicBezTo>
                  <a:cubicBezTo>
                    <a:pt x="777176" y="18376"/>
                    <a:pt x="752411" y="94576"/>
                    <a:pt x="733361" y="167919"/>
                  </a:cubicBezTo>
                  <a:cubicBezTo>
                    <a:pt x="718121" y="141249"/>
                    <a:pt x="697166" y="114579"/>
                    <a:pt x="670496" y="87909"/>
                  </a:cubicBezTo>
                  <a:cubicBezTo>
                    <a:pt x="644779" y="62191"/>
                    <a:pt x="618108" y="41236"/>
                    <a:pt x="592391" y="25996"/>
                  </a:cubicBezTo>
                  <a:cubicBezTo>
                    <a:pt x="645970" y="11708"/>
                    <a:pt x="707585" y="-436"/>
                    <a:pt x="740669" y="11"/>
                  </a:cubicBezTo>
                  <a:close/>
                </a:path>
              </a:pathLst>
            </a:custGeom>
            <a:solidFill>
              <a:srgbClr val="000000"/>
            </a:solidFill>
            <a:ln w="9525" cap="flat">
              <a:noFill/>
              <a:prstDash val="solid"/>
              <a:miter/>
            </a:ln>
          </p:spPr>
          <p:txBody>
            <a:bodyPr rtlCol="0" anchor="ctr"/>
            <a:lstStyle/>
            <a:p>
              <a:endParaRPr lang="en-US" dirty="0">
                <a:latin typeface="Bahnschrift SemiLight Condensed" panose="020B0502040204020203" pitchFamily="34" charset="0"/>
              </a:endParaRPr>
            </a:p>
          </p:txBody>
        </p:sp>
      </p:grpSp>
      <p:sp>
        <p:nvSpPr>
          <p:cNvPr id="31" name="TextBox 30">
            <a:extLst>
              <a:ext uri="{FF2B5EF4-FFF2-40B4-BE49-F238E27FC236}">
                <a16:creationId xmlns:a16="http://schemas.microsoft.com/office/drawing/2014/main" id="{05718674-1829-4833-8C5A-F5084ABB5C7E}"/>
              </a:ext>
            </a:extLst>
          </p:cNvPr>
          <p:cNvSpPr txBox="1"/>
          <p:nvPr/>
        </p:nvSpPr>
        <p:spPr>
          <a:xfrm>
            <a:off x="198823" y="4861221"/>
            <a:ext cx="8581246" cy="1200329"/>
          </a:xfrm>
          <a:prstGeom prst="rect">
            <a:avLst/>
          </a:prstGeom>
          <a:noFill/>
        </p:spPr>
        <p:txBody>
          <a:bodyPr wrap="square" rtlCol="0">
            <a:spAutoFit/>
          </a:bodyPr>
          <a:lstStyle/>
          <a:p>
            <a:pPr marL="285750" indent="-285750" algn="just">
              <a:buFont typeface="Wingdings" panose="05000000000000000000" pitchFamily="2" charset="2"/>
              <a:buChar char="§"/>
            </a:pPr>
            <a:r>
              <a:rPr lang="en-IN" dirty="0">
                <a:solidFill>
                  <a:schemeClr val="accent5">
                    <a:lumMod val="75000"/>
                  </a:schemeClr>
                </a:solidFill>
                <a:latin typeface="Bahnschrift SemiLight Condensed" panose="020B0502040204020203" pitchFamily="34" charset="0"/>
                <a:cs typeface="Arial" panose="020B0604020202020204" pitchFamily="34" charset="0"/>
              </a:rPr>
              <a:t>Independent Director is defined under section 2(47) read with section 149 of the Companies Act 2013, as a director other than managing director, whole-time director or a nominee director. </a:t>
            </a:r>
          </a:p>
          <a:p>
            <a:pPr marL="285750" indent="-285750" algn="just">
              <a:buFont typeface="Wingdings" panose="05000000000000000000" pitchFamily="2" charset="2"/>
              <a:buChar char="§"/>
            </a:pPr>
            <a:endParaRPr lang="en-IN" dirty="0">
              <a:solidFill>
                <a:schemeClr val="accent5">
                  <a:lumMod val="75000"/>
                </a:schemeClr>
              </a:solidFill>
              <a:latin typeface="Bahnschrift SemiLight Condensed" panose="020B0502040204020203" pitchFamily="34" charset="0"/>
              <a:cs typeface="Arial" panose="020B0604020202020204" pitchFamily="34" charset="0"/>
            </a:endParaRPr>
          </a:p>
          <a:p>
            <a:pPr marL="285750" indent="-285750" algn="just">
              <a:buFont typeface="Wingdings" panose="05000000000000000000" pitchFamily="2" charset="2"/>
              <a:buChar char="§"/>
            </a:pPr>
            <a:r>
              <a:rPr lang="en-IN" dirty="0">
                <a:solidFill>
                  <a:schemeClr val="accent5">
                    <a:lumMod val="75000"/>
                  </a:schemeClr>
                </a:solidFill>
                <a:latin typeface="Bahnschrift SemiLight Condensed" panose="020B0502040204020203" pitchFamily="34" charset="0"/>
                <a:cs typeface="Arial" panose="020B0604020202020204" pitchFamily="34" charset="0"/>
              </a:rPr>
              <a:t>Regulation 16 (b) of SEBI (LODR)  Regulations, 2015 defines independent  director as non-executive director</a:t>
            </a:r>
          </a:p>
        </p:txBody>
      </p:sp>
      <p:sp>
        <p:nvSpPr>
          <p:cNvPr id="8" name="Footer Placeholder 7">
            <a:extLst>
              <a:ext uri="{FF2B5EF4-FFF2-40B4-BE49-F238E27FC236}">
                <a16:creationId xmlns:a16="http://schemas.microsoft.com/office/drawing/2014/main" id="{188AEC1B-7EFA-4093-A1BE-29685BDB298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59755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13</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3265" y="2720643"/>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PRE-REQUISTE FOR BEING THE ID</a:t>
            </a:r>
          </a:p>
        </p:txBody>
      </p:sp>
      <p:sp>
        <p:nvSpPr>
          <p:cNvPr id="5" name="Footer Placeholder 4">
            <a:extLst>
              <a:ext uri="{FF2B5EF4-FFF2-40B4-BE49-F238E27FC236}">
                <a16:creationId xmlns:a16="http://schemas.microsoft.com/office/drawing/2014/main" id="{CC9AE153-0D79-4921-8405-4C5A8F2D49CC}"/>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12686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QUALIFICATION</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29DE15B3-40AF-4100-86B2-1DBE1E08CC5D}"/>
              </a:ext>
            </a:extLst>
          </p:cNvPr>
          <p:cNvSpPr>
            <a:spLocks/>
          </p:cNvSpPr>
          <p:nvPr/>
        </p:nvSpPr>
        <p:spPr bwMode="auto">
          <a:xfrm>
            <a:off x="5755227" y="2309109"/>
            <a:ext cx="1290310" cy="1120443"/>
          </a:xfrm>
          <a:custGeom>
            <a:avLst/>
            <a:gdLst>
              <a:gd name="T0" fmla="*/ 1461 w 2921"/>
              <a:gd name="T1" fmla="*/ 0 h 2529"/>
              <a:gd name="T2" fmla="*/ 2921 w 2921"/>
              <a:gd name="T3" fmla="*/ 2529 h 2529"/>
              <a:gd name="T4" fmla="*/ 0 w 2921"/>
              <a:gd name="T5" fmla="*/ 2529 h 2529"/>
              <a:gd name="T6" fmla="*/ 1461 w 2921"/>
              <a:gd name="T7" fmla="*/ 0 h 2529"/>
            </a:gdLst>
            <a:ahLst/>
            <a:cxnLst>
              <a:cxn ang="0">
                <a:pos x="T0" y="T1"/>
              </a:cxn>
              <a:cxn ang="0">
                <a:pos x="T2" y="T3"/>
              </a:cxn>
              <a:cxn ang="0">
                <a:pos x="T4" y="T5"/>
              </a:cxn>
              <a:cxn ang="0">
                <a:pos x="T6" y="T7"/>
              </a:cxn>
            </a:cxnLst>
            <a:rect l="0" t="0" r="r" b="b"/>
            <a:pathLst>
              <a:path w="2921" h="2529">
                <a:moveTo>
                  <a:pt x="1461" y="0"/>
                </a:moveTo>
                <a:cubicBezTo>
                  <a:pt x="2364" y="522"/>
                  <a:pt x="2921" y="1486"/>
                  <a:pt x="2921" y="2529"/>
                </a:cubicBezTo>
                <a:lnTo>
                  <a:pt x="0" y="2529"/>
                </a:lnTo>
                <a:lnTo>
                  <a:pt x="1461" y="0"/>
                </a:lnTo>
                <a:close/>
              </a:path>
            </a:pathLst>
          </a:custGeom>
          <a:solidFill>
            <a:srgbClr val="3A5C8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615403B1-9762-4AAE-A186-B365FF1633F1}"/>
              </a:ext>
            </a:extLst>
          </p:cNvPr>
          <p:cNvSpPr>
            <a:spLocks/>
          </p:cNvSpPr>
          <p:nvPr/>
        </p:nvSpPr>
        <p:spPr bwMode="auto">
          <a:xfrm>
            <a:off x="5755227" y="3429552"/>
            <a:ext cx="1290310" cy="1120443"/>
          </a:xfrm>
          <a:custGeom>
            <a:avLst/>
            <a:gdLst>
              <a:gd name="T0" fmla="*/ 2921 w 2921"/>
              <a:gd name="T1" fmla="*/ 0 h 2530"/>
              <a:gd name="T2" fmla="*/ 1461 w 2921"/>
              <a:gd name="T3" fmla="*/ 2530 h 2530"/>
              <a:gd name="T4" fmla="*/ 0 w 2921"/>
              <a:gd name="T5" fmla="*/ 0 h 2530"/>
              <a:gd name="T6" fmla="*/ 2921 w 2921"/>
              <a:gd name="T7" fmla="*/ 0 h 2530"/>
            </a:gdLst>
            <a:ahLst/>
            <a:cxnLst>
              <a:cxn ang="0">
                <a:pos x="T0" y="T1"/>
              </a:cxn>
              <a:cxn ang="0">
                <a:pos x="T2" y="T3"/>
              </a:cxn>
              <a:cxn ang="0">
                <a:pos x="T4" y="T5"/>
              </a:cxn>
              <a:cxn ang="0">
                <a:pos x="T6" y="T7"/>
              </a:cxn>
            </a:cxnLst>
            <a:rect l="0" t="0" r="r" b="b"/>
            <a:pathLst>
              <a:path w="2921" h="2530">
                <a:moveTo>
                  <a:pt x="2921" y="0"/>
                </a:moveTo>
                <a:cubicBezTo>
                  <a:pt x="2921" y="1044"/>
                  <a:pt x="2364" y="2008"/>
                  <a:pt x="1461" y="2530"/>
                </a:cubicBezTo>
                <a:lnTo>
                  <a:pt x="0" y="0"/>
                </a:lnTo>
                <a:lnTo>
                  <a:pt x="2921" y="0"/>
                </a:lnTo>
                <a:close/>
              </a:path>
            </a:pathLst>
          </a:custGeom>
          <a:solidFill>
            <a:srgbClr val="F7931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7E4D62F6-9FEE-40A4-AF0B-FBF932E6E411}"/>
              </a:ext>
            </a:extLst>
          </p:cNvPr>
          <p:cNvSpPr>
            <a:spLocks/>
          </p:cNvSpPr>
          <p:nvPr/>
        </p:nvSpPr>
        <p:spPr bwMode="auto">
          <a:xfrm>
            <a:off x="5110635" y="3429552"/>
            <a:ext cx="1290310" cy="1352181"/>
          </a:xfrm>
          <a:custGeom>
            <a:avLst/>
            <a:gdLst>
              <a:gd name="T0" fmla="*/ 2921 w 2921"/>
              <a:gd name="T1" fmla="*/ 2530 h 3052"/>
              <a:gd name="T2" fmla="*/ 0 w 2921"/>
              <a:gd name="T3" fmla="*/ 2530 h 3052"/>
              <a:gd name="T4" fmla="*/ 1460 w 2921"/>
              <a:gd name="T5" fmla="*/ 0 h 3052"/>
              <a:gd name="T6" fmla="*/ 2921 w 2921"/>
              <a:gd name="T7" fmla="*/ 2530 h 3052"/>
            </a:gdLst>
            <a:ahLst/>
            <a:cxnLst>
              <a:cxn ang="0">
                <a:pos x="T0" y="T1"/>
              </a:cxn>
              <a:cxn ang="0">
                <a:pos x="T2" y="T3"/>
              </a:cxn>
              <a:cxn ang="0">
                <a:pos x="T4" y="T5"/>
              </a:cxn>
              <a:cxn ang="0">
                <a:pos x="T6" y="T7"/>
              </a:cxn>
            </a:cxnLst>
            <a:rect l="0" t="0" r="r" b="b"/>
            <a:pathLst>
              <a:path w="2921" h="3052">
                <a:moveTo>
                  <a:pt x="2921" y="2530"/>
                </a:moveTo>
                <a:cubicBezTo>
                  <a:pt x="2017" y="3052"/>
                  <a:pt x="904" y="3052"/>
                  <a:pt x="0" y="2530"/>
                </a:cubicBezTo>
                <a:lnTo>
                  <a:pt x="1460" y="0"/>
                </a:lnTo>
                <a:lnTo>
                  <a:pt x="2921" y="2530"/>
                </a:lnTo>
                <a:close/>
              </a:path>
            </a:pathLst>
          </a:custGeom>
          <a:solidFill>
            <a:srgbClr val="4CC1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8">
            <a:extLst>
              <a:ext uri="{FF2B5EF4-FFF2-40B4-BE49-F238E27FC236}">
                <a16:creationId xmlns:a16="http://schemas.microsoft.com/office/drawing/2014/main" id="{80A7DC4D-8340-4354-816A-8293B8097A5F}"/>
              </a:ext>
            </a:extLst>
          </p:cNvPr>
          <p:cNvSpPr>
            <a:spLocks/>
          </p:cNvSpPr>
          <p:nvPr/>
        </p:nvSpPr>
        <p:spPr bwMode="auto">
          <a:xfrm>
            <a:off x="4466043" y="3429552"/>
            <a:ext cx="1289184" cy="1120443"/>
          </a:xfrm>
          <a:custGeom>
            <a:avLst/>
            <a:gdLst>
              <a:gd name="T0" fmla="*/ 1460 w 2920"/>
              <a:gd name="T1" fmla="*/ 2530 h 2530"/>
              <a:gd name="T2" fmla="*/ 0 w 2920"/>
              <a:gd name="T3" fmla="*/ 0 h 2530"/>
              <a:gd name="T4" fmla="*/ 2920 w 2920"/>
              <a:gd name="T5" fmla="*/ 0 h 2530"/>
              <a:gd name="T6" fmla="*/ 1460 w 2920"/>
              <a:gd name="T7" fmla="*/ 2530 h 2530"/>
            </a:gdLst>
            <a:ahLst/>
            <a:cxnLst>
              <a:cxn ang="0">
                <a:pos x="T0" y="T1"/>
              </a:cxn>
              <a:cxn ang="0">
                <a:pos x="T2" y="T3"/>
              </a:cxn>
              <a:cxn ang="0">
                <a:pos x="T4" y="T5"/>
              </a:cxn>
              <a:cxn ang="0">
                <a:pos x="T6" y="T7"/>
              </a:cxn>
            </a:cxnLst>
            <a:rect l="0" t="0" r="r" b="b"/>
            <a:pathLst>
              <a:path w="2920" h="2530">
                <a:moveTo>
                  <a:pt x="1460" y="2530"/>
                </a:moveTo>
                <a:cubicBezTo>
                  <a:pt x="557" y="2008"/>
                  <a:pt x="0" y="1044"/>
                  <a:pt x="0" y="0"/>
                </a:cubicBezTo>
                <a:lnTo>
                  <a:pt x="2920" y="0"/>
                </a:lnTo>
                <a:lnTo>
                  <a:pt x="1460" y="2530"/>
                </a:lnTo>
                <a:close/>
              </a:path>
            </a:pathLst>
          </a:custGeom>
          <a:solidFill>
            <a:srgbClr val="FFCC4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9">
            <a:extLst>
              <a:ext uri="{FF2B5EF4-FFF2-40B4-BE49-F238E27FC236}">
                <a16:creationId xmlns:a16="http://schemas.microsoft.com/office/drawing/2014/main" id="{FDDDC370-5810-46B9-9B11-42E207D86382}"/>
              </a:ext>
            </a:extLst>
          </p:cNvPr>
          <p:cNvSpPr>
            <a:spLocks/>
          </p:cNvSpPr>
          <p:nvPr/>
        </p:nvSpPr>
        <p:spPr bwMode="auto">
          <a:xfrm>
            <a:off x="4466043" y="2309109"/>
            <a:ext cx="1289184" cy="1120443"/>
          </a:xfrm>
          <a:custGeom>
            <a:avLst/>
            <a:gdLst>
              <a:gd name="T0" fmla="*/ 0 w 2920"/>
              <a:gd name="T1" fmla="*/ 2529 h 2529"/>
              <a:gd name="T2" fmla="*/ 1460 w 2920"/>
              <a:gd name="T3" fmla="*/ 0 h 2529"/>
              <a:gd name="T4" fmla="*/ 2920 w 2920"/>
              <a:gd name="T5" fmla="*/ 2529 h 2529"/>
              <a:gd name="T6" fmla="*/ 0 w 2920"/>
              <a:gd name="T7" fmla="*/ 2529 h 2529"/>
            </a:gdLst>
            <a:ahLst/>
            <a:cxnLst>
              <a:cxn ang="0">
                <a:pos x="T0" y="T1"/>
              </a:cxn>
              <a:cxn ang="0">
                <a:pos x="T2" y="T3"/>
              </a:cxn>
              <a:cxn ang="0">
                <a:pos x="T4" y="T5"/>
              </a:cxn>
              <a:cxn ang="0">
                <a:pos x="T6" y="T7"/>
              </a:cxn>
            </a:cxnLst>
            <a:rect l="0" t="0" r="r" b="b"/>
            <a:pathLst>
              <a:path w="2920" h="2529">
                <a:moveTo>
                  <a:pt x="0" y="2529"/>
                </a:moveTo>
                <a:cubicBezTo>
                  <a:pt x="0" y="1486"/>
                  <a:pt x="557" y="522"/>
                  <a:pt x="1460" y="0"/>
                </a:cubicBezTo>
                <a:lnTo>
                  <a:pt x="2920" y="2529"/>
                </a:lnTo>
                <a:lnTo>
                  <a:pt x="0" y="2529"/>
                </a:lnTo>
                <a:close/>
              </a:path>
            </a:pathLst>
          </a:custGeom>
          <a:solidFill>
            <a:srgbClr val="C1301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0">
            <a:extLst>
              <a:ext uri="{FF2B5EF4-FFF2-40B4-BE49-F238E27FC236}">
                <a16:creationId xmlns:a16="http://schemas.microsoft.com/office/drawing/2014/main" id="{39A8BF6A-80AB-47E9-B56C-526282526303}"/>
              </a:ext>
            </a:extLst>
          </p:cNvPr>
          <p:cNvSpPr>
            <a:spLocks/>
          </p:cNvSpPr>
          <p:nvPr/>
        </p:nvSpPr>
        <p:spPr bwMode="auto">
          <a:xfrm>
            <a:off x="5110635" y="2078496"/>
            <a:ext cx="1290310" cy="1351056"/>
          </a:xfrm>
          <a:custGeom>
            <a:avLst/>
            <a:gdLst>
              <a:gd name="T0" fmla="*/ 0 w 2921"/>
              <a:gd name="T1" fmla="*/ 522 h 3051"/>
              <a:gd name="T2" fmla="*/ 2921 w 2921"/>
              <a:gd name="T3" fmla="*/ 522 h 3051"/>
              <a:gd name="T4" fmla="*/ 1460 w 2921"/>
              <a:gd name="T5" fmla="*/ 3051 h 3051"/>
              <a:gd name="T6" fmla="*/ 0 w 2921"/>
              <a:gd name="T7" fmla="*/ 522 h 3051"/>
            </a:gdLst>
            <a:ahLst/>
            <a:cxnLst>
              <a:cxn ang="0">
                <a:pos x="T0" y="T1"/>
              </a:cxn>
              <a:cxn ang="0">
                <a:pos x="T2" y="T3"/>
              </a:cxn>
              <a:cxn ang="0">
                <a:pos x="T4" y="T5"/>
              </a:cxn>
              <a:cxn ang="0">
                <a:pos x="T6" y="T7"/>
              </a:cxn>
            </a:cxnLst>
            <a:rect l="0" t="0" r="r" b="b"/>
            <a:pathLst>
              <a:path w="2921" h="3051">
                <a:moveTo>
                  <a:pt x="0" y="522"/>
                </a:moveTo>
                <a:cubicBezTo>
                  <a:pt x="904" y="0"/>
                  <a:pt x="2017" y="0"/>
                  <a:pt x="2921" y="522"/>
                </a:cubicBezTo>
                <a:lnTo>
                  <a:pt x="1460" y="3051"/>
                </a:lnTo>
                <a:lnTo>
                  <a:pt x="0" y="522"/>
                </a:lnTo>
                <a:close/>
              </a:path>
            </a:pathLst>
          </a:custGeom>
          <a:solidFill>
            <a:srgbClr val="A2B96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B1C1E83E-815A-4E7F-8DF0-D95AE721241F}"/>
              </a:ext>
            </a:extLst>
          </p:cNvPr>
          <p:cNvCxnSpPr>
            <a:cxnSpLocks/>
            <a:stCxn id="10" idx="2"/>
          </p:cNvCxnSpPr>
          <p:nvPr/>
        </p:nvCxnSpPr>
        <p:spPr>
          <a:xfrm flipH="1" flipV="1">
            <a:off x="4627848" y="1470867"/>
            <a:ext cx="1127379" cy="1958685"/>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4EA9C-06A7-4F8C-8203-5E0258342221}"/>
              </a:ext>
            </a:extLst>
          </p:cNvPr>
          <p:cNvCxnSpPr>
            <a:cxnSpLocks/>
            <a:stCxn id="10" idx="2"/>
          </p:cNvCxnSpPr>
          <p:nvPr/>
        </p:nvCxnSpPr>
        <p:spPr>
          <a:xfrm flipV="1">
            <a:off x="5755227" y="1470867"/>
            <a:ext cx="1129347" cy="1958685"/>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E9F23B-9BEA-49CA-94F8-D199229DB459}"/>
              </a:ext>
            </a:extLst>
          </p:cNvPr>
          <p:cNvCxnSpPr>
            <a:cxnSpLocks/>
            <a:stCxn id="12" idx="2"/>
          </p:cNvCxnSpPr>
          <p:nvPr/>
        </p:nvCxnSpPr>
        <p:spPr>
          <a:xfrm flipH="1">
            <a:off x="4628608" y="3429552"/>
            <a:ext cx="1126961" cy="1958685"/>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AF1043-9570-498A-B503-0F7A8030B6AD}"/>
              </a:ext>
            </a:extLst>
          </p:cNvPr>
          <p:cNvCxnSpPr>
            <a:cxnSpLocks/>
            <a:stCxn id="11" idx="2"/>
          </p:cNvCxnSpPr>
          <p:nvPr/>
        </p:nvCxnSpPr>
        <p:spPr>
          <a:xfrm>
            <a:off x="5755227" y="3429552"/>
            <a:ext cx="1127379" cy="1957033"/>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54E147-DA4B-4DAF-9DE5-EF54849B4AEC}"/>
              </a:ext>
            </a:extLst>
          </p:cNvPr>
          <p:cNvCxnSpPr>
            <a:cxnSpLocks/>
            <a:stCxn id="10" idx="2"/>
          </p:cNvCxnSpPr>
          <p:nvPr/>
        </p:nvCxnSpPr>
        <p:spPr>
          <a:xfrm flipH="1">
            <a:off x="3802967" y="3429552"/>
            <a:ext cx="1952259"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82CA30-A852-4286-A66D-E3CD3BA12785}"/>
              </a:ext>
            </a:extLst>
          </p:cNvPr>
          <p:cNvCxnSpPr>
            <a:cxnSpLocks/>
            <a:stCxn id="11" idx="2"/>
          </p:cNvCxnSpPr>
          <p:nvPr/>
        </p:nvCxnSpPr>
        <p:spPr>
          <a:xfrm>
            <a:off x="5755227" y="3429552"/>
            <a:ext cx="1953386"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369DAE5-4BB5-4AAF-A83A-EC71965858B1}"/>
              </a:ext>
            </a:extLst>
          </p:cNvPr>
          <p:cNvSpPr/>
          <p:nvPr/>
        </p:nvSpPr>
        <p:spPr>
          <a:xfrm>
            <a:off x="1705937" y="1009514"/>
            <a:ext cx="2988826" cy="922147"/>
          </a:xfrm>
          <a:prstGeom prst="roundRect">
            <a:avLst>
              <a:gd name="adj" fmla="val 50000"/>
            </a:avLst>
          </a:prstGeom>
          <a:solidFill>
            <a:srgbClr val="C00000"/>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8568ABEE-EDB3-4439-85E3-3D9A167D784B}"/>
              </a:ext>
            </a:extLst>
          </p:cNvPr>
          <p:cNvSpPr/>
          <p:nvPr/>
        </p:nvSpPr>
        <p:spPr>
          <a:xfrm>
            <a:off x="6814850" y="1009514"/>
            <a:ext cx="2988826" cy="922147"/>
          </a:xfrm>
          <a:prstGeom prst="roundRect">
            <a:avLst>
              <a:gd name="adj"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A6B6095F-D7CC-4416-9033-3069ECD25A12}"/>
              </a:ext>
            </a:extLst>
          </p:cNvPr>
          <p:cNvSpPr/>
          <p:nvPr/>
        </p:nvSpPr>
        <p:spPr>
          <a:xfrm>
            <a:off x="831197" y="2968478"/>
            <a:ext cx="2988826" cy="922147"/>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DEC3905-3C3E-41B8-8CBC-636920AADF67}"/>
              </a:ext>
            </a:extLst>
          </p:cNvPr>
          <p:cNvSpPr/>
          <p:nvPr/>
        </p:nvSpPr>
        <p:spPr>
          <a:xfrm>
            <a:off x="1716508" y="4926338"/>
            <a:ext cx="2988826" cy="922147"/>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64115001-C415-43E2-B881-45AA0CB64B90}"/>
              </a:ext>
            </a:extLst>
          </p:cNvPr>
          <p:cNvSpPr/>
          <p:nvPr/>
        </p:nvSpPr>
        <p:spPr>
          <a:xfrm>
            <a:off x="6804280" y="4926338"/>
            <a:ext cx="2988826" cy="922147"/>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16F8DB12-357F-413F-A73E-FF0DBE712391}"/>
              </a:ext>
            </a:extLst>
          </p:cNvPr>
          <p:cNvSpPr/>
          <p:nvPr/>
        </p:nvSpPr>
        <p:spPr>
          <a:xfrm>
            <a:off x="4714887" y="2386279"/>
            <a:ext cx="2083241" cy="2083241"/>
          </a:xfrm>
          <a:prstGeom prst="ellipse">
            <a:avLst/>
          </a:prstGeom>
          <a:gradFill>
            <a:gsLst>
              <a:gs pos="0">
                <a:schemeClr val="bg1">
                  <a:lumMod val="85000"/>
                </a:schemeClr>
              </a:gs>
              <a:gs pos="50000">
                <a:schemeClr val="bg1">
                  <a:lumMod val="85000"/>
                </a:schemeClr>
              </a:gs>
              <a:gs pos="100000">
                <a:schemeClr val="bg1">
                  <a:lumMod val="7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all" dirty="0">
                <a:solidFill>
                  <a:prstClr val="black"/>
                </a:solidFill>
                <a:latin typeface="Bahnschrift SemiLight Condensed" panose="020B0502040204020203" pitchFamily="34" charset="0"/>
              </a:rPr>
              <a:t>RULE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Bahnschrift SemiLight Condensed" panose="020B0502040204020203" pitchFamily="34" charset="0"/>
                <a:ea typeface="+mn-ea"/>
                <a:cs typeface="+mn-cs"/>
              </a:rPr>
              <a:t>Companies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Bahnschrift SemiLight Condensed" panose="020B0502040204020203" pitchFamily="34" charset="0"/>
                <a:ea typeface="+mn-ea"/>
                <a:cs typeface="+mn-cs"/>
              </a:rPr>
              <a:t>(appointment &amp; qualification)rules</a:t>
            </a:r>
            <a:endParaRPr kumimoji="0" lang="en-US" sz="12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mn-ea"/>
              <a:cs typeface="+mn-cs"/>
            </a:endParaRPr>
          </a:p>
        </p:txBody>
      </p:sp>
      <p:sp>
        <p:nvSpPr>
          <p:cNvPr id="29" name="Oval 28">
            <a:extLst>
              <a:ext uri="{FF2B5EF4-FFF2-40B4-BE49-F238E27FC236}">
                <a16:creationId xmlns:a16="http://schemas.microsoft.com/office/drawing/2014/main" id="{547CD193-CF8B-4926-8CD2-BFC5B21633CB}"/>
              </a:ext>
            </a:extLst>
          </p:cNvPr>
          <p:cNvSpPr/>
          <p:nvPr/>
        </p:nvSpPr>
        <p:spPr>
          <a:xfrm>
            <a:off x="930840" y="3056143"/>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87AC90A-1ADF-4BBE-8BB7-9A0FA90F84B9}"/>
              </a:ext>
            </a:extLst>
          </p:cNvPr>
          <p:cNvSpPr/>
          <p:nvPr/>
        </p:nvSpPr>
        <p:spPr>
          <a:xfrm>
            <a:off x="1816300" y="1097179"/>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6552001E-4507-4C82-9127-70AFFB2E96A8}"/>
              </a:ext>
            </a:extLst>
          </p:cNvPr>
          <p:cNvSpPr/>
          <p:nvPr/>
        </p:nvSpPr>
        <p:spPr>
          <a:xfrm>
            <a:off x="1816300" y="5014003"/>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839F4531-2238-4C17-9024-C081DDE890B4}"/>
              </a:ext>
            </a:extLst>
          </p:cNvPr>
          <p:cNvSpPr/>
          <p:nvPr/>
        </p:nvSpPr>
        <p:spPr>
          <a:xfrm>
            <a:off x="8946496" y="1097179"/>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508761E-4561-4DCD-833F-86028C78120B}"/>
              </a:ext>
            </a:extLst>
          </p:cNvPr>
          <p:cNvSpPr/>
          <p:nvPr/>
        </p:nvSpPr>
        <p:spPr>
          <a:xfrm>
            <a:off x="8946496" y="5014003"/>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D0133BD2-499D-401C-9167-F2F1711C79EB}"/>
              </a:ext>
            </a:extLst>
          </p:cNvPr>
          <p:cNvSpPr txBox="1"/>
          <p:nvPr/>
        </p:nvSpPr>
        <p:spPr>
          <a:xfrm>
            <a:off x="1735694" y="3177587"/>
            <a:ext cx="1781789" cy="40011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Bahnschrift SemiLight Condensed" panose="020B0502040204020203" pitchFamily="34" charset="0"/>
                <a:ea typeface="+mn-ea"/>
                <a:cs typeface="+mn-cs"/>
              </a:rPr>
              <a:t>Research</a:t>
            </a:r>
          </a:p>
        </p:txBody>
      </p:sp>
      <p:sp>
        <p:nvSpPr>
          <p:cNvPr id="85" name="TextBox 84">
            <a:extLst>
              <a:ext uri="{FF2B5EF4-FFF2-40B4-BE49-F238E27FC236}">
                <a16:creationId xmlns:a16="http://schemas.microsoft.com/office/drawing/2014/main" id="{1BCC2482-B484-4172-9E2A-452E0EAB4945}"/>
              </a:ext>
            </a:extLst>
          </p:cNvPr>
          <p:cNvSpPr txBox="1"/>
          <p:nvPr/>
        </p:nvSpPr>
        <p:spPr>
          <a:xfrm>
            <a:off x="2680624" y="1087851"/>
            <a:ext cx="1781789" cy="70788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white"/>
                </a:solidFill>
                <a:effectLst/>
                <a:uLnTx/>
                <a:uFillTx/>
                <a:latin typeface="Bahnschrift SemiLight Condensed" panose="020B0502040204020203" pitchFamily="34" charset="0"/>
                <a:ea typeface="+mn-ea"/>
                <a:cs typeface="+mn-cs"/>
              </a:rPr>
              <a:t>Law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white"/>
                </a:solidFill>
                <a:effectLst/>
                <a:uLnTx/>
                <a:uFillTx/>
                <a:latin typeface="Bahnschrift SemiLight Condensed" panose="020B0502040204020203" pitchFamily="34" charset="0"/>
                <a:ea typeface="+mn-ea"/>
                <a:cs typeface="+mn-cs"/>
              </a:rPr>
              <a:t>Finance</a:t>
            </a:r>
          </a:p>
        </p:txBody>
      </p:sp>
      <p:sp>
        <p:nvSpPr>
          <p:cNvPr id="83" name="TextBox 82">
            <a:extLst>
              <a:ext uri="{FF2B5EF4-FFF2-40B4-BE49-F238E27FC236}">
                <a16:creationId xmlns:a16="http://schemas.microsoft.com/office/drawing/2014/main" id="{42C714F5-476D-4B6A-B409-168BA51CFCBA}"/>
              </a:ext>
            </a:extLst>
          </p:cNvPr>
          <p:cNvSpPr txBox="1"/>
          <p:nvPr/>
        </p:nvSpPr>
        <p:spPr>
          <a:xfrm>
            <a:off x="2596169" y="5021400"/>
            <a:ext cx="1781789" cy="70788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Bahnschrift SemiLight Condensed" panose="020B0502040204020203" pitchFamily="34" charset="0"/>
                <a:ea typeface="+mn-ea"/>
                <a:cs typeface="+mn-cs"/>
              </a:rPr>
              <a:t>Sales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Bahnschrift SemiLight Condensed" panose="020B0502040204020203" pitchFamily="34" charset="0"/>
                <a:ea typeface="+mn-ea"/>
                <a:cs typeface="+mn-cs"/>
              </a:rPr>
              <a:t> Marketing</a:t>
            </a:r>
          </a:p>
        </p:txBody>
      </p:sp>
      <p:sp>
        <p:nvSpPr>
          <p:cNvPr id="81" name="TextBox 80">
            <a:extLst>
              <a:ext uri="{FF2B5EF4-FFF2-40B4-BE49-F238E27FC236}">
                <a16:creationId xmlns:a16="http://schemas.microsoft.com/office/drawing/2014/main" id="{8F244A91-EF33-4E21-A25A-F9AFFF25E8A1}"/>
              </a:ext>
            </a:extLst>
          </p:cNvPr>
          <p:cNvSpPr txBox="1"/>
          <p:nvPr/>
        </p:nvSpPr>
        <p:spPr>
          <a:xfrm>
            <a:off x="7968837" y="2951103"/>
            <a:ext cx="1781789" cy="70788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white"/>
                </a:solidFill>
                <a:effectLst/>
                <a:uLnTx/>
                <a:uFillTx/>
                <a:latin typeface="Bahnschrift SemiLight Condensed" panose="020B0502040204020203" pitchFamily="34" charset="0"/>
                <a:ea typeface="+mn-ea"/>
                <a:cs typeface="+mn-cs"/>
              </a:rPr>
              <a:t>Corporate Governance</a:t>
            </a:r>
          </a:p>
        </p:txBody>
      </p:sp>
      <p:sp>
        <p:nvSpPr>
          <p:cNvPr id="79" name="TextBox 78">
            <a:extLst>
              <a:ext uri="{FF2B5EF4-FFF2-40B4-BE49-F238E27FC236}">
                <a16:creationId xmlns:a16="http://schemas.microsoft.com/office/drawing/2014/main" id="{9743BCFD-98CC-44D8-8D71-3B2A7F9EF409}"/>
              </a:ext>
            </a:extLst>
          </p:cNvPr>
          <p:cNvSpPr txBox="1"/>
          <p:nvPr/>
        </p:nvSpPr>
        <p:spPr>
          <a:xfrm>
            <a:off x="7077943" y="1101321"/>
            <a:ext cx="1781789" cy="70788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Bahnschrift SemiLight Condensed" panose="020B0502040204020203" pitchFamily="34" charset="0"/>
                <a:ea typeface="+mn-ea"/>
                <a:cs typeface="+mn-cs"/>
              </a:rPr>
              <a:t>Administration and Management</a:t>
            </a:r>
          </a:p>
        </p:txBody>
      </p:sp>
      <p:sp>
        <p:nvSpPr>
          <p:cNvPr id="77" name="TextBox 76">
            <a:extLst>
              <a:ext uri="{FF2B5EF4-FFF2-40B4-BE49-F238E27FC236}">
                <a16:creationId xmlns:a16="http://schemas.microsoft.com/office/drawing/2014/main" id="{6DC37A03-CA32-4EDC-BED3-32401793F2AE}"/>
              </a:ext>
            </a:extLst>
          </p:cNvPr>
          <p:cNvSpPr txBox="1"/>
          <p:nvPr/>
        </p:nvSpPr>
        <p:spPr>
          <a:xfrm>
            <a:off x="7110618" y="4916851"/>
            <a:ext cx="1897794" cy="96949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1">
                <a:ln>
                  <a:noFill/>
                </a:ln>
                <a:solidFill>
                  <a:prstClr val="black"/>
                </a:solidFill>
                <a:effectLst/>
                <a:uLnTx/>
                <a:uFillTx/>
                <a:latin typeface="Bahnschrift SemiLight Condensed" panose="020B0502040204020203" pitchFamily="34" charset="0"/>
                <a:ea typeface="+mn-ea"/>
                <a:cs typeface="+mn-cs"/>
              </a:rPr>
              <a:t>Technical Operations or discipline related to company business </a:t>
            </a:r>
          </a:p>
        </p:txBody>
      </p:sp>
      <p:grpSp>
        <p:nvGrpSpPr>
          <p:cNvPr id="41" name="Graphic 3" descr="Bar graph with upward trend">
            <a:extLst>
              <a:ext uri="{FF2B5EF4-FFF2-40B4-BE49-F238E27FC236}">
                <a16:creationId xmlns:a16="http://schemas.microsoft.com/office/drawing/2014/main" id="{AC874102-CEFD-42F9-9233-6E7CA569BDC1}"/>
              </a:ext>
            </a:extLst>
          </p:cNvPr>
          <p:cNvGrpSpPr/>
          <p:nvPr/>
        </p:nvGrpSpPr>
        <p:grpSpPr>
          <a:xfrm>
            <a:off x="1010400" y="3144750"/>
            <a:ext cx="569603" cy="569603"/>
            <a:chOff x="5181600" y="3297975"/>
            <a:chExt cx="914400" cy="914400"/>
          </a:xfrm>
          <a:solidFill>
            <a:schemeClr val="tx1">
              <a:lumMod val="75000"/>
              <a:lumOff val="25000"/>
            </a:schemeClr>
          </a:solidFill>
        </p:grpSpPr>
        <p:sp>
          <p:nvSpPr>
            <p:cNvPr id="72" name="Freeform: Shape 71">
              <a:extLst>
                <a:ext uri="{FF2B5EF4-FFF2-40B4-BE49-F238E27FC236}">
                  <a16:creationId xmlns:a16="http://schemas.microsoft.com/office/drawing/2014/main" id="{0483354C-69FB-4A56-AFC6-EA670E39F0E1}"/>
                </a:ext>
              </a:extLst>
            </p:cNvPr>
            <p:cNvSpPr/>
            <p:nvPr/>
          </p:nvSpPr>
          <p:spPr>
            <a:xfrm>
              <a:off x="5314950" y="3421800"/>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DA67CB7-78E8-451B-8F4A-DF933B0B2390}"/>
                </a:ext>
              </a:extLst>
            </p:cNvPr>
            <p:cNvSpPr/>
            <p:nvPr/>
          </p:nvSpPr>
          <p:spPr>
            <a:xfrm>
              <a:off x="5829300" y="3421800"/>
              <a:ext cx="142875" cy="552450"/>
            </a:xfrm>
            <a:custGeom>
              <a:avLst/>
              <a:gdLst>
                <a:gd name="connsiteX0" fmla="*/ 142875 w 142875"/>
                <a:gd name="connsiteY0" fmla="*/ 552450 h 552450"/>
                <a:gd name="connsiteX1" fmla="*/ 0 w 142875"/>
                <a:gd name="connsiteY1" fmla="*/ 552450 h 552450"/>
                <a:gd name="connsiteX2" fmla="*/ 0 w 142875"/>
                <a:gd name="connsiteY2" fmla="*/ 0 h 552450"/>
                <a:gd name="connsiteX3" fmla="*/ 142875 w 142875"/>
                <a:gd name="connsiteY3" fmla="*/ 0 h 552450"/>
              </a:gdLst>
              <a:ahLst/>
              <a:cxnLst>
                <a:cxn ang="0">
                  <a:pos x="connsiteX0" y="connsiteY0"/>
                </a:cxn>
                <a:cxn ang="0">
                  <a:pos x="connsiteX1" y="connsiteY1"/>
                </a:cxn>
                <a:cxn ang="0">
                  <a:pos x="connsiteX2" y="connsiteY2"/>
                </a:cxn>
                <a:cxn ang="0">
                  <a:pos x="connsiteX3" y="connsiteY3"/>
                </a:cxn>
              </a:cxnLst>
              <a:rect l="l" t="t" r="r" b="b"/>
              <a:pathLst>
                <a:path w="142875" h="552450">
                  <a:moveTo>
                    <a:pt x="142875" y="552450"/>
                  </a:moveTo>
                  <a:lnTo>
                    <a:pt x="0" y="552450"/>
                  </a:lnTo>
                  <a:lnTo>
                    <a:pt x="0" y="0"/>
                  </a:lnTo>
                  <a:lnTo>
                    <a:pt x="14287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AF32D98E-B134-402E-B881-65C15F246193}"/>
                </a:ext>
              </a:extLst>
            </p:cNvPr>
            <p:cNvSpPr/>
            <p:nvPr/>
          </p:nvSpPr>
          <p:spPr>
            <a:xfrm>
              <a:off x="5629275" y="3612300"/>
              <a:ext cx="142875" cy="361950"/>
            </a:xfrm>
            <a:custGeom>
              <a:avLst/>
              <a:gdLst>
                <a:gd name="connsiteX0" fmla="*/ 142875 w 142875"/>
                <a:gd name="connsiteY0" fmla="*/ 361950 h 361950"/>
                <a:gd name="connsiteX1" fmla="*/ 0 w 142875"/>
                <a:gd name="connsiteY1" fmla="*/ 361950 h 361950"/>
                <a:gd name="connsiteX2" fmla="*/ 0 w 142875"/>
                <a:gd name="connsiteY2" fmla="*/ 0 h 361950"/>
                <a:gd name="connsiteX3" fmla="*/ 142875 w 142875"/>
                <a:gd name="connsiteY3" fmla="*/ 0 h 361950"/>
              </a:gdLst>
              <a:ahLst/>
              <a:cxnLst>
                <a:cxn ang="0">
                  <a:pos x="connsiteX0" y="connsiteY0"/>
                </a:cxn>
                <a:cxn ang="0">
                  <a:pos x="connsiteX1" y="connsiteY1"/>
                </a:cxn>
                <a:cxn ang="0">
                  <a:pos x="connsiteX2" y="connsiteY2"/>
                </a:cxn>
                <a:cxn ang="0">
                  <a:pos x="connsiteX3" y="connsiteY3"/>
                </a:cxn>
              </a:cxnLst>
              <a:rect l="l" t="t" r="r" b="b"/>
              <a:pathLst>
                <a:path w="142875" h="361950">
                  <a:moveTo>
                    <a:pt x="142875" y="361950"/>
                  </a:moveTo>
                  <a:lnTo>
                    <a:pt x="0" y="361950"/>
                  </a:lnTo>
                  <a:lnTo>
                    <a:pt x="0" y="0"/>
                  </a:lnTo>
                  <a:lnTo>
                    <a:pt x="14287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448AE08-B44A-487A-85A5-0B46DF948085}"/>
                </a:ext>
              </a:extLst>
            </p:cNvPr>
            <p:cNvSpPr/>
            <p:nvPr/>
          </p:nvSpPr>
          <p:spPr>
            <a:xfrm>
              <a:off x="5429250" y="3783750"/>
              <a:ext cx="142875" cy="190500"/>
            </a:xfrm>
            <a:custGeom>
              <a:avLst/>
              <a:gdLst>
                <a:gd name="connsiteX0" fmla="*/ 142875 w 142875"/>
                <a:gd name="connsiteY0" fmla="*/ 190500 h 190500"/>
                <a:gd name="connsiteX1" fmla="*/ 0 w 142875"/>
                <a:gd name="connsiteY1" fmla="*/ 190500 h 190500"/>
                <a:gd name="connsiteX2" fmla="*/ 0 w 142875"/>
                <a:gd name="connsiteY2" fmla="*/ 0 h 190500"/>
                <a:gd name="connsiteX3" fmla="*/ 142875 w 142875"/>
                <a:gd name="connsiteY3" fmla="*/ 0 h 190500"/>
              </a:gdLst>
              <a:ahLst/>
              <a:cxnLst>
                <a:cxn ang="0">
                  <a:pos x="connsiteX0" y="connsiteY0"/>
                </a:cxn>
                <a:cxn ang="0">
                  <a:pos x="connsiteX1" y="connsiteY1"/>
                </a:cxn>
                <a:cxn ang="0">
                  <a:pos x="connsiteX2" y="connsiteY2"/>
                </a:cxn>
                <a:cxn ang="0">
                  <a:pos x="connsiteX3" y="connsiteY3"/>
                </a:cxn>
              </a:cxnLst>
              <a:rect l="l" t="t" r="r" b="b"/>
              <a:pathLst>
                <a:path w="142875" h="190500">
                  <a:moveTo>
                    <a:pt x="142875" y="190500"/>
                  </a:moveTo>
                  <a:lnTo>
                    <a:pt x="0" y="190500"/>
                  </a:lnTo>
                  <a:lnTo>
                    <a:pt x="0" y="0"/>
                  </a:lnTo>
                  <a:lnTo>
                    <a:pt x="14287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D37148C3-A8B1-4E8E-9C83-D010B4600BE9}"/>
                </a:ext>
              </a:extLst>
            </p:cNvPr>
            <p:cNvSpPr/>
            <p:nvPr/>
          </p:nvSpPr>
          <p:spPr>
            <a:xfrm>
              <a:off x="5425345" y="3421800"/>
              <a:ext cx="304800" cy="304800"/>
            </a:xfrm>
            <a:custGeom>
              <a:avLst/>
              <a:gdLst>
                <a:gd name="connsiteX0" fmla="*/ 308705 w 304800"/>
                <a:gd name="connsiteY0" fmla="*/ 130874 h 304800"/>
                <a:gd name="connsiteX1" fmla="*/ 308705 w 304800"/>
                <a:gd name="connsiteY1" fmla="*/ 0 h 304800"/>
                <a:gd name="connsiteX2" fmla="*/ 177832 w 304800"/>
                <a:gd name="connsiteY2" fmla="*/ 0 h 304800"/>
                <a:gd name="connsiteX3" fmla="*/ 229838 w 304800"/>
                <a:gd name="connsiteY3" fmla="*/ 52006 h 304800"/>
                <a:gd name="connsiteX4" fmla="*/ 0 w 304800"/>
                <a:gd name="connsiteY4" fmla="*/ 281845 h 304800"/>
                <a:gd name="connsiteX5" fmla="*/ 26860 w 304800"/>
                <a:gd name="connsiteY5" fmla="*/ 308705 h 304800"/>
                <a:gd name="connsiteX6" fmla="*/ 256699 w 304800"/>
                <a:gd name="connsiteY6" fmla="*/ 78962 h 304800"/>
                <a:gd name="connsiteX7" fmla="*/ 308705 w 304800"/>
                <a:gd name="connsiteY7" fmla="*/ 13087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04800">
                  <a:moveTo>
                    <a:pt x="308705" y="130874"/>
                  </a:moveTo>
                  <a:lnTo>
                    <a:pt x="308705" y="0"/>
                  </a:lnTo>
                  <a:lnTo>
                    <a:pt x="177832" y="0"/>
                  </a:lnTo>
                  <a:lnTo>
                    <a:pt x="229838" y="52006"/>
                  </a:lnTo>
                  <a:lnTo>
                    <a:pt x="0" y="281845"/>
                  </a:lnTo>
                  <a:lnTo>
                    <a:pt x="26860" y="308705"/>
                  </a:lnTo>
                  <a:lnTo>
                    <a:pt x="256699" y="78962"/>
                  </a:lnTo>
                  <a:lnTo>
                    <a:pt x="308705" y="1308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2" name="Graphic 5" descr="Bullseye">
            <a:extLst>
              <a:ext uri="{FF2B5EF4-FFF2-40B4-BE49-F238E27FC236}">
                <a16:creationId xmlns:a16="http://schemas.microsoft.com/office/drawing/2014/main" id="{15A8ED18-C539-407D-A5DE-79BF732360A8}"/>
              </a:ext>
            </a:extLst>
          </p:cNvPr>
          <p:cNvGrpSpPr/>
          <p:nvPr/>
        </p:nvGrpSpPr>
        <p:grpSpPr>
          <a:xfrm>
            <a:off x="1910042" y="1185786"/>
            <a:ext cx="569603" cy="569603"/>
            <a:chOff x="2759925" y="2533575"/>
            <a:chExt cx="914400" cy="914400"/>
          </a:xfrm>
          <a:solidFill>
            <a:schemeClr val="tx1">
              <a:lumMod val="75000"/>
              <a:lumOff val="25000"/>
            </a:schemeClr>
          </a:solidFill>
        </p:grpSpPr>
        <p:sp>
          <p:nvSpPr>
            <p:cNvPr id="69" name="Freeform: Shape 68">
              <a:extLst>
                <a:ext uri="{FF2B5EF4-FFF2-40B4-BE49-F238E27FC236}">
                  <a16:creationId xmlns:a16="http://schemas.microsoft.com/office/drawing/2014/main" id="{DF9932A5-5898-417B-AD66-999EC22DF49B}"/>
                </a:ext>
              </a:extLst>
            </p:cNvPr>
            <p:cNvSpPr/>
            <p:nvPr/>
          </p:nvSpPr>
          <p:spPr>
            <a:xfrm>
              <a:off x="3106635" y="2614538"/>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B8283B19-FD74-441B-89E9-F04C123A08D8}"/>
                </a:ext>
              </a:extLst>
            </p:cNvPr>
            <p:cNvSpPr/>
            <p:nvPr/>
          </p:nvSpPr>
          <p:spPr>
            <a:xfrm>
              <a:off x="2840888" y="2643113"/>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D474ED1-ACEA-4E11-9935-6061D0126022}"/>
                </a:ext>
              </a:extLst>
            </p:cNvPr>
            <p:cNvSpPr/>
            <p:nvPr/>
          </p:nvSpPr>
          <p:spPr>
            <a:xfrm>
              <a:off x="2974238" y="2776463"/>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 name="Graphic 9" descr="Gears">
            <a:extLst>
              <a:ext uri="{FF2B5EF4-FFF2-40B4-BE49-F238E27FC236}">
                <a16:creationId xmlns:a16="http://schemas.microsoft.com/office/drawing/2014/main" id="{897E4893-D5DE-4BB9-AE72-6F570A0CE131}"/>
              </a:ext>
            </a:extLst>
          </p:cNvPr>
          <p:cNvGrpSpPr/>
          <p:nvPr/>
        </p:nvGrpSpPr>
        <p:grpSpPr>
          <a:xfrm>
            <a:off x="1993110" y="5156010"/>
            <a:ext cx="385668" cy="462802"/>
            <a:chOff x="6996323" y="4502888"/>
            <a:chExt cx="619125" cy="742950"/>
          </a:xfrm>
          <a:solidFill>
            <a:schemeClr val="tx1">
              <a:lumMod val="75000"/>
              <a:lumOff val="25000"/>
            </a:schemeClr>
          </a:solidFill>
        </p:grpSpPr>
        <p:sp>
          <p:nvSpPr>
            <p:cNvPr id="61" name="Freeform: Shape 60">
              <a:extLst>
                <a:ext uri="{FF2B5EF4-FFF2-40B4-BE49-F238E27FC236}">
                  <a16:creationId xmlns:a16="http://schemas.microsoft.com/office/drawing/2014/main" id="{173FF772-6CD6-4858-952E-ECBFA69A2939}"/>
                </a:ext>
              </a:extLst>
            </p:cNvPr>
            <p:cNvSpPr/>
            <p:nvPr/>
          </p:nvSpPr>
          <p:spPr>
            <a:xfrm>
              <a:off x="7211588" y="4502888"/>
              <a:ext cx="400050" cy="400050"/>
            </a:xfrm>
            <a:custGeom>
              <a:avLst/>
              <a:gdLst>
                <a:gd name="connsiteX0" fmla="*/ 202883 w 400050"/>
                <a:gd name="connsiteY0" fmla="*/ 274320 h 400050"/>
                <a:gd name="connsiteX1" fmla="*/ 131445 w 400050"/>
                <a:gd name="connsiteY1" fmla="*/ 202883 h 400050"/>
                <a:gd name="connsiteX2" fmla="*/ 202883 w 400050"/>
                <a:gd name="connsiteY2" fmla="*/ 131445 h 400050"/>
                <a:gd name="connsiteX3" fmla="*/ 274320 w 400050"/>
                <a:gd name="connsiteY3" fmla="*/ 202883 h 400050"/>
                <a:gd name="connsiteX4" fmla="*/ 202883 w 400050"/>
                <a:gd name="connsiteY4" fmla="*/ 274320 h 400050"/>
                <a:gd name="connsiteX5" fmla="*/ 363855 w 400050"/>
                <a:gd name="connsiteY5" fmla="*/ 158115 h 400050"/>
                <a:gd name="connsiteX6" fmla="*/ 348615 w 400050"/>
                <a:gd name="connsiteY6" fmla="*/ 120968 h 400050"/>
                <a:gd name="connsiteX7" fmla="*/ 363855 w 400050"/>
                <a:gd name="connsiteY7" fmla="*/ 76200 h 400050"/>
                <a:gd name="connsiteX8" fmla="*/ 329565 w 400050"/>
                <a:gd name="connsiteY8" fmla="*/ 41910 h 400050"/>
                <a:gd name="connsiteX9" fmla="*/ 284798 w 400050"/>
                <a:gd name="connsiteY9" fmla="*/ 57150 h 400050"/>
                <a:gd name="connsiteX10" fmla="*/ 247650 w 400050"/>
                <a:gd name="connsiteY10" fmla="*/ 41910 h 400050"/>
                <a:gd name="connsiteX11" fmla="*/ 226695 w 400050"/>
                <a:gd name="connsiteY11" fmla="*/ 0 h 400050"/>
                <a:gd name="connsiteX12" fmla="*/ 179070 w 400050"/>
                <a:gd name="connsiteY12" fmla="*/ 0 h 400050"/>
                <a:gd name="connsiteX13" fmla="*/ 158115 w 400050"/>
                <a:gd name="connsiteY13" fmla="*/ 41910 h 400050"/>
                <a:gd name="connsiteX14" fmla="*/ 120968 w 400050"/>
                <a:gd name="connsiteY14" fmla="*/ 57150 h 400050"/>
                <a:gd name="connsiteX15" fmla="*/ 76200 w 400050"/>
                <a:gd name="connsiteY15" fmla="*/ 41910 h 400050"/>
                <a:gd name="connsiteX16" fmla="*/ 41910 w 400050"/>
                <a:gd name="connsiteY16" fmla="*/ 76200 h 400050"/>
                <a:gd name="connsiteX17" fmla="*/ 57150 w 400050"/>
                <a:gd name="connsiteY17" fmla="*/ 120968 h 400050"/>
                <a:gd name="connsiteX18" fmla="*/ 41910 w 400050"/>
                <a:gd name="connsiteY18" fmla="*/ 158115 h 400050"/>
                <a:gd name="connsiteX19" fmla="*/ 0 w 400050"/>
                <a:gd name="connsiteY19" fmla="*/ 179070 h 400050"/>
                <a:gd name="connsiteX20" fmla="*/ 0 w 400050"/>
                <a:gd name="connsiteY20" fmla="*/ 226695 h 400050"/>
                <a:gd name="connsiteX21" fmla="*/ 41910 w 400050"/>
                <a:gd name="connsiteY21" fmla="*/ 247650 h 400050"/>
                <a:gd name="connsiteX22" fmla="*/ 57150 w 400050"/>
                <a:gd name="connsiteY22" fmla="*/ 284798 h 400050"/>
                <a:gd name="connsiteX23" fmla="*/ 41910 w 400050"/>
                <a:gd name="connsiteY23" fmla="*/ 329565 h 400050"/>
                <a:gd name="connsiteX24" fmla="*/ 75248 w 400050"/>
                <a:gd name="connsiteY24" fmla="*/ 362903 h 400050"/>
                <a:gd name="connsiteX25" fmla="*/ 120015 w 400050"/>
                <a:gd name="connsiteY25" fmla="*/ 347663 h 400050"/>
                <a:gd name="connsiteX26" fmla="*/ 157163 w 400050"/>
                <a:gd name="connsiteY26" fmla="*/ 362903 h 400050"/>
                <a:gd name="connsiteX27" fmla="*/ 178118 w 400050"/>
                <a:gd name="connsiteY27" fmla="*/ 404813 h 400050"/>
                <a:gd name="connsiteX28" fmla="*/ 225743 w 400050"/>
                <a:gd name="connsiteY28" fmla="*/ 404813 h 400050"/>
                <a:gd name="connsiteX29" fmla="*/ 246698 w 400050"/>
                <a:gd name="connsiteY29" fmla="*/ 362903 h 400050"/>
                <a:gd name="connsiteX30" fmla="*/ 283845 w 400050"/>
                <a:gd name="connsiteY30" fmla="*/ 347663 h 400050"/>
                <a:gd name="connsiteX31" fmla="*/ 328613 w 400050"/>
                <a:gd name="connsiteY31" fmla="*/ 362903 h 400050"/>
                <a:gd name="connsiteX32" fmla="*/ 362903 w 400050"/>
                <a:gd name="connsiteY32" fmla="*/ 329565 h 400050"/>
                <a:gd name="connsiteX33" fmla="*/ 347663 w 400050"/>
                <a:gd name="connsiteY33" fmla="*/ 284798 h 400050"/>
                <a:gd name="connsiteX34" fmla="*/ 363855 w 400050"/>
                <a:gd name="connsiteY34" fmla="*/ 247650 h 400050"/>
                <a:gd name="connsiteX35" fmla="*/ 405765 w 400050"/>
                <a:gd name="connsiteY35" fmla="*/ 226695 h 400050"/>
                <a:gd name="connsiteX36" fmla="*/ 405765 w 400050"/>
                <a:gd name="connsiteY36" fmla="*/ 179070 h 400050"/>
                <a:gd name="connsiteX37" fmla="*/ 363855 w 400050"/>
                <a:gd name="connsiteY37" fmla="*/ 15811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050" h="400050">
                  <a:moveTo>
                    <a:pt x="202883" y="274320"/>
                  </a:moveTo>
                  <a:cubicBezTo>
                    <a:pt x="162877" y="274320"/>
                    <a:pt x="131445" y="241935"/>
                    <a:pt x="131445" y="202883"/>
                  </a:cubicBezTo>
                  <a:cubicBezTo>
                    <a:pt x="131445" y="163830"/>
                    <a:pt x="163830" y="131445"/>
                    <a:pt x="202883" y="131445"/>
                  </a:cubicBezTo>
                  <a:cubicBezTo>
                    <a:pt x="242888" y="131445"/>
                    <a:pt x="274320" y="163830"/>
                    <a:pt x="274320" y="202883"/>
                  </a:cubicBezTo>
                  <a:cubicBezTo>
                    <a:pt x="274320" y="241935"/>
                    <a:pt x="241935" y="274320"/>
                    <a:pt x="202883" y="274320"/>
                  </a:cubicBezTo>
                  <a:close/>
                  <a:moveTo>
                    <a:pt x="363855" y="158115"/>
                  </a:moveTo>
                  <a:cubicBezTo>
                    <a:pt x="360045" y="144780"/>
                    <a:pt x="355283" y="132398"/>
                    <a:pt x="348615" y="120968"/>
                  </a:cubicBezTo>
                  <a:lnTo>
                    <a:pt x="363855" y="76200"/>
                  </a:lnTo>
                  <a:lnTo>
                    <a:pt x="329565" y="41910"/>
                  </a:lnTo>
                  <a:lnTo>
                    <a:pt x="284798" y="57150"/>
                  </a:lnTo>
                  <a:cubicBezTo>
                    <a:pt x="273367" y="50483"/>
                    <a:pt x="260985" y="45720"/>
                    <a:pt x="247650" y="41910"/>
                  </a:cubicBezTo>
                  <a:lnTo>
                    <a:pt x="226695" y="0"/>
                  </a:lnTo>
                  <a:lnTo>
                    <a:pt x="179070" y="0"/>
                  </a:lnTo>
                  <a:lnTo>
                    <a:pt x="158115" y="41910"/>
                  </a:lnTo>
                  <a:cubicBezTo>
                    <a:pt x="144780" y="45720"/>
                    <a:pt x="132398" y="50483"/>
                    <a:pt x="120968" y="57150"/>
                  </a:cubicBezTo>
                  <a:lnTo>
                    <a:pt x="76200" y="41910"/>
                  </a:lnTo>
                  <a:lnTo>
                    <a:pt x="41910" y="76200"/>
                  </a:lnTo>
                  <a:lnTo>
                    <a:pt x="57150" y="120968"/>
                  </a:lnTo>
                  <a:cubicBezTo>
                    <a:pt x="50482" y="132398"/>
                    <a:pt x="45720" y="144780"/>
                    <a:pt x="41910" y="158115"/>
                  </a:cubicBezTo>
                  <a:lnTo>
                    <a:pt x="0" y="179070"/>
                  </a:lnTo>
                  <a:lnTo>
                    <a:pt x="0" y="226695"/>
                  </a:lnTo>
                  <a:lnTo>
                    <a:pt x="41910" y="247650"/>
                  </a:lnTo>
                  <a:cubicBezTo>
                    <a:pt x="45720" y="260985"/>
                    <a:pt x="50482" y="273368"/>
                    <a:pt x="57150" y="284798"/>
                  </a:cubicBezTo>
                  <a:lnTo>
                    <a:pt x="41910" y="329565"/>
                  </a:lnTo>
                  <a:lnTo>
                    <a:pt x="75248" y="362903"/>
                  </a:lnTo>
                  <a:lnTo>
                    <a:pt x="120015" y="347663"/>
                  </a:lnTo>
                  <a:cubicBezTo>
                    <a:pt x="131445" y="354330"/>
                    <a:pt x="143827" y="359093"/>
                    <a:pt x="157163" y="362903"/>
                  </a:cubicBezTo>
                  <a:lnTo>
                    <a:pt x="178118" y="404813"/>
                  </a:lnTo>
                  <a:lnTo>
                    <a:pt x="225743" y="404813"/>
                  </a:lnTo>
                  <a:lnTo>
                    <a:pt x="246698" y="362903"/>
                  </a:lnTo>
                  <a:cubicBezTo>
                    <a:pt x="260033" y="359093"/>
                    <a:pt x="272415" y="354330"/>
                    <a:pt x="283845" y="347663"/>
                  </a:cubicBezTo>
                  <a:lnTo>
                    <a:pt x="328613" y="362903"/>
                  </a:lnTo>
                  <a:lnTo>
                    <a:pt x="362903" y="329565"/>
                  </a:lnTo>
                  <a:lnTo>
                    <a:pt x="347663" y="284798"/>
                  </a:lnTo>
                  <a:cubicBezTo>
                    <a:pt x="354330" y="273368"/>
                    <a:pt x="360045" y="260033"/>
                    <a:pt x="363855" y="247650"/>
                  </a:cubicBezTo>
                  <a:lnTo>
                    <a:pt x="405765" y="226695"/>
                  </a:lnTo>
                  <a:lnTo>
                    <a:pt x="405765" y="179070"/>
                  </a:lnTo>
                  <a:lnTo>
                    <a:pt x="363855" y="1581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65517F9A-F6B3-49ED-B989-6142921D172C}"/>
                </a:ext>
              </a:extLst>
            </p:cNvPr>
            <p:cNvSpPr/>
            <p:nvPr/>
          </p:nvSpPr>
          <p:spPr>
            <a:xfrm>
              <a:off x="6996323" y="4849598"/>
              <a:ext cx="400050" cy="400050"/>
            </a:xfrm>
            <a:custGeom>
              <a:avLst/>
              <a:gdLst>
                <a:gd name="connsiteX0" fmla="*/ 202883 w 400050"/>
                <a:gd name="connsiteY0" fmla="*/ 274320 h 400050"/>
                <a:gd name="connsiteX1" fmla="*/ 131445 w 400050"/>
                <a:gd name="connsiteY1" fmla="*/ 202882 h 400050"/>
                <a:gd name="connsiteX2" fmla="*/ 202883 w 400050"/>
                <a:gd name="connsiteY2" fmla="*/ 131445 h 400050"/>
                <a:gd name="connsiteX3" fmla="*/ 274320 w 400050"/>
                <a:gd name="connsiteY3" fmla="*/ 202882 h 400050"/>
                <a:gd name="connsiteX4" fmla="*/ 202883 w 400050"/>
                <a:gd name="connsiteY4" fmla="*/ 274320 h 400050"/>
                <a:gd name="connsiteX5" fmla="*/ 202883 w 400050"/>
                <a:gd name="connsiteY5" fmla="*/ 274320 h 400050"/>
                <a:gd name="connsiteX6" fmla="*/ 348615 w 400050"/>
                <a:gd name="connsiteY6" fmla="*/ 120967 h 400050"/>
                <a:gd name="connsiteX7" fmla="*/ 363855 w 400050"/>
                <a:gd name="connsiteY7" fmla="*/ 76200 h 400050"/>
                <a:gd name="connsiteX8" fmla="*/ 329565 w 400050"/>
                <a:gd name="connsiteY8" fmla="*/ 41910 h 400050"/>
                <a:gd name="connsiteX9" fmla="*/ 284798 w 400050"/>
                <a:gd name="connsiteY9" fmla="*/ 57150 h 400050"/>
                <a:gd name="connsiteX10" fmla="*/ 247650 w 400050"/>
                <a:gd name="connsiteY10" fmla="*/ 41910 h 400050"/>
                <a:gd name="connsiteX11" fmla="*/ 226695 w 400050"/>
                <a:gd name="connsiteY11" fmla="*/ 0 h 400050"/>
                <a:gd name="connsiteX12" fmla="*/ 179070 w 400050"/>
                <a:gd name="connsiteY12" fmla="*/ 0 h 400050"/>
                <a:gd name="connsiteX13" fmla="*/ 158115 w 400050"/>
                <a:gd name="connsiteY13" fmla="*/ 41910 h 400050"/>
                <a:gd name="connsiteX14" fmla="*/ 120968 w 400050"/>
                <a:gd name="connsiteY14" fmla="*/ 57150 h 400050"/>
                <a:gd name="connsiteX15" fmla="*/ 76200 w 400050"/>
                <a:gd name="connsiteY15" fmla="*/ 41910 h 400050"/>
                <a:gd name="connsiteX16" fmla="*/ 42863 w 400050"/>
                <a:gd name="connsiteY16" fmla="*/ 75247 h 400050"/>
                <a:gd name="connsiteX17" fmla="*/ 57150 w 400050"/>
                <a:gd name="connsiteY17" fmla="*/ 120015 h 400050"/>
                <a:gd name="connsiteX18" fmla="*/ 41910 w 400050"/>
                <a:gd name="connsiteY18" fmla="*/ 157163 h 400050"/>
                <a:gd name="connsiteX19" fmla="*/ 0 w 400050"/>
                <a:gd name="connsiteY19" fmla="*/ 178117 h 400050"/>
                <a:gd name="connsiteX20" fmla="*/ 0 w 400050"/>
                <a:gd name="connsiteY20" fmla="*/ 225742 h 400050"/>
                <a:gd name="connsiteX21" fmla="*/ 41910 w 400050"/>
                <a:gd name="connsiteY21" fmla="*/ 246698 h 400050"/>
                <a:gd name="connsiteX22" fmla="*/ 57150 w 400050"/>
                <a:gd name="connsiteY22" fmla="*/ 283845 h 400050"/>
                <a:gd name="connsiteX23" fmla="*/ 42863 w 400050"/>
                <a:gd name="connsiteY23" fmla="*/ 328613 h 400050"/>
                <a:gd name="connsiteX24" fmla="*/ 76200 w 400050"/>
                <a:gd name="connsiteY24" fmla="*/ 361950 h 400050"/>
                <a:gd name="connsiteX25" fmla="*/ 120968 w 400050"/>
                <a:gd name="connsiteY25" fmla="*/ 347663 h 400050"/>
                <a:gd name="connsiteX26" fmla="*/ 158115 w 400050"/>
                <a:gd name="connsiteY26" fmla="*/ 362903 h 400050"/>
                <a:gd name="connsiteX27" fmla="*/ 179070 w 400050"/>
                <a:gd name="connsiteY27" fmla="*/ 404813 h 400050"/>
                <a:gd name="connsiteX28" fmla="*/ 226695 w 400050"/>
                <a:gd name="connsiteY28" fmla="*/ 404813 h 400050"/>
                <a:gd name="connsiteX29" fmla="*/ 247650 w 400050"/>
                <a:gd name="connsiteY29" fmla="*/ 362903 h 400050"/>
                <a:gd name="connsiteX30" fmla="*/ 284798 w 400050"/>
                <a:gd name="connsiteY30" fmla="*/ 347663 h 400050"/>
                <a:gd name="connsiteX31" fmla="*/ 329565 w 400050"/>
                <a:gd name="connsiteY31" fmla="*/ 362903 h 400050"/>
                <a:gd name="connsiteX32" fmla="*/ 362903 w 400050"/>
                <a:gd name="connsiteY32" fmla="*/ 328613 h 400050"/>
                <a:gd name="connsiteX33" fmla="*/ 348615 w 400050"/>
                <a:gd name="connsiteY33" fmla="*/ 284798 h 400050"/>
                <a:gd name="connsiteX34" fmla="*/ 363855 w 400050"/>
                <a:gd name="connsiteY34" fmla="*/ 247650 h 400050"/>
                <a:gd name="connsiteX35" fmla="*/ 405765 w 400050"/>
                <a:gd name="connsiteY35" fmla="*/ 226695 h 400050"/>
                <a:gd name="connsiteX36" fmla="*/ 405765 w 400050"/>
                <a:gd name="connsiteY36" fmla="*/ 179070 h 400050"/>
                <a:gd name="connsiteX37" fmla="*/ 363855 w 400050"/>
                <a:gd name="connsiteY37" fmla="*/ 158115 h 400050"/>
                <a:gd name="connsiteX38" fmla="*/ 348615 w 400050"/>
                <a:gd name="connsiteY38" fmla="*/ 120967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0050" h="400050">
                  <a:moveTo>
                    <a:pt x="202883" y="274320"/>
                  </a:moveTo>
                  <a:cubicBezTo>
                    <a:pt x="162878" y="274320"/>
                    <a:pt x="131445" y="241935"/>
                    <a:pt x="131445" y="202882"/>
                  </a:cubicBezTo>
                  <a:cubicBezTo>
                    <a:pt x="131445" y="162877"/>
                    <a:pt x="163830" y="131445"/>
                    <a:pt x="202883" y="131445"/>
                  </a:cubicBezTo>
                  <a:cubicBezTo>
                    <a:pt x="242888" y="131445"/>
                    <a:pt x="274320" y="163830"/>
                    <a:pt x="274320" y="202882"/>
                  </a:cubicBezTo>
                  <a:cubicBezTo>
                    <a:pt x="274320" y="241935"/>
                    <a:pt x="242888" y="274320"/>
                    <a:pt x="202883" y="274320"/>
                  </a:cubicBezTo>
                  <a:lnTo>
                    <a:pt x="202883" y="274320"/>
                  </a:lnTo>
                  <a:close/>
                  <a:moveTo>
                    <a:pt x="348615" y="120967"/>
                  </a:moveTo>
                  <a:lnTo>
                    <a:pt x="363855" y="76200"/>
                  </a:lnTo>
                  <a:lnTo>
                    <a:pt x="329565" y="41910"/>
                  </a:lnTo>
                  <a:lnTo>
                    <a:pt x="284798" y="57150"/>
                  </a:lnTo>
                  <a:cubicBezTo>
                    <a:pt x="273368" y="50482"/>
                    <a:pt x="260033" y="45720"/>
                    <a:pt x="247650" y="41910"/>
                  </a:cubicBezTo>
                  <a:lnTo>
                    <a:pt x="226695" y="0"/>
                  </a:lnTo>
                  <a:lnTo>
                    <a:pt x="179070" y="0"/>
                  </a:lnTo>
                  <a:lnTo>
                    <a:pt x="158115" y="41910"/>
                  </a:lnTo>
                  <a:cubicBezTo>
                    <a:pt x="144780" y="45720"/>
                    <a:pt x="132398" y="50482"/>
                    <a:pt x="120968" y="57150"/>
                  </a:cubicBezTo>
                  <a:lnTo>
                    <a:pt x="76200" y="41910"/>
                  </a:lnTo>
                  <a:lnTo>
                    <a:pt x="42863" y="75247"/>
                  </a:lnTo>
                  <a:lnTo>
                    <a:pt x="57150" y="120015"/>
                  </a:lnTo>
                  <a:cubicBezTo>
                    <a:pt x="50483" y="131445"/>
                    <a:pt x="45720" y="144780"/>
                    <a:pt x="41910" y="157163"/>
                  </a:cubicBezTo>
                  <a:lnTo>
                    <a:pt x="0" y="178117"/>
                  </a:lnTo>
                  <a:lnTo>
                    <a:pt x="0" y="225742"/>
                  </a:lnTo>
                  <a:lnTo>
                    <a:pt x="41910" y="246698"/>
                  </a:lnTo>
                  <a:cubicBezTo>
                    <a:pt x="45720" y="260032"/>
                    <a:pt x="50483" y="272415"/>
                    <a:pt x="57150" y="283845"/>
                  </a:cubicBezTo>
                  <a:lnTo>
                    <a:pt x="42863" y="328613"/>
                  </a:lnTo>
                  <a:lnTo>
                    <a:pt x="76200" y="361950"/>
                  </a:lnTo>
                  <a:lnTo>
                    <a:pt x="120968" y="347663"/>
                  </a:lnTo>
                  <a:cubicBezTo>
                    <a:pt x="132398" y="354330"/>
                    <a:pt x="144780" y="359092"/>
                    <a:pt x="158115" y="362903"/>
                  </a:cubicBezTo>
                  <a:lnTo>
                    <a:pt x="179070" y="404813"/>
                  </a:lnTo>
                  <a:lnTo>
                    <a:pt x="226695" y="404813"/>
                  </a:lnTo>
                  <a:lnTo>
                    <a:pt x="247650" y="362903"/>
                  </a:lnTo>
                  <a:cubicBezTo>
                    <a:pt x="260985" y="359092"/>
                    <a:pt x="273368" y="354330"/>
                    <a:pt x="284798" y="347663"/>
                  </a:cubicBezTo>
                  <a:lnTo>
                    <a:pt x="329565" y="362903"/>
                  </a:lnTo>
                  <a:lnTo>
                    <a:pt x="362903" y="328613"/>
                  </a:lnTo>
                  <a:lnTo>
                    <a:pt x="348615" y="284798"/>
                  </a:lnTo>
                  <a:cubicBezTo>
                    <a:pt x="355283" y="273367"/>
                    <a:pt x="360045" y="260985"/>
                    <a:pt x="363855" y="247650"/>
                  </a:cubicBezTo>
                  <a:lnTo>
                    <a:pt x="405765" y="226695"/>
                  </a:lnTo>
                  <a:lnTo>
                    <a:pt x="405765" y="179070"/>
                  </a:lnTo>
                  <a:lnTo>
                    <a:pt x="363855" y="158115"/>
                  </a:lnTo>
                  <a:cubicBezTo>
                    <a:pt x="360045" y="144780"/>
                    <a:pt x="355283" y="132397"/>
                    <a:pt x="348615" y="1209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5" name="Graphic 11" descr="Lightbulb">
            <a:extLst>
              <a:ext uri="{FF2B5EF4-FFF2-40B4-BE49-F238E27FC236}">
                <a16:creationId xmlns:a16="http://schemas.microsoft.com/office/drawing/2014/main" id="{C52654EC-52B3-4A21-9A4E-25132D497C55}"/>
              </a:ext>
            </a:extLst>
          </p:cNvPr>
          <p:cNvGrpSpPr/>
          <p:nvPr/>
        </p:nvGrpSpPr>
        <p:grpSpPr>
          <a:xfrm>
            <a:off x="9035102" y="1185786"/>
            <a:ext cx="569603" cy="569603"/>
            <a:chOff x="6849638" y="1926375"/>
            <a:chExt cx="914400" cy="914400"/>
          </a:xfrm>
          <a:solidFill>
            <a:schemeClr val="tx1">
              <a:lumMod val="75000"/>
              <a:lumOff val="25000"/>
            </a:schemeClr>
          </a:solidFill>
        </p:grpSpPr>
        <p:sp>
          <p:nvSpPr>
            <p:cNvPr id="57" name="Freeform: Shape 56">
              <a:extLst>
                <a:ext uri="{FF2B5EF4-FFF2-40B4-BE49-F238E27FC236}">
                  <a16:creationId xmlns:a16="http://schemas.microsoft.com/office/drawing/2014/main" id="{F143F4C3-9C00-4140-9AA2-F31A9DD6607C}"/>
                </a:ext>
              </a:extLst>
            </p:cNvPr>
            <p:cNvSpPr/>
            <p:nvPr/>
          </p:nvSpPr>
          <p:spPr>
            <a:xfrm>
              <a:off x="7183013" y="2535975"/>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E7AB029-1778-4560-8899-5144D5A7709E}"/>
                </a:ext>
              </a:extLst>
            </p:cNvPr>
            <p:cNvSpPr/>
            <p:nvPr/>
          </p:nvSpPr>
          <p:spPr>
            <a:xfrm>
              <a:off x="7183013" y="2631225"/>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FB144716-9D9F-4B2F-B754-A2E6D579AD21}"/>
                </a:ext>
              </a:extLst>
            </p:cNvPr>
            <p:cNvSpPr/>
            <p:nvPr/>
          </p:nvSpPr>
          <p:spPr>
            <a:xfrm>
              <a:off x="7244926" y="2726475"/>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26A4B5D-C0D2-425F-8550-E082B59B5CF0}"/>
                </a:ext>
              </a:extLst>
            </p:cNvPr>
            <p:cNvSpPr/>
            <p:nvPr/>
          </p:nvSpPr>
          <p:spPr>
            <a:xfrm>
              <a:off x="7059188" y="1983525"/>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6" name="Graphic 13" descr="Database">
            <a:extLst>
              <a:ext uri="{FF2B5EF4-FFF2-40B4-BE49-F238E27FC236}">
                <a16:creationId xmlns:a16="http://schemas.microsoft.com/office/drawing/2014/main" id="{5EE96CA8-1DA9-41C9-9649-52125E029EE5}"/>
              </a:ext>
            </a:extLst>
          </p:cNvPr>
          <p:cNvGrpSpPr/>
          <p:nvPr/>
        </p:nvGrpSpPr>
        <p:grpSpPr>
          <a:xfrm>
            <a:off x="9153768" y="5161943"/>
            <a:ext cx="332269" cy="450936"/>
            <a:chOff x="10351200" y="4307625"/>
            <a:chExt cx="533400" cy="723900"/>
          </a:xfrm>
          <a:solidFill>
            <a:schemeClr val="tx1">
              <a:lumMod val="75000"/>
              <a:lumOff val="25000"/>
            </a:schemeClr>
          </a:solidFill>
        </p:grpSpPr>
        <p:sp>
          <p:nvSpPr>
            <p:cNvPr id="53" name="Freeform: Shape 52">
              <a:extLst>
                <a:ext uri="{FF2B5EF4-FFF2-40B4-BE49-F238E27FC236}">
                  <a16:creationId xmlns:a16="http://schemas.microsoft.com/office/drawing/2014/main" id="{A855AB7B-B7A2-42D8-9C42-6DFE80FE4B92}"/>
                </a:ext>
              </a:extLst>
            </p:cNvPr>
            <p:cNvSpPr/>
            <p:nvPr/>
          </p:nvSpPr>
          <p:spPr>
            <a:xfrm>
              <a:off x="10351200" y="4307625"/>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D325E16-0BFC-48BC-BC27-6AC38368634F}"/>
                </a:ext>
              </a:extLst>
            </p:cNvPr>
            <p:cNvSpPr/>
            <p:nvPr/>
          </p:nvSpPr>
          <p:spPr>
            <a:xfrm>
              <a:off x="10351200" y="4421925"/>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5360BC93-44F2-4FBD-8082-26CC038AECAC}"/>
                </a:ext>
              </a:extLst>
            </p:cNvPr>
            <p:cNvSpPr/>
            <p:nvPr/>
          </p:nvSpPr>
          <p:spPr>
            <a:xfrm>
              <a:off x="10351200" y="4612425"/>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1F0DC226-8937-4BE6-B7D7-20E4204B22D5}"/>
                </a:ext>
              </a:extLst>
            </p:cNvPr>
            <p:cNvSpPr/>
            <p:nvPr/>
          </p:nvSpPr>
          <p:spPr>
            <a:xfrm>
              <a:off x="10351200" y="4802925"/>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TextBox 46">
            <a:extLst>
              <a:ext uri="{FF2B5EF4-FFF2-40B4-BE49-F238E27FC236}">
                <a16:creationId xmlns:a16="http://schemas.microsoft.com/office/drawing/2014/main" id="{65814EEA-569B-4AF5-94CB-A9C2727AAC5D}"/>
              </a:ext>
            </a:extLst>
          </p:cNvPr>
          <p:cNvSpPr txBox="1"/>
          <p:nvPr/>
        </p:nvSpPr>
        <p:spPr>
          <a:xfrm>
            <a:off x="4113684" y="2335719"/>
            <a:ext cx="473206"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06</a:t>
            </a:r>
          </a:p>
        </p:txBody>
      </p:sp>
      <p:sp>
        <p:nvSpPr>
          <p:cNvPr id="48" name="TextBox 47">
            <a:extLst>
              <a:ext uri="{FF2B5EF4-FFF2-40B4-BE49-F238E27FC236}">
                <a16:creationId xmlns:a16="http://schemas.microsoft.com/office/drawing/2014/main" id="{5F450665-5200-4819-8CEF-F42C0C9CFE41}"/>
              </a:ext>
            </a:extLst>
          </p:cNvPr>
          <p:cNvSpPr txBox="1"/>
          <p:nvPr/>
        </p:nvSpPr>
        <p:spPr>
          <a:xfrm>
            <a:off x="5499232" y="1554652"/>
            <a:ext cx="429925"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01</a:t>
            </a:r>
          </a:p>
        </p:txBody>
      </p:sp>
      <p:sp>
        <p:nvSpPr>
          <p:cNvPr id="49" name="TextBox 48">
            <a:extLst>
              <a:ext uri="{FF2B5EF4-FFF2-40B4-BE49-F238E27FC236}">
                <a16:creationId xmlns:a16="http://schemas.microsoft.com/office/drawing/2014/main" id="{7CC980B6-4D45-48E5-A8C8-30AA123EAD42}"/>
              </a:ext>
            </a:extLst>
          </p:cNvPr>
          <p:cNvSpPr txBox="1"/>
          <p:nvPr/>
        </p:nvSpPr>
        <p:spPr>
          <a:xfrm>
            <a:off x="7049682" y="2443269"/>
            <a:ext cx="478016"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02</a:t>
            </a:r>
          </a:p>
        </p:txBody>
      </p:sp>
      <p:sp>
        <p:nvSpPr>
          <p:cNvPr id="50" name="TextBox 49">
            <a:extLst>
              <a:ext uri="{FF2B5EF4-FFF2-40B4-BE49-F238E27FC236}">
                <a16:creationId xmlns:a16="http://schemas.microsoft.com/office/drawing/2014/main" id="{D4932387-C996-4C38-A8B3-8486BE5CD239}"/>
              </a:ext>
            </a:extLst>
          </p:cNvPr>
          <p:cNvSpPr txBox="1"/>
          <p:nvPr/>
        </p:nvSpPr>
        <p:spPr>
          <a:xfrm>
            <a:off x="6884484" y="3979157"/>
            <a:ext cx="476412"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03</a:t>
            </a:r>
          </a:p>
        </p:txBody>
      </p:sp>
      <p:sp>
        <p:nvSpPr>
          <p:cNvPr id="51" name="TextBox 50">
            <a:extLst>
              <a:ext uri="{FF2B5EF4-FFF2-40B4-BE49-F238E27FC236}">
                <a16:creationId xmlns:a16="http://schemas.microsoft.com/office/drawing/2014/main" id="{52F3ADA1-9E01-45A2-B65E-0D6167C16FD1}"/>
              </a:ext>
            </a:extLst>
          </p:cNvPr>
          <p:cNvSpPr txBox="1"/>
          <p:nvPr/>
        </p:nvSpPr>
        <p:spPr>
          <a:xfrm>
            <a:off x="5437344" y="4704520"/>
            <a:ext cx="489236"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04</a:t>
            </a:r>
          </a:p>
        </p:txBody>
      </p:sp>
      <p:sp>
        <p:nvSpPr>
          <p:cNvPr id="52" name="TextBox 51">
            <a:extLst>
              <a:ext uri="{FF2B5EF4-FFF2-40B4-BE49-F238E27FC236}">
                <a16:creationId xmlns:a16="http://schemas.microsoft.com/office/drawing/2014/main" id="{980C8E66-2880-4F1E-BF77-40E755253519}"/>
              </a:ext>
            </a:extLst>
          </p:cNvPr>
          <p:cNvSpPr txBox="1"/>
          <p:nvPr/>
        </p:nvSpPr>
        <p:spPr>
          <a:xfrm>
            <a:off x="4087817" y="3863136"/>
            <a:ext cx="479618" cy="52322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Bahnschrift SemiLight Condensed" panose="020B0502040204020203" pitchFamily="34" charset="0"/>
              </a:rPr>
              <a:t>05</a:t>
            </a:r>
          </a:p>
        </p:txBody>
      </p:sp>
      <p:sp>
        <p:nvSpPr>
          <p:cNvPr id="90" name="Rectangle: Rounded Corners 89">
            <a:extLst>
              <a:ext uri="{FF2B5EF4-FFF2-40B4-BE49-F238E27FC236}">
                <a16:creationId xmlns:a16="http://schemas.microsoft.com/office/drawing/2014/main" id="{8B390900-9512-4C48-81A6-C1A7557BBF85}"/>
              </a:ext>
            </a:extLst>
          </p:cNvPr>
          <p:cNvSpPr/>
          <p:nvPr/>
        </p:nvSpPr>
        <p:spPr>
          <a:xfrm>
            <a:off x="7718666" y="3021077"/>
            <a:ext cx="2988826" cy="922147"/>
          </a:xfrm>
          <a:prstGeom prst="roundRect">
            <a:avLst>
              <a:gd name="adj"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54E8745C-ACC5-45DF-807C-95FD8C31BD39}"/>
              </a:ext>
            </a:extLst>
          </p:cNvPr>
          <p:cNvSpPr/>
          <p:nvPr/>
        </p:nvSpPr>
        <p:spPr>
          <a:xfrm>
            <a:off x="9861034" y="3108742"/>
            <a:ext cx="746816" cy="746816"/>
          </a:xfrm>
          <a:prstGeom prst="ellipse">
            <a:avLst/>
          </a:prstGeom>
          <a:gradFill>
            <a:gsLst>
              <a:gs pos="0">
                <a:schemeClr val="bg1"/>
              </a:gs>
              <a:gs pos="50000">
                <a:schemeClr val="bg1">
                  <a:lumMod val="95000"/>
                </a:schemeClr>
              </a:gs>
              <a:gs pos="100000">
                <a:schemeClr val="bg1">
                  <a:lumMod val="85000"/>
                </a:schemeClr>
              </a:gs>
            </a:gsLs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522D5A8F-5B3D-41D7-9D06-1D79E6F46F03}"/>
              </a:ext>
            </a:extLst>
          </p:cNvPr>
          <p:cNvSpPr txBox="1"/>
          <p:nvPr/>
        </p:nvSpPr>
        <p:spPr>
          <a:xfrm>
            <a:off x="7997914" y="3086426"/>
            <a:ext cx="1781789" cy="338554"/>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93" name="Graphic 7" descr="Stopwatch">
            <a:extLst>
              <a:ext uri="{FF2B5EF4-FFF2-40B4-BE49-F238E27FC236}">
                <a16:creationId xmlns:a16="http://schemas.microsoft.com/office/drawing/2014/main" id="{EAB1EA7D-D15E-47D5-83A9-13B23C646663}"/>
              </a:ext>
            </a:extLst>
          </p:cNvPr>
          <p:cNvGrpSpPr/>
          <p:nvPr/>
        </p:nvGrpSpPr>
        <p:grpSpPr>
          <a:xfrm>
            <a:off x="9949640" y="3197349"/>
            <a:ext cx="569603" cy="569603"/>
            <a:chOff x="8367675" y="2690775"/>
            <a:chExt cx="914400" cy="914400"/>
          </a:xfrm>
          <a:solidFill>
            <a:schemeClr val="tx1">
              <a:lumMod val="75000"/>
              <a:lumOff val="25000"/>
            </a:schemeClr>
          </a:solidFill>
        </p:grpSpPr>
        <p:sp>
          <p:nvSpPr>
            <p:cNvPr id="94" name="Freeform: Shape 93">
              <a:extLst>
                <a:ext uri="{FF2B5EF4-FFF2-40B4-BE49-F238E27FC236}">
                  <a16:creationId xmlns:a16="http://schemas.microsoft.com/office/drawing/2014/main" id="{2FCD40D2-B886-4FE0-957C-1D043D2783E5}"/>
                </a:ext>
              </a:extLst>
            </p:cNvPr>
            <p:cNvSpPr/>
            <p:nvPr/>
          </p:nvSpPr>
          <p:spPr>
            <a:xfrm>
              <a:off x="8805825" y="29860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2997D2FF-EF13-4E2D-BE71-6C3D760A2254}"/>
                </a:ext>
              </a:extLst>
            </p:cNvPr>
            <p:cNvSpPr/>
            <p:nvPr/>
          </p:nvSpPr>
          <p:spPr>
            <a:xfrm>
              <a:off x="8805825" y="33670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CFB4D001-D1BD-412D-A713-027677256C19}"/>
                </a:ext>
              </a:extLst>
            </p:cNvPr>
            <p:cNvSpPr/>
            <p:nvPr/>
          </p:nvSpPr>
          <p:spPr>
            <a:xfrm>
              <a:off x="8996325" y="31670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6D51E3B-A4C1-4A1D-AF8F-8807C1D6B5AB}"/>
                </a:ext>
              </a:extLst>
            </p:cNvPr>
            <p:cNvSpPr/>
            <p:nvPr/>
          </p:nvSpPr>
          <p:spPr>
            <a:xfrm>
              <a:off x="8615325" y="31670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644F218-58DA-444E-80A4-B1C65E484107}"/>
                </a:ext>
              </a:extLst>
            </p:cNvPr>
            <p:cNvSpPr/>
            <p:nvPr/>
          </p:nvSpPr>
          <p:spPr>
            <a:xfrm>
              <a:off x="8805825" y="3052725"/>
              <a:ext cx="123825" cy="238125"/>
            </a:xfrm>
            <a:custGeom>
              <a:avLst/>
              <a:gdLst>
                <a:gd name="connsiteX0" fmla="*/ 38100 w 123825"/>
                <a:gd name="connsiteY0" fmla="*/ 0 h 238125"/>
                <a:gd name="connsiteX1" fmla="*/ 0 w 123825"/>
                <a:gd name="connsiteY1" fmla="*/ 0 h 238125"/>
                <a:gd name="connsiteX2" fmla="*/ 0 w 123825"/>
                <a:gd name="connsiteY2" fmla="*/ 133350 h 238125"/>
                <a:gd name="connsiteX3" fmla="*/ 5715 w 123825"/>
                <a:gd name="connsiteY3" fmla="*/ 146685 h 238125"/>
                <a:gd name="connsiteX4" fmla="*/ 100013 w 123825"/>
                <a:gd name="connsiteY4" fmla="*/ 240983 h 238125"/>
                <a:gd name="connsiteX5" fmla="*/ 126682 w 123825"/>
                <a:gd name="connsiteY5" fmla="*/ 214313 h 238125"/>
                <a:gd name="connsiteX6" fmla="*/ 38100 w 123825"/>
                <a:gd name="connsiteY6" fmla="*/ 125730 h 238125"/>
                <a:gd name="connsiteX7" fmla="*/ 38100 w 123825"/>
                <a:gd name="connsiteY7"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238125">
                  <a:moveTo>
                    <a:pt x="38100" y="0"/>
                  </a:moveTo>
                  <a:lnTo>
                    <a:pt x="0" y="0"/>
                  </a:lnTo>
                  <a:lnTo>
                    <a:pt x="0" y="133350"/>
                  </a:lnTo>
                  <a:cubicBezTo>
                    <a:pt x="0" y="138113"/>
                    <a:pt x="1905" y="142875"/>
                    <a:pt x="5715" y="146685"/>
                  </a:cubicBezTo>
                  <a:lnTo>
                    <a:pt x="100013" y="240983"/>
                  </a:lnTo>
                  <a:lnTo>
                    <a:pt x="126682" y="214313"/>
                  </a:lnTo>
                  <a:lnTo>
                    <a:pt x="38100" y="125730"/>
                  </a:lnTo>
                  <a:lnTo>
                    <a:pt x="3810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DB078A2-CD75-4607-901C-50CB1222C497}"/>
                </a:ext>
              </a:extLst>
            </p:cNvPr>
            <p:cNvSpPr/>
            <p:nvPr/>
          </p:nvSpPr>
          <p:spPr>
            <a:xfrm>
              <a:off x="8501316" y="2776500"/>
              <a:ext cx="647700" cy="733425"/>
            </a:xfrm>
            <a:custGeom>
              <a:avLst/>
              <a:gdLst>
                <a:gd name="connsiteX0" fmla="*/ 323559 w 647700"/>
                <a:gd name="connsiteY0" fmla="*/ 685800 h 733425"/>
                <a:gd name="connsiteX1" fmla="*/ 56859 w 647700"/>
                <a:gd name="connsiteY1" fmla="*/ 419100 h 733425"/>
                <a:gd name="connsiteX2" fmla="*/ 323559 w 647700"/>
                <a:gd name="connsiteY2" fmla="*/ 152400 h 733425"/>
                <a:gd name="connsiteX3" fmla="*/ 590259 w 647700"/>
                <a:gd name="connsiteY3" fmla="*/ 419100 h 733425"/>
                <a:gd name="connsiteX4" fmla="*/ 323559 w 647700"/>
                <a:gd name="connsiteY4" fmla="*/ 685800 h 733425"/>
                <a:gd name="connsiteX5" fmla="*/ 323559 w 647700"/>
                <a:gd name="connsiteY5" fmla="*/ 685800 h 733425"/>
                <a:gd name="connsiteX6" fmla="*/ 549301 w 647700"/>
                <a:gd name="connsiteY6" fmla="*/ 186690 h 733425"/>
                <a:gd name="connsiteX7" fmla="*/ 577876 w 647700"/>
                <a:gd name="connsiteY7" fmla="*/ 158115 h 733425"/>
                <a:gd name="connsiteX8" fmla="*/ 576924 w 647700"/>
                <a:gd name="connsiteY8" fmla="*/ 118110 h 733425"/>
                <a:gd name="connsiteX9" fmla="*/ 536919 w 647700"/>
                <a:gd name="connsiteY9" fmla="*/ 117157 h 733425"/>
                <a:gd name="connsiteX10" fmla="*/ 504534 w 647700"/>
                <a:gd name="connsiteY10" fmla="*/ 150495 h 733425"/>
                <a:gd name="connsiteX11" fmla="*/ 352134 w 647700"/>
                <a:gd name="connsiteY11" fmla="*/ 97155 h 733425"/>
                <a:gd name="connsiteX12" fmla="*/ 352134 w 647700"/>
                <a:gd name="connsiteY12" fmla="*/ 57150 h 733425"/>
                <a:gd name="connsiteX13" fmla="*/ 437859 w 647700"/>
                <a:gd name="connsiteY13" fmla="*/ 57150 h 733425"/>
                <a:gd name="connsiteX14" fmla="*/ 437859 w 647700"/>
                <a:gd name="connsiteY14" fmla="*/ 0 h 733425"/>
                <a:gd name="connsiteX15" fmla="*/ 209259 w 647700"/>
                <a:gd name="connsiteY15" fmla="*/ 0 h 733425"/>
                <a:gd name="connsiteX16" fmla="*/ 209259 w 647700"/>
                <a:gd name="connsiteY16" fmla="*/ 57150 h 733425"/>
                <a:gd name="connsiteX17" fmla="*/ 294984 w 647700"/>
                <a:gd name="connsiteY17" fmla="*/ 57150 h 733425"/>
                <a:gd name="connsiteX18" fmla="*/ 294984 w 647700"/>
                <a:gd name="connsiteY18" fmla="*/ 96203 h 733425"/>
                <a:gd name="connsiteX19" fmla="*/ 2566 w 647700"/>
                <a:gd name="connsiteY19" fmla="*/ 378143 h 733425"/>
                <a:gd name="connsiteX20" fmla="*/ 215926 w 647700"/>
                <a:gd name="connsiteY20" fmla="*/ 723900 h 733425"/>
                <a:gd name="connsiteX21" fmla="*/ 599784 w 647700"/>
                <a:gd name="connsiteY21" fmla="*/ 589598 h 733425"/>
                <a:gd name="connsiteX22" fmla="*/ 549301 w 647700"/>
                <a:gd name="connsiteY22" fmla="*/ 186690 h 733425"/>
                <a:gd name="connsiteX23" fmla="*/ 549301 w 647700"/>
                <a:gd name="connsiteY23" fmla="*/ 18669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700" h="733425">
                  <a:moveTo>
                    <a:pt x="323559" y="685800"/>
                  </a:moveTo>
                  <a:cubicBezTo>
                    <a:pt x="175921" y="685800"/>
                    <a:pt x="56859" y="566738"/>
                    <a:pt x="56859" y="419100"/>
                  </a:cubicBezTo>
                  <a:cubicBezTo>
                    <a:pt x="56859" y="271463"/>
                    <a:pt x="175921" y="152400"/>
                    <a:pt x="323559" y="152400"/>
                  </a:cubicBezTo>
                  <a:cubicBezTo>
                    <a:pt x="471196" y="152400"/>
                    <a:pt x="590259" y="271463"/>
                    <a:pt x="590259" y="419100"/>
                  </a:cubicBezTo>
                  <a:cubicBezTo>
                    <a:pt x="590259" y="566738"/>
                    <a:pt x="471196" y="685800"/>
                    <a:pt x="323559" y="685800"/>
                  </a:cubicBezTo>
                  <a:lnTo>
                    <a:pt x="323559" y="685800"/>
                  </a:lnTo>
                  <a:close/>
                  <a:moveTo>
                    <a:pt x="549301" y="186690"/>
                  </a:moveTo>
                  <a:lnTo>
                    <a:pt x="577876" y="158115"/>
                  </a:lnTo>
                  <a:cubicBezTo>
                    <a:pt x="588354" y="146685"/>
                    <a:pt x="588354" y="129540"/>
                    <a:pt x="576924" y="118110"/>
                  </a:cubicBezTo>
                  <a:cubicBezTo>
                    <a:pt x="566446" y="107632"/>
                    <a:pt x="548349" y="106680"/>
                    <a:pt x="536919" y="117157"/>
                  </a:cubicBezTo>
                  <a:lnTo>
                    <a:pt x="504534" y="150495"/>
                  </a:lnTo>
                  <a:cubicBezTo>
                    <a:pt x="458814" y="120015"/>
                    <a:pt x="406426" y="100965"/>
                    <a:pt x="352134" y="97155"/>
                  </a:cubicBezTo>
                  <a:lnTo>
                    <a:pt x="352134" y="57150"/>
                  </a:lnTo>
                  <a:lnTo>
                    <a:pt x="437859" y="57150"/>
                  </a:lnTo>
                  <a:lnTo>
                    <a:pt x="437859" y="0"/>
                  </a:lnTo>
                  <a:lnTo>
                    <a:pt x="209259" y="0"/>
                  </a:lnTo>
                  <a:lnTo>
                    <a:pt x="209259" y="57150"/>
                  </a:lnTo>
                  <a:lnTo>
                    <a:pt x="294984" y="57150"/>
                  </a:lnTo>
                  <a:lnTo>
                    <a:pt x="294984" y="96203"/>
                  </a:lnTo>
                  <a:cubicBezTo>
                    <a:pt x="143536" y="109538"/>
                    <a:pt x="21616" y="226695"/>
                    <a:pt x="2566" y="378143"/>
                  </a:cubicBezTo>
                  <a:cubicBezTo>
                    <a:pt x="-16484" y="529590"/>
                    <a:pt x="72099" y="673418"/>
                    <a:pt x="215926" y="723900"/>
                  </a:cubicBezTo>
                  <a:cubicBezTo>
                    <a:pt x="359754" y="774383"/>
                    <a:pt x="518821" y="719138"/>
                    <a:pt x="599784" y="589598"/>
                  </a:cubicBezTo>
                  <a:cubicBezTo>
                    <a:pt x="680746" y="460058"/>
                    <a:pt x="657886" y="292418"/>
                    <a:pt x="549301" y="186690"/>
                  </a:cubicBezTo>
                  <a:lnTo>
                    <a:pt x="549301" y="18669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6" name="TextBox 105">
            <a:extLst>
              <a:ext uri="{FF2B5EF4-FFF2-40B4-BE49-F238E27FC236}">
                <a16:creationId xmlns:a16="http://schemas.microsoft.com/office/drawing/2014/main" id="{48355987-CDBA-40EC-9651-EC84A026ED1D}"/>
              </a:ext>
            </a:extLst>
          </p:cNvPr>
          <p:cNvSpPr txBox="1"/>
          <p:nvPr/>
        </p:nvSpPr>
        <p:spPr>
          <a:xfrm>
            <a:off x="8049211" y="3082524"/>
            <a:ext cx="1781789" cy="707886"/>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white"/>
                </a:solidFill>
                <a:effectLst/>
                <a:uLnTx/>
                <a:uFillTx/>
                <a:latin typeface="Bahnschrift SemiLight Condensed" panose="020B0502040204020203" pitchFamily="34" charset="0"/>
                <a:ea typeface="+mn-ea"/>
                <a:cs typeface="+mn-cs"/>
              </a:rPr>
              <a:t>Corporate Governance</a:t>
            </a:r>
          </a:p>
        </p:txBody>
      </p:sp>
      <p:sp>
        <p:nvSpPr>
          <p:cNvPr id="5" name="Footer Placeholder 4">
            <a:extLst>
              <a:ext uri="{FF2B5EF4-FFF2-40B4-BE49-F238E27FC236}">
                <a16:creationId xmlns:a16="http://schemas.microsoft.com/office/drawing/2014/main" id="{638446C5-EFD0-4D82-942B-9A6BFF557356}"/>
              </a:ext>
            </a:extLst>
          </p:cNvPr>
          <p:cNvSpPr>
            <a:spLocks noGrp="1"/>
          </p:cNvSpPr>
          <p:nvPr>
            <p:ph type="ftr" sz="quarter" idx="11"/>
          </p:nvPr>
        </p:nvSpPr>
        <p:spPr/>
        <p:txBody>
          <a:bodyPr/>
          <a:lstStyle/>
          <a:p>
            <a:r>
              <a:rPr lang="en-US" dirty="0"/>
              <a:t>CA NILESH VIKAMSEY</a:t>
            </a:r>
          </a:p>
        </p:txBody>
      </p:sp>
    </p:spTree>
    <p:extLst>
      <p:ext uri="{BB962C8B-B14F-4D97-AF65-F5344CB8AC3E}">
        <p14:creationId xmlns:p14="http://schemas.microsoft.com/office/powerpoint/2010/main" val="95397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PROHIBITIONS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C6E8A9-1747-4B6D-86D8-BD0391BA7247}"/>
              </a:ext>
            </a:extLst>
          </p:cNvPr>
          <p:cNvSpPr txBox="1"/>
          <p:nvPr/>
        </p:nvSpPr>
        <p:spPr>
          <a:xfrm>
            <a:off x="-922" y="1210169"/>
            <a:ext cx="11745687" cy="5016758"/>
          </a:xfrm>
          <a:prstGeom prst="rect">
            <a:avLst/>
          </a:prstGeom>
          <a:noFill/>
        </p:spPr>
        <p:txBody>
          <a:bodyPr wrap="square" numCol="2" spcCol="540000" rtlCol="0">
            <a:spAutoFit/>
          </a:bodyPr>
          <a:lstStyle/>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Promoter or related to promoter/director</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Having pecuniary relationship (other than remuneration as ID or transactions exceeding  10% of his total income during immediately 2 preceding FY or current FY)</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Relative has or had pecuniary relationship or transaction amounting to 2% of its turnover or total income or INR 50 Lakhs</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Is KMP or is or has been employee or proposed to be appointed</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Employee or proprietor or a partner  - A firm of auditors or company secretaries in practice or cost auditors</a:t>
            </a:r>
          </a:p>
          <a:p>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Employee or proprietor or a partner Any legal or a consulting firm that has or had any transaction amounting to 10% or more of the gross turnover of such firm</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Holds together with his relative 2% or more of the total voting power of the company </a:t>
            </a:r>
          </a:p>
          <a:p>
            <a:pPr marL="285750" indent="-285750">
              <a:buFont typeface="Arial" panose="020B0604020202020204" pitchFamily="34" charset="0"/>
              <a:buChar char="•"/>
            </a:pPr>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is a Chief Executive or director, by whatever name called, of any NPO that receives 25% or more of its receipts or  that holds 2% or more of the total voting power of the company</a:t>
            </a:r>
          </a:p>
          <a:p>
            <a:pPr marL="285750" indent="-285750">
              <a:buFont typeface="Arial" panose="020B0604020202020204" pitchFamily="34" charset="0"/>
              <a:buChar char="•"/>
            </a:pPr>
            <a:r>
              <a:rPr lang="en-US" sz="1400" dirty="0">
                <a:solidFill>
                  <a:srgbClr val="92D050"/>
                </a:solidFill>
                <a:latin typeface="Bahnschrift SemiLight Condensed" panose="020B0502040204020203" pitchFamily="34" charset="0"/>
                <a:ea typeface="Verdana" panose="020B0604030504040204" pitchFamily="34" charset="0"/>
              </a:rPr>
              <a:t> </a:t>
            </a:r>
          </a:p>
        </p:txBody>
      </p:sp>
      <p:sp>
        <p:nvSpPr>
          <p:cNvPr id="8" name="Footer Placeholder 7">
            <a:extLst>
              <a:ext uri="{FF2B5EF4-FFF2-40B4-BE49-F238E27FC236}">
                <a16:creationId xmlns:a16="http://schemas.microsoft.com/office/drawing/2014/main" id="{39099D6B-B8E9-4189-8E63-AABA770C3E98}"/>
              </a:ext>
            </a:extLst>
          </p:cNvPr>
          <p:cNvSpPr>
            <a:spLocks noGrp="1"/>
          </p:cNvSpPr>
          <p:nvPr>
            <p:ph type="ftr" sz="quarter" idx="11"/>
          </p:nvPr>
        </p:nvSpPr>
        <p:spPr/>
        <p:txBody>
          <a:bodyPr/>
          <a:lstStyle/>
          <a:p>
            <a:r>
              <a:rPr lang="en-IN" dirty="0"/>
              <a:t>CA NILESH VIKAMSEY</a:t>
            </a:r>
          </a:p>
        </p:txBody>
      </p:sp>
      <p:sp>
        <p:nvSpPr>
          <p:cNvPr id="10" name="TextBox 9">
            <a:extLst>
              <a:ext uri="{FF2B5EF4-FFF2-40B4-BE49-F238E27FC236}">
                <a16:creationId xmlns:a16="http://schemas.microsoft.com/office/drawing/2014/main" id="{C5B22C34-F43A-4C14-8808-A041AB8D84E4}"/>
              </a:ext>
            </a:extLst>
          </p:cNvPr>
          <p:cNvSpPr txBox="1"/>
          <p:nvPr/>
        </p:nvSpPr>
        <p:spPr>
          <a:xfrm>
            <a:off x="174168" y="840745"/>
            <a:ext cx="6096000" cy="369332"/>
          </a:xfrm>
          <a:prstGeom prst="rect">
            <a:avLst/>
          </a:prstGeom>
          <a:noFill/>
        </p:spPr>
        <p:txBody>
          <a:bodyPr wrap="square">
            <a:spAutoFit/>
          </a:bodyPr>
          <a:lstStyle/>
          <a:p>
            <a:pPr marL="0" indent="0">
              <a:buNone/>
            </a:pPr>
            <a:r>
              <a:rPr lang="en-US" sz="1800" dirty="0">
                <a:latin typeface="Bahnschrift SemiLight Condensed" panose="020B0502040204020203" pitchFamily="34" charset="0"/>
                <a:ea typeface="Verdana" pitchFamily="34" charset="0"/>
                <a:cs typeface="Verdana" pitchFamily="34" charset="0"/>
              </a:rPr>
              <a:t>SECTION 149(6) of Companies Act, 2013</a:t>
            </a:r>
          </a:p>
        </p:txBody>
      </p:sp>
      <p:sp>
        <p:nvSpPr>
          <p:cNvPr id="11" name="TextBox 10">
            <a:extLst>
              <a:ext uri="{FF2B5EF4-FFF2-40B4-BE49-F238E27FC236}">
                <a16:creationId xmlns:a16="http://schemas.microsoft.com/office/drawing/2014/main" id="{FFB5C26C-E436-4A74-B81C-0EBFFC08FBEE}"/>
              </a:ext>
            </a:extLst>
          </p:cNvPr>
          <p:cNvSpPr txBox="1"/>
          <p:nvPr/>
        </p:nvSpPr>
        <p:spPr>
          <a:xfrm>
            <a:off x="272144" y="5372335"/>
            <a:ext cx="7815943" cy="707886"/>
          </a:xfrm>
          <a:prstGeom prst="rect">
            <a:avLst/>
          </a:prstGeom>
          <a:noFill/>
        </p:spPr>
        <p:txBody>
          <a:bodyPr wrap="square">
            <a:spAutoFit/>
          </a:bodyPr>
          <a:lstStyle/>
          <a:p>
            <a:pPr marL="285750" indent="-285750">
              <a:buFont typeface="Arial" panose="020B0604020202020204" pitchFamily="34" charset="0"/>
              <a:buChar char="•"/>
            </a:pPr>
            <a:endParaRPr lang="en-US" sz="2400" dirty="0">
              <a:solidFill>
                <a:schemeClr val="accent5">
                  <a:lumMod val="75000"/>
                </a:schemeClr>
              </a:solidFill>
              <a:latin typeface="Bahnschrift SemiLight Condensed" panose="020B0502040204020203" pitchFamily="34" charset="0"/>
              <a:ea typeface="Verdana" panose="020B0604030504040204" pitchFamily="34" charset="0"/>
            </a:endParaRPr>
          </a:p>
          <a:p>
            <a:r>
              <a:rPr lang="en-US" sz="1600" dirty="0">
                <a:solidFill>
                  <a:srgbClr val="92D050"/>
                </a:solidFill>
                <a:latin typeface="Bahnschrift SemiLight Condensed" panose="020B0502040204020203" pitchFamily="34" charset="0"/>
                <a:ea typeface="Verdana" panose="020B0604030504040204" pitchFamily="34" charset="0"/>
              </a:rPr>
              <a:t>All the criteria need to be seen from the standpoint of company, its holding, its subsidiary or its associate</a:t>
            </a:r>
            <a:endParaRPr lang="en-IN" sz="1600" dirty="0"/>
          </a:p>
        </p:txBody>
      </p:sp>
    </p:spTree>
    <p:extLst>
      <p:ext uri="{BB962C8B-B14F-4D97-AF65-F5344CB8AC3E}">
        <p14:creationId xmlns:p14="http://schemas.microsoft.com/office/powerpoint/2010/main" val="216846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9333"/>
            <a:ext cx="10986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DOES</a:t>
            </a:r>
            <a:r>
              <a:rPr kumimoji="0" lang="en-US" sz="3200" b="0" i="0" u="none" strike="noStrike" kern="1200" cap="none" spc="0" normalizeH="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 COMPANIES ACT ENABLES YOU TO DISCHARGE YOUR DUTIES EFFECTIVELY?</a:t>
            </a:r>
            <a:endPar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sp>
        <p:nvSpPr>
          <p:cNvPr id="8" name="TextBox 7"/>
          <p:cNvSpPr txBox="1"/>
          <p:nvPr/>
        </p:nvSpPr>
        <p:spPr>
          <a:xfrm>
            <a:off x="488515" y="1365337"/>
            <a:ext cx="10258817" cy="369332"/>
          </a:xfrm>
          <a:prstGeom prst="rect">
            <a:avLst/>
          </a:prstGeom>
          <a:noFill/>
        </p:spPr>
        <p:txBody>
          <a:bodyPr wrap="square" rtlCol="0">
            <a:spAutoFit/>
          </a:bodyPr>
          <a:lstStyle/>
          <a:p>
            <a:endParaRPr lang="en-IN" dirty="0"/>
          </a:p>
        </p:txBody>
      </p:sp>
      <p:graphicFrame>
        <p:nvGraphicFramePr>
          <p:cNvPr id="9" name="Chart 8"/>
          <p:cNvGraphicFramePr/>
          <p:nvPr/>
        </p:nvGraphicFramePr>
        <p:xfrm>
          <a:off x="4892964" y="1122218"/>
          <a:ext cx="2406073" cy="2173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881690" y="3472877"/>
          <a:ext cx="2048162" cy="1365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2976805" y="3472877"/>
          <a:ext cx="2048162" cy="1365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nvGraphicFramePr>
        <p:xfrm>
          <a:off x="5071920" y="3472877"/>
          <a:ext cx="2048162" cy="13654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p:nvPr/>
        </p:nvGraphicFramePr>
        <p:xfrm>
          <a:off x="7167035" y="3472877"/>
          <a:ext cx="2048162" cy="1365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p:nvPr/>
        </p:nvGraphicFramePr>
        <p:xfrm>
          <a:off x="9262148" y="3472877"/>
          <a:ext cx="2048162" cy="1365441"/>
        </p:xfrm>
        <a:graphic>
          <a:graphicData uri="http://schemas.openxmlformats.org/drawingml/2006/chart">
            <c:chart xmlns:c="http://schemas.openxmlformats.org/drawingml/2006/chart" xmlns:r="http://schemas.openxmlformats.org/officeDocument/2006/relationships" r:id="rId8"/>
          </a:graphicData>
        </a:graphic>
      </p:graphicFrame>
      <p:grpSp>
        <p:nvGrpSpPr>
          <p:cNvPr id="16" name="Group 15"/>
          <p:cNvGrpSpPr/>
          <p:nvPr/>
        </p:nvGrpSpPr>
        <p:grpSpPr>
          <a:xfrm>
            <a:off x="1030346" y="4838318"/>
            <a:ext cx="1749799" cy="623248"/>
            <a:chOff x="8274023" y="1390601"/>
            <a:chExt cx="2937088" cy="623248"/>
          </a:xfrm>
        </p:grpSpPr>
        <p:sp>
          <p:nvSpPr>
            <p:cNvPr id="17" name="TextBox 16"/>
            <p:cNvSpPr txBox="1"/>
            <p:nvPr/>
          </p:nvSpPr>
          <p:spPr>
            <a:xfrm>
              <a:off x="8274023" y="1390601"/>
              <a:ext cx="2937088" cy="369332"/>
            </a:xfrm>
            <a:prstGeom prst="rect">
              <a:avLst/>
            </a:prstGeom>
            <a:noFill/>
          </p:spPr>
          <p:txBody>
            <a:bodyPr wrap="square" lIns="0" rIns="0" rtlCol="0" anchor="ctr">
              <a:spAutoFit/>
            </a:bodyPr>
            <a:lstStyle/>
            <a:p>
              <a:pPr algn="ctr"/>
              <a:r>
                <a:rPr lang="en-US" dirty="0">
                  <a:latin typeface="Bahnschrift SemiLight Condensed" panose="020B0502040204020203" pitchFamily="34" charset="0"/>
                </a:rPr>
                <a:t>Strongly Agree</a:t>
              </a:r>
            </a:p>
          </p:txBody>
        </p:sp>
        <p:sp>
          <p:nvSpPr>
            <p:cNvPr id="18" name="TextBox 17"/>
            <p:cNvSpPr txBox="1"/>
            <p:nvPr/>
          </p:nvSpPr>
          <p:spPr>
            <a:xfrm>
              <a:off x="8281818" y="1759933"/>
              <a:ext cx="2929293" cy="253916"/>
            </a:xfrm>
            <a:prstGeom prst="rect">
              <a:avLst/>
            </a:prstGeom>
            <a:noFill/>
          </p:spPr>
          <p:txBody>
            <a:bodyPr wrap="square" lIns="0" rIns="0" rtlCol="0" anchor="t">
              <a:spAutoFit/>
            </a:bodyPr>
            <a:lstStyle/>
            <a:p>
              <a:pPr algn="just"/>
              <a:r>
                <a:rPr lang="en-US" sz="1050" dirty="0">
                  <a:solidFill>
                    <a:schemeClr val="tx1">
                      <a:lumMod val="65000"/>
                      <a:lumOff val="35000"/>
                    </a:schemeClr>
                  </a:solidFill>
                </a:rPr>
                <a:t>. </a:t>
              </a:r>
            </a:p>
          </p:txBody>
        </p:sp>
      </p:grpSp>
      <p:grpSp>
        <p:nvGrpSpPr>
          <p:cNvPr id="19" name="Group 18"/>
          <p:cNvGrpSpPr/>
          <p:nvPr/>
        </p:nvGrpSpPr>
        <p:grpSpPr>
          <a:xfrm>
            <a:off x="9411329" y="4822929"/>
            <a:ext cx="1749799" cy="638637"/>
            <a:chOff x="8274023" y="1375212"/>
            <a:chExt cx="2937088" cy="638637"/>
          </a:xfrm>
        </p:grpSpPr>
        <p:sp>
          <p:nvSpPr>
            <p:cNvPr id="20" name="TextBox 19"/>
            <p:cNvSpPr txBox="1"/>
            <p:nvPr/>
          </p:nvSpPr>
          <p:spPr>
            <a:xfrm>
              <a:off x="8274023" y="1375212"/>
              <a:ext cx="2937088" cy="400110"/>
            </a:xfrm>
            <a:prstGeom prst="rect">
              <a:avLst/>
            </a:prstGeom>
            <a:noFill/>
          </p:spPr>
          <p:txBody>
            <a:bodyPr wrap="square" lIns="0" rIns="0" rtlCol="0" anchor="ctr">
              <a:spAutoFit/>
            </a:bodyPr>
            <a:lstStyle/>
            <a:p>
              <a:pPr algn="ctr"/>
              <a:r>
                <a:rPr lang="en-US" dirty="0">
                  <a:latin typeface="Bahnschrift SemiLight Condensed" panose="020B0502040204020203" pitchFamily="34" charset="0"/>
                </a:rPr>
                <a:t>Strongly</a:t>
              </a:r>
              <a:r>
                <a:rPr lang="en-US" sz="2000" dirty="0">
                  <a:latin typeface="Bahnschrift SemiLight Condensed" panose="020B0502040204020203" pitchFamily="34" charset="0"/>
                </a:rPr>
                <a:t> </a:t>
              </a:r>
              <a:r>
                <a:rPr lang="en-US" dirty="0">
                  <a:latin typeface="Bahnschrift SemiLight Condensed" panose="020B0502040204020203" pitchFamily="34" charset="0"/>
                </a:rPr>
                <a:t>Disagree</a:t>
              </a:r>
            </a:p>
          </p:txBody>
        </p:sp>
        <p:sp>
          <p:nvSpPr>
            <p:cNvPr id="21" name="TextBox 20"/>
            <p:cNvSpPr txBox="1"/>
            <p:nvPr/>
          </p:nvSpPr>
          <p:spPr>
            <a:xfrm>
              <a:off x="8281818" y="1759933"/>
              <a:ext cx="2929293" cy="253916"/>
            </a:xfrm>
            <a:prstGeom prst="rect">
              <a:avLst/>
            </a:prstGeom>
            <a:noFill/>
          </p:spPr>
          <p:txBody>
            <a:bodyPr wrap="square" lIns="0" rIns="0" rtlCol="0" anchor="t">
              <a:spAutoFit/>
            </a:bodyPr>
            <a:lstStyle/>
            <a:p>
              <a:pPr algn="just"/>
              <a:endParaRPr lang="en-US" sz="1050" dirty="0">
                <a:solidFill>
                  <a:schemeClr val="tx1">
                    <a:lumMod val="65000"/>
                    <a:lumOff val="35000"/>
                  </a:schemeClr>
                </a:solidFill>
              </a:endParaRPr>
            </a:p>
          </p:txBody>
        </p:sp>
      </p:grpSp>
      <p:grpSp>
        <p:nvGrpSpPr>
          <p:cNvPr id="22" name="Group 21"/>
          <p:cNvGrpSpPr/>
          <p:nvPr/>
        </p:nvGrpSpPr>
        <p:grpSpPr>
          <a:xfrm>
            <a:off x="7316084" y="4838318"/>
            <a:ext cx="1749799" cy="623248"/>
            <a:chOff x="8274023" y="1390601"/>
            <a:chExt cx="2937088" cy="623248"/>
          </a:xfrm>
        </p:grpSpPr>
        <p:sp>
          <p:nvSpPr>
            <p:cNvPr id="23" name="TextBox 22"/>
            <p:cNvSpPr txBox="1"/>
            <p:nvPr/>
          </p:nvSpPr>
          <p:spPr>
            <a:xfrm>
              <a:off x="8274023" y="1390601"/>
              <a:ext cx="2937088" cy="369332"/>
            </a:xfrm>
            <a:prstGeom prst="rect">
              <a:avLst/>
            </a:prstGeom>
            <a:noFill/>
          </p:spPr>
          <p:txBody>
            <a:bodyPr wrap="square" lIns="0" rIns="0" rtlCol="0" anchor="ctr">
              <a:spAutoFit/>
            </a:bodyPr>
            <a:lstStyle/>
            <a:p>
              <a:pPr algn="ctr"/>
              <a:r>
                <a:rPr lang="en-US" dirty="0">
                  <a:latin typeface="Bahnschrift SemiLight Condensed" panose="020B0502040204020203" pitchFamily="34" charset="0"/>
                </a:rPr>
                <a:t>Disagree</a:t>
              </a:r>
            </a:p>
          </p:txBody>
        </p:sp>
        <p:sp>
          <p:nvSpPr>
            <p:cNvPr id="24" name="TextBox 23"/>
            <p:cNvSpPr txBox="1"/>
            <p:nvPr/>
          </p:nvSpPr>
          <p:spPr>
            <a:xfrm>
              <a:off x="8281818" y="1759933"/>
              <a:ext cx="2929293" cy="253916"/>
            </a:xfrm>
            <a:prstGeom prst="rect">
              <a:avLst/>
            </a:prstGeom>
            <a:noFill/>
          </p:spPr>
          <p:txBody>
            <a:bodyPr wrap="square" lIns="0" rIns="0" rtlCol="0" anchor="t">
              <a:spAutoFit/>
            </a:bodyPr>
            <a:lstStyle/>
            <a:p>
              <a:pPr algn="just"/>
              <a:endParaRPr lang="en-US" sz="1050" dirty="0">
                <a:solidFill>
                  <a:schemeClr val="tx1">
                    <a:lumMod val="65000"/>
                    <a:lumOff val="35000"/>
                  </a:schemeClr>
                </a:solidFill>
              </a:endParaRPr>
            </a:p>
          </p:txBody>
        </p:sp>
      </p:grpSp>
      <p:grpSp>
        <p:nvGrpSpPr>
          <p:cNvPr id="25" name="Group 24"/>
          <p:cNvGrpSpPr/>
          <p:nvPr/>
        </p:nvGrpSpPr>
        <p:grpSpPr>
          <a:xfrm>
            <a:off x="5220838" y="4838318"/>
            <a:ext cx="1749799" cy="623248"/>
            <a:chOff x="8274023" y="1390601"/>
            <a:chExt cx="2937088" cy="623248"/>
          </a:xfrm>
        </p:grpSpPr>
        <p:sp>
          <p:nvSpPr>
            <p:cNvPr id="26" name="TextBox 25"/>
            <p:cNvSpPr txBox="1"/>
            <p:nvPr/>
          </p:nvSpPr>
          <p:spPr>
            <a:xfrm>
              <a:off x="8274023" y="1390601"/>
              <a:ext cx="2937088" cy="369332"/>
            </a:xfrm>
            <a:prstGeom prst="rect">
              <a:avLst/>
            </a:prstGeom>
            <a:noFill/>
          </p:spPr>
          <p:txBody>
            <a:bodyPr wrap="square" lIns="0" rIns="0" rtlCol="0" anchor="ctr">
              <a:spAutoFit/>
            </a:bodyPr>
            <a:lstStyle/>
            <a:p>
              <a:pPr algn="ctr"/>
              <a:r>
                <a:rPr lang="en-US" dirty="0">
                  <a:latin typeface="Bahnschrift SemiLight Condensed" panose="020B0502040204020203" pitchFamily="34" charset="0"/>
                </a:rPr>
                <a:t>Neutral</a:t>
              </a:r>
            </a:p>
          </p:txBody>
        </p:sp>
        <p:sp>
          <p:nvSpPr>
            <p:cNvPr id="27" name="TextBox 26"/>
            <p:cNvSpPr txBox="1"/>
            <p:nvPr/>
          </p:nvSpPr>
          <p:spPr>
            <a:xfrm>
              <a:off x="8281818" y="1759933"/>
              <a:ext cx="2929293" cy="253916"/>
            </a:xfrm>
            <a:prstGeom prst="rect">
              <a:avLst/>
            </a:prstGeom>
            <a:noFill/>
          </p:spPr>
          <p:txBody>
            <a:bodyPr wrap="square" lIns="0" rIns="0" rtlCol="0" anchor="t">
              <a:spAutoFit/>
            </a:bodyPr>
            <a:lstStyle/>
            <a:p>
              <a:pPr algn="just"/>
              <a:endParaRPr lang="en-US" sz="1050" dirty="0">
                <a:solidFill>
                  <a:schemeClr val="tx1">
                    <a:lumMod val="65000"/>
                    <a:lumOff val="35000"/>
                  </a:schemeClr>
                </a:solidFill>
              </a:endParaRPr>
            </a:p>
          </p:txBody>
        </p:sp>
      </p:grpSp>
      <p:grpSp>
        <p:nvGrpSpPr>
          <p:cNvPr id="28" name="Group 27"/>
          <p:cNvGrpSpPr/>
          <p:nvPr/>
        </p:nvGrpSpPr>
        <p:grpSpPr>
          <a:xfrm>
            <a:off x="3125592" y="4838318"/>
            <a:ext cx="1749799" cy="623248"/>
            <a:chOff x="8274023" y="1390601"/>
            <a:chExt cx="2937088" cy="623248"/>
          </a:xfrm>
        </p:grpSpPr>
        <p:sp>
          <p:nvSpPr>
            <p:cNvPr id="29" name="TextBox 28"/>
            <p:cNvSpPr txBox="1"/>
            <p:nvPr/>
          </p:nvSpPr>
          <p:spPr>
            <a:xfrm>
              <a:off x="8274023" y="1390601"/>
              <a:ext cx="2937088" cy="369332"/>
            </a:xfrm>
            <a:prstGeom prst="rect">
              <a:avLst/>
            </a:prstGeom>
            <a:noFill/>
          </p:spPr>
          <p:txBody>
            <a:bodyPr wrap="square" lIns="0" rIns="0" rtlCol="0" anchor="ctr">
              <a:spAutoFit/>
            </a:bodyPr>
            <a:lstStyle/>
            <a:p>
              <a:pPr algn="ctr"/>
              <a:r>
                <a:rPr lang="en-US" dirty="0">
                  <a:latin typeface="Bahnschrift SemiLight Condensed" panose="020B0502040204020203" pitchFamily="34" charset="0"/>
                </a:rPr>
                <a:t>Agree</a:t>
              </a:r>
            </a:p>
          </p:txBody>
        </p:sp>
        <p:sp>
          <p:nvSpPr>
            <p:cNvPr id="30" name="TextBox 29"/>
            <p:cNvSpPr txBox="1"/>
            <p:nvPr/>
          </p:nvSpPr>
          <p:spPr>
            <a:xfrm>
              <a:off x="8281818" y="1759933"/>
              <a:ext cx="2929293" cy="253916"/>
            </a:xfrm>
            <a:prstGeom prst="rect">
              <a:avLst/>
            </a:prstGeom>
            <a:noFill/>
          </p:spPr>
          <p:txBody>
            <a:bodyPr wrap="square" lIns="0" rIns="0" rtlCol="0" anchor="t">
              <a:spAutoFit/>
            </a:bodyPr>
            <a:lstStyle/>
            <a:p>
              <a:pPr algn="just"/>
              <a:endParaRPr lang="en-US" sz="1050" dirty="0">
                <a:solidFill>
                  <a:schemeClr val="tx1">
                    <a:lumMod val="65000"/>
                    <a:lumOff val="35000"/>
                  </a:schemeClr>
                </a:solidFill>
              </a:endParaRPr>
            </a:p>
          </p:txBody>
        </p:sp>
      </p:grpSp>
      <p:cxnSp>
        <p:nvCxnSpPr>
          <p:cNvPr id="31" name="Connector: Elbow 28"/>
          <p:cNvCxnSpPr>
            <a:cxnSpLocks/>
            <a:stCxn id="9" idx="3"/>
            <a:endCxn id="15" idx="0"/>
          </p:cNvCxnSpPr>
          <p:nvPr/>
        </p:nvCxnSpPr>
        <p:spPr>
          <a:xfrm>
            <a:off x="7299037" y="2209030"/>
            <a:ext cx="2987192" cy="1263847"/>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2"/>
          <p:cNvCxnSpPr>
            <a:cxnSpLocks/>
            <a:stCxn id="9" idx="3"/>
            <a:endCxn id="14" idx="0"/>
          </p:cNvCxnSpPr>
          <p:nvPr/>
        </p:nvCxnSpPr>
        <p:spPr>
          <a:xfrm>
            <a:off x="7299037" y="2209030"/>
            <a:ext cx="892079" cy="1263847"/>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a:stCxn id="9" idx="2"/>
            <a:endCxn id="13" idx="0"/>
          </p:cNvCxnSpPr>
          <p:nvPr/>
        </p:nvCxnSpPr>
        <p:spPr>
          <a:xfrm>
            <a:off x="6096000" y="3295842"/>
            <a:ext cx="1" cy="1770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Connector: Elbow 37"/>
          <p:cNvCxnSpPr>
            <a:cxnSpLocks/>
            <a:stCxn id="9" idx="1"/>
            <a:endCxn id="12" idx="0"/>
          </p:cNvCxnSpPr>
          <p:nvPr/>
        </p:nvCxnSpPr>
        <p:spPr>
          <a:xfrm rot="10800000" flipV="1">
            <a:off x="4000886" y="2209029"/>
            <a:ext cx="892078" cy="1263847"/>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40"/>
          <p:cNvCxnSpPr>
            <a:cxnSpLocks/>
            <a:stCxn id="11" idx="0"/>
            <a:endCxn id="9" idx="1"/>
          </p:cNvCxnSpPr>
          <p:nvPr/>
        </p:nvCxnSpPr>
        <p:spPr>
          <a:xfrm rot="5400000" flipH="1" flipV="1">
            <a:off x="2767444" y="1347358"/>
            <a:ext cx="1263847" cy="2987193"/>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405416" y="1518708"/>
            <a:ext cx="1380642" cy="138064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7" name="Oval 36"/>
          <p:cNvSpPr/>
          <p:nvPr/>
        </p:nvSpPr>
        <p:spPr>
          <a:xfrm>
            <a:off x="1496104" y="3746456"/>
            <a:ext cx="818282" cy="81828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8" name="Oval 37"/>
          <p:cNvSpPr/>
          <p:nvPr/>
        </p:nvSpPr>
        <p:spPr>
          <a:xfrm>
            <a:off x="3591350" y="3746456"/>
            <a:ext cx="818282" cy="81828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9" name="Oval 38"/>
          <p:cNvSpPr/>
          <p:nvPr/>
        </p:nvSpPr>
        <p:spPr>
          <a:xfrm>
            <a:off x="5686596" y="3746456"/>
            <a:ext cx="818282" cy="81828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40" name="Oval 39"/>
          <p:cNvSpPr/>
          <p:nvPr/>
        </p:nvSpPr>
        <p:spPr>
          <a:xfrm>
            <a:off x="7781842" y="3746456"/>
            <a:ext cx="818282" cy="81828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41" name="Oval 40"/>
          <p:cNvSpPr/>
          <p:nvPr/>
        </p:nvSpPr>
        <p:spPr>
          <a:xfrm>
            <a:off x="9864561" y="3746456"/>
            <a:ext cx="818282" cy="818282"/>
          </a:xfrm>
          <a:prstGeom prst="ellipse">
            <a:avLst/>
          </a:prstGeom>
          <a:solidFill>
            <a:schemeClr val="bg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43" name="TextBox 42"/>
          <p:cNvSpPr txBox="1"/>
          <p:nvPr/>
        </p:nvSpPr>
        <p:spPr>
          <a:xfrm>
            <a:off x="1818362" y="4123151"/>
            <a:ext cx="425885" cy="369332"/>
          </a:xfrm>
          <a:prstGeom prst="rect">
            <a:avLst/>
          </a:prstGeom>
          <a:noFill/>
        </p:spPr>
        <p:txBody>
          <a:bodyPr wrap="square" rtlCol="0">
            <a:spAutoFit/>
          </a:bodyPr>
          <a:lstStyle/>
          <a:p>
            <a:endParaRPr lang="en-IN" dirty="0"/>
          </a:p>
        </p:txBody>
      </p:sp>
      <p:sp>
        <p:nvSpPr>
          <p:cNvPr id="44" name="TextBox 43"/>
          <p:cNvSpPr txBox="1"/>
          <p:nvPr/>
        </p:nvSpPr>
        <p:spPr>
          <a:xfrm>
            <a:off x="3789870" y="3966390"/>
            <a:ext cx="425885" cy="369332"/>
          </a:xfrm>
          <a:prstGeom prst="rect">
            <a:avLst/>
          </a:prstGeom>
          <a:noFill/>
        </p:spPr>
        <p:txBody>
          <a:bodyPr wrap="square" rtlCol="0">
            <a:spAutoFit/>
          </a:bodyPr>
          <a:lstStyle/>
          <a:p>
            <a:endParaRPr lang="en-IN" dirty="0"/>
          </a:p>
        </p:txBody>
      </p:sp>
      <p:sp>
        <p:nvSpPr>
          <p:cNvPr id="45" name="TextBox 44"/>
          <p:cNvSpPr txBox="1"/>
          <p:nvPr/>
        </p:nvSpPr>
        <p:spPr>
          <a:xfrm>
            <a:off x="1654945" y="3926683"/>
            <a:ext cx="578285" cy="461665"/>
          </a:xfrm>
          <a:prstGeom prst="rect">
            <a:avLst/>
          </a:prstGeom>
          <a:noFill/>
        </p:spPr>
        <p:txBody>
          <a:bodyPr wrap="square" rtlCol="0">
            <a:spAutoFit/>
          </a:bodyPr>
          <a:lstStyle/>
          <a:p>
            <a:r>
              <a:rPr lang="en-US" sz="2400" dirty="0">
                <a:solidFill>
                  <a:srgbClr val="7030A0"/>
                </a:solidFill>
                <a:latin typeface="Bahnschrift Condensed"/>
              </a:rPr>
              <a:t>11%</a:t>
            </a:r>
            <a:endParaRPr lang="en-IN" sz="2400" dirty="0">
              <a:solidFill>
                <a:srgbClr val="7030A0"/>
              </a:solidFill>
              <a:latin typeface="Bahnschrift Condensed"/>
            </a:endParaRPr>
          </a:p>
        </p:txBody>
      </p:sp>
      <p:sp>
        <p:nvSpPr>
          <p:cNvPr id="46" name="TextBox 45"/>
          <p:cNvSpPr txBox="1"/>
          <p:nvPr/>
        </p:nvSpPr>
        <p:spPr>
          <a:xfrm>
            <a:off x="3739766" y="3915666"/>
            <a:ext cx="657054" cy="461665"/>
          </a:xfrm>
          <a:prstGeom prst="rect">
            <a:avLst/>
          </a:prstGeom>
          <a:noFill/>
        </p:spPr>
        <p:txBody>
          <a:bodyPr wrap="square" rtlCol="0">
            <a:spAutoFit/>
          </a:bodyPr>
          <a:lstStyle>
            <a:defPPr>
              <a:defRPr lang="en-US"/>
            </a:defPPr>
            <a:lvl1pPr>
              <a:defRPr sz="2400">
                <a:solidFill>
                  <a:srgbClr val="7030A0"/>
                </a:solidFill>
                <a:latin typeface="Bahnschrift Condensed"/>
              </a:defRPr>
            </a:lvl1pPr>
          </a:lstStyle>
          <a:p>
            <a:r>
              <a:rPr lang="en-US" dirty="0"/>
              <a:t>53%</a:t>
            </a:r>
            <a:endParaRPr lang="en-IN" dirty="0"/>
          </a:p>
        </p:txBody>
      </p:sp>
      <p:sp>
        <p:nvSpPr>
          <p:cNvPr id="47" name="TextBox 46"/>
          <p:cNvSpPr txBox="1"/>
          <p:nvPr/>
        </p:nvSpPr>
        <p:spPr>
          <a:xfrm>
            <a:off x="5837129" y="3915666"/>
            <a:ext cx="673840" cy="461665"/>
          </a:xfrm>
          <a:prstGeom prst="rect">
            <a:avLst/>
          </a:prstGeom>
          <a:noFill/>
        </p:spPr>
        <p:txBody>
          <a:bodyPr wrap="square" rtlCol="0">
            <a:spAutoFit/>
          </a:bodyPr>
          <a:lstStyle>
            <a:defPPr>
              <a:defRPr lang="en-US"/>
            </a:defPPr>
            <a:lvl1pPr>
              <a:defRPr sz="2400">
                <a:solidFill>
                  <a:srgbClr val="7030A0"/>
                </a:solidFill>
                <a:latin typeface="Bahnschrift Condensed"/>
              </a:defRPr>
            </a:lvl1pPr>
          </a:lstStyle>
          <a:p>
            <a:r>
              <a:rPr lang="en-US" dirty="0"/>
              <a:t>28%</a:t>
            </a:r>
            <a:endParaRPr lang="en-IN" dirty="0"/>
          </a:p>
        </p:txBody>
      </p:sp>
      <p:sp>
        <p:nvSpPr>
          <p:cNvPr id="48" name="TextBox 47"/>
          <p:cNvSpPr txBox="1"/>
          <p:nvPr/>
        </p:nvSpPr>
        <p:spPr>
          <a:xfrm>
            <a:off x="10089563" y="3945879"/>
            <a:ext cx="526094" cy="369332"/>
          </a:xfrm>
          <a:prstGeom prst="rect">
            <a:avLst/>
          </a:prstGeom>
          <a:noFill/>
        </p:spPr>
        <p:txBody>
          <a:bodyPr wrap="square" rtlCol="0">
            <a:spAutoFit/>
          </a:bodyPr>
          <a:lstStyle>
            <a:defPPr>
              <a:defRPr lang="en-US"/>
            </a:defPPr>
            <a:lvl1pPr>
              <a:defRPr sz="2400">
                <a:solidFill>
                  <a:srgbClr val="7030A0"/>
                </a:solidFill>
                <a:latin typeface="Bahnschrift Condensed"/>
              </a:defRPr>
            </a:lvl1pPr>
          </a:lstStyle>
          <a:p>
            <a:r>
              <a:rPr lang="en-US" dirty="0"/>
              <a:t>4%</a:t>
            </a:r>
            <a:endParaRPr lang="en-IN" dirty="0"/>
          </a:p>
        </p:txBody>
      </p:sp>
      <p:sp>
        <p:nvSpPr>
          <p:cNvPr id="49" name="TextBox 48"/>
          <p:cNvSpPr txBox="1"/>
          <p:nvPr/>
        </p:nvSpPr>
        <p:spPr>
          <a:xfrm>
            <a:off x="8006219" y="3935261"/>
            <a:ext cx="526094" cy="369332"/>
          </a:xfrm>
          <a:prstGeom prst="rect">
            <a:avLst/>
          </a:prstGeom>
          <a:noFill/>
        </p:spPr>
        <p:txBody>
          <a:bodyPr wrap="square" rtlCol="0">
            <a:spAutoFit/>
          </a:bodyPr>
          <a:lstStyle>
            <a:defPPr>
              <a:defRPr lang="en-US"/>
            </a:defPPr>
            <a:lvl1pPr>
              <a:defRPr sz="2400">
                <a:solidFill>
                  <a:srgbClr val="7030A0"/>
                </a:solidFill>
                <a:latin typeface="Bahnschrift Condensed"/>
              </a:defRPr>
            </a:lvl1pPr>
          </a:lstStyle>
          <a:p>
            <a:r>
              <a:rPr lang="en-US" dirty="0"/>
              <a:t>4%</a:t>
            </a:r>
            <a:endParaRPr lang="en-IN" dirty="0"/>
          </a:p>
        </p:txBody>
      </p:sp>
      <p:sp>
        <p:nvSpPr>
          <p:cNvPr id="5" name="TextBox 4">
            <a:extLst>
              <a:ext uri="{FF2B5EF4-FFF2-40B4-BE49-F238E27FC236}">
                <a16:creationId xmlns:a16="http://schemas.microsoft.com/office/drawing/2014/main" id="{FD125309-01B1-45B4-8080-102273A4DF43}"/>
              </a:ext>
            </a:extLst>
          </p:cNvPr>
          <p:cNvSpPr txBox="1"/>
          <p:nvPr/>
        </p:nvSpPr>
        <p:spPr>
          <a:xfrm>
            <a:off x="196745" y="5791677"/>
            <a:ext cx="5024093"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10" name="Footer Placeholder 9">
            <a:extLst>
              <a:ext uri="{FF2B5EF4-FFF2-40B4-BE49-F238E27FC236}">
                <a16:creationId xmlns:a16="http://schemas.microsoft.com/office/drawing/2014/main" id="{8EF085AE-5B9C-409E-9191-B63A63A8E240}"/>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10264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17</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3265" y="2720643"/>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UNDERSTANDING THE BOARD</a:t>
            </a:r>
          </a:p>
        </p:txBody>
      </p:sp>
      <p:sp>
        <p:nvSpPr>
          <p:cNvPr id="2" name="Footer Placeholder 1">
            <a:extLst>
              <a:ext uri="{FF2B5EF4-FFF2-40B4-BE49-F238E27FC236}">
                <a16:creationId xmlns:a16="http://schemas.microsoft.com/office/drawing/2014/main" id="{60D2C5CB-EAFF-49E5-B1AC-0794F693B7FE}"/>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54589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18</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TYPES OF BOARD</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13AEDF-38E7-4EB4-8B67-AC7BDC4EEE9A}"/>
              </a:ext>
            </a:extLst>
          </p:cNvPr>
          <p:cNvSpPr txBox="1"/>
          <p:nvPr/>
        </p:nvSpPr>
        <p:spPr>
          <a:xfrm>
            <a:off x="4467865" y="1620415"/>
            <a:ext cx="4356878" cy="461665"/>
          </a:xfrm>
          <a:prstGeom prst="rect">
            <a:avLst/>
          </a:prstGeom>
          <a:noFill/>
        </p:spPr>
        <p:txBody>
          <a:bodyPr wrap="square" lIns="0" rIns="0" rtlCol="0" anchor="b">
            <a:spAutoFit/>
          </a:bodyPr>
          <a:lstStyle/>
          <a:p>
            <a:pPr marL="457200" indent="-457200">
              <a:buFont typeface="Wingdings" panose="05000000000000000000" pitchFamily="2" charset="2"/>
              <a:buChar char="§"/>
            </a:pPr>
            <a:r>
              <a:rPr lang="en-US" sz="2400" noProof="1">
                <a:latin typeface="Bahnschrift SemiLight Condensed" panose="020B0502040204020203" pitchFamily="34" charset="0"/>
                <a:ea typeface="Verdana" panose="020B0604030504040204" pitchFamily="34" charset="0"/>
              </a:rPr>
              <a:t>Board Managed</a:t>
            </a:r>
          </a:p>
        </p:txBody>
      </p:sp>
      <p:sp>
        <p:nvSpPr>
          <p:cNvPr id="27" name="TextBox 26">
            <a:extLst>
              <a:ext uri="{FF2B5EF4-FFF2-40B4-BE49-F238E27FC236}">
                <a16:creationId xmlns:a16="http://schemas.microsoft.com/office/drawing/2014/main" id="{7135FBD6-5702-40EF-B5A2-8E3484C8D68A}"/>
              </a:ext>
            </a:extLst>
          </p:cNvPr>
          <p:cNvSpPr txBox="1"/>
          <p:nvPr/>
        </p:nvSpPr>
        <p:spPr>
          <a:xfrm>
            <a:off x="4467865" y="2796212"/>
            <a:ext cx="4356878" cy="461665"/>
          </a:xfrm>
          <a:prstGeom prst="rect">
            <a:avLst/>
          </a:prstGeom>
          <a:noFill/>
        </p:spPr>
        <p:txBody>
          <a:bodyPr wrap="square" lIns="0" rIns="0" rtlCol="0" anchor="b">
            <a:spAutoFit/>
          </a:bodyPr>
          <a:lstStyle/>
          <a:p>
            <a:pPr marL="457200" indent="-457200">
              <a:buFont typeface="Wingdings" panose="05000000000000000000" pitchFamily="2" charset="2"/>
              <a:buChar char="§"/>
            </a:pPr>
            <a:r>
              <a:rPr lang="en-US" sz="2400" noProof="1">
                <a:latin typeface="Bahnschrift SemiLight Condensed" panose="020B0502040204020203" pitchFamily="34" charset="0"/>
                <a:ea typeface="Verdana" panose="020B0604030504040204" pitchFamily="34" charset="0"/>
              </a:rPr>
              <a:t>Investor Owned</a:t>
            </a:r>
          </a:p>
        </p:txBody>
      </p:sp>
      <p:sp>
        <p:nvSpPr>
          <p:cNvPr id="30" name="TextBox 29">
            <a:extLst>
              <a:ext uri="{FF2B5EF4-FFF2-40B4-BE49-F238E27FC236}">
                <a16:creationId xmlns:a16="http://schemas.microsoft.com/office/drawing/2014/main" id="{9E1B3102-549A-41F6-AAFE-6709D3ABFF81}"/>
              </a:ext>
            </a:extLst>
          </p:cNvPr>
          <p:cNvSpPr txBox="1"/>
          <p:nvPr/>
        </p:nvSpPr>
        <p:spPr>
          <a:xfrm>
            <a:off x="4467865" y="3972009"/>
            <a:ext cx="4356878" cy="461665"/>
          </a:xfrm>
          <a:prstGeom prst="rect">
            <a:avLst/>
          </a:prstGeom>
          <a:noFill/>
        </p:spPr>
        <p:txBody>
          <a:bodyPr wrap="square" lIns="0" rIns="0" rtlCol="0" anchor="b">
            <a:spAutoFit/>
          </a:bodyPr>
          <a:lstStyle/>
          <a:p>
            <a:pPr marL="457200" indent="-457200">
              <a:buFont typeface="Wingdings" panose="05000000000000000000" pitchFamily="2" charset="2"/>
              <a:buChar char="§"/>
            </a:pPr>
            <a:r>
              <a:rPr lang="en-US" sz="2400" noProof="1">
                <a:latin typeface="Bahnschrift SemiLight Condensed" panose="020B0502040204020203" pitchFamily="34" charset="0"/>
                <a:ea typeface="Verdana" panose="020B0604030504040204" pitchFamily="34" charset="0"/>
              </a:rPr>
              <a:t>Institutional Owned</a:t>
            </a:r>
          </a:p>
        </p:txBody>
      </p:sp>
      <p:sp>
        <p:nvSpPr>
          <p:cNvPr id="33" name="TextBox 32">
            <a:extLst>
              <a:ext uri="{FF2B5EF4-FFF2-40B4-BE49-F238E27FC236}">
                <a16:creationId xmlns:a16="http://schemas.microsoft.com/office/drawing/2014/main" id="{2C598299-C65E-4E30-B97D-2E2CA620736C}"/>
              </a:ext>
            </a:extLst>
          </p:cNvPr>
          <p:cNvSpPr txBox="1"/>
          <p:nvPr/>
        </p:nvSpPr>
        <p:spPr>
          <a:xfrm>
            <a:off x="4467865" y="5147807"/>
            <a:ext cx="4356878" cy="461665"/>
          </a:xfrm>
          <a:prstGeom prst="rect">
            <a:avLst/>
          </a:prstGeom>
          <a:noFill/>
        </p:spPr>
        <p:txBody>
          <a:bodyPr wrap="square" lIns="0" rIns="0" rtlCol="0" anchor="b">
            <a:spAutoFit/>
          </a:bodyPr>
          <a:lstStyle/>
          <a:p>
            <a:pPr marL="457200" indent="-457200">
              <a:buFont typeface="Wingdings" panose="05000000000000000000" pitchFamily="2" charset="2"/>
              <a:buChar char="§"/>
            </a:pPr>
            <a:r>
              <a:rPr lang="en-US" sz="2400" noProof="1">
                <a:latin typeface="Bahnschrift SemiLight Condensed" panose="020B0502040204020203" pitchFamily="34" charset="0"/>
                <a:ea typeface="Verdana" panose="020B0604030504040204" pitchFamily="34" charset="0"/>
              </a:rPr>
              <a:t>Family Owned</a:t>
            </a:r>
          </a:p>
        </p:txBody>
      </p:sp>
      <p:grpSp>
        <p:nvGrpSpPr>
          <p:cNvPr id="35" name="Group 34">
            <a:extLst>
              <a:ext uri="{FF2B5EF4-FFF2-40B4-BE49-F238E27FC236}">
                <a16:creationId xmlns:a16="http://schemas.microsoft.com/office/drawing/2014/main" id="{820F0C7E-5D47-4CBE-B71B-95E520A3380C}"/>
              </a:ext>
            </a:extLst>
          </p:cNvPr>
          <p:cNvGrpSpPr/>
          <p:nvPr/>
        </p:nvGrpSpPr>
        <p:grpSpPr>
          <a:xfrm>
            <a:off x="656637" y="1129970"/>
            <a:ext cx="3283992" cy="4944234"/>
            <a:chOff x="2245951" y="878941"/>
            <a:chExt cx="3359321" cy="5561039"/>
          </a:xfrm>
        </p:grpSpPr>
        <p:sp>
          <p:nvSpPr>
            <p:cNvPr id="36" name="Shape">
              <a:extLst>
                <a:ext uri="{FF2B5EF4-FFF2-40B4-BE49-F238E27FC236}">
                  <a16:creationId xmlns:a16="http://schemas.microsoft.com/office/drawing/2014/main" id="{E9991E3D-2D92-4C5B-9021-9C0FAFFC3A93}"/>
                </a:ext>
              </a:extLst>
            </p:cNvPr>
            <p:cNvSpPr/>
            <p:nvPr/>
          </p:nvSpPr>
          <p:spPr>
            <a:xfrm>
              <a:off x="4099398" y="889827"/>
              <a:ext cx="1505396" cy="2361378"/>
            </a:xfrm>
            <a:custGeom>
              <a:avLst/>
              <a:gdLst/>
              <a:ahLst/>
              <a:cxnLst>
                <a:cxn ang="0">
                  <a:pos x="wd2" y="hd2"/>
                </a:cxn>
                <a:cxn ang="5400000">
                  <a:pos x="wd2" y="hd2"/>
                </a:cxn>
                <a:cxn ang="10800000">
                  <a:pos x="wd2" y="hd2"/>
                </a:cxn>
                <a:cxn ang="16200000">
                  <a:pos x="wd2" y="hd2"/>
                </a:cxn>
              </a:cxnLst>
              <a:rect l="0" t="0" r="r" b="b"/>
              <a:pathLst>
                <a:path w="21559" h="21600" extrusionOk="0">
                  <a:moveTo>
                    <a:pt x="19351" y="6147"/>
                  </a:moveTo>
                  <a:cubicBezTo>
                    <a:pt x="19311" y="6147"/>
                    <a:pt x="19250" y="6147"/>
                    <a:pt x="19210" y="6147"/>
                  </a:cubicBezTo>
                  <a:cubicBezTo>
                    <a:pt x="18115" y="6186"/>
                    <a:pt x="17041" y="6238"/>
                    <a:pt x="15988" y="6303"/>
                  </a:cubicBezTo>
                  <a:cubicBezTo>
                    <a:pt x="15846" y="6316"/>
                    <a:pt x="15704" y="6316"/>
                    <a:pt x="15542" y="6316"/>
                  </a:cubicBezTo>
                  <a:cubicBezTo>
                    <a:pt x="14468" y="6316"/>
                    <a:pt x="13475" y="6044"/>
                    <a:pt x="13090" y="5617"/>
                  </a:cubicBezTo>
                  <a:lnTo>
                    <a:pt x="9017" y="1139"/>
                  </a:lnTo>
                  <a:cubicBezTo>
                    <a:pt x="8369" y="427"/>
                    <a:pt x="6748" y="0"/>
                    <a:pt x="5026" y="0"/>
                  </a:cubicBezTo>
                  <a:cubicBezTo>
                    <a:pt x="4519" y="0"/>
                    <a:pt x="4012" y="39"/>
                    <a:pt x="3526" y="116"/>
                  </a:cubicBezTo>
                  <a:cubicBezTo>
                    <a:pt x="1662" y="401"/>
                    <a:pt x="588" y="1165"/>
                    <a:pt x="791" y="1928"/>
                  </a:cubicBezTo>
                  <a:cubicBezTo>
                    <a:pt x="770" y="1864"/>
                    <a:pt x="750" y="1812"/>
                    <a:pt x="750" y="1747"/>
                  </a:cubicBezTo>
                  <a:lnTo>
                    <a:pt x="750" y="5164"/>
                  </a:lnTo>
                  <a:cubicBezTo>
                    <a:pt x="750" y="5371"/>
                    <a:pt x="831" y="5578"/>
                    <a:pt x="1014" y="5772"/>
                  </a:cubicBezTo>
                  <a:lnTo>
                    <a:pt x="3324" y="8322"/>
                  </a:lnTo>
                  <a:cubicBezTo>
                    <a:pt x="2473" y="8542"/>
                    <a:pt x="1642" y="8762"/>
                    <a:pt x="852" y="9020"/>
                  </a:cubicBezTo>
                  <a:cubicBezTo>
                    <a:pt x="244" y="9215"/>
                    <a:pt x="-40" y="9512"/>
                    <a:pt x="21" y="9810"/>
                  </a:cubicBezTo>
                  <a:cubicBezTo>
                    <a:pt x="21" y="9784"/>
                    <a:pt x="0" y="9758"/>
                    <a:pt x="0" y="9732"/>
                  </a:cubicBezTo>
                  <a:lnTo>
                    <a:pt x="0" y="13149"/>
                  </a:lnTo>
                  <a:cubicBezTo>
                    <a:pt x="0" y="13382"/>
                    <a:pt x="223" y="13615"/>
                    <a:pt x="649" y="13796"/>
                  </a:cubicBezTo>
                  <a:lnTo>
                    <a:pt x="19250" y="21432"/>
                  </a:lnTo>
                  <a:cubicBezTo>
                    <a:pt x="19534" y="21548"/>
                    <a:pt x="19858" y="21600"/>
                    <a:pt x="20202" y="21600"/>
                  </a:cubicBezTo>
                  <a:cubicBezTo>
                    <a:pt x="20891" y="21600"/>
                    <a:pt x="21560" y="21380"/>
                    <a:pt x="21560" y="21044"/>
                  </a:cubicBezTo>
                  <a:lnTo>
                    <a:pt x="21560" y="17627"/>
                  </a:lnTo>
                  <a:lnTo>
                    <a:pt x="21560" y="7066"/>
                  </a:lnTo>
                  <a:cubicBezTo>
                    <a:pt x="21560" y="6562"/>
                    <a:pt x="20547" y="6147"/>
                    <a:pt x="19351" y="6147"/>
                  </a:cubicBezTo>
                  <a:close/>
                </a:path>
              </a:pathLst>
            </a:custGeom>
            <a:solidFill>
              <a:schemeClr val="accent3">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37" name="Shape">
              <a:extLst>
                <a:ext uri="{FF2B5EF4-FFF2-40B4-BE49-F238E27FC236}">
                  <a16:creationId xmlns:a16="http://schemas.microsoft.com/office/drawing/2014/main" id="{E30B1C69-7534-41F3-8A15-A180996571E7}"/>
                </a:ext>
              </a:extLst>
            </p:cNvPr>
            <p:cNvSpPr/>
            <p:nvPr/>
          </p:nvSpPr>
          <p:spPr>
            <a:xfrm>
              <a:off x="2245951" y="2317022"/>
              <a:ext cx="2930301" cy="1294586"/>
            </a:xfrm>
            <a:custGeom>
              <a:avLst/>
              <a:gdLst/>
              <a:ahLst/>
              <a:cxnLst>
                <a:cxn ang="0">
                  <a:pos x="wd2" y="hd2"/>
                </a:cxn>
                <a:cxn ang="5400000">
                  <a:pos x="wd2" y="hd2"/>
                </a:cxn>
                <a:cxn ang="10800000">
                  <a:pos x="wd2" y="hd2"/>
                </a:cxn>
                <a:cxn ang="16200000">
                  <a:pos x="wd2" y="hd2"/>
                </a:cxn>
              </a:cxnLst>
              <a:rect l="0" t="0" r="r" b="b"/>
              <a:pathLst>
                <a:path w="21591" h="21600" extrusionOk="0">
                  <a:moveTo>
                    <a:pt x="21590" y="14424"/>
                  </a:moveTo>
                  <a:cubicBezTo>
                    <a:pt x="21600" y="14164"/>
                    <a:pt x="21537" y="13881"/>
                    <a:pt x="21392" y="13668"/>
                  </a:cubicBezTo>
                  <a:lnTo>
                    <a:pt x="12729" y="1039"/>
                  </a:lnTo>
                  <a:cubicBezTo>
                    <a:pt x="12510" y="708"/>
                    <a:pt x="12218" y="543"/>
                    <a:pt x="11926" y="543"/>
                  </a:cubicBezTo>
                  <a:cubicBezTo>
                    <a:pt x="11592" y="543"/>
                    <a:pt x="11259" y="755"/>
                    <a:pt x="11029" y="1180"/>
                  </a:cubicBezTo>
                  <a:cubicBezTo>
                    <a:pt x="10758" y="1700"/>
                    <a:pt x="10487" y="2243"/>
                    <a:pt x="10237" y="2809"/>
                  </a:cubicBezTo>
                  <a:cubicBezTo>
                    <a:pt x="9976" y="3376"/>
                    <a:pt x="9549" y="3706"/>
                    <a:pt x="9111" y="3706"/>
                  </a:cubicBezTo>
                  <a:cubicBezTo>
                    <a:pt x="8934" y="3706"/>
                    <a:pt x="8767" y="3659"/>
                    <a:pt x="8600" y="3565"/>
                  </a:cubicBezTo>
                  <a:lnTo>
                    <a:pt x="3044" y="236"/>
                  </a:lnTo>
                  <a:cubicBezTo>
                    <a:pt x="2773" y="71"/>
                    <a:pt x="2492" y="0"/>
                    <a:pt x="2210" y="0"/>
                  </a:cubicBezTo>
                  <a:cubicBezTo>
                    <a:pt x="1345" y="0"/>
                    <a:pt x="521" y="755"/>
                    <a:pt x="167" y="1983"/>
                  </a:cubicBezTo>
                  <a:cubicBezTo>
                    <a:pt x="52" y="2384"/>
                    <a:pt x="0" y="2809"/>
                    <a:pt x="0" y="3210"/>
                  </a:cubicBezTo>
                  <a:cubicBezTo>
                    <a:pt x="0" y="3210"/>
                    <a:pt x="0" y="3210"/>
                    <a:pt x="0" y="3187"/>
                  </a:cubicBezTo>
                  <a:lnTo>
                    <a:pt x="0" y="3187"/>
                  </a:lnTo>
                  <a:cubicBezTo>
                    <a:pt x="0" y="3187"/>
                    <a:pt x="0" y="3187"/>
                    <a:pt x="0" y="3187"/>
                  </a:cubicBezTo>
                  <a:lnTo>
                    <a:pt x="0" y="9419"/>
                  </a:lnTo>
                  <a:cubicBezTo>
                    <a:pt x="0" y="10670"/>
                    <a:pt x="511" y="11874"/>
                    <a:pt x="1355" y="12370"/>
                  </a:cubicBezTo>
                  <a:lnTo>
                    <a:pt x="6912" y="15698"/>
                  </a:lnTo>
                  <a:cubicBezTo>
                    <a:pt x="7151" y="15840"/>
                    <a:pt x="7349" y="16100"/>
                    <a:pt x="7495" y="16383"/>
                  </a:cubicBezTo>
                  <a:lnTo>
                    <a:pt x="7495" y="19971"/>
                  </a:lnTo>
                  <a:cubicBezTo>
                    <a:pt x="7495" y="20868"/>
                    <a:pt x="8006" y="21600"/>
                    <a:pt x="8632" y="21600"/>
                  </a:cubicBezTo>
                  <a:lnTo>
                    <a:pt x="20891" y="21600"/>
                  </a:lnTo>
                  <a:cubicBezTo>
                    <a:pt x="21308" y="21600"/>
                    <a:pt x="21590" y="21104"/>
                    <a:pt x="21590" y="20585"/>
                  </a:cubicBezTo>
                  <a:lnTo>
                    <a:pt x="21590" y="14376"/>
                  </a:lnTo>
                  <a:cubicBezTo>
                    <a:pt x="21590" y="14400"/>
                    <a:pt x="21590" y="14400"/>
                    <a:pt x="21590" y="14424"/>
                  </a:cubicBezTo>
                  <a:close/>
                  <a:moveTo>
                    <a:pt x="7996" y="15108"/>
                  </a:moveTo>
                  <a:cubicBezTo>
                    <a:pt x="7985" y="15108"/>
                    <a:pt x="7985" y="15085"/>
                    <a:pt x="7975" y="15085"/>
                  </a:cubicBezTo>
                  <a:cubicBezTo>
                    <a:pt x="8017" y="15132"/>
                    <a:pt x="8048" y="15155"/>
                    <a:pt x="8090" y="15179"/>
                  </a:cubicBezTo>
                  <a:cubicBezTo>
                    <a:pt x="8058" y="15155"/>
                    <a:pt x="8027" y="15155"/>
                    <a:pt x="7996" y="15108"/>
                  </a:cubicBezTo>
                  <a:close/>
                </a:path>
              </a:pathLst>
            </a:custGeom>
            <a:solidFill>
              <a:schemeClr val="accent4">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38" name="Shape">
              <a:extLst>
                <a:ext uri="{FF2B5EF4-FFF2-40B4-BE49-F238E27FC236}">
                  <a16:creationId xmlns:a16="http://schemas.microsoft.com/office/drawing/2014/main" id="{80E16280-8DA1-4B0C-ACBE-8D8ABD638C28}"/>
                </a:ext>
              </a:extLst>
            </p:cNvPr>
            <p:cNvSpPr/>
            <p:nvPr/>
          </p:nvSpPr>
          <p:spPr>
            <a:xfrm>
              <a:off x="2274246" y="3683650"/>
              <a:ext cx="2911752" cy="1332785"/>
            </a:xfrm>
            <a:custGeom>
              <a:avLst/>
              <a:gdLst/>
              <a:ahLst/>
              <a:cxnLst>
                <a:cxn ang="0">
                  <a:pos x="wd2" y="hd2"/>
                </a:cxn>
                <a:cxn ang="5400000">
                  <a:pos x="wd2" y="hd2"/>
                </a:cxn>
                <a:cxn ang="10800000">
                  <a:pos x="wd2" y="hd2"/>
                </a:cxn>
                <a:cxn ang="16200000">
                  <a:pos x="wd2" y="hd2"/>
                </a:cxn>
              </a:cxnLst>
              <a:rect l="0" t="0" r="r" b="b"/>
              <a:pathLst>
                <a:path w="21600" h="21600" extrusionOk="0">
                  <a:moveTo>
                    <a:pt x="21579" y="1055"/>
                  </a:moveTo>
                  <a:cubicBezTo>
                    <a:pt x="21600" y="527"/>
                    <a:pt x="21317" y="0"/>
                    <a:pt x="20886" y="0"/>
                  </a:cubicBezTo>
                  <a:lnTo>
                    <a:pt x="8533" y="0"/>
                  </a:lnTo>
                  <a:cubicBezTo>
                    <a:pt x="7851" y="0"/>
                    <a:pt x="7305" y="848"/>
                    <a:pt x="7399" y="1811"/>
                  </a:cubicBezTo>
                  <a:cubicBezTo>
                    <a:pt x="7389" y="1743"/>
                    <a:pt x="7389" y="1674"/>
                    <a:pt x="7389" y="1605"/>
                  </a:cubicBezTo>
                  <a:lnTo>
                    <a:pt x="7389" y="1605"/>
                  </a:lnTo>
                  <a:lnTo>
                    <a:pt x="7389" y="1605"/>
                  </a:lnTo>
                  <a:lnTo>
                    <a:pt x="7389" y="5664"/>
                  </a:lnTo>
                  <a:cubicBezTo>
                    <a:pt x="7252" y="5893"/>
                    <a:pt x="7085" y="6076"/>
                    <a:pt x="6885" y="6191"/>
                  </a:cubicBezTo>
                  <a:lnTo>
                    <a:pt x="1333" y="9562"/>
                  </a:lnTo>
                  <a:cubicBezTo>
                    <a:pt x="493" y="10066"/>
                    <a:pt x="0" y="11213"/>
                    <a:pt x="0" y="12428"/>
                  </a:cubicBezTo>
                  <a:cubicBezTo>
                    <a:pt x="0" y="12428"/>
                    <a:pt x="0" y="12428"/>
                    <a:pt x="0" y="12428"/>
                  </a:cubicBezTo>
                  <a:lnTo>
                    <a:pt x="0" y="12428"/>
                  </a:lnTo>
                  <a:lnTo>
                    <a:pt x="0" y="12428"/>
                  </a:lnTo>
                  <a:lnTo>
                    <a:pt x="0" y="18482"/>
                  </a:lnTo>
                  <a:cubicBezTo>
                    <a:pt x="0" y="18894"/>
                    <a:pt x="63" y="19307"/>
                    <a:pt x="178" y="19720"/>
                  </a:cubicBezTo>
                  <a:cubicBezTo>
                    <a:pt x="535" y="20889"/>
                    <a:pt x="1354" y="21600"/>
                    <a:pt x="2215" y="21600"/>
                  </a:cubicBezTo>
                  <a:cubicBezTo>
                    <a:pt x="2508" y="21600"/>
                    <a:pt x="2802" y="21508"/>
                    <a:pt x="3086" y="21348"/>
                  </a:cubicBezTo>
                  <a:lnTo>
                    <a:pt x="8648" y="17977"/>
                  </a:lnTo>
                  <a:cubicBezTo>
                    <a:pt x="8827" y="17862"/>
                    <a:pt x="9005" y="17817"/>
                    <a:pt x="9184" y="17817"/>
                  </a:cubicBezTo>
                  <a:cubicBezTo>
                    <a:pt x="9624" y="17817"/>
                    <a:pt x="10044" y="18115"/>
                    <a:pt x="10307" y="18642"/>
                  </a:cubicBezTo>
                  <a:cubicBezTo>
                    <a:pt x="10506" y="19055"/>
                    <a:pt x="10716" y="19468"/>
                    <a:pt x="10936" y="19857"/>
                  </a:cubicBezTo>
                  <a:cubicBezTo>
                    <a:pt x="11157" y="20270"/>
                    <a:pt x="11503" y="20476"/>
                    <a:pt x="11850" y="20476"/>
                  </a:cubicBezTo>
                  <a:cubicBezTo>
                    <a:pt x="12143" y="20476"/>
                    <a:pt x="12437" y="20316"/>
                    <a:pt x="12658" y="20018"/>
                  </a:cubicBezTo>
                  <a:lnTo>
                    <a:pt x="21390" y="7750"/>
                  </a:lnTo>
                  <a:cubicBezTo>
                    <a:pt x="21464" y="7659"/>
                    <a:pt x="21516" y="7544"/>
                    <a:pt x="21547" y="7429"/>
                  </a:cubicBezTo>
                  <a:cubicBezTo>
                    <a:pt x="21579" y="7315"/>
                    <a:pt x="21600" y="7200"/>
                    <a:pt x="21600" y="7062"/>
                  </a:cubicBezTo>
                  <a:lnTo>
                    <a:pt x="21600" y="7062"/>
                  </a:lnTo>
                  <a:lnTo>
                    <a:pt x="21600" y="1009"/>
                  </a:lnTo>
                  <a:cubicBezTo>
                    <a:pt x="21589" y="1009"/>
                    <a:pt x="21579" y="1032"/>
                    <a:pt x="21579" y="1055"/>
                  </a:cubicBezTo>
                  <a:close/>
                  <a:moveTo>
                    <a:pt x="52" y="13024"/>
                  </a:moveTo>
                  <a:cubicBezTo>
                    <a:pt x="42" y="12955"/>
                    <a:pt x="42" y="12887"/>
                    <a:pt x="42" y="12818"/>
                  </a:cubicBezTo>
                  <a:cubicBezTo>
                    <a:pt x="42" y="12910"/>
                    <a:pt x="42" y="12978"/>
                    <a:pt x="52" y="13024"/>
                  </a:cubicBezTo>
                  <a:cubicBezTo>
                    <a:pt x="52" y="13047"/>
                    <a:pt x="52" y="13024"/>
                    <a:pt x="52" y="13024"/>
                  </a:cubicBezTo>
                  <a:close/>
                  <a:moveTo>
                    <a:pt x="21527" y="1376"/>
                  </a:moveTo>
                  <a:cubicBezTo>
                    <a:pt x="21537" y="1353"/>
                    <a:pt x="21548" y="1307"/>
                    <a:pt x="21548" y="1284"/>
                  </a:cubicBezTo>
                  <a:cubicBezTo>
                    <a:pt x="21537" y="1307"/>
                    <a:pt x="21537" y="1353"/>
                    <a:pt x="21527" y="1376"/>
                  </a:cubicBezTo>
                  <a:close/>
                </a:path>
              </a:pathLst>
            </a:cu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39" name="Shape">
              <a:extLst>
                <a:ext uri="{FF2B5EF4-FFF2-40B4-BE49-F238E27FC236}">
                  <a16:creationId xmlns:a16="http://schemas.microsoft.com/office/drawing/2014/main" id="{975F6CE8-7D6B-445C-81F5-8C2BB9A953D7}"/>
                </a:ext>
              </a:extLst>
            </p:cNvPr>
            <p:cNvSpPr/>
            <p:nvPr/>
          </p:nvSpPr>
          <p:spPr>
            <a:xfrm>
              <a:off x="4099398" y="4082846"/>
              <a:ext cx="1502779" cy="2357134"/>
            </a:xfrm>
            <a:custGeom>
              <a:avLst/>
              <a:gdLst/>
              <a:ahLst/>
              <a:cxnLst>
                <a:cxn ang="0">
                  <a:pos x="wd2" y="hd2"/>
                </a:cxn>
                <a:cxn ang="5400000">
                  <a:pos x="wd2" y="hd2"/>
                </a:cxn>
                <a:cxn ang="10800000">
                  <a:pos x="wd2" y="hd2"/>
                </a:cxn>
                <a:cxn ang="16200000">
                  <a:pos x="wd2" y="hd2"/>
                </a:cxn>
              </a:cxnLst>
              <a:rect l="0" t="0" r="r" b="b"/>
              <a:pathLst>
                <a:path w="21542" h="21600" extrusionOk="0">
                  <a:moveTo>
                    <a:pt x="20222" y="0"/>
                  </a:moveTo>
                  <a:cubicBezTo>
                    <a:pt x="19898" y="0"/>
                    <a:pt x="19553" y="52"/>
                    <a:pt x="19269" y="169"/>
                  </a:cubicBezTo>
                  <a:lnTo>
                    <a:pt x="650" y="7818"/>
                  </a:lnTo>
                  <a:cubicBezTo>
                    <a:pt x="204" y="8000"/>
                    <a:pt x="-19" y="8246"/>
                    <a:pt x="1" y="8492"/>
                  </a:cubicBezTo>
                  <a:cubicBezTo>
                    <a:pt x="1" y="8479"/>
                    <a:pt x="1" y="8479"/>
                    <a:pt x="1" y="8466"/>
                  </a:cubicBezTo>
                  <a:lnTo>
                    <a:pt x="1" y="8466"/>
                  </a:lnTo>
                  <a:lnTo>
                    <a:pt x="1" y="11889"/>
                  </a:lnTo>
                  <a:cubicBezTo>
                    <a:pt x="1" y="12161"/>
                    <a:pt x="285" y="12421"/>
                    <a:pt x="853" y="12602"/>
                  </a:cubicBezTo>
                  <a:cubicBezTo>
                    <a:pt x="1563" y="12823"/>
                    <a:pt x="2293" y="13030"/>
                    <a:pt x="3023" y="13237"/>
                  </a:cubicBezTo>
                  <a:lnTo>
                    <a:pt x="650" y="15792"/>
                  </a:lnTo>
                  <a:cubicBezTo>
                    <a:pt x="447" y="16012"/>
                    <a:pt x="366" y="16232"/>
                    <a:pt x="366" y="16453"/>
                  </a:cubicBezTo>
                  <a:cubicBezTo>
                    <a:pt x="366" y="16440"/>
                    <a:pt x="366" y="16427"/>
                    <a:pt x="366" y="16414"/>
                  </a:cubicBezTo>
                  <a:lnTo>
                    <a:pt x="366" y="19837"/>
                  </a:lnTo>
                  <a:cubicBezTo>
                    <a:pt x="366" y="20550"/>
                    <a:pt x="1421" y="21211"/>
                    <a:pt x="3125" y="21483"/>
                  </a:cubicBezTo>
                  <a:cubicBezTo>
                    <a:pt x="3632" y="21561"/>
                    <a:pt x="4139" y="21600"/>
                    <a:pt x="4646" y="21600"/>
                  </a:cubicBezTo>
                  <a:cubicBezTo>
                    <a:pt x="6370" y="21600"/>
                    <a:pt x="7992" y="21172"/>
                    <a:pt x="8641" y="20472"/>
                  </a:cubicBezTo>
                  <a:lnTo>
                    <a:pt x="12799" y="15999"/>
                  </a:lnTo>
                  <a:cubicBezTo>
                    <a:pt x="13205" y="15571"/>
                    <a:pt x="14178" y="15299"/>
                    <a:pt x="15253" y="15299"/>
                  </a:cubicBezTo>
                  <a:cubicBezTo>
                    <a:pt x="15395" y="15299"/>
                    <a:pt x="15537" y="15299"/>
                    <a:pt x="15699" y="15312"/>
                  </a:cubicBezTo>
                  <a:cubicBezTo>
                    <a:pt x="16835" y="15403"/>
                    <a:pt x="18011" y="15454"/>
                    <a:pt x="19188" y="15493"/>
                  </a:cubicBezTo>
                  <a:cubicBezTo>
                    <a:pt x="19228" y="15493"/>
                    <a:pt x="19289" y="15493"/>
                    <a:pt x="19330" y="15493"/>
                  </a:cubicBezTo>
                  <a:cubicBezTo>
                    <a:pt x="19938" y="15493"/>
                    <a:pt x="20486" y="15390"/>
                    <a:pt x="20891" y="15221"/>
                  </a:cubicBezTo>
                  <a:cubicBezTo>
                    <a:pt x="21297" y="15053"/>
                    <a:pt x="21540" y="14832"/>
                    <a:pt x="21540" y="14573"/>
                  </a:cubicBezTo>
                  <a:lnTo>
                    <a:pt x="21540" y="14573"/>
                  </a:lnTo>
                  <a:lnTo>
                    <a:pt x="21540" y="11150"/>
                  </a:lnTo>
                  <a:lnTo>
                    <a:pt x="21540" y="558"/>
                  </a:lnTo>
                  <a:cubicBezTo>
                    <a:pt x="21581" y="220"/>
                    <a:pt x="20912" y="0"/>
                    <a:pt x="20222" y="0"/>
                  </a:cubicBezTo>
                  <a:close/>
                  <a:moveTo>
                    <a:pt x="224" y="8842"/>
                  </a:moveTo>
                  <a:cubicBezTo>
                    <a:pt x="204" y="8816"/>
                    <a:pt x="184" y="8803"/>
                    <a:pt x="164" y="8777"/>
                  </a:cubicBezTo>
                  <a:cubicBezTo>
                    <a:pt x="184" y="8816"/>
                    <a:pt x="204" y="8829"/>
                    <a:pt x="224" y="8842"/>
                  </a:cubicBezTo>
                  <a:cubicBezTo>
                    <a:pt x="224" y="8855"/>
                    <a:pt x="224" y="8855"/>
                    <a:pt x="224" y="8842"/>
                  </a:cubicBezTo>
                  <a:close/>
                </a:path>
              </a:pathLst>
            </a:custGeom>
            <a:solidFill>
              <a:schemeClr val="accent2">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40" name="Shape">
              <a:extLst>
                <a:ext uri="{FF2B5EF4-FFF2-40B4-BE49-F238E27FC236}">
                  <a16:creationId xmlns:a16="http://schemas.microsoft.com/office/drawing/2014/main" id="{C14447E8-B8EF-465C-8A8C-05E52837385F}"/>
                </a:ext>
              </a:extLst>
            </p:cNvPr>
            <p:cNvSpPr/>
            <p:nvPr/>
          </p:nvSpPr>
          <p:spPr>
            <a:xfrm>
              <a:off x="4099399" y="878941"/>
              <a:ext cx="1505873" cy="1987857"/>
            </a:xfrm>
            <a:custGeom>
              <a:avLst/>
              <a:gdLst/>
              <a:ahLst/>
              <a:cxnLst>
                <a:cxn ang="0">
                  <a:pos x="wd2" y="hd2"/>
                </a:cxn>
                <a:cxn ang="5400000">
                  <a:pos x="wd2" y="hd2"/>
                </a:cxn>
                <a:cxn ang="10800000">
                  <a:pos x="wd2" y="hd2"/>
                </a:cxn>
                <a:cxn ang="16200000">
                  <a:pos x="wd2" y="hd2"/>
                </a:cxn>
              </a:cxnLst>
              <a:rect l="0" t="0" r="r" b="b"/>
              <a:pathLst>
                <a:path w="21306" h="21600" extrusionOk="0">
                  <a:moveTo>
                    <a:pt x="4971" y="0"/>
                  </a:moveTo>
                  <a:cubicBezTo>
                    <a:pt x="6672" y="0"/>
                    <a:pt x="8294" y="523"/>
                    <a:pt x="8915" y="1353"/>
                  </a:cubicBezTo>
                  <a:lnTo>
                    <a:pt x="12938" y="6672"/>
                  </a:lnTo>
                  <a:cubicBezTo>
                    <a:pt x="13319" y="7179"/>
                    <a:pt x="14300" y="7502"/>
                    <a:pt x="15361" y="7502"/>
                  </a:cubicBezTo>
                  <a:cubicBezTo>
                    <a:pt x="15501" y="7502"/>
                    <a:pt x="15641" y="7502"/>
                    <a:pt x="15801" y="7487"/>
                  </a:cubicBezTo>
                  <a:cubicBezTo>
                    <a:pt x="16842" y="7395"/>
                    <a:pt x="17923" y="7333"/>
                    <a:pt x="18984" y="7302"/>
                  </a:cubicBezTo>
                  <a:cubicBezTo>
                    <a:pt x="19024" y="7302"/>
                    <a:pt x="19084" y="7302"/>
                    <a:pt x="19124" y="7302"/>
                  </a:cubicBezTo>
                  <a:cubicBezTo>
                    <a:pt x="20305" y="7302"/>
                    <a:pt x="21306" y="7779"/>
                    <a:pt x="21306" y="8379"/>
                  </a:cubicBezTo>
                  <a:lnTo>
                    <a:pt x="21306" y="20939"/>
                  </a:lnTo>
                  <a:cubicBezTo>
                    <a:pt x="21306" y="21339"/>
                    <a:pt x="20645" y="21600"/>
                    <a:pt x="19965" y="21600"/>
                  </a:cubicBezTo>
                  <a:cubicBezTo>
                    <a:pt x="19644" y="21600"/>
                    <a:pt x="19304" y="21539"/>
                    <a:pt x="19024" y="21400"/>
                  </a:cubicBezTo>
                  <a:lnTo>
                    <a:pt x="647" y="12330"/>
                  </a:lnTo>
                  <a:cubicBezTo>
                    <a:pt x="-294" y="11868"/>
                    <a:pt x="-194" y="11100"/>
                    <a:pt x="847" y="10715"/>
                  </a:cubicBezTo>
                  <a:cubicBezTo>
                    <a:pt x="1848" y="10331"/>
                    <a:pt x="2869" y="9978"/>
                    <a:pt x="3950" y="9655"/>
                  </a:cubicBezTo>
                  <a:cubicBezTo>
                    <a:pt x="5011" y="9332"/>
                    <a:pt x="5451" y="8686"/>
                    <a:pt x="5011" y="8117"/>
                  </a:cubicBezTo>
                  <a:lnTo>
                    <a:pt x="987" y="2783"/>
                  </a:lnTo>
                  <a:cubicBezTo>
                    <a:pt x="166" y="1706"/>
                    <a:pt x="1267" y="507"/>
                    <a:pt x="3469" y="108"/>
                  </a:cubicBezTo>
                  <a:cubicBezTo>
                    <a:pt x="3970" y="46"/>
                    <a:pt x="4470" y="0"/>
                    <a:pt x="4971" y="0"/>
                  </a:cubicBezTo>
                  <a:close/>
                </a:path>
              </a:pathLst>
            </a:custGeom>
            <a:solidFill>
              <a:srgbClr val="00B0F0"/>
            </a:solidFill>
            <a:ln w="12700">
              <a:miter lim="400000"/>
            </a:ln>
          </p:spPr>
          <p:txBody>
            <a:bodyPr lIns="38100" tIns="38100" rIns="38100" bIns="38100" anchor="ctr"/>
            <a:lstStyle/>
            <a:p>
              <a:pPr>
                <a:defRPr sz="3000">
                  <a:solidFill>
                    <a:srgbClr val="FFFFFF"/>
                  </a:solidFill>
                </a:defRPr>
              </a:pPr>
              <a:endParaRPr dirty="0"/>
            </a:p>
          </p:txBody>
        </p:sp>
        <p:sp>
          <p:nvSpPr>
            <p:cNvPr id="41" name="Shape">
              <a:extLst>
                <a:ext uri="{FF2B5EF4-FFF2-40B4-BE49-F238E27FC236}">
                  <a16:creationId xmlns:a16="http://schemas.microsoft.com/office/drawing/2014/main" id="{E858728E-1F15-4A4A-8466-78C2462CA1C7}"/>
                </a:ext>
              </a:extLst>
            </p:cNvPr>
            <p:cNvSpPr/>
            <p:nvPr/>
          </p:nvSpPr>
          <p:spPr>
            <a:xfrm>
              <a:off x="2245951" y="2306134"/>
              <a:ext cx="2929919" cy="922479"/>
            </a:xfrm>
            <a:custGeom>
              <a:avLst/>
              <a:gdLst/>
              <a:ahLst/>
              <a:cxnLst>
                <a:cxn ang="0">
                  <a:pos x="wd2" y="hd2"/>
                </a:cxn>
                <a:cxn ang="5400000">
                  <a:pos x="wd2" y="hd2"/>
                </a:cxn>
                <a:cxn ang="10800000">
                  <a:pos x="wd2" y="hd2"/>
                </a:cxn>
                <a:cxn ang="16200000">
                  <a:pos x="wd2" y="hd2"/>
                </a:cxn>
              </a:cxnLst>
              <a:rect l="0" t="0" r="r" b="b"/>
              <a:pathLst>
                <a:path w="21079" h="21600" extrusionOk="0">
                  <a:moveTo>
                    <a:pt x="2150" y="0"/>
                  </a:moveTo>
                  <a:cubicBezTo>
                    <a:pt x="2425" y="0"/>
                    <a:pt x="2700" y="99"/>
                    <a:pt x="2964" y="331"/>
                  </a:cubicBezTo>
                  <a:lnTo>
                    <a:pt x="8390" y="5002"/>
                  </a:lnTo>
                  <a:cubicBezTo>
                    <a:pt x="8553" y="5135"/>
                    <a:pt x="8726" y="5201"/>
                    <a:pt x="8889" y="5201"/>
                  </a:cubicBezTo>
                  <a:cubicBezTo>
                    <a:pt x="9326" y="5201"/>
                    <a:pt x="9744" y="4737"/>
                    <a:pt x="9988" y="3942"/>
                  </a:cubicBezTo>
                  <a:cubicBezTo>
                    <a:pt x="10232" y="3147"/>
                    <a:pt x="10487" y="2418"/>
                    <a:pt x="10761" y="1656"/>
                  </a:cubicBezTo>
                  <a:cubicBezTo>
                    <a:pt x="10975" y="1060"/>
                    <a:pt x="11301" y="762"/>
                    <a:pt x="11637" y="762"/>
                  </a:cubicBezTo>
                  <a:cubicBezTo>
                    <a:pt x="11922" y="762"/>
                    <a:pt x="12207" y="994"/>
                    <a:pt x="12421" y="1458"/>
                  </a:cubicBezTo>
                  <a:lnTo>
                    <a:pt x="20879" y="19182"/>
                  </a:lnTo>
                  <a:cubicBezTo>
                    <a:pt x="21307" y="20076"/>
                    <a:pt x="21002" y="21600"/>
                    <a:pt x="20401" y="21600"/>
                  </a:cubicBezTo>
                  <a:lnTo>
                    <a:pt x="8430" y="21600"/>
                  </a:lnTo>
                  <a:cubicBezTo>
                    <a:pt x="7769" y="21600"/>
                    <a:pt x="7240" y="20374"/>
                    <a:pt x="7331" y="18983"/>
                  </a:cubicBezTo>
                  <a:cubicBezTo>
                    <a:pt x="7382" y="18121"/>
                    <a:pt x="7453" y="17260"/>
                    <a:pt x="7535" y="16399"/>
                  </a:cubicBezTo>
                  <a:cubicBezTo>
                    <a:pt x="7667" y="15107"/>
                    <a:pt x="7331" y="13782"/>
                    <a:pt x="6751" y="13285"/>
                  </a:cubicBezTo>
                  <a:lnTo>
                    <a:pt x="1325" y="8613"/>
                  </a:lnTo>
                  <a:cubicBezTo>
                    <a:pt x="236" y="7686"/>
                    <a:pt x="-293" y="5069"/>
                    <a:pt x="165" y="2750"/>
                  </a:cubicBezTo>
                  <a:cubicBezTo>
                    <a:pt x="501" y="1027"/>
                    <a:pt x="1305" y="0"/>
                    <a:pt x="2150"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dirty="0"/>
            </a:p>
          </p:txBody>
        </p:sp>
        <p:sp>
          <p:nvSpPr>
            <p:cNvPr id="42" name="Shape">
              <a:extLst>
                <a:ext uri="{FF2B5EF4-FFF2-40B4-BE49-F238E27FC236}">
                  <a16:creationId xmlns:a16="http://schemas.microsoft.com/office/drawing/2014/main" id="{8823C445-D72C-402E-8850-7C3777EE44BB}"/>
                </a:ext>
              </a:extLst>
            </p:cNvPr>
            <p:cNvSpPr/>
            <p:nvPr/>
          </p:nvSpPr>
          <p:spPr>
            <a:xfrm>
              <a:off x="2274246" y="3672764"/>
              <a:ext cx="2911539" cy="957851"/>
            </a:xfrm>
            <a:custGeom>
              <a:avLst/>
              <a:gdLst/>
              <a:ahLst/>
              <a:cxnLst>
                <a:cxn ang="0">
                  <a:pos x="wd2" y="hd2"/>
                </a:cxn>
                <a:cxn ang="5400000">
                  <a:pos x="wd2" y="hd2"/>
                </a:cxn>
                <a:cxn ang="10800000">
                  <a:pos x="wd2" y="hd2"/>
                </a:cxn>
                <a:cxn ang="16200000">
                  <a:pos x="wd2" y="hd2"/>
                </a:cxn>
              </a:cxnLst>
              <a:rect l="0" t="0" r="r" b="b"/>
              <a:pathLst>
                <a:path w="21076" h="21600" extrusionOk="0">
                  <a:moveTo>
                    <a:pt x="20384" y="0"/>
                  </a:moveTo>
                  <a:cubicBezTo>
                    <a:pt x="20999" y="0"/>
                    <a:pt x="21306" y="1468"/>
                    <a:pt x="20876" y="2329"/>
                  </a:cubicBezTo>
                  <a:lnTo>
                    <a:pt x="12355" y="19399"/>
                  </a:lnTo>
                  <a:cubicBezTo>
                    <a:pt x="12140" y="19845"/>
                    <a:pt x="11853" y="20037"/>
                    <a:pt x="11566" y="20037"/>
                  </a:cubicBezTo>
                  <a:cubicBezTo>
                    <a:pt x="11228" y="20037"/>
                    <a:pt x="10900" y="19749"/>
                    <a:pt x="10675" y="19175"/>
                  </a:cubicBezTo>
                  <a:cubicBezTo>
                    <a:pt x="10460" y="18633"/>
                    <a:pt x="10265" y="18058"/>
                    <a:pt x="10060" y="17484"/>
                  </a:cubicBezTo>
                  <a:cubicBezTo>
                    <a:pt x="9815" y="16750"/>
                    <a:pt x="9395" y="16336"/>
                    <a:pt x="8965" y="16336"/>
                  </a:cubicBezTo>
                  <a:cubicBezTo>
                    <a:pt x="8791" y="16336"/>
                    <a:pt x="8606" y="16399"/>
                    <a:pt x="8442" y="16559"/>
                  </a:cubicBezTo>
                  <a:lnTo>
                    <a:pt x="3014" y="21249"/>
                  </a:lnTo>
                  <a:cubicBezTo>
                    <a:pt x="2738" y="21504"/>
                    <a:pt x="2451" y="21600"/>
                    <a:pt x="2164" y="21600"/>
                  </a:cubicBezTo>
                  <a:cubicBezTo>
                    <a:pt x="1324" y="21600"/>
                    <a:pt x="536" y="20611"/>
                    <a:pt x="177" y="18984"/>
                  </a:cubicBezTo>
                  <a:cubicBezTo>
                    <a:pt x="-294" y="16782"/>
                    <a:pt x="208" y="14262"/>
                    <a:pt x="1304" y="13305"/>
                  </a:cubicBezTo>
                  <a:lnTo>
                    <a:pt x="6722" y="8614"/>
                  </a:lnTo>
                  <a:cubicBezTo>
                    <a:pt x="7305" y="8104"/>
                    <a:pt x="7633" y="6860"/>
                    <a:pt x="7490" y="5615"/>
                  </a:cubicBezTo>
                  <a:cubicBezTo>
                    <a:pt x="7377" y="4594"/>
                    <a:pt x="7285" y="3573"/>
                    <a:pt x="7223" y="2552"/>
                  </a:cubicBezTo>
                  <a:cubicBezTo>
                    <a:pt x="7131" y="1212"/>
                    <a:pt x="7664" y="32"/>
                    <a:pt x="8330" y="32"/>
                  </a:cubicBezTo>
                  <a:lnTo>
                    <a:pt x="20384" y="32"/>
                  </a:ln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dirty="0"/>
            </a:p>
          </p:txBody>
        </p:sp>
        <p:sp>
          <p:nvSpPr>
            <p:cNvPr id="43" name="Shape">
              <a:extLst>
                <a:ext uri="{FF2B5EF4-FFF2-40B4-BE49-F238E27FC236}">
                  <a16:creationId xmlns:a16="http://schemas.microsoft.com/office/drawing/2014/main" id="{DC60B0B2-4345-4187-9FEC-0F14A0A9B9FB}"/>
                </a:ext>
              </a:extLst>
            </p:cNvPr>
            <p:cNvSpPr/>
            <p:nvPr/>
          </p:nvSpPr>
          <p:spPr>
            <a:xfrm>
              <a:off x="4099399" y="4071960"/>
              <a:ext cx="1505303" cy="1982199"/>
            </a:xfrm>
            <a:custGeom>
              <a:avLst/>
              <a:gdLst/>
              <a:ahLst/>
              <a:cxnLst>
                <a:cxn ang="0">
                  <a:pos x="wd2" y="hd2"/>
                </a:cxn>
                <a:cxn ang="5400000">
                  <a:pos x="wd2" y="hd2"/>
                </a:cxn>
                <a:cxn ang="10800000">
                  <a:pos x="wd2" y="hd2"/>
                </a:cxn>
                <a:cxn ang="16200000">
                  <a:pos x="wd2" y="hd2"/>
                </a:cxn>
              </a:cxnLst>
              <a:rect l="0" t="0" r="r" b="b"/>
              <a:pathLst>
                <a:path w="21318" h="21600" extrusionOk="0">
                  <a:moveTo>
                    <a:pt x="19976" y="0"/>
                  </a:moveTo>
                  <a:cubicBezTo>
                    <a:pt x="20657" y="0"/>
                    <a:pt x="21318" y="262"/>
                    <a:pt x="21318" y="663"/>
                  </a:cubicBezTo>
                  <a:lnTo>
                    <a:pt x="21318" y="13259"/>
                  </a:lnTo>
                  <a:cubicBezTo>
                    <a:pt x="21318" y="13860"/>
                    <a:pt x="20316" y="14338"/>
                    <a:pt x="19114" y="14338"/>
                  </a:cubicBezTo>
                  <a:cubicBezTo>
                    <a:pt x="19074" y="14338"/>
                    <a:pt x="19014" y="14338"/>
                    <a:pt x="18974" y="14338"/>
                  </a:cubicBezTo>
                  <a:cubicBezTo>
                    <a:pt x="17791" y="14292"/>
                    <a:pt x="16649" y="14230"/>
                    <a:pt x="15527" y="14122"/>
                  </a:cubicBezTo>
                  <a:cubicBezTo>
                    <a:pt x="15387" y="14107"/>
                    <a:pt x="15227" y="14107"/>
                    <a:pt x="15086" y="14107"/>
                  </a:cubicBezTo>
                  <a:cubicBezTo>
                    <a:pt x="14025" y="14107"/>
                    <a:pt x="13063" y="14431"/>
                    <a:pt x="12662" y="14940"/>
                  </a:cubicBezTo>
                  <a:lnTo>
                    <a:pt x="8554" y="20259"/>
                  </a:lnTo>
                  <a:cubicBezTo>
                    <a:pt x="7913" y="21091"/>
                    <a:pt x="6310" y="21600"/>
                    <a:pt x="4607" y="21600"/>
                  </a:cubicBezTo>
                  <a:cubicBezTo>
                    <a:pt x="4106" y="21600"/>
                    <a:pt x="3605" y="21554"/>
                    <a:pt x="3104" y="21461"/>
                  </a:cubicBezTo>
                  <a:cubicBezTo>
                    <a:pt x="920" y="21045"/>
                    <a:pt x="-162" y="19842"/>
                    <a:pt x="660" y="18763"/>
                  </a:cubicBezTo>
                  <a:lnTo>
                    <a:pt x="4767" y="13444"/>
                  </a:lnTo>
                  <a:cubicBezTo>
                    <a:pt x="5208" y="12874"/>
                    <a:pt x="4787" y="12226"/>
                    <a:pt x="3725" y="11902"/>
                  </a:cubicBezTo>
                  <a:cubicBezTo>
                    <a:pt x="2724" y="11594"/>
                    <a:pt x="1762" y="11255"/>
                    <a:pt x="840" y="10900"/>
                  </a:cubicBezTo>
                  <a:cubicBezTo>
                    <a:pt x="-202" y="10499"/>
                    <a:pt x="-282" y="9744"/>
                    <a:pt x="640" y="9281"/>
                  </a:cubicBezTo>
                  <a:lnTo>
                    <a:pt x="19034" y="185"/>
                  </a:lnTo>
                  <a:cubicBezTo>
                    <a:pt x="19314" y="62"/>
                    <a:pt x="19655" y="0"/>
                    <a:pt x="19976"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dirty="0"/>
            </a:p>
          </p:txBody>
        </p:sp>
      </p:grpSp>
      <p:sp>
        <p:nvSpPr>
          <p:cNvPr id="5" name="TextBox 4">
            <a:extLst>
              <a:ext uri="{FF2B5EF4-FFF2-40B4-BE49-F238E27FC236}">
                <a16:creationId xmlns:a16="http://schemas.microsoft.com/office/drawing/2014/main" id="{4CCFBBED-E3FB-4705-A2F6-B04DC4097D46}"/>
              </a:ext>
            </a:extLst>
          </p:cNvPr>
          <p:cNvSpPr txBox="1"/>
          <p:nvPr/>
        </p:nvSpPr>
        <p:spPr>
          <a:xfrm>
            <a:off x="8155159" y="1699931"/>
            <a:ext cx="1909721" cy="461665"/>
          </a:xfrm>
          <a:prstGeom prst="rect">
            <a:avLst/>
          </a:prstGeom>
          <a:noFill/>
        </p:spPr>
        <p:txBody>
          <a:bodyPr wrap="square" rtlCol="0">
            <a:spAutoFit/>
          </a:bodyPr>
          <a:lstStyle/>
          <a:p>
            <a:r>
              <a:rPr lang="en-IN" sz="2400" dirty="0">
                <a:solidFill>
                  <a:schemeClr val="accent2">
                    <a:lumMod val="50000"/>
                  </a:schemeClr>
                </a:solidFill>
                <a:latin typeface="Bahnschrift SemiLight Condensed" panose="020B0502040204020203" pitchFamily="34" charset="0"/>
                <a:ea typeface="Verdana" panose="020B0604030504040204" pitchFamily="34" charset="0"/>
              </a:rPr>
              <a:t>Most Involved</a:t>
            </a:r>
          </a:p>
        </p:txBody>
      </p:sp>
      <p:sp>
        <p:nvSpPr>
          <p:cNvPr id="8" name="TextBox 7">
            <a:extLst>
              <a:ext uri="{FF2B5EF4-FFF2-40B4-BE49-F238E27FC236}">
                <a16:creationId xmlns:a16="http://schemas.microsoft.com/office/drawing/2014/main" id="{6BDC3287-C524-463F-A89B-3086CBB9BF2F}"/>
              </a:ext>
            </a:extLst>
          </p:cNvPr>
          <p:cNvSpPr txBox="1"/>
          <p:nvPr/>
        </p:nvSpPr>
        <p:spPr>
          <a:xfrm>
            <a:off x="8155158" y="5224359"/>
            <a:ext cx="1909721" cy="461665"/>
          </a:xfrm>
          <a:prstGeom prst="rect">
            <a:avLst/>
          </a:prstGeom>
          <a:noFill/>
        </p:spPr>
        <p:txBody>
          <a:bodyPr wrap="square" rtlCol="0">
            <a:spAutoFit/>
          </a:bodyPr>
          <a:lstStyle/>
          <a:p>
            <a:r>
              <a:rPr lang="en-IN" sz="2400" dirty="0">
                <a:solidFill>
                  <a:schemeClr val="accent2">
                    <a:lumMod val="50000"/>
                  </a:schemeClr>
                </a:solidFill>
                <a:latin typeface="Bahnschrift SemiLight Condensed" panose="020B0502040204020203" pitchFamily="34" charset="0"/>
                <a:ea typeface="Verdana" panose="020B0604030504040204" pitchFamily="34" charset="0"/>
              </a:rPr>
              <a:t>Least Involved</a:t>
            </a:r>
          </a:p>
        </p:txBody>
      </p:sp>
      <p:cxnSp>
        <p:nvCxnSpPr>
          <p:cNvPr id="10" name="Straight Arrow Connector 9">
            <a:extLst>
              <a:ext uri="{FF2B5EF4-FFF2-40B4-BE49-F238E27FC236}">
                <a16:creationId xmlns:a16="http://schemas.microsoft.com/office/drawing/2014/main" id="{F3888856-0EC4-433A-BECD-B6C71FB004E8}"/>
              </a:ext>
            </a:extLst>
          </p:cNvPr>
          <p:cNvCxnSpPr>
            <a:cxnSpLocks/>
          </p:cNvCxnSpPr>
          <p:nvPr/>
        </p:nvCxnSpPr>
        <p:spPr>
          <a:xfrm>
            <a:off x="8906104" y="2497198"/>
            <a:ext cx="25343" cy="2148948"/>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798673A-7C9F-4E3F-B957-D2C69B6E635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7391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43440F54-20E0-4A54-B8B4-5EF0598E61FA}"/>
              </a:ext>
            </a:extLst>
          </p:cNvPr>
          <p:cNvSpPr txBox="1"/>
          <p:nvPr/>
        </p:nvSpPr>
        <p:spPr>
          <a:xfrm>
            <a:off x="4959307" y="1598458"/>
            <a:ext cx="6976878" cy="4247317"/>
          </a:xfrm>
          <a:prstGeom prst="rect">
            <a:avLst/>
          </a:prstGeom>
          <a:noFill/>
        </p:spPr>
        <p:txBody>
          <a:bodyPr wrap="square" rtlCol="0">
            <a:spAutoFit/>
          </a:bodyPr>
          <a:lstStyle/>
          <a:p>
            <a:r>
              <a:rPr lang="en-IN" sz="2200" dirty="0">
                <a:solidFill>
                  <a:schemeClr val="accent6">
                    <a:lumMod val="50000"/>
                  </a:schemeClr>
                </a:solidFill>
                <a:latin typeface="Bahnschrift SemiLight Condensed" panose="020B0502040204020203" pitchFamily="34" charset="0"/>
                <a:ea typeface="Verdana" panose="020B0604030504040204" pitchFamily="34" charset="0"/>
              </a:rPr>
              <a:t>Operating Board – Makes Key Decisions</a:t>
            </a:r>
          </a:p>
          <a:p>
            <a:endParaRPr lang="en-IN" sz="2200" dirty="0">
              <a:solidFill>
                <a:schemeClr val="accent6">
                  <a:lumMod val="50000"/>
                </a:schemeClr>
              </a:solidFill>
              <a:latin typeface="Bahnschrift SemiLight Condensed" panose="020B0502040204020203" pitchFamily="34" charset="0"/>
              <a:ea typeface="Verdana" panose="020B0604030504040204" pitchFamily="34" charset="0"/>
            </a:endParaRPr>
          </a:p>
          <a:p>
            <a:endParaRPr lang="en-IN" sz="2000" dirty="0">
              <a:solidFill>
                <a:schemeClr val="accent6">
                  <a:lumMod val="50000"/>
                </a:schemeClr>
              </a:solidFill>
              <a:latin typeface="Bahnschrift SemiLight Condensed" panose="020B0502040204020203" pitchFamily="34" charset="0"/>
              <a:ea typeface="Verdana" panose="020B0604030504040204" pitchFamily="34" charset="0"/>
            </a:endParaRPr>
          </a:p>
          <a:p>
            <a:r>
              <a:rPr lang="en-IN" sz="2200" dirty="0">
                <a:solidFill>
                  <a:schemeClr val="accent6">
                    <a:lumMod val="50000"/>
                  </a:schemeClr>
                </a:solidFill>
                <a:latin typeface="Bahnschrift SemiLight Condensed" panose="020B0502040204020203" pitchFamily="34" charset="0"/>
                <a:ea typeface="Verdana" panose="020B0604030504040204" pitchFamily="34" charset="0"/>
              </a:rPr>
              <a:t>Intervening Board – Intense involvement in Key Decision</a:t>
            </a:r>
          </a:p>
          <a:p>
            <a:endParaRPr lang="en-IN" sz="2200" dirty="0">
              <a:solidFill>
                <a:schemeClr val="accent6">
                  <a:lumMod val="50000"/>
                </a:schemeClr>
              </a:solidFill>
              <a:latin typeface="Bahnschrift SemiLight Condensed" panose="020B0502040204020203" pitchFamily="34" charset="0"/>
              <a:ea typeface="Verdana" panose="020B0604030504040204" pitchFamily="34" charset="0"/>
            </a:endParaRPr>
          </a:p>
          <a:p>
            <a:endParaRPr lang="en-IN" sz="1400" dirty="0">
              <a:solidFill>
                <a:schemeClr val="accent6">
                  <a:lumMod val="50000"/>
                </a:schemeClr>
              </a:solidFill>
              <a:latin typeface="Bahnschrift SemiLight Condensed" panose="020B0502040204020203" pitchFamily="34" charset="0"/>
              <a:ea typeface="Verdana" panose="020B0604030504040204" pitchFamily="34" charset="0"/>
            </a:endParaRPr>
          </a:p>
          <a:p>
            <a:r>
              <a:rPr lang="en-IN" sz="2200" dirty="0">
                <a:solidFill>
                  <a:schemeClr val="accent6">
                    <a:lumMod val="50000"/>
                  </a:schemeClr>
                </a:solidFill>
                <a:latin typeface="Bahnschrift SemiLight Condensed" panose="020B0502040204020203" pitchFamily="34" charset="0"/>
                <a:ea typeface="Verdana" panose="020B0604030504040204" pitchFamily="34" charset="0"/>
              </a:rPr>
              <a:t>Engaged Board – Serves as CEO Partner</a:t>
            </a:r>
          </a:p>
          <a:p>
            <a:endParaRPr lang="en-IN" sz="2200" dirty="0">
              <a:solidFill>
                <a:schemeClr val="accent6">
                  <a:lumMod val="50000"/>
                </a:schemeClr>
              </a:solidFill>
              <a:latin typeface="Bahnschrift SemiLight Condensed" panose="020B0502040204020203" pitchFamily="34" charset="0"/>
              <a:ea typeface="Verdana" panose="020B0604030504040204" pitchFamily="34" charset="0"/>
            </a:endParaRPr>
          </a:p>
          <a:p>
            <a:endParaRPr lang="en-IN" sz="2000" dirty="0">
              <a:solidFill>
                <a:schemeClr val="accent6">
                  <a:lumMod val="50000"/>
                </a:schemeClr>
              </a:solidFill>
              <a:latin typeface="Bahnschrift SemiLight Condensed" panose="020B0502040204020203" pitchFamily="34" charset="0"/>
              <a:ea typeface="Verdana" panose="020B0604030504040204" pitchFamily="34" charset="0"/>
            </a:endParaRPr>
          </a:p>
          <a:p>
            <a:r>
              <a:rPr lang="en-IN" sz="2200" dirty="0">
                <a:solidFill>
                  <a:schemeClr val="accent6">
                    <a:lumMod val="50000"/>
                  </a:schemeClr>
                </a:solidFill>
                <a:latin typeface="Bahnschrift SemiLight Condensed" panose="020B0502040204020203" pitchFamily="34" charset="0"/>
                <a:ea typeface="Verdana" panose="020B0604030504040204" pitchFamily="34" charset="0"/>
              </a:rPr>
              <a:t>Certifying Board – Emphasises the Credibility</a:t>
            </a:r>
          </a:p>
          <a:p>
            <a:endParaRPr lang="en-IN" sz="2000" dirty="0">
              <a:solidFill>
                <a:schemeClr val="accent6">
                  <a:lumMod val="50000"/>
                </a:schemeClr>
              </a:solidFill>
              <a:latin typeface="Bahnschrift SemiLight Condensed" panose="020B0502040204020203" pitchFamily="34" charset="0"/>
              <a:ea typeface="Verdana" panose="020B0604030504040204" pitchFamily="34" charset="0"/>
            </a:endParaRPr>
          </a:p>
          <a:p>
            <a:endParaRPr lang="en-IN" sz="2000" dirty="0">
              <a:solidFill>
                <a:schemeClr val="accent6">
                  <a:lumMod val="50000"/>
                </a:schemeClr>
              </a:solidFill>
              <a:latin typeface="Bahnschrift SemiLight Condensed" panose="020B0502040204020203" pitchFamily="34" charset="0"/>
              <a:ea typeface="Verdana" panose="020B0604030504040204" pitchFamily="34" charset="0"/>
            </a:endParaRPr>
          </a:p>
          <a:p>
            <a:r>
              <a:rPr lang="en-IN" sz="2200" dirty="0">
                <a:solidFill>
                  <a:schemeClr val="accent6">
                    <a:lumMod val="50000"/>
                  </a:schemeClr>
                </a:solidFill>
                <a:latin typeface="Bahnschrift SemiLight Condensed" panose="020B0502040204020203" pitchFamily="34" charset="0"/>
                <a:ea typeface="Verdana" panose="020B0604030504040204" pitchFamily="34" charset="0"/>
              </a:rPr>
              <a:t>Passive Board- Traditional Type</a:t>
            </a:r>
          </a:p>
        </p:txBody>
      </p:sp>
      <p:sp>
        <p:nvSpPr>
          <p:cNvPr id="21" name="Shape">
            <a:extLst>
              <a:ext uri="{FF2B5EF4-FFF2-40B4-BE49-F238E27FC236}">
                <a16:creationId xmlns:a16="http://schemas.microsoft.com/office/drawing/2014/main" id="{DFA0CF33-20EE-419D-9AE7-134E936FCDDB}"/>
              </a:ext>
            </a:extLst>
          </p:cNvPr>
          <p:cNvSpPr/>
          <p:nvPr/>
        </p:nvSpPr>
        <p:spPr>
          <a:xfrm>
            <a:off x="2856643" y="1206800"/>
            <a:ext cx="1326632" cy="1247277"/>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22" name="Shape">
            <a:extLst>
              <a:ext uri="{FF2B5EF4-FFF2-40B4-BE49-F238E27FC236}">
                <a16:creationId xmlns:a16="http://schemas.microsoft.com/office/drawing/2014/main" id="{A4E36F0B-08B4-4565-9FE2-14EBB8C436FA}"/>
              </a:ext>
            </a:extLst>
          </p:cNvPr>
          <p:cNvSpPr/>
          <p:nvPr/>
        </p:nvSpPr>
        <p:spPr>
          <a:xfrm>
            <a:off x="2856643" y="2107732"/>
            <a:ext cx="1326632" cy="1247277"/>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23" name="Shape">
            <a:extLst>
              <a:ext uri="{FF2B5EF4-FFF2-40B4-BE49-F238E27FC236}">
                <a16:creationId xmlns:a16="http://schemas.microsoft.com/office/drawing/2014/main" id="{E7DCA571-F859-424F-AAA8-F2713E0E956E}"/>
              </a:ext>
            </a:extLst>
          </p:cNvPr>
          <p:cNvSpPr/>
          <p:nvPr/>
        </p:nvSpPr>
        <p:spPr>
          <a:xfrm>
            <a:off x="2856643" y="3020519"/>
            <a:ext cx="1326632" cy="1247277"/>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25" name="Shape">
            <a:extLst>
              <a:ext uri="{FF2B5EF4-FFF2-40B4-BE49-F238E27FC236}">
                <a16:creationId xmlns:a16="http://schemas.microsoft.com/office/drawing/2014/main" id="{23B73271-3447-49C3-80C6-4449A4A028B3}"/>
              </a:ext>
            </a:extLst>
          </p:cNvPr>
          <p:cNvSpPr/>
          <p:nvPr/>
        </p:nvSpPr>
        <p:spPr>
          <a:xfrm>
            <a:off x="2856643" y="3945159"/>
            <a:ext cx="1326632" cy="1247277"/>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26" name="Shape">
            <a:extLst>
              <a:ext uri="{FF2B5EF4-FFF2-40B4-BE49-F238E27FC236}">
                <a16:creationId xmlns:a16="http://schemas.microsoft.com/office/drawing/2014/main" id="{93BA614A-89B4-4ACD-B9FE-AF3197D3AB1F}"/>
              </a:ext>
            </a:extLst>
          </p:cNvPr>
          <p:cNvSpPr/>
          <p:nvPr/>
        </p:nvSpPr>
        <p:spPr>
          <a:xfrm>
            <a:off x="2856643" y="4881655"/>
            <a:ext cx="1326632" cy="1247277"/>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28" name="Shape">
            <a:extLst>
              <a:ext uri="{FF2B5EF4-FFF2-40B4-BE49-F238E27FC236}">
                <a16:creationId xmlns:a16="http://schemas.microsoft.com/office/drawing/2014/main" id="{E5D5CFB8-E334-4EE5-91F8-AB05BF2716B5}"/>
              </a:ext>
            </a:extLst>
          </p:cNvPr>
          <p:cNvSpPr/>
          <p:nvPr/>
        </p:nvSpPr>
        <p:spPr>
          <a:xfrm>
            <a:off x="3084200" y="1088202"/>
            <a:ext cx="430245" cy="6262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dirty="0"/>
          </a:p>
        </p:txBody>
      </p:sp>
      <p:sp>
        <p:nvSpPr>
          <p:cNvPr id="29" name="Shape">
            <a:extLst>
              <a:ext uri="{FF2B5EF4-FFF2-40B4-BE49-F238E27FC236}">
                <a16:creationId xmlns:a16="http://schemas.microsoft.com/office/drawing/2014/main" id="{9DDA49A4-13C7-494A-BF28-F189AB00AAF1}"/>
              </a:ext>
            </a:extLst>
          </p:cNvPr>
          <p:cNvSpPr/>
          <p:nvPr/>
        </p:nvSpPr>
        <p:spPr>
          <a:xfrm>
            <a:off x="3488468" y="1120860"/>
            <a:ext cx="430245" cy="6262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dirty="0"/>
          </a:p>
        </p:txBody>
      </p:sp>
      <p:sp>
        <p:nvSpPr>
          <p:cNvPr id="31" name="Shape">
            <a:extLst>
              <a:ext uri="{FF2B5EF4-FFF2-40B4-BE49-F238E27FC236}">
                <a16:creationId xmlns:a16="http://schemas.microsoft.com/office/drawing/2014/main" id="{FDE01C60-2B7C-4455-9FDE-DA43F8C9883C}"/>
              </a:ext>
            </a:extLst>
          </p:cNvPr>
          <p:cNvSpPr/>
          <p:nvPr/>
        </p:nvSpPr>
        <p:spPr>
          <a:xfrm>
            <a:off x="3084200" y="957805"/>
            <a:ext cx="854653" cy="323923"/>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32" name="Freeform: Shape 31">
            <a:extLst>
              <a:ext uri="{FF2B5EF4-FFF2-40B4-BE49-F238E27FC236}">
                <a16:creationId xmlns:a16="http://schemas.microsoft.com/office/drawing/2014/main" id="{A7A458AC-857D-49C9-94C9-E28B52AC0124}"/>
              </a:ext>
            </a:extLst>
          </p:cNvPr>
          <p:cNvSpPr/>
          <p:nvPr/>
        </p:nvSpPr>
        <p:spPr>
          <a:xfrm>
            <a:off x="3075622" y="1772408"/>
            <a:ext cx="854653" cy="4897802"/>
          </a:xfrm>
          <a:custGeom>
            <a:avLst/>
            <a:gdLst>
              <a:gd name="connsiteX0" fmla="*/ 0 w 872169"/>
              <a:gd name="connsiteY0" fmla="*/ 3935740 h 4805507"/>
              <a:gd name="connsiteX1" fmla="*/ 290190 w 872169"/>
              <a:gd name="connsiteY1" fmla="*/ 4045158 h 4805507"/>
              <a:gd name="connsiteX2" fmla="*/ 442310 w 872169"/>
              <a:gd name="connsiteY2" fmla="*/ 4072095 h 4805507"/>
              <a:gd name="connsiteX3" fmla="*/ 594429 w 872169"/>
              <a:gd name="connsiteY3" fmla="*/ 4045158 h 4805507"/>
              <a:gd name="connsiteX4" fmla="*/ 872169 w 872169"/>
              <a:gd name="connsiteY4" fmla="*/ 3940435 h 4805507"/>
              <a:gd name="connsiteX5" fmla="*/ 872169 w 872169"/>
              <a:gd name="connsiteY5" fmla="*/ 4673871 h 4805507"/>
              <a:gd name="connsiteX6" fmla="*/ 594429 w 872169"/>
              <a:gd name="connsiteY6" fmla="*/ 4778567 h 4805507"/>
              <a:gd name="connsiteX7" fmla="*/ 442324 w 872169"/>
              <a:gd name="connsiteY7" fmla="*/ 4805502 h 4805507"/>
              <a:gd name="connsiteX8" fmla="*/ 442324 w 872169"/>
              <a:gd name="connsiteY8" fmla="*/ 4805507 h 4805507"/>
              <a:gd name="connsiteX9" fmla="*/ 442310 w 872169"/>
              <a:gd name="connsiteY9" fmla="*/ 4805505 h 4805507"/>
              <a:gd name="connsiteX10" fmla="*/ 442295 w 872169"/>
              <a:gd name="connsiteY10" fmla="*/ 4805507 h 4805507"/>
              <a:gd name="connsiteX11" fmla="*/ 442295 w 872169"/>
              <a:gd name="connsiteY11" fmla="*/ 4805502 h 4805507"/>
              <a:gd name="connsiteX12" fmla="*/ 290190 w 872169"/>
              <a:gd name="connsiteY12" fmla="*/ 4778567 h 4805507"/>
              <a:gd name="connsiteX13" fmla="*/ 0 w 872169"/>
              <a:gd name="connsiteY13" fmla="*/ 4669178 h 4805507"/>
              <a:gd name="connsiteX14" fmla="*/ 0 w 872169"/>
              <a:gd name="connsiteY14" fmla="*/ 2941149 h 4805507"/>
              <a:gd name="connsiteX15" fmla="*/ 290190 w 872169"/>
              <a:gd name="connsiteY15" fmla="*/ 3050567 h 4805507"/>
              <a:gd name="connsiteX16" fmla="*/ 442310 w 872169"/>
              <a:gd name="connsiteY16" fmla="*/ 3077504 h 4805507"/>
              <a:gd name="connsiteX17" fmla="*/ 594429 w 872169"/>
              <a:gd name="connsiteY17" fmla="*/ 3050567 h 4805507"/>
              <a:gd name="connsiteX18" fmla="*/ 872169 w 872169"/>
              <a:gd name="connsiteY18" fmla="*/ 2945844 h 4805507"/>
              <a:gd name="connsiteX19" fmla="*/ 872169 w 872169"/>
              <a:gd name="connsiteY19" fmla="*/ 3679280 h 4805507"/>
              <a:gd name="connsiteX20" fmla="*/ 594429 w 872169"/>
              <a:gd name="connsiteY20" fmla="*/ 3783976 h 4805507"/>
              <a:gd name="connsiteX21" fmla="*/ 442324 w 872169"/>
              <a:gd name="connsiteY21" fmla="*/ 3810911 h 4805507"/>
              <a:gd name="connsiteX22" fmla="*/ 442324 w 872169"/>
              <a:gd name="connsiteY22" fmla="*/ 3810916 h 4805507"/>
              <a:gd name="connsiteX23" fmla="*/ 442310 w 872169"/>
              <a:gd name="connsiteY23" fmla="*/ 3810914 h 4805507"/>
              <a:gd name="connsiteX24" fmla="*/ 442295 w 872169"/>
              <a:gd name="connsiteY24" fmla="*/ 3810916 h 4805507"/>
              <a:gd name="connsiteX25" fmla="*/ 442295 w 872169"/>
              <a:gd name="connsiteY25" fmla="*/ 3810911 h 4805507"/>
              <a:gd name="connsiteX26" fmla="*/ 290190 w 872169"/>
              <a:gd name="connsiteY26" fmla="*/ 3783976 h 4805507"/>
              <a:gd name="connsiteX27" fmla="*/ 0 w 872169"/>
              <a:gd name="connsiteY27" fmla="*/ 3674587 h 4805507"/>
              <a:gd name="connsiteX28" fmla="*/ 0 w 872169"/>
              <a:gd name="connsiteY28" fmla="*/ 1950549 h 4805507"/>
              <a:gd name="connsiteX29" fmla="*/ 290190 w 872169"/>
              <a:gd name="connsiteY29" fmla="*/ 2059966 h 4805507"/>
              <a:gd name="connsiteX30" fmla="*/ 442310 w 872169"/>
              <a:gd name="connsiteY30" fmla="*/ 2086904 h 4805507"/>
              <a:gd name="connsiteX31" fmla="*/ 594429 w 872169"/>
              <a:gd name="connsiteY31" fmla="*/ 2059966 h 4805507"/>
              <a:gd name="connsiteX32" fmla="*/ 872169 w 872169"/>
              <a:gd name="connsiteY32" fmla="*/ 1955243 h 4805507"/>
              <a:gd name="connsiteX33" fmla="*/ 872169 w 872169"/>
              <a:gd name="connsiteY33" fmla="*/ 2688680 h 4805507"/>
              <a:gd name="connsiteX34" fmla="*/ 594429 w 872169"/>
              <a:gd name="connsiteY34" fmla="*/ 2793376 h 4805507"/>
              <a:gd name="connsiteX35" fmla="*/ 442324 w 872169"/>
              <a:gd name="connsiteY35" fmla="*/ 2820311 h 4805507"/>
              <a:gd name="connsiteX36" fmla="*/ 442324 w 872169"/>
              <a:gd name="connsiteY36" fmla="*/ 2820316 h 4805507"/>
              <a:gd name="connsiteX37" fmla="*/ 442310 w 872169"/>
              <a:gd name="connsiteY37" fmla="*/ 2820314 h 4805507"/>
              <a:gd name="connsiteX38" fmla="*/ 442295 w 872169"/>
              <a:gd name="connsiteY38" fmla="*/ 2820316 h 4805507"/>
              <a:gd name="connsiteX39" fmla="*/ 442295 w 872169"/>
              <a:gd name="connsiteY39" fmla="*/ 2820311 h 4805507"/>
              <a:gd name="connsiteX40" fmla="*/ 290190 w 872169"/>
              <a:gd name="connsiteY40" fmla="*/ 2793376 h 4805507"/>
              <a:gd name="connsiteX41" fmla="*/ 0 w 872169"/>
              <a:gd name="connsiteY41" fmla="*/ 2683987 h 4805507"/>
              <a:gd name="connsiteX42" fmla="*/ 0 w 872169"/>
              <a:gd name="connsiteY42" fmla="*/ 972649 h 4805507"/>
              <a:gd name="connsiteX43" fmla="*/ 290190 w 872169"/>
              <a:gd name="connsiteY43" fmla="*/ 1082066 h 4805507"/>
              <a:gd name="connsiteX44" fmla="*/ 364428 w 872169"/>
              <a:gd name="connsiteY44" fmla="*/ 1102260 h 4805507"/>
              <a:gd name="connsiteX45" fmla="*/ 442310 w 872169"/>
              <a:gd name="connsiteY45" fmla="*/ 1109005 h 4805507"/>
              <a:gd name="connsiteX46" fmla="*/ 520192 w 872169"/>
              <a:gd name="connsiteY46" fmla="*/ 1102260 h 4805507"/>
              <a:gd name="connsiteX47" fmla="*/ 594429 w 872169"/>
              <a:gd name="connsiteY47" fmla="*/ 1082066 h 4805507"/>
              <a:gd name="connsiteX48" fmla="*/ 872169 w 872169"/>
              <a:gd name="connsiteY48" fmla="*/ 977343 h 4805507"/>
              <a:gd name="connsiteX49" fmla="*/ 872169 w 872169"/>
              <a:gd name="connsiteY49" fmla="*/ 1710780 h 4805507"/>
              <a:gd name="connsiteX50" fmla="*/ 594429 w 872169"/>
              <a:gd name="connsiteY50" fmla="*/ 1815476 h 4805507"/>
              <a:gd name="connsiteX51" fmla="*/ 520192 w 872169"/>
              <a:gd name="connsiteY51" fmla="*/ 1835669 h 4805507"/>
              <a:gd name="connsiteX52" fmla="*/ 442324 w 872169"/>
              <a:gd name="connsiteY52" fmla="*/ 1842414 h 4805507"/>
              <a:gd name="connsiteX53" fmla="*/ 442324 w 872169"/>
              <a:gd name="connsiteY53" fmla="*/ 1842416 h 4805507"/>
              <a:gd name="connsiteX54" fmla="*/ 442310 w 872169"/>
              <a:gd name="connsiteY54" fmla="*/ 1842415 h 4805507"/>
              <a:gd name="connsiteX55" fmla="*/ 442295 w 872169"/>
              <a:gd name="connsiteY55" fmla="*/ 1842416 h 4805507"/>
              <a:gd name="connsiteX56" fmla="*/ 442295 w 872169"/>
              <a:gd name="connsiteY56" fmla="*/ 1842414 h 4805507"/>
              <a:gd name="connsiteX57" fmla="*/ 364428 w 872169"/>
              <a:gd name="connsiteY57" fmla="*/ 1835669 h 4805507"/>
              <a:gd name="connsiteX58" fmla="*/ 290190 w 872169"/>
              <a:gd name="connsiteY58" fmla="*/ 1815476 h 4805507"/>
              <a:gd name="connsiteX59" fmla="*/ 0 w 872169"/>
              <a:gd name="connsiteY59" fmla="*/ 1706087 h 4805507"/>
              <a:gd name="connsiteX60" fmla="*/ 0 w 872169"/>
              <a:gd name="connsiteY60" fmla="*/ 0 h 4805507"/>
              <a:gd name="connsiteX61" fmla="*/ 290190 w 872169"/>
              <a:gd name="connsiteY61" fmla="*/ 109418 h 4805507"/>
              <a:gd name="connsiteX62" fmla="*/ 364428 w 872169"/>
              <a:gd name="connsiteY62" fmla="*/ 129646 h 4805507"/>
              <a:gd name="connsiteX63" fmla="*/ 442310 w 872169"/>
              <a:gd name="connsiteY63" fmla="*/ 136357 h 4805507"/>
              <a:gd name="connsiteX64" fmla="*/ 520192 w 872169"/>
              <a:gd name="connsiteY64" fmla="*/ 129611 h 4805507"/>
              <a:gd name="connsiteX65" fmla="*/ 594429 w 872169"/>
              <a:gd name="connsiteY65" fmla="*/ 109418 h 4805507"/>
              <a:gd name="connsiteX66" fmla="*/ 872169 w 872169"/>
              <a:gd name="connsiteY66" fmla="*/ 4694 h 4805507"/>
              <a:gd name="connsiteX67" fmla="*/ 872169 w 872169"/>
              <a:gd name="connsiteY67" fmla="*/ 738131 h 4805507"/>
              <a:gd name="connsiteX68" fmla="*/ 594429 w 872169"/>
              <a:gd name="connsiteY68" fmla="*/ 842827 h 4805507"/>
              <a:gd name="connsiteX69" fmla="*/ 520192 w 872169"/>
              <a:gd name="connsiteY69" fmla="*/ 863020 h 4805507"/>
              <a:gd name="connsiteX70" fmla="*/ 442324 w 872169"/>
              <a:gd name="connsiteY70" fmla="*/ 869765 h 4805507"/>
              <a:gd name="connsiteX71" fmla="*/ 442324 w 872169"/>
              <a:gd name="connsiteY71" fmla="*/ 869767 h 4805507"/>
              <a:gd name="connsiteX72" fmla="*/ 442310 w 872169"/>
              <a:gd name="connsiteY72" fmla="*/ 869766 h 4805507"/>
              <a:gd name="connsiteX73" fmla="*/ 442295 w 872169"/>
              <a:gd name="connsiteY73" fmla="*/ 869767 h 4805507"/>
              <a:gd name="connsiteX74" fmla="*/ 442295 w 872169"/>
              <a:gd name="connsiteY74" fmla="*/ 869765 h 4805507"/>
              <a:gd name="connsiteX75" fmla="*/ 364428 w 872169"/>
              <a:gd name="connsiteY75" fmla="*/ 863020 h 4805507"/>
              <a:gd name="connsiteX76" fmla="*/ 290190 w 872169"/>
              <a:gd name="connsiteY76" fmla="*/ 842827 h 4805507"/>
              <a:gd name="connsiteX77" fmla="*/ 0 w 872169"/>
              <a:gd name="connsiteY77" fmla="*/ 733438 h 48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72169" h="4805507">
                <a:moveTo>
                  <a:pt x="0" y="3935740"/>
                </a:moveTo>
                <a:lnTo>
                  <a:pt x="290190" y="4045158"/>
                </a:lnTo>
                <a:lnTo>
                  <a:pt x="442310" y="4072095"/>
                </a:lnTo>
                <a:lnTo>
                  <a:pt x="594429" y="4045158"/>
                </a:lnTo>
                <a:lnTo>
                  <a:pt x="872169" y="3940435"/>
                </a:lnTo>
                <a:lnTo>
                  <a:pt x="872169" y="4673871"/>
                </a:lnTo>
                <a:lnTo>
                  <a:pt x="594429" y="4778567"/>
                </a:lnTo>
                <a:lnTo>
                  <a:pt x="442324" y="4805502"/>
                </a:lnTo>
                <a:lnTo>
                  <a:pt x="442324" y="4805507"/>
                </a:lnTo>
                <a:lnTo>
                  <a:pt x="442310" y="4805505"/>
                </a:lnTo>
                <a:lnTo>
                  <a:pt x="442295" y="4805507"/>
                </a:lnTo>
                <a:lnTo>
                  <a:pt x="442295" y="4805502"/>
                </a:lnTo>
                <a:lnTo>
                  <a:pt x="290190" y="4778567"/>
                </a:lnTo>
                <a:lnTo>
                  <a:pt x="0" y="4669178"/>
                </a:lnTo>
                <a:close/>
                <a:moveTo>
                  <a:pt x="0" y="2941149"/>
                </a:moveTo>
                <a:lnTo>
                  <a:pt x="290190" y="3050567"/>
                </a:lnTo>
                <a:lnTo>
                  <a:pt x="442310" y="3077504"/>
                </a:lnTo>
                <a:lnTo>
                  <a:pt x="594429" y="3050567"/>
                </a:lnTo>
                <a:lnTo>
                  <a:pt x="872169" y="2945844"/>
                </a:lnTo>
                <a:lnTo>
                  <a:pt x="872169" y="3679280"/>
                </a:lnTo>
                <a:lnTo>
                  <a:pt x="594429" y="3783976"/>
                </a:lnTo>
                <a:lnTo>
                  <a:pt x="442324" y="3810911"/>
                </a:lnTo>
                <a:lnTo>
                  <a:pt x="442324" y="3810916"/>
                </a:lnTo>
                <a:lnTo>
                  <a:pt x="442310" y="3810914"/>
                </a:lnTo>
                <a:lnTo>
                  <a:pt x="442295" y="3810916"/>
                </a:lnTo>
                <a:lnTo>
                  <a:pt x="442295" y="3810911"/>
                </a:lnTo>
                <a:lnTo>
                  <a:pt x="290190" y="3783976"/>
                </a:lnTo>
                <a:lnTo>
                  <a:pt x="0" y="3674587"/>
                </a:lnTo>
                <a:close/>
                <a:moveTo>
                  <a:pt x="0" y="1950549"/>
                </a:moveTo>
                <a:lnTo>
                  <a:pt x="290190" y="2059966"/>
                </a:lnTo>
                <a:lnTo>
                  <a:pt x="442310" y="2086904"/>
                </a:lnTo>
                <a:lnTo>
                  <a:pt x="594429" y="2059966"/>
                </a:lnTo>
                <a:lnTo>
                  <a:pt x="872169" y="1955243"/>
                </a:lnTo>
                <a:lnTo>
                  <a:pt x="872169" y="2688680"/>
                </a:lnTo>
                <a:lnTo>
                  <a:pt x="594429" y="2793376"/>
                </a:lnTo>
                <a:lnTo>
                  <a:pt x="442324" y="2820311"/>
                </a:lnTo>
                <a:lnTo>
                  <a:pt x="442324" y="2820316"/>
                </a:lnTo>
                <a:lnTo>
                  <a:pt x="442310" y="2820314"/>
                </a:lnTo>
                <a:lnTo>
                  <a:pt x="442295" y="2820316"/>
                </a:lnTo>
                <a:lnTo>
                  <a:pt x="442295" y="2820311"/>
                </a:lnTo>
                <a:lnTo>
                  <a:pt x="290190" y="2793376"/>
                </a:lnTo>
                <a:lnTo>
                  <a:pt x="0" y="2683987"/>
                </a:lnTo>
                <a:close/>
                <a:moveTo>
                  <a:pt x="0" y="972649"/>
                </a:moveTo>
                <a:lnTo>
                  <a:pt x="290190" y="1082066"/>
                </a:lnTo>
                <a:cubicBezTo>
                  <a:pt x="313920" y="1091031"/>
                  <a:pt x="338869" y="1097766"/>
                  <a:pt x="364428" y="1102260"/>
                </a:cubicBezTo>
                <a:lnTo>
                  <a:pt x="442310" y="1109005"/>
                </a:lnTo>
                <a:lnTo>
                  <a:pt x="520192" y="1102260"/>
                </a:lnTo>
                <a:cubicBezTo>
                  <a:pt x="545751" y="1097766"/>
                  <a:pt x="570700" y="1091031"/>
                  <a:pt x="594429" y="1082066"/>
                </a:cubicBezTo>
                <a:lnTo>
                  <a:pt x="872169" y="977343"/>
                </a:lnTo>
                <a:lnTo>
                  <a:pt x="872169" y="1710780"/>
                </a:lnTo>
                <a:lnTo>
                  <a:pt x="594429" y="1815476"/>
                </a:lnTo>
                <a:cubicBezTo>
                  <a:pt x="570700" y="1824440"/>
                  <a:pt x="545751" y="1831175"/>
                  <a:pt x="520192" y="1835669"/>
                </a:cubicBezTo>
                <a:lnTo>
                  <a:pt x="442324" y="1842414"/>
                </a:lnTo>
                <a:lnTo>
                  <a:pt x="442324" y="1842416"/>
                </a:lnTo>
                <a:lnTo>
                  <a:pt x="442310" y="1842415"/>
                </a:lnTo>
                <a:lnTo>
                  <a:pt x="442295" y="1842416"/>
                </a:lnTo>
                <a:lnTo>
                  <a:pt x="442295" y="1842414"/>
                </a:lnTo>
                <a:lnTo>
                  <a:pt x="364428" y="1835669"/>
                </a:lnTo>
                <a:cubicBezTo>
                  <a:pt x="338869" y="1831175"/>
                  <a:pt x="313920" y="1824440"/>
                  <a:pt x="290190" y="1815476"/>
                </a:cubicBezTo>
                <a:lnTo>
                  <a:pt x="0" y="1706087"/>
                </a:lnTo>
                <a:close/>
                <a:moveTo>
                  <a:pt x="0" y="0"/>
                </a:moveTo>
                <a:lnTo>
                  <a:pt x="290190" y="109418"/>
                </a:lnTo>
                <a:cubicBezTo>
                  <a:pt x="313920" y="118429"/>
                  <a:pt x="338869" y="125164"/>
                  <a:pt x="364428" y="129646"/>
                </a:cubicBezTo>
                <a:lnTo>
                  <a:pt x="442310" y="136357"/>
                </a:lnTo>
                <a:lnTo>
                  <a:pt x="520192" y="129611"/>
                </a:lnTo>
                <a:cubicBezTo>
                  <a:pt x="545751" y="125117"/>
                  <a:pt x="570700" y="118382"/>
                  <a:pt x="594429" y="109418"/>
                </a:cubicBezTo>
                <a:lnTo>
                  <a:pt x="872169" y="4694"/>
                </a:lnTo>
                <a:lnTo>
                  <a:pt x="872169" y="738131"/>
                </a:lnTo>
                <a:lnTo>
                  <a:pt x="594429" y="842827"/>
                </a:lnTo>
                <a:cubicBezTo>
                  <a:pt x="570700" y="851791"/>
                  <a:pt x="545751" y="858526"/>
                  <a:pt x="520192" y="863020"/>
                </a:cubicBezTo>
                <a:lnTo>
                  <a:pt x="442324" y="869765"/>
                </a:lnTo>
                <a:lnTo>
                  <a:pt x="442324" y="869767"/>
                </a:lnTo>
                <a:lnTo>
                  <a:pt x="442310" y="869766"/>
                </a:lnTo>
                <a:lnTo>
                  <a:pt x="442295" y="869767"/>
                </a:lnTo>
                <a:lnTo>
                  <a:pt x="442295" y="869765"/>
                </a:lnTo>
                <a:lnTo>
                  <a:pt x="364428" y="863020"/>
                </a:lnTo>
                <a:cubicBezTo>
                  <a:pt x="338869" y="858526"/>
                  <a:pt x="313920" y="851791"/>
                  <a:pt x="290190" y="842827"/>
                </a:cubicBezTo>
                <a:lnTo>
                  <a:pt x="0" y="733438"/>
                </a:lnTo>
                <a:close/>
              </a:path>
            </a:pathLst>
          </a:custGeom>
          <a:solidFill>
            <a:schemeClr val="tx1">
              <a:alpha val="25000"/>
            </a:schemeClr>
          </a:solidFill>
          <a:ln>
            <a:noFill/>
          </a:ln>
        </p:spPr>
        <p:txBody>
          <a:bodyPr vert="horz" wrap="square" lIns="68580" tIns="34290" rIns="68580" bIns="34290" numCol="1" anchor="t" anchorCtr="0" compatLnSpc="1">
            <a:prstTxWarp prst="textNoShape">
              <a:avLst/>
            </a:prstTxWarp>
            <a:noAutofit/>
          </a:bodyPr>
          <a:lstStyle/>
          <a:p>
            <a:endParaRPr sz="1350" dirty="0"/>
          </a:p>
        </p:txBody>
      </p:sp>
      <p:sp>
        <p:nvSpPr>
          <p:cNvPr id="34" name="Shape">
            <a:extLst>
              <a:ext uri="{FF2B5EF4-FFF2-40B4-BE49-F238E27FC236}">
                <a16:creationId xmlns:a16="http://schemas.microsoft.com/office/drawing/2014/main" id="{4937C330-BCDE-4F40-8F21-81C5B38D68AA}"/>
              </a:ext>
            </a:extLst>
          </p:cNvPr>
          <p:cNvSpPr/>
          <p:nvPr/>
        </p:nvSpPr>
        <p:spPr>
          <a:xfrm>
            <a:off x="2856644" y="4154812"/>
            <a:ext cx="663329" cy="102787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4" name="Shape">
            <a:extLst>
              <a:ext uri="{FF2B5EF4-FFF2-40B4-BE49-F238E27FC236}">
                <a16:creationId xmlns:a16="http://schemas.microsoft.com/office/drawing/2014/main" id="{D9392E6F-3A05-44CA-9746-9748C391554E}"/>
              </a:ext>
            </a:extLst>
          </p:cNvPr>
          <p:cNvSpPr/>
          <p:nvPr/>
        </p:nvSpPr>
        <p:spPr>
          <a:xfrm>
            <a:off x="3488468" y="4154812"/>
            <a:ext cx="663330" cy="102787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5" name="Shape">
            <a:extLst>
              <a:ext uri="{FF2B5EF4-FFF2-40B4-BE49-F238E27FC236}">
                <a16:creationId xmlns:a16="http://schemas.microsoft.com/office/drawing/2014/main" id="{3A33BA2B-9135-41C5-B528-7E7F3BA3F3CD}"/>
              </a:ext>
            </a:extLst>
          </p:cNvPr>
          <p:cNvSpPr/>
          <p:nvPr/>
        </p:nvSpPr>
        <p:spPr>
          <a:xfrm>
            <a:off x="2856644" y="5083178"/>
            <a:ext cx="663329" cy="102787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6" name="Shape">
            <a:extLst>
              <a:ext uri="{FF2B5EF4-FFF2-40B4-BE49-F238E27FC236}">
                <a16:creationId xmlns:a16="http://schemas.microsoft.com/office/drawing/2014/main" id="{23786BAF-9D15-4EB0-A612-60916A643713}"/>
              </a:ext>
            </a:extLst>
          </p:cNvPr>
          <p:cNvSpPr/>
          <p:nvPr/>
        </p:nvSpPr>
        <p:spPr>
          <a:xfrm>
            <a:off x="3488468" y="5083178"/>
            <a:ext cx="663330" cy="102787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7" name="Shape">
            <a:extLst>
              <a:ext uri="{FF2B5EF4-FFF2-40B4-BE49-F238E27FC236}">
                <a16:creationId xmlns:a16="http://schemas.microsoft.com/office/drawing/2014/main" id="{F4340CC7-3A89-4E6C-BA4C-B3323D71035A}"/>
              </a:ext>
            </a:extLst>
          </p:cNvPr>
          <p:cNvSpPr/>
          <p:nvPr/>
        </p:nvSpPr>
        <p:spPr>
          <a:xfrm>
            <a:off x="2856644" y="3230171"/>
            <a:ext cx="663329" cy="102787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8" name="Shape">
            <a:extLst>
              <a:ext uri="{FF2B5EF4-FFF2-40B4-BE49-F238E27FC236}">
                <a16:creationId xmlns:a16="http://schemas.microsoft.com/office/drawing/2014/main" id="{E13C930D-FC82-4F90-A820-3B856AE240B8}"/>
              </a:ext>
            </a:extLst>
          </p:cNvPr>
          <p:cNvSpPr/>
          <p:nvPr/>
        </p:nvSpPr>
        <p:spPr>
          <a:xfrm>
            <a:off x="3488468" y="3230171"/>
            <a:ext cx="663330" cy="102787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49" name="Shape">
            <a:extLst>
              <a:ext uri="{FF2B5EF4-FFF2-40B4-BE49-F238E27FC236}">
                <a16:creationId xmlns:a16="http://schemas.microsoft.com/office/drawing/2014/main" id="{182A857C-4A87-4137-99FD-AC73299B73E7}"/>
              </a:ext>
            </a:extLst>
          </p:cNvPr>
          <p:cNvSpPr/>
          <p:nvPr/>
        </p:nvSpPr>
        <p:spPr>
          <a:xfrm>
            <a:off x="2856644" y="2317385"/>
            <a:ext cx="663329" cy="102787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50" name="Shape">
            <a:extLst>
              <a:ext uri="{FF2B5EF4-FFF2-40B4-BE49-F238E27FC236}">
                <a16:creationId xmlns:a16="http://schemas.microsoft.com/office/drawing/2014/main" id="{A83CF2BB-EFA7-4819-A365-C8341BE287C9}"/>
              </a:ext>
            </a:extLst>
          </p:cNvPr>
          <p:cNvSpPr/>
          <p:nvPr/>
        </p:nvSpPr>
        <p:spPr>
          <a:xfrm>
            <a:off x="3439886" y="2317385"/>
            <a:ext cx="760494" cy="102787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51" name="Shape">
            <a:extLst>
              <a:ext uri="{FF2B5EF4-FFF2-40B4-BE49-F238E27FC236}">
                <a16:creationId xmlns:a16="http://schemas.microsoft.com/office/drawing/2014/main" id="{7B7F222D-C067-4B73-935F-9C199266471C}"/>
              </a:ext>
            </a:extLst>
          </p:cNvPr>
          <p:cNvSpPr/>
          <p:nvPr/>
        </p:nvSpPr>
        <p:spPr>
          <a:xfrm>
            <a:off x="2856644" y="1409499"/>
            <a:ext cx="663329" cy="102787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sz="1350" dirty="0"/>
          </a:p>
        </p:txBody>
      </p:sp>
      <p:sp>
        <p:nvSpPr>
          <p:cNvPr id="52" name="Shape">
            <a:extLst>
              <a:ext uri="{FF2B5EF4-FFF2-40B4-BE49-F238E27FC236}">
                <a16:creationId xmlns:a16="http://schemas.microsoft.com/office/drawing/2014/main" id="{09FEC7D6-9804-4D18-8479-7492ACE33657}"/>
              </a:ext>
            </a:extLst>
          </p:cNvPr>
          <p:cNvSpPr/>
          <p:nvPr/>
        </p:nvSpPr>
        <p:spPr>
          <a:xfrm>
            <a:off x="3488468" y="1409499"/>
            <a:ext cx="663330" cy="102787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sz="1350" dirty="0"/>
          </a:p>
        </p:txBody>
      </p:sp>
      <p:cxnSp>
        <p:nvCxnSpPr>
          <p:cNvPr id="62" name="Straight Connector 61">
            <a:extLst>
              <a:ext uri="{FF2B5EF4-FFF2-40B4-BE49-F238E27FC236}">
                <a16:creationId xmlns:a16="http://schemas.microsoft.com/office/drawing/2014/main" id="{672A7475-B507-4418-A85C-35876C67F36E}"/>
              </a:ext>
            </a:extLst>
          </p:cNvPr>
          <p:cNvCxnSpPr>
            <a:cxnSpLocks/>
          </p:cNvCxnSpPr>
          <p:nvPr/>
        </p:nvCxnSpPr>
        <p:spPr>
          <a:xfrm flipV="1">
            <a:off x="4035245" y="2841372"/>
            <a:ext cx="889444" cy="13089"/>
          </a:xfrm>
          <a:prstGeom prst="line">
            <a:avLst/>
          </a:prstGeom>
          <a:ln>
            <a:solidFill>
              <a:schemeClr val="bg2">
                <a:lumMod val="7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F6D8076-226E-4D99-AE20-2781B22FFD34}"/>
              </a:ext>
            </a:extLst>
          </p:cNvPr>
          <p:cNvCxnSpPr>
            <a:cxnSpLocks/>
          </p:cNvCxnSpPr>
          <p:nvPr/>
        </p:nvCxnSpPr>
        <p:spPr>
          <a:xfrm flipV="1">
            <a:off x="4035245" y="4678799"/>
            <a:ext cx="889444" cy="3312"/>
          </a:xfrm>
          <a:prstGeom prst="line">
            <a:avLst/>
          </a:prstGeom>
          <a:ln>
            <a:solidFill>
              <a:schemeClr val="bg2">
                <a:lumMod val="7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D98FD4-27EC-4C94-950B-C0699C1859CF}"/>
              </a:ext>
            </a:extLst>
          </p:cNvPr>
          <p:cNvCxnSpPr/>
          <p:nvPr/>
        </p:nvCxnSpPr>
        <p:spPr>
          <a:xfrm>
            <a:off x="4035246" y="1940111"/>
            <a:ext cx="889443" cy="1147"/>
          </a:xfrm>
          <a:prstGeom prst="line">
            <a:avLst/>
          </a:prstGeom>
          <a:ln>
            <a:solidFill>
              <a:schemeClr val="bg2">
                <a:lumMod val="7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607D7B-72DB-47C4-8DFC-BE7B1B738BD8}"/>
              </a:ext>
            </a:extLst>
          </p:cNvPr>
          <p:cNvCxnSpPr/>
          <p:nvPr/>
        </p:nvCxnSpPr>
        <p:spPr>
          <a:xfrm>
            <a:off x="4035246" y="3767761"/>
            <a:ext cx="889443" cy="1147"/>
          </a:xfrm>
          <a:prstGeom prst="line">
            <a:avLst/>
          </a:prstGeom>
          <a:ln>
            <a:solidFill>
              <a:schemeClr val="bg2">
                <a:lumMod val="7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703D5AF-CB15-428A-9359-8AE6BBDA44C5}"/>
              </a:ext>
            </a:extLst>
          </p:cNvPr>
          <p:cNvCxnSpPr/>
          <p:nvPr/>
        </p:nvCxnSpPr>
        <p:spPr>
          <a:xfrm>
            <a:off x="4035246" y="5595410"/>
            <a:ext cx="889443" cy="1147"/>
          </a:xfrm>
          <a:prstGeom prst="line">
            <a:avLst/>
          </a:prstGeom>
          <a:ln>
            <a:solidFill>
              <a:schemeClr val="bg2">
                <a:lumMod val="7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38A9150E-EFE4-4DEB-BA22-71E8256E25E2}"/>
              </a:ext>
            </a:extLst>
          </p:cNvPr>
          <p:cNvSpPr txBox="1"/>
          <p:nvPr/>
        </p:nvSpPr>
        <p:spPr>
          <a:xfrm>
            <a:off x="195940"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TYPES OF BOARD</a:t>
            </a:r>
          </a:p>
        </p:txBody>
      </p:sp>
      <p:cxnSp>
        <p:nvCxnSpPr>
          <p:cNvPr id="98" name="Straight Connector 97">
            <a:extLst>
              <a:ext uri="{FF2B5EF4-FFF2-40B4-BE49-F238E27FC236}">
                <a16:creationId xmlns:a16="http://schemas.microsoft.com/office/drawing/2014/main" id="{54D0B356-2916-4DCF-AFE7-19F08D0A91B7}"/>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5C03A441-4689-4392-A0C1-87A17676E3BA}"/>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Freeform: Shape 105">
            <a:extLst>
              <a:ext uri="{FF2B5EF4-FFF2-40B4-BE49-F238E27FC236}">
                <a16:creationId xmlns:a16="http://schemas.microsoft.com/office/drawing/2014/main" id="{47261951-3600-4998-99D7-D74349C4F070}"/>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C9E65D6F-088F-4659-BC9D-15AF2CC6A6F1}"/>
              </a:ext>
            </a:extLst>
          </p:cNvPr>
          <p:cNvSpPr txBox="1"/>
          <p:nvPr/>
        </p:nvSpPr>
        <p:spPr>
          <a:xfrm>
            <a:off x="522514" y="5246034"/>
            <a:ext cx="1909721" cy="461665"/>
          </a:xfrm>
          <a:prstGeom prst="rect">
            <a:avLst/>
          </a:prstGeom>
          <a:noFill/>
        </p:spPr>
        <p:txBody>
          <a:bodyPr wrap="square" rtlCol="0">
            <a:spAutoFit/>
          </a:bodyPr>
          <a:lstStyle/>
          <a:p>
            <a:r>
              <a:rPr lang="en-IN" sz="2400" dirty="0">
                <a:solidFill>
                  <a:schemeClr val="accent1">
                    <a:lumMod val="60000"/>
                    <a:lumOff val="40000"/>
                  </a:schemeClr>
                </a:solidFill>
                <a:latin typeface="Bahnschrift SemiLight Condensed" panose="020B0502040204020203" pitchFamily="34" charset="0"/>
                <a:ea typeface="Verdana" panose="020B0604030504040204" pitchFamily="34" charset="0"/>
              </a:rPr>
              <a:t>Least Involved</a:t>
            </a:r>
          </a:p>
        </p:txBody>
      </p:sp>
      <p:sp>
        <p:nvSpPr>
          <p:cNvPr id="109" name="TextBox 108">
            <a:extLst>
              <a:ext uri="{FF2B5EF4-FFF2-40B4-BE49-F238E27FC236}">
                <a16:creationId xmlns:a16="http://schemas.microsoft.com/office/drawing/2014/main" id="{8AF630A1-14AE-4B6B-A5DB-773AAD018D00}"/>
              </a:ext>
            </a:extLst>
          </p:cNvPr>
          <p:cNvSpPr txBox="1"/>
          <p:nvPr/>
        </p:nvSpPr>
        <p:spPr>
          <a:xfrm>
            <a:off x="599596" y="1535646"/>
            <a:ext cx="1909721" cy="461665"/>
          </a:xfrm>
          <a:prstGeom prst="rect">
            <a:avLst/>
          </a:prstGeom>
          <a:noFill/>
        </p:spPr>
        <p:txBody>
          <a:bodyPr wrap="square" rtlCol="0">
            <a:spAutoFit/>
          </a:bodyPr>
          <a:lstStyle/>
          <a:p>
            <a:r>
              <a:rPr lang="en-IN" sz="2400" dirty="0">
                <a:solidFill>
                  <a:schemeClr val="accent1">
                    <a:lumMod val="50000"/>
                  </a:schemeClr>
                </a:solidFill>
                <a:latin typeface="Bahnschrift SemiLight Condensed" panose="020B0502040204020203" pitchFamily="34" charset="0"/>
                <a:ea typeface="Verdana" panose="020B0604030504040204" pitchFamily="34" charset="0"/>
              </a:rPr>
              <a:t>Most Involved</a:t>
            </a:r>
          </a:p>
        </p:txBody>
      </p:sp>
      <p:cxnSp>
        <p:nvCxnSpPr>
          <p:cNvPr id="33" name="Straight Arrow Connector 32">
            <a:extLst>
              <a:ext uri="{FF2B5EF4-FFF2-40B4-BE49-F238E27FC236}">
                <a16:creationId xmlns:a16="http://schemas.microsoft.com/office/drawing/2014/main" id="{09B6702F-9E4C-4229-A2FA-AAC82B155752}"/>
              </a:ext>
            </a:extLst>
          </p:cNvPr>
          <p:cNvCxnSpPr>
            <a:cxnSpLocks/>
          </p:cNvCxnSpPr>
          <p:nvPr/>
        </p:nvCxnSpPr>
        <p:spPr>
          <a:xfrm>
            <a:off x="1301351" y="2482921"/>
            <a:ext cx="25343" cy="214894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470E88EE-5B9B-4981-95DF-8F8645AAB4A8}"/>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3545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Box 4">
            <a:extLst>
              <a:ext uri="{FF2B5EF4-FFF2-40B4-BE49-F238E27FC236}">
                <a16:creationId xmlns:a16="http://schemas.microsoft.com/office/drawing/2014/main" id="{042AE8A6-B01A-48D0-A82D-613190C92E1D}"/>
              </a:ext>
            </a:extLst>
          </p:cNvPr>
          <p:cNvSpPr txBox="1"/>
          <p:nvPr/>
        </p:nvSpPr>
        <p:spPr>
          <a:xfrm>
            <a:off x="533400" y="1043501"/>
            <a:ext cx="10842171" cy="3231654"/>
          </a:xfrm>
          <a:prstGeom prst="rect">
            <a:avLst/>
          </a:prstGeom>
          <a:noFill/>
        </p:spPr>
        <p:txBody>
          <a:bodyPr wrap="square">
            <a:spAutoFit/>
          </a:bodyPr>
          <a:lstStyle/>
          <a:p>
            <a:pPr algn="just"/>
            <a:r>
              <a:rPr lang="en-US" sz="2800" b="0" u="none" strike="noStrike" baseline="0" dirty="0">
                <a:solidFill>
                  <a:srgbClr val="7030A0"/>
                </a:solidFill>
                <a:latin typeface="Bahnschrift SemiLight Condensed" panose="020B0502040204020203" pitchFamily="34" charset="0"/>
              </a:rPr>
              <a:t>“A king can reign only with the help of others; one wheel alone does not move (a chariot). Therefore, a king should appoint advisors (as councilors and minsters) and listen to their advice. </a:t>
            </a:r>
          </a:p>
          <a:p>
            <a:pPr algn="just"/>
            <a:endParaRPr lang="en-US" sz="2800" dirty="0">
              <a:solidFill>
                <a:srgbClr val="7030A0"/>
              </a:solidFill>
              <a:latin typeface="Bahnschrift SemiLight Condensed" panose="020B0502040204020203" pitchFamily="34" charset="0"/>
            </a:endParaRPr>
          </a:p>
          <a:p>
            <a:pPr algn="just"/>
            <a:r>
              <a:rPr lang="en-US" sz="2800" b="0" u="none" strike="noStrike" baseline="0" dirty="0">
                <a:solidFill>
                  <a:srgbClr val="7030A0"/>
                </a:solidFill>
                <a:latin typeface="Bahnschrift SemiLight Condensed" panose="020B0502040204020203" pitchFamily="34" charset="0"/>
              </a:rPr>
              <a:t>The opinions of advisers shall be sought individually as well as together (as a group)” </a:t>
            </a:r>
          </a:p>
          <a:p>
            <a:pPr algn="r"/>
            <a:endParaRPr lang="en-IN" sz="1800" b="0" i="1" u="none" strike="noStrike" baseline="0" dirty="0">
              <a:solidFill>
                <a:srgbClr val="000000"/>
              </a:solidFill>
              <a:latin typeface="Times New Roman" panose="02020603050405020304" pitchFamily="18" charset="0"/>
            </a:endParaRPr>
          </a:p>
          <a:p>
            <a:pPr algn="r"/>
            <a:endParaRPr lang="en-IN" sz="1800" b="0" i="1" u="none" strike="noStrike" baseline="0" dirty="0">
              <a:solidFill>
                <a:srgbClr val="000000"/>
              </a:solidFill>
              <a:latin typeface="Times New Roman" panose="02020603050405020304" pitchFamily="18" charset="0"/>
            </a:endParaRPr>
          </a:p>
          <a:p>
            <a:pPr algn="r"/>
            <a:r>
              <a:rPr lang="en-IN" sz="1800" b="0" u="none" strike="noStrike" baseline="0" dirty="0">
                <a:solidFill>
                  <a:srgbClr val="000000"/>
                </a:solidFill>
                <a:latin typeface="Bahnschrift" panose="020B0502040204020203" pitchFamily="34" charset="0"/>
              </a:rPr>
              <a:t> - </a:t>
            </a:r>
            <a:r>
              <a:rPr lang="en-IN" sz="2800" b="0" u="none" strike="noStrike" baseline="0" dirty="0">
                <a:solidFill>
                  <a:srgbClr val="000000"/>
                </a:solidFill>
                <a:latin typeface="Bahnschrift SemiLight Condensed" panose="020B0502040204020203" pitchFamily="34" charset="0"/>
              </a:rPr>
              <a:t>Chanakya</a:t>
            </a:r>
            <a:endParaRPr lang="en-IN" sz="2800" dirty="0">
              <a:latin typeface="Bahnschrift SemiLight Condensed" panose="020B0502040204020203" pitchFamily="34" charset="0"/>
            </a:endParaRPr>
          </a:p>
        </p:txBody>
      </p:sp>
      <p:sp>
        <p:nvSpPr>
          <p:cNvPr id="2" name="Footer Placeholder 1">
            <a:extLst>
              <a:ext uri="{FF2B5EF4-FFF2-40B4-BE49-F238E27FC236}">
                <a16:creationId xmlns:a16="http://schemas.microsoft.com/office/drawing/2014/main" id="{98FA6200-6859-44AE-9BC5-776FF6955C2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25388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9710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WHAT IS YOUR</a:t>
            </a:r>
            <a:r>
              <a:rPr kumimoji="0" lang="en-US" sz="3200" b="0" i="0" u="none" strike="noStrike" kern="1200" cap="none" spc="0" normalizeH="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 OPINION ON THE APPLICABLE LAW ON ID ? </a:t>
            </a:r>
            <a:endPar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grpSp>
        <p:nvGrpSpPr>
          <p:cNvPr id="8" name="Group 7">
            <a:extLst>
              <a:ext uri="{FF2B5EF4-FFF2-40B4-BE49-F238E27FC236}">
                <a16:creationId xmlns:a16="http://schemas.microsoft.com/office/drawing/2014/main" id="{27C1EC8C-1CC5-41B7-881C-68402BD25C41}"/>
              </a:ext>
            </a:extLst>
          </p:cNvPr>
          <p:cNvGrpSpPr/>
          <p:nvPr/>
        </p:nvGrpSpPr>
        <p:grpSpPr>
          <a:xfrm>
            <a:off x="609600" y="1221839"/>
            <a:ext cx="8661400" cy="3534235"/>
            <a:chOff x="1920349" y="2495901"/>
            <a:chExt cx="8443993" cy="3534235"/>
          </a:xfrm>
        </p:grpSpPr>
        <p:sp>
          <p:nvSpPr>
            <p:cNvPr id="9" name="Shape">
              <a:extLst>
                <a:ext uri="{FF2B5EF4-FFF2-40B4-BE49-F238E27FC236}">
                  <a16:creationId xmlns:a16="http://schemas.microsoft.com/office/drawing/2014/main" id="{F0D2437C-1B9F-4082-BD87-C4206EA8A8E9}"/>
                </a:ext>
              </a:extLst>
            </p:cNvPr>
            <p:cNvSpPr/>
            <p:nvPr/>
          </p:nvSpPr>
          <p:spPr>
            <a:xfrm>
              <a:off x="1920349" y="3173248"/>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224" y="21600"/>
                  </a:moveTo>
                  <a:lnTo>
                    <a:pt x="376" y="21600"/>
                  </a:lnTo>
                  <a:cubicBezTo>
                    <a:pt x="170" y="21600"/>
                    <a:pt x="0" y="11836"/>
                    <a:pt x="0" y="0"/>
                  </a:cubicBezTo>
                  <a:lnTo>
                    <a:pt x="93" y="0"/>
                  </a:lnTo>
                  <a:cubicBezTo>
                    <a:pt x="93" y="8877"/>
                    <a:pt x="222" y="16274"/>
                    <a:pt x="376" y="16274"/>
                  </a:cubicBezTo>
                  <a:lnTo>
                    <a:pt x="21224" y="16274"/>
                  </a:lnTo>
                  <a:cubicBezTo>
                    <a:pt x="21378" y="16274"/>
                    <a:pt x="21507" y="8877"/>
                    <a:pt x="21507" y="0"/>
                  </a:cubicBezTo>
                  <a:lnTo>
                    <a:pt x="21600" y="0"/>
                  </a:lnTo>
                  <a:cubicBezTo>
                    <a:pt x="21600" y="11836"/>
                    <a:pt x="21435" y="21600"/>
                    <a:pt x="21224"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0" name="Shape">
              <a:extLst>
                <a:ext uri="{FF2B5EF4-FFF2-40B4-BE49-F238E27FC236}">
                  <a16:creationId xmlns:a16="http://schemas.microsoft.com/office/drawing/2014/main" id="{10470FDF-279F-4704-A662-B6C725CD56CA}"/>
                </a:ext>
              </a:extLst>
            </p:cNvPr>
            <p:cNvSpPr/>
            <p:nvPr/>
          </p:nvSpPr>
          <p:spPr>
            <a:xfrm>
              <a:off x="1920349" y="2495901"/>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cubicBezTo>
                    <a:pt x="21507" y="12723"/>
                    <a:pt x="21378" y="5326"/>
                    <a:pt x="21224" y="5326"/>
                  </a:cubicBezTo>
                  <a:lnTo>
                    <a:pt x="376" y="5326"/>
                  </a:lnTo>
                  <a:cubicBezTo>
                    <a:pt x="222" y="5326"/>
                    <a:pt x="93" y="12723"/>
                    <a:pt x="93" y="21600"/>
                  </a:cubicBezTo>
                  <a:lnTo>
                    <a:pt x="0" y="21600"/>
                  </a:lnTo>
                  <a:cubicBezTo>
                    <a:pt x="0" y="9764"/>
                    <a:pt x="170" y="0"/>
                    <a:pt x="376" y="0"/>
                  </a:cubicBezTo>
                  <a:lnTo>
                    <a:pt x="21224" y="0"/>
                  </a:lnTo>
                  <a:cubicBezTo>
                    <a:pt x="21435" y="0"/>
                    <a:pt x="21600" y="9764"/>
                    <a:pt x="21600"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1" name="Rectangle">
              <a:extLst>
                <a:ext uri="{FF2B5EF4-FFF2-40B4-BE49-F238E27FC236}">
                  <a16:creationId xmlns:a16="http://schemas.microsoft.com/office/drawing/2014/main" id="{3B2EA82C-9CBC-4481-B04B-812F0C72C940}"/>
                </a:ext>
              </a:extLst>
            </p:cNvPr>
            <p:cNvSpPr/>
            <p:nvPr/>
          </p:nvSpPr>
          <p:spPr>
            <a:xfrm>
              <a:off x="4096911" y="2901313"/>
              <a:ext cx="5477256" cy="11955"/>
            </a:xfrm>
            <a:prstGeom prst="rect">
              <a:avLst/>
            </a:prstGeom>
            <a:solidFill>
              <a:schemeClr val="bg2">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2" name="Shape">
              <a:extLst>
                <a:ext uri="{FF2B5EF4-FFF2-40B4-BE49-F238E27FC236}">
                  <a16:creationId xmlns:a16="http://schemas.microsoft.com/office/drawing/2014/main" id="{6FB37C23-FD55-4697-8D3A-84FB3B0F5F21}"/>
                </a:ext>
              </a:extLst>
            </p:cNvPr>
            <p:cNvSpPr/>
            <p:nvPr/>
          </p:nvSpPr>
          <p:spPr>
            <a:xfrm>
              <a:off x="2079727" y="2600491"/>
              <a:ext cx="2017184" cy="613599"/>
            </a:xfrm>
            <a:custGeom>
              <a:avLst/>
              <a:gdLst/>
              <a:ahLst/>
              <a:cxnLst>
                <a:cxn ang="0">
                  <a:pos x="wd2" y="hd2"/>
                </a:cxn>
                <a:cxn ang="5400000">
                  <a:pos x="wd2" y="hd2"/>
                </a:cxn>
                <a:cxn ang="10800000">
                  <a:pos x="wd2" y="hd2"/>
                </a:cxn>
                <a:cxn ang="16200000">
                  <a:pos x="wd2" y="hd2"/>
                </a:cxn>
              </a:cxnLst>
              <a:rect l="0" t="0" r="r" b="b"/>
              <a:pathLst>
                <a:path w="21030" h="21600" extrusionOk="0">
                  <a:moveTo>
                    <a:pt x="17837" y="21600"/>
                  </a:moveTo>
                  <a:lnTo>
                    <a:pt x="1325" y="21600"/>
                  </a:lnTo>
                  <a:cubicBezTo>
                    <a:pt x="142" y="21600"/>
                    <a:pt x="-440" y="16761"/>
                    <a:pt x="391" y="13956"/>
                  </a:cubicBezTo>
                  <a:lnTo>
                    <a:pt x="391" y="13956"/>
                  </a:lnTo>
                  <a:cubicBezTo>
                    <a:pt x="910" y="12203"/>
                    <a:pt x="910" y="9397"/>
                    <a:pt x="391" y="7644"/>
                  </a:cubicBezTo>
                  <a:lnTo>
                    <a:pt x="391" y="7644"/>
                  </a:lnTo>
                  <a:cubicBezTo>
                    <a:pt x="-440" y="4839"/>
                    <a:pt x="142" y="0"/>
                    <a:pt x="1325" y="0"/>
                  </a:cubicBezTo>
                  <a:lnTo>
                    <a:pt x="17837" y="0"/>
                  </a:lnTo>
                  <a:cubicBezTo>
                    <a:pt x="18190" y="0"/>
                    <a:pt x="18522" y="491"/>
                    <a:pt x="18772" y="1332"/>
                  </a:cubicBezTo>
                  <a:lnTo>
                    <a:pt x="20641" y="7644"/>
                  </a:lnTo>
                  <a:cubicBezTo>
                    <a:pt x="21160" y="9397"/>
                    <a:pt x="21160" y="12203"/>
                    <a:pt x="20641" y="13956"/>
                  </a:cubicBezTo>
                  <a:lnTo>
                    <a:pt x="18772" y="20268"/>
                  </a:lnTo>
                  <a:cubicBezTo>
                    <a:pt x="18522" y="21179"/>
                    <a:pt x="18190" y="21600"/>
                    <a:pt x="17837" y="21600"/>
                  </a:cubicBezTo>
                  <a:close/>
                </a:path>
              </a:pathLst>
            </a:custGeom>
            <a:solidFill>
              <a:schemeClr val="accent3"/>
            </a:solidFill>
            <a:ln w="12700">
              <a:miter lim="400000"/>
            </a:ln>
          </p:spPr>
          <p:txBody>
            <a:bodyPr rot="0" spcFirstLastPara="0" vertOverflow="overflow" horzOverflow="overflow" vert="horz" wrap="square" lIns="38100" tIns="38100" rIns="38100" bIns="38100" numCol="1" spcCol="0" rtlCol="0" fromWordArt="0" anchor="ctr" anchorCtr="0" forceAA="0" compatLnSpc="1">
              <a:prstTxWarp prst="textNoShape">
                <a:avLst/>
              </a:prstTxWarp>
              <a:noAutofit/>
            </a:bodyPr>
            <a:lstStyle/>
            <a:p>
              <a:pPr algn="ctr"/>
              <a:r>
                <a:rPr lang="en-US" sz="2000" dirty="0">
                  <a:latin typeface="Bahnschrift SemiLight Condensed" panose="020B0502040204020203" pitchFamily="34" charset="0"/>
                </a:rPr>
                <a:t>Negative</a:t>
              </a:r>
              <a:endParaRPr sz="2000" dirty="0">
                <a:latin typeface="Bahnschrift SemiLight Condensed" panose="020B0502040204020203" pitchFamily="34" charset="0"/>
              </a:endParaRPr>
            </a:p>
          </p:txBody>
        </p:sp>
        <p:sp>
          <p:nvSpPr>
            <p:cNvPr id="13" name="Shape">
              <a:extLst>
                <a:ext uri="{FF2B5EF4-FFF2-40B4-BE49-F238E27FC236}">
                  <a16:creationId xmlns:a16="http://schemas.microsoft.com/office/drawing/2014/main" id="{9F79FB69-9611-4FCC-82DD-1FD67ED8D723}"/>
                </a:ext>
              </a:extLst>
            </p:cNvPr>
            <p:cNvSpPr/>
            <p:nvPr/>
          </p:nvSpPr>
          <p:spPr>
            <a:xfrm>
              <a:off x="9570394" y="2606468"/>
              <a:ext cx="601644" cy="601644"/>
            </a:xfrm>
            <a:custGeom>
              <a:avLst/>
              <a:gdLst/>
              <a:ahLst/>
              <a:cxnLst>
                <a:cxn ang="0">
                  <a:pos x="wd2" y="hd2"/>
                </a:cxn>
                <a:cxn ang="5400000">
                  <a:pos x="wd2" y="hd2"/>
                </a:cxn>
                <a:cxn ang="10800000">
                  <a:pos x="wd2" y="hd2"/>
                </a:cxn>
                <a:cxn ang="16200000">
                  <a:pos x="wd2" y="hd2"/>
                </a:cxn>
              </a:cxnLst>
              <a:rect l="0" t="0" r="r" b="b"/>
              <a:pathLst>
                <a:path w="21600" h="21600" extrusionOk="0">
                  <a:moveTo>
                    <a:pt x="16736" y="21600"/>
                  </a:moveTo>
                  <a:lnTo>
                    <a:pt x="4864" y="21600"/>
                  </a:lnTo>
                  <a:cubicBezTo>
                    <a:pt x="2146" y="21600"/>
                    <a:pt x="0" y="19383"/>
                    <a:pt x="0" y="16736"/>
                  </a:cubicBezTo>
                  <a:lnTo>
                    <a:pt x="0" y="4864"/>
                  </a:lnTo>
                  <a:cubicBezTo>
                    <a:pt x="0" y="2146"/>
                    <a:pt x="2217" y="0"/>
                    <a:pt x="4864" y="0"/>
                  </a:cubicBezTo>
                  <a:lnTo>
                    <a:pt x="16736" y="0"/>
                  </a:lnTo>
                  <a:cubicBezTo>
                    <a:pt x="19454" y="0"/>
                    <a:pt x="21600" y="2217"/>
                    <a:pt x="21600" y="4864"/>
                  </a:cubicBezTo>
                  <a:lnTo>
                    <a:pt x="21600" y="16736"/>
                  </a:lnTo>
                  <a:cubicBezTo>
                    <a:pt x="21600" y="19454"/>
                    <a:pt x="19383" y="21600"/>
                    <a:pt x="16736" y="21600"/>
                  </a:cubicBezTo>
                  <a:close/>
                </a:path>
              </a:pathLst>
            </a:custGeom>
            <a:solidFill>
              <a:schemeClr val="accent3"/>
            </a:solidFill>
            <a:ln w="12700">
              <a:miter lim="400000"/>
            </a:ln>
          </p:spPr>
          <p:txBody>
            <a:bodyPr rot="0" spcFirstLastPara="0" vertOverflow="overflow" horzOverflow="overflow" vert="horz" wrap="square" lIns="0" tIns="38100" rIns="0" bIns="38100" numCol="1" spcCol="0" rtlCol="0" fromWordArt="0" anchor="ctr" anchorCtr="0" forceAA="0" compatLnSpc="1">
              <a:prstTxWarp prst="textNoShape">
                <a:avLst/>
              </a:prstTxWarp>
              <a:noAutofit/>
            </a:bodyPr>
            <a:lstStyle/>
            <a:p>
              <a:pPr algn="ctr"/>
              <a:r>
                <a:rPr lang="en-US" sz="2400" b="1" dirty="0">
                  <a:latin typeface="Bahnschrift SemiLight Condensed" panose="020B0502040204020203" pitchFamily="34" charset="0"/>
                </a:rPr>
                <a:t>4</a:t>
              </a:r>
              <a:r>
                <a:rPr lang="en-US" sz="1200" b="1" dirty="0">
                  <a:latin typeface="Bahnschrift SemiLight Condensed" panose="020B0502040204020203" pitchFamily="34" charset="0"/>
                </a:rPr>
                <a:t>%</a:t>
              </a:r>
              <a:endParaRPr sz="2400" b="1" dirty="0">
                <a:latin typeface="Bahnschrift SemiLight Condensed" panose="020B0502040204020203" pitchFamily="34" charset="0"/>
              </a:endParaRPr>
            </a:p>
          </p:txBody>
        </p:sp>
        <p:sp>
          <p:nvSpPr>
            <p:cNvPr id="14" name="Circle">
              <a:extLst>
                <a:ext uri="{FF2B5EF4-FFF2-40B4-BE49-F238E27FC236}">
                  <a16:creationId xmlns:a16="http://schemas.microsoft.com/office/drawing/2014/main" id="{22B819DC-74E1-4835-83DA-77901A711DA0}"/>
                </a:ext>
              </a:extLst>
            </p:cNvPr>
            <p:cNvSpPr/>
            <p:nvPr/>
          </p:nvSpPr>
          <p:spPr>
            <a:xfrm>
              <a:off x="4166886" y="2641333"/>
              <a:ext cx="478128" cy="478128"/>
            </a:xfrm>
            <a:prstGeom prst="ellipse">
              <a:avLst/>
            </a:prstGeom>
            <a:solidFill>
              <a:schemeClr val="accent3">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5" name="Shape">
              <a:extLst>
                <a:ext uri="{FF2B5EF4-FFF2-40B4-BE49-F238E27FC236}">
                  <a16:creationId xmlns:a16="http://schemas.microsoft.com/office/drawing/2014/main" id="{56834752-2C35-4A4D-B98C-E9A41194A684}"/>
                </a:ext>
              </a:extLst>
            </p:cNvPr>
            <p:cNvSpPr/>
            <p:nvPr/>
          </p:nvSpPr>
          <p:spPr>
            <a:xfrm>
              <a:off x="1920349" y="4321934"/>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224" y="21600"/>
                  </a:moveTo>
                  <a:lnTo>
                    <a:pt x="376" y="21600"/>
                  </a:lnTo>
                  <a:cubicBezTo>
                    <a:pt x="170" y="21600"/>
                    <a:pt x="0" y="11836"/>
                    <a:pt x="0" y="0"/>
                  </a:cubicBezTo>
                  <a:lnTo>
                    <a:pt x="93" y="0"/>
                  </a:lnTo>
                  <a:cubicBezTo>
                    <a:pt x="93" y="8877"/>
                    <a:pt x="222" y="16274"/>
                    <a:pt x="376" y="16274"/>
                  </a:cubicBezTo>
                  <a:lnTo>
                    <a:pt x="21224" y="16274"/>
                  </a:lnTo>
                  <a:cubicBezTo>
                    <a:pt x="21378" y="16274"/>
                    <a:pt x="21507" y="8877"/>
                    <a:pt x="21507" y="0"/>
                  </a:cubicBezTo>
                  <a:lnTo>
                    <a:pt x="21600" y="0"/>
                  </a:lnTo>
                  <a:cubicBezTo>
                    <a:pt x="21600" y="11836"/>
                    <a:pt x="21435" y="21600"/>
                    <a:pt x="21224"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6" name="Shape">
              <a:extLst>
                <a:ext uri="{FF2B5EF4-FFF2-40B4-BE49-F238E27FC236}">
                  <a16:creationId xmlns:a16="http://schemas.microsoft.com/office/drawing/2014/main" id="{EFD649E2-948D-40AF-B7D7-098C2632640A}"/>
                </a:ext>
              </a:extLst>
            </p:cNvPr>
            <p:cNvSpPr/>
            <p:nvPr/>
          </p:nvSpPr>
          <p:spPr>
            <a:xfrm>
              <a:off x="1920349" y="3644587"/>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cubicBezTo>
                    <a:pt x="21507" y="12723"/>
                    <a:pt x="21378" y="5326"/>
                    <a:pt x="21224" y="5326"/>
                  </a:cubicBezTo>
                  <a:lnTo>
                    <a:pt x="376" y="5326"/>
                  </a:lnTo>
                  <a:cubicBezTo>
                    <a:pt x="222" y="5326"/>
                    <a:pt x="93" y="12723"/>
                    <a:pt x="93" y="21600"/>
                  </a:cubicBezTo>
                  <a:lnTo>
                    <a:pt x="0" y="21600"/>
                  </a:lnTo>
                  <a:cubicBezTo>
                    <a:pt x="0" y="9764"/>
                    <a:pt x="170" y="0"/>
                    <a:pt x="376" y="0"/>
                  </a:cubicBezTo>
                  <a:lnTo>
                    <a:pt x="21224" y="0"/>
                  </a:lnTo>
                  <a:cubicBezTo>
                    <a:pt x="21435" y="0"/>
                    <a:pt x="21600" y="9764"/>
                    <a:pt x="21600"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7" name="Rectangle">
              <a:extLst>
                <a:ext uri="{FF2B5EF4-FFF2-40B4-BE49-F238E27FC236}">
                  <a16:creationId xmlns:a16="http://schemas.microsoft.com/office/drawing/2014/main" id="{FFABE5DF-6C31-40C9-A39D-7D3F66012843}"/>
                </a:ext>
              </a:extLst>
            </p:cNvPr>
            <p:cNvSpPr/>
            <p:nvPr/>
          </p:nvSpPr>
          <p:spPr>
            <a:xfrm>
              <a:off x="4096911" y="4049999"/>
              <a:ext cx="5477256" cy="11955"/>
            </a:xfrm>
            <a:prstGeom prst="rect">
              <a:avLst/>
            </a:prstGeom>
            <a:solidFill>
              <a:schemeClr val="bg2">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18" name="Shape">
              <a:extLst>
                <a:ext uri="{FF2B5EF4-FFF2-40B4-BE49-F238E27FC236}">
                  <a16:creationId xmlns:a16="http://schemas.microsoft.com/office/drawing/2014/main" id="{D5B81273-4B54-4F76-9C5A-8C7D64EE0BC0}"/>
                </a:ext>
              </a:extLst>
            </p:cNvPr>
            <p:cNvSpPr/>
            <p:nvPr/>
          </p:nvSpPr>
          <p:spPr>
            <a:xfrm>
              <a:off x="2079727" y="3749177"/>
              <a:ext cx="2017184" cy="613599"/>
            </a:xfrm>
            <a:custGeom>
              <a:avLst/>
              <a:gdLst/>
              <a:ahLst/>
              <a:cxnLst>
                <a:cxn ang="0">
                  <a:pos x="wd2" y="hd2"/>
                </a:cxn>
                <a:cxn ang="5400000">
                  <a:pos x="wd2" y="hd2"/>
                </a:cxn>
                <a:cxn ang="10800000">
                  <a:pos x="wd2" y="hd2"/>
                </a:cxn>
                <a:cxn ang="16200000">
                  <a:pos x="wd2" y="hd2"/>
                </a:cxn>
              </a:cxnLst>
              <a:rect l="0" t="0" r="r" b="b"/>
              <a:pathLst>
                <a:path w="21030" h="21600" extrusionOk="0">
                  <a:moveTo>
                    <a:pt x="17837" y="21600"/>
                  </a:moveTo>
                  <a:lnTo>
                    <a:pt x="1325" y="21600"/>
                  </a:lnTo>
                  <a:cubicBezTo>
                    <a:pt x="142" y="21600"/>
                    <a:pt x="-440" y="16761"/>
                    <a:pt x="391" y="13956"/>
                  </a:cubicBezTo>
                  <a:lnTo>
                    <a:pt x="391" y="13956"/>
                  </a:lnTo>
                  <a:cubicBezTo>
                    <a:pt x="910" y="12203"/>
                    <a:pt x="910" y="9397"/>
                    <a:pt x="391" y="7644"/>
                  </a:cubicBezTo>
                  <a:lnTo>
                    <a:pt x="391" y="7644"/>
                  </a:lnTo>
                  <a:cubicBezTo>
                    <a:pt x="-440" y="4839"/>
                    <a:pt x="142" y="0"/>
                    <a:pt x="1325" y="0"/>
                  </a:cubicBezTo>
                  <a:lnTo>
                    <a:pt x="17837" y="0"/>
                  </a:lnTo>
                  <a:cubicBezTo>
                    <a:pt x="18190" y="0"/>
                    <a:pt x="18522" y="491"/>
                    <a:pt x="18772" y="1332"/>
                  </a:cubicBezTo>
                  <a:lnTo>
                    <a:pt x="20641" y="7644"/>
                  </a:lnTo>
                  <a:cubicBezTo>
                    <a:pt x="21160" y="9397"/>
                    <a:pt x="21160" y="12203"/>
                    <a:pt x="20641" y="13956"/>
                  </a:cubicBezTo>
                  <a:lnTo>
                    <a:pt x="18772" y="20268"/>
                  </a:lnTo>
                  <a:cubicBezTo>
                    <a:pt x="18522" y="21179"/>
                    <a:pt x="18190" y="21600"/>
                    <a:pt x="17837" y="21600"/>
                  </a:cubicBezTo>
                  <a:close/>
                </a:path>
              </a:pathLst>
            </a:custGeom>
            <a:solidFill>
              <a:schemeClr val="accent6"/>
            </a:solidFill>
            <a:ln w="12700">
              <a:miter lim="400000"/>
            </a:ln>
          </p:spPr>
          <p:txBody>
            <a:bodyPr rot="0" spcFirstLastPara="0" vertOverflow="overflow" horzOverflow="overflow" vert="horz" wrap="square" lIns="38100" tIns="38100" rIns="38100" bIns="38100" numCol="1" spcCol="0" rtlCol="0" fromWordArt="0" anchor="ctr" anchorCtr="0" forceAA="0" compatLnSpc="1">
              <a:prstTxWarp prst="textNoShape">
                <a:avLst/>
              </a:prstTxWarp>
              <a:noAutofit/>
            </a:bodyPr>
            <a:lstStyle/>
            <a:p>
              <a:pPr algn="ctr"/>
              <a:r>
                <a:rPr lang="en-US" sz="2000" dirty="0">
                  <a:latin typeface="Bahnschrift SemiLight Condensed" panose="020B0502040204020203" pitchFamily="34" charset="0"/>
                </a:rPr>
                <a:t>Positive</a:t>
              </a:r>
              <a:endParaRPr sz="2000" dirty="0">
                <a:latin typeface="Bahnschrift SemiLight Condensed" panose="020B0502040204020203" pitchFamily="34" charset="0"/>
              </a:endParaRPr>
            </a:p>
          </p:txBody>
        </p:sp>
        <p:sp>
          <p:nvSpPr>
            <p:cNvPr id="19" name="Shape">
              <a:extLst>
                <a:ext uri="{FF2B5EF4-FFF2-40B4-BE49-F238E27FC236}">
                  <a16:creationId xmlns:a16="http://schemas.microsoft.com/office/drawing/2014/main" id="{AB6A423D-4146-42FC-A175-8512C002C7D9}"/>
                </a:ext>
              </a:extLst>
            </p:cNvPr>
            <p:cNvSpPr/>
            <p:nvPr/>
          </p:nvSpPr>
          <p:spPr>
            <a:xfrm>
              <a:off x="9570394" y="3755154"/>
              <a:ext cx="601644" cy="601644"/>
            </a:xfrm>
            <a:custGeom>
              <a:avLst/>
              <a:gdLst/>
              <a:ahLst/>
              <a:cxnLst>
                <a:cxn ang="0">
                  <a:pos x="wd2" y="hd2"/>
                </a:cxn>
                <a:cxn ang="5400000">
                  <a:pos x="wd2" y="hd2"/>
                </a:cxn>
                <a:cxn ang="10800000">
                  <a:pos x="wd2" y="hd2"/>
                </a:cxn>
                <a:cxn ang="16200000">
                  <a:pos x="wd2" y="hd2"/>
                </a:cxn>
              </a:cxnLst>
              <a:rect l="0" t="0" r="r" b="b"/>
              <a:pathLst>
                <a:path w="21600" h="21600" extrusionOk="0">
                  <a:moveTo>
                    <a:pt x="16736" y="21600"/>
                  </a:moveTo>
                  <a:lnTo>
                    <a:pt x="4864" y="21600"/>
                  </a:lnTo>
                  <a:cubicBezTo>
                    <a:pt x="2146" y="21600"/>
                    <a:pt x="0" y="19383"/>
                    <a:pt x="0" y="16736"/>
                  </a:cubicBezTo>
                  <a:lnTo>
                    <a:pt x="0" y="4864"/>
                  </a:lnTo>
                  <a:cubicBezTo>
                    <a:pt x="0" y="2146"/>
                    <a:pt x="2217" y="0"/>
                    <a:pt x="4864" y="0"/>
                  </a:cubicBezTo>
                  <a:lnTo>
                    <a:pt x="16736" y="0"/>
                  </a:lnTo>
                  <a:cubicBezTo>
                    <a:pt x="19454" y="0"/>
                    <a:pt x="21600" y="2217"/>
                    <a:pt x="21600" y="4864"/>
                  </a:cubicBezTo>
                  <a:lnTo>
                    <a:pt x="21600" y="16736"/>
                  </a:lnTo>
                  <a:cubicBezTo>
                    <a:pt x="21600" y="19454"/>
                    <a:pt x="19383" y="21600"/>
                    <a:pt x="16736" y="21600"/>
                  </a:cubicBezTo>
                  <a:close/>
                </a:path>
              </a:pathLst>
            </a:custGeom>
            <a:solidFill>
              <a:schemeClr val="accent6"/>
            </a:solidFill>
            <a:ln w="12700">
              <a:miter lim="400000"/>
            </a:ln>
          </p:spPr>
          <p:txBody>
            <a:bodyPr rot="0" spcFirstLastPara="0" vertOverflow="overflow" horzOverflow="overflow" vert="horz" wrap="square" lIns="0" tIns="38100" rIns="0" bIns="38100" numCol="1" spcCol="0" rtlCol="0" fromWordArt="0" anchor="ctr" anchorCtr="0" forceAA="0" compatLnSpc="1">
              <a:prstTxWarp prst="textNoShape">
                <a:avLst/>
              </a:prstTxWarp>
              <a:noAutofit/>
            </a:bodyPr>
            <a:lstStyle/>
            <a:p>
              <a:pPr algn="ctr"/>
              <a:r>
                <a:rPr lang="en-US" sz="2400" b="1" dirty="0">
                  <a:latin typeface="Bahnschrift SemiLight Condensed" panose="020B0502040204020203" pitchFamily="34" charset="0"/>
                </a:rPr>
                <a:t>31</a:t>
              </a:r>
              <a:r>
                <a:rPr lang="en-US" sz="1200" b="1" dirty="0">
                  <a:latin typeface="Bahnschrift SemiLight Condensed" panose="020B0502040204020203" pitchFamily="34" charset="0"/>
                </a:rPr>
                <a:t>%</a:t>
              </a:r>
              <a:endParaRPr sz="2400" b="1" dirty="0">
                <a:latin typeface="Bahnschrift SemiLight Condensed" panose="020B0502040204020203" pitchFamily="34" charset="0"/>
              </a:endParaRPr>
            </a:p>
          </p:txBody>
        </p:sp>
        <p:sp>
          <p:nvSpPr>
            <p:cNvPr id="20" name="Circle">
              <a:extLst>
                <a:ext uri="{FF2B5EF4-FFF2-40B4-BE49-F238E27FC236}">
                  <a16:creationId xmlns:a16="http://schemas.microsoft.com/office/drawing/2014/main" id="{4F75A981-80E6-4E1A-909D-3E8BAB6909C7}"/>
                </a:ext>
              </a:extLst>
            </p:cNvPr>
            <p:cNvSpPr/>
            <p:nvPr/>
          </p:nvSpPr>
          <p:spPr>
            <a:xfrm>
              <a:off x="5462859" y="3766610"/>
              <a:ext cx="478128" cy="478128"/>
            </a:xfrm>
            <a:prstGeom prst="ellipse">
              <a:avLst/>
            </a:prstGeom>
            <a:solidFill>
              <a:schemeClr val="accent6">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21" name="Shape">
              <a:extLst>
                <a:ext uri="{FF2B5EF4-FFF2-40B4-BE49-F238E27FC236}">
                  <a16:creationId xmlns:a16="http://schemas.microsoft.com/office/drawing/2014/main" id="{61020DB6-EFF9-40D7-B4C0-D092FBDBAAD7}"/>
                </a:ext>
              </a:extLst>
            </p:cNvPr>
            <p:cNvSpPr/>
            <p:nvPr/>
          </p:nvSpPr>
          <p:spPr>
            <a:xfrm>
              <a:off x="2013041" y="5441992"/>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224" y="21600"/>
                  </a:moveTo>
                  <a:lnTo>
                    <a:pt x="376" y="21600"/>
                  </a:lnTo>
                  <a:cubicBezTo>
                    <a:pt x="170" y="21600"/>
                    <a:pt x="0" y="11836"/>
                    <a:pt x="0" y="0"/>
                  </a:cubicBezTo>
                  <a:lnTo>
                    <a:pt x="93" y="0"/>
                  </a:lnTo>
                  <a:cubicBezTo>
                    <a:pt x="93" y="8877"/>
                    <a:pt x="222" y="16274"/>
                    <a:pt x="376" y="16274"/>
                  </a:cubicBezTo>
                  <a:lnTo>
                    <a:pt x="21224" y="16274"/>
                  </a:lnTo>
                  <a:cubicBezTo>
                    <a:pt x="21378" y="16274"/>
                    <a:pt x="21507" y="8877"/>
                    <a:pt x="21507" y="0"/>
                  </a:cubicBezTo>
                  <a:lnTo>
                    <a:pt x="21600" y="0"/>
                  </a:lnTo>
                  <a:cubicBezTo>
                    <a:pt x="21600" y="11836"/>
                    <a:pt x="21435" y="21600"/>
                    <a:pt x="21224"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22" name="Shape">
              <a:extLst>
                <a:ext uri="{FF2B5EF4-FFF2-40B4-BE49-F238E27FC236}">
                  <a16:creationId xmlns:a16="http://schemas.microsoft.com/office/drawing/2014/main" id="{F5D9391D-D510-4F78-B40C-4DC5B809AD31}"/>
                </a:ext>
              </a:extLst>
            </p:cNvPr>
            <p:cNvSpPr/>
            <p:nvPr/>
          </p:nvSpPr>
          <p:spPr>
            <a:xfrm>
              <a:off x="2013041" y="4764645"/>
              <a:ext cx="8351301" cy="1454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cubicBezTo>
                    <a:pt x="21507" y="12723"/>
                    <a:pt x="21378" y="5326"/>
                    <a:pt x="21224" y="5326"/>
                  </a:cubicBezTo>
                  <a:lnTo>
                    <a:pt x="376" y="5326"/>
                  </a:lnTo>
                  <a:cubicBezTo>
                    <a:pt x="222" y="5326"/>
                    <a:pt x="93" y="12723"/>
                    <a:pt x="93" y="21600"/>
                  </a:cubicBezTo>
                  <a:lnTo>
                    <a:pt x="0" y="21600"/>
                  </a:lnTo>
                  <a:cubicBezTo>
                    <a:pt x="0" y="9764"/>
                    <a:pt x="170" y="0"/>
                    <a:pt x="376" y="0"/>
                  </a:cubicBezTo>
                  <a:lnTo>
                    <a:pt x="21224" y="0"/>
                  </a:lnTo>
                  <a:cubicBezTo>
                    <a:pt x="21435" y="0"/>
                    <a:pt x="21600" y="9764"/>
                    <a:pt x="21600" y="21600"/>
                  </a:cubicBezTo>
                  <a:close/>
                </a:path>
              </a:pathLst>
            </a:custGeom>
            <a:solidFill>
              <a:schemeClr val="accent5">
                <a:lumMod val="20000"/>
                <a:lumOff val="80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23" name="Rectangle">
              <a:extLst>
                <a:ext uri="{FF2B5EF4-FFF2-40B4-BE49-F238E27FC236}">
                  <a16:creationId xmlns:a16="http://schemas.microsoft.com/office/drawing/2014/main" id="{57DD470A-9A8B-482F-8996-F028A373F9FB}"/>
                </a:ext>
              </a:extLst>
            </p:cNvPr>
            <p:cNvSpPr/>
            <p:nvPr/>
          </p:nvSpPr>
          <p:spPr>
            <a:xfrm>
              <a:off x="4189603" y="5170057"/>
              <a:ext cx="5477256" cy="11955"/>
            </a:xfrm>
            <a:prstGeom prst="rect">
              <a:avLst/>
            </a:prstGeom>
            <a:solidFill>
              <a:schemeClr val="bg2">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24" name="Shape">
              <a:extLst>
                <a:ext uri="{FF2B5EF4-FFF2-40B4-BE49-F238E27FC236}">
                  <a16:creationId xmlns:a16="http://schemas.microsoft.com/office/drawing/2014/main" id="{E030E3F5-9D76-4B4C-8113-431EEFBACAC5}"/>
                </a:ext>
              </a:extLst>
            </p:cNvPr>
            <p:cNvSpPr/>
            <p:nvPr/>
          </p:nvSpPr>
          <p:spPr>
            <a:xfrm>
              <a:off x="2172419" y="4869235"/>
              <a:ext cx="2017184" cy="613599"/>
            </a:xfrm>
            <a:custGeom>
              <a:avLst/>
              <a:gdLst/>
              <a:ahLst/>
              <a:cxnLst>
                <a:cxn ang="0">
                  <a:pos x="wd2" y="hd2"/>
                </a:cxn>
                <a:cxn ang="5400000">
                  <a:pos x="wd2" y="hd2"/>
                </a:cxn>
                <a:cxn ang="10800000">
                  <a:pos x="wd2" y="hd2"/>
                </a:cxn>
                <a:cxn ang="16200000">
                  <a:pos x="wd2" y="hd2"/>
                </a:cxn>
              </a:cxnLst>
              <a:rect l="0" t="0" r="r" b="b"/>
              <a:pathLst>
                <a:path w="21030" h="21600" extrusionOk="0">
                  <a:moveTo>
                    <a:pt x="17837" y="21600"/>
                  </a:moveTo>
                  <a:lnTo>
                    <a:pt x="1325" y="21600"/>
                  </a:lnTo>
                  <a:cubicBezTo>
                    <a:pt x="142" y="21600"/>
                    <a:pt x="-440" y="16761"/>
                    <a:pt x="391" y="13956"/>
                  </a:cubicBezTo>
                  <a:lnTo>
                    <a:pt x="391" y="13956"/>
                  </a:lnTo>
                  <a:cubicBezTo>
                    <a:pt x="910" y="12203"/>
                    <a:pt x="910" y="9397"/>
                    <a:pt x="391" y="7644"/>
                  </a:cubicBezTo>
                  <a:lnTo>
                    <a:pt x="391" y="7644"/>
                  </a:lnTo>
                  <a:cubicBezTo>
                    <a:pt x="-440" y="4839"/>
                    <a:pt x="142" y="0"/>
                    <a:pt x="1325" y="0"/>
                  </a:cubicBezTo>
                  <a:lnTo>
                    <a:pt x="17837" y="0"/>
                  </a:lnTo>
                  <a:cubicBezTo>
                    <a:pt x="18190" y="0"/>
                    <a:pt x="18522" y="491"/>
                    <a:pt x="18772" y="1332"/>
                  </a:cubicBezTo>
                  <a:lnTo>
                    <a:pt x="20641" y="7644"/>
                  </a:lnTo>
                  <a:cubicBezTo>
                    <a:pt x="21160" y="9397"/>
                    <a:pt x="21160" y="12203"/>
                    <a:pt x="20641" y="13956"/>
                  </a:cubicBezTo>
                  <a:lnTo>
                    <a:pt x="18772" y="20268"/>
                  </a:lnTo>
                  <a:cubicBezTo>
                    <a:pt x="18522" y="21179"/>
                    <a:pt x="18190" y="21600"/>
                    <a:pt x="17837" y="21600"/>
                  </a:cubicBezTo>
                  <a:close/>
                </a:path>
              </a:pathLst>
            </a:custGeom>
            <a:solidFill>
              <a:schemeClr val="accent5"/>
            </a:solidFill>
            <a:ln w="12700">
              <a:miter lim="400000"/>
            </a:ln>
          </p:spPr>
          <p:txBody>
            <a:bodyPr rot="0" spcFirstLastPara="0" vertOverflow="overflow" horzOverflow="overflow" vert="horz" wrap="square" lIns="38100" tIns="38100" rIns="38100" bIns="38100" numCol="1" spcCol="0" rtlCol="0" fromWordArt="0" anchor="ctr" anchorCtr="0" forceAA="0" compatLnSpc="1">
              <a:prstTxWarp prst="textNoShape">
                <a:avLst/>
              </a:prstTxWarp>
              <a:noAutofit/>
            </a:bodyPr>
            <a:lstStyle/>
            <a:p>
              <a:pPr algn="ctr"/>
              <a:r>
                <a:rPr lang="en-US" sz="2000" dirty="0">
                  <a:solidFill>
                    <a:schemeClr val="bg1"/>
                  </a:solidFill>
                  <a:latin typeface="Bahnschrift SemiLight Condensed" panose="020B0502040204020203" pitchFamily="34" charset="0"/>
                </a:rPr>
                <a:t>Needs Improvement</a:t>
              </a:r>
              <a:endParaRPr sz="2000" dirty="0">
                <a:solidFill>
                  <a:schemeClr val="bg1"/>
                </a:solidFill>
                <a:latin typeface="Bahnschrift SemiLight Condensed" panose="020B0502040204020203" pitchFamily="34" charset="0"/>
              </a:endParaRPr>
            </a:p>
          </p:txBody>
        </p:sp>
        <p:sp>
          <p:nvSpPr>
            <p:cNvPr id="25" name="Shape">
              <a:extLst>
                <a:ext uri="{FF2B5EF4-FFF2-40B4-BE49-F238E27FC236}">
                  <a16:creationId xmlns:a16="http://schemas.microsoft.com/office/drawing/2014/main" id="{B04FC73F-5369-476E-B640-075E2025A2AC}"/>
                </a:ext>
              </a:extLst>
            </p:cNvPr>
            <p:cNvSpPr/>
            <p:nvPr/>
          </p:nvSpPr>
          <p:spPr>
            <a:xfrm>
              <a:off x="9586886" y="4875212"/>
              <a:ext cx="601644" cy="601644"/>
            </a:xfrm>
            <a:custGeom>
              <a:avLst/>
              <a:gdLst/>
              <a:ahLst/>
              <a:cxnLst>
                <a:cxn ang="0">
                  <a:pos x="wd2" y="hd2"/>
                </a:cxn>
                <a:cxn ang="5400000">
                  <a:pos x="wd2" y="hd2"/>
                </a:cxn>
                <a:cxn ang="10800000">
                  <a:pos x="wd2" y="hd2"/>
                </a:cxn>
                <a:cxn ang="16200000">
                  <a:pos x="wd2" y="hd2"/>
                </a:cxn>
              </a:cxnLst>
              <a:rect l="0" t="0" r="r" b="b"/>
              <a:pathLst>
                <a:path w="21600" h="21600" extrusionOk="0">
                  <a:moveTo>
                    <a:pt x="16736" y="21600"/>
                  </a:moveTo>
                  <a:lnTo>
                    <a:pt x="4864" y="21600"/>
                  </a:lnTo>
                  <a:cubicBezTo>
                    <a:pt x="2146" y="21600"/>
                    <a:pt x="0" y="19383"/>
                    <a:pt x="0" y="16736"/>
                  </a:cubicBezTo>
                  <a:lnTo>
                    <a:pt x="0" y="4864"/>
                  </a:lnTo>
                  <a:cubicBezTo>
                    <a:pt x="0" y="2146"/>
                    <a:pt x="2217" y="0"/>
                    <a:pt x="4864" y="0"/>
                  </a:cubicBezTo>
                  <a:lnTo>
                    <a:pt x="16736" y="0"/>
                  </a:lnTo>
                  <a:cubicBezTo>
                    <a:pt x="19454" y="0"/>
                    <a:pt x="21600" y="2217"/>
                    <a:pt x="21600" y="4864"/>
                  </a:cubicBezTo>
                  <a:lnTo>
                    <a:pt x="21600" y="16736"/>
                  </a:lnTo>
                  <a:cubicBezTo>
                    <a:pt x="21600" y="19454"/>
                    <a:pt x="19383" y="21600"/>
                    <a:pt x="16736" y="21600"/>
                  </a:cubicBezTo>
                  <a:close/>
                </a:path>
              </a:pathLst>
            </a:custGeom>
            <a:solidFill>
              <a:schemeClr val="accent5"/>
            </a:solidFill>
            <a:ln w="12700">
              <a:miter lim="400000"/>
            </a:ln>
          </p:spPr>
          <p:txBody>
            <a:bodyPr rot="0" spcFirstLastPara="0" vertOverflow="overflow" horzOverflow="overflow" vert="horz" wrap="square" lIns="0" tIns="38100" rIns="0" bIns="38100" numCol="1" spcCol="0" rtlCol="0" fromWordArt="0" anchor="ctr" anchorCtr="0" forceAA="0" compatLnSpc="1">
              <a:prstTxWarp prst="textNoShape">
                <a:avLst/>
              </a:prstTxWarp>
              <a:noAutofit/>
            </a:bodyPr>
            <a:lstStyle/>
            <a:p>
              <a:pPr algn="ctr"/>
              <a:r>
                <a:rPr lang="en-US" sz="2400" b="1" dirty="0">
                  <a:solidFill>
                    <a:schemeClr val="bg1"/>
                  </a:solidFill>
                  <a:latin typeface="Bahnschrift SemiLight Condensed" panose="020B0502040204020203" pitchFamily="34" charset="0"/>
                </a:rPr>
                <a:t>65</a:t>
              </a:r>
              <a:r>
                <a:rPr lang="en-US" sz="1200" b="1" dirty="0">
                  <a:solidFill>
                    <a:schemeClr val="bg1"/>
                  </a:solidFill>
                  <a:latin typeface="Bahnschrift SemiLight Condensed" panose="020B0502040204020203" pitchFamily="34" charset="0"/>
                </a:rPr>
                <a:t>%</a:t>
              </a:r>
              <a:endParaRPr sz="2400" b="1" dirty="0">
                <a:solidFill>
                  <a:schemeClr val="bg1"/>
                </a:solidFill>
                <a:latin typeface="Bahnschrift SemiLight Condensed" panose="020B0502040204020203" pitchFamily="34" charset="0"/>
              </a:endParaRPr>
            </a:p>
          </p:txBody>
        </p:sp>
        <p:sp>
          <p:nvSpPr>
            <p:cNvPr id="26" name="Circle">
              <a:extLst>
                <a:ext uri="{FF2B5EF4-FFF2-40B4-BE49-F238E27FC236}">
                  <a16:creationId xmlns:a16="http://schemas.microsoft.com/office/drawing/2014/main" id="{17701EE3-5773-41E7-9C5C-7DEAF7CE6FD3}"/>
                </a:ext>
              </a:extLst>
            </p:cNvPr>
            <p:cNvSpPr/>
            <p:nvPr/>
          </p:nvSpPr>
          <p:spPr>
            <a:xfrm>
              <a:off x="7386110" y="4942948"/>
              <a:ext cx="478128" cy="478128"/>
            </a:xfrm>
            <a:prstGeom prst="ellipse">
              <a:avLst/>
            </a:prstGeom>
            <a:solidFill>
              <a:schemeClr val="accent5">
                <a:lumMod val="75000"/>
              </a:schemeClr>
            </a:solidFill>
            <a:ln w="12700">
              <a:miter lim="400000"/>
            </a:ln>
          </p:spPr>
          <p:txBody>
            <a:bodyPr lIns="38100" tIns="38100" rIns="38100" bIns="38100" anchor="ctr"/>
            <a:lstStyle/>
            <a:p>
              <a:pPr algn="ctr">
                <a:defRPr sz="3000">
                  <a:solidFill>
                    <a:srgbClr val="FFFFFF"/>
                  </a:solidFill>
                </a:defRPr>
              </a:pPr>
              <a:endParaRPr dirty="0"/>
            </a:p>
          </p:txBody>
        </p:sp>
        <p:sp>
          <p:nvSpPr>
            <p:cNvPr id="27" name="Rectangle 26">
              <a:extLst>
                <a:ext uri="{FF2B5EF4-FFF2-40B4-BE49-F238E27FC236}">
                  <a16:creationId xmlns:a16="http://schemas.microsoft.com/office/drawing/2014/main" id="{7203BA9F-F06F-4DB2-BBCE-81D5C1BB96DA}"/>
                </a:ext>
              </a:extLst>
            </p:cNvPr>
            <p:cNvSpPr/>
            <p:nvPr/>
          </p:nvSpPr>
          <p:spPr>
            <a:xfrm>
              <a:off x="4046951"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026FF66-3391-4DDB-8752-8F94497500A4}"/>
                </a:ext>
              </a:extLst>
            </p:cNvPr>
            <p:cNvSpPr/>
            <p:nvPr/>
          </p:nvSpPr>
          <p:spPr>
            <a:xfrm>
              <a:off x="4323123"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5CA4A62-2AD4-4BE6-AB30-66D809BB22F4}"/>
                </a:ext>
              </a:extLst>
            </p:cNvPr>
            <p:cNvSpPr/>
            <p:nvPr/>
          </p:nvSpPr>
          <p:spPr>
            <a:xfrm>
              <a:off x="4599295"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23144FB-80DE-48B9-9109-8F51E4837811}"/>
                </a:ext>
              </a:extLst>
            </p:cNvPr>
            <p:cNvSpPr/>
            <p:nvPr/>
          </p:nvSpPr>
          <p:spPr>
            <a:xfrm>
              <a:off x="4875467"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D90525C-1F29-45F0-A00A-E7AEF0DAC945}"/>
                </a:ext>
              </a:extLst>
            </p:cNvPr>
            <p:cNvSpPr/>
            <p:nvPr/>
          </p:nvSpPr>
          <p:spPr>
            <a:xfrm>
              <a:off x="5151639"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1348559-7F07-4C10-84EB-FD881F34CF67}"/>
                </a:ext>
              </a:extLst>
            </p:cNvPr>
            <p:cNvSpPr/>
            <p:nvPr/>
          </p:nvSpPr>
          <p:spPr>
            <a:xfrm>
              <a:off x="5427811"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0C9A48B-35A2-464F-87B4-0A988E93C3B8}"/>
                </a:ext>
              </a:extLst>
            </p:cNvPr>
            <p:cNvSpPr/>
            <p:nvPr/>
          </p:nvSpPr>
          <p:spPr>
            <a:xfrm>
              <a:off x="5703983"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6EADC71-E25B-4D45-B99F-B2B422301CFC}"/>
                </a:ext>
              </a:extLst>
            </p:cNvPr>
            <p:cNvSpPr/>
            <p:nvPr/>
          </p:nvSpPr>
          <p:spPr>
            <a:xfrm>
              <a:off x="5980155"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AD1C289-AD9E-4B83-AF12-8A48C781C746}"/>
                </a:ext>
              </a:extLst>
            </p:cNvPr>
            <p:cNvSpPr/>
            <p:nvPr/>
          </p:nvSpPr>
          <p:spPr>
            <a:xfrm>
              <a:off x="6256327"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ED7D007-D581-405D-B695-D70145BA957B}"/>
                </a:ext>
              </a:extLst>
            </p:cNvPr>
            <p:cNvSpPr/>
            <p:nvPr/>
          </p:nvSpPr>
          <p:spPr>
            <a:xfrm>
              <a:off x="6532499"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33D2D58-4488-4345-B53D-04F2B377AD27}"/>
                </a:ext>
              </a:extLst>
            </p:cNvPr>
            <p:cNvSpPr/>
            <p:nvPr/>
          </p:nvSpPr>
          <p:spPr>
            <a:xfrm>
              <a:off x="6808671" y="5884704"/>
              <a:ext cx="45719" cy="14543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1288DE0-7981-4484-AD89-3ABCA629596F}"/>
                </a:ext>
              </a:extLst>
            </p:cNvPr>
            <p:cNvSpPr/>
            <p:nvPr/>
          </p:nvSpPr>
          <p:spPr>
            <a:xfrm>
              <a:off x="7084843"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B834359-7EAA-45DB-8365-3F852C16A490}"/>
                </a:ext>
              </a:extLst>
            </p:cNvPr>
            <p:cNvSpPr/>
            <p:nvPr/>
          </p:nvSpPr>
          <p:spPr>
            <a:xfrm>
              <a:off x="7361015"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3C6FC17-641A-46B2-B2C1-2ABF32B7C8B3}"/>
                </a:ext>
              </a:extLst>
            </p:cNvPr>
            <p:cNvSpPr/>
            <p:nvPr/>
          </p:nvSpPr>
          <p:spPr>
            <a:xfrm>
              <a:off x="7637187"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6277EB7-AC62-431E-8131-DDF3503CD666}"/>
                </a:ext>
              </a:extLst>
            </p:cNvPr>
            <p:cNvSpPr/>
            <p:nvPr/>
          </p:nvSpPr>
          <p:spPr>
            <a:xfrm>
              <a:off x="7913359"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67B5C7F-FEFD-4E7C-8EEF-E242D5DF3430}"/>
                </a:ext>
              </a:extLst>
            </p:cNvPr>
            <p:cNvSpPr/>
            <p:nvPr/>
          </p:nvSpPr>
          <p:spPr>
            <a:xfrm>
              <a:off x="8189531"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6C1FF24-85F2-49DD-8976-4D702DA19851}"/>
                </a:ext>
              </a:extLst>
            </p:cNvPr>
            <p:cNvSpPr/>
            <p:nvPr/>
          </p:nvSpPr>
          <p:spPr>
            <a:xfrm>
              <a:off x="8465703"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F1DB240-7514-4104-8A9C-57C602C56E23}"/>
                </a:ext>
              </a:extLst>
            </p:cNvPr>
            <p:cNvSpPr/>
            <p:nvPr/>
          </p:nvSpPr>
          <p:spPr>
            <a:xfrm>
              <a:off x="8741875"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0FC40EC-ECE2-4D9C-BABB-0527DB832318}"/>
                </a:ext>
              </a:extLst>
            </p:cNvPr>
            <p:cNvSpPr/>
            <p:nvPr/>
          </p:nvSpPr>
          <p:spPr>
            <a:xfrm>
              <a:off x="9018047" y="5884704"/>
              <a:ext cx="45719" cy="145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F0277D7-C6B2-42DF-A53F-9ED75D2027C7}"/>
                </a:ext>
              </a:extLst>
            </p:cNvPr>
            <p:cNvSpPr/>
            <p:nvPr/>
          </p:nvSpPr>
          <p:spPr>
            <a:xfrm>
              <a:off x="9294219" y="5884704"/>
              <a:ext cx="45719" cy="14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E3F99CC1-068C-47B3-A606-6971E158F43B}"/>
              </a:ext>
            </a:extLst>
          </p:cNvPr>
          <p:cNvSpPr txBox="1"/>
          <p:nvPr/>
        </p:nvSpPr>
        <p:spPr>
          <a:xfrm>
            <a:off x="196745" y="5791677"/>
            <a:ext cx="5024093"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48" name="Footer Placeholder 47">
            <a:extLst>
              <a:ext uri="{FF2B5EF4-FFF2-40B4-BE49-F238E27FC236}">
                <a16:creationId xmlns:a16="http://schemas.microsoft.com/office/drawing/2014/main" id="{225BE6B2-4B8E-4A4E-823A-BFF909D7272C}"/>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74706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21</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3265" y="2720643"/>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APPOINTMENT</a:t>
            </a:r>
          </a:p>
        </p:txBody>
      </p:sp>
      <p:sp>
        <p:nvSpPr>
          <p:cNvPr id="2" name="Footer Placeholder 1">
            <a:extLst>
              <a:ext uri="{FF2B5EF4-FFF2-40B4-BE49-F238E27FC236}">
                <a16:creationId xmlns:a16="http://schemas.microsoft.com/office/drawing/2014/main" id="{8FBCF486-38C3-4D66-BF52-94AD64639CF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3585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22</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APPOINTMENT PROCEDURES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1090517"/>
            <a:ext cx="11487258" cy="4950954"/>
          </a:xfrm>
        </p:spPr>
        <p:txBody>
          <a:bodyPr>
            <a:normAutofit/>
          </a:bodyPr>
          <a:lstStyle/>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NRC to formulate criteria for determining qualifications &amp; attributes for selection of director; Board to approve policy</a:t>
            </a:r>
          </a:p>
          <a:p>
            <a:endPar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Selection of ID based on expertise by the director and as per the approved policy</a:t>
            </a:r>
          </a:p>
          <a:p>
            <a:endParaRPr lang="en-US" sz="20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Passing of Ordinary Resolution at Annual General Meeting</a:t>
            </a:r>
          </a:p>
          <a:p>
            <a:endParaRPr lang="en-US" sz="20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Issuance of a Formal Letter of Appointment to ID, containing terms, remuneration, code of ethics, etc.</a:t>
            </a:r>
          </a:p>
          <a:p>
            <a:endParaRPr lang="en-US" sz="20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Disclosing the Profile of ID on the website of company and the stock exchange</a:t>
            </a:r>
          </a:p>
          <a:p>
            <a:endParaRPr lang="en-US" sz="20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Submission of Letter of Appointment to the Stock Exchanges</a:t>
            </a:r>
          </a:p>
          <a:p>
            <a:pPr marL="0" indent="0">
              <a:buNone/>
            </a:pPr>
            <a:r>
              <a:rPr lang="en-US" sz="1600" dirty="0">
                <a:latin typeface="Verdana" pitchFamily="34" charset="0"/>
                <a:ea typeface="Verdana" pitchFamily="34" charset="0"/>
                <a:cs typeface="Verdana" pitchFamily="34" charset="0"/>
              </a:rPr>
              <a:t>`</a:t>
            </a:r>
            <a:endParaRPr lang="en-IN" sz="1600" dirty="0">
              <a:latin typeface="Verdana"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A8B87363-B675-4D1D-A28C-D0CC2F42DF8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97299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23</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DECLARATION BY ID</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936279"/>
            <a:ext cx="11487258" cy="4950954"/>
          </a:xfrm>
        </p:spPr>
        <p:txBody>
          <a:bodyPr>
            <a:normAutofit/>
          </a:bodyPr>
          <a:lstStyle/>
          <a:p>
            <a:pPr marL="0" indent="0">
              <a:buNone/>
            </a:pPr>
            <a:r>
              <a:rPr lang="en-US" sz="2000" dirty="0">
                <a:latin typeface="Bahnschrift SemiLight Condensed" panose="020B0502040204020203" pitchFamily="34" charset="0"/>
                <a:ea typeface="Verdana" pitchFamily="34" charset="0"/>
                <a:cs typeface="Verdana" pitchFamily="34" charset="0"/>
              </a:rPr>
              <a:t>SECTION 149(7) of Companies Act, 2013</a:t>
            </a:r>
          </a:p>
          <a:p>
            <a:pPr marL="0" indent="0">
              <a:buNone/>
            </a:pPr>
            <a:endParaRPr lang="en-US" sz="1200" dirty="0">
              <a:solidFill>
                <a:schemeClr val="accent6">
                  <a:lumMod val="75000"/>
                </a:schemeClr>
              </a:solidFill>
              <a:latin typeface="Bahnschrift SemiLight Condensed" panose="020B0502040204020203" pitchFamily="34" charset="0"/>
              <a:ea typeface="Verdana" pitchFamily="34" charset="0"/>
              <a:cs typeface="Verdana" pitchFamily="34" charset="0"/>
            </a:endParaRPr>
          </a:p>
          <a:p>
            <a:pPr marL="0" indent="0">
              <a:buNone/>
            </a:pPr>
            <a:r>
              <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rPr>
              <a:t>“Every independent director shall give a declaration that he meets the criteria of independence as provided in the definition Section 149 (6),</a:t>
            </a:r>
          </a:p>
          <a:p>
            <a:pPr marL="0" indent="0">
              <a:buNone/>
            </a:pPr>
            <a:endParaRPr lang="en-US" sz="1200" dirty="0">
              <a:solidFill>
                <a:schemeClr val="accent6">
                  <a:lumMod val="75000"/>
                </a:schemeClr>
              </a:solidFill>
              <a:latin typeface="Bahnschrift SemiLight Condensed" panose="020B0502040204020203" pitchFamily="34" charset="0"/>
              <a:ea typeface="Verdana" pitchFamily="34" charset="0"/>
              <a:cs typeface="Verdana" pitchFamily="34" charset="0"/>
            </a:endParaRPr>
          </a:p>
          <a:p>
            <a:pPr marL="342900" indent="-342900">
              <a:buAutoNum type="alphaLcParenBoth"/>
            </a:pPr>
            <a:r>
              <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rPr>
              <a:t>At the first board meeting </a:t>
            </a:r>
          </a:p>
          <a:p>
            <a:pPr marL="342900" indent="-342900">
              <a:buAutoNum type="alphaLcParenBoth"/>
            </a:pPr>
            <a:endPar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endParaRPr>
          </a:p>
          <a:p>
            <a:pPr marL="342900" indent="-342900">
              <a:buAutoNum type="alphaLcParenBoth"/>
            </a:pPr>
            <a:r>
              <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rPr>
              <a:t>In every first board meeting of every financial year </a:t>
            </a:r>
          </a:p>
          <a:p>
            <a:pPr marL="342900" indent="-342900">
              <a:buAutoNum type="alphaLcParenBoth"/>
            </a:pPr>
            <a:endPar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endParaRPr>
          </a:p>
          <a:p>
            <a:pPr marL="342900" indent="-342900">
              <a:buAutoNum type="alphaLcParenBoth"/>
            </a:pPr>
            <a:r>
              <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rPr>
              <a:t> in case of any change which may affect his status as ID”</a:t>
            </a:r>
          </a:p>
          <a:p>
            <a:pPr marL="0" indent="0">
              <a:buNone/>
            </a:pPr>
            <a:endParaRPr lang="en-IN" sz="1600" b="1" dirty="0">
              <a:latin typeface="Verdana"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3ABAFEF0-3EA6-49A0-8093-6C531B00B97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76331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24</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3265" y="2720643"/>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CODE FOR ID – SCHEDULE V</a:t>
            </a:r>
          </a:p>
        </p:txBody>
      </p:sp>
      <p:sp>
        <p:nvSpPr>
          <p:cNvPr id="2" name="Footer Placeholder 1">
            <a:extLst>
              <a:ext uri="{FF2B5EF4-FFF2-40B4-BE49-F238E27FC236}">
                <a16:creationId xmlns:a16="http://schemas.microsoft.com/office/drawing/2014/main" id="{A24583BB-689A-4D56-9FDE-4F806820260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77230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CODE - GUIDE TO PROFESSIONAL CONDUCT</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784A65-03A9-4CAB-9310-D1848BCB7C05}"/>
              </a:ext>
            </a:extLst>
          </p:cNvPr>
          <p:cNvSpPr txBox="1"/>
          <p:nvPr/>
        </p:nvSpPr>
        <p:spPr>
          <a:xfrm>
            <a:off x="305718" y="1060048"/>
            <a:ext cx="6097836" cy="4770537"/>
          </a:xfrm>
          <a:prstGeom prst="rect">
            <a:avLst/>
          </a:prstGeom>
          <a:noFill/>
        </p:spPr>
        <p:txBody>
          <a:bodyPr wrap="square">
            <a:spAutoFit/>
          </a:bodyPr>
          <a:lstStyle/>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Guidelines of professional conduct</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Roles &amp; Functions</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Duties</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Manner of appointment</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Re-appointment</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Resignation or removal</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 Separate Meeting</a:t>
            </a:r>
          </a:p>
          <a:p>
            <a:pPr marL="742950" lvl="1" indent="-285750">
              <a:buFont typeface="Wingdings" panose="05000000000000000000" pitchFamily="2" charset="2"/>
              <a:buChar char="§"/>
            </a:pPr>
            <a:endParaRPr lang="en-US" sz="1600" dirty="0">
              <a:solidFill>
                <a:srgbClr val="7030A0"/>
              </a:solidFill>
              <a:latin typeface="Bahnschrift SemiLight Condensed" panose="020B0502040204020203" pitchFamily="34" charset="0"/>
              <a:ea typeface="Verdana" pitchFamily="34" charset="0"/>
              <a:cs typeface="Verdana" pitchFamily="34" charset="0"/>
            </a:endParaRPr>
          </a:p>
          <a:p>
            <a:pPr marL="742950" lvl="1" indent="-285750">
              <a:buFont typeface="Wingdings" panose="05000000000000000000" pitchFamily="2" charset="2"/>
              <a:buChar char="§"/>
            </a:pPr>
            <a:r>
              <a:rPr lang="en-US" sz="2400" dirty="0">
                <a:solidFill>
                  <a:srgbClr val="7030A0"/>
                </a:solidFill>
                <a:latin typeface="Bahnschrift SemiLight Condensed" panose="020B0502040204020203" pitchFamily="34" charset="0"/>
                <a:ea typeface="Verdana" pitchFamily="34" charset="0"/>
                <a:cs typeface="Verdana" pitchFamily="34" charset="0"/>
              </a:rPr>
              <a:t>Evaluation Mechanism</a:t>
            </a:r>
          </a:p>
        </p:txBody>
      </p:sp>
      <p:sp>
        <p:nvSpPr>
          <p:cNvPr id="10" name="Footer Placeholder 9">
            <a:extLst>
              <a:ext uri="{FF2B5EF4-FFF2-40B4-BE49-F238E27FC236}">
                <a16:creationId xmlns:a16="http://schemas.microsoft.com/office/drawing/2014/main" id="{4242E9F3-E628-483A-AA72-1270D4A91AB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56117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26</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PROFESSIONAL CONDUCT</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936279"/>
            <a:ext cx="11487258" cy="4950954"/>
          </a:xfrm>
        </p:spPr>
        <p:txBody>
          <a:bodyPr>
            <a:normAutofit/>
          </a:bodyPr>
          <a:lstStyle/>
          <a:p>
            <a:pPr>
              <a:lnSpc>
                <a:spcPct val="100000"/>
              </a:lnSpc>
            </a:pPr>
            <a:r>
              <a:rPr lang="en-US" sz="2000" b="0" i="0" dirty="0">
                <a:solidFill>
                  <a:srgbClr val="C00000"/>
                </a:solidFill>
                <a:effectLst/>
                <a:latin typeface="Bahnschrift SemiLight Condensed" panose="020B0502040204020203" pitchFamily="34" charset="0"/>
              </a:rPr>
              <a:t>Uphold</a:t>
            </a:r>
            <a:r>
              <a:rPr lang="en-US" sz="2000" b="0" i="0" dirty="0">
                <a:solidFill>
                  <a:schemeClr val="accent5">
                    <a:lumMod val="75000"/>
                  </a:schemeClr>
                </a:solidFill>
                <a:effectLst/>
                <a:latin typeface="Bahnschrift SemiLight Condensed" panose="020B0502040204020203" pitchFamily="34" charset="0"/>
              </a:rPr>
              <a:t> ethical standards of </a:t>
            </a:r>
            <a:r>
              <a:rPr lang="en-US" sz="2000" b="0" i="0" dirty="0">
                <a:solidFill>
                  <a:srgbClr val="C00000"/>
                </a:solidFill>
                <a:effectLst/>
                <a:latin typeface="Bahnschrift SemiLight Condensed" panose="020B0502040204020203" pitchFamily="34" charset="0"/>
              </a:rPr>
              <a:t>integrity</a:t>
            </a:r>
            <a:r>
              <a:rPr lang="en-US" sz="2000" b="0" i="0" dirty="0">
                <a:solidFill>
                  <a:schemeClr val="accent5">
                    <a:lumMod val="75000"/>
                  </a:schemeClr>
                </a:solidFill>
                <a:effectLst/>
                <a:latin typeface="Bahnschrift SemiLight Condensed" panose="020B0502040204020203" pitchFamily="34" charset="0"/>
              </a:rPr>
              <a:t> and </a:t>
            </a:r>
            <a:r>
              <a:rPr lang="en-US" sz="2000" b="0" i="0" dirty="0">
                <a:solidFill>
                  <a:srgbClr val="C00000"/>
                </a:solidFill>
                <a:effectLst/>
                <a:latin typeface="Bahnschrift SemiLight Condensed" panose="020B0502040204020203" pitchFamily="34" charset="0"/>
              </a:rPr>
              <a:t>probity</a:t>
            </a:r>
            <a:r>
              <a:rPr lang="en-US" sz="2000" b="0" i="0" dirty="0">
                <a:solidFill>
                  <a:schemeClr val="accent5">
                    <a:lumMod val="75000"/>
                  </a:schemeClr>
                </a:solidFill>
                <a:effectLst/>
                <a:latin typeface="Bahnschrift SemiLight Condensed" panose="020B0502040204020203" pitchFamily="34" charset="0"/>
              </a:rPr>
              <a:t>;</a:t>
            </a:r>
          </a:p>
          <a:p>
            <a:pPr>
              <a:lnSpc>
                <a:spcPct val="100000"/>
              </a:lnSpc>
            </a:pPr>
            <a:r>
              <a:rPr lang="en-US" sz="2000" dirty="0">
                <a:solidFill>
                  <a:srgbClr val="C00000"/>
                </a:solidFill>
                <a:latin typeface="Bahnschrift SemiLight Condensed" panose="020B0502040204020203" pitchFamily="34" charset="0"/>
              </a:rPr>
              <a:t>A</a:t>
            </a:r>
            <a:r>
              <a:rPr lang="en-US" sz="2000" b="0" i="0" dirty="0">
                <a:solidFill>
                  <a:srgbClr val="C00000"/>
                </a:solidFill>
                <a:effectLst/>
                <a:latin typeface="Bahnschrift SemiLight Condensed" panose="020B0502040204020203" pitchFamily="34" charset="0"/>
              </a:rPr>
              <a:t>ct objectively</a:t>
            </a:r>
            <a:r>
              <a:rPr lang="en-US" sz="2000" b="0" i="0" dirty="0">
                <a:solidFill>
                  <a:schemeClr val="accent5">
                    <a:lumMod val="75000"/>
                  </a:schemeClr>
                </a:solidFill>
                <a:effectLst/>
                <a:latin typeface="Bahnschrift SemiLight Condensed" panose="020B0502040204020203" pitchFamily="34" charset="0"/>
              </a:rPr>
              <a:t> and </a:t>
            </a:r>
            <a:r>
              <a:rPr lang="en-US" sz="2000" b="0" i="0" dirty="0">
                <a:solidFill>
                  <a:srgbClr val="C00000"/>
                </a:solidFill>
                <a:effectLst/>
                <a:latin typeface="Bahnschrift SemiLight Condensed" panose="020B0502040204020203" pitchFamily="34" charset="0"/>
              </a:rPr>
              <a:t>constructively</a:t>
            </a:r>
            <a:r>
              <a:rPr lang="en-US" sz="2000" b="0" i="0" dirty="0">
                <a:solidFill>
                  <a:schemeClr val="accent5">
                    <a:lumMod val="75000"/>
                  </a:schemeClr>
                </a:solidFill>
                <a:effectLst/>
                <a:latin typeface="Bahnschrift SemiLight Condensed" panose="020B0502040204020203" pitchFamily="34" charset="0"/>
              </a:rPr>
              <a:t> while exercising his duties;</a:t>
            </a:r>
          </a:p>
          <a:p>
            <a:pPr>
              <a:lnSpc>
                <a:spcPct val="100000"/>
              </a:lnSpc>
            </a:pPr>
            <a:r>
              <a:rPr lang="en-US" sz="2000" dirty="0">
                <a:solidFill>
                  <a:schemeClr val="accent5">
                    <a:lumMod val="75000"/>
                  </a:schemeClr>
                </a:solidFill>
                <a:latin typeface="Bahnschrift SemiLight Condensed" panose="020B0502040204020203" pitchFamily="34" charset="0"/>
              </a:rPr>
              <a:t>E</a:t>
            </a:r>
            <a:r>
              <a:rPr lang="en-US" sz="2000" b="0" i="0" dirty="0">
                <a:solidFill>
                  <a:schemeClr val="accent5">
                    <a:lumMod val="75000"/>
                  </a:schemeClr>
                </a:solidFill>
                <a:effectLst/>
                <a:latin typeface="Bahnschrift SemiLight Condensed" panose="020B0502040204020203" pitchFamily="34" charset="0"/>
              </a:rPr>
              <a:t>xercise his responsibilities in a </a:t>
            </a:r>
            <a:r>
              <a:rPr lang="en-US" sz="2000" b="0" i="0" dirty="0">
                <a:solidFill>
                  <a:srgbClr val="C00000"/>
                </a:solidFill>
                <a:effectLst/>
                <a:latin typeface="Bahnschrift SemiLight Condensed" panose="020B0502040204020203" pitchFamily="34" charset="0"/>
              </a:rPr>
              <a:t>bona fide manner</a:t>
            </a:r>
            <a:r>
              <a:rPr lang="en-US" sz="2000" b="0" i="0" dirty="0">
                <a:solidFill>
                  <a:schemeClr val="accent5">
                    <a:lumMod val="75000"/>
                  </a:schemeClr>
                </a:solidFill>
                <a:effectLst/>
                <a:latin typeface="Bahnschrift SemiLight Condensed" panose="020B0502040204020203" pitchFamily="34" charset="0"/>
              </a:rPr>
              <a:t> in the interest of the company;</a:t>
            </a:r>
          </a:p>
          <a:p>
            <a:pPr>
              <a:lnSpc>
                <a:spcPct val="100000"/>
              </a:lnSpc>
            </a:pPr>
            <a:r>
              <a:rPr lang="en-US" sz="2000" dirty="0">
                <a:solidFill>
                  <a:srgbClr val="C00000"/>
                </a:solidFill>
                <a:latin typeface="Bahnschrift SemiLight Condensed" panose="020B0502040204020203" pitchFamily="34" charset="0"/>
              </a:rPr>
              <a:t>D</a:t>
            </a:r>
            <a:r>
              <a:rPr lang="en-US" sz="2000" b="0" i="0" dirty="0">
                <a:solidFill>
                  <a:srgbClr val="C00000"/>
                </a:solidFill>
                <a:effectLst/>
                <a:latin typeface="Bahnschrift SemiLight Condensed" panose="020B0502040204020203" pitchFamily="34" charset="0"/>
              </a:rPr>
              <a:t>evote sufficient time </a:t>
            </a:r>
            <a:r>
              <a:rPr lang="en-US" sz="2000" b="0" i="0" dirty="0">
                <a:solidFill>
                  <a:schemeClr val="accent5">
                    <a:lumMod val="75000"/>
                  </a:schemeClr>
                </a:solidFill>
                <a:effectLst/>
                <a:latin typeface="Bahnschrift SemiLight Condensed" panose="020B0502040204020203" pitchFamily="34" charset="0"/>
              </a:rPr>
              <a:t>and </a:t>
            </a:r>
            <a:r>
              <a:rPr lang="en-US" sz="2000" b="0" i="0" dirty="0">
                <a:solidFill>
                  <a:srgbClr val="C00000"/>
                </a:solidFill>
                <a:effectLst/>
                <a:latin typeface="Bahnschrift SemiLight Condensed" panose="020B0502040204020203" pitchFamily="34" charset="0"/>
              </a:rPr>
              <a:t>attention</a:t>
            </a:r>
            <a:r>
              <a:rPr lang="en-US" sz="2000" b="0" i="0" dirty="0">
                <a:solidFill>
                  <a:schemeClr val="accent5">
                    <a:lumMod val="75000"/>
                  </a:schemeClr>
                </a:solidFill>
                <a:effectLst/>
                <a:latin typeface="Bahnschrift SemiLight Condensed" panose="020B0502040204020203" pitchFamily="34" charset="0"/>
              </a:rPr>
              <a:t> to his professional obligations for informed and balanced decision making;</a:t>
            </a:r>
          </a:p>
          <a:p>
            <a:pPr>
              <a:lnSpc>
                <a:spcPct val="100000"/>
              </a:lnSpc>
            </a:pPr>
            <a:r>
              <a:rPr lang="en-US" sz="2000" b="0" i="0" dirty="0">
                <a:solidFill>
                  <a:srgbClr val="C00000"/>
                </a:solidFill>
                <a:effectLst/>
                <a:latin typeface="Bahnschrift SemiLight Condensed" panose="020B0502040204020203" pitchFamily="34" charset="0"/>
              </a:rPr>
              <a:t>Not allow any extraneous considerations</a:t>
            </a:r>
            <a:r>
              <a:rPr lang="en-US" sz="2000" b="0" i="0" dirty="0">
                <a:solidFill>
                  <a:schemeClr val="accent5">
                    <a:lumMod val="75000"/>
                  </a:schemeClr>
                </a:solidFill>
                <a:effectLst/>
                <a:latin typeface="Bahnschrift SemiLight Condensed" panose="020B0502040204020203" pitchFamily="34" charset="0"/>
              </a:rPr>
              <a:t> that will vitiate his exercise of </a:t>
            </a:r>
            <a:r>
              <a:rPr lang="en-US" sz="2000" b="0" i="0" dirty="0">
                <a:solidFill>
                  <a:srgbClr val="C00000"/>
                </a:solidFill>
                <a:effectLst/>
                <a:latin typeface="Bahnschrift SemiLight Condensed" panose="020B0502040204020203" pitchFamily="34" charset="0"/>
              </a:rPr>
              <a:t>objective independent judgment</a:t>
            </a:r>
            <a:r>
              <a:rPr lang="en-US" sz="2000" b="0" i="0" dirty="0">
                <a:solidFill>
                  <a:schemeClr val="accent5">
                    <a:lumMod val="75000"/>
                  </a:schemeClr>
                </a:solidFill>
                <a:effectLst/>
                <a:latin typeface="Bahnschrift SemiLight Condensed" panose="020B0502040204020203" pitchFamily="34" charset="0"/>
              </a:rPr>
              <a:t> in the paramount interest of the company, while concurring in or dissenting from the collective judgment of the Board in its decision making;</a:t>
            </a:r>
          </a:p>
          <a:p>
            <a:pPr>
              <a:lnSpc>
                <a:spcPct val="100000"/>
              </a:lnSpc>
            </a:pPr>
            <a:r>
              <a:rPr lang="en-US" sz="2000" dirty="0">
                <a:solidFill>
                  <a:srgbClr val="C00000"/>
                </a:solidFill>
                <a:latin typeface="Bahnschrift SemiLight Condensed" panose="020B0502040204020203" pitchFamily="34" charset="0"/>
              </a:rPr>
              <a:t>N</a:t>
            </a:r>
            <a:r>
              <a:rPr lang="en-US" sz="2000" b="0" i="0" dirty="0">
                <a:solidFill>
                  <a:srgbClr val="C00000"/>
                </a:solidFill>
                <a:effectLst/>
                <a:latin typeface="Bahnschrift SemiLight Condensed" panose="020B0502040204020203" pitchFamily="34" charset="0"/>
              </a:rPr>
              <a:t>ot abuse</a:t>
            </a:r>
            <a:r>
              <a:rPr lang="en-US" sz="2000" b="0" i="0" dirty="0">
                <a:solidFill>
                  <a:schemeClr val="accent5">
                    <a:lumMod val="75000"/>
                  </a:schemeClr>
                </a:solidFill>
                <a:effectLst/>
                <a:latin typeface="Bahnschrift SemiLight Condensed" panose="020B0502040204020203" pitchFamily="34" charset="0"/>
              </a:rPr>
              <a:t> his position to the </a:t>
            </a:r>
            <a:r>
              <a:rPr lang="en-US" sz="2000" b="0" i="0" dirty="0">
                <a:solidFill>
                  <a:srgbClr val="C00000"/>
                </a:solidFill>
                <a:effectLst/>
                <a:latin typeface="Bahnschrift SemiLight Condensed" panose="020B0502040204020203" pitchFamily="34" charset="0"/>
              </a:rPr>
              <a:t>detriment </a:t>
            </a:r>
            <a:r>
              <a:rPr lang="en-US" sz="2000" b="0" i="0" dirty="0">
                <a:solidFill>
                  <a:schemeClr val="accent5">
                    <a:lumMod val="75000"/>
                  </a:schemeClr>
                </a:solidFill>
                <a:effectLst/>
                <a:latin typeface="Bahnschrift SemiLight Condensed" panose="020B0502040204020203" pitchFamily="34" charset="0"/>
              </a:rPr>
              <a:t>of the company or its shareholders or for the purpose of gaining direct or indirect personal advantage or advantage for any associated person;</a:t>
            </a:r>
          </a:p>
          <a:p>
            <a:pPr>
              <a:lnSpc>
                <a:spcPct val="100000"/>
              </a:lnSpc>
            </a:pPr>
            <a:r>
              <a:rPr lang="en-US" sz="2000" b="0" i="0" dirty="0">
                <a:solidFill>
                  <a:srgbClr val="C00000"/>
                </a:solidFill>
                <a:effectLst/>
                <a:latin typeface="Bahnschrift SemiLight Condensed" panose="020B0502040204020203" pitchFamily="34" charset="0"/>
              </a:rPr>
              <a:t>Refrain</a:t>
            </a:r>
            <a:r>
              <a:rPr lang="en-US" sz="2000" b="0" i="0" dirty="0">
                <a:solidFill>
                  <a:schemeClr val="accent5">
                    <a:lumMod val="75000"/>
                  </a:schemeClr>
                </a:solidFill>
                <a:effectLst/>
                <a:latin typeface="Bahnschrift SemiLight Condensed" panose="020B0502040204020203" pitchFamily="34" charset="0"/>
              </a:rPr>
              <a:t> from </a:t>
            </a:r>
            <a:r>
              <a:rPr lang="en-US" sz="2000" b="0" i="0" dirty="0">
                <a:solidFill>
                  <a:srgbClr val="C00000"/>
                </a:solidFill>
                <a:effectLst/>
                <a:latin typeface="Bahnschrift SemiLight Condensed" panose="020B0502040204020203" pitchFamily="34" charset="0"/>
              </a:rPr>
              <a:t>any action</a:t>
            </a:r>
            <a:r>
              <a:rPr lang="en-US" sz="2000" b="0" i="0" dirty="0">
                <a:solidFill>
                  <a:schemeClr val="accent5">
                    <a:lumMod val="75000"/>
                  </a:schemeClr>
                </a:solidFill>
                <a:effectLst/>
                <a:latin typeface="Bahnschrift SemiLight Condensed" panose="020B0502040204020203" pitchFamily="34" charset="0"/>
              </a:rPr>
              <a:t> that would lead to </a:t>
            </a:r>
            <a:r>
              <a:rPr lang="en-US" sz="2000" b="0" i="0" dirty="0">
                <a:solidFill>
                  <a:srgbClr val="C00000"/>
                </a:solidFill>
                <a:effectLst/>
                <a:latin typeface="Bahnschrift SemiLight Condensed" panose="020B0502040204020203" pitchFamily="34" charset="0"/>
              </a:rPr>
              <a:t>loss of his independence</a:t>
            </a:r>
            <a:r>
              <a:rPr lang="en-US" sz="2000" b="0" i="0" dirty="0">
                <a:solidFill>
                  <a:schemeClr val="accent5">
                    <a:lumMod val="75000"/>
                  </a:schemeClr>
                </a:solidFill>
                <a:effectLst/>
                <a:latin typeface="Bahnschrift SemiLight Condensed" panose="020B0502040204020203" pitchFamily="34" charset="0"/>
              </a:rPr>
              <a:t>;</a:t>
            </a:r>
          </a:p>
          <a:p>
            <a:pPr>
              <a:lnSpc>
                <a:spcPct val="100000"/>
              </a:lnSpc>
            </a:pPr>
            <a:r>
              <a:rPr lang="en-US" sz="2000" dirty="0">
                <a:solidFill>
                  <a:schemeClr val="accent5">
                    <a:lumMod val="75000"/>
                  </a:schemeClr>
                </a:solidFill>
                <a:latin typeface="Bahnschrift SemiLight Condensed" panose="020B0502040204020203" pitchFamily="34" charset="0"/>
              </a:rPr>
              <a:t>W</a:t>
            </a:r>
            <a:r>
              <a:rPr lang="en-US" sz="2000" b="0" i="0" dirty="0">
                <a:solidFill>
                  <a:schemeClr val="accent5">
                    <a:lumMod val="75000"/>
                  </a:schemeClr>
                </a:solidFill>
                <a:effectLst/>
                <a:latin typeface="Bahnschrift SemiLight Condensed" panose="020B0502040204020203" pitchFamily="34" charset="0"/>
              </a:rPr>
              <a:t>here </a:t>
            </a:r>
            <a:r>
              <a:rPr lang="en-US" sz="2000" b="0" i="0" dirty="0">
                <a:solidFill>
                  <a:srgbClr val="C00000"/>
                </a:solidFill>
                <a:effectLst/>
                <a:latin typeface="Bahnschrift SemiLight Condensed" panose="020B0502040204020203" pitchFamily="34" charset="0"/>
              </a:rPr>
              <a:t>circumstances</a:t>
            </a:r>
            <a:r>
              <a:rPr lang="en-US" sz="2000" b="0" i="0" dirty="0">
                <a:solidFill>
                  <a:schemeClr val="accent5">
                    <a:lumMod val="75000"/>
                  </a:schemeClr>
                </a:solidFill>
                <a:effectLst/>
                <a:latin typeface="Bahnschrift SemiLight Condensed" panose="020B0502040204020203" pitchFamily="34" charset="0"/>
              </a:rPr>
              <a:t> arise which make an independent director </a:t>
            </a:r>
            <a:r>
              <a:rPr lang="en-US" sz="2000" b="0" i="0" dirty="0">
                <a:solidFill>
                  <a:srgbClr val="C00000"/>
                </a:solidFill>
                <a:effectLst/>
                <a:latin typeface="Bahnschrift SemiLight Condensed" panose="020B0502040204020203" pitchFamily="34" charset="0"/>
              </a:rPr>
              <a:t>lose his independence,</a:t>
            </a:r>
            <a:r>
              <a:rPr lang="en-US" sz="2000" b="0" i="0" dirty="0">
                <a:solidFill>
                  <a:schemeClr val="accent5">
                    <a:lumMod val="75000"/>
                  </a:schemeClr>
                </a:solidFill>
                <a:effectLst/>
                <a:latin typeface="Bahnschrift SemiLight Condensed" panose="020B0502040204020203" pitchFamily="34" charset="0"/>
              </a:rPr>
              <a:t> the independent director must </a:t>
            </a:r>
            <a:r>
              <a:rPr lang="en-US" sz="2000" b="0" i="0" dirty="0">
                <a:solidFill>
                  <a:srgbClr val="C00000"/>
                </a:solidFill>
                <a:effectLst/>
                <a:latin typeface="Bahnschrift SemiLight Condensed" panose="020B0502040204020203" pitchFamily="34" charset="0"/>
              </a:rPr>
              <a:t>immediately inform</a:t>
            </a:r>
            <a:r>
              <a:rPr lang="en-US" sz="2000" b="0" i="0" dirty="0">
                <a:solidFill>
                  <a:schemeClr val="accent5">
                    <a:lumMod val="75000"/>
                  </a:schemeClr>
                </a:solidFill>
                <a:effectLst/>
                <a:latin typeface="Bahnschrift SemiLight Condensed" panose="020B0502040204020203" pitchFamily="34" charset="0"/>
              </a:rPr>
              <a:t> the Board accordingly;</a:t>
            </a:r>
          </a:p>
          <a:p>
            <a:pPr>
              <a:lnSpc>
                <a:spcPct val="100000"/>
              </a:lnSpc>
            </a:pPr>
            <a:r>
              <a:rPr lang="en-US" sz="2000" dirty="0">
                <a:solidFill>
                  <a:schemeClr val="accent5">
                    <a:lumMod val="75000"/>
                  </a:schemeClr>
                </a:solidFill>
                <a:latin typeface="Bahnschrift SemiLight Condensed" panose="020B0502040204020203" pitchFamily="34" charset="0"/>
              </a:rPr>
              <a:t>A</a:t>
            </a:r>
            <a:r>
              <a:rPr lang="en-US" sz="2000" b="0" i="0" dirty="0">
                <a:solidFill>
                  <a:schemeClr val="accent5">
                    <a:lumMod val="75000"/>
                  </a:schemeClr>
                </a:solidFill>
                <a:effectLst/>
                <a:latin typeface="Bahnschrift SemiLight Condensed" panose="020B0502040204020203" pitchFamily="34" charset="0"/>
              </a:rPr>
              <a:t>ssist the company in </a:t>
            </a:r>
            <a:r>
              <a:rPr lang="en-US" sz="2000" i="0" dirty="0">
                <a:solidFill>
                  <a:srgbClr val="C00000"/>
                </a:solidFill>
                <a:effectLst/>
                <a:latin typeface="Bahnschrift SemiLight Condensed" panose="020B0502040204020203" pitchFamily="34" charset="0"/>
              </a:rPr>
              <a:t>implementing</a:t>
            </a:r>
            <a:r>
              <a:rPr lang="en-US" sz="2000" b="0" i="0" dirty="0">
                <a:solidFill>
                  <a:schemeClr val="accent5">
                    <a:lumMod val="75000"/>
                  </a:schemeClr>
                </a:solidFill>
                <a:effectLst/>
                <a:latin typeface="Bahnschrift SemiLight Condensed" panose="020B0502040204020203" pitchFamily="34" charset="0"/>
              </a:rPr>
              <a:t> the best corporate governance practices.</a:t>
            </a:r>
            <a:endParaRPr lang="en-IN" sz="3200" b="1" dirty="0">
              <a:solidFill>
                <a:schemeClr val="accent5">
                  <a:lumMod val="75000"/>
                </a:schemeClr>
              </a:solidFill>
              <a:latin typeface="Bahnschrift SemiLight Condensed" panose="020B0502040204020203"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724FCE49-165A-4C73-A034-93534BE81B8A}"/>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04111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27</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ROLE &amp; FUNCTION</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936279"/>
            <a:ext cx="11487258" cy="4950954"/>
          </a:xfrm>
        </p:spPr>
        <p:txBody>
          <a:bodyPr>
            <a:normAutofit/>
          </a:bodyPr>
          <a:lstStyle/>
          <a:p>
            <a:pPr>
              <a:lnSpc>
                <a:spcPct val="100000"/>
              </a:lnSpc>
            </a:pPr>
            <a:r>
              <a:rPr lang="en-US" sz="2000" dirty="0">
                <a:solidFill>
                  <a:schemeClr val="accent5">
                    <a:lumMod val="75000"/>
                  </a:schemeClr>
                </a:solidFill>
                <a:latin typeface="Bahnschrift SemiLight Condensed" panose="020B0502040204020203" pitchFamily="34" charset="0"/>
              </a:rPr>
              <a:t>B</a:t>
            </a:r>
            <a:r>
              <a:rPr lang="en-US" sz="2000" i="0" dirty="0">
                <a:solidFill>
                  <a:schemeClr val="accent5">
                    <a:lumMod val="75000"/>
                  </a:schemeClr>
                </a:solidFill>
                <a:effectLst/>
                <a:latin typeface="Bahnschrift SemiLight Condensed" panose="020B0502040204020203" pitchFamily="34" charset="0"/>
              </a:rPr>
              <a:t>ringing an </a:t>
            </a:r>
            <a:r>
              <a:rPr lang="en-US" sz="2000" i="0" dirty="0">
                <a:solidFill>
                  <a:srgbClr val="C00000"/>
                </a:solidFill>
                <a:effectLst/>
                <a:latin typeface="Bahnschrift SemiLight Condensed" panose="020B0502040204020203" pitchFamily="34" charset="0"/>
              </a:rPr>
              <a:t>independent judgment</a:t>
            </a:r>
            <a:r>
              <a:rPr lang="en-US" sz="2000" i="0" dirty="0">
                <a:solidFill>
                  <a:schemeClr val="accent5">
                    <a:lumMod val="75000"/>
                  </a:schemeClr>
                </a:solidFill>
                <a:effectLst/>
                <a:latin typeface="Bahnschrift SemiLight Condensed" panose="020B0502040204020203" pitchFamily="34" charset="0"/>
              </a:rPr>
              <a:t> to bear on the Board’s deliberations especially on issues of strategy, performance, risk management, resources, key appointments and standards of conduct; </a:t>
            </a:r>
          </a:p>
          <a:p>
            <a:pPr>
              <a:lnSpc>
                <a:spcPct val="100000"/>
              </a:lnSpc>
            </a:pPr>
            <a:r>
              <a:rPr lang="en-US" sz="2000" i="0" dirty="0">
                <a:solidFill>
                  <a:schemeClr val="accent5">
                    <a:lumMod val="75000"/>
                  </a:schemeClr>
                </a:solidFill>
                <a:effectLst/>
                <a:latin typeface="Bahnschrift SemiLight Condensed" panose="020B0502040204020203" pitchFamily="34" charset="0"/>
              </a:rPr>
              <a:t>bring an </a:t>
            </a:r>
            <a:r>
              <a:rPr lang="en-US" sz="2000" i="0" dirty="0">
                <a:solidFill>
                  <a:srgbClr val="C00000"/>
                </a:solidFill>
                <a:effectLst/>
                <a:latin typeface="Bahnschrift SemiLight Condensed" panose="020B0502040204020203" pitchFamily="34" charset="0"/>
              </a:rPr>
              <a:t>objective view </a:t>
            </a:r>
            <a:r>
              <a:rPr lang="en-US" sz="2000" i="0" dirty="0">
                <a:solidFill>
                  <a:schemeClr val="accent5">
                    <a:lumMod val="75000"/>
                  </a:schemeClr>
                </a:solidFill>
                <a:effectLst/>
                <a:latin typeface="Bahnschrift SemiLight Condensed" panose="020B0502040204020203" pitchFamily="34" charset="0"/>
              </a:rPr>
              <a:t>in the </a:t>
            </a:r>
            <a:r>
              <a:rPr lang="en-US" sz="2000" i="0" dirty="0">
                <a:solidFill>
                  <a:srgbClr val="C00000"/>
                </a:solidFill>
                <a:effectLst/>
                <a:latin typeface="Bahnschrift SemiLight Condensed" panose="020B0502040204020203" pitchFamily="34" charset="0"/>
              </a:rPr>
              <a:t>evaluation</a:t>
            </a:r>
            <a:r>
              <a:rPr lang="en-US" sz="2000" i="0" dirty="0">
                <a:solidFill>
                  <a:schemeClr val="accent5">
                    <a:lumMod val="75000"/>
                  </a:schemeClr>
                </a:solidFill>
                <a:effectLst/>
                <a:latin typeface="Bahnschrift SemiLight Condensed" panose="020B0502040204020203" pitchFamily="34" charset="0"/>
              </a:rPr>
              <a:t> of the performance of board and management;</a:t>
            </a:r>
          </a:p>
          <a:p>
            <a:pPr>
              <a:lnSpc>
                <a:spcPct val="100000"/>
              </a:lnSpc>
            </a:pPr>
            <a:r>
              <a:rPr lang="en-US" sz="2000" i="0" dirty="0">
                <a:solidFill>
                  <a:schemeClr val="accent5">
                    <a:lumMod val="75000"/>
                  </a:schemeClr>
                </a:solidFill>
                <a:effectLst/>
                <a:latin typeface="Bahnschrift SemiLight Condensed" panose="020B0502040204020203" pitchFamily="34" charset="0"/>
              </a:rPr>
              <a:t>scrutinize the </a:t>
            </a:r>
            <a:r>
              <a:rPr lang="en-US" sz="2000" i="0" dirty="0">
                <a:solidFill>
                  <a:srgbClr val="C00000"/>
                </a:solidFill>
                <a:effectLst/>
                <a:latin typeface="Bahnschrift SemiLight Condensed" panose="020B0502040204020203" pitchFamily="34" charset="0"/>
              </a:rPr>
              <a:t>performance of management</a:t>
            </a:r>
            <a:r>
              <a:rPr lang="en-US" sz="2000" i="0" dirty="0">
                <a:solidFill>
                  <a:schemeClr val="accent5">
                    <a:lumMod val="75000"/>
                  </a:schemeClr>
                </a:solidFill>
                <a:effectLst/>
                <a:latin typeface="Bahnschrift SemiLight Condensed" panose="020B0502040204020203" pitchFamily="34" charset="0"/>
              </a:rPr>
              <a:t> in meeting agreed goals and objectives and monitor the reporting of performance;</a:t>
            </a:r>
          </a:p>
          <a:p>
            <a:pPr>
              <a:lnSpc>
                <a:spcPct val="100000"/>
              </a:lnSpc>
            </a:pPr>
            <a:r>
              <a:rPr lang="en-US" sz="2000" i="0" dirty="0">
                <a:solidFill>
                  <a:schemeClr val="accent5">
                    <a:lumMod val="75000"/>
                  </a:schemeClr>
                </a:solidFill>
                <a:effectLst/>
                <a:latin typeface="Bahnschrift SemiLight Condensed" panose="020B0502040204020203" pitchFamily="34" charset="0"/>
              </a:rPr>
              <a:t>satisfy themselves on the </a:t>
            </a:r>
            <a:r>
              <a:rPr lang="en-US" sz="2000" i="0" dirty="0">
                <a:solidFill>
                  <a:srgbClr val="C00000"/>
                </a:solidFill>
                <a:effectLst/>
                <a:latin typeface="Bahnschrift SemiLight Condensed" panose="020B0502040204020203" pitchFamily="34" charset="0"/>
              </a:rPr>
              <a:t>integrity of financial information</a:t>
            </a:r>
            <a:r>
              <a:rPr lang="en-US" sz="2000" i="0" dirty="0">
                <a:solidFill>
                  <a:schemeClr val="accent5">
                    <a:lumMod val="75000"/>
                  </a:schemeClr>
                </a:solidFill>
                <a:effectLst/>
                <a:latin typeface="Bahnschrift SemiLight Condensed" panose="020B0502040204020203" pitchFamily="34" charset="0"/>
              </a:rPr>
              <a:t> and that </a:t>
            </a:r>
            <a:r>
              <a:rPr lang="en-US" sz="2000" i="0" dirty="0">
                <a:solidFill>
                  <a:srgbClr val="C00000"/>
                </a:solidFill>
                <a:effectLst/>
                <a:latin typeface="Bahnschrift SemiLight Condensed" panose="020B0502040204020203" pitchFamily="34" charset="0"/>
              </a:rPr>
              <a:t>financial controls</a:t>
            </a:r>
            <a:r>
              <a:rPr lang="en-US" sz="2000" i="0" dirty="0">
                <a:solidFill>
                  <a:schemeClr val="accent5">
                    <a:lumMod val="75000"/>
                  </a:schemeClr>
                </a:solidFill>
                <a:effectLst/>
                <a:latin typeface="Bahnschrift SemiLight Condensed" panose="020B0502040204020203" pitchFamily="34" charset="0"/>
              </a:rPr>
              <a:t> and the systems of risk management are robust and defensible;</a:t>
            </a:r>
          </a:p>
          <a:p>
            <a:pPr>
              <a:lnSpc>
                <a:spcPct val="100000"/>
              </a:lnSpc>
            </a:pPr>
            <a:r>
              <a:rPr lang="en-US" sz="2000" i="0" dirty="0">
                <a:solidFill>
                  <a:schemeClr val="accent5">
                    <a:lumMod val="75000"/>
                  </a:schemeClr>
                </a:solidFill>
                <a:effectLst/>
                <a:latin typeface="Bahnschrift SemiLight Condensed" panose="020B0502040204020203" pitchFamily="34" charset="0"/>
              </a:rPr>
              <a:t>safeguard the </a:t>
            </a:r>
            <a:r>
              <a:rPr lang="en-US" sz="2000" i="0" dirty="0">
                <a:solidFill>
                  <a:srgbClr val="C00000"/>
                </a:solidFill>
                <a:effectLst/>
                <a:latin typeface="Bahnschrift SemiLight Condensed" panose="020B0502040204020203" pitchFamily="34" charset="0"/>
              </a:rPr>
              <a:t>interests of all stakeholders</a:t>
            </a:r>
            <a:r>
              <a:rPr lang="en-US" sz="2000" i="0" dirty="0">
                <a:solidFill>
                  <a:schemeClr val="accent5">
                    <a:lumMod val="75000"/>
                  </a:schemeClr>
                </a:solidFill>
                <a:effectLst/>
                <a:latin typeface="Bahnschrift SemiLight Condensed" panose="020B0502040204020203" pitchFamily="34" charset="0"/>
              </a:rPr>
              <a:t>, particularly the minority shareholders;</a:t>
            </a:r>
          </a:p>
          <a:p>
            <a:pPr>
              <a:lnSpc>
                <a:spcPct val="100000"/>
              </a:lnSpc>
            </a:pPr>
            <a:r>
              <a:rPr lang="en-US" sz="2000" i="0" dirty="0">
                <a:solidFill>
                  <a:schemeClr val="accent5">
                    <a:lumMod val="75000"/>
                  </a:schemeClr>
                </a:solidFill>
                <a:effectLst/>
                <a:latin typeface="Bahnschrift SemiLight Condensed" panose="020B0502040204020203" pitchFamily="34" charset="0"/>
              </a:rPr>
              <a:t>balance the </a:t>
            </a:r>
            <a:r>
              <a:rPr lang="en-US" sz="2000" i="0" dirty="0">
                <a:solidFill>
                  <a:srgbClr val="C00000"/>
                </a:solidFill>
                <a:effectLst/>
                <a:latin typeface="Bahnschrift SemiLight Condensed" panose="020B0502040204020203" pitchFamily="34" charset="0"/>
              </a:rPr>
              <a:t>conflicting interest </a:t>
            </a:r>
            <a:r>
              <a:rPr lang="en-US" sz="2000" i="0" dirty="0">
                <a:solidFill>
                  <a:schemeClr val="accent5">
                    <a:lumMod val="75000"/>
                  </a:schemeClr>
                </a:solidFill>
                <a:effectLst/>
                <a:latin typeface="Bahnschrift SemiLight Condensed" panose="020B0502040204020203" pitchFamily="34" charset="0"/>
              </a:rPr>
              <a:t>of the stakeholders;</a:t>
            </a:r>
          </a:p>
          <a:p>
            <a:pPr>
              <a:lnSpc>
                <a:spcPct val="100000"/>
              </a:lnSpc>
            </a:pPr>
            <a:r>
              <a:rPr lang="en-US" sz="2000" i="0" dirty="0">
                <a:solidFill>
                  <a:schemeClr val="accent5">
                    <a:lumMod val="75000"/>
                  </a:schemeClr>
                </a:solidFill>
                <a:effectLst/>
                <a:latin typeface="Bahnschrift SemiLight Condensed" panose="020B0502040204020203" pitchFamily="34" charset="0"/>
              </a:rPr>
              <a:t>determine appropriate levels of </a:t>
            </a:r>
            <a:r>
              <a:rPr lang="en-US" sz="2000" i="0" dirty="0">
                <a:solidFill>
                  <a:srgbClr val="C00000"/>
                </a:solidFill>
                <a:effectLst/>
                <a:latin typeface="Bahnschrift SemiLight Condensed" panose="020B0502040204020203" pitchFamily="34" charset="0"/>
              </a:rPr>
              <a:t>remuneration of EDs, KMP</a:t>
            </a:r>
            <a:r>
              <a:rPr lang="en-US" sz="2000" i="0" dirty="0">
                <a:solidFill>
                  <a:schemeClr val="accent5">
                    <a:lumMod val="75000"/>
                  </a:schemeClr>
                </a:solidFill>
                <a:effectLst/>
                <a:latin typeface="Bahnschrift SemiLight Condensed" panose="020B0502040204020203" pitchFamily="34" charset="0"/>
              </a:rPr>
              <a:t> and </a:t>
            </a:r>
            <a:r>
              <a:rPr lang="en-US" sz="2000" i="0" dirty="0">
                <a:solidFill>
                  <a:srgbClr val="C00000"/>
                </a:solidFill>
                <a:effectLst/>
                <a:latin typeface="Bahnschrift SemiLight Condensed" panose="020B0502040204020203" pitchFamily="34" charset="0"/>
              </a:rPr>
              <a:t>senior management</a:t>
            </a:r>
            <a:r>
              <a:rPr lang="en-US" sz="2000" i="0" dirty="0">
                <a:solidFill>
                  <a:schemeClr val="accent5">
                    <a:lumMod val="75000"/>
                  </a:schemeClr>
                </a:solidFill>
                <a:effectLst/>
                <a:latin typeface="Bahnschrift SemiLight Condensed" panose="020B0502040204020203" pitchFamily="34" charset="0"/>
              </a:rPr>
              <a:t> and have a prime role in appointing and where necessary </a:t>
            </a:r>
            <a:r>
              <a:rPr lang="en-US" sz="2000" i="0" dirty="0">
                <a:solidFill>
                  <a:srgbClr val="C00000"/>
                </a:solidFill>
                <a:effectLst/>
                <a:latin typeface="Bahnschrift SemiLight Condensed" panose="020B0502040204020203" pitchFamily="34" charset="0"/>
              </a:rPr>
              <a:t>recommend removal</a:t>
            </a:r>
            <a:r>
              <a:rPr lang="en-US" sz="2000" i="0" dirty="0">
                <a:solidFill>
                  <a:schemeClr val="accent5">
                    <a:lumMod val="75000"/>
                  </a:schemeClr>
                </a:solidFill>
                <a:effectLst/>
                <a:latin typeface="Bahnschrift SemiLight Condensed" panose="020B0502040204020203" pitchFamily="34" charset="0"/>
              </a:rPr>
              <a:t> of EDs, KMP and senior management;</a:t>
            </a:r>
          </a:p>
          <a:p>
            <a:pPr>
              <a:lnSpc>
                <a:spcPct val="100000"/>
              </a:lnSpc>
            </a:pPr>
            <a:r>
              <a:rPr lang="en-US" sz="2000" i="0" dirty="0">
                <a:solidFill>
                  <a:schemeClr val="accent5">
                    <a:lumMod val="75000"/>
                  </a:schemeClr>
                </a:solidFill>
                <a:effectLst/>
                <a:latin typeface="Bahnschrift SemiLight Condensed" panose="020B0502040204020203" pitchFamily="34" charset="0"/>
              </a:rPr>
              <a:t>moderate and arbitrate in the </a:t>
            </a:r>
            <a:r>
              <a:rPr lang="en-US" sz="2000" i="0" dirty="0">
                <a:solidFill>
                  <a:srgbClr val="C00000"/>
                </a:solidFill>
                <a:effectLst/>
                <a:latin typeface="Bahnschrift SemiLight Condensed" panose="020B0502040204020203" pitchFamily="34" charset="0"/>
              </a:rPr>
              <a:t>interest of the company</a:t>
            </a:r>
            <a:r>
              <a:rPr lang="en-US" sz="2000" i="0" dirty="0">
                <a:solidFill>
                  <a:schemeClr val="accent5">
                    <a:lumMod val="75000"/>
                  </a:schemeClr>
                </a:solidFill>
                <a:effectLst/>
                <a:latin typeface="Bahnschrift SemiLight Condensed" panose="020B0502040204020203" pitchFamily="34" charset="0"/>
              </a:rPr>
              <a:t>, in situations of conflict between management and shareholder’s interest.</a:t>
            </a:r>
            <a:endParaRPr lang="en-IN" sz="2000" dirty="0">
              <a:solidFill>
                <a:schemeClr val="accent5">
                  <a:lumMod val="75000"/>
                </a:schemeClr>
              </a:solidFill>
              <a:latin typeface="Bahnschrift SemiLight Condensed" panose="020B0502040204020203"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09371B89-197F-4645-A02F-B1AAFE26386E}"/>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1874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28</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ROLES EXPECTATION FROM STAKEHOLDERS</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475204" y="1390389"/>
            <a:ext cx="1890000" cy="1891430"/>
          </a:xfrm>
          <a:prstGeom prst="ellipse">
            <a:avLst/>
          </a:prstGeom>
          <a:solidFill>
            <a:schemeClr val="bg1">
              <a:lumMod val="95000"/>
            </a:schemeClr>
          </a:solidFill>
          <a:ln w="762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0" name="Oval 9"/>
          <p:cNvSpPr/>
          <p:nvPr/>
        </p:nvSpPr>
        <p:spPr>
          <a:xfrm>
            <a:off x="1505364" y="3822521"/>
            <a:ext cx="1890000" cy="1891430"/>
          </a:xfrm>
          <a:prstGeom prst="ellipse">
            <a:avLst/>
          </a:prstGeom>
          <a:solidFill>
            <a:schemeClr val="bg1">
              <a:lumMod val="95000"/>
            </a:schemeClr>
          </a:solidFill>
          <a:ln w="762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cxnSp>
        <p:nvCxnSpPr>
          <p:cNvPr id="12" name="Straight Arrow Connector 11"/>
          <p:cNvCxnSpPr>
            <a:cxnSpLocks/>
          </p:cNvCxnSpPr>
          <p:nvPr/>
        </p:nvCxnSpPr>
        <p:spPr>
          <a:xfrm>
            <a:off x="3701667" y="4730658"/>
            <a:ext cx="2250284"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39115" y="1941534"/>
            <a:ext cx="4409162" cy="830997"/>
          </a:xfrm>
          <a:prstGeom prst="rect">
            <a:avLst/>
          </a:prstGeom>
          <a:noFill/>
        </p:spPr>
        <p:txBody>
          <a:bodyPr wrap="square" rtlCol="0">
            <a:spAutoFit/>
          </a:bodyPr>
          <a:lstStyle/>
          <a:p>
            <a:pPr algn="just"/>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“STRATEGIC ADVISORS” leading to overall maximization of overall firm value</a:t>
            </a:r>
            <a:endParaRPr lang="en-IN" sz="2400" dirty="0">
              <a:solidFill>
                <a:schemeClr val="accent5">
                  <a:lumMod val="75000"/>
                </a:schemeClr>
              </a:solidFill>
              <a:latin typeface="Bahnschrift SemiLight Condensed" panose="020B0502040204020203" pitchFamily="34" charset="0"/>
              <a:ea typeface="Verdana" pitchFamily="34" charset="0"/>
              <a:cs typeface="Verdana" pitchFamily="34" charset="0"/>
            </a:endParaRPr>
          </a:p>
        </p:txBody>
      </p:sp>
      <p:sp>
        <p:nvSpPr>
          <p:cNvPr id="14" name="TextBox 13"/>
          <p:cNvSpPr txBox="1"/>
          <p:nvPr/>
        </p:nvSpPr>
        <p:spPr>
          <a:xfrm>
            <a:off x="6256955" y="4411244"/>
            <a:ext cx="4409162" cy="830997"/>
          </a:xfrm>
          <a:prstGeom prst="rect">
            <a:avLst/>
          </a:prstGeom>
          <a:noFill/>
        </p:spPr>
        <p:txBody>
          <a:bodyPr wrap="square" rtlCol="0">
            <a:spAutoFit/>
          </a:bodyPr>
          <a:lstStyle/>
          <a:p>
            <a:r>
              <a:rPr lang="en-US" sz="2400" dirty="0">
                <a:solidFill>
                  <a:schemeClr val="accent5">
                    <a:lumMod val="75000"/>
                  </a:schemeClr>
                </a:solidFill>
                <a:latin typeface="Bahnschrift SemiLight Condensed" panose="020B0502040204020203" pitchFamily="34" charset="0"/>
                <a:ea typeface="Verdana" pitchFamily="34" charset="0"/>
              </a:rPr>
              <a:t>“SUPER WATCH-DOG” of Promoters &amp; management on behalf of stakeholders</a:t>
            </a:r>
            <a:endParaRPr lang="en-IN" sz="2400" dirty="0">
              <a:solidFill>
                <a:schemeClr val="accent5">
                  <a:lumMod val="75000"/>
                </a:schemeClr>
              </a:solidFill>
              <a:latin typeface="Bahnschrift SemiLight Condensed" panose="020B0502040204020203" pitchFamily="34" charset="0"/>
              <a:ea typeface="Verdana" pitchFamily="34" charset="0"/>
            </a:endParaRPr>
          </a:p>
        </p:txBody>
      </p:sp>
      <p:sp>
        <p:nvSpPr>
          <p:cNvPr id="16" name="TextBox 15"/>
          <p:cNvSpPr txBox="1"/>
          <p:nvPr/>
        </p:nvSpPr>
        <p:spPr>
          <a:xfrm>
            <a:off x="6325643" y="1068768"/>
            <a:ext cx="2880986" cy="400110"/>
          </a:xfrm>
          <a:prstGeom prst="rect">
            <a:avLst/>
          </a:prstGeom>
          <a:noFill/>
        </p:spPr>
        <p:txBody>
          <a:bodyPr wrap="square" rtlCol="0">
            <a:spAutoFit/>
          </a:bodyPr>
          <a:lstStyle/>
          <a:p>
            <a:pPr algn="ctr"/>
            <a:r>
              <a:rPr lang="en-US" sz="2000" dirty="0">
                <a:solidFill>
                  <a:schemeClr val="accent2"/>
                </a:solidFill>
                <a:latin typeface="Bahnschrift SemiLight Condensed" panose="020B0502040204020203" pitchFamily="34" charset="0"/>
                <a:ea typeface="Verdana" pitchFamily="34" charset="0"/>
              </a:rPr>
              <a:t>ROLES EXPECTED</a:t>
            </a:r>
            <a:endParaRPr lang="en-IN" sz="2000" dirty="0">
              <a:solidFill>
                <a:schemeClr val="accent2"/>
              </a:solidFill>
              <a:latin typeface="Bahnschrift SemiLight Condensed" panose="020B0502040204020203" pitchFamily="34" charset="0"/>
              <a:ea typeface="Verdana" pitchFamily="34" charset="0"/>
            </a:endParaRPr>
          </a:p>
        </p:txBody>
      </p:sp>
      <p:sp>
        <p:nvSpPr>
          <p:cNvPr id="17" name="TextBox 16"/>
          <p:cNvSpPr txBox="1"/>
          <p:nvPr/>
        </p:nvSpPr>
        <p:spPr>
          <a:xfrm>
            <a:off x="1453019" y="1941534"/>
            <a:ext cx="1954061" cy="707886"/>
          </a:xfrm>
          <a:prstGeom prst="rect">
            <a:avLst/>
          </a:prstGeom>
          <a:noFill/>
        </p:spPr>
        <p:txBody>
          <a:bodyPr wrap="square" rtlCol="0">
            <a:spAutoFit/>
          </a:bodyPr>
          <a:lstStyle/>
          <a:p>
            <a:pPr algn="ctr"/>
            <a:r>
              <a:rPr lang="en-US" sz="2000" dirty="0">
                <a:solidFill>
                  <a:srgbClr val="7030A0"/>
                </a:solidFill>
                <a:latin typeface="Bahnschrift SemiLight Condensed" panose="020B0502040204020203" pitchFamily="34" charset="0"/>
                <a:ea typeface="Verdana" pitchFamily="34" charset="0"/>
              </a:rPr>
              <a:t>PROMOTERS AND MANAGEMENT</a:t>
            </a:r>
            <a:endParaRPr lang="en-IN" sz="2000" dirty="0">
              <a:solidFill>
                <a:srgbClr val="7030A0"/>
              </a:solidFill>
              <a:latin typeface="Bahnschrift SemiLight Condensed" panose="020B0502040204020203" pitchFamily="34" charset="0"/>
              <a:ea typeface="Verdana" pitchFamily="34" charset="0"/>
            </a:endParaRPr>
          </a:p>
        </p:txBody>
      </p:sp>
      <p:sp>
        <p:nvSpPr>
          <p:cNvPr id="20" name="TextBox 19"/>
          <p:cNvSpPr txBox="1"/>
          <p:nvPr/>
        </p:nvSpPr>
        <p:spPr>
          <a:xfrm>
            <a:off x="1392477" y="4561556"/>
            <a:ext cx="2127337" cy="400110"/>
          </a:xfrm>
          <a:prstGeom prst="rect">
            <a:avLst/>
          </a:prstGeom>
          <a:noFill/>
        </p:spPr>
        <p:txBody>
          <a:bodyPr wrap="square" rtlCol="0">
            <a:spAutoFit/>
          </a:bodyPr>
          <a:lstStyle/>
          <a:p>
            <a:pPr algn="ctr"/>
            <a:r>
              <a:rPr lang="en-US" sz="2000" dirty="0">
                <a:solidFill>
                  <a:srgbClr val="7030A0"/>
                </a:solidFill>
                <a:latin typeface="Bahnschrift SemiLight Condensed" panose="020B0502040204020203" pitchFamily="34" charset="0"/>
                <a:ea typeface="Verdana" pitchFamily="34" charset="0"/>
                <a:cs typeface="Verdana" pitchFamily="34" charset="0"/>
              </a:rPr>
              <a:t>SHAREHOLDERS</a:t>
            </a:r>
            <a:endParaRPr lang="en-IN" sz="2000" dirty="0">
              <a:solidFill>
                <a:srgbClr val="7030A0"/>
              </a:solidFill>
              <a:latin typeface="Bahnschrift SemiLight Condensed" panose="020B0502040204020203" pitchFamily="34" charset="0"/>
              <a:ea typeface="Verdana" pitchFamily="34" charset="0"/>
              <a:cs typeface="Verdana" pitchFamily="34" charset="0"/>
            </a:endParaRPr>
          </a:p>
        </p:txBody>
      </p:sp>
      <p:sp>
        <p:nvSpPr>
          <p:cNvPr id="8" name="Footer Placeholder 7">
            <a:extLst>
              <a:ext uri="{FF2B5EF4-FFF2-40B4-BE49-F238E27FC236}">
                <a16:creationId xmlns:a16="http://schemas.microsoft.com/office/drawing/2014/main" id="{D1695EC6-4FA9-4D12-B76B-136B3E09ED6B}"/>
              </a:ext>
            </a:extLst>
          </p:cNvPr>
          <p:cNvSpPr>
            <a:spLocks noGrp="1"/>
          </p:cNvSpPr>
          <p:nvPr>
            <p:ph type="ftr" sz="quarter" idx="11"/>
          </p:nvPr>
        </p:nvSpPr>
        <p:spPr/>
        <p:txBody>
          <a:bodyPr/>
          <a:lstStyle/>
          <a:p>
            <a:r>
              <a:rPr lang="en-IN" dirty="0"/>
              <a:t>CA NILESH VIKAMSEY</a:t>
            </a:r>
          </a:p>
        </p:txBody>
      </p:sp>
      <p:cxnSp>
        <p:nvCxnSpPr>
          <p:cNvPr id="18" name="Straight Arrow Connector 17">
            <a:extLst>
              <a:ext uri="{FF2B5EF4-FFF2-40B4-BE49-F238E27FC236}">
                <a16:creationId xmlns:a16="http://schemas.microsoft.com/office/drawing/2014/main" id="{1B2E5E6B-3E13-4DC8-A88A-35D154B205A6}"/>
              </a:ext>
            </a:extLst>
          </p:cNvPr>
          <p:cNvCxnSpPr>
            <a:cxnSpLocks/>
          </p:cNvCxnSpPr>
          <p:nvPr/>
        </p:nvCxnSpPr>
        <p:spPr>
          <a:xfrm>
            <a:off x="3701667" y="2305111"/>
            <a:ext cx="2250284"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50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99374" y="867226"/>
            <a:ext cx="11562414" cy="5098135"/>
          </a:xfrm>
        </p:spPr>
        <p:txBody>
          <a:bodyPr numCol="1">
            <a:normAutofit lnSpcReduction="10000"/>
          </a:bodyPr>
          <a:lstStyle/>
          <a:p>
            <a:pPr marL="231775" indent="-231775" algn="just">
              <a:buFont typeface="Wingdings" panose="05000000000000000000" pitchFamily="2" charset="2"/>
              <a:buChar char="§"/>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Use of  new technologies such as Artificial intelligence (AI), blockchain, Internet of Things, and Robotic process automation (RPA) </a:t>
            </a:r>
          </a:p>
          <a:p>
            <a:pPr marL="231775" indent="-231775" algn="just">
              <a:buFont typeface="Wingdings" panose="05000000000000000000" pitchFamily="2" charset="2"/>
              <a:buChar char="§"/>
            </a:pPr>
            <a:endParaRPr lang="en-IN" sz="2000" dirty="0">
              <a:latin typeface="Bahnschrift SemiLight Condensed" panose="020B0502040204020203" pitchFamily="34" charset="0"/>
              <a:ea typeface="Verdana" panose="020B0604030504040204" pitchFamily="34" charset="0"/>
              <a:cs typeface="Verdana" panose="020B0604030504040204" pitchFamily="34" charset="0"/>
            </a:endParaRPr>
          </a:p>
          <a:p>
            <a:pPr marL="231775" indent="-231775" algn="just">
              <a:buFont typeface="Wingdings" panose="05000000000000000000" pitchFamily="2" charset="2"/>
              <a:buChar char="§"/>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pursuing digital transformation to reimagine solutions to existing business challenges</a:t>
            </a:r>
          </a:p>
          <a:p>
            <a:pPr marL="231775" indent="-231775" algn="just">
              <a:buFont typeface="Wingdings" panose="05000000000000000000" pitchFamily="2" charset="2"/>
              <a:buChar char="§"/>
            </a:pPr>
            <a:endParaRPr lang="en-US" sz="2000" dirty="0">
              <a:latin typeface="Bahnschrift SemiLight Condensed" panose="020B0502040204020203" pitchFamily="34" charset="0"/>
              <a:ea typeface="Verdana" panose="020B0604030504040204" pitchFamily="34" charset="0"/>
              <a:cs typeface="Verdana" panose="020B0604030504040204" pitchFamily="34" charset="0"/>
            </a:endParaRPr>
          </a:p>
          <a:p>
            <a:pPr marL="231775" indent="-231775" algn="just">
              <a:buFont typeface="Wingdings" panose="05000000000000000000" pitchFamily="2" charset="2"/>
              <a:buChar char="§"/>
            </a:pPr>
            <a:r>
              <a:rPr lang="en-US" sz="2000" dirty="0">
                <a:latin typeface="Bahnschrift SemiLight Condensed" panose="020B0502040204020203" pitchFamily="34" charset="0"/>
                <a:ea typeface="Verdana" panose="020B0604030504040204" pitchFamily="34" charset="0"/>
                <a:cs typeface="Verdana" panose="020B0604030504040204" pitchFamily="34" charset="0"/>
              </a:rPr>
              <a:t>Traditional firms, regardless of size, recognize the potential for disruption from technology giants and digital startups and the resulting </a:t>
            </a:r>
            <a:r>
              <a:rPr lang="en-US" sz="2000" b="1" dirty="0">
                <a:solidFill>
                  <a:schemeClr val="accent5">
                    <a:lumMod val="75000"/>
                  </a:schemeClr>
                </a:solidFill>
                <a:latin typeface="Bahnschrift SemiLight Condensed" panose="020B0502040204020203" pitchFamily="34" charset="0"/>
                <a:ea typeface="Verdana" panose="020B0604030504040204" pitchFamily="34" charset="0"/>
                <a:cs typeface="Verdana" panose="020B0604030504040204" pitchFamily="34" charset="0"/>
              </a:rPr>
              <a:t>threat of value migration</a:t>
            </a:r>
            <a:r>
              <a:rPr lang="en-US" sz="2000" dirty="0">
                <a:latin typeface="Bahnschrift SemiLight Condensed" panose="020B0502040204020203" pitchFamily="34" charset="0"/>
                <a:ea typeface="Verdana" panose="020B0604030504040204" pitchFamily="34" charset="0"/>
                <a:cs typeface="Verdana" panose="020B0604030504040204" pitchFamily="34" charset="0"/>
              </a:rPr>
              <a:t>. New digital start ups are rising customer expectation and setting a new standard for what “good” looks like.</a:t>
            </a:r>
          </a:p>
          <a:p>
            <a:pPr marL="231775" indent="-231775" algn="just">
              <a:buFont typeface="Wingdings" panose="05000000000000000000" pitchFamily="2" charset="2"/>
              <a:buChar char="§"/>
            </a:pPr>
            <a:endParaRPr lang="en-IN" sz="2000" b="1" dirty="0">
              <a:latin typeface="Bahnschrift SemiLight Condensed" panose="020B0502040204020203" pitchFamily="34" charset="0"/>
              <a:ea typeface="Verdana" panose="020B0604030504040204" pitchFamily="34" charset="0"/>
              <a:cs typeface="Verdana" panose="020B0604030504040204" pitchFamily="34" charset="0"/>
            </a:endParaRPr>
          </a:p>
          <a:p>
            <a:pPr marL="231775" indent="-231775" algn="just">
              <a:buFont typeface="Wingdings" panose="05000000000000000000" pitchFamily="2" charset="2"/>
              <a:buChar char="§"/>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Principles</a:t>
            </a:r>
            <a:r>
              <a:rPr lang="en-IN" sz="2000" b="1" dirty="0">
                <a:latin typeface="Bahnschrift SemiLight Condensed" panose="020B0502040204020203" pitchFamily="34" charset="0"/>
                <a:ea typeface="Verdana" panose="020B0604030504040204" pitchFamily="34" charset="0"/>
                <a:cs typeface="Verdana" panose="020B0604030504040204" pitchFamily="34" charset="0"/>
              </a:rPr>
              <a:t> </a:t>
            </a:r>
            <a:r>
              <a:rPr lang="en-IN" sz="2000" dirty="0">
                <a:latin typeface="Bahnschrift SemiLight Condensed" panose="020B0502040204020203" pitchFamily="34" charset="0"/>
                <a:ea typeface="Verdana" panose="020B0604030504040204" pitchFamily="34" charset="0"/>
                <a:cs typeface="Verdana" panose="020B0604030504040204" pitchFamily="34" charset="0"/>
              </a:rPr>
              <a:t>to help directors for navigate the complexities of digital transformation and new technologies:</a:t>
            </a:r>
          </a:p>
          <a:p>
            <a:pPr marL="400050" indent="-168275" algn="just">
              <a:buFont typeface="+mj-lt"/>
              <a:buAutoNum type="romanLcPeriod"/>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Approach as strategic imperative</a:t>
            </a:r>
          </a:p>
          <a:p>
            <a:pPr marL="400050" indent="-168275" algn="just">
              <a:buFont typeface="+mj-lt"/>
              <a:buAutoNum type="romanLcPeriod"/>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Develop learning and development goals </a:t>
            </a:r>
          </a:p>
          <a:p>
            <a:pPr marL="400050" indent="-168275" algn="just">
              <a:buFont typeface="+mj-lt"/>
              <a:buAutoNum type="romanLcPeriod"/>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Alignment of board structure and composition to reflect growing significance of technology</a:t>
            </a:r>
          </a:p>
          <a:p>
            <a:pPr marL="400050" indent="-168275" algn="just">
              <a:buFont typeface="+mj-lt"/>
              <a:buAutoNum type="romanLcPeriod"/>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Demanding frequent and progressive reporting on technology related initiative  </a:t>
            </a:r>
          </a:p>
          <a:p>
            <a:pPr marL="400050" indent="-168275" algn="just">
              <a:buFont typeface="+mj-lt"/>
              <a:buAutoNum type="romanLcPeriod"/>
            </a:pPr>
            <a:r>
              <a:rPr lang="en-IN" sz="2000" dirty="0">
                <a:latin typeface="Bahnschrift SemiLight Condensed" panose="020B0502040204020203" pitchFamily="34" charset="0"/>
                <a:ea typeface="Verdana" panose="020B0604030504040204" pitchFamily="34" charset="0"/>
                <a:cs typeface="Verdana" panose="020B0604030504040204" pitchFamily="34" charset="0"/>
              </a:rPr>
              <a:t>Periodic assessment of the organization leadership, talent and culture-readiness for technological change</a:t>
            </a:r>
          </a:p>
        </p:txBody>
      </p:sp>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29</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pPr algn="just"/>
            <a:r>
              <a:rPr lang="en-US" sz="3200" dirty="0">
                <a:solidFill>
                  <a:schemeClr val="accent1">
                    <a:lumMod val="50000"/>
                  </a:schemeClr>
                </a:solidFill>
                <a:latin typeface="Bahnschrift Condensed" panose="020B0502040204020203" pitchFamily="34" charset="0"/>
              </a:rPr>
              <a:t>ROLE OF INDEPENDENT DIRECTOR IN DIGITAL AGE</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1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446048" y="2615417"/>
            <a:ext cx="3962666" cy="923330"/>
          </a:xfrm>
          <a:prstGeom prst="rect">
            <a:avLst/>
          </a:prstGeom>
          <a:noFill/>
        </p:spPr>
        <p:txBody>
          <a:bodyPr wrap="square" numCol="1" spcCol="720000" rtlCol="0">
            <a:spAutoFit/>
          </a:bodyPr>
          <a:lstStyle/>
          <a:p>
            <a:pPr algn="just"/>
            <a:r>
              <a:rPr lang="en-US" sz="5400" dirty="0">
                <a:solidFill>
                  <a:srgbClr val="7030A0"/>
                </a:solidFill>
                <a:latin typeface="Bahnschrift Condensed" panose="020B0502040204020203" pitchFamily="34" charset="0"/>
              </a:rPr>
              <a:t>ORIGIN</a:t>
            </a:r>
          </a:p>
        </p:txBody>
      </p:sp>
      <p:sp>
        <p:nvSpPr>
          <p:cNvPr id="7" name="TextBox 6">
            <a:extLst>
              <a:ext uri="{FF2B5EF4-FFF2-40B4-BE49-F238E27FC236}">
                <a16:creationId xmlns:a16="http://schemas.microsoft.com/office/drawing/2014/main" id="{EB4B3BBB-553A-4755-B4D6-964086C945AA}"/>
              </a:ext>
            </a:extLst>
          </p:cNvPr>
          <p:cNvSpPr txBox="1"/>
          <p:nvPr/>
        </p:nvSpPr>
        <p:spPr>
          <a:xfrm>
            <a:off x="4626428" y="961346"/>
            <a:ext cx="6096000" cy="4154984"/>
          </a:xfrm>
          <a:prstGeom prst="rect">
            <a:avLst/>
          </a:prstGeom>
          <a:noFill/>
        </p:spPr>
        <p:txBody>
          <a:bodyPr wrap="square">
            <a:spAutoFit/>
          </a:bodyPr>
          <a:lstStyle/>
          <a:p>
            <a:pPr marL="285750" indent="-285750" algn="just">
              <a:buFont typeface="Wingdings" panose="05000000000000000000" pitchFamily="2" charset="2"/>
              <a:buChar char="§"/>
            </a:pP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The institution of </a:t>
            </a:r>
            <a:r>
              <a:rPr lang="en-US" sz="2200" b="0" i="0" u="none" strike="noStrike" baseline="0" dirty="0">
                <a:solidFill>
                  <a:schemeClr val="accent5">
                    <a:lumMod val="75000"/>
                  </a:schemeClr>
                </a:solidFill>
                <a:latin typeface="Bahnschrift SemiLight Condensed" panose="020B0502040204020203" pitchFamily="34" charset="0"/>
                <a:ea typeface="Verdana" panose="020B0604030504040204" pitchFamily="34" charset="0"/>
              </a:rPr>
              <a:t>Independent </a:t>
            </a:r>
            <a:r>
              <a:rPr lang="en-US" sz="2200" dirty="0">
                <a:solidFill>
                  <a:schemeClr val="accent5">
                    <a:lumMod val="75000"/>
                  </a:schemeClr>
                </a:solidFill>
                <a:latin typeface="Bahnschrift SemiLight Condensed" panose="020B0502040204020203" pitchFamily="34" charset="0"/>
                <a:ea typeface="Verdana" panose="020B0604030504040204" pitchFamily="34" charset="0"/>
              </a:rPr>
              <a:t>D</a:t>
            </a:r>
            <a:r>
              <a:rPr lang="en-US" sz="2200" b="0" i="0" u="none" strike="noStrike" baseline="0" dirty="0">
                <a:solidFill>
                  <a:schemeClr val="accent5">
                    <a:lumMod val="75000"/>
                  </a:schemeClr>
                </a:solidFill>
                <a:latin typeface="Bahnschrift SemiLight Condensed" panose="020B0502040204020203" pitchFamily="34" charset="0"/>
                <a:ea typeface="Verdana" panose="020B0604030504040204" pitchFamily="34" charset="0"/>
              </a:rPr>
              <a:t>irector</a:t>
            </a: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 was initiated in United States </a:t>
            </a:r>
          </a:p>
          <a:p>
            <a:pPr marL="285750" indent="-285750" algn="just">
              <a:buFont typeface="Wingdings" panose="05000000000000000000" pitchFamily="2" charset="2"/>
              <a:buChar char="§"/>
            </a:pPr>
            <a:endParaRPr lang="en-US" sz="2200" dirty="0">
              <a:solidFill>
                <a:schemeClr val="accent3">
                  <a:lumMod val="50000"/>
                </a:schemeClr>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200" dirty="0">
                <a:solidFill>
                  <a:schemeClr val="accent3">
                    <a:lumMod val="50000"/>
                  </a:schemeClr>
                </a:solidFill>
                <a:latin typeface="Bahnschrift SemiLight Condensed" panose="020B0502040204020203" pitchFamily="34" charset="0"/>
                <a:ea typeface="Verdana" panose="020B0604030504040204" pitchFamily="34" charset="0"/>
              </a:rPr>
              <a:t>T</a:t>
            </a: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o mitigate the agency problem between shareholders and professional managers </a:t>
            </a:r>
          </a:p>
          <a:p>
            <a:pPr marL="285750" indent="-285750" algn="just">
              <a:buFont typeface="Wingdings" panose="05000000000000000000" pitchFamily="2" charset="2"/>
              <a:buChar char="§"/>
            </a:pPr>
            <a:endParaRPr lang="en-US" sz="2200" dirty="0">
              <a:solidFill>
                <a:schemeClr val="accent3">
                  <a:lumMod val="50000"/>
                </a:schemeClr>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200" dirty="0">
                <a:solidFill>
                  <a:schemeClr val="accent3">
                    <a:lumMod val="50000"/>
                  </a:schemeClr>
                </a:solidFill>
                <a:latin typeface="Bahnschrift SemiLight Condensed" panose="020B0502040204020203" pitchFamily="34" charset="0"/>
                <a:ea typeface="Verdana" panose="020B0604030504040204" pitchFamily="34" charset="0"/>
              </a:rPr>
              <a:t>N</a:t>
            </a: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ecessitated the need of having non-management board of directors</a:t>
            </a:r>
          </a:p>
          <a:p>
            <a:pPr algn="just"/>
            <a:endParaRPr lang="en-US" sz="2200" dirty="0">
              <a:solidFill>
                <a:schemeClr val="accent3">
                  <a:lumMod val="50000"/>
                </a:schemeClr>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200" dirty="0">
                <a:solidFill>
                  <a:schemeClr val="accent3">
                    <a:lumMod val="50000"/>
                  </a:schemeClr>
                </a:solidFill>
                <a:latin typeface="Bahnschrift SemiLight Condensed" panose="020B0502040204020203" pitchFamily="34" charset="0"/>
                <a:ea typeface="Verdana" panose="020B0604030504040204" pitchFamily="34" charset="0"/>
              </a:rPr>
              <a:t>T</a:t>
            </a: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o check managerial excesses  </a:t>
            </a:r>
          </a:p>
          <a:p>
            <a:pPr marL="285750" indent="-285750" algn="just">
              <a:buFont typeface="Wingdings" panose="05000000000000000000" pitchFamily="2" charset="2"/>
              <a:buChar char="§"/>
            </a:pPr>
            <a:endParaRPr lang="en-US" sz="2200" dirty="0">
              <a:solidFill>
                <a:schemeClr val="accent3">
                  <a:lumMod val="50000"/>
                </a:schemeClr>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200" dirty="0">
                <a:solidFill>
                  <a:schemeClr val="accent3">
                    <a:lumMod val="50000"/>
                  </a:schemeClr>
                </a:solidFill>
                <a:latin typeface="Bahnschrift SemiLight Condensed" panose="020B0502040204020203" pitchFamily="34" charset="0"/>
                <a:ea typeface="Verdana" panose="020B0604030504040204" pitchFamily="34" charset="0"/>
              </a:rPr>
              <a:t>P</a:t>
            </a:r>
            <a:r>
              <a:rPr lang="en-US" sz="2200" b="0" i="0" u="none" strike="noStrike" baseline="0" dirty="0">
                <a:solidFill>
                  <a:schemeClr val="accent3">
                    <a:lumMod val="50000"/>
                  </a:schemeClr>
                </a:solidFill>
                <a:latin typeface="Bahnschrift SemiLight Condensed" panose="020B0502040204020203" pitchFamily="34" charset="0"/>
                <a:ea typeface="Verdana" panose="020B0604030504040204" pitchFamily="34" charset="0"/>
              </a:rPr>
              <a:t>rotect the shareholders interest at large. </a:t>
            </a:r>
            <a:endParaRPr lang="en-IN" sz="2200" dirty="0">
              <a:solidFill>
                <a:schemeClr val="accent3">
                  <a:lumMod val="50000"/>
                </a:schemeClr>
              </a:solidFill>
              <a:latin typeface="Bahnschrift SemiLight Condensed" panose="020B0502040204020203" pitchFamily="34" charset="0"/>
              <a:ea typeface="Verdana" panose="020B0604030504040204" pitchFamily="34" charset="0"/>
            </a:endParaRPr>
          </a:p>
        </p:txBody>
      </p:sp>
      <p:sp>
        <p:nvSpPr>
          <p:cNvPr id="2" name="Footer Placeholder 1">
            <a:extLst>
              <a:ext uri="{FF2B5EF4-FFF2-40B4-BE49-F238E27FC236}">
                <a16:creationId xmlns:a16="http://schemas.microsoft.com/office/drawing/2014/main" id="{1E19D443-F68E-4ED3-920D-D2826C81CC1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17112381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30</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DUTIES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936279"/>
            <a:ext cx="11487258" cy="4950954"/>
          </a:xfrm>
        </p:spPr>
        <p:txBody>
          <a:bodyPr>
            <a:normAutofit lnSpcReduction="10000"/>
          </a:bodyPr>
          <a:lstStyle/>
          <a:p>
            <a:pPr>
              <a:lnSpc>
                <a:spcPct val="100000"/>
              </a:lnSpc>
            </a:pPr>
            <a:r>
              <a:rPr lang="en-US" sz="2000" dirty="0">
                <a:solidFill>
                  <a:schemeClr val="accent5">
                    <a:lumMod val="75000"/>
                  </a:schemeClr>
                </a:solidFill>
                <a:latin typeface="Bahnschrift SemiLight Condensed" panose="020B0502040204020203" pitchFamily="34" charset="0"/>
              </a:rPr>
              <a:t>R</a:t>
            </a:r>
            <a:r>
              <a:rPr lang="en-US" sz="2000" b="0" i="0" dirty="0">
                <a:solidFill>
                  <a:schemeClr val="accent5">
                    <a:lumMod val="75000"/>
                  </a:schemeClr>
                </a:solidFill>
                <a:effectLst/>
                <a:latin typeface="Bahnschrift SemiLight Condensed" panose="020B0502040204020203" pitchFamily="34" charset="0"/>
              </a:rPr>
              <a:t>egularly </a:t>
            </a:r>
            <a:r>
              <a:rPr lang="en-US" sz="2000" b="0" i="0" dirty="0">
                <a:solidFill>
                  <a:srgbClr val="C00000"/>
                </a:solidFill>
                <a:effectLst/>
                <a:latin typeface="Bahnschrift SemiLight Condensed" panose="020B0502040204020203" pitchFamily="34" charset="0"/>
              </a:rPr>
              <a:t>update and refresh </a:t>
            </a:r>
            <a:r>
              <a:rPr lang="en-US" sz="2000" b="0" i="0" dirty="0">
                <a:solidFill>
                  <a:schemeClr val="accent5">
                    <a:lumMod val="75000"/>
                  </a:schemeClr>
                </a:solidFill>
                <a:effectLst/>
                <a:latin typeface="Bahnschrift SemiLight Condensed" panose="020B0502040204020203" pitchFamily="34" charset="0"/>
              </a:rPr>
              <a:t>their skills, knowledge and familiarity with the company;</a:t>
            </a:r>
          </a:p>
          <a:p>
            <a:pPr>
              <a:lnSpc>
                <a:spcPct val="100000"/>
              </a:lnSpc>
            </a:pPr>
            <a:r>
              <a:rPr lang="en-US" sz="2000" dirty="0">
                <a:solidFill>
                  <a:schemeClr val="accent5">
                    <a:lumMod val="75000"/>
                  </a:schemeClr>
                </a:solidFill>
                <a:latin typeface="Bahnschrift SemiLight Condensed" panose="020B0502040204020203" pitchFamily="34" charset="0"/>
              </a:rPr>
              <a:t>S</a:t>
            </a:r>
            <a:r>
              <a:rPr lang="en-US" sz="2000" b="0" i="0" dirty="0">
                <a:solidFill>
                  <a:schemeClr val="accent5">
                    <a:lumMod val="75000"/>
                  </a:schemeClr>
                </a:solidFill>
                <a:effectLst/>
                <a:latin typeface="Bahnschrift SemiLight Condensed" panose="020B0502040204020203" pitchFamily="34" charset="0"/>
              </a:rPr>
              <a:t>eek appropriate </a:t>
            </a:r>
            <a:r>
              <a:rPr lang="en-US" sz="2000" b="0" i="0" dirty="0">
                <a:solidFill>
                  <a:srgbClr val="C00000"/>
                </a:solidFill>
                <a:effectLst/>
                <a:latin typeface="Bahnschrift SemiLight Condensed" panose="020B0502040204020203" pitchFamily="34" charset="0"/>
              </a:rPr>
              <a:t>clarification or amplification</a:t>
            </a:r>
            <a:r>
              <a:rPr lang="en-US" sz="2000" b="0" i="0" dirty="0">
                <a:solidFill>
                  <a:schemeClr val="accent5">
                    <a:lumMod val="75000"/>
                  </a:schemeClr>
                </a:solidFill>
                <a:effectLst/>
                <a:latin typeface="Bahnschrift SemiLight Condensed" panose="020B0502040204020203" pitchFamily="34" charset="0"/>
              </a:rPr>
              <a:t> of information and, where necessary, </a:t>
            </a:r>
          </a:p>
          <a:p>
            <a:pPr>
              <a:lnSpc>
                <a:spcPct val="100000"/>
              </a:lnSpc>
            </a:pPr>
            <a:r>
              <a:rPr lang="en-US" sz="2000" dirty="0">
                <a:solidFill>
                  <a:schemeClr val="accent5">
                    <a:lumMod val="75000"/>
                  </a:schemeClr>
                </a:solidFill>
                <a:latin typeface="Bahnschrift SemiLight Condensed" panose="020B0502040204020203" pitchFamily="34" charset="0"/>
              </a:rPr>
              <a:t>S</a:t>
            </a:r>
            <a:r>
              <a:rPr lang="en-US" sz="2000" b="0" i="0" dirty="0">
                <a:solidFill>
                  <a:schemeClr val="accent5">
                    <a:lumMod val="75000"/>
                  </a:schemeClr>
                </a:solidFill>
                <a:effectLst/>
                <a:latin typeface="Bahnschrift SemiLight Condensed" panose="020B0502040204020203" pitchFamily="34" charset="0"/>
              </a:rPr>
              <a:t>trive to attend </a:t>
            </a:r>
            <a:r>
              <a:rPr lang="en-US" sz="2000" b="0" i="0" dirty="0">
                <a:solidFill>
                  <a:srgbClr val="C00000"/>
                </a:solidFill>
                <a:effectLst/>
                <a:latin typeface="Bahnschrift SemiLight Condensed" panose="020B0502040204020203" pitchFamily="34" charset="0"/>
              </a:rPr>
              <a:t>all meetings of the Board of Directors</a:t>
            </a:r>
            <a:r>
              <a:rPr lang="en-US" sz="2000" b="0" i="0" dirty="0">
                <a:solidFill>
                  <a:schemeClr val="accent5">
                    <a:lumMod val="75000"/>
                  </a:schemeClr>
                </a:solidFill>
                <a:effectLst/>
                <a:latin typeface="Bahnschrift SemiLight Condensed" panose="020B0502040204020203" pitchFamily="34" charset="0"/>
              </a:rPr>
              <a:t> and of the Board committees of which he is a member;</a:t>
            </a:r>
          </a:p>
          <a:p>
            <a:pPr>
              <a:lnSpc>
                <a:spcPct val="100000"/>
              </a:lnSpc>
            </a:pPr>
            <a:r>
              <a:rPr lang="en-US" sz="2000" dirty="0">
                <a:solidFill>
                  <a:schemeClr val="accent5">
                    <a:lumMod val="75000"/>
                  </a:schemeClr>
                </a:solidFill>
                <a:latin typeface="Bahnschrift SemiLight Condensed" panose="020B0502040204020203" pitchFamily="34" charset="0"/>
              </a:rPr>
              <a:t>P</a:t>
            </a:r>
            <a:r>
              <a:rPr lang="en-US" sz="2000" b="0" i="0" dirty="0">
                <a:solidFill>
                  <a:schemeClr val="accent5">
                    <a:lumMod val="75000"/>
                  </a:schemeClr>
                </a:solidFill>
                <a:effectLst/>
                <a:latin typeface="Bahnschrift SemiLight Condensed" panose="020B0502040204020203" pitchFamily="34" charset="0"/>
              </a:rPr>
              <a:t>articipate</a:t>
            </a:r>
            <a:r>
              <a:rPr lang="en-US" sz="2000" b="0" i="0" dirty="0">
                <a:solidFill>
                  <a:srgbClr val="C00000"/>
                </a:solidFill>
                <a:effectLst/>
                <a:latin typeface="Bahnschrift SemiLight Condensed" panose="020B0502040204020203" pitchFamily="34" charset="0"/>
              </a:rPr>
              <a:t> constructively and actively</a:t>
            </a:r>
            <a:r>
              <a:rPr lang="en-US" sz="2000" b="0" i="0" dirty="0">
                <a:solidFill>
                  <a:schemeClr val="accent5">
                    <a:lumMod val="75000"/>
                  </a:schemeClr>
                </a:solidFill>
                <a:effectLst/>
                <a:latin typeface="Bahnschrift SemiLight Condensed" panose="020B0502040204020203" pitchFamily="34" charset="0"/>
              </a:rPr>
              <a:t> in the committees of the Board in which they are chairpersons or members;</a:t>
            </a:r>
          </a:p>
          <a:p>
            <a:pPr>
              <a:lnSpc>
                <a:spcPct val="100000"/>
              </a:lnSpc>
            </a:pPr>
            <a:r>
              <a:rPr lang="en-US" sz="2000" dirty="0">
                <a:solidFill>
                  <a:schemeClr val="accent5">
                    <a:lumMod val="75000"/>
                  </a:schemeClr>
                </a:solidFill>
                <a:latin typeface="Bahnschrift SemiLight Condensed" panose="020B0502040204020203" pitchFamily="34" charset="0"/>
              </a:rPr>
              <a:t>S</a:t>
            </a:r>
            <a:r>
              <a:rPr lang="en-US" sz="2000" b="0" i="0" dirty="0">
                <a:solidFill>
                  <a:schemeClr val="accent5">
                    <a:lumMod val="75000"/>
                  </a:schemeClr>
                </a:solidFill>
                <a:effectLst/>
                <a:latin typeface="Bahnschrift SemiLight Condensed" panose="020B0502040204020203" pitchFamily="34" charset="0"/>
              </a:rPr>
              <a:t>trive to </a:t>
            </a:r>
            <a:r>
              <a:rPr lang="en-US" sz="2000" b="0" i="0" dirty="0">
                <a:solidFill>
                  <a:srgbClr val="C00000"/>
                </a:solidFill>
                <a:effectLst/>
                <a:latin typeface="Bahnschrift SemiLight Condensed" panose="020B0502040204020203" pitchFamily="34" charset="0"/>
              </a:rPr>
              <a:t>attend the general meetings</a:t>
            </a:r>
            <a:r>
              <a:rPr lang="en-US" sz="2000" b="0" i="0" dirty="0">
                <a:solidFill>
                  <a:schemeClr val="accent5">
                    <a:lumMod val="75000"/>
                  </a:schemeClr>
                </a:solidFill>
                <a:effectLst/>
                <a:latin typeface="Bahnschrift SemiLight Condensed" panose="020B0502040204020203" pitchFamily="34" charset="0"/>
              </a:rPr>
              <a:t> of the company;</a:t>
            </a:r>
          </a:p>
          <a:p>
            <a:pPr>
              <a:lnSpc>
                <a:spcPct val="100000"/>
              </a:lnSpc>
            </a:pPr>
            <a:r>
              <a:rPr lang="en-US" sz="2000" dirty="0">
                <a:solidFill>
                  <a:schemeClr val="accent5">
                    <a:lumMod val="75000"/>
                  </a:schemeClr>
                </a:solidFill>
                <a:latin typeface="Bahnschrift SemiLight Condensed" panose="020B0502040204020203" pitchFamily="34" charset="0"/>
              </a:rPr>
              <a:t>W</a:t>
            </a:r>
            <a:r>
              <a:rPr lang="en-US" sz="2000" b="0" i="0" dirty="0">
                <a:solidFill>
                  <a:schemeClr val="accent5">
                    <a:lumMod val="75000"/>
                  </a:schemeClr>
                </a:solidFill>
                <a:effectLst/>
                <a:latin typeface="Bahnschrift SemiLight Condensed" panose="020B0502040204020203" pitchFamily="34" charset="0"/>
              </a:rPr>
              <a:t>here they have </a:t>
            </a:r>
            <a:r>
              <a:rPr lang="en-US" sz="2000" b="0" i="0" dirty="0">
                <a:solidFill>
                  <a:srgbClr val="C00000"/>
                </a:solidFill>
                <a:effectLst/>
                <a:latin typeface="Bahnschrift SemiLight Condensed" panose="020B0502040204020203" pitchFamily="34" charset="0"/>
              </a:rPr>
              <a:t>concerns </a:t>
            </a:r>
            <a:r>
              <a:rPr lang="en-US" sz="2000" b="0" i="0" dirty="0">
                <a:solidFill>
                  <a:schemeClr val="accent5">
                    <a:lumMod val="75000"/>
                  </a:schemeClr>
                </a:solidFill>
                <a:effectLst/>
                <a:latin typeface="Bahnschrift SemiLight Condensed" panose="020B0502040204020203" pitchFamily="34" charset="0"/>
              </a:rPr>
              <a:t>about the running of the company or a proposed action, ensure that these are </a:t>
            </a:r>
            <a:r>
              <a:rPr lang="en-US" sz="2000" b="0" i="0" dirty="0">
                <a:solidFill>
                  <a:srgbClr val="C00000"/>
                </a:solidFill>
                <a:effectLst/>
                <a:latin typeface="Bahnschrift SemiLight Condensed" panose="020B0502040204020203" pitchFamily="34" charset="0"/>
              </a:rPr>
              <a:t>addressed by the Board</a:t>
            </a:r>
          </a:p>
          <a:p>
            <a:pPr>
              <a:lnSpc>
                <a:spcPct val="100000"/>
              </a:lnSpc>
            </a:pPr>
            <a:r>
              <a:rPr lang="en-US" sz="2000" dirty="0">
                <a:solidFill>
                  <a:schemeClr val="accent5">
                    <a:lumMod val="75000"/>
                  </a:schemeClr>
                </a:solidFill>
                <a:latin typeface="Bahnschrift SemiLight Condensed" panose="020B0502040204020203" pitchFamily="34" charset="0"/>
              </a:rPr>
              <a:t>K</a:t>
            </a:r>
            <a:r>
              <a:rPr lang="en-US" sz="2000" b="0" i="0" dirty="0">
                <a:solidFill>
                  <a:schemeClr val="accent5">
                    <a:lumMod val="75000"/>
                  </a:schemeClr>
                </a:solidFill>
                <a:effectLst/>
                <a:latin typeface="Bahnschrift SemiLight Condensed" panose="020B0502040204020203" pitchFamily="34" charset="0"/>
              </a:rPr>
              <a:t>eep themselves </a:t>
            </a:r>
            <a:r>
              <a:rPr lang="en-US" sz="2000" b="0" i="0" dirty="0">
                <a:solidFill>
                  <a:srgbClr val="C00000"/>
                </a:solidFill>
                <a:effectLst/>
                <a:latin typeface="Bahnschrift SemiLight Condensed" panose="020B0502040204020203" pitchFamily="34" charset="0"/>
              </a:rPr>
              <a:t>well informed </a:t>
            </a:r>
            <a:r>
              <a:rPr lang="en-US" sz="2000" b="0" i="0" dirty="0">
                <a:solidFill>
                  <a:schemeClr val="accent5">
                    <a:lumMod val="75000"/>
                  </a:schemeClr>
                </a:solidFill>
                <a:effectLst/>
                <a:latin typeface="Bahnschrift SemiLight Condensed" panose="020B0502040204020203" pitchFamily="34" charset="0"/>
              </a:rPr>
              <a:t>about the company and the external environment in which it operates;</a:t>
            </a:r>
          </a:p>
          <a:p>
            <a:pPr>
              <a:lnSpc>
                <a:spcPct val="100000"/>
              </a:lnSpc>
            </a:pPr>
            <a:r>
              <a:rPr lang="en-US" sz="2000" dirty="0">
                <a:solidFill>
                  <a:schemeClr val="accent5">
                    <a:lumMod val="75000"/>
                  </a:schemeClr>
                </a:solidFill>
                <a:latin typeface="Bahnschrift SemiLight Condensed" panose="020B0502040204020203" pitchFamily="34" charset="0"/>
              </a:rPr>
              <a:t>N</a:t>
            </a:r>
            <a:r>
              <a:rPr lang="en-US" sz="2000" b="0" i="0" dirty="0">
                <a:solidFill>
                  <a:schemeClr val="accent5">
                    <a:lumMod val="75000"/>
                  </a:schemeClr>
                </a:solidFill>
                <a:effectLst/>
                <a:latin typeface="Bahnschrift SemiLight Condensed" panose="020B0502040204020203" pitchFamily="34" charset="0"/>
              </a:rPr>
              <a:t>ot to unfairly </a:t>
            </a:r>
            <a:r>
              <a:rPr lang="en-US" sz="2000" b="0" i="0" dirty="0">
                <a:solidFill>
                  <a:srgbClr val="C00000"/>
                </a:solidFill>
                <a:effectLst/>
                <a:latin typeface="Bahnschrift SemiLight Condensed" panose="020B0502040204020203" pitchFamily="34" charset="0"/>
              </a:rPr>
              <a:t>obstruct the functioning</a:t>
            </a:r>
            <a:r>
              <a:rPr lang="en-US" sz="2000" b="0" i="0" dirty="0">
                <a:solidFill>
                  <a:schemeClr val="accent5">
                    <a:lumMod val="75000"/>
                  </a:schemeClr>
                </a:solidFill>
                <a:effectLst/>
                <a:latin typeface="Bahnschrift SemiLight Condensed" panose="020B0502040204020203" pitchFamily="34" charset="0"/>
              </a:rPr>
              <a:t> of an otherwise proper Board or committee of the Board;</a:t>
            </a:r>
          </a:p>
          <a:p>
            <a:pPr>
              <a:lnSpc>
                <a:spcPct val="100000"/>
              </a:lnSpc>
            </a:pPr>
            <a:r>
              <a:rPr lang="en-US" sz="2000" dirty="0">
                <a:solidFill>
                  <a:schemeClr val="accent5">
                    <a:lumMod val="75000"/>
                  </a:schemeClr>
                </a:solidFill>
                <a:latin typeface="Bahnschrift SemiLight Condensed" panose="020B0502040204020203" pitchFamily="34" charset="0"/>
              </a:rPr>
              <a:t>P</a:t>
            </a:r>
            <a:r>
              <a:rPr lang="en-US" sz="2000" b="0" i="0" dirty="0">
                <a:solidFill>
                  <a:schemeClr val="accent5">
                    <a:lumMod val="75000"/>
                  </a:schemeClr>
                </a:solidFill>
                <a:effectLst/>
                <a:latin typeface="Bahnschrift SemiLight Condensed" panose="020B0502040204020203" pitchFamily="34" charset="0"/>
              </a:rPr>
              <a:t>ay sufficient attention and ensure that adequate deliberations are held before </a:t>
            </a:r>
            <a:r>
              <a:rPr lang="en-US" sz="2000" b="0" i="0" dirty="0">
                <a:solidFill>
                  <a:srgbClr val="C00000"/>
                </a:solidFill>
                <a:effectLst/>
                <a:latin typeface="Bahnschrift SemiLight Condensed" panose="020B0502040204020203" pitchFamily="34" charset="0"/>
              </a:rPr>
              <a:t>approving related party transactions</a:t>
            </a:r>
          </a:p>
          <a:p>
            <a:pPr>
              <a:lnSpc>
                <a:spcPct val="100000"/>
              </a:lnSpc>
            </a:pPr>
            <a:r>
              <a:rPr lang="en-US" sz="2000" dirty="0">
                <a:solidFill>
                  <a:schemeClr val="accent5">
                    <a:lumMod val="75000"/>
                  </a:schemeClr>
                </a:solidFill>
                <a:latin typeface="Bahnschrift SemiLight Condensed" panose="020B0502040204020203" pitchFamily="34" charset="0"/>
              </a:rPr>
              <a:t>R</a:t>
            </a:r>
            <a:r>
              <a:rPr lang="en-US" sz="2000" b="0" i="0" dirty="0">
                <a:solidFill>
                  <a:schemeClr val="accent5">
                    <a:lumMod val="75000"/>
                  </a:schemeClr>
                </a:solidFill>
                <a:effectLst/>
                <a:latin typeface="Bahnschrift SemiLight Condensed" panose="020B0502040204020203" pitchFamily="34" charset="0"/>
              </a:rPr>
              <a:t>eport concerns about </a:t>
            </a:r>
            <a:r>
              <a:rPr lang="en-US" sz="2000" b="0" i="0" dirty="0">
                <a:solidFill>
                  <a:srgbClr val="C00000"/>
                </a:solidFill>
                <a:effectLst/>
                <a:latin typeface="Bahnschrift SemiLight Condensed" panose="020B0502040204020203" pitchFamily="34" charset="0"/>
              </a:rPr>
              <a:t>unethical behavior, actual or suspected fraud or violation</a:t>
            </a:r>
            <a:r>
              <a:rPr lang="en-US" sz="2000" b="0" i="0" dirty="0">
                <a:solidFill>
                  <a:schemeClr val="accent5">
                    <a:lumMod val="75000"/>
                  </a:schemeClr>
                </a:solidFill>
                <a:effectLst/>
                <a:latin typeface="Bahnschrift SemiLight Condensed" panose="020B0502040204020203" pitchFamily="34" charset="0"/>
              </a:rPr>
              <a:t> of the company’s code of conduct or ethics policy;</a:t>
            </a:r>
          </a:p>
          <a:p>
            <a:pPr>
              <a:lnSpc>
                <a:spcPct val="100000"/>
              </a:lnSpc>
            </a:pPr>
            <a:r>
              <a:rPr lang="en-US" sz="2000" dirty="0">
                <a:solidFill>
                  <a:schemeClr val="accent5">
                    <a:lumMod val="75000"/>
                  </a:schemeClr>
                </a:solidFill>
                <a:latin typeface="Bahnschrift SemiLight Condensed" panose="020B0502040204020203" pitchFamily="34" charset="0"/>
              </a:rPr>
              <a:t>A</a:t>
            </a:r>
            <a:r>
              <a:rPr lang="en-US" sz="2000" b="0" i="0" dirty="0">
                <a:solidFill>
                  <a:schemeClr val="accent5">
                    <a:lumMod val="75000"/>
                  </a:schemeClr>
                </a:solidFill>
                <a:effectLst/>
                <a:latin typeface="Bahnschrift SemiLight Condensed" panose="020B0502040204020203" pitchFamily="34" charset="0"/>
              </a:rPr>
              <a:t>ssist in protecting the </a:t>
            </a:r>
            <a:r>
              <a:rPr lang="en-US" sz="2000" b="0" i="0" dirty="0">
                <a:solidFill>
                  <a:srgbClr val="C00000"/>
                </a:solidFill>
                <a:effectLst/>
                <a:latin typeface="Bahnschrift SemiLight Condensed" panose="020B0502040204020203" pitchFamily="34" charset="0"/>
              </a:rPr>
              <a:t>legitimate interests</a:t>
            </a:r>
            <a:r>
              <a:rPr lang="en-US" sz="2000" b="0" i="0" dirty="0">
                <a:solidFill>
                  <a:schemeClr val="accent5">
                    <a:lumMod val="75000"/>
                  </a:schemeClr>
                </a:solidFill>
                <a:effectLst/>
                <a:latin typeface="Bahnschrift SemiLight Condensed" panose="020B0502040204020203" pitchFamily="34" charset="0"/>
              </a:rPr>
              <a:t> of the company, shareholders and its employees;</a:t>
            </a:r>
          </a:p>
          <a:p>
            <a:pPr>
              <a:lnSpc>
                <a:spcPct val="100000"/>
              </a:lnSpc>
            </a:pPr>
            <a:r>
              <a:rPr lang="en-US" sz="2000" dirty="0">
                <a:solidFill>
                  <a:schemeClr val="accent5">
                    <a:lumMod val="75000"/>
                  </a:schemeClr>
                </a:solidFill>
                <a:latin typeface="Bahnschrift SemiLight Condensed" panose="020B0502040204020203" pitchFamily="34" charset="0"/>
              </a:rPr>
              <a:t>N</a:t>
            </a:r>
            <a:r>
              <a:rPr lang="en-US" sz="2000" b="0" i="0" dirty="0">
                <a:solidFill>
                  <a:schemeClr val="accent5">
                    <a:lumMod val="75000"/>
                  </a:schemeClr>
                </a:solidFill>
                <a:effectLst/>
                <a:latin typeface="Bahnschrift SemiLight Condensed" panose="020B0502040204020203" pitchFamily="34" charset="0"/>
              </a:rPr>
              <a:t>ot disclose </a:t>
            </a:r>
            <a:r>
              <a:rPr lang="en-US" sz="2000" b="0" i="0" dirty="0">
                <a:solidFill>
                  <a:srgbClr val="C00000"/>
                </a:solidFill>
                <a:effectLst/>
                <a:latin typeface="Bahnschrift SemiLight Condensed" panose="020B0502040204020203" pitchFamily="34" charset="0"/>
              </a:rPr>
              <a:t>confidential information</a:t>
            </a:r>
            <a:endParaRPr lang="en-IN" sz="3200" dirty="0">
              <a:solidFill>
                <a:srgbClr val="C00000"/>
              </a:solidFill>
              <a:latin typeface="Bahnschrift SemiLight Condensed" panose="020B0502040204020203"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3F918CAC-1D79-4683-9804-E495A0BD8DAC}"/>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3129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38A9150E-EFE4-4DEB-BA22-71E8256E25E2}"/>
              </a:ext>
            </a:extLst>
          </p:cNvPr>
          <p:cNvSpPr txBox="1"/>
          <p:nvPr/>
        </p:nvSpPr>
        <p:spPr>
          <a:xfrm>
            <a:off x="195940"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DUTIES TOWARDS STAKEHOLDERS</a:t>
            </a:r>
          </a:p>
        </p:txBody>
      </p:sp>
      <p:cxnSp>
        <p:nvCxnSpPr>
          <p:cNvPr id="98" name="Straight Connector 97">
            <a:extLst>
              <a:ext uri="{FF2B5EF4-FFF2-40B4-BE49-F238E27FC236}">
                <a16:creationId xmlns:a16="http://schemas.microsoft.com/office/drawing/2014/main" id="{54D0B356-2916-4DCF-AFE7-19F08D0A91B7}"/>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5C03A441-4689-4392-A0C1-87A17676E3BA}"/>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Freeform: Shape 105">
            <a:extLst>
              <a:ext uri="{FF2B5EF4-FFF2-40B4-BE49-F238E27FC236}">
                <a16:creationId xmlns:a16="http://schemas.microsoft.com/office/drawing/2014/main" id="{47261951-3600-4998-99D7-D74349C4F070}"/>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D37A1DBD-4C03-4F75-A3F9-BE9063317434}"/>
              </a:ext>
            </a:extLst>
          </p:cNvPr>
          <p:cNvSpPr/>
          <p:nvPr/>
        </p:nvSpPr>
        <p:spPr>
          <a:xfrm>
            <a:off x="4763455" y="2278521"/>
            <a:ext cx="2665090" cy="266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657216C-192F-4799-941A-E27303C86EFB}"/>
              </a:ext>
            </a:extLst>
          </p:cNvPr>
          <p:cNvSpPr/>
          <p:nvPr/>
        </p:nvSpPr>
        <p:spPr>
          <a:xfrm>
            <a:off x="5699183" y="3193906"/>
            <a:ext cx="793634" cy="793634"/>
          </a:xfrm>
          <a:prstGeom prst="ellipse">
            <a:avLst/>
          </a:prstGeom>
          <a:solidFill>
            <a:srgbClr val="EB1E4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60CE1AFC-5A69-45BA-8EBA-45F0AD3EDE9A}"/>
              </a:ext>
            </a:extLst>
          </p:cNvPr>
          <p:cNvGrpSpPr/>
          <p:nvPr/>
        </p:nvGrpSpPr>
        <p:grpSpPr>
          <a:xfrm>
            <a:off x="4222005" y="1730711"/>
            <a:ext cx="1629953" cy="1629953"/>
            <a:chOff x="4288334" y="1730402"/>
            <a:chExt cx="1629953" cy="1629953"/>
          </a:xfrm>
        </p:grpSpPr>
        <p:sp>
          <p:nvSpPr>
            <p:cNvPr id="38" name="Freeform: Shape 37">
              <a:extLst>
                <a:ext uri="{FF2B5EF4-FFF2-40B4-BE49-F238E27FC236}">
                  <a16:creationId xmlns:a16="http://schemas.microsoft.com/office/drawing/2014/main" id="{BCD3662D-5360-4F5F-84F4-3833CB9C7EFF}"/>
                </a:ext>
              </a:extLst>
            </p:cNvPr>
            <p:cNvSpPr/>
            <p:nvPr/>
          </p:nvSpPr>
          <p:spPr>
            <a:xfrm>
              <a:off x="4288334" y="1730402"/>
              <a:ext cx="1629953" cy="1629953"/>
            </a:xfrm>
            <a:custGeom>
              <a:avLst/>
              <a:gdLst>
                <a:gd name="connsiteX0" fmla="*/ 512157 w 1629953"/>
                <a:gd name="connsiteY0" fmla="*/ 0 h 1629953"/>
                <a:gd name="connsiteX1" fmla="*/ 874306 w 1629953"/>
                <a:gd name="connsiteY1" fmla="*/ 150007 h 1629953"/>
                <a:gd name="connsiteX2" fmla="*/ 1479947 w 1629953"/>
                <a:gd name="connsiteY2" fmla="*/ 755649 h 1629953"/>
                <a:gd name="connsiteX3" fmla="*/ 1479947 w 1629953"/>
                <a:gd name="connsiteY3" fmla="*/ 1479947 h 1629953"/>
                <a:gd name="connsiteX4" fmla="*/ 755649 w 1629953"/>
                <a:gd name="connsiteY4" fmla="*/ 1479947 h 1629953"/>
                <a:gd name="connsiteX5" fmla="*/ 150008 w 1629953"/>
                <a:gd name="connsiteY5" fmla="*/ 874306 h 1629953"/>
                <a:gd name="connsiteX6" fmla="*/ 150008 w 1629953"/>
                <a:gd name="connsiteY6" fmla="*/ 150007 h 1629953"/>
                <a:gd name="connsiteX7" fmla="*/ 512157 w 1629953"/>
                <a:gd name="connsiteY7" fmla="*/ 0 h 16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953" h="1629953">
                  <a:moveTo>
                    <a:pt x="512157" y="0"/>
                  </a:moveTo>
                  <a:cubicBezTo>
                    <a:pt x="643229" y="1"/>
                    <a:pt x="774301" y="50003"/>
                    <a:pt x="874306" y="150007"/>
                  </a:cubicBezTo>
                  <a:lnTo>
                    <a:pt x="1479947" y="755649"/>
                  </a:lnTo>
                  <a:cubicBezTo>
                    <a:pt x="1679956" y="955658"/>
                    <a:pt x="1679956" y="1279938"/>
                    <a:pt x="1479947" y="1479947"/>
                  </a:cubicBezTo>
                  <a:cubicBezTo>
                    <a:pt x="1279937" y="1679956"/>
                    <a:pt x="955658" y="1679956"/>
                    <a:pt x="755649" y="1479947"/>
                  </a:cubicBezTo>
                  <a:lnTo>
                    <a:pt x="150008" y="874306"/>
                  </a:lnTo>
                  <a:cubicBezTo>
                    <a:pt x="-50002" y="674296"/>
                    <a:pt x="-50002" y="350017"/>
                    <a:pt x="150008" y="150007"/>
                  </a:cubicBezTo>
                  <a:cubicBezTo>
                    <a:pt x="250013" y="50003"/>
                    <a:pt x="381085" y="1"/>
                    <a:pt x="512157" y="0"/>
                  </a:cubicBezTo>
                  <a:close/>
                </a:path>
              </a:pathLst>
            </a:cu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4A6280F-CE1A-41E8-8D42-CF7889CA4297}"/>
                </a:ext>
              </a:extLst>
            </p:cNvPr>
            <p:cNvSpPr/>
            <p:nvPr/>
          </p:nvSpPr>
          <p:spPr>
            <a:xfrm>
              <a:off x="4405648" y="1849780"/>
              <a:ext cx="822649" cy="822649"/>
            </a:xfrm>
            <a:prstGeom prst="ellipse">
              <a:avLst/>
            </a:prstGeom>
            <a:solidFill>
              <a:schemeClr val="accent1"/>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effectLst>
                    <a:outerShdw blurRad="38100" dist="38100" dir="2700000" algn="tl">
                      <a:srgbClr val="000000">
                        <a:alpha val="43137"/>
                      </a:srgbClr>
                    </a:outerShdw>
                  </a:effectLst>
                </a:rPr>
                <a:t>08</a:t>
              </a:r>
            </a:p>
          </p:txBody>
        </p:sp>
      </p:grpSp>
      <p:grpSp>
        <p:nvGrpSpPr>
          <p:cNvPr id="40" name="Group 39">
            <a:extLst>
              <a:ext uri="{FF2B5EF4-FFF2-40B4-BE49-F238E27FC236}">
                <a16:creationId xmlns:a16="http://schemas.microsoft.com/office/drawing/2014/main" id="{2B636F38-3AE3-4FC4-8B9C-05293B320FFA}"/>
              </a:ext>
            </a:extLst>
          </p:cNvPr>
          <p:cNvGrpSpPr/>
          <p:nvPr/>
        </p:nvGrpSpPr>
        <p:grpSpPr>
          <a:xfrm>
            <a:off x="6340042" y="1730711"/>
            <a:ext cx="1629953" cy="1629953"/>
            <a:chOff x="6273712" y="1730402"/>
            <a:chExt cx="1629953" cy="1629953"/>
          </a:xfrm>
        </p:grpSpPr>
        <p:sp>
          <p:nvSpPr>
            <p:cNvPr id="41" name="Freeform: Shape 40">
              <a:extLst>
                <a:ext uri="{FF2B5EF4-FFF2-40B4-BE49-F238E27FC236}">
                  <a16:creationId xmlns:a16="http://schemas.microsoft.com/office/drawing/2014/main" id="{8C0903C4-2B3E-459B-830A-445DF971FF70}"/>
                </a:ext>
              </a:extLst>
            </p:cNvPr>
            <p:cNvSpPr/>
            <p:nvPr/>
          </p:nvSpPr>
          <p:spPr>
            <a:xfrm>
              <a:off x="6273712" y="1730402"/>
              <a:ext cx="1629953" cy="1629953"/>
            </a:xfrm>
            <a:custGeom>
              <a:avLst/>
              <a:gdLst>
                <a:gd name="connsiteX0" fmla="*/ 1117798 w 1629953"/>
                <a:gd name="connsiteY0" fmla="*/ 0 h 1629953"/>
                <a:gd name="connsiteX1" fmla="*/ 1479947 w 1629953"/>
                <a:gd name="connsiteY1" fmla="*/ 150007 h 1629953"/>
                <a:gd name="connsiteX2" fmla="*/ 1479947 w 1629953"/>
                <a:gd name="connsiteY2" fmla="*/ 874306 h 1629953"/>
                <a:gd name="connsiteX3" fmla="*/ 874306 w 1629953"/>
                <a:gd name="connsiteY3" fmla="*/ 1479947 h 1629953"/>
                <a:gd name="connsiteX4" fmla="*/ 150008 w 1629953"/>
                <a:gd name="connsiteY4" fmla="*/ 1479947 h 1629953"/>
                <a:gd name="connsiteX5" fmla="*/ 150008 w 1629953"/>
                <a:gd name="connsiteY5" fmla="*/ 755649 h 1629953"/>
                <a:gd name="connsiteX6" fmla="*/ 755649 w 1629953"/>
                <a:gd name="connsiteY6" fmla="*/ 150007 h 1629953"/>
                <a:gd name="connsiteX7" fmla="*/ 1117798 w 1629953"/>
                <a:gd name="connsiteY7" fmla="*/ 0 h 16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953" h="1629953">
                  <a:moveTo>
                    <a:pt x="1117798" y="0"/>
                  </a:moveTo>
                  <a:cubicBezTo>
                    <a:pt x="1248870" y="1"/>
                    <a:pt x="1379942" y="50003"/>
                    <a:pt x="1479947" y="150007"/>
                  </a:cubicBezTo>
                  <a:cubicBezTo>
                    <a:pt x="1679956" y="350017"/>
                    <a:pt x="1679956" y="674296"/>
                    <a:pt x="1479947" y="874306"/>
                  </a:cubicBezTo>
                  <a:lnTo>
                    <a:pt x="874306" y="1479947"/>
                  </a:lnTo>
                  <a:cubicBezTo>
                    <a:pt x="674296" y="1679956"/>
                    <a:pt x="350017" y="1679956"/>
                    <a:pt x="150008" y="1479947"/>
                  </a:cubicBezTo>
                  <a:cubicBezTo>
                    <a:pt x="-50002" y="1279938"/>
                    <a:pt x="-50002" y="955658"/>
                    <a:pt x="150008" y="755649"/>
                  </a:cubicBezTo>
                  <a:lnTo>
                    <a:pt x="755649" y="150007"/>
                  </a:lnTo>
                  <a:cubicBezTo>
                    <a:pt x="855654" y="50003"/>
                    <a:pt x="986726" y="1"/>
                    <a:pt x="1117798" y="0"/>
                  </a:cubicBezTo>
                  <a:close/>
                </a:path>
              </a:pathLst>
            </a:custGeom>
            <a:solidFill>
              <a:schemeClr val="accent3">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2B0E35B-731C-442F-8412-2AA214344FC3}"/>
                </a:ext>
              </a:extLst>
            </p:cNvPr>
            <p:cNvSpPr/>
            <p:nvPr/>
          </p:nvSpPr>
          <p:spPr>
            <a:xfrm>
              <a:off x="6963459" y="1849779"/>
              <a:ext cx="822649" cy="822649"/>
            </a:xfrm>
            <a:prstGeom prst="ellipse">
              <a:avLst/>
            </a:prstGeom>
            <a:solidFill>
              <a:schemeClr val="accent3"/>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accent1">
                      <a:lumMod val="75000"/>
                    </a:schemeClr>
                  </a:solidFill>
                </a:rPr>
                <a:t>02</a:t>
              </a:r>
            </a:p>
          </p:txBody>
        </p:sp>
      </p:grpSp>
      <p:grpSp>
        <p:nvGrpSpPr>
          <p:cNvPr id="53" name="Group 52">
            <a:extLst>
              <a:ext uri="{FF2B5EF4-FFF2-40B4-BE49-F238E27FC236}">
                <a16:creationId xmlns:a16="http://schemas.microsoft.com/office/drawing/2014/main" id="{9023E89D-7B2C-4959-B809-8A0553168070}"/>
              </a:ext>
            </a:extLst>
          </p:cNvPr>
          <p:cNvGrpSpPr/>
          <p:nvPr/>
        </p:nvGrpSpPr>
        <p:grpSpPr>
          <a:xfrm>
            <a:off x="5583844" y="1323930"/>
            <a:ext cx="1024312" cy="1880818"/>
            <a:chOff x="5583722" y="1260045"/>
            <a:chExt cx="1024312" cy="1880818"/>
          </a:xfrm>
        </p:grpSpPr>
        <p:sp>
          <p:nvSpPr>
            <p:cNvPr id="57" name="Freeform: Shape 56">
              <a:extLst>
                <a:ext uri="{FF2B5EF4-FFF2-40B4-BE49-F238E27FC236}">
                  <a16:creationId xmlns:a16="http://schemas.microsoft.com/office/drawing/2014/main" id="{36DCC798-B827-49B2-9FE4-7456A9DD8383}"/>
                </a:ext>
              </a:extLst>
            </p:cNvPr>
            <p:cNvSpPr/>
            <p:nvPr/>
          </p:nvSpPr>
          <p:spPr>
            <a:xfrm>
              <a:off x="5583722" y="1260045"/>
              <a:ext cx="1024312" cy="1880818"/>
            </a:xfrm>
            <a:custGeom>
              <a:avLst/>
              <a:gdLst>
                <a:gd name="connsiteX0" fmla="*/ 512156 w 1024312"/>
                <a:gd name="connsiteY0" fmla="*/ 0 h 1880818"/>
                <a:gd name="connsiteX1" fmla="*/ 1024312 w 1024312"/>
                <a:gd name="connsiteY1" fmla="*/ 512156 h 1880818"/>
                <a:gd name="connsiteX2" fmla="*/ 1024312 w 1024312"/>
                <a:gd name="connsiteY2" fmla="*/ 1368662 h 1880818"/>
                <a:gd name="connsiteX3" fmla="*/ 512156 w 1024312"/>
                <a:gd name="connsiteY3" fmla="*/ 1880818 h 1880818"/>
                <a:gd name="connsiteX4" fmla="*/ 0 w 1024312"/>
                <a:gd name="connsiteY4" fmla="*/ 1368662 h 1880818"/>
                <a:gd name="connsiteX5" fmla="*/ 0 w 1024312"/>
                <a:gd name="connsiteY5" fmla="*/ 512156 h 1880818"/>
                <a:gd name="connsiteX6" fmla="*/ 512156 w 1024312"/>
                <a:gd name="connsiteY6" fmla="*/ 0 h 188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12" h="1880818">
                  <a:moveTo>
                    <a:pt x="512156" y="0"/>
                  </a:moveTo>
                  <a:cubicBezTo>
                    <a:pt x="795012" y="0"/>
                    <a:pt x="1024312" y="229300"/>
                    <a:pt x="1024312" y="512156"/>
                  </a:cubicBezTo>
                  <a:lnTo>
                    <a:pt x="1024312" y="1368662"/>
                  </a:lnTo>
                  <a:cubicBezTo>
                    <a:pt x="1024312" y="1651518"/>
                    <a:pt x="795012" y="1880818"/>
                    <a:pt x="512156" y="1880818"/>
                  </a:cubicBezTo>
                  <a:cubicBezTo>
                    <a:pt x="229300" y="1880818"/>
                    <a:pt x="0" y="1651518"/>
                    <a:pt x="0" y="1368662"/>
                  </a:cubicBezTo>
                  <a:lnTo>
                    <a:pt x="0" y="512156"/>
                  </a:lnTo>
                  <a:cubicBezTo>
                    <a:pt x="0" y="229300"/>
                    <a:pt x="229300" y="0"/>
                    <a:pt x="512156" y="0"/>
                  </a:cubicBezTo>
                  <a:close/>
                </a:path>
              </a:pathLst>
            </a:cu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B052159F-7E50-421C-89B6-94CC634A1FD2}"/>
                </a:ext>
              </a:extLst>
            </p:cNvPr>
            <p:cNvSpPr/>
            <p:nvPr/>
          </p:nvSpPr>
          <p:spPr>
            <a:xfrm>
              <a:off x="5689037" y="1325912"/>
              <a:ext cx="822649" cy="822649"/>
            </a:xfrm>
            <a:prstGeom prst="ellipse">
              <a:avLst/>
            </a:prstGeom>
            <a:solidFill>
              <a:schemeClr val="accent2"/>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effectLst>
                    <a:outerShdw blurRad="38100" dist="38100" dir="2700000" algn="tl">
                      <a:srgbClr val="000000">
                        <a:alpha val="43137"/>
                      </a:srgbClr>
                    </a:outerShdw>
                  </a:effectLst>
                </a:rPr>
                <a:t>01</a:t>
              </a:r>
            </a:p>
          </p:txBody>
        </p:sp>
      </p:grpSp>
      <p:grpSp>
        <p:nvGrpSpPr>
          <p:cNvPr id="54" name="Group 53">
            <a:extLst>
              <a:ext uri="{FF2B5EF4-FFF2-40B4-BE49-F238E27FC236}">
                <a16:creationId xmlns:a16="http://schemas.microsoft.com/office/drawing/2014/main" id="{4D16F9DA-2D45-4D86-91EE-C85C05ABEF24}"/>
              </a:ext>
            </a:extLst>
          </p:cNvPr>
          <p:cNvGrpSpPr/>
          <p:nvPr/>
        </p:nvGrpSpPr>
        <p:grpSpPr>
          <a:xfrm>
            <a:off x="5583844" y="4088307"/>
            <a:ext cx="1024312" cy="1880818"/>
            <a:chOff x="5583722" y="4096614"/>
            <a:chExt cx="1024312" cy="1880818"/>
          </a:xfrm>
        </p:grpSpPr>
        <p:sp>
          <p:nvSpPr>
            <p:cNvPr id="55" name="Freeform: Shape 54">
              <a:extLst>
                <a:ext uri="{FF2B5EF4-FFF2-40B4-BE49-F238E27FC236}">
                  <a16:creationId xmlns:a16="http://schemas.microsoft.com/office/drawing/2014/main" id="{CD2BD984-4012-4158-AE80-A6C8650B8AD1}"/>
                </a:ext>
              </a:extLst>
            </p:cNvPr>
            <p:cNvSpPr/>
            <p:nvPr/>
          </p:nvSpPr>
          <p:spPr>
            <a:xfrm>
              <a:off x="5583722" y="4096614"/>
              <a:ext cx="1024312" cy="1880818"/>
            </a:xfrm>
            <a:custGeom>
              <a:avLst/>
              <a:gdLst>
                <a:gd name="connsiteX0" fmla="*/ 512156 w 1024312"/>
                <a:gd name="connsiteY0" fmla="*/ 0 h 1880818"/>
                <a:gd name="connsiteX1" fmla="*/ 1024312 w 1024312"/>
                <a:gd name="connsiteY1" fmla="*/ 512156 h 1880818"/>
                <a:gd name="connsiteX2" fmla="*/ 1024312 w 1024312"/>
                <a:gd name="connsiteY2" fmla="*/ 1368662 h 1880818"/>
                <a:gd name="connsiteX3" fmla="*/ 512156 w 1024312"/>
                <a:gd name="connsiteY3" fmla="*/ 1880818 h 1880818"/>
                <a:gd name="connsiteX4" fmla="*/ 0 w 1024312"/>
                <a:gd name="connsiteY4" fmla="*/ 1368662 h 1880818"/>
                <a:gd name="connsiteX5" fmla="*/ 0 w 1024312"/>
                <a:gd name="connsiteY5" fmla="*/ 512156 h 1880818"/>
                <a:gd name="connsiteX6" fmla="*/ 512156 w 1024312"/>
                <a:gd name="connsiteY6" fmla="*/ 0 h 188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312" h="1880818">
                  <a:moveTo>
                    <a:pt x="512156" y="0"/>
                  </a:moveTo>
                  <a:cubicBezTo>
                    <a:pt x="795012" y="0"/>
                    <a:pt x="1024312" y="229300"/>
                    <a:pt x="1024312" y="512156"/>
                  </a:cubicBezTo>
                  <a:lnTo>
                    <a:pt x="1024312" y="1368662"/>
                  </a:lnTo>
                  <a:cubicBezTo>
                    <a:pt x="1024312" y="1651518"/>
                    <a:pt x="795012" y="1880818"/>
                    <a:pt x="512156" y="1880818"/>
                  </a:cubicBezTo>
                  <a:cubicBezTo>
                    <a:pt x="229300" y="1880818"/>
                    <a:pt x="0" y="1651518"/>
                    <a:pt x="0" y="1368662"/>
                  </a:cubicBezTo>
                  <a:lnTo>
                    <a:pt x="0" y="512156"/>
                  </a:lnTo>
                  <a:cubicBezTo>
                    <a:pt x="0" y="229300"/>
                    <a:pt x="229300" y="0"/>
                    <a:pt x="512156" y="0"/>
                  </a:cubicBezTo>
                  <a:close/>
                </a:path>
              </a:pathLst>
            </a:custGeom>
            <a:solidFill>
              <a:schemeClr val="accent6">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D5001C1-ACB9-46E7-93DE-4DC71AA8028E}"/>
                </a:ext>
              </a:extLst>
            </p:cNvPr>
            <p:cNvSpPr/>
            <p:nvPr/>
          </p:nvSpPr>
          <p:spPr>
            <a:xfrm>
              <a:off x="5689037" y="5060525"/>
              <a:ext cx="822649" cy="822649"/>
            </a:xfrm>
            <a:prstGeom prst="ellipse">
              <a:avLst/>
            </a:prstGeom>
            <a:solidFill>
              <a:schemeClr val="accent6"/>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accent6">
                      <a:lumMod val="50000"/>
                    </a:schemeClr>
                  </a:solidFill>
                </a:rPr>
                <a:t>05</a:t>
              </a:r>
            </a:p>
          </p:txBody>
        </p:sp>
      </p:grpSp>
      <p:grpSp>
        <p:nvGrpSpPr>
          <p:cNvPr id="59" name="Group 58">
            <a:extLst>
              <a:ext uri="{FF2B5EF4-FFF2-40B4-BE49-F238E27FC236}">
                <a16:creationId xmlns:a16="http://schemas.microsoft.com/office/drawing/2014/main" id="{5B0BA5CB-DF74-47A8-BD3F-BA393E9AC823}"/>
              </a:ext>
            </a:extLst>
          </p:cNvPr>
          <p:cNvGrpSpPr/>
          <p:nvPr/>
        </p:nvGrpSpPr>
        <p:grpSpPr>
          <a:xfrm>
            <a:off x="6340042" y="3841589"/>
            <a:ext cx="1629953" cy="1629952"/>
            <a:chOff x="6273711" y="3841898"/>
            <a:chExt cx="1629953" cy="1629952"/>
          </a:xfrm>
        </p:grpSpPr>
        <p:sp>
          <p:nvSpPr>
            <p:cNvPr id="60" name="Freeform: Shape 59">
              <a:extLst>
                <a:ext uri="{FF2B5EF4-FFF2-40B4-BE49-F238E27FC236}">
                  <a16:creationId xmlns:a16="http://schemas.microsoft.com/office/drawing/2014/main" id="{6AC176C4-CE57-4682-BF09-DB732E884AE2}"/>
                </a:ext>
              </a:extLst>
            </p:cNvPr>
            <p:cNvSpPr/>
            <p:nvPr/>
          </p:nvSpPr>
          <p:spPr>
            <a:xfrm>
              <a:off x="6273711" y="3841898"/>
              <a:ext cx="1629953" cy="1629952"/>
            </a:xfrm>
            <a:custGeom>
              <a:avLst/>
              <a:gdLst>
                <a:gd name="connsiteX0" fmla="*/ 512157 w 1629953"/>
                <a:gd name="connsiteY0" fmla="*/ 0 h 1629952"/>
                <a:gd name="connsiteX1" fmla="*/ 874306 w 1629953"/>
                <a:gd name="connsiteY1" fmla="*/ 150007 h 1629952"/>
                <a:gd name="connsiteX2" fmla="*/ 1479947 w 1629953"/>
                <a:gd name="connsiteY2" fmla="*/ 755648 h 1629952"/>
                <a:gd name="connsiteX3" fmla="*/ 1479947 w 1629953"/>
                <a:gd name="connsiteY3" fmla="*/ 1479946 h 1629952"/>
                <a:gd name="connsiteX4" fmla="*/ 755649 w 1629953"/>
                <a:gd name="connsiteY4" fmla="*/ 1479946 h 1629952"/>
                <a:gd name="connsiteX5" fmla="*/ 150008 w 1629953"/>
                <a:gd name="connsiteY5" fmla="*/ 874305 h 1629952"/>
                <a:gd name="connsiteX6" fmla="*/ 150008 w 1629953"/>
                <a:gd name="connsiteY6" fmla="*/ 150007 h 1629952"/>
                <a:gd name="connsiteX7" fmla="*/ 512157 w 1629953"/>
                <a:gd name="connsiteY7" fmla="*/ 0 h 16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953" h="1629952">
                  <a:moveTo>
                    <a:pt x="512157" y="0"/>
                  </a:moveTo>
                  <a:cubicBezTo>
                    <a:pt x="643229" y="0"/>
                    <a:pt x="774301" y="50002"/>
                    <a:pt x="874306" y="150007"/>
                  </a:cubicBezTo>
                  <a:lnTo>
                    <a:pt x="1479947" y="755648"/>
                  </a:lnTo>
                  <a:cubicBezTo>
                    <a:pt x="1679956" y="955657"/>
                    <a:pt x="1679956" y="1279936"/>
                    <a:pt x="1479947" y="1479946"/>
                  </a:cubicBezTo>
                  <a:cubicBezTo>
                    <a:pt x="1279937" y="1679955"/>
                    <a:pt x="955658" y="1679955"/>
                    <a:pt x="755649" y="1479946"/>
                  </a:cubicBezTo>
                  <a:lnTo>
                    <a:pt x="150008" y="874305"/>
                  </a:lnTo>
                  <a:cubicBezTo>
                    <a:pt x="-50002" y="674295"/>
                    <a:pt x="-50002" y="350016"/>
                    <a:pt x="150008" y="150007"/>
                  </a:cubicBezTo>
                  <a:cubicBezTo>
                    <a:pt x="250013" y="50002"/>
                    <a:pt x="381085" y="0"/>
                    <a:pt x="512157" y="0"/>
                  </a:cubicBezTo>
                  <a:close/>
                </a:path>
              </a:pathLst>
            </a:custGeom>
            <a:solidFill>
              <a:schemeClr val="accent5">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79380B0-73B6-4C4F-9452-CDED4D280625}"/>
                </a:ext>
              </a:extLst>
            </p:cNvPr>
            <p:cNvSpPr/>
            <p:nvPr/>
          </p:nvSpPr>
          <p:spPr>
            <a:xfrm>
              <a:off x="6963459" y="4529823"/>
              <a:ext cx="822649" cy="822649"/>
            </a:xfrm>
            <a:prstGeom prst="ellipse">
              <a:avLst/>
            </a:prstGeom>
            <a:solidFill>
              <a:schemeClr val="accent5"/>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effectLst>
                    <a:outerShdw blurRad="38100" dist="38100" dir="2700000" algn="tl">
                      <a:srgbClr val="000000">
                        <a:alpha val="43137"/>
                      </a:srgbClr>
                    </a:outerShdw>
                  </a:effectLst>
                </a:rPr>
                <a:t>04</a:t>
              </a:r>
            </a:p>
          </p:txBody>
        </p:sp>
      </p:grpSp>
      <p:grpSp>
        <p:nvGrpSpPr>
          <p:cNvPr id="63" name="Group 62">
            <a:extLst>
              <a:ext uri="{FF2B5EF4-FFF2-40B4-BE49-F238E27FC236}">
                <a16:creationId xmlns:a16="http://schemas.microsoft.com/office/drawing/2014/main" id="{6F3A8BCF-4CB0-451E-84F9-E5A3793E0022}"/>
              </a:ext>
            </a:extLst>
          </p:cNvPr>
          <p:cNvGrpSpPr/>
          <p:nvPr/>
        </p:nvGrpSpPr>
        <p:grpSpPr>
          <a:xfrm>
            <a:off x="4222005" y="3841589"/>
            <a:ext cx="1629953" cy="1629952"/>
            <a:chOff x="4288333" y="3841898"/>
            <a:chExt cx="1629953" cy="1629952"/>
          </a:xfrm>
        </p:grpSpPr>
        <p:sp>
          <p:nvSpPr>
            <p:cNvPr id="64" name="Freeform: Shape 63">
              <a:extLst>
                <a:ext uri="{FF2B5EF4-FFF2-40B4-BE49-F238E27FC236}">
                  <a16:creationId xmlns:a16="http://schemas.microsoft.com/office/drawing/2014/main" id="{4736E386-5E67-4773-A773-DF9D44BDB625}"/>
                </a:ext>
              </a:extLst>
            </p:cNvPr>
            <p:cNvSpPr/>
            <p:nvPr/>
          </p:nvSpPr>
          <p:spPr>
            <a:xfrm>
              <a:off x="4288333" y="3841898"/>
              <a:ext cx="1629953" cy="1629952"/>
            </a:xfrm>
            <a:custGeom>
              <a:avLst/>
              <a:gdLst>
                <a:gd name="connsiteX0" fmla="*/ 1117798 w 1629953"/>
                <a:gd name="connsiteY0" fmla="*/ 0 h 1629952"/>
                <a:gd name="connsiteX1" fmla="*/ 1479947 w 1629953"/>
                <a:gd name="connsiteY1" fmla="*/ 150007 h 1629952"/>
                <a:gd name="connsiteX2" fmla="*/ 1479947 w 1629953"/>
                <a:gd name="connsiteY2" fmla="*/ 874305 h 1629952"/>
                <a:gd name="connsiteX3" fmla="*/ 874306 w 1629953"/>
                <a:gd name="connsiteY3" fmla="*/ 1479946 h 1629952"/>
                <a:gd name="connsiteX4" fmla="*/ 150008 w 1629953"/>
                <a:gd name="connsiteY4" fmla="*/ 1479946 h 1629952"/>
                <a:gd name="connsiteX5" fmla="*/ 150008 w 1629953"/>
                <a:gd name="connsiteY5" fmla="*/ 755648 h 1629952"/>
                <a:gd name="connsiteX6" fmla="*/ 755649 w 1629953"/>
                <a:gd name="connsiteY6" fmla="*/ 150007 h 1629952"/>
                <a:gd name="connsiteX7" fmla="*/ 1117798 w 1629953"/>
                <a:gd name="connsiteY7" fmla="*/ 0 h 16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953" h="1629952">
                  <a:moveTo>
                    <a:pt x="1117798" y="0"/>
                  </a:moveTo>
                  <a:cubicBezTo>
                    <a:pt x="1248870" y="0"/>
                    <a:pt x="1379942" y="50002"/>
                    <a:pt x="1479947" y="150007"/>
                  </a:cubicBezTo>
                  <a:cubicBezTo>
                    <a:pt x="1679956" y="350016"/>
                    <a:pt x="1679956" y="674295"/>
                    <a:pt x="1479947" y="874305"/>
                  </a:cubicBezTo>
                  <a:lnTo>
                    <a:pt x="874306" y="1479946"/>
                  </a:lnTo>
                  <a:cubicBezTo>
                    <a:pt x="674296" y="1679955"/>
                    <a:pt x="350017" y="1679955"/>
                    <a:pt x="150008" y="1479946"/>
                  </a:cubicBezTo>
                  <a:cubicBezTo>
                    <a:pt x="-50002" y="1279936"/>
                    <a:pt x="-50002" y="955657"/>
                    <a:pt x="150008" y="755648"/>
                  </a:cubicBezTo>
                  <a:lnTo>
                    <a:pt x="755649" y="150007"/>
                  </a:lnTo>
                  <a:cubicBezTo>
                    <a:pt x="855654" y="50002"/>
                    <a:pt x="986726" y="0"/>
                    <a:pt x="1117798" y="0"/>
                  </a:cubicBezTo>
                  <a:close/>
                </a:path>
              </a:pathLst>
            </a:custGeom>
            <a:solidFill>
              <a:schemeClr val="tx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9010017C-94CC-4CDF-9F02-CE855EC469BB}"/>
                </a:ext>
              </a:extLst>
            </p:cNvPr>
            <p:cNvSpPr/>
            <p:nvPr/>
          </p:nvSpPr>
          <p:spPr>
            <a:xfrm>
              <a:off x="4402406" y="4529823"/>
              <a:ext cx="822649" cy="822649"/>
            </a:xfrm>
            <a:prstGeom prst="ellipse">
              <a:avLst/>
            </a:prstGeom>
            <a:solidFill>
              <a:schemeClr val="tx2"/>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effectLst>
                    <a:outerShdw blurRad="38100" dist="38100" dir="2700000" algn="tl">
                      <a:srgbClr val="000000">
                        <a:alpha val="43137"/>
                      </a:srgbClr>
                    </a:outerShdw>
                  </a:effectLst>
                </a:rPr>
                <a:t>06</a:t>
              </a:r>
            </a:p>
          </p:txBody>
        </p:sp>
      </p:grpSp>
      <p:grpSp>
        <p:nvGrpSpPr>
          <p:cNvPr id="66" name="Group 65">
            <a:extLst>
              <a:ext uri="{FF2B5EF4-FFF2-40B4-BE49-F238E27FC236}">
                <a16:creationId xmlns:a16="http://schemas.microsoft.com/office/drawing/2014/main" id="{AAEF030F-2AD4-4170-B95A-4E24197E2D2C}"/>
              </a:ext>
            </a:extLst>
          </p:cNvPr>
          <p:cNvGrpSpPr/>
          <p:nvPr/>
        </p:nvGrpSpPr>
        <p:grpSpPr>
          <a:xfrm>
            <a:off x="3702905" y="3088971"/>
            <a:ext cx="4786191" cy="1024312"/>
            <a:chOff x="3702905" y="3088970"/>
            <a:chExt cx="4786191" cy="1024312"/>
          </a:xfrm>
        </p:grpSpPr>
        <p:grpSp>
          <p:nvGrpSpPr>
            <p:cNvPr id="68" name="Group 67">
              <a:extLst>
                <a:ext uri="{FF2B5EF4-FFF2-40B4-BE49-F238E27FC236}">
                  <a16:creationId xmlns:a16="http://schemas.microsoft.com/office/drawing/2014/main" id="{65838E01-59D7-471B-BD9B-4B92ED31479C}"/>
                </a:ext>
              </a:extLst>
            </p:cNvPr>
            <p:cNvGrpSpPr/>
            <p:nvPr/>
          </p:nvGrpSpPr>
          <p:grpSpPr>
            <a:xfrm>
              <a:off x="3702905" y="3088970"/>
              <a:ext cx="1880818" cy="1024312"/>
              <a:chOff x="3702905" y="3088970"/>
              <a:chExt cx="1880818" cy="1024312"/>
            </a:xfrm>
          </p:grpSpPr>
          <p:sp>
            <p:nvSpPr>
              <p:cNvPr id="73" name="Freeform: Shape 72">
                <a:extLst>
                  <a:ext uri="{FF2B5EF4-FFF2-40B4-BE49-F238E27FC236}">
                    <a16:creationId xmlns:a16="http://schemas.microsoft.com/office/drawing/2014/main" id="{D57727A6-D78C-4E68-8F08-4A4B7514C070}"/>
                  </a:ext>
                </a:extLst>
              </p:cNvPr>
              <p:cNvSpPr/>
              <p:nvPr/>
            </p:nvSpPr>
            <p:spPr>
              <a:xfrm>
                <a:off x="3702905" y="3088970"/>
                <a:ext cx="1880818" cy="1024312"/>
              </a:xfrm>
              <a:custGeom>
                <a:avLst/>
                <a:gdLst>
                  <a:gd name="connsiteX0" fmla="*/ 512156 w 1880818"/>
                  <a:gd name="connsiteY0" fmla="*/ 0 h 1024312"/>
                  <a:gd name="connsiteX1" fmla="*/ 1368662 w 1880818"/>
                  <a:gd name="connsiteY1" fmla="*/ 0 h 1024312"/>
                  <a:gd name="connsiteX2" fmla="*/ 1880818 w 1880818"/>
                  <a:gd name="connsiteY2" fmla="*/ 512156 h 1024312"/>
                  <a:gd name="connsiteX3" fmla="*/ 1368662 w 1880818"/>
                  <a:gd name="connsiteY3" fmla="*/ 1024312 h 1024312"/>
                  <a:gd name="connsiteX4" fmla="*/ 512156 w 1880818"/>
                  <a:gd name="connsiteY4" fmla="*/ 1024312 h 1024312"/>
                  <a:gd name="connsiteX5" fmla="*/ 0 w 1880818"/>
                  <a:gd name="connsiteY5" fmla="*/ 512156 h 1024312"/>
                  <a:gd name="connsiteX6" fmla="*/ 512156 w 1880818"/>
                  <a:gd name="connsiteY6" fmla="*/ 0 h 10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818" h="1024312">
                    <a:moveTo>
                      <a:pt x="512156" y="0"/>
                    </a:moveTo>
                    <a:lnTo>
                      <a:pt x="1368662" y="0"/>
                    </a:lnTo>
                    <a:cubicBezTo>
                      <a:pt x="1651518" y="0"/>
                      <a:pt x="1880818" y="229300"/>
                      <a:pt x="1880818" y="512156"/>
                    </a:cubicBezTo>
                    <a:cubicBezTo>
                      <a:pt x="1880818" y="795012"/>
                      <a:pt x="1651518" y="1024312"/>
                      <a:pt x="1368662" y="1024312"/>
                    </a:cubicBezTo>
                    <a:lnTo>
                      <a:pt x="512156" y="1024312"/>
                    </a:lnTo>
                    <a:cubicBezTo>
                      <a:pt x="229300" y="1024312"/>
                      <a:pt x="0" y="795012"/>
                      <a:pt x="0" y="512156"/>
                    </a:cubicBezTo>
                    <a:cubicBezTo>
                      <a:pt x="0" y="229300"/>
                      <a:pt x="229300" y="0"/>
                      <a:pt x="512156" y="0"/>
                    </a:cubicBezTo>
                    <a:close/>
                  </a:path>
                </a:pathLst>
              </a:custGeom>
              <a:solidFill>
                <a:schemeClr val="accent4">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1095CC62-824A-4884-92DA-D57DB1AE8BE1}"/>
                  </a:ext>
                </a:extLst>
              </p:cNvPr>
              <p:cNvSpPr/>
              <p:nvPr/>
            </p:nvSpPr>
            <p:spPr>
              <a:xfrm>
                <a:off x="3820665" y="3184923"/>
                <a:ext cx="822649" cy="822649"/>
              </a:xfrm>
              <a:prstGeom prst="ellipse">
                <a:avLst/>
              </a:prstGeom>
              <a:solidFill>
                <a:schemeClr val="accent4"/>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bg2">
                        <a:lumMod val="50000"/>
                      </a:schemeClr>
                    </a:solidFill>
                  </a:rPr>
                  <a:t>07</a:t>
                </a:r>
              </a:p>
            </p:txBody>
          </p:sp>
        </p:grpSp>
        <p:grpSp>
          <p:nvGrpSpPr>
            <p:cNvPr id="69" name="Group 68">
              <a:extLst>
                <a:ext uri="{FF2B5EF4-FFF2-40B4-BE49-F238E27FC236}">
                  <a16:creationId xmlns:a16="http://schemas.microsoft.com/office/drawing/2014/main" id="{DB5414FB-4714-43E1-8CA5-4EF95E2BF944}"/>
                </a:ext>
              </a:extLst>
            </p:cNvPr>
            <p:cNvGrpSpPr/>
            <p:nvPr/>
          </p:nvGrpSpPr>
          <p:grpSpPr>
            <a:xfrm>
              <a:off x="6608278" y="3088970"/>
              <a:ext cx="1880818" cy="1024312"/>
              <a:chOff x="6608278" y="3088970"/>
              <a:chExt cx="1880818" cy="1024312"/>
            </a:xfrm>
          </p:grpSpPr>
          <p:sp>
            <p:nvSpPr>
              <p:cNvPr id="70" name="Freeform: Shape 69">
                <a:extLst>
                  <a:ext uri="{FF2B5EF4-FFF2-40B4-BE49-F238E27FC236}">
                    <a16:creationId xmlns:a16="http://schemas.microsoft.com/office/drawing/2014/main" id="{5DA0DA1B-7FE4-4C3C-8DC7-E363BCDC470C}"/>
                  </a:ext>
                </a:extLst>
              </p:cNvPr>
              <p:cNvSpPr/>
              <p:nvPr/>
            </p:nvSpPr>
            <p:spPr>
              <a:xfrm>
                <a:off x="6608278" y="3088970"/>
                <a:ext cx="1880818" cy="1024312"/>
              </a:xfrm>
              <a:custGeom>
                <a:avLst/>
                <a:gdLst>
                  <a:gd name="connsiteX0" fmla="*/ 512156 w 1880818"/>
                  <a:gd name="connsiteY0" fmla="*/ 0 h 1024312"/>
                  <a:gd name="connsiteX1" fmla="*/ 1368662 w 1880818"/>
                  <a:gd name="connsiteY1" fmla="*/ 0 h 1024312"/>
                  <a:gd name="connsiteX2" fmla="*/ 1880818 w 1880818"/>
                  <a:gd name="connsiteY2" fmla="*/ 512156 h 1024312"/>
                  <a:gd name="connsiteX3" fmla="*/ 1368662 w 1880818"/>
                  <a:gd name="connsiteY3" fmla="*/ 1024312 h 1024312"/>
                  <a:gd name="connsiteX4" fmla="*/ 512156 w 1880818"/>
                  <a:gd name="connsiteY4" fmla="*/ 1024312 h 1024312"/>
                  <a:gd name="connsiteX5" fmla="*/ 0 w 1880818"/>
                  <a:gd name="connsiteY5" fmla="*/ 512156 h 1024312"/>
                  <a:gd name="connsiteX6" fmla="*/ 512156 w 1880818"/>
                  <a:gd name="connsiteY6" fmla="*/ 0 h 10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818" h="1024312">
                    <a:moveTo>
                      <a:pt x="512156" y="0"/>
                    </a:moveTo>
                    <a:lnTo>
                      <a:pt x="1368662" y="0"/>
                    </a:lnTo>
                    <a:cubicBezTo>
                      <a:pt x="1651518" y="0"/>
                      <a:pt x="1880818" y="229300"/>
                      <a:pt x="1880818" y="512156"/>
                    </a:cubicBezTo>
                    <a:cubicBezTo>
                      <a:pt x="1880818" y="795012"/>
                      <a:pt x="1651518" y="1024312"/>
                      <a:pt x="1368662" y="1024312"/>
                    </a:cubicBezTo>
                    <a:lnTo>
                      <a:pt x="512156" y="1024312"/>
                    </a:lnTo>
                    <a:cubicBezTo>
                      <a:pt x="229300" y="1024312"/>
                      <a:pt x="0" y="795012"/>
                      <a:pt x="0" y="512156"/>
                    </a:cubicBezTo>
                    <a:cubicBezTo>
                      <a:pt x="0" y="229300"/>
                      <a:pt x="229300" y="0"/>
                      <a:pt x="512156" y="0"/>
                    </a:cubicBezTo>
                    <a:close/>
                  </a:path>
                </a:pathLst>
              </a:cu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Oval 70">
                <a:extLst>
                  <a:ext uri="{FF2B5EF4-FFF2-40B4-BE49-F238E27FC236}">
                    <a16:creationId xmlns:a16="http://schemas.microsoft.com/office/drawing/2014/main" id="{C9B180F8-0F63-4D7B-B7BF-3CBBA11B34B7}"/>
                  </a:ext>
                </a:extLst>
              </p:cNvPr>
              <p:cNvSpPr/>
              <p:nvPr/>
            </p:nvSpPr>
            <p:spPr>
              <a:xfrm>
                <a:off x="7492097" y="3184923"/>
                <a:ext cx="822649" cy="822649"/>
              </a:xfrm>
              <a:prstGeom prst="ellipse">
                <a:avLst/>
              </a:prstGeom>
              <a:solidFill>
                <a:schemeClr val="bg1">
                  <a:lumMod val="50000"/>
                </a:schemeClr>
              </a:solidFill>
              <a:ln>
                <a:noFill/>
              </a:ln>
              <a:effectLst>
                <a:innerShdw dist="254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effectLst>
                      <a:outerShdw blurRad="38100" dist="38100" dir="2700000" algn="tl">
                        <a:srgbClr val="000000">
                          <a:alpha val="43137"/>
                        </a:srgbClr>
                      </a:outerShdw>
                    </a:effectLst>
                  </a:rPr>
                  <a:t>03</a:t>
                </a:r>
              </a:p>
            </p:txBody>
          </p:sp>
        </p:grpSp>
      </p:grpSp>
      <p:sp>
        <p:nvSpPr>
          <p:cNvPr id="75" name="Freeform: Shape 74">
            <a:extLst>
              <a:ext uri="{FF2B5EF4-FFF2-40B4-BE49-F238E27FC236}">
                <a16:creationId xmlns:a16="http://schemas.microsoft.com/office/drawing/2014/main" id="{61FBAA6A-38BA-4E00-BE63-D88FA35E409E}"/>
              </a:ext>
            </a:extLst>
          </p:cNvPr>
          <p:cNvSpPr/>
          <p:nvPr/>
        </p:nvSpPr>
        <p:spPr>
          <a:xfrm>
            <a:off x="5865851" y="3383094"/>
            <a:ext cx="460055" cy="458495"/>
          </a:xfrm>
          <a:custGeom>
            <a:avLst/>
            <a:gdLst>
              <a:gd name="connsiteX0" fmla="*/ 183438 w 767138"/>
              <a:gd name="connsiteY0" fmla="*/ 531960 h 764538"/>
              <a:gd name="connsiteX1" fmla="*/ 201866 w 767138"/>
              <a:gd name="connsiteY1" fmla="*/ 555587 h 764538"/>
              <a:gd name="connsiteX2" fmla="*/ 211391 w 767138"/>
              <a:gd name="connsiteY2" fmla="*/ 600354 h 764538"/>
              <a:gd name="connsiteX3" fmla="*/ 93281 w 767138"/>
              <a:gd name="connsiteY3" fmla="*/ 664172 h 764538"/>
              <a:gd name="connsiteX4" fmla="*/ 157098 w 767138"/>
              <a:gd name="connsiteY4" fmla="*/ 546062 h 764538"/>
              <a:gd name="connsiteX5" fmla="*/ 175211 w 767138"/>
              <a:gd name="connsiteY5" fmla="*/ 532147 h 764538"/>
              <a:gd name="connsiteX6" fmla="*/ 183438 w 767138"/>
              <a:gd name="connsiteY6" fmla="*/ 531960 h 764538"/>
              <a:gd name="connsiteX7" fmla="*/ 484758 w 767138"/>
              <a:gd name="connsiteY7" fmla="*/ 525107 h 764538"/>
              <a:gd name="connsiteX8" fmla="*/ 499998 w 767138"/>
              <a:gd name="connsiteY8" fmla="*/ 564159 h 764538"/>
              <a:gd name="connsiteX9" fmla="*/ 492378 w 767138"/>
              <a:gd name="connsiteY9" fmla="*/ 602259 h 764538"/>
              <a:gd name="connsiteX10" fmla="*/ 340930 w 767138"/>
              <a:gd name="connsiteY10" fmla="*/ 753707 h 764538"/>
              <a:gd name="connsiteX11" fmla="*/ 280923 w 767138"/>
              <a:gd name="connsiteY11" fmla="*/ 721322 h 764538"/>
              <a:gd name="connsiteX12" fmla="*/ 310450 w 767138"/>
              <a:gd name="connsiteY12" fmla="*/ 586067 h 764538"/>
              <a:gd name="connsiteX13" fmla="*/ 484758 w 767138"/>
              <a:gd name="connsiteY13" fmla="*/ 525107 h 764538"/>
              <a:gd name="connsiteX14" fmla="*/ 179840 w 767138"/>
              <a:gd name="connsiteY14" fmla="*/ 262574 h 764538"/>
              <a:gd name="connsiteX15" fmla="*/ 199961 w 767138"/>
              <a:gd name="connsiteY15" fmla="*/ 264122 h 764538"/>
              <a:gd name="connsiteX16" fmla="*/ 232346 w 767138"/>
              <a:gd name="connsiteY16" fmla="*/ 276505 h 764538"/>
              <a:gd name="connsiteX17" fmla="*/ 169481 w 767138"/>
              <a:gd name="connsiteY17" fmla="*/ 454622 h 764538"/>
              <a:gd name="connsiteX18" fmla="*/ 42798 w 767138"/>
              <a:gd name="connsiteY18" fmla="*/ 483197 h 764538"/>
              <a:gd name="connsiteX19" fmla="*/ 10413 w 767138"/>
              <a:gd name="connsiteY19" fmla="*/ 423190 h 764538"/>
              <a:gd name="connsiteX20" fmla="*/ 161861 w 767138"/>
              <a:gd name="connsiteY20" fmla="*/ 271742 h 764538"/>
              <a:gd name="connsiteX21" fmla="*/ 179840 w 767138"/>
              <a:gd name="connsiteY21" fmla="*/ 262574 h 764538"/>
              <a:gd name="connsiteX22" fmla="*/ 548695 w 767138"/>
              <a:gd name="connsiteY22" fmla="*/ 151489 h 764538"/>
              <a:gd name="connsiteX23" fmla="*/ 508571 w 767138"/>
              <a:gd name="connsiteY23" fmla="*/ 167920 h 764538"/>
              <a:gd name="connsiteX24" fmla="*/ 508571 w 767138"/>
              <a:gd name="connsiteY24" fmla="*/ 248882 h 764538"/>
              <a:gd name="connsiteX25" fmla="*/ 589533 w 767138"/>
              <a:gd name="connsiteY25" fmla="*/ 248882 h 764538"/>
              <a:gd name="connsiteX26" fmla="*/ 589533 w 767138"/>
              <a:gd name="connsiteY26" fmla="*/ 167920 h 764538"/>
              <a:gd name="connsiteX27" fmla="*/ 548695 w 767138"/>
              <a:gd name="connsiteY27" fmla="*/ 151489 h 764538"/>
              <a:gd name="connsiteX28" fmla="*/ 540956 w 767138"/>
              <a:gd name="connsiteY28" fmla="*/ 43142 h 764538"/>
              <a:gd name="connsiteX29" fmla="*/ 642873 w 767138"/>
              <a:gd name="connsiteY29" fmla="*/ 113627 h 764538"/>
              <a:gd name="connsiteX30" fmla="*/ 715263 w 767138"/>
              <a:gd name="connsiteY30" fmla="*/ 218402 h 764538"/>
              <a:gd name="connsiteX31" fmla="*/ 591438 w 767138"/>
              <a:gd name="connsiteY31" fmla="*/ 399377 h 764538"/>
              <a:gd name="connsiteX32" fmla="*/ 261873 w 767138"/>
              <a:gd name="connsiteY32" fmla="*/ 554635 h 764538"/>
              <a:gd name="connsiteX33" fmla="*/ 202818 w 767138"/>
              <a:gd name="connsiteY33" fmla="*/ 495580 h 764538"/>
              <a:gd name="connsiteX34" fmla="*/ 359028 w 767138"/>
              <a:gd name="connsiteY34" fmla="*/ 166967 h 764538"/>
              <a:gd name="connsiteX35" fmla="*/ 540956 w 767138"/>
              <a:gd name="connsiteY35" fmla="*/ 43142 h 764538"/>
              <a:gd name="connsiteX36" fmla="*/ 740669 w 767138"/>
              <a:gd name="connsiteY36" fmla="*/ 11 h 764538"/>
              <a:gd name="connsiteX37" fmla="*/ 762889 w 767138"/>
              <a:gd name="connsiteY37" fmla="*/ 5042 h 764538"/>
              <a:gd name="connsiteX38" fmla="*/ 733361 w 767138"/>
              <a:gd name="connsiteY38" fmla="*/ 167920 h 764538"/>
              <a:gd name="connsiteX39" fmla="*/ 670496 w 767138"/>
              <a:gd name="connsiteY39" fmla="*/ 87910 h 764538"/>
              <a:gd name="connsiteX40" fmla="*/ 592391 w 767138"/>
              <a:gd name="connsiteY40" fmla="*/ 25997 h 764538"/>
              <a:gd name="connsiteX41" fmla="*/ 740669 w 767138"/>
              <a:gd name="connsiteY41" fmla="*/ 11 h 7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67138" h="764538">
                <a:moveTo>
                  <a:pt x="183438" y="531960"/>
                </a:moveTo>
                <a:cubicBezTo>
                  <a:pt x="190146" y="535127"/>
                  <a:pt x="193294" y="547015"/>
                  <a:pt x="201866" y="555587"/>
                </a:cubicBezTo>
                <a:cubicBezTo>
                  <a:pt x="217106" y="569874"/>
                  <a:pt x="242823" y="567969"/>
                  <a:pt x="211391" y="600354"/>
                </a:cubicBezTo>
                <a:cubicBezTo>
                  <a:pt x="179958" y="631787"/>
                  <a:pt x="108521" y="679412"/>
                  <a:pt x="93281" y="664172"/>
                </a:cubicBezTo>
                <a:cubicBezTo>
                  <a:pt x="78993" y="648932"/>
                  <a:pt x="125666" y="577494"/>
                  <a:pt x="157098" y="546062"/>
                </a:cubicBezTo>
                <a:cubicBezTo>
                  <a:pt x="164957" y="538204"/>
                  <a:pt x="170731" y="533918"/>
                  <a:pt x="175211" y="532147"/>
                </a:cubicBezTo>
                <a:cubicBezTo>
                  <a:pt x="178571" y="530818"/>
                  <a:pt x="181202" y="530904"/>
                  <a:pt x="183438" y="531960"/>
                </a:cubicBezTo>
                <a:close/>
                <a:moveTo>
                  <a:pt x="484758" y="525107"/>
                </a:moveTo>
                <a:lnTo>
                  <a:pt x="499998" y="564159"/>
                </a:lnTo>
                <a:cubicBezTo>
                  <a:pt x="505713" y="577495"/>
                  <a:pt x="501903" y="592734"/>
                  <a:pt x="492378" y="602259"/>
                </a:cubicBezTo>
                <a:lnTo>
                  <a:pt x="340930" y="753707"/>
                </a:lnTo>
                <a:cubicBezTo>
                  <a:pt x="315213" y="779424"/>
                  <a:pt x="273303" y="755612"/>
                  <a:pt x="280923" y="721322"/>
                </a:cubicBezTo>
                <a:lnTo>
                  <a:pt x="310450" y="586067"/>
                </a:lnTo>
                <a:cubicBezTo>
                  <a:pt x="359980" y="576542"/>
                  <a:pt x="420940" y="558445"/>
                  <a:pt x="484758" y="525107"/>
                </a:cubicBezTo>
                <a:close/>
                <a:moveTo>
                  <a:pt x="179840" y="262574"/>
                </a:moveTo>
                <a:cubicBezTo>
                  <a:pt x="186388" y="261265"/>
                  <a:pt x="193294" y="261741"/>
                  <a:pt x="199961" y="264122"/>
                </a:cubicBezTo>
                <a:lnTo>
                  <a:pt x="232346" y="276505"/>
                </a:lnTo>
                <a:cubicBezTo>
                  <a:pt x="197103" y="343180"/>
                  <a:pt x="179958" y="406997"/>
                  <a:pt x="169481" y="454622"/>
                </a:cubicBezTo>
                <a:lnTo>
                  <a:pt x="42798" y="483197"/>
                </a:lnTo>
                <a:cubicBezTo>
                  <a:pt x="8508" y="490817"/>
                  <a:pt x="-14352" y="447955"/>
                  <a:pt x="10413" y="423190"/>
                </a:cubicBezTo>
                <a:lnTo>
                  <a:pt x="161861" y="271742"/>
                </a:lnTo>
                <a:cubicBezTo>
                  <a:pt x="167100" y="266979"/>
                  <a:pt x="173291" y="263884"/>
                  <a:pt x="179840" y="262574"/>
                </a:cubicBezTo>
                <a:close/>
                <a:moveTo>
                  <a:pt x="548695" y="151489"/>
                </a:moveTo>
                <a:cubicBezTo>
                  <a:pt x="534050" y="151489"/>
                  <a:pt x="519525" y="156966"/>
                  <a:pt x="508571" y="167920"/>
                </a:cubicBezTo>
                <a:cubicBezTo>
                  <a:pt x="486663" y="190780"/>
                  <a:pt x="486663" y="226975"/>
                  <a:pt x="508571" y="248882"/>
                </a:cubicBezTo>
                <a:cubicBezTo>
                  <a:pt x="531431" y="270790"/>
                  <a:pt x="567626" y="270790"/>
                  <a:pt x="589533" y="248882"/>
                </a:cubicBezTo>
                <a:cubicBezTo>
                  <a:pt x="611441" y="226975"/>
                  <a:pt x="611441" y="190780"/>
                  <a:pt x="589533" y="167920"/>
                </a:cubicBezTo>
                <a:cubicBezTo>
                  <a:pt x="578103" y="156966"/>
                  <a:pt x="563339" y="151489"/>
                  <a:pt x="548695" y="151489"/>
                </a:cubicBezTo>
                <a:close/>
                <a:moveTo>
                  <a:pt x="540956" y="43142"/>
                </a:moveTo>
                <a:cubicBezTo>
                  <a:pt x="572388" y="55525"/>
                  <a:pt x="608583" y="80289"/>
                  <a:pt x="642873" y="113627"/>
                </a:cubicBezTo>
                <a:cubicBezTo>
                  <a:pt x="678116" y="149822"/>
                  <a:pt x="702881" y="186970"/>
                  <a:pt x="715263" y="218402"/>
                </a:cubicBezTo>
                <a:cubicBezTo>
                  <a:pt x="692403" y="274600"/>
                  <a:pt x="653351" y="337465"/>
                  <a:pt x="591438" y="399377"/>
                </a:cubicBezTo>
                <a:cubicBezTo>
                  <a:pt x="478091" y="512725"/>
                  <a:pt x="339978" y="545110"/>
                  <a:pt x="261873" y="554635"/>
                </a:cubicBezTo>
                <a:lnTo>
                  <a:pt x="202818" y="495580"/>
                </a:lnTo>
                <a:cubicBezTo>
                  <a:pt x="212343" y="417475"/>
                  <a:pt x="245681" y="280315"/>
                  <a:pt x="359028" y="166967"/>
                </a:cubicBezTo>
                <a:cubicBezTo>
                  <a:pt x="420941" y="105055"/>
                  <a:pt x="484758" y="66002"/>
                  <a:pt x="540956" y="43142"/>
                </a:cubicBezTo>
                <a:close/>
                <a:moveTo>
                  <a:pt x="740669" y="11"/>
                </a:moveTo>
                <a:cubicBezTo>
                  <a:pt x="751697" y="160"/>
                  <a:pt x="759556" y="1708"/>
                  <a:pt x="762889" y="5042"/>
                </a:cubicBezTo>
                <a:cubicBezTo>
                  <a:pt x="777176" y="18377"/>
                  <a:pt x="752411" y="94577"/>
                  <a:pt x="733361" y="167920"/>
                </a:cubicBezTo>
                <a:cubicBezTo>
                  <a:pt x="718121" y="141250"/>
                  <a:pt x="697166" y="114580"/>
                  <a:pt x="670496" y="87910"/>
                </a:cubicBezTo>
                <a:cubicBezTo>
                  <a:pt x="644779" y="62192"/>
                  <a:pt x="618108" y="41237"/>
                  <a:pt x="592391" y="25997"/>
                </a:cubicBezTo>
                <a:cubicBezTo>
                  <a:pt x="645970" y="11709"/>
                  <a:pt x="707585" y="-435"/>
                  <a:pt x="740669" y="11"/>
                </a:cubicBezTo>
                <a:close/>
              </a:path>
            </a:pathLst>
          </a:custGeom>
          <a:solidFill>
            <a:srgbClr val="000000">
              <a:alpha val="58000"/>
            </a:srgbClr>
          </a:solidFill>
          <a:ln w="9525" cap="flat">
            <a:noFill/>
            <a:prstDash val="solid"/>
            <a:miter/>
          </a:ln>
        </p:spPr>
        <p:txBody>
          <a:bodyPr rtlCol="0" anchor="ctr"/>
          <a:lstStyle/>
          <a:p>
            <a:endParaRPr lang="en-US" dirty="0"/>
          </a:p>
        </p:txBody>
      </p:sp>
      <p:sp>
        <p:nvSpPr>
          <p:cNvPr id="78" name="TextBox 77">
            <a:extLst>
              <a:ext uri="{FF2B5EF4-FFF2-40B4-BE49-F238E27FC236}">
                <a16:creationId xmlns:a16="http://schemas.microsoft.com/office/drawing/2014/main" id="{214B0EBC-4684-43B6-B513-88A679338B40}"/>
              </a:ext>
            </a:extLst>
          </p:cNvPr>
          <p:cNvSpPr txBox="1"/>
          <p:nvPr/>
        </p:nvSpPr>
        <p:spPr>
          <a:xfrm>
            <a:off x="8604557" y="3162830"/>
            <a:ext cx="1082793" cy="400110"/>
          </a:xfrm>
          <a:prstGeom prst="rect">
            <a:avLst/>
          </a:prstGeom>
          <a:noFill/>
        </p:spPr>
        <p:txBody>
          <a:bodyPr wrap="square" lIns="0" rIns="0" rtlCol="0" anchor="b">
            <a:spAutoFit/>
          </a:bodyPr>
          <a:lstStyle/>
          <a:p>
            <a:r>
              <a:rPr lang="en-US" sz="2000" noProof="1">
                <a:solidFill>
                  <a:schemeClr val="bg1">
                    <a:lumMod val="50000"/>
                  </a:schemeClr>
                </a:solidFill>
                <a:latin typeface="Bahnschrift SemiLight Condensed" panose="020B0502040204020203" pitchFamily="34" charset="0"/>
                <a:ea typeface="Verdana" panose="020B0604030504040204" pitchFamily="34" charset="0"/>
              </a:rPr>
              <a:t>Suppliers</a:t>
            </a:r>
          </a:p>
        </p:txBody>
      </p:sp>
      <p:sp>
        <p:nvSpPr>
          <p:cNvPr id="81" name="TextBox 80">
            <a:extLst>
              <a:ext uri="{FF2B5EF4-FFF2-40B4-BE49-F238E27FC236}">
                <a16:creationId xmlns:a16="http://schemas.microsoft.com/office/drawing/2014/main" id="{D507B256-0CF8-48AD-BED4-4DB7E5D7AC4D}"/>
              </a:ext>
            </a:extLst>
          </p:cNvPr>
          <p:cNvSpPr txBox="1"/>
          <p:nvPr/>
        </p:nvSpPr>
        <p:spPr>
          <a:xfrm>
            <a:off x="8141529" y="5014648"/>
            <a:ext cx="1336430" cy="400110"/>
          </a:xfrm>
          <a:prstGeom prst="rect">
            <a:avLst/>
          </a:prstGeom>
          <a:noFill/>
        </p:spPr>
        <p:txBody>
          <a:bodyPr wrap="square" lIns="0" rIns="0" rtlCol="0" anchor="b">
            <a:spAutoFit/>
          </a:bodyPr>
          <a:lstStyle/>
          <a:p>
            <a:r>
              <a:rPr lang="en-US" sz="2000" noProof="1">
                <a:solidFill>
                  <a:schemeClr val="accent5"/>
                </a:solidFill>
                <a:latin typeface="Bahnschrift SemiLight Condensed" panose="020B0502040204020203" pitchFamily="34" charset="0"/>
                <a:ea typeface="Verdana" panose="020B0604030504040204" pitchFamily="34" charset="0"/>
              </a:rPr>
              <a:t>Customers</a:t>
            </a:r>
          </a:p>
        </p:txBody>
      </p:sp>
      <p:sp>
        <p:nvSpPr>
          <p:cNvPr id="85" name="TextBox 84">
            <a:extLst>
              <a:ext uri="{FF2B5EF4-FFF2-40B4-BE49-F238E27FC236}">
                <a16:creationId xmlns:a16="http://schemas.microsoft.com/office/drawing/2014/main" id="{9BE5CEE0-EF8F-456D-94D7-ACF921BC589F}"/>
              </a:ext>
            </a:extLst>
          </p:cNvPr>
          <p:cNvSpPr txBox="1"/>
          <p:nvPr/>
        </p:nvSpPr>
        <p:spPr>
          <a:xfrm>
            <a:off x="2943108" y="5089958"/>
            <a:ext cx="1195346" cy="400110"/>
          </a:xfrm>
          <a:prstGeom prst="rect">
            <a:avLst/>
          </a:prstGeom>
          <a:noFill/>
        </p:spPr>
        <p:txBody>
          <a:bodyPr wrap="square" lIns="0" rIns="0" rtlCol="0" anchor="b">
            <a:spAutoFit/>
          </a:bodyPr>
          <a:lstStyle/>
          <a:p>
            <a:pPr algn="ctr"/>
            <a:r>
              <a:rPr lang="en-US" sz="2000" noProof="1">
                <a:solidFill>
                  <a:schemeClr val="tx2"/>
                </a:solidFill>
                <a:latin typeface="Bahnschrift SemiLight Condensed" panose="020B0502040204020203" pitchFamily="34" charset="0"/>
                <a:ea typeface="Verdana" panose="020B0604030504040204" pitchFamily="34" charset="0"/>
              </a:rPr>
              <a:t>Society</a:t>
            </a:r>
          </a:p>
        </p:txBody>
      </p:sp>
      <p:sp>
        <p:nvSpPr>
          <p:cNvPr id="88" name="TextBox 87">
            <a:extLst>
              <a:ext uri="{FF2B5EF4-FFF2-40B4-BE49-F238E27FC236}">
                <a16:creationId xmlns:a16="http://schemas.microsoft.com/office/drawing/2014/main" id="{3D0B5261-1603-4113-A73F-B3319B356141}"/>
              </a:ext>
            </a:extLst>
          </p:cNvPr>
          <p:cNvSpPr txBox="1"/>
          <p:nvPr/>
        </p:nvSpPr>
        <p:spPr>
          <a:xfrm>
            <a:off x="4568499" y="5628704"/>
            <a:ext cx="1024312" cy="400110"/>
          </a:xfrm>
          <a:prstGeom prst="rect">
            <a:avLst/>
          </a:prstGeom>
          <a:noFill/>
        </p:spPr>
        <p:txBody>
          <a:bodyPr wrap="square" lIns="0" rIns="0" rtlCol="0" anchor="b">
            <a:spAutoFit/>
          </a:bodyPr>
          <a:lstStyle/>
          <a:p>
            <a:pPr algn="ctr"/>
            <a:r>
              <a:rPr lang="en-US" sz="2000" noProof="1">
                <a:solidFill>
                  <a:schemeClr val="accent6">
                    <a:lumMod val="75000"/>
                  </a:schemeClr>
                </a:solidFill>
                <a:latin typeface="Bahnschrift SemiLight Condensed" panose="020B0502040204020203" pitchFamily="34" charset="0"/>
                <a:ea typeface="Verdana" panose="020B0604030504040204" pitchFamily="34" charset="0"/>
              </a:rPr>
              <a:t>Lenders</a:t>
            </a:r>
          </a:p>
        </p:txBody>
      </p:sp>
      <p:sp>
        <p:nvSpPr>
          <p:cNvPr id="91" name="TextBox 90">
            <a:extLst>
              <a:ext uri="{FF2B5EF4-FFF2-40B4-BE49-F238E27FC236}">
                <a16:creationId xmlns:a16="http://schemas.microsoft.com/office/drawing/2014/main" id="{B9F8CC39-8891-47F4-B0A5-F372EDACB3F7}"/>
              </a:ext>
            </a:extLst>
          </p:cNvPr>
          <p:cNvSpPr txBox="1"/>
          <p:nvPr/>
        </p:nvSpPr>
        <p:spPr>
          <a:xfrm>
            <a:off x="5457977" y="907361"/>
            <a:ext cx="1424095" cy="400110"/>
          </a:xfrm>
          <a:prstGeom prst="rect">
            <a:avLst/>
          </a:prstGeom>
          <a:noFill/>
        </p:spPr>
        <p:txBody>
          <a:bodyPr wrap="square" lIns="0" rIns="0" rtlCol="0" anchor="b">
            <a:spAutoFit/>
          </a:bodyPr>
          <a:lstStyle/>
          <a:p>
            <a:pPr algn="ctr"/>
            <a:r>
              <a:rPr lang="en-US" sz="2000" noProof="1">
                <a:solidFill>
                  <a:schemeClr val="accent2"/>
                </a:solidFill>
                <a:latin typeface="Bahnschrift SemiLight Condensed" panose="020B0502040204020203" pitchFamily="34" charset="0"/>
                <a:ea typeface="Verdana" panose="020B0604030504040204" pitchFamily="34" charset="0"/>
              </a:rPr>
              <a:t>Shareholders</a:t>
            </a:r>
          </a:p>
        </p:txBody>
      </p:sp>
      <p:sp>
        <p:nvSpPr>
          <p:cNvPr id="94" name="TextBox 93">
            <a:extLst>
              <a:ext uri="{FF2B5EF4-FFF2-40B4-BE49-F238E27FC236}">
                <a16:creationId xmlns:a16="http://schemas.microsoft.com/office/drawing/2014/main" id="{B5AE113D-4893-44B7-92E4-D9E312A0AC23}"/>
              </a:ext>
            </a:extLst>
          </p:cNvPr>
          <p:cNvSpPr txBox="1"/>
          <p:nvPr/>
        </p:nvSpPr>
        <p:spPr>
          <a:xfrm>
            <a:off x="2783229" y="1793419"/>
            <a:ext cx="1334528" cy="400110"/>
          </a:xfrm>
          <a:prstGeom prst="rect">
            <a:avLst/>
          </a:prstGeom>
          <a:noFill/>
        </p:spPr>
        <p:txBody>
          <a:bodyPr wrap="square" lIns="0" rIns="0" rtlCol="0" anchor="b">
            <a:spAutoFit/>
          </a:bodyPr>
          <a:lstStyle/>
          <a:p>
            <a:pPr algn="ctr"/>
            <a:r>
              <a:rPr lang="en-IN" sz="2000" dirty="0">
                <a:solidFill>
                  <a:schemeClr val="accent1"/>
                </a:solidFill>
                <a:latin typeface="Bahnschrift SemiLight Condensed" panose="020B0502040204020203" pitchFamily="34" charset="0"/>
                <a:ea typeface="Verdana" panose="020B0604030504040204" pitchFamily="34" charset="0"/>
              </a:rPr>
              <a:t>Environment</a:t>
            </a:r>
          </a:p>
        </p:txBody>
      </p:sp>
      <p:sp>
        <p:nvSpPr>
          <p:cNvPr id="99" name="TextBox 98">
            <a:extLst>
              <a:ext uri="{FF2B5EF4-FFF2-40B4-BE49-F238E27FC236}">
                <a16:creationId xmlns:a16="http://schemas.microsoft.com/office/drawing/2014/main" id="{5136A14D-3085-4F2E-A077-9EA2FAE3E90C}"/>
              </a:ext>
            </a:extLst>
          </p:cNvPr>
          <p:cNvSpPr txBox="1"/>
          <p:nvPr/>
        </p:nvSpPr>
        <p:spPr>
          <a:xfrm>
            <a:off x="8042697" y="1443243"/>
            <a:ext cx="1082793" cy="400110"/>
          </a:xfrm>
          <a:prstGeom prst="rect">
            <a:avLst/>
          </a:prstGeom>
          <a:noFill/>
        </p:spPr>
        <p:txBody>
          <a:bodyPr wrap="square" lIns="0" rIns="0" rtlCol="0" anchor="b">
            <a:spAutoFit/>
          </a:bodyPr>
          <a:lstStyle/>
          <a:p>
            <a:r>
              <a:rPr lang="en-US" sz="2000" noProof="1">
                <a:solidFill>
                  <a:schemeClr val="accent3">
                    <a:lumMod val="75000"/>
                  </a:schemeClr>
                </a:solidFill>
                <a:latin typeface="Bahnschrift SemiLight Condensed" panose="020B0502040204020203" pitchFamily="34" charset="0"/>
                <a:ea typeface="Verdana" panose="020B0604030504040204" pitchFamily="34" charset="0"/>
              </a:rPr>
              <a:t>Employee</a:t>
            </a:r>
          </a:p>
        </p:txBody>
      </p:sp>
      <p:sp>
        <p:nvSpPr>
          <p:cNvPr id="102" name="TextBox 101">
            <a:extLst>
              <a:ext uri="{FF2B5EF4-FFF2-40B4-BE49-F238E27FC236}">
                <a16:creationId xmlns:a16="http://schemas.microsoft.com/office/drawing/2014/main" id="{64FB54BC-7F5D-4736-B9A6-5D2AD2F3E1DD}"/>
              </a:ext>
            </a:extLst>
          </p:cNvPr>
          <p:cNvSpPr txBox="1"/>
          <p:nvPr/>
        </p:nvSpPr>
        <p:spPr>
          <a:xfrm>
            <a:off x="2100142" y="3584435"/>
            <a:ext cx="1334528" cy="400110"/>
          </a:xfrm>
          <a:prstGeom prst="rect">
            <a:avLst/>
          </a:prstGeom>
          <a:noFill/>
        </p:spPr>
        <p:txBody>
          <a:bodyPr wrap="square" lIns="0" rIns="0" rtlCol="0" anchor="b">
            <a:spAutoFit/>
          </a:bodyPr>
          <a:lstStyle/>
          <a:p>
            <a:pPr algn="r"/>
            <a:r>
              <a:rPr lang="en-US" sz="2000" noProof="1">
                <a:solidFill>
                  <a:schemeClr val="accent4">
                    <a:lumMod val="75000"/>
                  </a:schemeClr>
                </a:solidFill>
                <a:latin typeface="Bahnschrift SemiLight Condensed" panose="020B0502040204020203" pitchFamily="34" charset="0"/>
                <a:ea typeface="Verdana" panose="020B0604030504040204" pitchFamily="34" charset="0"/>
              </a:rPr>
              <a:t>Government</a:t>
            </a:r>
          </a:p>
        </p:txBody>
      </p:sp>
      <p:sp>
        <p:nvSpPr>
          <p:cNvPr id="2" name="Footer Placeholder 1">
            <a:extLst>
              <a:ext uri="{FF2B5EF4-FFF2-40B4-BE49-F238E27FC236}">
                <a16:creationId xmlns:a16="http://schemas.microsoft.com/office/drawing/2014/main" id="{82687488-F2D7-4611-BCD7-1E1B547B0854}"/>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56332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7765957"/>
              </p:ext>
            </p:extLst>
          </p:nvPr>
        </p:nvGraphicFramePr>
        <p:xfrm>
          <a:off x="191187" y="874428"/>
          <a:ext cx="11392646" cy="493904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97100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HOW</a:t>
            </a:r>
            <a:r>
              <a:rPr kumimoji="0" lang="en-US" sz="3200" b="0" i="0" u="none" strike="noStrike" kern="1200" cap="none" spc="0" normalizeH="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 DO YOU GET THE PROPOSAL TO JOIN THE COMPANY AS ID ? </a:t>
            </a:r>
            <a:endPar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D402868F-CD09-4919-8E20-BA23C8DA36EC}"/>
              </a:ext>
            </a:extLst>
          </p:cNvPr>
          <p:cNvSpPr txBox="1"/>
          <p:nvPr/>
        </p:nvSpPr>
        <p:spPr>
          <a:xfrm>
            <a:off x="223155" y="5743136"/>
            <a:ext cx="5024093"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9" name="Footer Placeholder 8">
            <a:extLst>
              <a:ext uri="{FF2B5EF4-FFF2-40B4-BE49-F238E27FC236}">
                <a16:creationId xmlns:a16="http://schemas.microsoft.com/office/drawing/2014/main" id="{4E9C8F9E-AC20-44AD-A053-52D509FFF91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28913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33</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FINANCIAL MANAGEMENT</a:t>
            </a:r>
          </a:p>
        </p:txBody>
      </p:sp>
      <p:sp>
        <p:nvSpPr>
          <p:cNvPr id="2" name="Footer Placeholder 1">
            <a:extLst>
              <a:ext uri="{FF2B5EF4-FFF2-40B4-BE49-F238E27FC236}">
                <a16:creationId xmlns:a16="http://schemas.microsoft.com/office/drawing/2014/main" id="{3535C031-6DFF-46CF-901B-A47CEA9A38D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62540100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34</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FINANCIAL MANAGEMENT</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199374" y="898414"/>
            <a:ext cx="11562414" cy="5143150"/>
          </a:xfrm>
        </p:spPr>
        <p:txBody>
          <a:bodyPr numCol="1">
            <a:noAutofit/>
          </a:bodyPr>
          <a:lstStyle/>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Tracking financial performance and position.</a:t>
            </a:r>
          </a:p>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Annual financial report and dividend.</a:t>
            </a:r>
          </a:p>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Annual business plan, operating budgets, budgetary control.</a:t>
            </a:r>
          </a:p>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Investment decisions.</a:t>
            </a:r>
          </a:p>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Financing decisions.</a:t>
            </a:r>
          </a:p>
          <a:p>
            <a:pPr>
              <a:lnSpc>
                <a:spcPct val="150000"/>
              </a:lnSpc>
              <a:spcBef>
                <a:spcPts val="0"/>
              </a:spcBef>
              <a:spcAft>
                <a:spcPts val="600"/>
              </a:spcAft>
              <a:buFont typeface="Wingdings" panose="05000000000000000000" pitchFamily="2" charset="2"/>
              <a:buChar char="§"/>
              <a:defRPr/>
            </a:pPr>
            <a:r>
              <a:rPr lang="en-US" sz="2400" dirty="0">
                <a:solidFill>
                  <a:schemeClr val="accent2">
                    <a:lumMod val="75000"/>
                  </a:schemeClr>
                </a:solidFill>
                <a:latin typeface="Bahnschrift SemiLight Condensed" panose="020B0502040204020203" pitchFamily="34" charset="0"/>
                <a:cs typeface="Arial" panose="020B0604020202020204" pitchFamily="34" charset="0"/>
              </a:rPr>
              <a:t>Financial and Governance strategies.</a:t>
            </a:r>
          </a:p>
        </p:txBody>
      </p:sp>
      <p:sp>
        <p:nvSpPr>
          <p:cNvPr id="5" name="Footer Placeholder 4">
            <a:extLst>
              <a:ext uri="{FF2B5EF4-FFF2-40B4-BE49-F238E27FC236}">
                <a16:creationId xmlns:a16="http://schemas.microsoft.com/office/drawing/2014/main" id="{A03E957B-7AA8-47EF-8BB2-51DDC1E94A5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11959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35</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DOs &amp; DON’Ts</a:t>
            </a:r>
          </a:p>
        </p:txBody>
      </p:sp>
      <p:sp>
        <p:nvSpPr>
          <p:cNvPr id="2" name="Footer Placeholder 1">
            <a:extLst>
              <a:ext uri="{FF2B5EF4-FFF2-40B4-BE49-F238E27FC236}">
                <a16:creationId xmlns:a16="http://schemas.microsoft.com/office/drawing/2014/main" id="{CCA961B8-9E5D-4A22-BCAB-49623787D424}"/>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53282717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38A9150E-EFE4-4DEB-BA22-71E8256E25E2}"/>
              </a:ext>
            </a:extLst>
          </p:cNvPr>
          <p:cNvSpPr txBox="1"/>
          <p:nvPr/>
        </p:nvSpPr>
        <p:spPr>
          <a:xfrm>
            <a:off x="195940" y="174181"/>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DO’S &amp; DON’TS</a:t>
            </a:r>
          </a:p>
        </p:txBody>
      </p:sp>
      <p:cxnSp>
        <p:nvCxnSpPr>
          <p:cNvPr id="98" name="Straight Connector 97">
            <a:extLst>
              <a:ext uri="{FF2B5EF4-FFF2-40B4-BE49-F238E27FC236}">
                <a16:creationId xmlns:a16="http://schemas.microsoft.com/office/drawing/2014/main" id="{54D0B356-2916-4DCF-AFE7-19F08D0A91B7}"/>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5C03A441-4689-4392-A0C1-87A17676E3BA}"/>
              </a:ext>
            </a:extLst>
          </p:cNvPr>
          <p:cNvSpPr/>
          <p:nvPr/>
        </p:nvSpPr>
        <p:spPr>
          <a:xfrm>
            <a:off x="-1042" y="6142693"/>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Freeform: Shape 105">
            <a:extLst>
              <a:ext uri="{FF2B5EF4-FFF2-40B4-BE49-F238E27FC236}">
                <a16:creationId xmlns:a16="http://schemas.microsoft.com/office/drawing/2014/main" id="{47261951-3600-4998-99D7-D74349C4F070}"/>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3" name="Table 4">
            <a:extLst>
              <a:ext uri="{FF2B5EF4-FFF2-40B4-BE49-F238E27FC236}">
                <a16:creationId xmlns:a16="http://schemas.microsoft.com/office/drawing/2014/main" id="{829674C4-67D5-4203-99D5-44D34D0771D1}"/>
              </a:ext>
            </a:extLst>
          </p:cNvPr>
          <p:cNvGraphicFramePr>
            <a:graphicFrameLocks noGrp="1"/>
          </p:cNvGraphicFramePr>
          <p:nvPr>
            <p:extLst>
              <p:ext uri="{D42A27DB-BD31-4B8C-83A1-F6EECF244321}">
                <p14:modId xmlns:p14="http://schemas.microsoft.com/office/powerpoint/2010/main" val="538331959"/>
              </p:ext>
            </p:extLst>
          </p:nvPr>
        </p:nvGraphicFramePr>
        <p:xfrm>
          <a:off x="236454" y="955988"/>
          <a:ext cx="11762633" cy="5497592"/>
        </p:xfrm>
        <a:graphic>
          <a:graphicData uri="http://schemas.openxmlformats.org/drawingml/2006/table">
            <a:tbl>
              <a:tblPr firstRow="1" bandRow="1">
                <a:tableStyleId>{5940675A-B579-460E-94D1-54222C63F5DA}</a:tableStyleId>
              </a:tblPr>
              <a:tblGrid>
                <a:gridCol w="6153460">
                  <a:extLst>
                    <a:ext uri="{9D8B030D-6E8A-4147-A177-3AD203B41FA5}">
                      <a16:colId xmlns:a16="http://schemas.microsoft.com/office/drawing/2014/main" val="671922191"/>
                    </a:ext>
                  </a:extLst>
                </a:gridCol>
                <a:gridCol w="5609173">
                  <a:extLst>
                    <a:ext uri="{9D8B030D-6E8A-4147-A177-3AD203B41FA5}">
                      <a16:colId xmlns:a16="http://schemas.microsoft.com/office/drawing/2014/main" val="3052015584"/>
                    </a:ext>
                  </a:extLst>
                </a:gridCol>
              </a:tblGrid>
              <a:tr h="526254">
                <a:tc>
                  <a:txBody>
                    <a:bodyPr/>
                    <a:lstStyle/>
                    <a:p>
                      <a:endParaRPr lang="en-US" sz="2300" b="1" dirty="0">
                        <a:solidFill>
                          <a:schemeClr val="bg1"/>
                        </a:solidFill>
                        <a:latin typeface="+mj-lt"/>
                      </a:endParaRPr>
                    </a:p>
                    <a:p>
                      <a:endParaRPr lang="en-US" sz="2300" b="1" dirty="0">
                        <a:solidFill>
                          <a:schemeClr val="bg1"/>
                        </a:solidFill>
                        <a:latin typeface="+mj-lt"/>
                      </a:endParaRPr>
                    </a:p>
                    <a:p>
                      <a:endParaRPr lang="en-US" sz="2300" b="1" dirty="0">
                        <a:solidFill>
                          <a:schemeClr val="bg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300" b="1" dirty="0">
                        <a:solidFill>
                          <a:schemeClr val="bg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037758"/>
                  </a:ext>
                </a:extLst>
              </a:tr>
              <a:tr h="526254">
                <a:tc>
                  <a:txBody>
                    <a:bodyPr/>
                    <a:lstStyle/>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Be Silent, calm and patient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solidFill>
                            <a:schemeClr val="accent2">
                              <a:lumMod val="75000"/>
                            </a:schemeClr>
                          </a:solidFill>
                          <a:latin typeface="Bahnschrift SemiLight Condensed" panose="020B0502040204020203" pitchFamily="34" charset="0"/>
                          <a:ea typeface="Verdana" panose="020B0604030504040204" pitchFamily="34" charset="0"/>
                        </a:rPr>
                        <a:t>Do no interrupt unless specifically asked.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008965"/>
                  </a:ext>
                </a:extLst>
              </a:tr>
              <a:tr h="90832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accent5">
                              <a:lumMod val="75000"/>
                            </a:schemeClr>
                          </a:solidFill>
                          <a:latin typeface="Bahnschrift SemiLight Condensed" panose="020B0502040204020203" pitchFamily="34" charset="0"/>
                          <a:ea typeface="Verdana" panose="020B0604030504040204" pitchFamily="34" charset="0"/>
                        </a:rPr>
                        <a:t>Be aware of contemporary issues (IL&amp;FS, DHFL,</a:t>
                      </a:r>
                      <a:r>
                        <a:rPr lang="en-US" sz="2000" kern="1200" baseline="0" dirty="0">
                          <a:solidFill>
                            <a:schemeClr val="accent5">
                              <a:lumMod val="75000"/>
                            </a:schemeClr>
                          </a:solidFill>
                          <a:latin typeface="Bahnschrift SemiLight Condensed" panose="020B0502040204020203" pitchFamily="34" charset="0"/>
                          <a:ea typeface="Verdana" panose="020B0604030504040204" pitchFamily="34" charset="0"/>
                        </a:rPr>
                        <a:t> </a:t>
                      </a:r>
                      <a:r>
                        <a:rPr lang="en-US" sz="2000" kern="1200" dirty="0">
                          <a:solidFill>
                            <a:schemeClr val="accent5">
                              <a:lumMod val="75000"/>
                            </a:schemeClr>
                          </a:solidFill>
                          <a:latin typeface="Bahnschrift SemiLight Condensed" panose="020B0502040204020203" pitchFamily="34" charset="0"/>
                          <a:ea typeface="Verdana" panose="020B0604030504040204" pitchFamily="34" charset="0"/>
                        </a:rPr>
                        <a:t>PNB, Nirav Modi, Satyam etc.)</a:t>
                      </a:r>
                    </a:p>
                    <a:p>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solidFill>
                            <a:schemeClr val="accent2">
                              <a:lumMod val="75000"/>
                            </a:schemeClr>
                          </a:solidFill>
                          <a:latin typeface="Bahnschrift SemiLight Condensed" panose="020B0502040204020203" pitchFamily="34" charset="0"/>
                          <a:ea typeface="Verdana" panose="020B0604030504040204" pitchFamily="34" charset="0"/>
                        </a:rPr>
                        <a:t>Do not use cellphones and do not have side conversations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607473"/>
                  </a:ext>
                </a:extLst>
              </a:tr>
              <a:tr h="52625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accent5">
                              <a:lumMod val="75000"/>
                            </a:schemeClr>
                          </a:solidFill>
                          <a:latin typeface="Bahnschrift SemiLight Condensed" panose="020B0502040204020203" pitchFamily="34" charset="0"/>
                          <a:ea typeface="Verdana" panose="020B0604030504040204" pitchFamily="34" charset="0"/>
                        </a:rPr>
                        <a:t>Read agenda for effective participation and outcome of the meeting</a:t>
                      </a:r>
                    </a:p>
                    <a:p>
                      <a:endParaRPr lang="en-US" sz="2000" kern="1200" dirty="0">
                        <a:solidFill>
                          <a:schemeClr val="accent5">
                            <a:lumMod val="75000"/>
                          </a:schemeClr>
                        </a:solidFill>
                        <a:latin typeface="Bahnschrift SemiLight Condensed" panose="020B0502040204020203" pitchFamily="34" charset="0"/>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solidFill>
                            <a:schemeClr val="accent2">
                              <a:lumMod val="75000"/>
                            </a:schemeClr>
                          </a:solidFill>
                          <a:latin typeface="Bahnschrift SemiLight Condensed" panose="020B0502040204020203" pitchFamily="34" charset="0"/>
                          <a:ea typeface="Verdana" panose="020B0604030504040204" pitchFamily="34" charset="0"/>
                        </a:rPr>
                        <a:t>Do not discuss Board proceedings in public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9947073"/>
                  </a:ext>
                </a:extLst>
              </a:tr>
              <a:tr h="90832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accent5">
                              <a:lumMod val="75000"/>
                            </a:schemeClr>
                          </a:solidFill>
                          <a:latin typeface="Bahnschrift SemiLight Condensed" panose="020B0502040204020203" pitchFamily="34" charset="0"/>
                          <a:ea typeface="Verdana" panose="020B0604030504040204" pitchFamily="34" charset="0"/>
                        </a:rPr>
                        <a:t>Understand background of other directors before the first meeting </a:t>
                      </a:r>
                    </a:p>
                    <a:p>
                      <a:endParaRPr lang="en-US" sz="2000" dirty="0">
                        <a:solidFill>
                          <a:schemeClr val="accent5">
                            <a:lumMod val="75000"/>
                          </a:schemeClr>
                        </a:solidFill>
                        <a:latin typeface="Bahnschrift SemiLight Condensed" panose="020B0502040204020203"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solidFill>
                            <a:schemeClr val="accent2">
                              <a:lumMod val="75000"/>
                            </a:schemeClr>
                          </a:solidFill>
                          <a:latin typeface="Bahnschrift SemiLight Condensed" panose="020B0502040204020203" pitchFamily="34" charset="0"/>
                          <a:ea typeface="Verdana" panose="020B0604030504040204" pitchFamily="34" charset="0"/>
                        </a:rPr>
                        <a:t>Ignoring Whistle-blower Compliant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468529"/>
                  </a:ext>
                </a:extLst>
              </a:tr>
              <a:tr h="908329">
                <a:tc>
                  <a:txBody>
                    <a:bodyPr/>
                    <a:lstStyle/>
                    <a:p>
                      <a:pPr marL="285750" indent="-285750">
                        <a:buFont typeface="Arial" panose="020B0604020202020204" pitchFamily="34" charset="0"/>
                        <a:buChar cha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Be always Vigilant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solidFill>
                            <a:schemeClr val="accent2">
                              <a:lumMod val="75000"/>
                            </a:schemeClr>
                          </a:solidFill>
                          <a:latin typeface="Bahnschrift SemiLight Condensed" panose="020B0502040204020203" pitchFamily="34" charset="0"/>
                          <a:ea typeface="Verdana" panose="020B0604030504040204" pitchFamily="34" charset="0"/>
                        </a:rPr>
                        <a:t>Hiding from debate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9344753"/>
                  </a:ext>
                </a:extLst>
              </a:tr>
            </a:tbl>
          </a:graphicData>
        </a:graphic>
      </p:graphicFrame>
      <p:pic>
        <p:nvPicPr>
          <p:cNvPr id="5" name="Graphic 4" descr="Checkmark">
            <a:extLst>
              <a:ext uri="{FF2B5EF4-FFF2-40B4-BE49-F238E27FC236}">
                <a16:creationId xmlns:a16="http://schemas.microsoft.com/office/drawing/2014/main" id="{848C5FEB-E865-44D4-B165-772C205045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1945" y="1121232"/>
            <a:ext cx="849084" cy="849084"/>
          </a:xfrm>
          <a:prstGeom prst="rect">
            <a:avLst/>
          </a:prstGeom>
        </p:spPr>
      </p:pic>
      <p:pic>
        <p:nvPicPr>
          <p:cNvPr id="7" name="Graphic 6" descr="Close">
            <a:extLst>
              <a:ext uri="{FF2B5EF4-FFF2-40B4-BE49-F238E27FC236}">
                <a16:creationId xmlns:a16="http://schemas.microsoft.com/office/drawing/2014/main" id="{06B86D3A-D638-419F-B98D-3B6D3E0DDC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0714" y="1164778"/>
            <a:ext cx="740229" cy="740229"/>
          </a:xfrm>
          <a:prstGeom prst="rect">
            <a:avLst/>
          </a:prstGeom>
        </p:spPr>
      </p:pic>
      <p:sp>
        <p:nvSpPr>
          <p:cNvPr id="2" name="Footer Placeholder 1">
            <a:extLst>
              <a:ext uri="{FF2B5EF4-FFF2-40B4-BE49-F238E27FC236}">
                <a16:creationId xmlns:a16="http://schemas.microsoft.com/office/drawing/2014/main" id="{FFF1FC84-5580-4BB0-BEA6-36A66D2C36F6}"/>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92287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37</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AN IMPORTANT ONE - SEPARATE MEETING OF IDs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p:txBody>
          <a:bodyPr>
            <a:normAutofit/>
          </a:bodyPr>
          <a:lstStyle/>
          <a:p>
            <a:pPr marL="0" indent="0">
              <a:buNone/>
            </a:pPr>
            <a:r>
              <a:rPr lang="en-US" sz="1600" dirty="0">
                <a:latin typeface="Verdana" pitchFamily="34" charset="0"/>
                <a:ea typeface="Verdana" pitchFamily="34" charset="0"/>
                <a:cs typeface="Verdana" pitchFamily="34" charset="0"/>
              </a:rPr>
              <a:t> </a:t>
            </a:r>
          </a:p>
          <a:p>
            <a:pPr marL="0" indent="0">
              <a:buNone/>
            </a:pPr>
            <a:endParaRPr lang="en-IN" sz="1600" dirty="0">
              <a:latin typeface="Verdana" pitchFamily="34" charset="0"/>
              <a:ea typeface="Verdana" pitchFamily="34" charset="0"/>
              <a:cs typeface="Verdana" pitchFamily="34" charset="0"/>
            </a:endParaRPr>
          </a:p>
        </p:txBody>
      </p:sp>
      <p:sp>
        <p:nvSpPr>
          <p:cNvPr id="18" name="AutoShape 2" descr="CBDT clarifies remuneration of Indian managers of offshore funds"/>
          <p:cNvSpPr>
            <a:spLocks noChangeAspect="1" noChangeArrowheads="1"/>
          </p:cNvSpPr>
          <p:nvPr/>
        </p:nvSpPr>
        <p:spPr bwMode="auto">
          <a:xfrm>
            <a:off x="155575" y="-822325"/>
            <a:ext cx="2066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 name="AutoShape 4" descr="CBDT clarifies remuneration of Indian managers of offshore funds"/>
          <p:cNvSpPr>
            <a:spLocks noChangeAspect="1" noChangeArrowheads="1"/>
          </p:cNvSpPr>
          <p:nvPr/>
        </p:nvSpPr>
        <p:spPr bwMode="auto">
          <a:xfrm>
            <a:off x="307975" y="-669925"/>
            <a:ext cx="2066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1" name="TextBox 20"/>
          <p:cNvSpPr txBox="1"/>
          <p:nvPr/>
        </p:nvSpPr>
        <p:spPr>
          <a:xfrm>
            <a:off x="270397" y="1044575"/>
            <a:ext cx="7470687" cy="830997"/>
          </a:xfrm>
          <a:prstGeom prst="rect">
            <a:avLst/>
          </a:prstGeom>
          <a:noFill/>
        </p:spPr>
        <p:txBody>
          <a:bodyPr wrap="square" rtlCol="0">
            <a:spAutoFit/>
          </a:bodyPr>
          <a:lstStyle/>
          <a:p>
            <a:endParaRPr lang="en-US" sz="1600" b="1"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endParaRPr lang="en-IN" sz="1600" b="1" dirty="0">
              <a:latin typeface="Verdana" pitchFamily="34" charset="0"/>
              <a:ea typeface="Verdana" pitchFamily="34" charset="0"/>
              <a:cs typeface="Verdana" pitchFamily="34" charset="0"/>
            </a:endParaRPr>
          </a:p>
        </p:txBody>
      </p:sp>
      <p:graphicFrame>
        <p:nvGraphicFramePr>
          <p:cNvPr id="11" name="Diagram 10"/>
          <p:cNvGraphicFramePr/>
          <p:nvPr>
            <p:extLst>
              <p:ext uri="{D42A27DB-BD31-4B8C-83A1-F6EECF244321}">
                <p14:modId xmlns:p14="http://schemas.microsoft.com/office/powerpoint/2010/main" val="1834783697"/>
              </p:ext>
            </p:extLst>
          </p:nvPr>
        </p:nvGraphicFramePr>
        <p:xfrm>
          <a:off x="2032000" y="816428"/>
          <a:ext cx="8128000" cy="5321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7975" y="892175"/>
            <a:ext cx="11453813" cy="369332"/>
          </a:xfrm>
          <a:prstGeom prst="rect">
            <a:avLst/>
          </a:prstGeom>
          <a:noFill/>
        </p:spPr>
        <p:txBody>
          <a:bodyPr wrap="square" rtlCol="0">
            <a:spAutoFit/>
          </a:bodyPr>
          <a:lstStyle/>
          <a:p>
            <a:endParaRPr lang="en-IN" dirty="0"/>
          </a:p>
        </p:txBody>
      </p:sp>
      <p:sp>
        <p:nvSpPr>
          <p:cNvPr id="12" name="TextBox 11">
            <a:extLst>
              <a:ext uri="{FF2B5EF4-FFF2-40B4-BE49-F238E27FC236}">
                <a16:creationId xmlns:a16="http://schemas.microsoft.com/office/drawing/2014/main" id="{D6374D3A-7003-4D6A-BB5B-9767FD56E22B}"/>
              </a:ext>
            </a:extLst>
          </p:cNvPr>
          <p:cNvSpPr txBox="1"/>
          <p:nvPr/>
        </p:nvSpPr>
        <p:spPr>
          <a:xfrm>
            <a:off x="223156" y="1044575"/>
            <a:ext cx="11745688" cy="3970318"/>
          </a:xfrm>
          <a:prstGeom prst="rect">
            <a:avLst/>
          </a:prstGeom>
          <a:noFill/>
        </p:spPr>
        <p:txBody>
          <a:bodyPr wrap="square" rtlCol="0">
            <a:spAutoFit/>
          </a:bodyPr>
          <a:lstStyle/>
          <a:p>
            <a:r>
              <a:rPr lang="en-US" dirty="0">
                <a:latin typeface="Bahnschrift SemiLight Condensed" panose="020B0502040204020203" pitchFamily="34" charset="0"/>
                <a:ea typeface="Verdana" pitchFamily="34" charset="0"/>
                <a:cs typeface="Verdana" pitchFamily="34" charset="0"/>
              </a:rPr>
              <a:t>Regulation 25 of SEBI (LODR) Regulations, 2015</a:t>
            </a:r>
          </a:p>
          <a:p>
            <a:endParaRPr lang="en-US"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q"/>
            </a:pPr>
            <a:r>
              <a:rPr lang="en-US" dirty="0">
                <a:latin typeface="Bahnschrift SemiLight Condensed" panose="020B0502040204020203" pitchFamily="34" charset="0"/>
                <a:ea typeface="Verdana" pitchFamily="34" charset="0"/>
                <a:cs typeface="Verdana" pitchFamily="34" charset="0"/>
              </a:rPr>
              <a:t>(Applicable in case of listed companies) – IDs shall hold meeting once in a year without the presence of non-independent directors and members and all the IDs shall strive to be present</a:t>
            </a:r>
          </a:p>
          <a:p>
            <a:pPr marL="285750" indent="-285750">
              <a:buFont typeface="Wingdings" pitchFamily="2" charset="2"/>
              <a:buChar char="q"/>
            </a:pPr>
            <a:endParaRPr lang="en-US"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q"/>
            </a:pPr>
            <a:r>
              <a:rPr lang="en-US" dirty="0">
                <a:latin typeface="Bahnschrift SemiLight Condensed" panose="020B0502040204020203" pitchFamily="34" charset="0"/>
                <a:ea typeface="Verdana" pitchFamily="34" charset="0"/>
                <a:cs typeface="Verdana" pitchFamily="34" charset="0"/>
              </a:rPr>
              <a:t>Agenda for the aforesaid meeting shall be :-</a:t>
            </a:r>
          </a:p>
          <a:p>
            <a:pPr marL="742950" lvl="1" indent="-285750">
              <a:buFont typeface="Wingdings" pitchFamily="2" charset="2"/>
              <a:buChar char="ü"/>
            </a:pPr>
            <a:endParaRPr lang="en-US" dirty="0">
              <a:latin typeface="Bahnschrift Condensed"/>
              <a:ea typeface="Verdana" pitchFamily="34" charset="0"/>
              <a:cs typeface="Verdana" pitchFamily="34" charset="0"/>
            </a:endParaRPr>
          </a:p>
          <a:p>
            <a:pPr lvl="1"/>
            <a:r>
              <a:rPr lang="en-US" dirty="0">
                <a:latin typeface="Bahnschrift Condensed"/>
                <a:ea typeface="Verdana" pitchFamily="34" charset="0"/>
                <a:cs typeface="Verdana" pitchFamily="34" charset="0"/>
              </a:rPr>
              <a:t>	</a:t>
            </a:r>
          </a:p>
          <a:p>
            <a:endParaRPr lang="en-US" b="1" dirty="0">
              <a:latin typeface="Bahnschrift Condensed"/>
              <a:ea typeface="Verdana" pitchFamily="34" charset="0"/>
              <a:cs typeface="Verdana" pitchFamily="34" charset="0"/>
            </a:endParaRPr>
          </a:p>
          <a:p>
            <a:endParaRPr lang="en-US" b="1" dirty="0">
              <a:latin typeface="Bahnschrift Condensed"/>
              <a:ea typeface="Verdana" pitchFamily="34" charset="0"/>
              <a:cs typeface="Verdana" pitchFamily="34" charset="0"/>
            </a:endParaRPr>
          </a:p>
          <a:p>
            <a:endParaRPr lang="en-US" dirty="0">
              <a:latin typeface="Bahnschrift Condensed"/>
              <a:ea typeface="Verdana" pitchFamily="34" charset="0"/>
              <a:cs typeface="Verdana" pitchFamily="34" charset="0"/>
            </a:endParaRPr>
          </a:p>
          <a:p>
            <a:endParaRPr lang="en-US" dirty="0">
              <a:latin typeface="Bahnschrift Condensed"/>
              <a:ea typeface="Verdana" pitchFamily="34" charset="0"/>
              <a:cs typeface="Verdana" pitchFamily="34" charset="0"/>
            </a:endParaRPr>
          </a:p>
          <a:p>
            <a:endParaRPr lang="en-US" dirty="0">
              <a:latin typeface="Bahnschrift Condensed"/>
              <a:ea typeface="Verdana" pitchFamily="34" charset="0"/>
              <a:cs typeface="Verdana" pitchFamily="34" charset="0"/>
            </a:endParaRPr>
          </a:p>
          <a:p>
            <a:endParaRPr lang="en-IN" dirty="0">
              <a:latin typeface="Bahnschrift Condensed"/>
              <a:ea typeface="Verdana" pitchFamily="34" charset="0"/>
              <a:cs typeface="Verdana" pitchFamily="34" charset="0"/>
            </a:endParaRPr>
          </a:p>
        </p:txBody>
      </p:sp>
      <p:graphicFrame>
        <p:nvGraphicFramePr>
          <p:cNvPr id="13" name="Table 12">
            <a:extLst>
              <a:ext uri="{FF2B5EF4-FFF2-40B4-BE49-F238E27FC236}">
                <a16:creationId xmlns:a16="http://schemas.microsoft.com/office/drawing/2014/main" id="{7CD3B949-58F6-49F7-A9BF-97889B57D8FE}"/>
              </a:ext>
            </a:extLst>
          </p:cNvPr>
          <p:cNvGraphicFramePr>
            <a:graphicFrameLocks noGrp="1"/>
          </p:cNvGraphicFramePr>
          <p:nvPr>
            <p:extLst>
              <p:ext uri="{D42A27DB-BD31-4B8C-83A1-F6EECF244321}">
                <p14:modId xmlns:p14="http://schemas.microsoft.com/office/powerpoint/2010/main" val="3562138903"/>
              </p:ext>
            </p:extLst>
          </p:nvPr>
        </p:nvGraphicFramePr>
        <p:xfrm>
          <a:off x="1994421" y="3068876"/>
          <a:ext cx="8141701" cy="2490476"/>
        </p:xfrm>
        <a:graphic>
          <a:graphicData uri="http://schemas.openxmlformats.org/drawingml/2006/table">
            <a:tbl>
              <a:tblPr firstRow="1" bandRow="1">
                <a:tableStyleId>{BC89EF96-8CEA-46FF-86C4-4CE0E7609802}</a:tableStyleId>
              </a:tblPr>
              <a:tblGrid>
                <a:gridCol w="8141701">
                  <a:extLst>
                    <a:ext uri="{9D8B030D-6E8A-4147-A177-3AD203B41FA5}">
                      <a16:colId xmlns:a16="http://schemas.microsoft.com/office/drawing/2014/main" val="20000"/>
                    </a:ext>
                  </a:extLst>
                </a:gridCol>
              </a:tblGrid>
              <a:tr h="802396">
                <a:tc>
                  <a:txBody>
                    <a:bodyPr/>
                    <a:lstStyle/>
                    <a:p>
                      <a:r>
                        <a:rPr lang="en-US" sz="1800" b="0" dirty="0">
                          <a:solidFill>
                            <a:schemeClr val="accent5">
                              <a:lumMod val="75000"/>
                            </a:schemeClr>
                          </a:solidFill>
                          <a:latin typeface="Bahnschrift SemiLight Condensed" panose="020B0502040204020203" pitchFamily="34" charset="0"/>
                          <a:ea typeface="Verdana" pitchFamily="34" charset="0"/>
                          <a:cs typeface="Verdana" pitchFamily="34" charset="0"/>
                        </a:rPr>
                        <a:t>Review</a:t>
                      </a:r>
                      <a:r>
                        <a:rPr lang="en-US" sz="18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of Performance of Non-Independent Directors</a:t>
                      </a:r>
                      <a:endParaRPr lang="en-IN" sz="18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844040">
                <a:tc>
                  <a:txBody>
                    <a:bodyPr/>
                    <a:lstStyle/>
                    <a:p>
                      <a:r>
                        <a:rPr lang="en-US" sz="1800" b="0" dirty="0">
                          <a:solidFill>
                            <a:schemeClr val="accent5">
                              <a:lumMod val="75000"/>
                            </a:schemeClr>
                          </a:solidFill>
                          <a:latin typeface="Bahnschrift SemiLight Condensed" panose="020B0502040204020203" pitchFamily="34" charset="0"/>
                          <a:ea typeface="Verdana" pitchFamily="34" charset="0"/>
                          <a:cs typeface="Verdana" pitchFamily="34" charset="0"/>
                        </a:rPr>
                        <a:t>Review</a:t>
                      </a:r>
                      <a:r>
                        <a:rPr lang="en-US" sz="18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of Performance of the Chairman</a:t>
                      </a:r>
                      <a:endParaRPr lang="en-IN" sz="18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844040">
                <a:tc>
                  <a:txBody>
                    <a:bodyPr/>
                    <a:lstStyle/>
                    <a:p>
                      <a:r>
                        <a:rPr lang="en-IN" sz="1800" b="0" kern="1200" dirty="0">
                          <a:solidFill>
                            <a:schemeClr val="accent5">
                              <a:lumMod val="75000"/>
                            </a:schemeClr>
                          </a:solidFill>
                          <a:effectLst/>
                          <a:latin typeface="Bahnschrift SemiLight Condensed" panose="020B0502040204020203" pitchFamily="34" charset="0"/>
                          <a:ea typeface="Verdana" pitchFamily="34" charset="0"/>
                          <a:cs typeface="Verdana" pitchFamily="34" charset="0"/>
                        </a:rPr>
                        <a:t>Assess the quality, quantity &amp; timeliness of flow of information between the management</a:t>
                      </a:r>
                      <a:r>
                        <a:rPr lang="en-IN" sz="1800" b="0" kern="1200" baseline="0" dirty="0">
                          <a:solidFill>
                            <a:schemeClr val="accent5">
                              <a:lumMod val="75000"/>
                            </a:schemeClr>
                          </a:solidFill>
                          <a:effectLst/>
                          <a:latin typeface="Bahnschrift SemiLight Condensed" panose="020B0502040204020203" pitchFamily="34" charset="0"/>
                          <a:ea typeface="Verdana" pitchFamily="34" charset="0"/>
                          <a:cs typeface="Verdana" pitchFamily="34" charset="0"/>
                        </a:rPr>
                        <a:t> &amp;</a:t>
                      </a:r>
                      <a:r>
                        <a:rPr lang="en-IN" sz="1800" b="0" kern="1200" dirty="0">
                          <a:solidFill>
                            <a:schemeClr val="accent5">
                              <a:lumMod val="75000"/>
                            </a:schemeClr>
                          </a:solidFill>
                          <a:effectLst/>
                          <a:latin typeface="Bahnschrift SemiLight Condensed" panose="020B0502040204020203" pitchFamily="34" charset="0"/>
                          <a:ea typeface="Verdana" pitchFamily="34" charset="0"/>
                          <a:cs typeface="Verdana" pitchFamily="34" charset="0"/>
                        </a:rPr>
                        <a:t> board of directors </a:t>
                      </a:r>
                      <a:endParaRPr lang="en-IN" sz="18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
        <p:nvSpPr>
          <p:cNvPr id="14" name="Footer Placeholder 13">
            <a:extLst>
              <a:ext uri="{FF2B5EF4-FFF2-40B4-BE49-F238E27FC236}">
                <a16:creationId xmlns:a16="http://schemas.microsoft.com/office/drawing/2014/main" id="{66594AEE-B77A-4E68-B681-B91EF91F2DD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085128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38</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15557" y="2923794"/>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LIABILITIES FOR IDs</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0FFBCB1D-93CF-4C72-8C3A-E1845DECF9D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631227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39</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WHEN IS ID LIABLE FOR NON-COMPLIANCE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9" name="TextBox 8"/>
          <p:cNvSpPr txBox="1"/>
          <p:nvPr/>
        </p:nvSpPr>
        <p:spPr>
          <a:xfrm>
            <a:off x="350729" y="1112813"/>
            <a:ext cx="9555270" cy="4708981"/>
          </a:xfrm>
          <a:prstGeom prst="rect">
            <a:avLst/>
          </a:prstGeom>
          <a:noFill/>
        </p:spPr>
        <p:txBody>
          <a:bodyPr wrap="square" rtlCol="0">
            <a:spAutoFit/>
          </a:bodyPr>
          <a:lstStyle/>
          <a:p>
            <a:r>
              <a:rPr lang="en-US" sz="2200" dirty="0">
                <a:latin typeface="Bahnschrift SemiLight Condensed" panose="020B0502040204020203" pitchFamily="34" charset="0"/>
                <a:ea typeface="Verdana" pitchFamily="34" charset="0"/>
                <a:cs typeface="Verdana" pitchFamily="34" charset="0"/>
              </a:rPr>
              <a:t>In accordance with Section 149(12) of Companies Act, 2013</a:t>
            </a:r>
          </a:p>
          <a:p>
            <a:endParaRPr lang="en-US" sz="2200" b="1" dirty="0">
              <a:latin typeface="Bahnschrift SemiLight Condensed" panose="020B0502040204020203" pitchFamily="34" charset="0"/>
              <a:ea typeface="Verdana" pitchFamily="34" charset="0"/>
              <a:cs typeface="Verdana" pitchFamily="34" charset="0"/>
            </a:endParaRPr>
          </a:p>
          <a:p>
            <a:r>
              <a:rPr lang="en-US" sz="2200" dirty="0">
                <a:latin typeface="Bahnschrift SemiLight Condensed" panose="020B0502040204020203" pitchFamily="34" charset="0"/>
                <a:ea typeface="Verdana" pitchFamily="34" charset="0"/>
                <a:cs typeface="Verdana" pitchFamily="34" charset="0"/>
              </a:rPr>
              <a:t>Independent Director shall be held liable only in respect of such acts of omission or commission by company – </a:t>
            </a:r>
          </a:p>
          <a:p>
            <a:endParaRPr lang="en-US" sz="2200" dirty="0">
              <a:latin typeface="Bahnschrift SemiLight Condensed" panose="020B0502040204020203" pitchFamily="34" charset="0"/>
              <a:ea typeface="Verdana" pitchFamily="34" charset="0"/>
              <a:cs typeface="Verdana" pitchFamily="34" charset="0"/>
            </a:endParaRPr>
          </a:p>
          <a:p>
            <a:pPr marL="1252538" indent="-261938">
              <a:buFont typeface="Wingdings" pitchFamily="2" charset="2"/>
              <a:buChar char="§"/>
              <a:tabLst>
                <a:tab pos="1524000" algn="l"/>
              </a:tabLst>
            </a:pPr>
            <a:r>
              <a:rPr lang="en-US" sz="2200" dirty="0">
                <a:solidFill>
                  <a:schemeClr val="accent1">
                    <a:lumMod val="75000"/>
                  </a:schemeClr>
                </a:solidFill>
                <a:latin typeface="Bahnschrift SemiLight Condensed" panose="020B0502040204020203" pitchFamily="34" charset="0"/>
                <a:ea typeface="Verdana" pitchFamily="34" charset="0"/>
                <a:cs typeface="Verdana" pitchFamily="34" charset="0"/>
              </a:rPr>
              <a:t>Occurred with his knowledge</a:t>
            </a:r>
          </a:p>
          <a:p>
            <a:pPr marL="1252538" indent="-261938">
              <a:tabLst>
                <a:tab pos="1524000" algn="l"/>
              </a:tabLst>
            </a:pPr>
            <a:r>
              <a:rPr lang="en-US" sz="2200" dirty="0">
                <a:solidFill>
                  <a:schemeClr val="accent1">
                    <a:lumMod val="75000"/>
                  </a:schemeClr>
                </a:solidFill>
                <a:latin typeface="Bahnschrift SemiLight Condensed" panose="020B0502040204020203" pitchFamily="34" charset="0"/>
                <a:ea typeface="Verdana" pitchFamily="34" charset="0"/>
                <a:cs typeface="Verdana" pitchFamily="34" charset="0"/>
              </a:rPr>
              <a:t>	</a:t>
            </a:r>
          </a:p>
          <a:p>
            <a:pPr marL="1252538" indent="-261938">
              <a:buFont typeface="Wingdings" pitchFamily="2" charset="2"/>
              <a:buChar char="§"/>
              <a:tabLst>
                <a:tab pos="1524000" algn="l"/>
              </a:tabLst>
            </a:pPr>
            <a:r>
              <a:rPr lang="en-US" sz="2200" dirty="0">
                <a:solidFill>
                  <a:schemeClr val="accent1">
                    <a:lumMod val="75000"/>
                  </a:schemeClr>
                </a:solidFill>
                <a:latin typeface="Bahnschrift SemiLight Condensed" panose="020B0502040204020203" pitchFamily="34" charset="0"/>
                <a:ea typeface="Verdana" pitchFamily="34" charset="0"/>
                <a:cs typeface="Verdana" pitchFamily="34" charset="0"/>
              </a:rPr>
              <a:t>Attributable through board process</a:t>
            </a:r>
          </a:p>
          <a:p>
            <a:pPr marL="1252538" indent="-261938">
              <a:buFont typeface="Wingdings" pitchFamily="2" charset="2"/>
              <a:buChar char="§"/>
              <a:tabLst>
                <a:tab pos="1524000" algn="l"/>
              </a:tabLst>
            </a:pPr>
            <a:endParaRPr lang="en-US" sz="2200" dirty="0">
              <a:solidFill>
                <a:schemeClr val="accent1">
                  <a:lumMod val="75000"/>
                </a:schemeClr>
              </a:solidFill>
              <a:latin typeface="Bahnschrift SemiLight Condensed" panose="020B0502040204020203" pitchFamily="34" charset="0"/>
              <a:ea typeface="Verdana" pitchFamily="34" charset="0"/>
              <a:cs typeface="Verdana" pitchFamily="34" charset="0"/>
            </a:endParaRPr>
          </a:p>
          <a:p>
            <a:pPr marL="1252538" indent="-261938">
              <a:buFont typeface="Wingdings" pitchFamily="2" charset="2"/>
              <a:buChar char="§"/>
              <a:tabLst>
                <a:tab pos="1524000" algn="l"/>
              </a:tabLst>
            </a:pPr>
            <a:r>
              <a:rPr lang="en-US" sz="2200" dirty="0">
                <a:solidFill>
                  <a:schemeClr val="accent1">
                    <a:lumMod val="75000"/>
                  </a:schemeClr>
                </a:solidFill>
                <a:latin typeface="Bahnschrift SemiLight Condensed" panose="020B0502040204020203" pitchFamily="34" charset="0"/>
                <a:ea typeface="Verdana" pitchFamily="34" charset="0"/>
                <a:cs typeface="Verdana" pitchFamily="34" charset="0"/>
              </a:rPr>
              <a:t>With his consent or connivance</a:t>
            </a:r>
          </a:p>
          <a:p>
            <a:endParaRPr lang="en-US" sz="1600" b="1"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endParaRPr lang="en-IN" sz="1600" b="1" dirty="0">
              <a:latin typeface="Verdana" pitchFamily="34" charset="0"/>
              <a:ea typeface="Verdana" pitchFamily="34" charset="0"/>
              <a:cs typeface="Verdana" pitchFamily="34" charset="0"/>
            </a:endParaRPr>
          </a:p>
        </p:txBody>
      </p:sp>
      <p:pic>
        <p:nvPicPr>
          <p:cNvPr id="5122" name="Picture 2" descr="Cartoon Prisoner Behind Bars Stock Illustrations – 221 Cartoon Prisoner  Behind Bars Stock Illustrations, Vectors &amp; Clipart - Dreams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2439" y="2254915"/>
            <a:ext cx="3040844" cy="3040844"/>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0A0CCB54-DC60-44FE-9874-9A513EDA667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22128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446048" y="2920209"/>
            <a:ext cx="11124576" cy="923330"/>
          </a:xfrm>
          <a:prstGeom prst="rect">
            <a:avLst/>
          </a:prstGeom>
          <a:noFill/>
        </p:spPr>
        <p:txBody>
          <a:bodyPr wrap="square" numCol="1" spcCol="720000" rtlCol="0">
            <a:spAutoFit/>
          </a:bodyPr>
          <a:lstStyle/>
          <a:p>
            <a:pPr algn="just"/>
            <a:r>
              <a:rPr lang="en-US" sz="5400" dirty="0">
                <a:solidFill>
                  <a:schemeClr val="accent1">
                    <a:lumMod val="50000"/>
                  </a:schemeClr>
                </a:solidFill>
                <a:latin typeface="Bahnschrift Condensed" panose="020B0502040204020203" pitchFamily="34" charset="0"/>
              </a:rPr>
              <a:t>CORPORATE GOVERNANCE  - INDIAN LANDSCAPE</a:t>
            </a:r>
          </a:p>
        </p:txBody>
      </p:sp>
      <p:sp>
        <p:nvSpPr>
          <p:cNvPr id="2" name="Footer Placeholder 1">
            <a:extLst>
              <a:ext uri="{FF2B5EF4-FFF2-40B4-BE49-F238E27FC236}">
                <a16:creationId xmlns:a16="http://schemas.microsoft.com/office/drawing/2014/main" id="{F1F73863-09E5-404E-9425-E659AD120F0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73966551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40</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1077218"/>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WHETHER ID IS LIABLE FOR LIABILITIES OF THE COMPANY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2145129208"/>
              </p:ext>
            </p:extLst>
          </p:nvPr>
        </p:nvGraphicFramePr>
        <p:xfrm>
          <a:off x="1024569" y="1245754"/>
          <a:ext cx="9430439" cy="4628952"/>
        </p:xfrm>
        <a:graphic>
          <a:graphicData uri="http://schemas.openxmlformats.org/drawingml/2006/table">
            <a:tbl>
              <a:tblPr firstRow="1" bandRow="1">
                <a:tableStyleId>{69012ECD-51FC-41F1-AA8D-1B2483CD663E}</a:tableStyleId>
              </a:tblPr>
              <a:tblGrid>
                <a:gridCol w="5247462">
                  <a:extLst>
                    <a:ext uri="{9D8B030D-6E8A-4147-A177-3AD203B41FA5}">
                      <a16:colId xmlns:a16="http://schemas.microsoft.com/office/drawing/2014/main" val="20000"/>
                    </a:ext>
                  </a:extLst>
                </a:gridCol>
                <a:gridCol w="208280">
                  <a:extLst>
                    <a:ext uri="{9D8B030D-6E8A-4147-A177-3AD203B41FA5}">
                      <a16:colId xmlns:a16="http://schemas.microsoft.com/office/drawing/2014/main" val="1030915178"/>
                    </a:ext>
                  </a:extLst>
                </a:gridCol>
                <a:gridCol w="3974697">
                  <a:extLst>
                    <a:ext uri="{9D8B030D-6E8A-4147-A177-3AD203B41FA5}">
                      <a16:colId xmlns:a16="http://schemas.microsoft.com/office/drawing/2014/main" val="20001"/>
                    </a:ext>
                  </a:extLst>
                </a:gridCol>
              </a:tblGrid>
              <a:tr h="771492">
                <a:tc>
                  <a:txBody>
                    <a:bodyPr/>
                    <a:lstStyle/>
                    <a:p>
                      <a:pPr algn="ctr"/>
                      <a:r>
                        <a:rPr lang="en-US" sz="2200" b="0" dirty="0">
                          <a:solidFill>
                            <a:schemeClr val="accent5">
                              <a:lumMod val="75000"/>
                            </a:schemeClr>
                          </a:solidFill>
                          <a:latin typeface="Bahnschrift SemiLight Condensed" panose="020B0502040204020203" pitchFamily="34" charset="0"/>
                          <a:ea typeface="Verdana" pitchFamily="34" charset="0"/>
                          <a:cs typeface="Verdana" pitchFamily="34" charset="0"/>
                        </a:rPr>
                        <a:t>NATURE</a:t>
                      </a:r>
                      <a:r>
                        <a:rPr lang="en-US" sz="22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OF LIABILITY</a:t>
                      </a:r>
                      <a:endParaRPr lang="en-IN" sz="22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endParaRPr lang="en-IN" sz="22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r>
                        <a:rPr lang="en-US" sz="2200" b="0" dirty="0">
                          <a:solidFill>
                            <a:schemeClr val="accent5">
                              <a:lumMod val="75000"/>
                            </a:schemeClr>
                          </a:solidFill>
                          <a:latin typeface="Bahnschrift SemiLight Condensed" panose="020B0502040204020203" pitchFamily="34" charset="0"/>
                          <a:ea typeface="Verdana" pitchFamily="34" charset="0"/>
                          <a:cs typeface="Verdana" pitchFamily="34" charset="0"/>
                        </a:rPr>
                        <a:t>REMARKS </a:t>
                      </a:r>
                      <a:endParaRPr lang="en-IN" sz="22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71492">
                <a:tc>
                  <a:txBody>
                    <a:bodyPr/>
                    <a:lstStyle/>
                    <a:p>
                      <a:r>
                        <a:rPr lang="en-US" sz="2200" dirty="0">
                          <a:latin typeface="Bahnschrift SemiLight Condensed" panose="020B0502040204020203" pitchFamily="34" charset="0"/>
                          <a:ea typeface="Verdana" pitchFamily="34" charset="0"/>
                          <a:cs typeface="Verdana" pitchFamily="34" charset="0"/>
                        </a:rPr>
                        <a:t>Borrowed</a:t>
                      </a:r>
                      <a:r>
                        <a:rPr lang="en-US" sz="2200" baseline="0" dirty="0">
                          <a:latin typeface="Bahnschrift SemiLight Condensed" panose="020B0502040204020203" pitchFamily="34" charset="0"/>
                          <a:ea typeface="Verdana" pitchFamily="34" charset="0"/>
                          <a:cs typeface="Verdana" pitchFamily="34" charset="0"/>
                        </a:rPr>
                        <a:t> Funds</a:t>
                      </a:r>
                      <a:endParaRPr lang="en-IN" sz="2200" dirty="0">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IN" sz="2200" dirty="0">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sz="2200" dirty="0">
                          <a:solidFill>
                            <a:srgbClr val="FF0000"/>
                          </a:solidFill>
                          <a:latin typeface="Bahnschrift SemiLight Condensed" panose="020B0502040204020203" pitchFamily="34" charset="0"/>
                          <a:ea typeface="Verdana" pitchFamily="34" charset="0"/>
                          <a:cs typeface="Verdana" pitchFamily="34" charset="0"/>
                        </a:rPr>
                        <a:t>Yes</a:t>
                      </a:r>
                      <a:r>
                        <a:rPr lang="en-US" sz="2200" baseline="0" dirty="0">
                          <a:latin typeface="Bahnschrift SemiLight Condensed" panose="020B0502040204020203" pitchFamily="34" charset="0"/>
                          <a:ea typeface="Verdana" pitchFamily="34" charset="0"/>
                          <a:cs typeface="Verdana" pitchFamily="34" charset="0"/>
                        </a:rPr>
                        <a:t> </a:t>
                      </a:r>
                      <a:r>
                        <a:rPr lang="en-US" sz="2200" baseline="0" dirty="0">
                          <a:solidFill>
                            <a:srgbClr val="FF0000"/>
                          </a:solidFill>
                          <a:latin typeface="Bahnschrift SemiLight Condensed" panose="020B0502040204020203" pitchFamily="34" charset="0"/>
                          <a:ea typeface="Verdana" pitchFamily="34" charset="0"/>
                          <a:cs typeface="Verdana" pitchFamily="34" charset="0"/>
                        </a:rPr>
                        <a:t>(if Personal Guarantee is given)</a:t>
                      </a:r>
                      <a:endParaRPr lang="en-IN" sz="2200" dirty="0">
                        <a:solidFill>
                          <a:srgbClr val="FF0000"/>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1492">
                <a:tc>
                  <a:txBody>
                    <a:bodyPr/>
                    <a:lstStyle/>
                    <a:p>
                      <a:r>
                        <a:rPr lang="en-US" sz="2200" dirty="0">
                          <a:latin typeface="Bahnschrift SemiLight Condensed" panose="020B0502040204020203" pitchFamily="34" charset="0"/>
                          <a:ea typeface="Verdana" pitchFamily="34" charset="0"/>
                          <a:cs typeface="Verdana" pitchFamily="34" charset="0"/>
                        </a:rPr>
                        <a:t>Commercial Liabilities</a:t>
                      </a:r>
                      <a:endParaRPr lang="en-IN" sz="2200" dirty="0">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IN" sz="2200" dirty="0">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200" dirty="0">
                          <a:solidFill>
                            <a:srgbClr val="00B050"/>
                          </a:solidFill>
                          <a:latin typeface="Bahnschrift SemiLight Condensed" panose="020B0502040204020203" pitchFamily="34" charset="0"/>
                          <a:ea typeface="Verdana" pitchFamily="34" charset="0"/>
                          <a:cs typeface="Verdana" pitchFamily="34" charset="0"/>
                        </a:rPr>
                        <a:t>No</a:t>
                      </a:r>
                      <a:endParaRPr lang="en-IN" sz="2200" dirty="0">
                        <a:solidFill>
                          <a:srgbClr val="00B050"/>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1492">
                <a:tc>
                  <a:txBody>
                    <a:bodyPr/>
                    <a:lstStyle/>
                    <a:p>
                      <a:r>
                        <a:rPr lang="en-US" sz="2200" dirty="0">
                          <a:latin typeface="Bahnschrift SemiLight Condensed" panose="020B0502040204020203" pitchFamily="34" charset="0"/>
                          <a:ea typeface="Verdana" pitchFamily="34" charset="0"/>
                          <a:cs typeface="Verdana" pitchFamily="34" charset="0"/>
                        </a:rPr>
                        <a:t>Contingent Liabilities</a:t>
                      </a:r>
                      <a:endParaRPr lang="en-IN" sz="2200" dirty="0">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IN" sz="2200" dirty="0">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200" dirty="0">
                          <a:solidFill>
                            <a:srgbClr val="00B050"/>
                          </a:solidFill>
                          <a:latin typeface="Bahnschrift SemiLight Condensed" panose="020B0502040204020203" pitchFamily="34" charset="0"/>
                          <a:ea typeface="Verdana" pitchFamily="34" charset="0"/>
                          <a:cs typeface="Verdana" pitchFamily="34" charset="0"/>
                        </a:rPr>
                        <a:t>No</a:t>
                      </a:r>
                      <a:endParaRPr lang="en-IN" sz="2200" dirty="0">
                        <a:solidFill>
                          <a:srgbClr val="00B050"/>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492">
                <a:tc>
                  <a:txBody>
                    <a:bodyPr/>
                    <a:lstStyle/>
                    <a:p>
                      <a:r>
                        <a:rPr lang="en-US" sz="2200" dirty="0">
                          <a:latin typeface="Bahnschrift SemiLight Condensed" panose="020B0502040204020203" pitchFamily="34" charset="0"/>
                          <a:ea typeface="Verdana" pitchFamily="34" charset="0"/>
                          <a:cs typeface="Verdana" pitchFamily="34" charset="0"/>
                        </a:rPr>
                        <a:t>Legal/Compliance</a:t>
                      </a:r>
                      <a:r>
                        <a:rPr lang="en-US" sz="2200" baseline="0" dirty="0">
                          <a:latin typeface="Bahnschrift SemiLight Condensed" panose="020B0502040204020203" pitchFamily="34" charset="0"/>
                          <a:ea typeface="Verdana" pitchFamily="34" charset="0"/>
                          <a:cs typeface="Verdana" pitchFamily="34" charset="0"/>
                        </a:rPr>
                        <a:t> Liabilities</a:t>
                      </a:r>
                      <a:endParaRPr lang="en-IN" sz="2200" dirty="0">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IN" sz="2200" dirty="0">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200" dirty="0">
                          <a:solidFill>
                            <a:srgbClr val="00B050"/>
                          </a:solidFill>
                          <a:latin typeface="Bahnschrift SemiLight Condensed" panose="020B0502040204020203" pitchFamily="34" charset="0"/>
                          <a:ea typeface="Verdana" pitchFamily="34" charset="0"/>
                          <a:cs typeface="Verdana" pitchFamily="34" charset="0"/>
                        </a:rPr>
                        <a:t>No</a:t>
                      </a:r>
                      <a:endParaRPr lang="en-IN" sz="2200" dirty="0">
                        <a:solidFill>
                          <a:srgbClr val="00B050"/>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1492">
                <a:tc>
                  <a:txBody>
                    <a:bodyPr/>
                    <a:lstStyle/>
                    <a:p>
                      <a:r>
                        <a:rPr lang="en-US" sz="2200" dirty="0">
                          <a:latin typeface="Bahnschrift SemiLight Condensed" panose="020B0502040204020203" pitchFamily="34" charset="0"/>
                          <a:ea typeface="Verdana" pitchFamily="34" charset="0"/>
                          <a:cs typeface="Verdana" pitchFamily="34" charset="0"/>
                        </a:rPr>
                        <a:t>Criminal Liabilities</a:t>
                      </a:r>
                      <a:endParaRPr lang="en-IN" sz="2200" dirty="0">
                        <a:latin typeface="Bahnschrift SemiLight Condensed" panose="020B0502040204020203" pitchFamily="34" charset="0"/>
                        <a:ea typeface="Verdana" pitchFamily="34" charset="0"/>
                        <a:cs typeface="Verdana" pitchFamily="34" charset="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IN" sz="2200" dirty="0">
                        <a:latin typeface="Bahnschrift SemiLight Condensed" panose="020B0502040204020203" pitchFamily="34" charset="0"/>
                        <a:ea typeface="Verdana" pitchFamily="34" charset="0"/>
                        <a:cs typeface="Verdana" pitchFamily="34" charset="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sz="2200" dirty="0">
                          <a:solidFill>
                            <a:srgbClr val="FF0000"/>
                          </a:solidFill>
                          <a:latin typeface="Bahnschrift SemiLight Condensed" panose="020B0502040204020203" pitchFamily="34" charset="0"/>
                          <a:ea typeface="Verdana" pitchFamily="34" charset="0"/>
                          <a:cs typeface="Verdana" pitchFamily="34" charset="0"/>
                        </a:rPr>
                        <a:t>Yes (if involved</a:t>
                      </a:r>
                      <a:r>
                        <a:rPr lang="en-US" sz="2200" baseline="0" dirty="0">
                          <a:solidFill>
                            <a:srgbClr val="FF0000"/>
                          </a:solidFill>
                          <a:latin typeface="Bahnschrift SemiLight Condensed" panose="020B0502040204020203" pitchFamily="34" charset="0"/>
                          <a:ea typeface="Verdana" pitchFamily="34" charset="0"/>
                          <a:cs typeface="Verdana" pitchFamily="34" charset="0"/>
                        </a:rPr>
                        <a:t> directly/indirectly)</a:t>
                      </a:r>
                      <a:endParaRPr lang="en-IN" sz="2200" dirty="0">
                        <a:solidFill>
                          <a:srgbClr val="FF0000"/>
                        </a:solidFill>
                        <a:latin typeface="Bahnschrift SemiLight Condensed" panose="020B0502040204020203" pitchFamily="34" charset="0"/>
                        <a:ea typeface="Verdana" pitchFamily="34" charset="0"/>
                        <a:cs typeface="Verdana" pitchFamily="34"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9" name="Footer Placeholder 8">
            <a:extLst>
              <a:ext uri="{FF2B5EF4-FFF2-40B4-BE49-F238E27FC236}">
                <a16:creationId xmlns:a16="http://schemas.microsoft.com/office/drawing/2014/main" id="{BB7DF1C5-4935-434E-A0AC-FF34FF82048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17338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41</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1077218"/>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WHETHER ID IS LIABLE FOR LIABILITIES OF THE COMPANY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8" y="1112813"/>
            <a:ext cx="11411059" cy="3785652"/>
          </a:xfrm>
          <a:prstGeom prst="rect">
            <a:avLst/>
          </a:prstGeom>
          <a:noFill/>
        </p:spPr>
        <p:txBody>
          <a:bodyPr wrap="square" rtlCol="0">
            <a:spAutoFit/>
          </a:bodyPr>
          <a:lstStyle/>
          <a:p>
            <a:pPr lvl="0" algn="just"/>
            <a:endParaRPr lang="en-IN" sz="2000" dirty="0">
              <a:latin typeface="Bahnschrift SemiLight Condensed" panose="020B0502040204020203" pitchFamily="34" charset="0"/>
            </a:endParaRPr>
          </a:p>
          <a:p>
            <a:pPr marL="342900" lvl="0" indent="-342900" algn="just">
              <a:buFont typeface="Arial" panose="020B0604020202020204" pitchFamily="34" charset="0"/>
              <a:buChar char="•"/>
            </a:pPr>
            <a:r>
              <a:rPr lang="en-IN" sz="2000" dirty="0">
                <a:latin typeface="Bahnschrift SemiLight Condensed" panose="020B0502040204020203" pitchFamily="34" charset="0"/>
              </a:rPr>
              <a:t>In determining liability, every independent director is personally accountable towards due discharge of her/his responsibilities.</a:t>
            </a:r>
          </a:p>
          <a:p>
            <a:pPr lvl="0" algn="just">
              <a:buFont typeface="Wingdings" panose="05000000000000000000" pitchFamily="2" charset="2"/>
              <a:buChar char="§"/>
            </a:pPr>
            <a:endParaRPr lang="en-IN" sz="2000" dirty="0">
              <a:latin typeface="Bahnschrift SemiLight Condensed" panose="020B0502040204020203" pitchFamily="34" charset="0"/>
            </a:endParaRPr>
          </a:p>
          <a:p>
            <a:pPr marL="342900" lvl="0" indent="-342900" algn="just">
              <a:buFont typeface="Arial" panose="020B0604020202020204" pitchFamily="34" charset="0"/>
              <a:buChar char="•"/>
            </a:pPr>
            <a:r>
              <a:rPr lang="en-IN" sz="2000" dirty="0">
                <a:latin typeface="Bahnschrift SemiLight Condensed" panose="020B0502040204020203" pitchFamily="34" charset="0"/>
              </a:rPr>
              <a:t>The liability for violation of laws is contingent upon two tests—</a:t>
            </a:r>
          </a:p>
          <a:p>
            <a:pPr lvl="1" algn="just"/>
            <a:endParaRPr lang="en-IN" sz="2000" b="1" dirty="0">
              <a:latin typeface="Bahnschrift SemiLight Condensed" panose="020B0502040204020203" pitchFamily="34" charset="0"/>
            </a:endParaRPr>
          </a:p>
          <a:p>
            <a:pPr lvl="1" algn="just"/>
            <a:r>
              <a:rPr lang="en-IN" sz="2000" dirty="0">
                <a:latin typeface="Bahnschrift SemiLight Condensed" panose="020B0502040204020203" pitchFamily="34" charset="0"/>
              </a:rPr>
              <a:t>Substantive Assessment: Whether an Independent Director is at default, by active association? </a:t>
            </a:r>
          </a:p>
          <a:p>
            <a:pPr marL="635000" lvl="1" indent="-177800" algn="just"/>
            <a:endParaRPr lang="en-IN" sz="2000" dirty="0">
              <a:latin typeface="Bahnschrift SemiLight Condensed" panose="020B0502040204020203" pitchFamily="34" charset="0"/>
            </a:endParaRPr>
          </a:p>
          <a:p>
            <a:pPr marL="635000" lvl="1" indent="-177800" algn="just"/>
            <a:r>
              <a:rPr lang="en-IN" sz="2000" dirty="0">
                <a:latin typeface="Bahnschrift SemiLight Condensed" panose="020B0502040204020203" pitchFamily="34" charset="0"/>
              </a:rPr>
              <a:t>Demonstrative Assessment: If an Independent Director has effectively discharged her/his duties — essentially a test of diligence and good faith</a:t>
            </a:r>
          </a:p>
          <a:p>
            <a:pPr marL="635000" lvl="1" indent="-177800" algn="just"/>
            <a:endParaRPr lang="en-IN" sz="2000" dirty="0">
              <a:latin typeface="Bahnschrift SemiLight Condensed" panose="020B0502040204020203" pitchFamily="34" charset="0"/>
            </a:endParaRPr>
          </a:p>
          <a:p>
            <a:pPr marL="342900" lvl="0" indent="-342900" algn="just">
              <a:buFont typeface="Arial" panose="020B0604020202020204" pitchFamily="34" charset="0"/>
              <a:buChar char="•"/>
            </a:pPr>
            <a:r>
              <a:rPr lang="en-IN" sz="2000" dirty="0">
                <a:latin typeface="Bahnschrift SemiLight Condensed" panose="020B0502040204020203" pitchFamily="34" charset="0"/>
              </a:rPr>
              <a:t>The substantive liability would weigh upon an ID if was party to the default or was in knowledge of its occurrence (gained in accordance with board process) or had consented/ connived in its decision-making process.</a:t>
            </a:r>
          </a:p>
        </p:txBody>
      </p:sp>
      <p:sp>
        <p:nvSpPr>
          <p:cNvPr id="9" name="Footer Placeholder 8">
            <a:extLst>
              <a:ext uri="{FF2B5EF4-FFF2-40B4-BE49-F238E27FC236}">
                <a16:creationId xmlns:a16="http://schemas.microsoft.com/office/drawing/2014/main" id="{BB078D67-1A4A-494A-85C3-673A3B8BC29F}"/>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87634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42</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1077218"/>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WHETHER ID IS LIABLE FOR LIABILITIES OF THE COMPANY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2" name="TextBox 11">
            <a:extLst>
              <a:ext uri="{FF2B5EF4-FFF2-40B4-BE49-F238E27FC236}">
                <a16:creationId xmlns:a16="http://schemas.microsoft.com/office/drawing/2014/main" id="{05D70141-D50C-41C5-9B6B-DDA8F9393978}"/>
              </a:ext>
            </a:extLst>
          </p:cNvPr>
          <p:cNvSpPr txBox="1"/>
          <p:nvPr/>
        </p:nvSpPr>
        <p:spPr>
          <a:xfrm>
            <a:off x="134757" y="896532"/>
            <a:ext cx="11596343" cy="4585871"/>
          </a:xfrm>
          <a:prstGeom prst="rect">
            <a:avLst/>
          </a:prstGeom>
          <a:noFill/>
        </p:spPr>
        <p:txBody>
          <a:bodyPr wrap="square">
            <a:spAutoFit/>
          </a:bodyPr>
          <a:lstStyle/>
          <a:p>
            <a:pPr marL="285750" lvl="0" indent="-285750" algn="just">
              <a:buFont typeface="Arial" panose="020B0604020202020204" pitchFamily="34" charset="0"/>
              <a:buChar char="•"/>
            </a:pPr>
            <a:endParaRPr lang="en-IN" sz="100" dirty="0">
              <a:latin typeface="Bahnschrift SemiLight Condensed" panose="020B0502040204020203" pitchFamily="34" charset="0"/>
            </a:endParaRPr>
          </a:p>
          <a:p>
            <a:pPr marL="285750" lvl="0" indent="-285750" algn="just">
              <a:buFont typeface="Arial" panose="020B0604020202020204" pitchFamily="34" charset="0"/>
              <a:buChar char="•"/>
            </a:pPr>
            <a:r>
              <a:rPr lang="en-IN" sz="1900" dirty="0">
                <a:latin typeface="Bahnschrift SemiLight Condensed" panose="020B0502040204020203" pitchFamily="34" charset="0"/>
              </a:rPr>
              <a:t>Officer who is in default [Section 2(60), C2013] includes any person on whose advice, directions, or instructions the Board of Directors of the company is accustomed to acting. It also includes </a:t>
            </a:r>
            <a:r>
              <a:rPr lang="en-IN" sz="1900" dirty="0">
                <a:solidFill>
                  <a:srgbClr val="00B050"/>
                </a:solidFill>
                <a:latin typeface="Bahnschrift SemiLight Condensed" panose="020B0502040204020203" pitchFamily="34" charset="0"/>
              </a:rPr>
              <a:t>every director</a:t>
            </a:r>
            <a:r>
              <a:rPr lang="en-IN" sz="1900" dirty="0">
                <a:latin typeface="Bahnschrift SemiLight Condensed" panose="020B0502040204020203" pitchFamily="34" charset="0"/>
              </a:rPr>
              <a:t> who is aware of a  contravention by virtue of the receipt by her/him of any proceedings of the Board or participation in such proceedings without objecting to the same, or where such contravention had taken place with her/his consent or connivance. </a:t>
            </a:r>
          </a:p>
          <a:p>
            <a:pPr marL="285750" lvl="0" indent="-285750" algn="just">
              <a:buFont typeface="Arial" panose="020B0604020202020204" pitchFamily="34" charset="0"/>
              <a:buChar char="•"/>
            </a:pPr>
            <a:endParaRPr lang="en-IN" sz="1900" dirty="0">
              <a:latin typeface="Bahnschrift SemiLight Condensed" panose="020B0502040204020203" pitchFamily="34" charset="0"/>
            </a:endParaRPr>
          </a:p>
          <a:p>
            <a:pPr marL="285750" lvl="0" indent="-285750" algn="just">
              <a:buFont typeface="Arial" panose="020B0604020202020204" pitchFamily="34" charset="0"/>
              <a:buChar char="•"/>
            </a:pPr>
            <a:r>
              <a:rPr lang="en-IN" sz="1900" dirty="0">
                <a:latin typeface="Bahnschrift SemiLight Condensed" panose="020B0502040204020203" pitchFamily="34" charset="0"/>
              </a:rPr>
              <a:t>The liability on an ID will be deemed established if as a member of a Board Committee (Audit, Nomination &amp; Remuneration Committee, CSR, etc.) they provide to the Board of Directors, advice/ recommendation with respect to an action which is illegal. </a:t>
            </a:r>
          </a:p>
          <a:p>
            <a:pPr marL="285750" lvl="0" indent="-285750" algn="just">
              <a:buFont typeface="Arial" panose="020B0604020202020204" pitchFamily="34" charset="0"/>
              <a:buChar char="•"/>
            </a:pPr>
            <a:endParaRPr lang="en-IN" sz="1900" dirty="0">
              <a:latin typeface="Bahnschrift SemiLight Condensed" panose="020B0502040204020203" pitchFamily="34" charset="0"/>
            </a:endParaRPr>
          </a:p>
          <a:p>
            <a:pPr marL="285750" lvl="0" indent="-285750" algn="just">
              <a:buFont typeface="Arial" panose="020B0604020202020204" pitchFamily="34" charset="0"/>
              <a:buChar char="•"/>
            </a:pPr>
            <a:r>
              <a:rPr lang="en-IN" sz="1900" dirty="0">
                <a:latin typeface="Bahnschrift SemiLight Condensed" panose="020B0502040204020203" pitchFamily="34" charset="0"/>
              </a:rPr>
              <a:t>The liability can even arise when an ID is aware of an illegality, in which case it needs to be established if the ID was aware of the contravention taking place. </a:t>
            </a:r>
          </a:p>
          <a:p>
            <a:pPr marL="285750" lvl="0" indent="-285750" algn="just">
              <a:buFont typeface="Arial" panose="020B0604020202020204" pitchFamily="34" charset="0"/>
              <a:buChar char="•"/>
            </a:pPr>
            <a:endParaRPr lang="en-IN" sz="1900" dirty="0">
              <a:latin typeface="Bahnschrift SemiLight Condensed" panose="020B0502040204020203" pitchFamily="34" charset="0"/>
            </a:endParaRPr>
          </a:p>
          <a:p>
            <a:pPr marL="285750" lvl="0" indent="-285750" algn="just">
              <a:buFont typeface="Arial" panose="020B0604020202020204" pitchFamily="34" charset="0"/>
              <a:buChar char="•"/>
            </a:pPr>
            <a:r>
              <a:rPr lang="en-IN" sz="1900" dirty="0">
                <a:latin typeface="Bahnschrift SemiLight Condensed" panose="020B0502040204020203" pitchFamily="34" charset="0"/>
              </a:rPr>
              <a:t>Breach of company law generally entails civil and criminal liabilities under a number of sections including punitive action under section 447, CA 2013 (defining fraud) which provides for imprisonment from 6 months to 10 years and a fine up to the amount of fraud to a maximum of three times the amount under question for fraud or false disclosure in any returns, report, financial statement, or prospectus</a:t>
            </a:r>
            <a:r>
              <a:rPr lang="en-IN" sz="1800" dirty="0">
                <a:latin typeface="Bahnschrift SemiLight Condensed" panose="020B0502040204020203" pitchFamily="34" charset="0"/>
              </a:rPr>
              <a:t>.</a:t>
            </a:r>
          </a:p>
        </p:txBody>
      </p:sp>
      <p:sp>
        <p:nvSpPr>
          <p:cNvPr id="10" name="Footer Placeholder 9">
            <a:extLst>
              <a:ext uri="{FF2B5EF4-FFF2-40B4-BE49-F238E27FC236}">
                <a16:creationId xmlns:a16="http://schemas.microsoft.com/office/drawing/2014/main" id="{052EADAE-221A-478F-A575-B2FDC2F50A08}"/>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123602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34D39D-D976-4885-80B8-C4BB72DE971A}"/>
              </a:ext>
            </a:extLst>
          </p:cNvPr>
          <p:cNvGrpSpPr/>
          <p:nvPr/>
        </p:nvGrpSpPr>
        <p:grpSpPr>
          <a:xfrm>
            <a:off x="-1042" y="4548172"/>
            <a:ext cx="12192049" cy="2391560"/>
            <a:chOff x="-1042" y="4548172"/>
            <a:chExt cx="12192049" cy="239156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224426"/>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43</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1077218"/>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WHETHER ID IS LIABLE FOR LIABILITIES OF THE COMPANY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2" name="TextBox 11">
            <a:extLst>
              <a:ext uri="{FF2B5EF4-FFF2-40B4-BE49-F238E27FC236}">
                <a16:creationId xmlns:a16="http://schemas.microsoft.com/office/drawing/2014/main" id="{05D70141-D50C-41C5-9B6B-DDA8F9393978}"/>
              </a:ext>
            </a:extLst>
          </p:cNvPr>
          <p:cNvSpPr txBox="1"/>
          <p:nvPr/>
        </p:nvSpPr>
        <p:spPr>
          <a:xfrm>
            <a:off x="134757" y="896532"/>
            <a:ext cx="11596343" cy="3631763"/>
          </a:xfrm>
          <a:prstGeom prst="rect">
            <a:avLst/>
          </a:prstGeom>
          <a:noFill/>
        </p:spPr>
        <p:txBody>
          <a:bodyPr wrap="square">
            <a:spAutoFit/>
          </a:bodyPr>
          <a:lstStyle/>
          <a:p>
            <a:pPr marL="285750" lvl="0" indent="-285750" algn="just">
              <a:buFont typeface="Arial" panose="020B0604020202020204" pitchFamily="34" charset="0"/>
              <a:buChar char="•"/>
            </a:pPr>
            <a:endParaRPr lang="en-IN" sz="2000" dirty="0">
              <a:latin typeface="Bahnschrift SemiLight Condensed" panose="020B0502040204020203" pitchFamily="34" charset="0"/>
            </a:endParaRPr>
          </a:p>
          <a:p>
            <a:pPr marL="342900" indent="-342900">
              <a:spcBef>
                <a:spcPts val="0"/>
              </a:spcBef>
              <a:spcAft>
                <a:spcPts val="600"/>
              </a:spcAft>
              <a:buFont typeface="Wingdings" panose="05000000000000000000" pitchFamily="2" charset="2"/>
              <a:buChar char="§"/>
            </a:pPr>
            <a:r>
              <a:rPr lang="en-US" sz="2000" dirty="0">
                <a:latin typeface="Bahnschrift SemiLight Condensed" panose="020B0502040204020203" pitchFamily="34" charset="0"/>
                <a:cs typeface="Arial" panose="020B0604020202020204" pitchFamily="34" charset="0"/>
              </a:rPr>
              <a:t>The concept of </a:t>
            </a:r>
            <a:r>
              <a:rPr lang="en-US" sz="2000" b="1" dirty="0">
                <a:latin typeface="Bahnschrift SemiLight Condensed" panose="020B0502040204020203" pitchFamily="34" charset="0"/>
                <a:cs typeface="Arial" panose="020B0604020202020204" pitchFamily="34" charset="0"/>
              </a:rPr>
              <a:t>‘</a:t>
            </a:r>
            <a:r>
              <a:rPr lang="en-US" sz="2000" dirty="0">
                <a:solidFill>
                  <a:schemeClr val="accent5">
                    <a:lumMod val="75000"/>
                  </a:schemeClr>
                </a:solidFill>
                <a:latin typeface="Bahnschrift SemiLight Condensed" panose="020B0502040204020203" pitchFamily="34" charset="0"/>
                <a:cs typeface="Arial" panose="020B0604020202020204" pitchFamily="34" charset="0"/>
              </a:rPr>
              <a:t>Business Judgment Rule</a:t>
            </a:r>
            <a:r>
              <a:rPr lang="en-US" sz="2000" b="1" dirty="0">
                <a:latin typeface="Bahnschrift SemiLight Condensed" panose="020B0502040204020203" pitchFamily="34" charset="0"/>
                <a:cs typeface="Arial" panose="020B0604020202020204" pitchFamily="34" charset="0"/>
              </a:rPr>
              <a:t>’, </a:t>
            </a:r>
            <a:r>
              <a:rPr lang="en-US" sz="2000" dirty="0">
                <a:latin typeface="Bahnschrift SemiLight Condensed" panose="020B0502040204020203" pitchFamily="34" charset="0"/>
                <a:cs typeface="Arial" panose="020B0604020202020204" pitchFamily="34" charset="0"/>
              </a:rPr>
              <a:t>as embodied in the safe harbor provisions for independent directors under Indian laws, is yet to be tested in Indian courts.</a:t>
            </a:r>
          </a:p>
          <a:p>
            <a:pPr>
              <a:spcBef>
                <a:spcPts val="0"/>
              </a:spcBef>
              <a:spcAft>
                <a:spcPts val="600"/>
              </a:spcAft>
            </a:pPr>
            <a:endParaRPr lang="en-US" sz="2000" dirty="0">
              <a:latin typeface="Bahnschrift SemiLight Condensed" panose="020B0502040204020203" pitchFamily="34" charset="0"/>
              <a:cs typeface="Arial" panose="020B0604020202020204" pitchFamily="34" charset="0"/>
            </a:endParaRPr>
          </a:p>
          <a:p>
            <a:pPr marL="342900" indent="-342900" defTabSz="457200">
              <a:spcBef>
                <a:spcPts val="0"/>
              </a:spcBef>
              <a:spcAft>
                <a:spcPts val="600"/>
              </a:spcAft>
              <a:buFont typeface="Wingdings" panose="05000000000000000000" pitchFamily="2" charset="2"/>
              <a:buChar char="§"/>
            </a:pPr>
            <a:r>
              <a:rPr lang="en-US" sz="2000" dirty="0">
                <a:latin typeface="Bahnschrift SemiLight Condensed" panose="020B0502040204020203" pitchFamily="34" charset="0"/>
              </a:rPr>
              <a:t>As held by the Delaware court in </a:t>
            </a:r>
            <a:r>
              <a:rPr lang="en-US" sz="2000" dirty="0">
                <a:solidFill>
                  <a:schemeClr val="accent5">
                    <a:lumMod val="75000"/>
                  </a:schemeClr>
                </a:solidFill>
                <a:latin typeface="Bahnschrift SemiLight Condensed" panose="020B0502040204020203" pitchFamily="34" charset="0"/>
              </a:rPr>
              <a:t>Aronson v. Lewis, 473 A.2d 805, 812 (Del. 1984)</a:t>
            </a:r>
            <a:r>
              <a:rPr lang="en-US" sz="2000" dirty="0">
                <a:latin typeface="Bahnschrift SemiLight Condensed" panose="020B0502040204020203" pitchFamily="34" charset="0"/>
              </a:rPr>
              <a:t> to avail immunity under BJR:</a:t>
            </a:r>
          </a:p>
          <a:p>
            <a:pPr marL="688975" lvl="1" indent="-231775" defTabSz="457200">
              <a:spcBef>
                <a:spcPts val="0"/>
              </a:spcBef>
              <a:spcAft>
                <a:spcPts val="600"/>
              </a:spcAft>
              <a:buFont typeface="Arial"/>
              <a:buChar char="•"/>
            </a:pPr>
            <a:r>
              <a:rPr lang="en-US" sz="2000" dirty="0">
                <a:latin typeface="Bahnschrift SemiLight Condensed" panose="020B0502040204020203" pitchFamily="34" charset="0"/>
                <a:cs typeface="Arial" panose="020B0604020202020204" pitchFamily="34" charset="0"/>
              </a:rPr>
              <a:t>directors have a duty to inform themselves of all material information reasonably available to them. </a:t>
            </a:r>
          </a:p>
          <a:p>
            <a:pPr marL="688975" lvl="1" indent="-231775" defTabSz="457200">
              <a:spcBef>
                <a:spcPts val="0"/>
              </a:spcBef>
              <a:spcAft>
                <a:spcPts val="600"/>
              </a:spcAft>
              <a:buFont typeface="Arial"/>
              <a:buChar char="•"/>
            </a:pPr>
            <a:r>
              <a:rPr lang="en-US" sz="2000" dirty="0">
                <a:latin typeface="Bahnschrift SemiLight Condensed" panose="020B0502040204020203" pitchFamily="34" charset="0"/>
                <a:cs typeface="Arial" panose="020B0604020202020204" pitchFamily="34" charset="0"/>
              </a:rPr>
              <a:t>the decision must have been taken in good faith</a:t>
            </a:r>
          </a:p>
          <a:p>
            <a:pPr marL="688975" lvl="1" indent="-231775" defTabSz="457200">
              <a:spcBef>
                <a:spcPts val="0"/>
              </a:spcBef>
              <a:spcAft>
                <a:spcPts val="600"/>
              </a:spcAft>
              <a:buFont typeface="Arial"/>
              <a:buChar char="•"/>
            </a:pPr>
            <a:r>
              <a:rPr lang="en-US" sz="2000" dirty="0">
                <a:latin typeface="Bahnschrift SemiLight Condensed" panose="020B0502040204020203" pitchFamily="34" charset="0"/>
                <a:cs typeface="Arial" panose="020B0604020202020204" pitchFamily="34" charset="0"/>
              </a:rPr>
              <a:t>informed business decisions.</a:t>
            </a:r>
            <a:endParaRPr lang="en-IN" sz="2000" dirty="0">
              <a:latin typeface="Bahnschrift SemiLight Condensed" panose="020B0502040204020203" pitchFamily="34" charset="0"/>
              <a:cs typeface="Arial" panose="020B0604020202020204" pitchFamily="34" charset="0"/>
            </a:endParaRPr>
          </a:p>
          <a:p>
            <a:endParaRPr lang="en-US" sz="2000" dirty="0">
              <a:latin typeface="Bahnschrift SemiLight Condensed" panose="020B0502040204020203" pitchFamily="34" charset="0"/>
              <a:cs typeface="Arial" panose="020B0604020202020204" pitchFamily="34" charset="0"/>
            </a:endParaRPr>
          </a:p>
          <a:p>
            <a:pPr marL="342900" indent="-342900">
              <a:buFont typeface="Wingdings" panose="05000000000000000000" pitchFamily="2" charset="2"/>
              <a:buChar char="§"/>
            </a:pPr>
            <a:r>
              <a:rPr lang="en-US" sz="2000" dirty="0">
                <a:latin typeface="Bahnschrift SemiLight Condensed" panose="020B0502040204020203" pitchFamily="34" charset="0"/>
                <a:cs typeface="Arial" panose="020B0604020202020204" pitchFamily="34" charset="0"/>
              </a:rPr>
              <a:t>The director must satisfy the stricter standard of </a:t>
            </a:r>
            <a:r>
              <a:rPr lang="en-US" sz="2000" dirty="0">
                <a:solidFill>
                  <a:schemeClr val="accent5">
                    <a:lumMod val="75000"/>
                  </a:schemeClr>
                </a:solidFill>
                <a:latin typeface="Bahnschrift SemiLight Condensed" panose="020B0502040204020203" pitchFamily="34" charset="0"/>
                <a:cs typeface="Arial" panose="020B0604020202020204" pitchFamily="34" charset="0"/>
              </a:rPr>
              <a:t>‘entire fairness’</a:t>
            </a:r>
            <a:r>
              <a:rPr lang="en-US" sz="2000" dirty="0">
                <a:latin typeface="Bahnschrift SemiLight Condensed" panose="020B0502040204020203" pitchFamily="34" charset="0"/>
                <a:cs typeface="Arial" panose="020B0604020202020204" pitchFamily="34" charset="0"/>
              </a:rPr>
              <a:t>.</a:t>
            </a:r>
          </a:p>
        </p:txBody>
      </p:sp>
      <p:sp>
        <p:nvSpPr>
          <p:cNvPr id="9" name="Footer Placeholder 8">
            <a:extLst>
              <a:ext uri="{FF2B5EF4-FFF2-40B4-BE49-F238E27FC236}">
                <a16:creationId xmlns:a16="http://schemas.microsoft.com/office/drawing/2014/main" id="{9E24AD23-EEE8-414D-B14A-92BB18B9571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539621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7342" y="859392"/>
            <a:ext cx="11562414" cy="4121446"/>
          </a:xfrm>
        </p:spPr>
        <p:txBody>
          <a:bodyPr numCol="1">
            <a:noAutofit/>
          </a:bodyPr>
          <a:lstStyle/>
          <a:p>
            <a:pPr>
              <a:buFont typeface="Wingdings" panose="05000000000000000000" pitchFamily="2" charset="2"/>
              <a:buChar char="§"/>
            </a:pPr>
            <a:endParaRPr lang="en-US" sz="2000" dirty="0">
              <a:solidFill>
                <a:schemeClr val="accent2">
                  <a:lumMod val="50000"/>
                </a:schemeClr>
              </a:solidFill>
              <a:latin typeface="Bahnschrift SemiLight Condensed" panose="020B0502040204020203" pitchFamily="34" charset="0"/>
            </a:endParaRPr>
          </a:p>
          <a:p>
            <a:pPr>
              <a:buFont typeface="Wingdings" panose="05000000000000000000" pitchFamily="2" charset="2"/>
              <a:buChar char="§"/>
            </a:pPr>
            <a:r>
              <a:rPr lang="en-US" sz="2000" dirty="0">
                <a:solidFill>
                  <a:schemeClr val="accent2">
                    <a:lumMod val="50000"/>
                  </a:schemeClr>
                </a:solidFill>
                <a:latin typeface="Bahnschrift SemiLight Condensed" panose="020B0502040204020203" pitchFamily="34" charset="0"/>
              </a:rPr>
              <a:t>When can an ID invoke safe harbor provisions seeking immunity from wrongful acts of omission or commission  Section 149(12), CA 2013:</a:t>
            </a:r>
          </a:p>
          <a:p>
            <a:pPr marL="800100" indent="-342900" algn="just">
              <a:spcAft>
                <a:spcPts val="600"/>
              </a:spcAft>
            </a:pPr>
            <a:r>
              <a:rPr lang="en-US" sz="2000" dirty="0">
                <a:latin typeface="Bahnschrift SemiLight Condensed" panose="020B0502040204020203" pitchFamily="34" charset="0"/>
              </a:rPr>
              <a:t>Was not aware of essential facts and circumstances leading to the illegal decision but had through legitimate means (attributable through Board process) tried to access information regarding the same.</a:t>
            </a:r>
          </a:p>
          <a:p>
            <a:pPr marL="800100" indent="-342900" algn="just">
              <a:spcAft>
                <a:spcPts val="600"/>
              </a:spcAft>
            </a:pPr>
            <a:r>
              <a:rPr lang="en-US" sz="2000" dirty="0">
                <a:latin typeface="Bahnschrift SemiLight Condensed" panose="020B0502040204020203" pitchFamily="34" charset="0"/>
              </a:rPr>
              <a:t>Did not give consent to the decision or had not connived. This must be supported through dissenting views recorded in board minutes, in case the ID was aware of the decision being taken.</a:t>
            </a:r>
          </a:p>
          <a:p>
            <a:pPr marL="800100" indent="-342900" algn="just">
              <a:spcAft>
                <a:spcPts val="600"/>
              </a:spcAft>
            </a:pPr>
            <a:r>
              <a:rPr lang="en-US" sz="2000" dirty="0">
                <a:latin typeface="Bahnschrift SemiLight Condensed" panose="020B0502040204020203" pitchFamily="34" charset="0"/>
              </a:rPr>
              <a:t>Had acted in due diligence. (in which case an ID must demonstrate that he had acted with due diligence)</a:t>
            </a:r>
          </a:p>
        </p:txBody>
      </p:sp>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44</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6F5582-323B-4D81-B9E9-4C0487139B55}"/>
              </a:ext>
            </a:extLst>
          </p:cNvPr>
          <p:cNvSpPr txBox="1"/>
          <p:nvPr/>
        </p:nvSpPr>
        <p:spPr>
          <a:xfrm>
            <a:off x="223156" y="235506"/>
            <a:ext cx="8577944" cy="584775"/>
          </a:xfrm>
          <a:prstGeom prst="rect">
            <a:avLst/>
          </a:prstGeom>
          <a:noFill/>
        </p:spPr>
        <p:txBody>
          <a:bodyPr wrap="square">
            <a:spAutoFit/>
          </a:bodyPr>
          <a:lstStyle/>
          <a:p>
            <a:r>
              <a:rPr lang="en-IN" sz="3200" dirty="0">
                <a:latin typeface="Bahnschrift Condensed" panose="020B0502040204020203" pitchFamily="34" charset="0"/>
                <a:ea typeface="Verdana" panose="020B0604030504040204" pitchFamily="34" charset="0"/>
              </a:rPr>
              <a:t>INVOKING SAFE HARBOUR PROVISIONS </a:t>
            </a:r>
            <a:endParaRPr lang="en-US" sz="3200" dirty="0">
              <a:latin typeface="Bahnschrift Condensed" panose="020B0502040204020203" pitchFamily="34" charset="0"/>
              <a:ea typeface="Verdana" panose="020B0604030504040204" pitchFamily="34" charset="0"/>
            </a:endParaRPr>
          </a:p>
        </p:txBody>
      </p:sp>
    </p:spTree>
    <p:extLst>
      <p:ext uri="{BB962C8B-B14F-4D97-AF65-F5344CB8AC3E}">
        <p14:creationId xmlns:p14="http://schemas.microsoft.com/office/powerpoint/2010/main" val="922476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11001712"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DIRECTORS AND OFFICERS LIABILITY INSURANCE </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240558" y="980609"/>
            <a:ext cx="11411059" cy="5124480"/>
          </a:xfrm>
          <a:prstGeom prst="rect">
            <a:avLst/>
          </a:prstGeom>
          <a:noFill/>
        </p:spPr>
        <p:txBody>
          <a:bodyPr wrap="square" rtlCol="0">
            <a:spAutoFit/>
          </a:bodyPr>
          <a:lstStyle/>
          <a:p>
            <a:pPr algn="just"/>
            <a:r>
              <a:rPr lang="en-US" sz="2000" dirty="0">
                <a:latin typeface="Bahnschrift SemiLight Condensed" panose="020B0502040204020203" pitchFamily="34" charset="0"/>
              </a:rPr>
              <a:t>If the Independent Director is found liable, either actively or passively, for any errors which have caused financial grief to any stakeholder, they will be held responsible. Independent Directors may have to contend with legal implications involving considerable financial expenses for their defense due to the sensitive nature of their work. </a:t>
            </a:r>
          </a:p>
          <a:p>
            <a:pPr algn="just"/>
            <a:endParaRPr lang="en-US" sz="2000" dirty="0">
              <a:latin typeface="Bahnschrift SemiLight Condensed" panose="020B0502040204020203" pitchFamily="34" charset="0"/>
            </a:endParaRPr>
          </a:p>
          <a:p>
            <a:pPr algn="just"/>
            <a:r>
              <a:rPr lang="en-US" sz="2400" dirty="0">
                <a:solidFill>
                  <a:schemeClr val="accent5">
                    <a:lumMod val="75000"/>
                  </a:schemeClr>
                </a:solidFill>
                <a:latin typeface="Bahnschrift SemiLight Condensed" panose="020B0502040204020203" pitchFamily="34" charset="0"/>
              </a:rPr>
              <a:t>D &amp; O LIABILTY INSURANCE POLICY</a:t>
            </a:r>
            <a:r>
              <a:rPr lang="en-US" sz="2000" dirty="0">
                <a:latin typeface="Bahnschrift SemiLight Condensed" panose="020B0502040204020203" pitchFamily="34" charset="0"/>
              </a:rPr>
              <a:t> can come to the rescue. A Directors and Officers Liability Policy covers the financial liability incurred by Independent Directors for any mistakes that they commit in the discharge of their duties. The policy covers:</a:t>
            </a:r>
          </a:p>
          <a:p>
            <a:pPr algn="just"/>
            <a:endParaRPr lang="en-US" sz="2000" dirty="0">
              <a:latin typeface="Bahnschrift SemiLight Condensed" panose="020B0502040204020203" pitchFamily="34" charset="0"/>
            </a:endParaRPr>
          </a:p>
          <a:p>
            <a:pPr marL="342900" indent="-342900" algn="just">
              <a:lnSpc>
                <a:spcPct val="150000"/>
              </a:lnSpc>
              <a:buFont typeface="Arial" panose="020B0604020202020204" pitchFamily="34" charset="0"/>
              <a:buChar char="•"/>
            </a:pPr>
            <a:r>
              <a:rPr lang="en-US" sz="2200" dirty="0">
                <a:solidFill>
                  <a:schemeClr val="accent5">
                    <a:lumMod val="75000"/>
                  </a:schemeClr>
                </a:solidFill>
                <a:latin typeface="Bahnschrift SemiLight Condensed" panose="020B0502040204020203" pitchFamily="34" charset="0"/>
              </a:rPr>
              <a:t>Litigation costs</a:t>
            </a:r>
          </a:p>
          <a:p>
            <a:pPr marL="342900" indent="-342900" algn="just">
              <a:lnSpc>
                <a:spcPct val="150000"/>
              </a:lnSpc>
              <a:buFont typeface="Arial" panose="020B0604020202020204" pitchFamily="34" charset="0"/>
              <a:buChar char="•"/>
            </a:pPr>
            <a:r>
              <a:rPr lang="en-US" sz="2200" dirty="0">
                <a:solidFill>
                  <a:schemeClr val="accent5">
                    <a:lumMod val="75000"/>
                  </a:schemeClr>
                </a:solidFill>
                <a:latin typeface="Bahnschrift SemiLight Condensed" panose="020B0502040204020203" pitchFamily="34" charset="0"/>
              </a:rPr>
              <a:t>Settlement paid to third parties who filed the lawsuit</a:t>
            </a:r>
          </a:p>
          <a:p>
            <a:pPr marL="342900" indent="-342900" algn="just">
              <a:lnSpc>
                <a:spcPct val="150000"/>
              </a:lnSpc>
              <a:buFont typeface="Arial" panose="020B0604020202020204" pitchFamily="34" charset="0"/>
              <a:buChar char="•"/>
            </a:pPr>
            <a:r>
              <a:rPr lang="en-US" sz="2200" dirty="0">
                <a:solidFill>
                  <a:schemeClr val="accent5">
                    <a:lumMod val="75000"/>
                  </a:schemeClr>
                </a:solidFill>
                <a:latin typeface="Bahnschrift SemiLight Condensed" panose="020B0502040204020203" pitchFamily="34" charset="0"/>
              </a:rPr>
              <a:t>Personal liability suffered by Independent Directors</a:t>
            </a:r>
          </a:p>
          <a:p>
            <a:pPr marL="342900" indent="-342900" algn="just">
              <a:lnSpc>
                <a:spcPct val="150000"/>
              </a:lnSpc>
              <a:buFont typeface="Arial" panose="020B0604020202020204" pitchFamily="34" charset="0"/>
              <a:buChar char="•"/>
            </a:pPr>
            <a:r>
              <a:rPr lang="en-US" sz="2200" dirty="0">
                <a:solidFill>
                  <a:schemeClr val="accent5">
                    <a:lumMod val="75000"/>
                  </a:schemeClr>
                </a:solidFill>
                <a:latin typeface="Bahnschrift SemiLight Condensed" panose="020B0502040204020203" pitchFamily="34" charset="0"/>
              </a:rPr>
              <a:t>Expenses on regulatory or administrative inquiries launched on Independent Directors</a:t>
            </a:r>
          </a:p>
          <a:p>
            <a:pPr marL="342900" indent="-342900" algn="just">
              <a:lnSpc>
                <a:spcPct val="150000"/>
              </a:lnSpc>
              <a:buFont typeface="Arial" panose="020B0604020202020204" pitchFamily="34" charset="0"/>
              <a:buChar char="•"/>
            </a:pPr>
            <a:r>
              <a:rPr lang="en-US" sz="2200" dirty="0">
                <a:solidFill>
                  <a:schemeClr val="accent5">
                    <a:lumMod val="75000"/>
                  </a:schemeClr>
                </a:solidFill>
                <a:latin typeface="Bahnschrift SemiLight Condensed" panose="020B0502040204020203" pitchFamily="34" charset="0"/>
              </a:rPr>
              <a:t>Expenses incurred on public relations activities</a:t>
            </a:r>
          </a:p>
          <a:p>
            <a:pPr lvl="0" algn="just"/>
            <a:endParaRPr lang="en-IN" dirty="0">
              <a:latin typeface="Bahnschrift SemiLight SemiConde" panose="020B0502040204020203" pitchFamily="34" charset="0"/>
            </a:endParaRPr>
          </a:p>
        </p:txBody>
      </p:sp>
      <p:sp>
        <p:nvSpPr>
          <p:cNvPr id="9" name="Footer Placeholder 8">
            <a:extLst>
              <a:ext uri="{FF2B5EF4-FFF2-40B4-BE49-F238E27FC236}">
                <a16:creationId xmlns:a16="http://schemas.microsoft.com/office/drawing/2014/main" id="{BB078D67-1A4A-494A-85C3-673A3B8BC29F}"/>
              </a:ext>
            </a:extLst>
          </p:cNvPr>
          <p:cNvSpPr>
            <a:spLocks noGrp="1"/>
          </p:cNvSpPr>
          <p:nvPr>
            <p:ph type="ftr" sz="quarter" idx="11"/>
          </p:nvPr>
        </p:nvSpPr>
        <p:spPr/>
        <p:txBody>
          <a:bodyPr/>
          <a:lstStyle/>
          <a:p>
            <a:r>
              <a:rPr lang="en-IN" dirty="0"/>
              <a:t>CA NILESH VIKAMSEY</a:t>
            </a:r>
          </a:p>
        </p:txBody>
      </p:sp>
      <p:pic>
        <p:nvPicPr>
          <p:cNvPr id="11" name="Picture 10" descr="A close up of a womans face&#10;&#10;Description automatically generated">
            <a:extLst>
              <a:ext uri="{FF2B5EF4-FFF2-40B4-BE49-F238E27FC236}">
                <a16:creationId xmlns:a16="http://schemas.microsoft.com/office/drawing/2014/main" id="{385A84E0-849C-4075-8799-9834AA3E7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947" y="3127243"/>
            <a:ext cx="1771650" cy="2571750"/>
          </a:xfrm>
          <a:prstGeom prst="rect">
            <a:avLst/>
          </a:prstGeom>
        </p:spPr>
      </p:pic>
    </p:spTree>
    <p:extLst>
      <p:ext uri="{BB962C8B-B14F-4D97-AF65-F5344CB8AC3E}">
        <p14:creationId xmlns:p14="http://schemas.microsoft.com/office/powerpoint/2010/main" val="170736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75B9972-31D6-4A81-9A66-3E3E1EDF9EDB}"/>
              </a:ext>
            </a:extLst>
          </p:cNvPr>
          <p:cNvGraphicFramePr/>
          <p:nvPr>
            <p:extLst>
              <p:ext uri="{D42A27DB-BD31-4B8C-83A1-F6EECF244321}">
                <p14:modId xmlns:p14="http://schemas.microsoft.com/office/powerpoint/2010/main" val="3065814023"/>
              </p:ext>
            </p:extLst>
          </p:nvPr>
        </p:nvGraphicFramePr>
        <p:xfrm>
          <a:off x="5934087" y="1314406"/>
          <a:ext cx="6034756" cy="4363404"/>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405658856"/>
              </p:ext>
            </p:extLst>
          </p:nvPr>
        </p:nvGraphicFramePr>
        <p:xfrm>
          <a:off x="256673" y="1600589"/>
          <a:ext cx="5518484" cy="427309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72CA3DD-0F2B-4269-A996-996CB917E690}"/>
              </a:ext>
            </a:extLst>
          </p:cNvPr>
          <p:cNvSpPr txBox="1"/>
          <p:nvPr/>
        </p:nvSpPr>
        <p:spPr>
          <a:xfrm>
            <a:off x="103410" y="886455"/>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WHEN YOU REQUIRE</a:t>
            </a:r>
            <a:r>
              <a:rPr kumimoji="0" lang="en-US" sz="2400" b="0" i="0" u="none" strike="noStrike" kern="1200" cap="none" spc="0" normalizeH="0" noProof="0" dirty="0">
                <a:ln>
                  <a:noFill/>
                </a:ln>
                <a:solidFill>
                  <a:prstClr val="black"/>
                </a:solidFill>
                <a:effectLst/>
                <a:uLnTx/>
                <a:uFillTx/>
                <a:latin typeface="Bahnschrift SemiLight Condensed" panose="020B0502040204020203" pitchFamily="34" charset="0"/>
                <a:ea typeface="Verdana" panose="020B0604030504040204" pitchFamily="34" charset="0"/>
              </a:rPr>
              <a:t> ANY INFO, WHAT IS THE RESPONSE TIME</a:t>
            </a:r>
            <a:endParaRPr kumimoji="0" lang="en-US" sz="24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p:txBody>
      </p:sp>
      <p:sp>
        <p:nvSpPr>
          <p:cNvPr id="13" name="TextBox 12">
            <a:extLst>
              <a:ext uri="{FF2B5EF4-FFF2-40B4-BE49-F238E27FC236}">
                <a16:creationId xmlns:a16="http://schemas.microsoft.com/office/drawing/2014/main" id="{AF76145E-E789-49B3-84BC-BFC2AF602BF3}"/>
              </a:ext>
            </a:extLst>
          </p:cNvPr>
          <p:cNvSpPr txBox="1"/>
          <p:nvPr/>
        </p:nvSpPr>
        <p:spPr>
          <a:xfrm>
            <a:off x="6823379" y="881204"/>
            <a:ext cx="425617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TIME DEVOTED</a:t>
            </a:r>
            <a:r>
              <a:rPr kumimoji="0" lang="en-US" sz="2400" b="0" i="0" u="none" strike="noStrike" kern="1200" cap="none" spc="0" normalizeH="0" noProof="0" dirty="0">
                <a:ln>
                  <a:noFill/>
                </a:ln>
                <a:solidFill>
                  <a:prstClr val="black"/>
                </a:solidFill>
                <a:effectLst/>
                <a:uLnTx/>
                <a:uFillTx/>
                <a:latin typeface="Bahnschrift SemiLight Condensed" panose="020B0502040204020203" pitchFamily="34" charset="0"/>
                <a:ea typeface="Verdana" panose="020B0604030504040204" pitchFamily="34" charset="0"/>
              </a:rPr>
              <a:t> TO THE COMPANY</a:t>
            </a:r>
            <a:endParaRPr kumimoji="0" lang="en-US" sz="24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p:txBody>
      </p:sp>
      <p:sp>
        <p:nvSpPr>
          <p:cNvPr id="2" name="TextBox 1">
            <a:extLst>
              <a:ext uri="{FF2B5EF4-FFF2-40B4-BE49-F238E27FC236}">
                <a16:creationId xmlns:a16="http://schemas.microsoft.com/office/drawing/2014/main" id="{72FF3C49-39DD-476A-8D30-2FD491C8A8D8}"/>
              </a:ext>
            </a:extLst>
          </p:cNvPr>
          <p:cNvSpPr txBox="1"/>
          <p:nvPr/>
        </p:nvSpPr>
        <p:spPr>
          <a:xfrm>
            <a:off x="256673" y="6023765"/>
            <a:ext cx="4849899"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8" name="Footer Placeholder 7">
            <a:extLst>
              <a:ext uri="{FF2B5EF4-FFF2-40B4-BE49-F238E27FC236}">
                <a16:creationId xmlns:a16="http://schemas.microsoft.com/office/drawing/2014/main" id="{C9FCF315-D432-4A1F-80A4-D96135C3DCA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07399125"/>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47</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296614" y="2967335"/>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CHALLENGES FACED BY ID</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6C2C26EB-1DF7-49E5-BF01-249E8F82F63E}"/>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671214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48</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KEY CHALLENGES</a:t>
            </a:r>
            <a:endParaRPr lang="en-IN" sz="3200" dirty="0">
              <a:latin typeface="Bahnschrift Condensed" panose="020B0502040204020203" pitchFamily="34" charset="0"/>
              <a:ea typeface="Verdana" panose="020B0604030504040204" pitchFamily="34" charset="0"/>
            </a:endParaRPr>
          </a:p>
        </p:txBody>
      </p:sp>
      <p:sp>
        <p:nvSpPr>
          <p:cNvPr id="19" name="TextBox 18"/>
          <p:cNvSpPr txBox="1"/>
          <p:nvPr/>
        </p:nvSpPr>
        <p:spPr>
          <a:xfrm>
            <a:off x="688932" y="964051"/>
            <a:ext cx="3958224"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Personal Authority</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Information Asymmetry</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Lack Of Cultural Environment</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Lack Of Transparency</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Fear Of Legal Scrutiny</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Huge Responsibility</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Reputational Risk</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Suspected Fraud</a:t>
            </a:r>
          </a:p>
          <a:p>
            <a:pPr marL="285750" indent="-285750">
              <a:lnSpc>
                <a:spcPct val="150000"/>
              </a:lnSpc>
              <a:buFont typeface="Arial" panose="020B0604020202020204" pitchFamily="34" charset="0"/>
              <a:buChar char="•"/>
            </a:pPr>
            <a:r>
              <a:rPr lang="en-US" sz="2400" dirty="0">
                <a:solidFill>
                  <a:schemeClr val="accent2"/>
                </a:solidFill>
                <a:latin typeface="Bahnschrift SemiLight Condensed" panose="020B0502040204020203" pitchFamily="34" charset="0"/>
              </a:rPr>
              <a:t>Devotion Of Time/Energy</a:t>
            </a:r>
          </a:p>
          <a:p>
            <a:pPr marL="285750" indent="-285750">
              <a:buFontTx/>
              <a:buChar char="-"/>
            </a:pPr>
            <a:endParaRPr lang="en-US" b="1" dirty="0"/>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2" name="Footer Placeholder 1">
            <a:extLst>
              <a:ext uri="{FF2B5EF4-FFF2-40B4-BE49-F238E27FC236}">
                <a16:creationId xmlns:a16="http://schemas.microsoft.com/office/drawing/2014/main" id="{A8A8B70E-7A1C-49F6-9CC1-6B76CCEEE71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267415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49</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EMERGING ISSUES FOR IDs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FE0F6B-2BDB-429D-A984-608453D4675A}"/>
              </a:ext>
            </a:extLst>
          </p:cNvPr>
          <p:cNvSpPr txBox="1"/>
          <p:nvPr/>
        </p:nvSpPr>
        <p:spPr>
          <a:xfrm>
            <a:off x="163017" y="944044"/>
            <a:ext cx="11598771" cy="451790"/>
          </a:xfrm>
          <a:prstGeom prst="rect">
            <a:avLst/>
          </a:prstGeom>
          <a:noFill/>
        </p:spPr>
        <p:txBody>
          <a:bodyPr wrap="square" numCol="1" spcCol="720000" rtlCol="0">
            <a:spAutoFit/>
          </a:bodyPr>
          <a:lstStyle/>
          <a:p>
            <a:pPr>
              <a:lnSpc>
                <a:spcPct val="150000"/>
              </a:lnSpc>
            </a:pPr>
            <a:endParaRPr lang="en-US" dirty="0">
              <a:solidFill>
                <a:srgbClr val="7030A0"/>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F7177A2-C7CF-457B-A479-9D6212FC9481}"/>
              </a:ext>
            </a:extLst>
          </p:cNvPr>
          <p:cNvSpPr txBox="1"/>
          <p:nvPr/>
        </p:nvSpPr>
        <p:spPr>
          <a:xfrm>
            <a:off x="174168" y="927038"/>
            <a:ext cx="7053946" cy="5170646"/>
          </a:xfrm>
          <a:prstGeom prst="rect">
            <a:avLst/>
          </a:prstGeom>
          <a:noFill/>
        </p:spPr>
        <p:txBody>
          <a:bodyPr wrap="square" rtlCol="0">
            <a:spAutoFit/>
          </a:bodyPr>
          <a:lstStyle/>
          <a:p>
            <a:r>
              <a:rPr lang="en-IN" sz="2200" dirty="0">
                <a:latin typeface="Bahnschrift SemiLight Condensed" panose="020B0502040204020203" pitchFamily="34" charset="0"/>
                <a:ea typeface="Verdana" panose="020B0604030504040204" pitchFamily="34" charset="0"/>
              </a:rPr>
              <a:t>Emerging Issues on the Credibility of IDs:</a:t>
            </a:r>
          </a:p>
          <a:p>
            <a:endParaRPr lang="en-IN" sz="2200" dirty="0">
              <a:solidFill>
                <a:schemeClr val="accent1">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IN" sz="2200" dirty="0">
                <a:solidFill>
                  <a:schemeClr val="accent1">
                    <a:lumMod val="75000"/>
                  </a:schemeClr>
                </a:solidFill>
                <a:latin typeface="Bahnschrift SemiLight Condensed" panose="020B0502040204020203" pitchFamily="34" charset="0"/>
                <a:ea typeface="Verdana" panose="020B0604030504040204" pitchFamily="34" charset="0"/>
              </a:rPr>
              <a:t>Independence Assurance –  the increasing debate, are Independent Director's truly independent?</a:t>
            </a:r>
          </a:p>
          <a:p>
            <a:pPr marL="285750" indent="-285750">
              <a:buFont typeface="Arial" panose="020B0604020202020204" pitchFamily="34" charset="0"/>
              <a:buChar char="•"/>
            </a:pPr>
            <a:endParaRPr lang="en-IN" sz="2200" dirty="0">
              <a:solidFill>
                <a:schemeClr val="accent1">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IN" sz="2200" dirty="0">
                <a:solidFill>
                  <a:schemeClr val="accent1">
                    <a:lumMod val="75000"/>
                  </a:schemeClr>
                </a:solidFill>
                <a:latin typeface="Bahnschrift SemiLight Condensed" panose="020B0502040204020203" pitchFamily="34" charset="0"/>
                <a:ea typeface="Verdana" panose="020B0604030504040204" pitchFamily="34" charset="0"/>
              </a:rPr>
              <a:t>Proximity with Management – How close are you with the management?</a:t>
            </a:r>
          </a:p>
          <a:p>
            <a:pPr marL="285750" indent="-285750">
              <a:buFont typeface="Arial" panose="020B0604020202020204" pitchFamily="34" charset="0"/>
              <a:buChar char="•"/>
            </a:pPr>
            <a:endParaRPr lang="en-IN" sz="2200" dirty="0">
              <a:solidFill>
                <a:schemeClr val="accent1">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IN" sz="2200" dirty="0">
                <a:solidFill>
                  <a:schemeClr val="accent1">
                    <a:lumMod val="75000"/>
                  </a:schemeClr>
                </a:solidFill>
                <a:latin typeface="Bahnschrift SemiLight Condensed" panose="020B0502040204020203" pitchFamily="34" charset="0"/>
                <a:ea typeface="Verdana" panose="020B0604030504040204" pitchFamily="34" charset="0"/>
              </a:rPr>
              <a:t>Requisite Knowledge – are you aware of the business and industry practices? </a:t>
            </a:r>
          </a:p>
          <a:p>
            <a:pPr marL="285750" indent="-285750">
              <a:buFont typeface="Arial" panose="020B0604020202020204" pitchFamily="34" charset="0"/>
              <a:buChar char="•"/>
            </a:pPr>
            <a:endParaRPr lang="en-IN" sz="2200" dirty="0">
              <a:solidFill>
                <a:schemeClr val="accent1">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IN" sz="2200" dirty="0">
                <a:solidFill>
                  <a:schemeClr val="accent1">
                    <a:lumMod val="75000"/>
                  </a:schemeClr>
                </a:solidFill>
                <a:latin typeface="Bahnschrift SemiLight Condensed" panose="020B0502040204020203" pitchFamily="34" charset="0"/>
                <a:ea typeface="Verdana" panose="020B0604030504040204" pitchFamily="34" charset="0"/>
              </a:rPr>
              <a:t>Financial Angle – How do you assess the Financial Statements? </a:t>
            </a:r>
          </a:p>
          <a:p>
            <a:pPr marL="285750" indent="-285750">
              <a:buFont typeface="Arial" panose="020B0604020202020204" pitchFamily="34" charset="0"/>
              <a:buChar char="•"/>
            </a:pPr>
            <a:endParaRPr lang="en-IN" sz="2200" dirty="0">
              <a:solidFill>
                <a:schemeClr val="accent1">
                  <a:lumMod val="75000"/>
                </a:schemeClr>
              </a:solidFill>
              <a:latin typeface="Bahnschrift SemiLight Condensed" panose="020B0502040204020203" pitchFamily="34" charset="0"/>
              <a:ea typeface="Verdana" panose="020B0604030504040204" pitchFamily="34" charset="0"/>
            </a:endParaRPr>
          </a:p>
          <a:p>
            <a:pPr marL="285750" indent="-285750">
              <a:buFont typeface="Arial" panose="020B0604020202020204" pitchFamily="34" charset="0"/>
              <a:buChar char="•"/>
            </a:pPr>
            <a:r>
              <a:rPr lang="en-IN" sz="2200" dirty="0">
                <a:solidFill>
                  <a:schemeClr val="accent1">
                    <a:lumMod val="75000"/>
                  </a:schemeClr>
                </a:solidFill>
                <a:latin typeface="Bahnschrift SemiLight Condensed" panose="020B0502040204020203" pitchFamily="34" charset="0"/>
                <a:ea typeface="Verdana" panose="020B0604030504040204" pitchFamily="34" charset="0"/>
              </a:rPr>
              <a:t>Being Compliant – are you compliant of all laws and regulations, are you updated?</a:t>
            </a:r>
          </a:p>
        </p:txBody>
      </p:sp>
      <p:sp>
        <p:nvSpPr>
          <p:cNvPr id="9" name="Rectangle: Rounded Corners 8">
            <a:extLst>
              <a:ext uri="{FF2B5EF4-FFF2-40B4-BE49-F238E27FC236}">
                <a16:creationId xmlns:a16="http://schemas.microsoft.com/office/drawing/2014/main" id="{68B645E5-78F0-450C-B4EA-E281510771F5}"/>
              </a:ext>
            </a:extLst>
          </p:cNvPr>
          <p:cNvSpPr/>
          <p:nvPr/>
        </p:nvSpPr>
        <p:spPr>
          <a:xfrm>
            <a:off x="7848600" y="1338943"/>
            <a:ext cx="3924340" cy="3439886"/>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solidFill>
                  <a:schemeClr val="tx1"/>
                </a:solidFill>
                <a:latin typeface="Bahnschrift SemiLight Condensed" panose="020B0502040204020203" pitchFamily="34" charset="0"/>
                <a:ea typeface="Verdana" panose="020B0604030504040204" pitchFamily="34" charset="0"/>
              </a:rPr>
              <a:t>Are you Ready for the Test ?</a:t>
            </a:r>
          </a:p>
          <a:p>
            <a:pPr algn="ctr"/>
            <a:endParaRPr lang="en-IN" sz="2200" dirty="0">
              <a:solidFill>
                <a:schemeClr val="tx1"/>
              </a:solidFill>
              <a:latin typeface="Bahnschrift SemiLight Condensed" panose="020B0502040204020203" pitchFamily="34" charset="0"/>
            </a:endParaRPr>
          </a:p>
          <a:p>
            <a:pPr algn="ctr"/>
            <a:endParaRPr lang="en-IN" sz="2200" dirty="0">
              <a:solidFill>
                <a:schemeClr val="tx1"/>
              </a:solidFill>
              <a:latin typeface="Bahnschrift SemiLight Condensed" panose="020B0502040204020203" pitchFamily="34" charset="0"/>
            </a:endParaRPr>
          </a:p>
          <a:p>
            <a:pPr algn="ctr"/>
            <a:r>
              <a:rPr lang="en-IN" sz="2200" dirty="0">
                <a:solidFill>
                  <a:schemeClr val="tx1"/>
                </a:solidFill>
                <a:latin typeface="Bahnschrift SemiLight Condensed" panose="020B0502040204020203" pitchFamily="34" charset="0"/>
                <a:ea typeface="Verdana" panose="020B0604030504040204" pitchFamily="34" charset="0"/>
              </a:rPr>
              <a:t>CG mandates Online Proficiency Self Assessment Test  </a:t>
            </a:r>
          </a:p>
          <a:p>
            <a:pPr algn="ctr"/>
            <a:endParaRPr lang="en-IN" dirty="0"/>
          </a:p>
        </p:txBody>
      </p:sp>
      <p:sp>
        <p:nvSpPr>
          <p:cNvPr id="8" name="Footer Placeholder 7">
            <a:extLst>
              <a:ext uri="{FF2B5EF4-FFF2-40B4-BE49-F238E27FC236}">
                <a16:creationId xmlns:a16="http://schemas.microsoft.com/office/drawing/2014/main" id="{7A165480-B6EA-4E0D-948C-38C651640836}"/>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43576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INDIAN LANDSCAPE</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ACC7548-B5E4-461A-B1B3-56CB9AE82D24}"/>
              </a:ext>
            </a:extLst>
          </p:cNvPr>
          <p:cNvGrpSpPr/>
          <p:nvPr/>
        </p:nvGrpSpPr>
        <p:grpSpPr>
          <a:xfrm>
            <a:off x="1019041" y="943229"/>
            <a:ext cx="2055280" cy="1130660"/>
            <a:chOff x="2228501" y="3856628"/>
            <a:chExt cx="1514342" cy="1094129"/>
          </a:xfrm>
        </p:grpSpPr>
        <p:sp>
          <p:nvSpPr>
            <p:cNvPr id="74" name="Rectangle 73">
              <a:extLst>
                <a:ext uri="{FF2B5EF4-FFF2-40B4-BE49-F238E27FC236}">
                  <a16:creationId xmlns:a16="http://schemas.microsoft.com/office/drawing/2014/main" id="{949D51A8-47E2-4884-B729-FD4071E979DF}"/>
                </a:ext>
              </a:extLst>
            </p:cNvPr>
            <p:cNvSpPr/>
            <p:nvPr/>
          </p:nvSpPr>
          <p:spPr>
            <a:xfrm>
              <a:off x="2239022" y="4444442"/>
              <a:ext cx="1503821" cy="506315"/>
            </a:xfrm>
            <a:prstGeom prst="rect">
              <a:avLst/>
            </a:prstGeom>
          </p:spPr>
          <p:txBody>
            <a:bodyPr wrap="square">
              <a:spAutoFit/>
            </a:bodyPr>
            <a:lstStyle/>
            <a:p>
              <a:r>
                <a:rPr lang="en-US" sz="1400" dirty="0">
                  <a:solidFill>
                    <a:schemeClr val="bg1">
                      <a:lumMod val="50000"/>
                    </a:schemeClr>
                  </a:solidFill>
                  <a:latin typeface="Bahnschrift SemiLight Condensed" panose="020B0502040204020203" pitchFamily="34" charset="0"/>
                </a:rPr>
                <a:t>Special  initiative on Desirable Corporate Governance Code</a:t>
              </a:r>
            </a:p>
          </p:txBody>
        </p:sp>
        <p:sp>
          <p:nvSpPr>
            <p:cNvPr id="75" name="Rectangle 74">
              <a:extLst>
                <a:ext uri="{FF2B5EF4-FFF2-40B4-BE49-F238E27FC236}">
                  <a16:creationId xmlns:a16="http://schemas.microsoft.com/office/drawing/2014/main" id="{B3F8B64C-1F54-43B5-BF19-6CBF40B9BC48}"/>
                </a:ext>
              </a:extLst>
            </p:cNvPr>
            <p:cNvSpPr/>
            <p:nvPr/>
          </p:nvSpPr>
          <p:spPr>
            <a:xfrm>
              <a:off x="2228501" y="3856628"/>
              <a:ext cx="1130552" cy="625448"/>
            </a:xfrm>
            <a:prstGeom prst="rect">
              <a:avLst/>
            </a:prstGeom>
          </p:spPr>
          <p:txBody>
            <a:bodyPr wrap="square">
              <a:spAutoFit/>
            </a:bodyPr>
            <a:lstStyle/>
            <a:p>
              <a:r>
                <a:rPr lang="en-US" dirty="0">
                  <a:solidFill>
                    <a:schemeClr val="accent1"/>
                  </a:solidFill>
                  <a:latin typeface="Bahnschrift SemiLight Condensed" panose="020B0502040204020203" pitchFamily="34" charset="0"/>
                </a:rPr>
                <a:t>Confederation of </a:t>
              </a:r>
            </a:p>
            <a:p>
              <a:r>
                <a:rPr lang="en-US" dirty="0">
                  <a:solidFill>
                    <a:schemeClr val="accent1"/>
                  </a:solidFill>
                  <a:latin typeface="Bahnschrift SemiLight Condensed" panose="020B0502040204020203" pitchFamily="34" charset="0"/>
                </a:rPr>
                <a:t>Indian Industry</a:t>
              </a:r>
            </a:p>
          </p:txBody>
        </p:sp>
      </p:grpSp>
      <p:grpSp>
        <p:nvGrpSpPr>
          <p:cNvPr id="65" name="Group 64">
            <a:extLst>
              <a:ext uri="{FF2B5EF4-FFF2-40B4-BE49-F238E27FC236}">
                <a16:creationId xmlns:a16="http://schemas.microsoft.com/office/drawing/2014/main" id="{51DF100F-489D-466B-8794-29F805E0751D}"/>
              </a:ext>
            </a:extLst>
          </p:cNvPr>
          <p:cNvGrpSpPr/>
          <p:nvPr/>
        </p:nvGrpSpPr>
        <p:grpSpPr>
          <a:xfrm>
            <a:off x="3715302" y="982298"/>
            <a:ext cx="2097049" cy="903432"/>
            <a:chOff x="2068023" y="3969847"/>
            <a:chExt cx="1545118" cy="874243"/>
          </a:xfrm>
        </p:grpSpPr>
        <p:sp>
          <p:nvSpPr>
            <p:cNvPr id="72" name="Rectangle 71">
              <a:extLst>
                <a:ext uri="{FF2B5EF4-FFF2-40B4-BE49-F238E27FC236}">
                  <a16:creationId xmlns:a16="http://schemas.microsoft.com/office/drawing/2014/main" id="{EDCA8726-7542-4CC4-B442-5B11A966CE51}"/>
                </a:ext>
              </a:extLst>
            </p:cNvPr>
            <p:cNvSpPr/>
            <p:nvPr/>
          </p:nvSpPr>
          <p:spPr>
            <a:xfrm>
              <a:off x="2103439" y="4337775"/>
              <a:ext cx="1298539" cy="506315"/>
            </a:xfrm>
            <a:prstGeom prst="rect">
              <a:avLst/>
            </a:prstGeom>
          </p:spPr>
          <p:txBody>
            <a:bodyPr wrap="square">
              <a:spAutoFit/>
            </a:bodyPr>
            <a:lstStyle/>
            <a:p>
              <a:r>
                <a:rPr lang="en-US" sz="1400" dirty="0">
                  <a:solidFill>
                    <a:schemeClr val="bg1">
                      <a:lumMod val="50000"/>
                    </a:schemeClr>
                  </a:solidFill>
                  <a:latin typeface="Bahnschrift SemiLight Condensed" panose="020B0502040204020203" pitchFamily="34" charset="0"/>
                </a:rPr>
                <a:t>Suggestion on Constitution of Audit Committee</a:t>
              </a:r>
            </a:p>
          </p:txBody>
        </p:sp>
        <p:sp>
          <p:nvSpPr>
            <p:cNvPr id="73" name="Rectangle 72">
              <a:extLst>
                <a:ext uri="{FF2B5EF4-FFF2-40B4-BE49-F238E27FC236}">
                  <a16:creationId xmlns:a16="http://schemas.microsoft.com/office/drawing/2014/main" id="{6C7939FD-54DC-49F1-BC53-FB5EE715B461}"/>
                </a:ext>
              </a:extLst>
            </p:cNvPr>
            <p:cNvSpPr/>
            <p:nvPr/>
          </p:nvSpPr>
          <p:spPr>
            <a:xfrm>
              <a:off x="2068023" y="3969847"/>
              <a:ext cx="1545118" cy="357399"/>
            </a:xfrm>
            <a:prstGeom prst="rect">
              <a:avLst/>
            </a:prstGeom>
          </p:spPr>
          <p:txBody>
            <a:bodyPr wrap="none">
              <a:spAutoFit/>
            </a:bodyPr>
            <a:lstStyle/>
            <a:p>
              <a:r>
                <a:rPr lang="en-US" dirty="0">
                  <a:solidFill>
                    <a:srgbClr val="7030A0"/>
                  </a:solidFill>
                  <a:latin typeface="Bahnschrift SemiLight Condensed" panose="020B0502040204020203" pitchFamily="34" charset="0"/>
                </a:rPr>
                <a:t>Introduction of Clause 49</a:t>
              </a:r>
            </a:p>
          </p:txBody>
        </p:sp>
      </p:grpSp>
      <p:sp>
        <p:nvSpPr>
          <p:cNvPr id="70" name="Rectangle 69">
            <a:extLst>
              <a:ext uri="{FF2B5EF4-FFF2-40B4-BE49-F238E27FC236}">
                <a16:creationId xmlns:a16="http://schemas.microsoft.com/office/drawing/2014/main" id="{CD0C040A-F0DE-4FB5-8979-9490919B933E}"/>
              </a:ext>
            </a:extLst>
          </p:cNvPr>
          <p:cNvSpPr/>
          <p:nvPr/>
        </p:nvSpPr>
        <p:spPr>
          <a:xfrm>
            <a:off x="6552525" y="1332918"/>
            <a:ext cx="2041000" cy="523220"/>
          </a:xfrm>
          <a:prstGeom prst="rect">
            <a:avLst/>
          </a:prstGeom>
        </p:spPr>
        <p:txBody>
          <a:bodyPr wrap="square">
            <a:spAutoFit/>
          </a:bodyPr>
          <a:lstStyle/>
          <a:p>
            <a:r>
              <a:rPr lang="en-US" sz="1400" dirty="0">
                <a:solidFill>
                  <a:schemeClr val="bg1">
                    <a:lumMod val="50000"/>
                  </a:schemeClr>
                </a:solidFill>
                <a:latin typeface="Bahnschrift SemiLight Condensed" panose="020B0502040204020203" pitchFamily="34" charset="0"/>
              </a:rPr>
              <a:t>Report on Corporate Audit and Governance Committee</a:t>
            </a:r>
          </a:p>
        </p:txBody>
      </p:sp>
      <p:sp>
        <p:nvSpPr>
          <p:cNvPr id="71" name="Rectangle 70">
            <a:extLst>
              <a:ext uri="{FF2B5EF4-FFF2-40B4-BE49-F238E27FC236}">
                <a16:creationId xmlns:a16="http://schemas.microsoft.com/office/drawing/2014/main" id="{EE714DD8-2227-4A79-9E56-C031B74B4B21}"/>
              </a:ext>
            </a:extLst>
          </p:cNvPr>
          <p:cNvSpPr/>
          <p:nvPr/>
        </p:nvSpPr>
        <p:spPr>
          <a:xfrm>
            <a:off x="6522710" y="1027624"/>
            <a:ext cx="2326278" cy="369332"/>
          </a:xfrm>
          <a:prstGeom prst="rect">
            <a:avLst/>
          </a:prstGeom>
        </p:spPr>
        <p:txBody>
          <a:bodyPr wrap="none">
            <a:spAutoFit/>
          </a:bodyPr>
          <a:lstStyle/>
          <a:p>
            <a:pPr algn="r"/>
            <a:r>
              <a:rPr lang="en-US" dirty="0">
                <a:solidFill>
                  <a:schemeClr val="accent5"/>
                </a:solidFill>
                <a:latin typeface="Bahnschrift SemiLight Condensed" panose="020B0502040204020203" pitchFamily="34" charset="0"/>
              </a:rPr>
              <a:t>Naresh Chandra Committee </a:t>
            </a:r>
          </a:p>
        </p:txBody>
      </p:sp>
      <p:sp>
        <p:nvSpPr>
          <p:cNvPr id="68" name="Rectangle 67">
            <a:extLst>
              <a:ext uri="{FF2B5EF4-FFF2-40B4-BE49-F238E27FC236}">
                <a16:creationId xmlns:a16="http://schemas.microsoft.com/office/drawing/2014/main" id="{2A605E53-174F-4FB1-85D8-4744559DB639}"/>
              </a:ext>
            </a:extLst>
          </p:cNvPr>
          <p:cNvSpPr/>
          <p:nvPr/>
        </p:nvSpPr>
        <p:spPr>
          <a:xfrm>
            <a:off x="9729931" y="1318157"/>
            <a:ext cx="2238911" cy="738664"/>
          </a:xfrm>
          <a:prstGeom prst="rect">
            <a:avLst/>
          </a:prstGeom>
        </p:spPr>
        <p:txBody>
          <a:bodyPr wrap="square">
            <a:spAutoFit/>
          </a:bodyPr>
          <a:lstStyle/>
          <a:p>
            <a:r>
              <a:rPr lang="en-US" sz="1400" dirty="0">
                <a:solidFill>
                  <a:schemeClr val="bg1">
                    <a:lumMod val="50000"/>
                  </a:schemeClr>
                </a:solidFill>
                <a:latin typeface="Bahnschrift SemiLight Condensed" panose="020B0502040204020203" pitchFamily="34" charset="0"/>
              </a:rPr>
              <a:t>To improve standards concerning corporate governance of listed companies in India</a:t>
            </a:r>
          </a:p>
        </p:txBody>
      </p:sp>
      <p:sp>
        <p:nvSpPr>
          <p:cNvPr id="69" name="Rectangle 68">
            <a:extLst>
              <a:ext uri="{FF2B5EF4-FFF2-40B4-BE49-F238E27FC236}">
                <a16:creationId xmlns:a16="http://schemas.microsoft.com/office/drawing/2014/main" id="{E976F675-C7C1-4E4C-89D7-FBE466AED50C}"/>
              </a:ext>
            </a:extLst>
          </p:cNvPr>
          <p:cNvSpPr/>
          <p:nvPr/>
        </p:nvSpPr>
        <p:spPr>
          <a:xfrm>
            <a:off x="9705481" y="1008604"/>
            <a:ext cx="1532792" cy="369332"/>
          </a:xfrm>
          <a:prstGeom prst="rect">
            <a:avLst/>
          </a:prstGeom>
        </p:spPr>
        <p:txBody>
          <a:bodyPr wrap="none">
            <a:spAutoFit/>
          </a:bodyPr>
          <a:lstStyle/>
          <a:p>
            <a:pPr algn="r"/>
            <a:r>
              <a:rPr lang="en-US" dirty="0">
                <a:solidFill>
                  <a:schemeClr val="tx2"/>
                </a:solidFill>
                <a:latin typeface="Bahnschrift SemiLight Condensed" panose="020B0502040204020203" pitchFamily="34" charset="0"/>
              </a:rPr>
              <a:t>Kotak Committee </a:t>
            </a:r>
          </a:p>
        </p:txBody>
      </p:sp>
      <p:grpSp>
        <p:nvGrpSpPr>
          <p:cNvPr id="55" name="Group 54">
            <a:extLst>
              <a:ext uri="{FF2B5EF4-FFF2-40B4-BE49-F238E27FC236}">
                <a16:creationId xmlns:a16="http://schemas.microsoft.com/office/drawing/2014/main" id="{B4F5CAA4-0F45-4EC1-8AA0-89042722FB1D}"/>
              </a:ext>
            </a:extLst>
          </p:cNvPr>
          <p:cNvGrpSpPr/>
          <p:nvPr/>
        </p:nvGrpSpPr>
        <p:grpSpPr>
          <a:xfrm>
            <a:off x="2395075" y="4486330"/>
            <a:ext cx="2041003" cy="829081"/>
            <a:chOff x="2015078" y="4111351"/>
            <a:chExt cx="1503823" cy="802294"/>
          </a:xfrm>
        </p:grpSpPr>
        <p:sp>
          <p:nvSpPr>
            <p:cNvPr id="62" name="Rectangle 61">
              <a:extLst>
                <a:ext uri="{FF2B5EF4-FFF2-40B4-BE49-F238E27FC236}">
                  <a16:creationId xmlns:a16="http://schemas.microsoft.com/office/drawing/2014/main" id="{70F6E36A-F620-4F77-A149-787BD90D8FCB}"/>
                </a:ext>
              </a:extLst>
            </p:cNvPr>
            <p:cNvSpPr/>
            <p:nvPr/>
          </p:nvSpPr>
          <p:spPr>
            <a:xfrm>
              <a:off x="2015080" y="4407330"/>
              <a:ext cx="1503821" cy="506315"/>
            </a:xfrm>
            <a:prstGeom prst="rect">
              <a:avLst/>
            </a:prstGeom>
          </p:spPr>
          <p:txBody>
            <a:bodyPr wrap="square">
              <a:spAutoFit/>
            </a:bodyPr>
            <a:lstStyle/>
            <a:p>
              <a:r>
                <a:rPr lang="en-US" sz="1400" dirty="0">
                  <a:solidFill>
                    <a:schemeClr val="bg1">
                      <a:lumMod val="50000"/>
                    </a:schemeClr>
                  </a:solidFill>
                  <a:latin typeface="Bahnschrift SemiLight Condensed" panose="020B0502040204020203" pitchFamily="34" charset="0"/>
                </a:rPr>
                <a:t>Report of the Committee) on Corporate Governance</a:t>
              </a:r>
            </a:p>
          </p:txBody>
        </p:sp>
        <p:sp>
          <p:nvSpPr>
            <p:cNvPr id="63" name="Rectangle 62">
              <a:extLst>
                <a:ext uri="{FF2B5EF4-FFF2-40B4-BE49-F238E27FC236}">
                  <a16:creationId xmlns:a16="http://schemas.microsoft.com/office/drawing/2014/main" id="{66B5E44D-48E0-47E4-B167-7D068D752538}"/>
                </a:ext>
              </a:extLst>
            </p:cNvPr>
            <p:cNvSpPr/>
            <p:nvPr/>
          </p:nvSpPr>
          <p:spPr>
            <a:xfrm>
              <a:off x="2015078" y="4111351"/>
              <a:ext cx="1076220" cy="357399"/>
            </a:xfrm>
            <a:prstGeom prst="rect">
              <a:avLst/>
            </a:prstGeom>
          </p:spPr>
          <p:txBody>
            <a:bodyPr wrap="none">
              <a:spAutoFit/>
            </a:bodyPr>
            <a:lstStyle/>
            <a:p>
              <a:r>
                <a:rPr lang="en-US" dirty="0">
                  <a:solidFill>
                    <a:schemeClr val="accent2"/>
                  </a:solidFill>
                  <a:latin typeface="Bahnschrift SemiLight Condensed" panose="020B0502040204020203" pitchFamily="34" charset="0"/>
                </a:rPr>
                <a:t>Birla Committee </a:t>
              </a:r>
            </a:p>
          </p:txBody>
        </p:sp>
      </p:grpSp>
      <p:sp>
        <p:nvSpPr>
          <p:cNvPr id="61" name="Rectangle 60">
            <a:extLst>
              <a:ext uri="{FF2B5EF4-FFF2-40B4-BE49-F238E27FC236}">
                <a16:creationId xmlns:a16="http://schemas.microsoft.com/office/drawing/2014/main" id="{7673C44D-5112-4090-8360-CF7028DBEF42}"/>
              </a:ext>
            </a:extLst>
          </p:cNvPr>
          <p:cNvSpPr/>
          <p:nvPr/>
        </p:nvSpPr>
        <p:spPr>
          <a:xfrm>
            <a:off x="5335044" y="4553778"/>
            <a:ext cx="2509513" cy="1538883"/>
          </a:xfrm>
          <a:prstGeom prst="rect">
            <a:avLst/>
          </a:prstGeom>
        </p:spPr>
        <p:txBody>
          <a:bodyPr wrap="square">
            <a:spAutoFit/>
          </a:bodyPr>
          <a:lstStyle/>
          <a:p>
            <a:pPr marL="285750" indent="-198438">
              <a:buFont typeface="Arial" panose="020B0604020202020204" pitchFamily="34" charset="0"/>
              <a:buChar char="•"/>
            </a:pPr>
            <a:r>
              <a:rPr lang="en-US" sz="1400" dirty="0">
                <a:solidFill>
                  <a:schemeClr val="bg1">
                    <a:lumMod val="50000"/>
                  </a:schemeClr>
                </a:solidFill>
                <a:latin typeface="Bahnschrift SemiLight Condensed" panose="020B0502040204020203" pitchFamily="34" charset="0"/>
              </a:rPr>
              <a:t>Report on Corporate Governance: Standing Committee on International Financial Standards and Code</a:t>
            </a:r>
          </a:p>
          <a:p>
            <a:pPr marL="285750" indent="-285750">
              <a:buFont typeface="Arial" panose="020B0604020202020204" pitchFamily="34" charset="0"/>
              <a:buChar char="•"/>
            </a:pPr>
            <a:endParaRPr lang="en-US" sz="700" dirty="0">
              <a:solidFill>
                <a:schemeClr val="bg1">
                  <a:lumMod val="50000"/>
                </a:schemeClr>
              </a:solidFill>
              <a:latin typeface="Bahnschrift SemiLight Condensed" panose="020B0502040204020203" pitchFamily="34" charset="0"/>
            </a:endParaRPr>
          </a:p>
          <a:p>
            <a:pPr marL="285750" indent="-198438">
              <a:buFont typeface="Arial" panose="020B0604020202020204" pitchFamily="34" charset="0"/>
              <a:buChar char="•"/>
            </a:pPr>
            <a:r>
              <a:rPr lang="en-US" sz="1400" dirty="0">
                <a:solidFill>
                  <a:schemeClr val="bg1">
                    <a:lumMod val="50000"/>
                  </a:schemeClr>
                </a:solidFill>
                <a:latin typeface="Bahnschrift SemiLight Condensed" panose="020B0502040204020203" pitchFamily="34" charset="0"/>
              </a:rPr>
              <a:t>Corporate governance of directors of banks and financial institution</a:t>
            </a:r>
          </a:p>
        </p:txBody>
      </p:sp>
      <p:sp>
        <p:nvSpPr>
          <p:cNvPr id="58" name="Rectangle 57">
            <a:extLst>
              <a:ext uri="{FF2B5EF4-FFF2-40B4-BE49-F238E27FC236}">
                <a16:creationId xmlns:a16="http://schemas.microsoft.com/office/drawing/2014/main" id="{B990E805-35A3-4D8A-9607-1FD38C6C832C}"/>
              </a:ext>
            </a:extLst>
          </p:cNvPr>
          <p:cNvSpPr/>
          <p:nvPr/>
        </p:nvSpPr>
        <p:spPr>
          <a:xfrm>
            <a:off x="8340645" y="4548366"/>
            <a:ext cx="2509512" cy="1538883"/>
          </a:xfrm>
          <a:prstGeom prst="rect">
            <a:avLst/>
          </a:prstGeom>
        </p:spPr>
        <p:txBody>
          <a:bodyPr wrap="square">
            <a:spAutoFit/>
          </a:bodyPr>
          <a:lstStyle/>
          <a:p>
            <a:pPr marL="120650" indent="-120650">
              <a:buFont typeface="Arial" panose="020B0604020202020204" pitchFamily="34" charset="0"/>
              <a:buChar char="•"/>
              <a:tabLst>
                <a:tab pos="120650" algn="l"/>
              </a:tabLst>
            </a:pPr>
            <a:r>
              <a:rPr lang="en-US" sz="1400" dirty="0">
                <a:solidFill>
                  <a:schemeClr val="bg1">
                    <a:lumMod val="50000"/>
                  </a:schemeClr>
                </a:solidFill>
                <a:latin typeface="Bahnschrift SemiLight Condensed" panose="020B0502040204020203" pitchFamily="34" charset="0"/>
              </a:rPr>
              <a:t>To improve governance standard</a:t>
            </a:r>
          </a:p>
          <a:p>
            <a:pPr marL="165100" indent="-165100">
              <a:buFont typeface="Arial" panose="020B0604020202020204" pitchFamily="34" charset="0"/>
              <a:buChar char="•"/>
              <a:tabLst>
                <a:tab pos="60325" algn="l"/>
              </a:tabLst>
            </a:pPr>
            <a:endParaRPr lang="en-US" sz="600" dirty="0">
              <a:solidFill>
                <a:schemeClr val="bg1">
                  <a:lumMod val="50000"/>
                </a:schemeClr>
              </a:solidFill>
              <a:latin typeface="Bahnschrift SemiLight Condensed" panose="020B0502040204020203" pitchFamily="34" charset="0"/>
            </a:endParaRPr>
          </a:p>
          <a:p>
            <a:pPr marL="165100" indent="-165100">
              <a:buFont typeface="Arial" panose="020B0604020202020204" pitchFamily="34" charset="0"/>
              <a:buChar char="•"/>
              <a:tabLst>
                <a:tab pos="60325" algn="l"/>
              </a:tabLst>
            </a:pPr>
            <a:r>
              <a:rPr lang="en-US" sz="1400" dirty="0">
                <a:solidFill>
                  <a:schemeClr val="bg1">
                    <a:lumMod val="50000"/>
                  </a:schemeClr>
                </a:solidFill>
                <a:latin typeface="Bahnschrift SemiLight Condensed" panose="020B0502040204020203" pitchFamily="34" charset="0"/>
              </a:rPr>
              <a:t>Role of Independent Directors</a:t>
            </a:r>
          </a:p>
          <a:p>
            <a:pPr marL="120650" indent="-120650">
              <a:buFont typeface="Arial" panose="020B0604020202020204" pitchFamily="34" charset="0"/>
              <a:buChar char="•"/>
              <a:tabLst>
                <a:tab pos="120650" algn="l"/>
              </a:tabLst>
            </a:pPr>
            <a:endParaRPr lang="en-US" sz="600" dirty="0">
              <a:solidFill>
                <a:schemeClr val="bg1">
                  <a:lumMod val="50000"/>
                </a:schemeClr>
              </a:solidFill>
              <a:latin typeface="Bahnschrift SemiLight Condensed" panose="020B0502040204020203" pitchFamily="34" charset="0"/>
            </a:endParaRPr>
          </a:p>
          <a:p>
            <a:pPr marL="120650" indent="-120650">
              <a:buFont typeface="Arial" panose="020B0604020202020204" pitchFamily="34" charset="0"/>
              <a:buChar char="•"/>
              <a:tabLst>
                <a:tab pos="120650" algn="l"/>
              </a:tabLst>
            </a:pPr>
            <a:r>
              <a:rPr lang="en-US" sz="1400" dirty="0">
                <a:solidFill>
                  <a:schemeClr val="bg1">
                    <a:lumMod val="50000"/>
                  </a:schemeClr>
                </a:solidFill>
                <a:latin typeface="Bahnschrift SemiLight Condensed" panose="020B0502040204020203" pitchFamily="34" charset="0"/>
              </a:rPr>
              <a:t>Risk Management</a:t>
            </a:r>
          </a:p>
          <a:p>
            <a:pPr marL="120650" indent="-120650">
              <a:buFont typeface="Arial" panose="020B0604020202020204" pitchFamily="34" charset="0"/>
              <a:buChar char="•"/>
              <a:tabLst>
                <a:tab pos="120650" algn="l"/>
              </a:tabLst>
            </a:pPr>
            <a:endParaRPr lang="en-US" sz="600" dirty="0">
              <a:solidFill>
                <a:schemeClr val="bg1">
                  <a:lumMod val="50000"/>
                </a:schemeClr>
              </a:solidFill>
              <a:latin typeface="Bahnschrift SemiLight Condensed" panose="020B0502040204020203" pitchFamily="34" charset="0"/>
            </a:endParaRPr>
          </a:p>
          <a:p>
            <a:pPr marL="120650" indent="-120650">
              <a:buFont typeface="Arial" panose="020B0604020202020204" pitchFamily="34" charset="0"/>
              <a:buChar char="•"/>
              <a:tabLst>
                <a:tab pos="120650" algn="l"/>
              </a:tabLst>
            </a:pPr>
            <a:r>
              <a:rPr lang="en-US" sz="1400" dirty="0">
                <a:solidFill>
                  <a:schemeClr val="bg1">
                    <a:lumMod val="50000"/>
                  </a:schemeClr>
                </a:solidFill>
                <a:latin typeface="Bahnschrift SemiLight Condensed" panose="020B0502040204020203" pitchFamily="34" charset="0"/>
              </a:rPr>
              <a:t>Director Compensation</a:t>
            </a:r>
          </a:p>
          <a:p>
            <a:pPr marL="120650" indent="-120650">
              <a:buFont typeface="Arial" panose="020B0604020202020204" pitchFamily="34" charset="0"/>
              <a:buChar char="•"/>
              <a:tabLst>
                <a:tab pos="120650" algn="l"/>
              </a:tabLst>
            </a:pPr>
            <a:endParaRPr lang="en-US" sz="600" dirty="0">
              <a:solidFill>
                <a:schemeClr val="bg1">
                  <a:lumMod val="50000"/>
                </a:schemeClr>
              </a:solidFill>
              <a:latin typeface="Bahnschrift SemiLight Condensed" panose="020B0502040204020203" pitchFamily="34" charset="0"/>
            </a:endParaRPr>
          </a:p>
          <a:p>
            <a:pPr marL="120650" indent="-120650">
              <a:buFont typeface="Arial" panose="020B0604020202020204" pitchFamily="34" charset="0"/>
              <a:buChar char="•"/>
              <a:tabLst>
                <a:tab pos="120650" algn="l"/>
              </a:tabLst>
            </a:pPr>
            <a:r>
              <a:rPr lang="en-US" sz="1400" dirty="0">
                <a:solidFill>
                  <a:schemeClr val="bg1">
                    <a:lumMod val="50000"/>
                  </a:schemeClr>
                </a:solidFill>
                <a:latin typeface="Bahnschrift SemiLight Condensed" panose="020B0502040204020203" pitchFamily="34" charset="0"/>
              </a:rPr>
              <a:t>Codes of Conduct</a:t>
            </a:r>
          </a:p>
        </p:txBody>
      </p:sp>
      <p:sp>
        <p:nvSpPr>
          <p:cNvPr id="59" name="Rectangle 58">
            <a:extLst>
              <a:ext uri="{FF2B5EF4-FFF2-40B4-BE49-F238E27FC236}">
                <a16:creationId xmlns:a16="http://schemas.microsoft.com/office/drawing/2014/main" id="{29C756DC-9695-4303-8C46-D0535D4AC101}"/>
              </a:ext>
            </a:extLst>
          </p:cNvPr>
          <p:cNvSpPr/>
          <p:nvPr/>
        </p:nvSpPr>
        <p:spPr>
          <a:xfrm>
            <a:off x="8377193" y="4256324"/>
            <a:ext cx="1636987" cy="369332"/>
          </a:xfrm>
          <a:prstGeom prst="rect">
            <a:avLst/>
          </a:prstGeom>
        </p:spPr>
        <p:txBody>
          <a:bodyPr wrap="none">
            <a:spAutoFit/>
          </a:bodyPr>
          <a:lstStyle/>
          <a:p>
            <a:r>
              <a:rPr lang="en-US" dirty="0">
                <a:solidFill>
                  <a:schemeClr val="accent6"/>
                </a:solidFill>
                <a:latin typeface="Bahnschrift SemiLight Condensed" panose="020B0502040204020203" pitchFamily="34" charset="0"/>
              </a:rPr>
              <a:t>Murthy Committee </a:t>
            </a:r>
          </a:p>
        </p:txBody>
      </p:sp>
      <p:grpSp>
        <p:nvGrpSpPr>
          <p:cNvPr id="13" name="Group 12">
            <a:extLst>
              <a:ext uri="{FF2B5EF4-FFF2-40B4-BE49-F238E27FC236}">
                <a16:creationId xmlns:a16="http://schemas.microsoft.com/office/drawing/2014/main" id="{E4E6EAFB-CBC7-4D4D-93BD-EEADD6EA1531}"/>
              </a:ext>
            </a:extLst>
          </p:cNvPr>
          <p:cNvGrpSpPr/>
          <p:nvPr/>
        </p:nvGrpSpPr>
        <p:grpSpPr>
          <a:xfrm>
            <a:off x="257512" y="2392785"/>
            <a:ext cx="11711330" cy="1859933"/>
            <a:chOff x="257513" y="2853126"/>
            <a:chExt cx="8628976" cy="1799840"/>
          </a:xfrm>
        </p:grpSpPr>
        <p:grpSp>
          <p:nvGrpSpPr>
            <p:cNvPr id="23" name="1 Grupo">
              <a:extLst>
                <a:ext uri="{FF2B5EF4-FFF2-40B4-BE49-F238E27FC236}">
                  <a16:creationId xmlns:a16="http://schemas.microsoft.com/office/drawing/2014/main" id="{978E0B43-93CD-458C-884A-B3CD4387AC56}"/>
                </a:ext>
              </a:extLst>
            </p:cNvPr>
            <p:cNvGrpSpPr/>
            <p:nvPr/>
          </p:nvGrpSpPr>
          <p:grpSpPr>
            <a:xfrm>
              <a:off x="257513" y="3704665"/>
              <a:ext cx="8628976" cy="85149"/>
              <a:chOff x="467544" y="2597889"/>
              <a:chExt cx="8208861" cy="81000"/>
            </a:xfrm>
          </p:grpSpPr>
          <p:cxnSp>
            <p:nvCxnSpPr>
              <p:cNvPr id="52" name="18 Conector recto">
                <a:extLst>
                  <a:ext uri="{FF2B5EF4-FFF2-40B4-BE49-F238E27FC236}">
                    <a16:creationId xmlns:a16="http://schemas.microsoft.com/office/drawing/2014/main" id="{A1A4D711-AC09-475D-9E0A-963E10F0C005}"/>
                  </a:ext>
                </a:extLst>
              </p:cNvPr>
              <p:cNvCxnSpPr>
                <a:stCxn id="54" idx="6"/>
                <a:endCxn id="53" idx="2"/>
              </p:cNvCxnSpPr>
              <p:nvPr/>
            </p:nvCxnSpPr>
            <p:spPr>
              <a:xfrm>
                <a:off x="548552" y="2638389"/>
                <a:ext cx="804684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23 Elipse">
                <a:extLst>
                  <a:ext uri="{FF2B5EF4-FFF2-40B4-BE49-F238E27FC236}">
                    <a16:creationId xmlns:a16="http://schemas.microsoft.com/office/drawing/2014/main" id="{222EE097-AE77-4293-A1BE-AFCCC96BE4BD}"/>
                  </a:ext>
                </a:extLst>
              </p:cNvPr>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dirty="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54" name="24 Elipse">
                <a:extLst>
                  <a:ext uri="{FF2B5EF4-FFF2-40B4-BE49-F238E27FC236}">
                    <a16:creationId xmlns:a16="http://schemas.microsoft.com/office/drawing/2014/main" id="{CEC66D36-4712-43DF-AB76-89CC926C288B}"/>
                  </a:ext>
                </a:extLst>
              </p:cNvPr>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dirty="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24" name="2 Grupo">
              <a:extLst>
                <a:ext uri="{FF2B5EF4-FFF2-40B4-BE49-F238E27FC236}">
                  <a16:creationId xmlns:a16="http://schemas.microsoft.com/office/drawing/2014/main" id="{1EF3536E-A56D-4651-B89F-57B409F98889}"/>
                </a:ext>
              </a:extLst>
            </p:cNvPr>
            <p:cNvGrpSpPr/>
            <p:nvPr/>
          </p:nvGrpSpPr>
          <p:grpSpPr>
            <a:xfrm>
              <a:off x="1275809" y="2853126"/>
              <a:ext cx="141927" cy="965113"/>
              <a:chOff x="1436278" y="1787812"/>
              <a:chExt cx="135019" cy="918087"/>
            </a:xfrm>
          </p:grpSpPr>
          <p:sp>
            <p:nvSpPr>
              <p:cNvPr id="49" name="25 Elipse">
                <a:extLst>
                  <a:ext uri="{FF2B5EF4-FFF2-40B4-BE49-F238E27FC236}">
                    <a16:creationId xmlns:a16="http://schemas.microsoft.com/office/drawing/2014/main" id="{F032A39A-69C0-47EE-8E48-CC055802CD8F}"/>
                  </a:ext>
                </a:extLst>
              </p:cNvPr>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50" name="40 Conector recto">
                <a:extLst>
                  <a:ext uri="{FF2B5EF4-FFF2-40B4-BE49-F238E27FC236}">
                    <a16:creationId xmlns:a16="http://schemas.microsoft.com/office/drawing/2014/main" id="{3BD041C9-64DB-4F08-BD44-DF0210A1F7D0}"/>
                  </a:ext>
                </a:extLst>
              </p:cNvPr>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41 Elipse">
                <a:extLst>
                  <a:ext uri="{FF2B5EF4-FFF2-40B4-BE49-F238E27FC236}">
                    <a16:creationId xmlns:a16="http://schemas.microsoft.com/office/drawing/2014/main" id="{FD6258D0-13E8-4A9C-996B-5B7C4D5A5725}"/>
                  </a:ext>
                </a:extLst>
              </p:cNvPr>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5" name="4 Grupo">
              <a:extLst>
                <a:ext uri="{FF2B5EF4-FFF2-40B4-BE49-F238E27FC236}">
                  <a16:creationId xmlns:a16="http://schemas.microsoft.com/office/drawing/2014/main" id="{33C30767-DA7C-4151-9BB9-5E77E0EB587C}"/>
                </a:ext>
              </a:extLst>
            </p:cNvPr>
            <p:cNvGrpSpPr/>
            <p:nvPr/>
          </p:nvGrpSpPr>
          <p:grpSpPr>
            <a:xfrm>
              <a:off x="2350880" y="3676281"/>
              <a:ext cx="141927" cy="976685"/>
              <a:chOff x="2459025" y="2570898"/>
              <a:chExt cx="135019" cy="929095"/>
            </a:xfrm>
          </p:grpSpPr>
          <p:sp>
            <p:nvSpPr>
              <p:cNvPr id="46" name="26 Elipse">
                <a:extLst>
                  <a:ext uri="{FF2B5EF4-FFF2-40B4-BE49-F238E27FC236}">
                    <a16:creationId xmlns:a16="http://schemas.microsoft.com/office/drawing/2014/main" id="{EFD3F5A6-37E0-439C-A6D7-B02FEFF14146}"/>
                  </a:ext>
                </a:extLst>
              </p:cNvPr>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7" name="42 Conector recto">
                <a:extLst>
                  <a:ext uri="{FF2B5EF4-FFF2-40B4-BE49-F238E27FC236}">
                    <a16:creationId xmlns:a16="http://schemas.microsoft.com/office/drawing/2014/main" id="{F6B3B4BA-6DDE-4705-8DE9-9D1A9E32D51A}"/>
                  </a:ext>
                </a:extLst>
              </p:cNvPr>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48 Elipse">
                <a:extLst>
                  <a:ext uri="{FF2B5EF4-FFF2-40B4-BE49-F238E27FC236}">
                    <a16:creationId xmlns:a16="http://schemas.microsoft.com/office/drawing/2014/main" id="{612D682B-A03F-49B5-9260-DF93F82D1913}"/>
                  </a:ext>
                </a:extLst>
              </p:cNvPr>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6" name="6 Grupo">
              <a:extLst>
                <a:ext uri="{FF2B5EF4-FFF2-40B4-BE49-F238E27FC236}">
                  <a16:creationId xmlns:a16="http://schemas.microsoft.com/office/drawing/2014/main" id="{072AD2C7-EFFC-4635-9279-DFD230A4CE20}"/>
                </a:ext>
              </a:extLst>
            </p:cNvPr>
            <p:cNvGrpSpPr/>
            <p:nvPr/>
          </p:nvGrpSpPr>
          <p:grpSpPr>
            <a:xfrm>
              <a:off x="3425951" y="2853126"/>
              <a:ext cx="141927" cy="965113"/>
              <a:chOff x="3481768" y="1787812"/>
              <a:chExt cx="135019" cy="918087"/>
            </a:xfrm>
          </p:grpSpPr>
          <p:sp>
            <p:nvSpPr>
              <p:cNvPr id="43" name="27 Elipse">
                <a:extLst>
                  <a:ext uri="{FF2B5EF4-FFF2-40B4-BE49-F238E27FC236}">
                    <a16:creationId xmlns:a16="http://schemas.microsoft.com/office/drawing/2014/main" id="{453FA6D2-78AB-4100-8C16-F82EE5BF6010}"/>
                  </a:ext>
                </a:extLst>
              </p:cNvPr>
              <p:cNvSpPr/>
              <p:nvPr/>
            </p:nvSpPr>
            <p:spPr>
              <a:xfrm>
                <a:off x="3481768" y="2570899"/>
                <a:ext cx="135019" cy="135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4" name="43 Conector recto">
                <a:extLst>
                  <a:ext uri="{FF2B5EF4-FFF2-40B4-BE49-F238E27FC236}">
                    <a16:creationId xmlns:a16="http://schemas.microsoft.com/office/drawing/2014/main" id="{30C703F2-493D-4C19-9147-C5EE9D72B776}"/>
                  </a:ext>
                </a:extLst>
              </p:cNvPr>
              <p:cNvCxnSpPr/>
              <p:nvPr/>
            </p:nvCxnSpPr>
            <p:spPr>
              <a:xfrm flipV="1">
                <a:off x="3550652" y="185905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49 Elipse">
                <a:extLst>
                  <a:ext uri="{FF2B5EF4-FFF2-40B4-BE49-F238E27FC236}">
                    <a16:creationId xmlns:a16="http://schemas.microsoft.com/office/drawing/2014/main" id="{361CD67F-B5E1-451B-B9CF-7099CE7DBB56}"/>
                  </a:ext>
                </a:extLst>
              </p:cNvPr>
              <p:cNvSpPr/>
              <p:nvPr/>
            </p:nvSpPr>
            <p:spPr>
              <a:xfrm>
                <a:off x="3516475" y="1787812"/>
                <a:ext cx="81011" cy="81000"/>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7" name="7 Grupo">
              <a:extLst>
                <a:ext uri="{FF2B5EF4-FFF2-40B4-BE49-F238E27FC236}">
                  <a16:creationId xmlns:a16="http://schemas.microsoft.com/office/drawing/2014/main" id="{AA621648-5507-4380-9E13-84E92146A90F}"/>
                </a:ext>
              </a:extLst>
            </p:cNvPr>
            <p:cNvGrpSpPr/>
            <p:nvPr/>
          </p:nvGrpSpPr>
          <p:grpSpPr>
            <a:xfrm>
              <a:off x="4501023" y="3676280"/>
              <a:ext cx="141927" cy="976686"/>
              <a:chOff x="4504512" y="2570897"/>
              <a:chExt cx="135019" cy="929096"/>
            </a:xfrm>
          </p:grpSpPr>
          <p:sp>
            <p:nvSpPr>
              <p:cNvPr id="40" name="36 Elipse">
                <a:extLst>
                  <a:ext uri="{FF2B5EF4-FFF2-40B4-BE49-F238E27FC236}">
                    <a16:creationId xmlns:a16="http://schemas.microsoft.com/office/drawing/2014/main" id="{2AD85543-D39B-43B4-BA3B-0171FC6058F3}"/>
                  </a:ext>
                </a:extLst>
              </p:cNvPr>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1" name="44 Conector recto">
                <a:extLst>
                  <a:ext uri="{FF2B5EF4-FFF2-40B4-BE49-F238E27FC236}">
                    <a16:creationId xmlns:a16="http://schemas.microsoft.com/office/drawing/2014/main" id="{74C2A2C1-956F-4D2F-A574-C3B366B7F188}"/>
                  </a:ext>
                </a:extLst>
              </p:cNvPr>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50 Elipse">
                <a:extLst>
                  <a:ext uri="{FF2B5EF4-FFF2-40B4-BE49-F238E27FC236}">
                    <a16:creationId xmlns:a16="http://schemas.microsoft.com/office/drawing/2014/main" id="{6C9CAA7A-265F-4C03-943C-0C05B90B9A5A}"/>
                  </a:ext>
                </a:extLst>
              </p:cNvPr>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8" name="8 Grupo">
              <a:extLst>
                <a:ext uri="{FF2B5EF4-FFF2-40B4-BE49-F238E27FC236}">
                  <a16:creationId xmlns:a16="http://schemas.microsoft.com/office/drawing/2014/main" id="{17A4E219-850D-4269-9173-F0EFA95D17A2}"/>
                </a:ext>
              </a:extLst>
            </p:cNvPr>
            <p:cNvGrpSpPr/>
            <p:nvPr/>
          </p:nvGrpSpPr>
          <p:grpSpPr>
            <a:xfrm>
              <a:off x="5576094" y="2853127"/>
              <a:ext cx="141927" cy="965112"/>
              <a:chOff x="5527256" y="1787812"/>
              <a:chExt cx="135019" cy="918086"/>
            </a:xfrm>
          </p:grpSpPr>
          <p:sp>
            <p:nvSpPr>
              <p:cNvPr id="37" name="37 Elipse">
                <a:extLst>
                  <a:ext uri="{FF2B5EF4-FFF2-40B4-BE49-F238E27FC236}">
                    <a16:creationId xmlns:a16="http://schemas.microsoft.com/office/drawing/2014/main" id="{A45689A5-AF1B-42B5-ACCB-8A115409B78A}"/>
                  </a:ext>
                </a:extLst>
              </p:cNvPr>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8" name="45 Conector recto">
                <a:extLst>
                  <a:ext uri="{FF2B5EF4-FFF2-40B4-BE49-F238E27FC236}">
                    <a16:creationId xmlns:a16="http://schemas.microsoft.com/office/drawing/2014/main" id="{E91AC8F4-031D-46D4-A409-3DAA0D01BC07}"/>
                  </a:ext>
                </a:extLst>
              </p:cNvPr>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51 Elipse">
                <a:extLst>
                  <a:ext uri="{FF2B5EF4-FFF2-40B4-BE49-F238E27FC236}">
                    <a16:creationId xmlns:a16="http://schemas.microsoft.com/office/drawing/2014/main" id="{90EF5240-C193-4FBE-B575-D54D1B0211EA}"/>
                  </a:ext>
                </a:extLst>
              </p:cNvPr>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9" name="9 Grupo">
              <a:extLst>
                <a:ext uri="{FF2B5EF4-FFF2-40B4-BE49-F238E27FC236}">
                  <a16:creationId xmlns:a16="http://schemas.microsoft.com/office/drawing/2014/main" id="{39D60C36-C3E1-42F9-830E-11F2478C91FC}"/>
                </a:ext>
              </a:extLst>
            </p:cNvPr>
            <p:cNvGrpSpPr/>
            <p:nvPr/>
          </p:nvGrpSpPr>
          <p:grpSpPr>
            <a:xfrm>
              <a:off x="6651167" y="3676281"/>
              <a:ext cx="141927" cy="965064"/>
              <a:chOff x="6550000" y="2570894"/>
              <a:chExt cx="135019" cy="918039"/>
            </a:xfrm>
          </p:grpSpPr>
          <p:sp>
            <p:nvSpPr>
              <p:cNvPr id="34" name="38 Elipse">
                <a:extLst>
                  <a:ext uri="{FF2B5EF4-FFF2-40B4-BE49-F238E27FC236}">
                    <a16:creationId xmlns:a16="http://schemas.microsoft.com/office/drawing/2014/main" id="{FA9C4B5B-2716-42A4-ADF5-3CA64D883FAC}"/>
                  </a:ext>
                </a:extLst>
              </p:cNvPr>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5" name="46 Conector recto">
                <a:extLst>
                  <a:ext uri="{FF2B5EF4-FFF2-40B4-BE49-F238E27FC236}">
                    <a16:creationId xmlns:a16="http://schemas.microsoft.com/office/drawing/2014/main" id="{4A3D6E7F-8D39-4FFD-BE78-DC48A25D5744}"/>
                  </a:ext>
                </a:extLst>
              </p:cNvPr>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 name="52 Elipse">
                <a:extLst>
                  <a:ext uri="{FF2B5EF4-FFF2-40B4-BE49-F238E27FC236}">
                    <a16:creationId xmlns:a16="http://schemas.microsoft.com/office/drawing/2014/main" id="{41CFDCB3-9BFD-468D-B5EC-22A0361563C9}"/>
                  </a:ext>
                </a:extLst>
              </p:cNvPr>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0" name="10 Grupo">
              <a:extLst>
                <a:ext uri="{FF2B5EF4-FFF2-40B4-BE49-F238E27FC236}">
                  <a16:creationId xmlns:a16="http://schemas.microsoft.com/office/drawing/2014/main" id="{0ADDB464-60A3-42F1-A521-DDE95A36F524}"/>
                </a:ext>
              </a:extLst>
            </p:cNvPr>
            <p:cNvGrpSpPr/>
            <p:nvPr/>
          </p:nvGrpSpPr>
          <p:grpSpPr>
            <a:xfrm>
              <a:off x="7741256" y="2853127"/>
              <a:ext cx="141927" cy="965112"/>
              <a:chOff x="7587030" y="1787812"/>
              <a:chExt cx="135019" cy="918086"/>
            </a:xfrm>
          </p:grpSpPr>
          <p:sp>
            <p:nvSpPr>
              <p:cNvPr id="31" name="39 Elipse">
                <a:extLst>
                  <a:ext uri="{FF2B5EF4-FFF2-40B4-BE49-F238E27FC236}">
                    <a16:creationId xmlns:a16="http://schemas.microsoft.com/office/drawing/2014/main" id="{ECCA2543-C16C-45B9-A73B-596AB7D19FC1}"/>
                  </a:ext>
                </a:extLst>
              </p:cNvPr>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2" name="47 Conector recto">
                <a:extLst>
                  <a:ext uri="{FF2B5EF4-FFF2-40B4-BE49-F238E27FC236}">
                    <a16:creationId xmlns:a16="http://schemas.microsoft.com/office/drawing/2014/main" id="{44A74C3A-C7DB-4C5D-ABB5-BF41F156FD6F}"/>
                  </a:ext>
                </a:extLst>
              </p:cNvPr>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53 Elipse">
                <a:extLst>
                  <a:ext uri="{FF2B5EF4-FFF2-40B4-BE49-F238E27FC236}">
                    <a16:creationId xmlns:a16="http://schemas.microsoft.com/office/drawing/2014/main" id="{8F43AD25-8665-4949-801A-A0090237B9B9}"/>
                  </a:ext>
                </a:extLst>
              </p:cNvPr>
              <p:cNvSpPr/>
              <p:nvPr/>
            </p:nvSpPr>
            <p:spPr>
              <a:xfrm>
                <a:off x="7617376" y="1787812"/>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dirty="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grpSp>
        <p:nvGrpSpPr>
          <p:cNvPr id="14" name="Group 13">
            <a:extLst>
              <a:ext uri="{FF2B5EF4-FFF2-40B4-BE49-F238E27FC236}">
                <a16:creationId xmlns:a16="http://schemas.microsoft.com/office/drawing/2014/main" id="{50D7A69F-1ADF-4D51-8FB0-01FA9A8238EE}"/>
              </a:ext>
            </a:extLst>
          </p:cNvPr>
          <p:cNvGrpSpPr/>
          <p:nvPr/>
        </p:nvGrpSpPr>
        <p:grpSpPr>
          <a:xfrm>
            <a:off x="1388814" y="3473976"/>
            <a:ext cx="9409756" cy="430091"/>
            <a:chOff x="1091063" y="3826459"/>
            <a:chExt cx="6933163" cy="416195"/>
          </a:xfrm>
        </p:grpSpPr>
        <p:sp>
          <p:nvSpPr>
            <p:cNvPr id="19" name="TextBox 18">
              <a:extLst>
                <a:ext uri="{FF2B5EF4-FFF2-40B4-BE49-F238E27FC236}">
                  <a16:creationId xmlns:a16="http://schemas.microsoft.com/office/drawing/2014/main" id="{AD119989-F684-4F4F-867B-0FBBD82B50C8}"/>
                </a:ext>
              </a:extLst>
            </p:cNvPr>
            <p:cNvSpPr txBox="1"/>
            <p:nvPr/>
          </p:nvSpPr>
          <p:spPr>
            <a:xfrm>
              <a:off x="1091063" y="3826459"/>
              <a:ext cx="518740" cy="387183"/>
            </a:xfrm>
            <a:prstGeom prst="rect">
              <a:avLst/>
            </a:prstGeom>
            <a:noFill/>
          </p:spPr>
          <p:txBody>
            <a:bodyPr wrap="square" rtlCol="0">
              <a:spAutoFit/>
            </a:bodyPr>
            <a:lstStyle/>
            <a:p>
              <a:pPr algn="r"/>
              <a:r>
                <a:rPr lang="en-US" sz="2000" b="1" dirty="0">
                  <a:solidFill>
                    <a:schemeClr val="accent1"/>
                  </a:solidFill>
                  <a:latin typeface="Bahnschrift SemiLight Condensed" panose="020B0502040204020203" pitchFamily="34" charset="0"/>
                </a:rPr>
                <a:t>1996</a:t>
              </a:r>
            </a:p>
          </p:txBody>
        </p:sp>
        <p:sp>
          <p:nvSpPr>
            <p:cNvPr id="20" name="TextBox 19">
              <a:extLst>
                <a:ext uri="{FF2B5EF4-FFF2-40B4-BE49-F238E27FC236}">
                  <a16:creationId xmlns:a16="http://schemas.microsoft.com/office/drawing/2014/main" id="{002A4ECA-9592-4506-B1BD-9E226342C398}"/>
                </a:ext>
              </a:extLst>
            </p:cNvPr>
            <p:cNvSpPr txBox="1"/>
            <p:nvPr/>
          </p:nvSpPr>
          <p:spPr>
            <a:xfrm>
              <a:off x="3320845" y="3855471"/>
              <a:ext cx="445512" cy="387183"/>
            </a:xfrm>
            <a:prstGeom prst="rect">
              <a:avLst/>
            </a:prstGeom>
            <a:noFill/>
          </p:spPr>
          <p:txBody>
            <a:bodyPr wrap="none" rtlCol="0">
              <a:spAutoFit/>
            </a:bodyPr>
            <a:lstStyle/>
            <a:p>
              <a:pPr algn="r"/>
              <a:r>
                <a:rPr lang="en-US" sz="2000" b="1" dirty="0">
                  <a:solidFill>
                    <a:srgbClr val="7030A0"/>
                  </a:solidFill>
                  <a:latin typeface="Bahnschrift SemiLight Condensed" panose="020B0502040204020203" pitchFamily="34" charset="0"/>
                </a:rPr>
                <a:t>2000</a:t>
              </a:r>
            </a:p>
          </p:txBody>
        </p:sp>
        <p:sp>
          <p:nvSpPr>
            <p:cNvPr id="21" name="TextBox 20">
              <a:extLst>
                <a:ext uri="{FF2B5EF4-FFF2-40B4-BE49-F238E27FC236}">
                  <a16:creationId xmlns:a16="http://schemas.microsoft.com/office/drawing/2014/main" id="{40896235-C557-4C25-9A64-C073283546BD}"/>
                </a:ext>
              </a:extLst>
            </p:cNvPr>
            <p:cNvSpPr txBox="1"/>
            <p:nvPr/>
          </p:nvSpPr>
          <p:spPr>
            <a:xfrm>
              <a:off x="5468709" y="3855471"/>
              <a:ext cx="443150" cy="387183"/>
            </a:xfrm>
            <a:prstGeom prst="rect">
              <a:avLst/>
            </a:prstGeom>
            <a:noFill/>
          </p:spPr>
          <p:txBody>
            <a:bodyPr wrap="none" rtlCol="0">
              <a:spAutoFit/>
            </a:bodyPr>
            <a:lstStyle/>
            <a:p>
              <a:pPr algn="r"/>
              <a:r>
                <a:rPr lang="en-US" sz="2000" b="1" dirty="0">
                  <a:solidFill>
                    <a:schemeClr val="accent5"/>
                  </a:solidFill>
                  <a:latin typeface="Bahnschrift SemiLight Condensed" panose="020B0502040204020203" pitchFamily="34" charset="0"/>
                </a:rPr>
                <a:t>2002</a:t>
              </a:r>
            </a:p>
          </p:txBody>
        </p:sp>
        <p:sp>
          <p:nvSpPr>
            <p:cNvPr id="22" name="TextBox 21">
              <a:extLst>
                <a:ext uri="{FF2B5EF4-FFF2-40B4-BE49-F238E27FC236}">
                  <a16:creationId xmlns:a16="http://schemas.microsoft.com/office/drawing/2014/main" id="{60B3F715-C69D-4CA6-913E-49D981DA9E48}"/>
                </a:ext>
              </a:extLst>
            </p:cNvPr>
            <p:cNvSpPr txBox="1"/>
            <p:nvPr/>
          </p:nvSpPr>
          <p:spPr>
            <a:xfrm>
              <a:off x="7611785" y="3855471"/>
              <a:ext cx="412441" cy="387183"/>
            </a:xfrm>
            <a:prstGeom prst="rect">
              <a:avLst/>
            </a:prstGeom>
            <a:noFill/>
          </p:spPr>
          <p:txBody>
            <a:bodyPr wrap="none" rtlCol="0">
              <a:spAutoFit/>
            </a:bodyPr>
            <a:lstStyle/>
            <a:p>
              <a:pPr algn="r"/>
              <a:r>
                <a:rPr lang="en-US" sz="2000" b="1" dirty="0">
                  <a:solidFill>
                    <a:schemeClr val="tx2"/>
                  </a:solidFill>
                  <a:latin typeface="Bahnschrift SemiLight Condensed" panose="020B0502040204020203" pitchFamily="34" charset="0"/>
                </a:rPr>
                <a:t>2017</a:t>
              </a:r>
            </a:p>
          </p:txBody>
        </p:sp>
      </p:grpSp>
      <p:grpSp>
        <p:nvGrpSpPr>
          <p:cNvPr id="15" name="Group 14">
            <a:extLst>
              <a:ext uri="{FF2B5EF4-FFF2-40B4-BE49-F238E27FC236}">
                <a16:creationId xmlns:a16="http://schemas.microsoft.com/office/drawing/2014/main" id="{4E4B1AF0-F92D-436D-9734-F8B2FC1777FB}"/>
              </a:ext>
            </a:extLst>
          </p:cNvPr>
          <p:cNvGrpSpPr/>
          <p:nvPr/>
        </p:nvGrpSpPr>
        <p:grpSpPr>
          <a:xfrm>
            <a:off x="2915329" y="2688023"/>
            <a:ext cx="6414169" cy="440164"/>
            <a:chOff x="2215808" y="3065899"/>
            <a:chExt cx="4725997" cy="425943"/>
          </a:xfrm>
        </p:grpSpPr>
        <p:sp>
          <p:nvSpPr>
            <p:cNvPr id="16" name="TextBox 15">
              <a:extLst>
                <a:ext uri="{FF2B5EF4-FFF2-40B4-BE49-F238E27FC236}">
                  <a16:creationId xmlns:a16="http://schemas.microsoft.com/office/drawing/2014/main" id="{B8D038DC-8D7A-40D5-BFBF-A611D9420066}"/>
                </a:ext>
              </a:extLst>
            </p:cNvPr>
            <p:cNvSpPr txBox="1"/>
            <p:nvPr/>
          </p:nvSpPr>
          <p:spPr>
            <a:xfrm>
              <a:off x="2215808" y="3104659"/>
              <a:ext cx="406536" cy="387183"/>
            </a:xfrm>
            <a:prstGeom prst="rect">
              <a:avLst/>
            </a:prstGeom>
            <a:noFill/>
          </p:spPr>
          <p:txBody>
            <a:bodyPr wrap="none" rtlCol="0">
              <a:spAutoFit/>
            </a:bodyPr>
            <a:lstStyle/>
            <a:p>
              <a:r>
                <a:rPr lang="en-US" sz="2000" b="1" dirty="0">
                  <a:solidFill>
                    <a:schemeClr val="accent2"/>
                  </a:solidFill>
                  <a:latin typeface="Bahnschrift SemiLight Condensed" panose="020B0502040204020203" pitchFamily="34" charset="0"/>
                </a:rPr>
                <a:t>1999</a:t>
              </a:r>
            </a:p>
          </p:txBody>
        </p:sp>
        <p:sp>
          <p:nvSpPr>
            <p:cNvPr id="17" name="TextBox 16">
              <a:extLst>
                <a:ext uri="{FF2B5EF4-FFF2-40B4-BE49-F238E27FC236}">
                  <a16:creationId xmlns:a16="http://schemas.microsoft.com/office/drawing/2014/main" id="{91D54861-3D8B-411B-94F3-64A2CE3FAE97}"/>
                </a:ext>
              </a:extLst>
            </p:cNvPr>
            <p:cNvSpPr txBox="1"/>
            <p:nvPr/>
          </p:nvSpPr>
          <p:spPr>
            <a:xfrm>
              <a:off x="4257829" y="3065899"/>
              <a:ext cx="493937" cy="387183"/>
            </a:xfrm>
            <a:prstGeom prst="rect">
              <a:avLst/>
            </a:prstGeom>
            <a:noFill/>
          </p:spPr>
          <p:txBody>
            <a:bodyPr wrap="none" rtlCol="0">
              <a:spAutoFit/>
            </a:bodyPr>
            <a:lstStyle/>
            <a:p>
              <a:r>
                <a:rPr lang="en-US" sz="2000" b="1" dirty="0">
                  <a:solidFill>
                    <a:schemeClr val="accent4">
                      <a:lumMod val="75000"/>
                    </a:schemeClr>
                  </a:solidFill>
                  <a:latin typeface="Bahnschrift SemiLight Condensed" panose="020B0502040204020203" pitchFamily="34" charset="0"/>
                </a:rPr>
                <a:t>  2001</a:t>
              </a:r>
            </a:p>
          </p:txBody>
        </p:sp>
        <p:sp>
          <p:nvSpPr>
            <p:cNvPr id="18" name="TextBox 17">
              <a:extLst>
                <a:ext uri="{FF2B5EF4-FFF2-40B4-BE49-F238E27FC236}">
                  <a16:creationId xmlns:a16="http://schemas.microsoft.com/office/drawing/2014/main" id="{5F88D56B-98A8-4CA2-9576-7436975FB9AD}"/>
                </a:ext>
              </a:extLst>
            </p:cNvPr>
            <p:cNvSpPr txBox="1"/>
            <p:nvPr/>
          </p:nvSpPr>
          <p:spPr>
            <a:xfrm>
              <a:off x="6498655" y="3065905"/>
              <a:ext cx="443150" cy="371302"/>
            </a:xfrm>
            <a:prstGeom prst="rect">
              <a:avLst/>
            </a:prstGeom>
            <a:noFill/>
          </p:spPr>
          <p:txBody>
            <a:bodyPr wrap="none" rtlCol="0">
              <a:spAutoFit/>
            </a:bodyPr>
            <a:lstStyle/>
            <a:p>
              <a:r>
                <a:rPr lang="en-US" sz="2000" b="1" dirty="0">
                  <a:solidFill>
                    <a:schemeClr val="accent6"/>
                  </a:solidFill>
                  <a:latin typeface="Bahnschrift SemiLight Condensed" panose="020B0502040204020203" pitchFamily="34" charset="0"/>
                </a:rPr>
                <a:t>2003</a:t>
              </a:r>
            </a:p>
          </p:txBody>
        </p:sp>
      </p:grpSp>
      <p:sp>
        <p:nvSpPr>
          <p:cNvPr id="77" name="Rectangle 76">
            <a:extLst>
              <a:ext uri="{FF2B5EF4-FFF2-40B4-BE49-F238E27FC236}">
                <a16:creationId xmlns:a16="http://schemas.microsoft.com/office/drawing/2014/main" id="{154514DE-6BC7-4BFE-85EA-02E16EF8FE7E}"/>
              </a:ext>
            </a:extLst>
          </p:cNvPr>
          <p:cNvSpPr/>
          <p:nvPr/>
        </p:nvSpPr>
        <p:spPr>
          <a:xfrm>
            <a:off x="5601117" y="4258822"/>
            <a:ext cx="1343638" cy="369332"/>
          </a:xfrm>
          <a:prstGeom prst="rect">
            <a:avLst/>
          </a:prstGeom>
        </p:spPr>
        <p:txBody>
          <a:bodyPr wrap="none">
            <a:spAutoFit/>
          </a:bodyPr>
          <a:lstStyle/>
          <a:p>
            <a:r>
              <a:rPr lang="en-US" dirty="0">
                <a:solidFill>
                  <a:schemeClr val="accent4">
                    <a:lumMod val="75000"/>
                  </a:schemeClr>
                </a:solidFill>
                <a:latin typeface="Bahnschrift SemiLight Condensed" panose="020B0502040204020203" pitchFamily="34" charset="0"/>
              </a:rPr>
              <a:t>Advisory Group</a:t>
            </a:r>
          </a:p>
        </p:txBody>
      </p:sp>
      <p:sp>
        <p:nvSpPr>
          <p:cNvPr id="5" name="Footer Placeholder 4">
            <a:extLst>
              <a:ext uri="{FF2B5EF4-FFF2-40B4-BE49-F238E27FC236}">
                <a16:creationId xmlns:a16="http://schemas.microsoft.com/office/drawing/2014/main" id="{41DA96F0-3909-4A15-9F3B-5586CB3F262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267643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50</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296614" y="2967335"/>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REMUNERATION</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4409A462-AB12-4F8A-A163-23382A9080B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118011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51</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REMUNERATION OF INDEPENDENT DIRECTOR</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8" name="AutoShape 2" descr="CBDT clarifies remuneration of Indian managers of offshore funds"/>
          <p:cNvSpPr>
            <a:spLocks noChangeAspect="1" noChangeArrowheads="1"/>
          </p:cNvSpPr>
          <p:nvPr/>
        </p:nvSpPr>
        <p:spPr bwMode="auto">
          <a:xfrm>
            <a:off x="155575" y="-822325"/>
            <a:ext cx="2066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 name="AutoShape 4" descr="CBDT clarifies remuneration of Indian managers of offshore funds"/>
          <p:cNvSpPr>
            <a:spLocks noChangeAspect="1" noChangeArrowheads="1"/>
          </p:cNvSpPr>
          <p:nvPr/>
        </p:nvSpPr>
        <p:spPr bwMode="auto">
          <a:xfrm>
            <a:off x="307975" y="-669925"/>
            <a:ext cx="2066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aphicFrame>
        <p:nvGraphicFramePr>
          <p:cNvPr id="20" name="Table 19"/>
          <p:cNvGraphicFramePr>
            <a:graphicFrameLocks noGrp="1"/>
          </p:cNvGraphicFramePr>
          <p:nvPr>
            <p:extLst>
              <p:ext uri="{D42A27DB-BD31-4B8C-83A1-F6EECF244321}">
                <p14:modId xmlns:p14="http://schemas.microsoft.com/office/powerpoint/2010/main" val="1806252727"/>
              </p:ext>
            </p:extLst>
          </p:nvPr>
        </p:nvGraphicFramePr>
        <p:xfrm>
          <a:off x="1618959" y="1709221"/>
          <a:ext cx="9717397" cy="3595995"/>
        </p:xfrm>
        <a:graphic>
          <a:graphicData uri="http://schemas.openxmlformats.org/drawingml/2006/table">
            <a:tbl>
              <a:tblPr firstRow="1" bandRow="1">
                <a:tableStyleId>{BC89EF96-8CEA-46FF-86C4-4CE0E7609802}</a:tableStyleId>
              </a:tblPr>
              <a:tblGrid>
                <a:gridCol w="4825908">
                  <a:extLst>
                    <a:ext uri="{9D8B030D-6E8A-4147-A177-3AD203B41FA5}">
                      <a16:colId xmlns:a16="http://schemas.microsoft.com/office/drawing/2014/main" val="20000"/>
                    </a:ext>
                  </a:extLst>
                </a:gridCol>
                <a:gridCol w="440675">
                  <a:extLst>
                    <a:ext uri="{9D8B030D-6E8A-4147-A177-3AD203B41FA5}">
                      <a16:colId xmlns:a16="http://schemas.microsoft.com/office/drawing/2014/main" val="1191326662"/>
                    </a:ext>
                  </a:extLst>
                </a:gridCol>
                <a:gridCol w="4450814">
                  <a:extLst>
                    <a:ext uri="{9D8B030D-6E8A-4147-A177-3AD203B41FA5}">
                      <a16:colId xmlns:a16="http://schemas.microsoft.com/office/drawing/2014/main" val="20001"/>
                    </a:ext>
                  </a:extLst>
                </a:gridCol>
              </a:tblGrid>
              <a:tr h="604321">
                <a:tc>
                  <a:txBody>
                    <a:bodyPr/>
                    <a:lstStyle/>
                    <a:p>
                      <a:pPr algn="l"/>
                      <a:r>
                        <a:rPr lang="en-US" sz="2200" b="0" dirty="0">
                          <a:solidFill>
                            <a:schemeClr val="accent6">
                              <a:lumMod val="75000"/>
                            </a:schemeClr>
                          </a:solidFill>
                          <a:latin typeface="Bahnschrift SemiLight Condensed" panose="020B0502040204020203" pitchFamily="34" charset="0"/>
                          <a:ea typeface="Verdana" pitchFamily="34" charset="0"/>
                          <a:cs typeface="Verdana" pitchFamily="34" charset="0"/>
                        </a:rPr>
                        <a:t>BE ENTITLED</a:t>
                      </a:r>
                      <a:r>
                        <a:rPr lang="en-US" sz="2200" b="0" baseline="0" dirty="0">
                          <a:solidFill>
                            <a:schemeClr val="accent6">
                              <a:lumMod val="75000"/>
                            </a:schemeClr>
                          </a:solidFill>
                          <a:latin typeface="Bahnschrift SemiLight Condensed" panose="020B0502040204020203" pitchFamily="34" charset="0"/>
                          <a:ea typeface="Verdana" pitchFamily="34" charset="0"/>
                          <a:cs typeface="Verdana" pitchFamily="34" charset="0"/>
                        </a:rPr>
                        <a:t> TO </a:t>
                      </a:r>
                      <a:endParaRPr lang="en-IN" sz="2200" b="0" dirty="0">
                        <a:solidFill>
                          <a:schemeClr val="accent6">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endParaRPr lang="en-IN" sz="2200" b="0" dirty="0">
                        <a:solidFill>
                          <a:srgbClr val="FF0000"/>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r>
                        <a:rPr lang="en-US" sz="2200" b="0" dirty="0">
                          <a:solidFill>
                            <a:srgbClr val="FF0000"/>
                          </a:solidFill>
                          <a:latin typeface="Bahnschrift SemiLight Condensed" panose="020B0502040204020203" pitchFamily="34" charset="0"/>
                          <a:ea typeface="Verdana" pitchFamily="34" charset="0"/>
                          <a:cs typeface="Verdana" pitchFamily="34" charset="0"/>
                        </a:rPr>
                        <a:t>NOT BE ENTITLED TO </a:t>
                      </a:r>
                      <a:endParaRPr lang="en-IN" sz="2200" b="0" dirty="0">
                        <a:solidFill>
                          <a:srgbClr val="FF0000"/>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97114">
                <a:tc>
                  <a:txBody>
                    <a:bodyPr/>
                    <a:lstStyle/>
                    <a:p>
                      <a:r>
                        <a:rPr lang="en-US" sz="2200" b="0" dirty="0">
                          <a:solidFill>
                            <a:schemeClr val="accent1">
                              <a:lumMod val="75000"/>
                            </a:schemeClr>
                          </a:solidFill>
                          <a:latin typeface="Bahnschrift SemiLight Condensed" panose="020B0502040204020203" pitchFamily="34" charset="0"/>
                          <a:ea typeface="Verdana" pitchFamily="34" charset="0"/>
                          <a:cs typeface="Verdana" pitchFamily="34" charset="0"/>
                        </a:rPr>
                        <a:t>Remuneratio</a:t>
                      </a:r>
                      <a:r>
                        <a:rPr lang="en-US" sz="2200" b="0" baseline="0" dirty="0">
                          <a:solidFill>
                            <a:schemeClr val="accent1">
                              <a:lumMod val="75000"/>
                            </a:schemeClr>
                          </a:solidFill>
                          <a:latin typeface="Bahnschrift SemiLight Condensed" panose="020B0502040204020203" pitchFamily="34" charset="0"/>
                          <a:ea typeface="Verdana" pitchFamily="34" charset="0"/>
                          <a:cs typeface="Verdana" pitchFamily="34" charset="0"/>
                        </a:rPr>
                        <a:t>n by way of fee (subject to section 197 &amp; 198)</a:t>
                      </a:r>
                    </a:p>
                    <a:p>
                      <a:endParaRPr lang="en-IN" sz="2200" b="0" dirty="0">
                        <a:solidFill>
                          <a:schemeClr val="accent1">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200" b="0" dirty="0">
                          <a:solidFill>
                            <a:schemeClr val="accent2">
                              <a:lumMod val="75000"/>
                            </a:schemeClr>
                          </a:solidFill>
                          <a:latin typeface="Bahnschrift SemiLight Condensed" panose="020B0502040204020203" pitchFamily="34" charset="0"/>
                          <a:ea typeface="Verdana" pitchFamily="34" charset="0"/>
                          <a:cs typeface="Verdana" pitchFamily="34" charset="0"/>
                        </a:rPr>
                        <a:t>Any</a:t>
                      </a:r>
                      <a:r>
                        <a:rPr lang="en-US" sz="2200" b="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 Stock Option Plan (ESOPs, etc.)</a:t>
                      </a:r>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97114">
                <a:tc>
                  <a:txBody>
                    <a:bodyPr/>
                    <a:lstStyle/>
                    <a:p>
                      <a:r>
                        <a:rPr lang="en-US" sz="2200" b="0" dirty="0">
                          <a:solidFill>
                            <a:schemeClr val="accent1">
                              <a:lumMod val="75000"/>
                            </a:schemeClr>
                          </a:solidFill>
                          <a:latin typeface="Bahnschrift SemiLight Condensed" panose="020B0502040204020203" pitchFamily="34" charset="0"/>
                          <a:ea typeface="Verdana" pitchFamily="34" charset="0"/>
                          <a:cs typeface="Verdana" pitchFamily="34" charset="0"/>
                        </a:rPr>
                        <a:t>Reimbursement</a:t>
                      </a:r>
                      <a:r>
                        <a:rPr lang="en-US" sz="2200" b="0" baseline="0" dirty="0">
                          <a:solidFill>
                            <a:schemeClr val="accent1">
                              <a:lumMod val="75000"/>
                            </a:schemeClr>
                          </a:solidFill>
                          <a:latin typeface="Bahnschrift SemiLight Condensed" panose="020B0502040204020203" pitchFamily="34" charset="0"/>
                          <a:ea typeface="Verdana" pitchFamily="34" charset="0"/>
                          <a:cs typeface="Verdana" pitchFamily="34" charset="0"/>
                        </a:rPr>
                        <a:t> of Expenses for participation in Board Meeting </a:t>
                      </a:r>
                      <a:endParaRPr lang="en-IN" sz="2200" b="0" dirty="0">
                        <a:solidFill>
                          <a:schemeClr val="accent1">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200" b="0" dirty="0">
                          <a:solidFill>
                            <a:schemeClr val="accent2">
                              <a:lumMod val="75000"/>
                            </a:schemeClr>
                          </a:solidFill>
                          <a:latin typeface="Bahnschrift SemiLight Condensed" panose="020B0502040204020203" pitchFamily="34" charset="0"/>
                          <a:ea typeface="Verdana" pitchFamily="34" charset="0"/>
                          <a:cs typeface="Verdana" pitchFamily="34" charset="0"/>
                        </a:rPr>
                        <a:t>Any Fee/Remuneration</a:t>
                      </a:r>
                      <a:r>
                        <a:rPr lang="en-US" sz="2200" b="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 not in accordance with Section 197 &amp; 198</a:t>
                      </a:r>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97114">
                <a:tc>
                  <a:txBody>
                    <a:bodyPr/>
                    <a:lstStyle/>
                    <a:p>
                      <a:endParaRPr lang="en-US" sz="2200" b="0" dirty="0">
                        <a:solidFill>
                          <a:schemeClr val="accent1">
                            <a:lumMod val="75000"/>
                          </a:schemeClr>
                        </a:solidFill>
                        <a:latin typeface="Bahnschrift SemiLight Condensed" panose="020B0502040204020203" pitchFamily="34" charset="0"/>
                        <a:ea typeface="Verdana" pitchFamily="34" charset="0"/>
                        <a:cs typeface="Verdana" pitchFamily="34" charset="0"/>
                      </a:endParaRPr>
                    </a:p>
                    <a:p>
                      <a:r>
                        <a:rPr lang="en-US" sz="2200" b="0" dirty="0">
                          <a:solidFill>
                            <a:schemeClr val="accent1">
                              <a:lumMod val="75000"/>
                            </a:schemeClr>
                          </a:solidFill>
                          <a:latin typeface="Bahnschrift SemiLight Condensed" panose="020B0502040204020203" pitchFamily="34" charset="0"/>
                          <a:ea typeface="Verdana" pitchFamily="34" charset="0"/>
                          <a:cs typeface="Verdana" pitchFamily="34" charset="0"/>
                        </a:rPr>
                        <a:t>Profit related commissions</a:t>
                      </a:r>
                      <a:r>
                        <a:rPr lang="en-US" sz="2200" b="0" baseline="0" dirty="0">
                          <a:solidFill>
                            <a:schemeClr val="accent1">
                              <a:lumMod val="75000"/>
                            </a:schemeClr>
                          </a:solidFill>
                          <a:latin typeface="Bahnschrift SemiLight Condensed" panose="020B0502040204020203" pitchFamily="34" charset="0"/>
                          <a:ea typeface="Verdana" pitchFamily="34" charset="0"/>
                          <a:cs typeface="Verdana" pitchFamily="34" charset="0"/>
                        </a:rPr>
                        <a:t> (approved by members)</a:t>
                      </a:r>
                      <a:endParaRPr lang="en-IN" sz="2200" b="0" dirty="0">
                        <a:solidFill>
                          <a:schemeClr val="accent1">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2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1" name="TextBox 20"/>
          <p:cNvSpPr txBox="1"/>
          <p:nvPr/>
        </p:nvSpPr>
        <p:spPr>
          <a:xfrm>
            <a:off x="270397" y="1044575"/>
            <a:ext cx="7470687" cy="430887"/>
          </a:xfrm>
          <a:prstGeom prst="rect">
            <a:avLst/>
          </a:prstGeom>
          <a:noFill/>
        </p:spPr>
        <p:txBody>
          <a:bodyPr wrap="square" rtlCol="0">
            <a:spAutoFit/>
          </a:bodyPr>
          <a:lstStyle/>
          <a:p>
            <a:r>
              <a:rPr lang="en-US" sz="2200" dirty="0">
                <a:latin typeface="Bahnschrift SemiLight Condensed" panose="020B0502040204020203" pitchFamily="34" charset="0"/>
                <a:ea typeface="Verdana" pitchFamily="34" charset="0"/>
                <a:cs typeface="Verdana" pitchFamily="34" charset="0"/>
              </a:rPr>
              <a:t>In accordance with Section 149(9) of Companies Act, 2013</a:t>
            </a:r>
            <a:endParaRPr lang="en-IN" sz="2200" dirty="0">
              <a:latin typeface="Bahnschrift SemiLight Condensed" panose="020B0502040204020203" pitchFamily="34" charset="0"/>
              <a:ea typeface="Verdana" pitchFamily="34" charset="0"/>
              <a:cs typeface="Verdana" pitchFamily="34" charset="0"/>
            </a:endParaRPr>
          </a:p>
        </p:txBody>
      </p:sp>
      <p:sp>
        <p:nvSpPr>
          <p:cNvPr id="10" name="Footer Placeholder 9">
            <a:extLst>
              <a:ext uri="{FF2B5EF4-FFF2-40B4-BE49-F238E27FC236}">
                <a16:creationId xmlns:a16="http://schemas.microsoft.com/office/drawing/2014/main" id="{D48850C3-CD2F-496E-9E8C-8E3F7E0D91A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053631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52</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UNBALANCED RISK &amp; REWARDS EQUATION</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5940" y="1715936"/>
            <a:ext cx="3623291" cy="3139321"/>
          </a:xfrm>
          <a:prstGeom prst="rect">
            <a:avLst/>
          </a:prstGeom>
          <a:noFill/>
        </p:spPr>
        <p:txBody>
          <a:bodyPr wrap="square" rtlCol="0">
            <a:spAutoFit/>
          </a:bodyPr>
          <a:lstStyle/>
          <a:p>
            <a:r>
              <a:rPr lang="en-US" sz="2200" dirty="0">
                <a:solidFill>
                  <a:srgbClr val="FF0000"/>
                </a:solidFill>
                <a:latin typeface="Bahnschrift SemiLight Condensed" panose="020B0502040204020203" pitchFamily="34" charset="0"/>
                <a:ea typeface="Verdana" pitchFamily="34" charset="0"/>
                <a:cs typeface="Verdana" pitchFamily="34" charset="0"/>
              </a:rPr>
              <a:t>RISKS</a:t>
            </a:r>
          </a:p>
          <a:p>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Equally Liable for Company’s default</a:t>
            </a:r>
          </a:p>
          <a:p>
            <a:pPr marL="285750" indent="-285750">
              <a:buFont typeface="Arial" pitchFamily="34" charset="0"/>
              <a:buChar char="•"/>
            </a:pPr>
            <a:endPar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No Permissible Defenses</a:t>
            </a:r>
          </a:p>
          <a:p>
            <a:pPr marL="285750" indent="-285750">
              <a:buFont typeface="Arial" pitchFamily="34" charset="0"/>
              <a:buChar char="•"/>
            </a:pPr>
            <a:endPar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2200" dirty="0">
                <a:solidFill>
                  <a:schemeClr val="accent2">
                    <a:lumMod val="75000"/>
                  </a:schemeClr>
                </a:solidFill>
                <a:latin typeface="Bahnschrift SemiLight Condensed" panose="020B0502040204020203" pitchFamily="34" charset="0"/>
                <a:ea typeface="Verdana" pitchFamily="34" charset="0"/>
                <a:cs typeface="Verdana" pitchFamily="34" charset="0"/>
              </a:rPr>
              <a:t>Apprehension of Criminal Liability</a:t>
            </a:r>
          </a:p>
          <a:p>
            <a:endParaRPr lang="en-IN" sz="2200" dirty="0">
              <a:latin typeface="Bahnschrift SemiLight Condensed" panose="020B0502040204020203" pitchFamily="34" charset="0"/>
              <a:ea typeface="Verdana" pitchFamily="34" charset="0"/>
              <a:cs typeface="Verdana" pitchFamily="34" charset="0"/>
            </a:endParaRPr>
          </a:p>
        </p:txBody>
      </p:sp>
      <p:sp>
        <p:nvSpPr>
          <p:cNvPr id="18" name="TextBox 17"/>
          <p:cNvSpPr txBox="1"/>
          <p:nvPr/>
        </p:nvSpPr>
        <p:spPr>
          <a:xfrm>
            <a:off x="7404049" y="1715936"/>
            <a:ext cx="3514875" cy="2739211"/>
          </a:xfrm>
          <a:prstGeom prst="rect">
            <a:avLst/>
          </a:prstGeom>
          <a:noFill/>
        </p:spPr>
        <p:txBody>
          <a:bodyPr wrap="square" rtlCol="0">
            <a:spAutoFit/>
          </a:bodyPr>
          <a:lstStyle/>
          <a:p>
            <a:r>
              <a:rPr lang="en-US" sz="2200" dirty="0">
                <a:solidFill>
                  <a:schemeClr val="accent6">
                    <a:lumMod val="75000"/>
                  </a:schemeClr>
                </a:solidFill>
                <a:latin typeface="Bahnschrift SemiLight Condensed" panose="020B0502040204020203" pitchFamily="34" charset="0"/>
                <a:ea typeface="Verdana" pitchFamily="34" charset="0"/>
                <a:cs typeface="Verdana" pitchFamily="34" charset="0"/>
              </a:rPr>
              <a:t>REWARD</a:t>
            </a:r>
          </a:p>
          <a:p>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2200" dirty="0">
                <a:solidFill>
                  <a:schemeClr val="accent5">
                    <a:lumMod val="75000"/>
                  </a:schemeClr>
                </a:solidFill>
                <a:latin typeface="Bahnschrift SemiLight Condensed" panose="020B0502040204020203" pitchFamily="34" charset="0"/>
                <a:ea typeface="Verdana" pitchFamily="34" charset="0"/>
                <a:cs typeface="Verdana" pitchFamily="34" charset="0"/>
              </a:rPr>
              <a:t>Only Prescribed Fees for attending Board Meeting</a:t>
            </a:r>
          </a:p>
          <a:p>
            <a:pPr marL="285750" indent="-285750">
              <a:buFont typeface="Arial" pitchFamily="34" charset="0"/>
              <a:buChar char="•"/>
            </a:pPr>
            <a:endParaRPr lang="en-US" sz="220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2200" dirty="0">
                <a:solidFill>
                  <a:schemeClr val="accent5">
                    <a:lumMod val="75000"/>
                  </a:schemeClr>
                </a:solidFill>
                <a:latin typeface="Bahnschrift SemiLight Condensed" panose="020B0502040204020203" pitchFamily="34" charset="0"/>
                <a:ea typeface="Verdana" pitchFamily="34" charset="0"/>
                <a:cs typeface="Verdana" pitchFamily="34" charset="0"/>
              </a:rPr>
              <a:t>No Extra Remuneration for extra efforts</a:t>
            </a:r>
          </a:p>
          <a:p>
            <a:endParaRPr lang="en-IN" dirty="0"/>
          </a:p>
        </p:txBody>
      </p:sp>
      <p:cxnSp>
        <p:nvCxnSpPr>
          <p:cNvPr id="10" name="Straight Connector 9">
            <a:extLst>
              <a:ext uri="{FF2B5EF4-FFF2-40B4-BE49-F238E27FC236}">
                <a16:creationId xmlns:a16="http://schemas.microsoft.com/office/drawing/2014/main" id="{58283574-F840-4692-83E5-44BB5BB1162D}"/>
              </a:ext>
            </a:extLst>
          </p:cNvPr>
          <p:cNvCxnSpPr>
            <a:cxnSpLocks/>
          </p:cNvCxnSpPr>
          <p:nvPr/>
        </p:nvCxnSpPr>
        <p:spPr>
          <a:xfrm flipH="1">
            <a:off x="3679902" y="1349298"/>
            <a:ext cx="3623291" cy="384717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16">
            <a:extLst>
              <a:ext uri="{FF2B5EF4-FFF2-40B4-BE49-F238E27FC236}">
                <a16:creationId xmlns:a16="http://schemas.microsoft.com/office/drawing/2014/main" id="{E1867E9B-9724-498F-9751-248E04A694C4}"/>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263312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53</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DIRECTOR’s CUT</a:t>
            </a:r>
          </a:p>
        </p:txBody>
      </p:sp>
      <p:sp>
        <p:nvSpPr>
          <p:cNvPr id="12" name="TextBox 11">
            <a:extLst>
              <a:ext uri="{FF2B5EF4-FFF2-40B4-BE49-F238E27FC236}">
                <a16:creationId xmlns:a16="http://schemas.microsoft.com/office/drawing/2014/main" id="{AAFE0F6B-2BDB-429D-A984-608453D4675A}"/>
              </a:ext>
            </a:extLst>
          </p:cNvPr>
          <p:cNvSpPr txBox="1"/>
          <p:nvPr/>
        </p:nvSpPr>
        <p:spPr>
          <a:xfrm>
            <a:off x="163017" y="944044"/>
            <a:ext cx="11598771" cy="451790"/>
          </a:xfrm>
          <a:prstGeom prst="rect">
            <a:avLst/>
          </a:prstGeom>
          <a:noFill/>
        </p:spPr>
        <p:txBody>
          <a:bodyPr wrap="square" numCol="1" spcCol="720000" rtlCol="0">
            <a:spAutoFit/>
          </a:bodyPr>
          <a:lstStyle/>
          <a:p>
            <a:pPr>
              <a:lnSpc>
                <a:spcPct val="150000"/>
              </a:lnSpc>
            </a:pPr>
            <a:endParaRPr lang="en-US" dirty="0">
              <a:solidFill>
                <a:srgbClr val="7030A0"/>
              </a:solidFill>
              <a:latin typeface="Verdana" panose="020B0604030504040204" pitchFamily="34" charset="0"/>
              <a:ea typeface="Verdana" panose="020B0604030504040204" pitchFamily="34" charset="0"/>
            </a:endParaRPr>
          </a:p>
        </p:txBody>
      </p:sp>
      <p:sp>
        <p:nvSpPr>
          <p:cNvPr id="5" name="Oval 4">
            <a:extLst>
              <a:ext uri="{FF2B5EF4-FFF2-40B4-BE49-F238E27FC236}">
                <a16:creationId xmlns:a16="http://schemas.microsoft.com/office/drawing/2014/main" id="{EB43C3C7-EF0C-4F6C-B64D-A7C8DE6DAD4F}"/>
              </a:ext>
            </a:extLst>
          </p:cNvPr>
          <p:cNvSpPr/>
          <p:nvPr/>
        </p:nvSpPr>
        <p:spPr>
          <a:xfrm>
            <a:off x="3577076" y="1099453"/>
            <a:ext cx="2232000" cy="2231571"/>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7030A0"/>
                </a:solidFill>
                <a:latin typeface="Bahnschrift Condensed"/>
                <a:ea typeface="Verdana" panose="020B0604030504040204" pitchFamily="34" charset="0"/>
              </a:rPr>
              <a:t>316 </a:t>
            </a:r>
          </a:p>
          <a:p>
            <a:pPr algn="ctr"/>
            <a:r>
              <a:rPr lang="en-IN" dirty="0">
                <a:solidFill>
                  <a:srgbClr val="7030A0"/>
                </a:solidFill>
                <a:latin typeface="Bahnschrift Condensed"/>
                <a:ea typeface="Verdana" panose="020B0604030504040204" pitchFamily="34" charset="0"/>
              </a:rPr>
              <a:t>Independent Directors</a:t>
            </a:r>
            <a:r>
              <a:rPr lang="en-IN" b="1" dirty="0">
                <a:solidFill>
                  <a:srgbClr val="7030A0"/>
                </a:solidFill>
                <a:latin typeface="Bahnschrift Condensed"/>
                <a:ea typeface="Verdana" panose="020B0604030504040204" pitchFamily="34" charset="0"/>
              </a:rPr>
              <a:t> </a:t>
            </a:r>
            <a:r>
              <a:rPr lang="en-IN" dirty="0">
                <a:solidFill>
                  <a:srgbClr val="7030A0"/>
                </a:solidFill>
                <a:latin typeface="Bahnschrift Condensed"/>
                <a:ea typeface="Verdana" panose="020B0604030504040204" pitchFamily="34" charset="0"/>
              </a:rPr>
              <a:t>exited Nifty 500 companies in FY 2019</a:t>
            </a:r>
            <a:endParaRPr lang="en-IN" b="1" dirty="0">
              <a:solidFill>
                <a:srgbClr val="7030A0"/>
              </a:solidFill>
              <a:latin typeface="Bahnschrift Condensed"/>
              <a:ea typeface="Verdana" panose="020B0604030504040204" pitchFamily="34" charset="0"/>
            </a:endParaRPr>
          </a:p>
        </p:txBody>
      </p:sp>
      <p:sp>
        <p:nvSpPr>
          <p:cNvPr id="11" name="Oval 10">
            <a:extLst>
              <a:ext uri="{FF2B5EF4-FFF2-40B4-BE49-F238E27FC236}">
                <a16:creationId xmlns:a16="http://schemas.microsoft.com/office/drawing/2014/main" id="{F9259E32-1E0A-4E7B-8693-526F9C75EFB5}"/>
              </a:ext>
            </a:extLst>
          </p:cNvPr>
          <p:cNvSpPr/>
          <p:nvPr/>
        </p:nvSpPr>
        <p:spPr>
          <a:xfrm>
            <a:off x="6395608" y="1138785"/>
            <a:ext cx="2232000" cy="2231571"/>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7030A0"/>
                </a:solidFill>
                <a:latin typeface="Bahnschrift Condensed"/>
                <a:ea typeface="Verdana" panose="020B0604030504040204" pitchFamily="34" charset="0"/>
              </a:rPr>
              <a:t>32%</a:t>
            </a:r>
            <a:r>
              <a:rPr lang="en-IN" b="1" dirty="0">
                <a:solidFill>
                  <a:srgbClr val="7030A0"/>
                </a:solidFill>
                <a:latin typeface="Bahnschrift Condensed"/>
                <a:ea typeface="Verdana" panose="020B0604030504040204" pitchFamily="34" charset="0"/>
              </a:rPr>
              <a:t> more </a:t>
            </a:r>
            <a:r>
              <a:rPr lang="en-IN" dirty="0">
                <a:solidFill>
                  <a:srgbClr val="7030A0"/>
                </a:solidFill>
                <a:latin typeface="Bahnschrift Condensed"/>
                <a:ea typeface="Verdana" panose="020B0604030504040204" pitchFamily="34" charset="0"/>
              </a:rPr>
              <a:t>Independent Directors exits in FY 2019 vs FY 2018</a:t>
            </a:r>
            <a:endParaRPr lang="en-IN" b="1" dirty="0">
              <a:solidFill>
                <a:srgbClr val="7030A0"/>
              </a:solidFill>
              <a:latin typeface="Bahnschrift Condensed"/>
              <a:ea typeface="Verdana" panose="020B0604030504040204" pitchFamily="34" charset="0"/>
            </a:endParaRPr>
          </a:p>
        </p:txBody>
      </p:sp>
      <p:sp>
        <p:nvSpPr>
          <p:cNvPr id="18" name="Oval 17">
            <a:extLst>
              <a:ext uri="{FF2B5EF4-FFF2-40B4-BE49-F238E27FC236}">
                <a16:creationId xmlns:a16="http://schemas.microsoft.com/office/drawing/2014/main" id="{B4A63F72-0E60-4073-BE76-A3D697FABDA4}"/>
              </a:ext>
            </a:extLst>
          </p:cNvPr>
          <p:cNvSpPr/>
          <p:nvPr/>
        </p:nvSpPr>
        <p:spPr>
          <a:xfrm>
            <a:off x="9257551" y="1110469"/>
            <a:ext cx="2232000" cy="2231571"/>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7030A0"/>
                </a:solidFill>
                <a:latin typeface="Bahnschrift Condensed"/>
                <a:ea typeface="Verdana" panose="020B0604030504040204" pitchFamily="34" charset="0"/>
              </a:rPr>
              <a:t>50</a:t>
            </a:r>
            <a:r>
              <a:rPr lang="en-IN" b="1" dirty="0">
                <a:solidFill>
                  <a:srgbClr val="7030A0"/>
                </a:solidFill>
                <a:latin typeface="Bahnschrift Condensed"/>
                <a:ea typeface="Verdana" panose="020B0604030504040204" pitchFamily="34" charset="0"/>
              </a:rPr>
              <a:t> </a:t>
            </a:r>
          </a:p>
          <a:p>
            <a:pPr algn="ctr"/>
            <a:r>
              <a:rPr lang="en-IN" dirty="0">
                <a:solidFill>
                  <a:srgbClr val="7030A0"/>
                </a:solidFill>
                <a:latin typeface="Bahnschrift Condensed"/>
                <a:ea typeface="Verdana" panose="020B0604030504040204" pitchFamily="34" charset="0"/>
              </a:rPr>
              <a:t>Independent Directors quit without giving any reason</a:t>
            </a:r>
            <a:endParaRPr lang="en-IN" b="1" dirty="0">
              <a:solidFill>
                <a:srgbClr val="7030A0"/>
              </a:solidFill>
              <a:latin typeface="Bahnschrift Condensed"/>
              <a:ea typeface="Verdana" panose="020B0604030504040204" pitchFamily="34" charset="0"/>
            </a:endParaRPr>
          </a:p>
        </p:txBody>
      </p:sp>
      <p:sp>
        <p:nvSpPr>
          <p:cNvPr id="19" name="Rectangle: Rounded Corners 18">
            <a:extLst>
              <a:ext uri="{FF2B5EF4-FFF2-40B4-BE49-F238E27FC236}">
                <a16:creationId xmlns:a16="http://schemas.microsoft.com/office/drawing/2014/main" id="{B1132950-CA01-4E25-97F7-CDAFF5DD77A6}"/>
              </a:ext>
            </a:extLst>
          </p:cNvPr>
          <p:cNvSpPr/>
          <p:nvPr/>
        </p:nvSpPr>
        <p:spPr>
          <a:xfrm>
            <a:off x="473404" y="4201885"/>
            <a:ext cx="2193595" cy="1372289"/>
          </a:xfrm>
          <a:prstGeom prst="roundRect">
            <a:avLst/>
          </a:prstGeom>
          <a:solidFill>
            <a:schemeClr val="accent6">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Bahnschrift Condensed"/>
                <a:ea typeface="Verdana" panose="020B0604030504040204" pitchFamily="34" charset="0"/>
              </a:rPr>
              <a:t>Other Preoccupations</a:t>
            </a:r>
          </a:p>
          <a:p>
            <a:pPr algn="ctr"/>
            <a:endParaRPr lang="en-IN" dirty="0">
              <a:latin typeface="Bahnschrift Condensed"/>
              <a:ea typeface="Verdana" panose="020B0604030504040204" pitchFamily="34" charset="0"/>
            </a:endParaRPr>
          </a:p>
          <a:p>
            <a:pPr algn="ctr"/>
            <a:r>
              <a:rPr lang="en-IN" sz="2400" b="1" dirty="0">
                <a:latin typeface="Bahnschrift Condensed"/>
                <a:ea typeface="Verdana" panose="020B0604030504040204" pitchFamily="34" charset="0"/>
              </a:rPr>
              <a:t>54</a:t>
            </a:r>
            <a:endParaRPr lang="en-IN" b="1" dirty="0">
              <a:latin typeface="Bahnschrift Condensed"/>
              <a:ea typeface="Verdana" panose="020B0604030504040204" pitchFamily="34" charset="0"/>
            </a:endParaRPr>
          </a:p>
        </p:txBody>
      </p:sp>
      <p:sp>
        <p:nvSpPr>
          <p:cNvPr id="21" name="Rectangle: Rounded Corners 20">
            <a:extLst>
              <a:ext uri="{FF2B5EF4-FFF2-40B4-BE49-F238E27FC236}">
                <a16:creationId xmlns:a16="http://schemas.microsoft.com/office/drawing/2014/main" id="{1D4CD22C-51A2-4AE1-8511-0537135758A5}"/>
              </a:ext>
            </a:extLst>
          </p:cNvPr>
          <p:cNvSpPr/>
          <p:nvPr/>
        </p:nvSpPr>
        <p:spPr>
          <a:xfrm>
            <a:off x="3128899" y="4238411"/>
            <a:ext cx="2193595" cy="1372289"/>
          </a:xfrm>
          <a:prstGeom prst="roundRect">
            <a:avLst/>
          </a:prstGeom>
          <a:solidFill>
            <a:schemeClr val="accent6">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Bahnschrift Condensed"/>
                <a:ea typeface="Verdana" panose="020B0604030504040204" pitchFamily="34" charset="0"/>
              </a:rPr>
              <a:t>Personal Reasons</a:t>
            </a:r>
          </a:p>
          <a:p>
            <a:pPr algn="ctr"/>
            <a:endParaRPr lang="en-IN" b="1" dirty="0">
              <a:latin typeface="Bahnschrift Condensed"/>
              <a:ea typeface="Verdana" panose="020B0604030504040204" pitchFamily="34" charset="0"/>
            </a:endParaRPr>
          </a:p>
          <a:p>
            <a:pPr algn="ctr"/>
            <a:r>
              <a:rPr lang="en-IN" sz="2400" b="1" dirty="0">
                <a:latin typeface="Bahnschrift Condensed"/>
                <a:ea typeface="Verdana" panose="020B0604030504040204" pitchFamily="34" charset="0"/>
              </a:rPr>
              <a:t>31</a:t>
            </a:r>
            <a:endParaRPr lang="en-IN" b="1" dirty="0">
              <a:latin typeface="Bahnschrift Condensed"/>
              <a:ea typeface="Verdana" panose="020B0604030504040204" pitchFamily="34" charset="0"/>
            </a:endParaRPr>
          </a:p>
        </p:txBody>
      </p:sp>
      <p:sp>
        <p:nvSpPr>
          <p:cNvPr id="23" name="Rectangle: Rounded Corners 22">
            <a:extLst>
              <a:ext uri="{FF2B5EF4-FFF2-40B4-BE49-F238E27FC236}">
                <a16:creationId xmlns:a16="http://schemas.microsoft.com/office/drawing/2014/main" id="{757A0751-FD90-429A-838B-9F7C77C8F5B6}"/>
              </a:ext>
            </a:extLst>
          </p:cNvPr>
          <p:cNvSpPr/>
          <p:nvPr/>
        </p:nvSpPr>
        <p:spPr>
          <a:xfrm>
            <a:off x="5762622" y="4201884"/>
            <a:ext cx="2193595" cy="1372289"/>
          </a:xfrm>
          <a:prstGeom prst="roundRect">
            <a:avLst/>
          </a:prstGeom>
          <a:solidFill>
            <a:schemeClr val="accent6">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Bahnschrift Condensed"/>
                <a:ea typeface="Verdana" panose="020B0604030504040204" pitchFamily="34" charset="0"/>
              </a:rPr>
              <a:t>Health</a:t>
            </a:r>
          </a:p>
          <a:p>
            <a:pPr algn="ctr"/>
            <a:endParaRPr lang="en-IN" b="1" dirty="0">
              <a:latin typeface="Bahnschrift Condensed"/>
              <a:ea typeface="Verdana" panose="020B0604030504040204" pitchFamily="34" charset="0"/>
            </a:endParaRPr>
          </a:p>
          <a:p>
            <a:pPr algn="ctr"/>
            <a:r>
              <a:rPr lang="en-IN" sz="2400" b="1" dirty="0">
                <a:latin typeface="Bahnschrift Condensed"/>
                <a:ea typeface="Verdana" panose="020B0604030504040204" pitchFamily="34" charset="0"/>
              </a:rPr>
              <a:t>31</a:t>
            </a:r>
            <a:endParaRPr lang="en-IN" b="1" dirty="0">
              <a:latin typeface="Bahnschrift Condensed"/>
              <a:ea typeface="Verdana" panose="020B0604030504040204" pitchFamily="34" charset="0"/>
            </a:endParaRPr>
          </a:p>
        </p:txBody>
      </p:sp>
      <p:sp>
        <p:nvSpPr>
          <p:cNvPr id="25" name="Rectangle: Rounded Corners 24">
            <a:extLst>
              <a:ext uri="{FF2B5EF4-FFF2-40B4-BE49-F238E27FC236}">
                <a16:creationId xmlns:a16="http://schemas.microsoft.com/office/drawing/2014/main" id="{45F781EF-1C8A-4DC5-8695-5F105CAB6E56}"/>
              </a:ext>
            </a:extLst>
          </p:cNvPr>
          <p:cNvSpPr/>
          <p:nvPr/>
        </p:nvSpPr>
        <p:spPr>
          <a:xfrm>
            <a:off x="8485290" y="4201885"/>
            <a:ext cx="2193595" cy="1372289"/>
          </a:xfrm>
          <a:prstGeom prst="roundRect">
            <a:avLst/>
          </a:prstGeom>
          <a:solidFill>
            <a:schemeClr val="accent6">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solidFill>
                  <a:srgbClr val="FF0000"/>
                </a:solidFill>
                <a:latin typeface="Bahnschrift Condensed"/>
                <a:ea typeface="Verdana" panose="020B0604030504040204" pitchFamily="34" charset="0"/>
              </a:rPr>
              <a:t>No Reasons Offered</a:t>
            </a:r>
          </a:p>
          <a:p>
            <a:pPr algn="ctr"/>
            <a:endParaRPr lang="en-IN" b="1" dirty="0">
              <a:latin typeface="Bahnschrift Condensed"/>
              <a:ea typeface="Verdana" panose="020B0604030504040204" pitchFamily="34" charset="0"/>
            </a:endParaRPr>
          </a:p>
          <a:p>
            <a:pPr algn="ctr"/>
            <a:r>
              <a:rPr lang="en-IN" sz="2400" b="1" dirty="0">
                <a:latin typeface="Bahnschrift Condensed"/>
                <a:ea typeface="Verdana" panose="020B0604030504040204" pitchFamily="34" charset="0"/>
              </a:rPr>
              <a:t>31</a:t>
            </a:r>
            <a:endParaRPr lang="en-IN" b="1" dirty="0">
              <a:latin typeface="Bahnschrift Condensed"/>
              <a:ea typeface="Verdana" panose="020B0604030504040204" pitchFamily="34" charset="0"/>
            </a:endParaRPr>
          </a:p>
        </p:txBody>
      </p:sp>
      <p:sp>
        <p:nvSpPr>
          <p:cNvPr id="27" name="TextBox 26">
            <a:extLst>
              <a:ext uri="{FF2B5EF4-FFF2-40B4-BE49-F238E27FC236}">
                <a16:creationId xmlns:a16="http://schemas.microsoft.com/office/drawing/2014/main" id="{3425BAC8-E848-4DCC-B04A-8547BDE8CDE0}"/>
              </a:ext>
            </a:extLst>
          </p:cNvPr>
          <p:cNvSpPr txBox="1"/>
          <p:nvPr/>
        </p:nvSpPr>
        <p:spPr>
          <a:xfrm>
            <a:off x="473404" y="3756980"/>
            <a:ext cx="6096000" cy="369332"/>
          </a:xfrm>
          <a:prstGeom prst="rect">
            <a:avLst/>
          </a:prstGeom>
          <a:noFill/>
        </p:spPr>
        <p:txBody>
          <a:bodyPr wrap="square">
            <a:spAutoFit/>
          </a:bodyPr>
          <a:lstStyle/>
          <a:p>
            <a:pPr marL="0" lvl="8" indent="0">
              <a:spcBef>
                <a:spcPts val="1000"/>
              </a:spcBef>
              <a:buNone/>
            </a:pPr>
            <a:r>
              <a:rPr lang="en-IN" dirty="0">
                <a:latin typeface="Bahnschrift Condensed"/>
                <a:ea typeface="Verdana" panose="020B0604030504040204" pitchFamily="34" charset="0"/>
              </a:rPr>
              <a:t>MAJOR REASONS for EXIT in FY 19</a:t>
            </a:r>
          </a:p>
        </p:txBody>
      </p:sp>
      <p:sp>
        <p:nvSpPr>
          <p:cNvPr id="28" name="TextBox 27">
            <a:extLst>
              <a:ext uri="{FF2B5EF4-FFF2-40B4-BE49-F238E27FC236}">
                <a16:creationId xmlns:a16="http://schemas.microsoft.com/office/drawing/2014/main" id="{BBDCA237-9D6F-4E89-81EE-49274055B947}"/>
              </a:ext>
            </a:extLst>
          </p:cNvPr>
          <p:cNvSpPr txBox="1"/>
          <p:nvPr/>
        </p:nvSpPr>
        <p:spPr>
          <a:xfrm>
            <a:off x="473404" y="5775456"/>
            <a:ext cx="3450772" cy="276999"/>
          </a:xfrm>
          <a:prstGeom prst="rect">
            <a:avLst/>
          </a:prstGeom>
          <a:noFill/>
        </p:spPr>
        <p:txBody>
          <a:bodyPr wrap="square" rtlCol="0">
            <a:spAutoFit/>
          </a:bodyPr>
          <a:lstStyle/>
          <a:p>
            <a:r>
              <a:rPr lang="en-IN" sz="1200" dirty="0">
                <a:latin typeface="Bahnschrift Condensed"/>
                <a:ea typeface="Verdana" panose="020B0604030504040204" pitchFamily="34" charset="0"/>
              </a:rPr>
              <a:t>Source: Economic Times</a:t>
            </a:r>
          </a:p>
        </p:txBody>
      </p:sp>
      <p:sp>
        <p:nvSpPr>
          <p:cNvPr id="3" name="Footer Placeholder 2">
            <a:extLst>
              <a:ext uri="{FF2B5EF4-FFF2-40B4-BE49-F238E27FC236}">
                <a16:creationId xmlns:a16="http://schemas.microsoft.com/office/drawing/2014/main" id="{C44EF407-CD33-4B32-9459-425BCDAE7B35}"/>
              </a:ext>
            </a:extLst>
          </p:cNvPr>
          <p:cNvSpPr>
            <a:spLocks noGrp="1"/>
          </p:cNvSpPr>
          <p:nvPr>
            <p:ph type="ftr" sz="quarter" idx="11"/>
          </p:nvPr>
        </p:nvSpPr>
        <p:spPr/>
        <p:txBody>
          <a:bodyPr/>
          <a:lstStyle/>
          <a:p>
            <a:r>
              <a:rPr lang="en-IN" dirty="0"/>
              <a:t>CA NILESH VIKAMSEY</a:t>
            </a:r>
          </a:p>
        </p:txBody>
      </p:sp>
      <p:sp>
        <p:nvSpPr>
          <p:cNvPr id="4" name="Oval 3">
            <a:extLst>
              <a:ext uri="{FF2B5EF4-FFF2-40B4-BE49-F238E27FC236}">
                <a16:creationId xmlns:a16="http://schemas.microsoft.com/office/drawing/2014/main" id="{9588C9CA-51A4-486D-AA11-6FAEDAAEBAC9}"/>
              </a:ext>
            </a:extLst>
          </p:cNvPr>
          <p:cNvSpPr/>
          <p:nvPr/>
        </p:nvSpPr>
        <p:spPr>
          <a:xfrm>
            <a:off x="627000" y="1153361"/>
            <a:ext cx="2232000" cy="2231571"/>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7030A0"/>
                </a:solidFill>
                <a:latin typeface="Bahnschrift Condensed"/>
                <a:ea typeface="Verdana" panose="020B0604030504040204" pitchFamily="34" charset="0"/>
              </a:rPr>
              <a:t>1344</a:t>
            </a:r>
            <a:r>
              <a:rPr lang="en-IN" b="1" dirty="0">
                <a:solidFill>
                  <a:srgbClr val="7030A0"/>
                </a:solidFill>
                <a:latin typeface="Bahnschrift Condensed"/>
                <a:ea typeface="Verdana" panose="020B0604030504040204" pitchFamily="34" charset="0"/>
              </a:rPr>
              <a:t> </a:t>
            </a:r>
          </a:p>
          <a:p>
            <a:pPr algn="ctr"/>
            <a:r>
              <a:rPr lang="en-IN" dirty="0">
                <a:solidFill>
                  <a:srgbClr val="7030A0"/>
                </a:solidFill>
                <a:latin typeface="Bahnschrift Condensed"/>
                <a:ea typeface="Verdana" panose="020B0604030504040204" pitchFamily="34" charset="0"/>
              </a:rPr>
              <a:t>Companies saw directors quitting during FY 20</a:t>
            </a:r>
          </a:p>
        </p:txBody>
      </p:sp>
    </p:spTree>
    <p:extLst>
      <p:ext uri="{BB962C8B-B14F-4D97-AF65-F5344CB8AC3E}">
        <p14:creationId xmlns:p14="http://schemas.microsoft.com/office/powerpoint/2010/main" val="379337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54</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CAUTIOUS APPROACH</a:t>
            </a:r>
          </a:p>
        </p:txBody>
      </p:sp>
      <p:sp>
        <p:nvSpPr>
          <p:cNvPr id="2" name="Footer Placeholder 1">
            <a:extLst>
              <a:ext uri="{FF2B5EF4-FFF2-40B4-BE49-F238E27FC236}">
                <a16:creationId xmlns:a16="http://schemas.microsoft.com/office/drawing/2014/main" id="{9920BC51-6329-4AAB-B03E-66628FDD2C87}"/>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44539091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55</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39" y="163164"/>
            <a:ext cx="1071310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WHY IDs NEED A STRATEGY TO OBTAIN &amp; REVIEW REPORTS &amp; PRESENTATION ? </a:t>
            </a:r>
            <a:endParaRPr lang="en-IN" sz="3200" dirty="0">
              <a:latin typeface="Bahnschrift Condensed" panose="020B0502040204020203" pitchFamily="34" charset="0"/>
              <a:ea typeface="Verdana" panose="020B0604030504040204" pitchFamily="34" charset="0"/>
            </a:endParaRPr>
          </a:p>
        </p:txBody>
      </p:sp>
      <p:sp>
        <p:nvSpPr>
          <p:cNvPr id="21" name="TextBox 20"/>
          <p:cNvSpPr txBox="1"/>
          <p:nvPr/>
        </p:nvSpPr>
        <p:spPr>
          <a:xfrm>
            <a:off x="5814154" y="1592893"/>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9" name="Rectangle 8"/>
          <p:cNvSpPr/>
          <p:nvPr/>
        </p:nvSpPr>
        <p:spPr>
          <a:xfrm>
            <a:off x="350729" y="2029216"/>
            <a:ext cx="2041742" cy="651354"/>
          </a:xfrm>
          <a:prstGeom prst="rect">
            <a:avLst/>
          </a:prstGeom>
          <a:solidFill>
            <a:srgbClr val="92D050"/>
          </a:solidFill>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4" name="Rectangle 13"/>
          <p:cNvSpPr/>
          <p:nvPr/>
        </p:nvSpPr>
        <p:spPr>
          <a:xfrm>
            <a:off x="7116857" y="2031304"/>
            <a:ext cx="2202508" cy="651354"/>
          </a:xfrm>
          <a:prstGeom prst="rect">
            <a:avLst/>
          </a:prstGeom>
          <a:solidFill>
            <a:srgbClr val="92D050"/>
          </a:solidFill>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b="1" dirty="0"/>
          </a:p>
        </p:txBody>
      </p:sp>
      <p:sp>
        <p:nvSpPr>
          <p:cNvPr id="15" name="Rectangle 14"/>
          <p:cNvSpPr/>
          <p:nvPr/>
        </p:nvSpPr>
        <p:spPr>
          <a:xfrm>
            <a:off x="4851739" y="2033392"/>
            <a:ext cx="2041742" cy="651354"/>
          </a:xfrm>
          <a:prstGeom prst="rect">
            <a:avLst/>
          </a:prstGeom>
          <a:solidFill>
            <a:srgbClr val="92D050"/>
          </a:solidFill>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7" name="Rectangle 16"/>
          <p:cNvSpPr/>
          <p:nvPr/>
        </p:nvSpPr>
        <p:spPr>
          <a:xfrm>
            <a:off x="2611673" y="2022954"/>
            <a:ext cx="2041742" cy="651354"/>
          </a:xfrm>
          <a:prstGeom prst="rect">
            <a:avLst/>
          </a:prstGeom>
          <a:solidFill>
            <a:srgbClr val="92D050"/>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0" name="TextBox 9"/>
          <p:cNvSpPr txBox="1"/>
          <p:nvPr/>
        </p:nvSpPr>
        <p:spPr>
          <a:xfrm>
            <a:off x="551145" y="2113510"/>
            <a:ext cx="1640910" cy="369332"/>
          </a:xfrm>
          <a:prstGeom prst="rect">
            <a:avLst/>
          </a:prstGeom>
          <a:noFill/>
        </p:spPr>
        <p:txBody>
          <a:bodyPr wrap="square" rtlCol="0">
            <a:spAutoFit/>
          </a:bodyPr>
          <a:lstStyle/>
          <a:p>
            <a:r>
              <a:rPr lang="en-US" dirty="0">
                <a:latin typeface="Bahnschrift Condensed"/>
                <a:ea typeface="Verdana" pitchFamily="34" charset="0"/>
                <a:cs typeface="Verdana" pitchFamily="34" charset="0"/>
              </a:rPr>
              <a:t>Limited Time</a:t>
            </a:r>
            <a:endParaRPr lang="en-IN" dirty="0">
              <a:latin typeface="Bahnschrift Condensed"/>
              <a:ea typeface="Verdana" pitchFamily="34" charset="0"/>
              <a:cs typeface="Verdana" pitchFamily="34" charset="0"/>
            </a:endParaRPr>
          </a:p>
        </p:txBody>
      </p:sp>
      <p:sp>
        <p:nvSpPr>
          <p:cNvPr id="18" name="TextBox 17"/>
          <p:cNvSpPr txBox="1"/>
          <p:nvPr/>
        </p:nvSpPr>
        <p:spPr>
          <a:xfrm>
            <a:off x="2757809" y="2065948"/>
            <a:ext cx="1640910" cy="646331"/>
          </a:xfrm>
          <a:prstGeom prst="rect">
            <a:avLst/>
          </a:prstGeom>
          <a:noFill/>
          <a:ln>
            <a:noFill/>
          </a:ln>
        </p:spPr>
        <p:txBody>
          <a:bodyPr wrap="square" rtlCol="0">
            <a:spAutoFit/>
          </a:bodyPr>
          <a:lstStyle/>
          <a:p>
            <a:r>
              <a:rPr lang="en-US" dirty="0">
                <a:latin typeface="Bahnschrift Condensed"/>
                <a:ea typeface="Verdana" pitchFamily="34" charset="0"/>
                <a:cs typeface="Verdana" pitchFamily="34" charset="0"/>
              </a:rPr>
              <a:t>Bag Full of Info</a:t>
            </a:r>
            <a:endParaRPr lang="en-IN" dirty="0">
              <a:latin typeface="Bahnschrift Condensed"/>
              <a:ea typeface="Verdana" pitchFamily="34" charset="0"/>
              <a:cs typeface="Verdana" pitchFamily="34" charset="0"/>
            </a:endParaRPr>
          </a:p>
        </p:txBody>
      </p:sp>
      <p:sp>
        <p:nvSpPr>
          <p:cNvPr id="19" name="TextBox 18"/>
          <p:cNvSpPr txBox="1"/>
          <p:nvPr/>
        </p:nvSpPr>
        <p:spPr>
          <a:xfrm>
            <a:off x="5055704" y="2053422"/>
            <a:ext cx="1805001" cy="646331"/>
          </a:xfrm>
          <a:prstGeom prst="rect">
            <a:avLst/>
          </a:prstGeom>
          <a:noFill/>
        </p:spPr>
        <p:txBody>
          <a:bodyPr wrap="square" rtlCol="0">
            <a:spAutoFit/>
          </a:bodyPr>
          <a:lstStyle/>
          <a:p>
            <a:r>
              <a:rPr lang="en-US" dirty="0">
                <a:latin typeface="Bahnschrift Condensed"/>
                <a:ea typeface="Verdana" pitchFamily="34" charset="0"/>
                <a:cs typeface="Verdana" pitchFamily="34" charset="0"/>
              </a:rPr>
              <a:t>Many Hats to wea</a:t>
            </a:r>
            <a:r>
              <a:rPr lang="en-US" sz="1600" dirty="0">
                <a:latin typeface="Verdana" pitchFamily="34" charset="0"/>
                <a:ea typeface="Verdana" pitchFamily="34" charset="0"/>
                <a:cs typeface="Verdana" pitchFamily="34" charset="0"/>
              </a:rPr>
              <a:t>r</a:t>
            </a:r>
            <a:endParaRPr lang="en-IN" sz="1600" dirty="0">
              <a:latin typeface="Verdana" pitchFamily="34" charset="0"/>
              <a:ea typeface="Verdana" pitchFamily="34" charset="0"/>
              <a:cs typeface="Verdana" pitchFamily="34" charset="0"/>
            </a:endParaRPr>
          </a:p>
        </p:txBody>
      </p:sp>
      <p:sp>
        <p:nvSpPr>
          <p:cNvPr id="20" name="TextBox 19"/>
          <p:cNvSpPr txBox="1"/>
          <p:nvPr/>
        </p:nvSpPr>
        <p:spPr>
          <a:xfrm>
            <a:off x="7116857" y="1990792"/>
            <a:ext cx="2240086" cy="646331"/>
          </a:xfrm>
          <a:prstGeom prst="rect">
            <a:avLst/>
          </a:prstGeom>
          <a:noFill/>
        </p:spPr>
        <p:txBody>
          <a:bodyPr wrap="square" rtlCol="0">
            <a:spAutoFit/>
          </a:bodyPr>
          <a:lstStyle/>
          <a:p>
            <a:r>
              <a:rPr lang="en-US" dirty="0">
                <a:latin typeface="Bahnschrift Condensed"/>
                <a:ea typeface="Verdana" pitchFamily="34" charset="0"/>
                <a:cs typeface="Verdana" pitchFamily="34" charset="0"/>
              </a:rPr>
              <a:t>Absence of detailed business context</a:t>
            </a:r>
            <a:endParaRPr lang="en-IN" dirty="0">
              <a:latin typeface="Bahnschrift Condensed"/>
              <a:ea typeface="Verdana" pitchFamily="34" charset="0"/>
              <a:cs typeface="Verdana" pitchFamily="34" charset="0"/>
            </a:endParaRPr>
          </a:p>
        </p:txBody>
      </p:sp>
      <p:sp>
        <p:nvSpPr>
          <p:cNvPr id="11" name="Right Brace 10"/>
          <p:cNvSpPr/>
          <p:nvPr/>
        </p:nvSpPr>
        <p:spPr>
          <a:xfrm>
            <a:off x="9158599" y="1592893"/>
            <a:ext cx="747400" cy="1764082"/>
          </a:xfrm>
          <a:prstGeom prst="rightBrac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2" name="TextBox 21"/>
          <p:cNvSpPr txBox="1"/>
          <p:nvPr/>
        </p:nvSpPr>
        <p:spPr>
          <a:xfrm>
            <a:off x="10003189" y="2056832"/>
            <a:ext cx="2089117" cy="707886"/>
          </a:xfrm>
          <a:prstGeom prst="rect">
            <a:avLst/>
          </a:prstGeom>
          <a:noFill/>
        </p:spPr>
        <p:txBody>
          <a:bodyPr wrap="square" rtlCol="0">
            <a:spAutoFit/>
          </a:bodyPr>
          <a:lstStyle/>
          <a:p>
            <a:r>
              <a:rPr lang="en-US" sz="2000" dirty="0">
                <a:solidFill>
                  <a:srgbClr val="7030A0"/>
                </a:solidFill>
                <a:latin typeface="Bahnschrift Condensed"/>
                <a:ea typeface="Verdana" pitchFamily="34" charset="0"/>
                <a:cs typeface="Verdana" pitchFamily="34" charset="0"/>
              </a:rPr>
              <a:t>Limitations of Independent Directors</a:t>
            </a:r>
            <a:endParaRPr lang="en-IN" sz="2000" dirty="0">
              <a:solidFill>
                <a:srgbClr val="7030A0"/>
              </a:solidFill>
              <a:latin typeface="Bahnschrift Condensed"/>
              <a:ea typeface="Verdana" pitchFamily="34" charset="0"/>
              <a:cs typeface="Verdana" pitchFamily="34" charset="0"/>
            </a:endParaRPr>
          </a:p>
        </p:txBody>
      </p:sp>
      <p:cxnSp>
        <p:nvCxnSpPr>
          <p:cNvPr id="24" name="Straight Connector 23"/>
          <p:cNvCxnSpPr/>
          <p:nvPr/>
        </p:nvCxnSpPr>
        <p:spPr>
          <a:xfrm>
            <a:off x="450937" y="3356976"/>
            <a:ext cx="856765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26702" y="4764054"/>
            <a:ext cx="3688914" cy="651354"/>
          </a:xfrm>
          <a:prstGeom prst="rect">
            <a:avLst/>
          </a:prstGeom>
          <a:solidFill>
            <a:srgbClr val="92D050"/>
          </a:solidFill>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Bahnschrift Condensed"/>
                <a:ea typeface="Verdana" pitchFamily="34" charset="0"/>
                <a:cs typeface="Verdana" pitchFamily="34" charset="0"/>
              </a:rPr>
              <a:t>Independent Director</a:t>
            </a:r>
            <a:endParaRPr lang="en-IN" dirty="0">
              <a:latin typeface="Bahnschrift Condensed"/>
              <a:ea typeface="Verdana" pitchFamily="34" charset="0"/>
              <a:cs typeface="Verdana" pitchFamily="34" charset="0"/>
            </a:endParaRPr>
          </a:p>
        </p:txBody>
      </p:sp>
      <p:sp>
        <p:nvSpPr>
          <p:cNvPr id="31" name="Up Arrow 30"/>
          <p:cNvSpPr/>
          <p:nvPr/>
        </p:nvSpPr>
        <p:spPr>
          <a:xfrm>
            <a:off x="3933173" y="3594970"/>
            <a:ext cx="465546" cy="814192"/>
          </a:xfrm>
          <a:prstGeom prst="upArrow">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Down Arrow 31"/>
          <p:cNvSpPr/>
          <p:nvPr/>
        </p:nvSpPr>
        <p:spPr>
          <a:xfrm>
            <a:off x="6651321" y="3632548"/>
            <a:ext cx="465536" cy="814192"/>
          </a:xfrm>
          <a:prstGeom prst="downArrow">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ight Brace 32"/>
          <p:cNvSpPr/>
          <p:nvPr/>
        </p:nvSpPr>
        <p:spPr>
          <a:xfrm>
            <a:off x="7793266" y="3594970"/>
            <a:ext cx="837167" cy="1751440"/>
          </a:xfrm>
          <a:prstGeom prst="rightBrac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4" name="TextBox 33"/>
          <p:cNvSpPr txBox="1"/>
          <p:nvPr/>
        </p:nvSpPr>
        <p:spPr>
          <a:xfrm>
            <a:off x="8828739" y="3939061"/>
            <a:ext cx="3206511" cy="1323439"/>
          </a:xfrm>
          <a:prstGeom prst="rect">
            <a:avLst/>
          </a:prstGeom>
          <a:noFill/>
        </p:spPr>
        <p:txBody>
          <a:bodyPr wrap="square" rtlCol="0">
            <a:spAutoFit/>
          </a:bodyPr>
          <a:lstStyle/>
          <a:p>
            <a:r>
              <a:rPr lang="en-US" sz="2000" dirty="0">
                <a:solidFill>
                  <a:srgbClr val="7030A0"/>
                </a:solidFill>
                <a:latin typeface="Bahnschrift Condensed"/>
                <a:ea typeface="Verdana" pitchFamily="34" charset="0"/>
                <a:cs typeface="Verdana" pitchFamily="34" charset="0"/>
              </a:rPr>
              <a:t>Accurate, specific and timely reports/presentation acts as interface between ID and his limitations</a:t>
            </a:r>
            <a:r>
              <a:rPr lang="en-US" sz="2000" dirty="0">
                <a:latin typeface="Bahnschrift Condensed"/>
                <a:ea typeface="Verdana" pitchFamily="34" charset="0"/>
                <a:cs typeface="Verdana" pitchFamily="34" charset="0"/>
              </a:rPr>
              <a:t>.</a:t>
            </a:r>
            <a:endParaRPr lang="en-IN" sz="2000" dirty="0">
              <a:latin typeface="Bahnschrift Condensed"/>
              <a:ea typeface="Verdana" pitchFamily="34" charset="0"/>
              <a:cs typeface="Verdana" pitchFamily="34" charset="0"/>
            </a:endParaRPr>
          </a:p>
        </p:txBody>
      </p:sp>
      <p:sp>
        <p:nvSpPr>
          <p:cNvPr id="35" name="TextBox 34"/>
          <p:cNvSpPr txBox="1"/>
          <p:nvPr/>
        </p:nvSpPr>
        <p:spPr>
          <a:xfrm>
            <a:off x="4475632" y="3888501"/>
            <a:ext cx="2085589" cy="369332"/>
          </a:xfrm>
          <a:prstGeom prst="rect">
            <a:avLst/>
          </a:prstGeom>
          <a:noFill/>
        </p:spPr>
        <p:txBody>
          <a:bodyPr wrap="square" rtlCol="0">
            <a:spAutoFit/>
          </a:bodyPr>
          <a:lstStyle/>
          <a:p>
            <a:r>
              <a:rPr lang="en-US" b="1" dirty="0">
                <a:latin typeface="Bahnschrift Condensed"/>
                <a:ea typeface="Verdana" pitchFamily="34" charset="0"/>
                <a:cs typeface="Verdana" pitchFamily="34" charset="0"/>
              </a:rPr>
              <a:t>   </a:t>
            </a:r>
            <a:r>
              <a:rPr lang="en-US" dirty="0">
                <a:solidFill>
                  <a:srgbClr val="7030A0"/>
                </a:solidFill>
                <a:latin typeface="Bahnschrift Condensed"/>
                <a:ea typeface="Verdana" pitchFamily="34" charset="0"/>
                <a:cs typeface="Verdana" pitchFamily="34" charset="0"/>
              </a:rPr>
              <a:t>Reports &amp; Presentation</a:t>
            </a:r>
            <a:endParaRPr lang="en-IN" dirty="0">
              <a:solidFill>
                <a:srgbClr val="7030A0"/>
              </a:solidFill>
              <a:latin typeface="Bahnschrift Condensed"/>
              <a:ea typeface="Verdana" pitchFamily="34" charset="0"/>
              <a:cs typeface="Verdana" pitchFamily="34" charset="0"/>
            </a:endParaRPr>
          </a:p>
        </p:txBody>
      </p:sp>
      <p:sp>
        <p:nvSpPr>
          <p:cNvPr id="2" name="Footer Placeholder 1">
            <a:extLst>
              <a:ext uri="{FF2B5EF4-FFF2-40B4-BE49-F238E27FC236}">
                <a16:creationId xmlns:a16="http://schemas.microsoft.com/office/drawing/2014/main" id="{E62E3F3E-F375-4315-9FC1-36379CDBFFC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969298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56</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EARLY WARNINGS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199374" y="898414"/>
            <a:ext cx="11562414" cy="5143150"/>
          </a:xfrm>
        </p:spPr>
        <p:txBody>
          <a:bodyPr numCol="1">
            <a:noAutofit/>
          </a:bodyPr>
          <a:lstStyle/>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Subsidiaries in tax-free havens with no requirement of maintenance of books of account.</a:t>
            </a:r>
          </a:p>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Current liabilities are more than Current Assets.</a:t>
            </a:r>
          </a:p>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Huge Finance Cost.</a:t>
            </a:r>
          </a:p>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Weak Internal Control.</a:t>
            </a:r>
          </a:p>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Different Software at Head Office and Branch and manual entry of transactions is also a warning sign.</a:t>
            </a:r>
          </a:p>
          <a:p>
            <a:pPr algn="l">
              <a:lnSpc>
                <a:spcPct val="150000"/>
              </a:lnSpc>
              <a:buFont typeface="Wingdings" panose="05000000000000000000" pitchFamily="2" charset="2"/>
              <a:buChar char="§"/>
            </a:pPr>
            <a:r>
              <a:rPr lang="en-US" sz="2200" b="0" i="0" dirty="0">
                <a:solidFill>
                  <a:srgbClr val="C00000"/>
                </a:solidFill>
                <a:effectLst/>
                <a:latin typeface="Bahnschrift SemiLight Condensed" panose="020B0502040204020203" pitchFamily="34" charset="0"/>
              </a:rPr>
              <a:t>Sales are declining but fixed assets are increasing, indicating that fixed assets are not properly utilized in the operating activities.</a:t>
            </a:r>
          </a:p>
          <a:p>
            <a:pPr>
              <a:lnSpc>
                <a:spcPct val="200000"/>
              </a:lnSpc>
              <a:buFont typeface="Wingdings" panose="05000000000000000000" pitchFamily="2" charset="2"/>
              <a:buChar char="§"/>
            </a:pPr>
            <a:endParaRPr lang="en-IN" sz="2200" dirty="0">
              <a:latin typeface="Bahnschrift SemiLight Condensed" panose="020B0502040204020203" pitchFamily="34" charset="0"/>
              <a:ea typeface="Verdana" pitchFamily="34" charset="0"/>
            </a:endParaRPr>
          </a:p>
        </p:txBody>
      </p:sp>
      <p:sp>
        <p:nvSpPr>
          <p:cNvPr id="5" name="Footer Placeholder 4">
            <a:extLst>
              <a:ext uri="{FF2B5EF4-FFF2-40B4-BE49-F238E27FC236}">
                <a16:creationId xmlns:a16="http://schemas.microsoft.com/office/drawing/2014/main" id="{0D02FA00-9636-4DDB-919C-48FDD72A8656}"/>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931357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57</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RED FLAGS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199374" y="898414"/>
            <a:ext cx="11562414" cy="5143150"/>
          </a:xfrm>
        </p:spPr>
        <p:txBody>
          <a:bodyPr numCol="1">
            <a:noAutofit/>
          </a:bodyPr>
          <a:lstStyle/>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company has received any show cause notice.</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company has huge litigations and arbitration proceedings pending against it and is not showing them under contingent liabilities.</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company has received any notice from the Regulators such as SEBI, RBI etc.</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company has failed to fulfill its compliance requirements.</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Audit Report is Qualified or is it a Clean one.</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Whether the key managerial issues are highlighted.</a:t>
            </a:r>
          </a:p>
          <a:p>
            <a:pPr algn="just">
              <a:lnSpc>
                <a:spcPct val="100000"/>
              </a:lnSpc>
              <a:spcBef>
                <a:spcPts val="0"/>
              </a:spcBef>
              <a:buFont typeface="Wingdings" panose="05000000000000000000" pitchFamily="2" charset="2"/>
              <a:buChar char="§"/>
            </a:pPr>
            <a:endParaRPr lang="en-US" sz="2200" dirty="0">
              <a:solidFill>
                <a:srgbClr val="C00000"/>
              </a:solidFill>
              <a:latin typeface="Bahnschrift SemiLight Condensed" panose="020B0502040204020203" pitchFamily="34" charset="0"/>
              <a:ea typeface="Verdana" pitchFamily="34" charset="0"/>
              <a:cs typeface="Verdana" pitchFamily="34" charset="0"/>
            </a:endParaRPr>
          </a:p>
          <a:p>
            <a:pPr algn="just">
              <a:lnSpc>
                <a:spcPct val="100000"/>
              </a:lnSpc>
              <a:spcBef>
                <a:spcPts val="0"/>
              </a:spcBef>
              <a:buFont typeface="Wingdings" panose="05000000000000000000" pitchFamily="2" charset="2"/>
              <a:buChar char="§"/>
            </a:pPr>
            <a:r>
              <a:rPr lang="en-US" sz="2200" dirty="0">
                <a:solidFill>
                  <a:srgbClr val="C00000"/>
                </a:solidFill>
                <a:latin typeface="Bahnschrift SemiLight Condensed" panose="020B0502040204020203" pitchFamily="34" charset="0"/>
                <a:ea typeface="Verdana" pitchFamily="34" charset="0"/>
                <a:cs typeface="Verdana" pitchFamily="34" charset="0"/>
              </a:rPr>
              <a:t>And, lastly, the Independent Directors also need to ponder as to why the company needs them</a:t>
            </a:r>
            <a:endParaRPr lang="en-IN" sz="2200" dirty="0">
              <a:solidFill>
                <a:srgbClr val="C00000"/>
              </a:solidFill>
              <a:latin typeface="Bahnschrift SemiLight Condensed" panose="020B0502040204020203" pitchFamily="34" charset="0"/>
              <a:ea typeface="Verdana" pitchFamily="34" charset="0"/>
            </a:endParaRPr>
          </a:p>
        </p:txBody>
      </p:sp>
      <p:sp>
        <p:nvSpPr>
          <p:cNvPr id="5" name="Footer Placeholder 4">
            <a:extLst>
              <a:ext uri="{FF2B5EF4-FFF2-40B4-BE49-F238E27FC236}">
                <a16:creationId xmlns:a16="http://schemas.microsoft.com/office/drawing/2014/main" id="{B5C10ED3-ED06-434C-B2BE-6C678B90FCBD}"/>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617478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58</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416405" y="3056000"/>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RECENT ISSUES &amp; CASE STUDIES</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CDD43E66-B746-4E95-A828-0C46F85146E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677084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59</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SATYAM – INDIA’s ENRON</a:t>
            </a:r>
            <a:endParaRPr lang="en-IN" sz="3200" dirty="0">
              <a:latin typeface="Bahnschrift Condensed" panose="020B0502040204020203" pitchFamily="34" charset="0"/>
              <a:ea typeface="Verdana" panose="020B0604030504040204" pitchFamily="34" charset="0"/>
            </a:endParaRPr>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188069" y="1037240"/>
            <a:ext cx="8697954" cy="4154984"/>
          </a:xfrm>
          <a:prstGeom prst="rect">
            <a:avLst/>
          </a:prstGeom>
          <a:noFill/>
        </p:spPr>
        <p:txBody>
          <a:bodyPr wrap="square" numCol="1" spcCol="720000" rtlCol="0">
            <a:spAutoFit/>
          </a:bodyPr>
          <a:lstStyle/>
          <a:p>
            <a:pPr marL="342900" indent="-342900">
              <a:buFont typeface="+mj-lt"/>
              <a:buAutoNum type="arabicPeriod"/>
            </a:pPr>
            <a:r>
              <a:rPr lang="en-IN" sz="1600" dirty="0">
                <a:latin typeface="Verdana" panose="020B0604030504040204" pitchFamily="34" charset="0"/>
                <a:ea typeface="Verdana" panose="020B0604030504040204" pitchFamily="34" charset="0"/>
              </a:rPr>
              <a:t>‘</a:t>
            </a:r>
            <a:r>
              <a:rPr lang="en-IN" sz="2200" dirty="0">
                <a:latin typeface="Bahnschrift SemiLight Condensed" panose="020B0502040204020203" pitchFamily="34" charset="0"/>
                <a:ea typeface="Verdana" panose="020B0604030504040204" pitchFamily="34" charset="0"/>
              </a:rPr>
              <a:t>Chairman-friendly’ directors</a:t>
            </a:r>
          </a:p>
          <a:p>
            <a:pPr marL="342900" indent="-342900">
              <a:buFont typeface="+mj-lt"/>
              <a:buAutoNum type="arabicPeriod"/>
            </a:pPr>
            <a:endParaRPr lang="en-IN" sz="2200" dirty="0">
              <a:latin typeface="Bahnschrift SemiLight Condensed" panose="020B0502040204020203" pitchFamily="34" charset="0"/>
              <a:ea typeface="Verdana" panose="020B0604030504040204" pitchFamily="34" charset="0"/>
            </a:endParaRPr>
          </a:p>
          <a:p>
            <a:pPr marL="342900" indent="-342900">
              <a:buFont typeface="+mj-lt"/>
              <a:buAutoNum type="arabicPeriod"/>
            </a:pPr>
            <a:r>
              <a:rPr lang="en-IN" sz="2200" dirty="0">
                <a:latin typeface="Bahnschrift SemiLight Condensed" panose="020B0502040204020203" pitchFamily="34" charset="0"/>
                <a:ea typeface="Verdana" panose="020B0604030504040204" pitchFamily="34" charset="0"/>
              </a:rPr>
              <a:t>Board ignored the financial wrongdoings of the promoter (e.g. Maytas deal)</a:t>
            </a:r>
          </a:p>
          <a:p>
            <a:pPr marL="342900" indent="-342900">
              <a:buFont typeface="+mj-lt"/>
              <a:buAutoNum type="arabicPeriod"/>
            </a:pPr>
            <a:endParaRPr lang="en-IN" sz="2200" dirty="0">
              <a:latin typeface="Bahnschrift SemiLight Condensed" panose="020B0502040204020203" pitchFamily="34" charset="0"/>
              <a:ea typeface="Verdana" panose="020B0604030504040204" pitchFamily="34" charset="0"/>
            </a:endParaRPr>
          </a:p>
          <a:p>
            <a:pPr marL="342900" indent="-342900">
              <a:buFont typeface="+mj-lt"/>
              <a:buAutoNum type="arabicPeriod"/>
            </a:pPr>
            <a:r>
              <a:rPr lang="en-IN" sz="2200" dirty="0">
                <a:latin typeface="Bahnschrift SemiLight Condensed" panose="020B0502040204020203" pitchFamily="34" charset="0"/>
                <a:ea typeface="Verdana" panose="020B0604030504040204" pitchFamily="34" charset="0"/>
              </a:rPr>
              <a:t>All Independent Director’s present in the meeting unanimously agreed to the Maytas deal.</a:t>
            </a:r>
          </a:p>
          <a:p>
            <a:pPr marL="342900" indent="-342900">
              <a:buFont typeface="+mj-lt"/>
              <a:buAutoNum type="arabicPeriod"/>
            </a:pPr>
            <a:endParaRPr lang="en-IN" sz="2200" dirty="0">
              <a:latin typeface="Bahnschrift SemiLight Condensed" panose="020B0502040204020203" pitchFamily="34" charset="0"/>
              <a:ea typeface="Verdana" panose="020B0604030504040204" pitchFamily="34" charset="0"/>
            </a:endParaRPr>
          </a:p>
          <a:p>
            <a:pPr marL="342900" indent="-342900">
              <a:buFont typeface="+mj-lt"/>
              <a:buAutoNum type="arabicPeriod"/>
            </a:pPr>
            <a:r>
              <a:rPr lang="en-IN" sz="2200" dirty="0">
                <a:latin typeface="Bahnschrift SemiLight Condensed" panose="020B0502040204020203" pitchFamily="34" charset="0"/>
                <a:ea typeface="Verdana" panose="020B0604030504040204" pitchFamily="34" charset="0"/>
              </a:rPr>
              <a:t>Members of the audit committee failed to act on the information supplied by the whistle-blower and did not report to shareholders or regulatory authorities.</a:t>
            </a:r>
          </a:p>
          <a:p>
            <a:pPr marL="342900" indent="-342900">
              <a:buFont typeface="+mj-lt"/>
              <a:buAutoNum type="arabicPeriod"/>
            </a:pPr>
            <a:endParaRPr lang="en-IN" sz="2200" dirty="0">
              <a:latin typeface="Bahnschrift SemiLight Condensed" panose="020B0502040204020203" pitchFamily="34" charset="0"/>
              <a:ea typeface="Verdana" panose="020B0604030504040204" pitchFamily="34" charset="0"/>
            </a:endParaRPr>
          </a:p>
          <a:p>
            <a:pPr marL="342900" indent="-342900">
              <a:buFont typeface="+mj-lt"/>
              <a:buAutoNum type="arabicPeriod"/>
            </a:pPr>
            <a:r>
              <a:rPr lang="en-IN" sz="2200" dirty="0">
                <a:latin typeface="Bahnschrift SemiLight Condensed" panose="020B0502040204020203" pitchFamily="34" charset="0"/>
                <a:ea typeface="Verdana" panose="020B0604030504040204" pitchFamily="34" charset="0"/>
              </a:rPr>
              <a:t>A continuous huge bank balance in current account went “unnoticed” by such imminent Independent Director’s</a:t>
            </a:r>
            <a:r>
              <a:rPr lang="en-US" sz="2200" dirty="0">
                <a:latin typeface="Bahnschrift SemiLight Condensed" panose="020B0502040204020203" pitchFamily="34" charset="0"/>
                <a:ea typeface="Verdana" panose="020B0604030504040204" pitchFamily="34" charset="0"/>
              </a:rPr>
              <a:t>.</a:t>
            </a:r>
          </a:p>
        </p:txBody>
      </p:sp>
      <p:sp>
        <p:nvSpPr>
          <p:cNvPr id="2" name="Footer Placeholder 1">
            <a:extLst>
              <a:ext uri="{FF2B5EF4-FFF2-40B4-BE49-F238E27FC236}">
                <a16:creationId xmlns:a16="http://schemas.microsoft.com/office/drawing/2014/main" id="{EA1CF0C2-A797-4E0B-9807-EDC0F5D5397E}"/>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21885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95846" y="2533356"/>
            <a:ext cx="11124576" cy="923330"/>
          </a:xfrm>
          <a:prstGeom prst="rect">
            <a:avLst/>
          </a:prstGeom>
          <a:noFill/>
        </p:spPr>
        <p:txBody>
          <a:bodyPr wrap="square" numCol="1" spcCol="720000" rtlCol="0">
            <a:spAutoFit/>
          </a:bodyPr>
          <a:lstStyle/>
          <a:p>
            <a:pPr algn="just"/>
            <a:r>
              <a:rPr lang="en-US" sz="5400" dirty="0">
                <a:solidFill>
                  <a:srgbClr val="7030A0"/>
                </a:solidFill>
                <a:latin typeface="Bahnschrift Condensed" panose="020B0502040204020203" pitchFamily="34" charset="0"/>
              </a:rPr>
              <a:t>LEGAL FRAMEWORK</a:t>
            </a:r>
          </a:p>
        </p:txBody>
      </p:sp>
      <p:sp>
        <p:nvSpPr>
          <p:cNvPr id="7" name="Content Placeholder 8">
            <a:extLst>
              <a:ext uri="{FF2B5EF4-FFF2-40B4-BE49-F238E27FC236}">
                <a16:creationId xmlns:a16="http://schemas.microsoft.com/office/drawing/2014/main" id="{7E6C2E62-C261-4601-95BB-09C872EF7A28}"/>
              </a:ext>
            </a:extLst>
          </p:cNvPr>
          <p:cNvSpPr txBox="1">
            <a:spLocks/>
          </p:cNvSpPr>
          <p:nvPr/>
        </p:nvSpPr>
        <p:spPr>
          <a:xfrm>
            <a:off x="5277079" y="1411363"/>
            <a:ext cx="6484709" cy="3606949"/>
          </a:xfrm>
          <a:prstGeom prst="rect">
            <a:avLst/>
          </a:prstGeom>
        </p:spPr>
        <p:txBody>
          <a:bodyPr numCol="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rPr>
              <a:t>Companies Act, 2013 – Section 2(47), 149, 150, 160</a:t>
            </a:r>
          </a:p>
          <a:p>
            <a:pPr>
              <a:buFont typeface="Wingdings" panose="05000000000000000000" pitchFamily="2" charset="2"/>
              <a:buChar char="§"/>
            </a:pPr>
            <a:endPar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endParaRPr>
          </a:p>
          <a:p>
            <a:pPr>
              <a:buFont typeface="Wingdings" panose="05000000000000000000" pitchFamily="2" charset="2"/>
              <a:buChar char="§"/>
            </a:pPr>
            <a:r>
              <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rPr>
              <a:t>Chapter XI Rules – Companies (Appointment &amp; Qualification of Directors) Rules, 2014 as amended time to time</a:t>
            </a:r>
          </a:p>
          <a:p>
            <a:pPr>
              <a:buFont typeface="Wingdings" panose="05000000000000000000" pitchFamily="2" charset="2"/>
              <a:buChar char="§"/>
            </a:pPr>
            <a:endPar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endParaRPr>
          </a:p>
          <a:p>
            <a:pPr>
              <a:buFont typeface="Wingdings" panose="05000000000000000000" pitchFamily="2" charset="2"/>
              <a:buChar char="§"/>
            </a:pPr>
            <a:r>
              <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rPr>
              <a:t>Schedule IV of Companies Act, 2013 – Code for Independent Directors</a:t>
            </a:r>
          </a:p>
          <a:p>
            <a:pPr>
              <a:buFont typeface="Wingdings" panose="05000000000000000000" pitchFamily="2" charset="2"/>
              <a:buChar char="§"/>
            </a:pPr>
            <a:endPar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endParaRPr>
          </a:p>
          <a:p>
            <a:pPr>
              <a:buFont typeface="Wingdings" panose="05000000000000000000" pitchFamily="2" charset="2"/>
              <a:buChar char="§"/>
            </a:pPr>
            <a:r>
              <a:rPr lang="en-US" sz="2400" dirty="0">
                <a:solidFill>
                  <a:schemeClr val="bg1">
                    <a:lumMod val="50000"/>
                  </a:schemeClr>
                </a:solidFill>
                <a:latin typeface="Bahnschrift SemiLight Condensed" panose="020B0502040204020203" pitchFamily="34" charset="0"/>
                <a:ea typeface="Verdana" pitchFamily="34" charset="0"/>
                <a:cs typeface="Verdana" pitchFamily="34" charset="0"/>
              </a:rPr>
              <a:t>SEBI (LODR) Regulations, 2015</a:t>
            </a:r>
          </a:p>
        </p:txBody>
      </p:sp>
      <p:sp>
        <p:nvSpPr>
          <p:cNvPr id="2" name="Footer Placeholder 1">
            <a:extLst>
              <a:ext uri="{FF2B5EF4-FFF2-40B4-BE49-F238E27FC236}">
                <a16:creationId xmlns:a16="http://schemas.microsoft.com/office/drawing/2014/main" id="{295C186D-CBB5-43E7-84DA-CAD275306B6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3134636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6997219"/>
              </p:ext>
            </p:extLst>
          </p:nvPr>
        </p:nvGraphicFramePr>
        <p:xfrm>
          <a:off x="244928" y="953733"/>
          <a:ext cx="10982540" cy="4998538"/>
        </p:xfrm>
        <a:graphic>
          <a:graphicData uri="http://schemas.openxmlformats.org/drawingml/2006/table">
            <a:tbl>
              <a:tblPr firstRow="1" bandRow="1">
                <a:tableStyleId>{BC89EF96-8CEA-46FF-86C4-4CE0E7609802}</a:tableStyleId>
              </a:tblPr>
              <a:tblGrid>
                <a:gridCol w="4109045">
                  <a:extLst>
                    <a:ext uri="{9D8B030D-6E8A-4147-A177-3AD203B41FA5}">
                      <a16:colId xmlns:a16="http://schemas.microsoft.com/office/drawing/2014/main" val="20000"/>
                    </a:ext>
                  </a:extLst>
                </a:gridCol>
                <a:gridCol w="6873495">
                  <a:extLst>
                    <a:ext uri="{9D8B030D-6E8A-4147-A177-3AD203B41FA5}">
                      <a16:colId xmlns:a16="http://schemas.microsoft.com/office/drawing/2014/main" val="20001"/>
                    </a:ext>
                  </a:extLst>
                </a:gridCol>
              </a:tblGrid>
              <a:tr h="586245">
                <a:tc>
                  <a:txBody>
                    <a:bodyPr/>
                    <a:lstStyle/>
                    <a:p>
                      <a:pPr algn="ctr"/>
                      <a:r>
                        <a:rPr lang="en-US" sz="2000" b="0" dirty="0">
                          <a:solidFill>
                            <a:srgbClr val="C00000"/>
                          </a:solidFill>
                          <a:latin typeface="Bahnschrift SemiLight Condensed" panose="020B0502040204020203" pitchFamily="34" charset="0"/>
                          <a:ea typeface="Verdana" pitchFamily="34" charset="0"/>
                          <a:cs typeface="Verdana" pitchFamily="34" charset="0"/>
                        </a:rPr>
                        <a:t>EXPECTATIONS</a:t>
                      </a:r>
                      <a:r>
                        <a:rPr lang="en-US" sz="2000" b="0" baseline="0" dirty="0">
                          <a:solidFill>
                            <a:srgbClr val="C00000"/>
                          </a:solidFill>
                          <a:latin typeface="Bahnschrift SemiLight Condensed" panose="020B0502040204020203" pitchFamily="34" charset="0"/>
                          <a:ea typeface="Verdana" pitchFamily="34" charset="0"/>
                          <a:cs typeface="Verdana" pitchFamily="34" charset="0"/>
                        </a:rPr>
                        <a:t> FROM ID</a:t>
                      </a:r>
                      <a:endParaRPr lang="en-IN" sz="2000" b="0" dirty="0">
                        <a:solidFill>
                          <a:srgbClr val="C00000"/>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2000" b="0" dirty="0">
                          <a:solidFill>
                            <a:srgbClr val="C00000"/>
                          </a:solidFill>
                          <a:latin typeface="Bahnschrift SemiLight Condensed" panose="020B0502040204020203" pitchFamily="34" charset="0"/>
                          <a:ea typeface="Verdana" pitchFamily="34" charset="0"/>
                          <a:cs typeface="Verdana" pitchFamily="34" charset="0"/>
                        </a:rPr>
                        <a:t>HOW ID FAILED TO MEET EXPECTATIONS?</a:t>
                      </a:r>
                      <a:r>
                        <a:rPr lang="en-US" sz="2000" b="0" baseline="0" dirty="0">
                          <a:solidFill>
                            <a:srgbClr val="C00000"/>
                          </a:solidFill>
                          <a:latin typeface="Bahnschrift SemiLight Condensed" panose="020B0502040204020203" pitchFamily="34" charset="0"/>
                          <a:ea typeface="Verdana" pitchFamily="34" charset="0"/>
                          <a:cs typeface="Verdana" pitchFamily="34" charset="0"/>
                        </a:rPr>
                        <a:t> </a:t>
                      </a:r>
                      <a:endParaRPr lang="en-IN" sz="2000" b="0" dirty="0">
                        <a:solidFill>
                          <a:srgbClr val="C00000"/>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85173">
                <a:tc>
                  <a:txBody>
                    <a:bodyPr/>
                    <a:lstStyle/>
                    <a:p>
                      <a:pPr marL="285750" indent="-285750">
                        <a:buFont typeface="Arial" pitchFamily="34" charset="0"/>
                        <a:buChar char="•"/>
                      </a:pPr>
                      <a:r>
                        <a:rPr lang="en-US" sz="2000" b="0" dirty="0">
                          <a:solidFill>
                            <a:schemeClr val="accent5">
                              <a:lumMod val="75000"/>
                            </a:schemeClr>
                          </a:solidFill>
                          <a:latin typeface="Bahnschrift SemiLight Condensed" panose="020B0502040204020203" pitchFamily="34" charset="0"/>
                          <a:ea typeface="Verdana" pitchFamily="34" charset="0"/>
                          <a:cs typeface="Verdana" pitchFamily="34" charset="0"/>
                        </a:rPr>
                        <a:t>Expected to apply Due Diligence</a:t>
                      </a:r>
                      <a:endParaRPr lang="en-IN" sz="20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a:buFont typeface="Wingdings" pitchFamily="2" charset="2"/>
                        <a:buChar char="§"/>
                      </a:pPr>
                      <a:r>
                        <a:rPr lang="en-US" sz="2000" b="0" dirty="0">
                          <a:solidFill>
                            <a:schemeClr val="accent2">
                              <a:lumMod val="75000"/>
                            </a:schemeClr>
                          </a:solidFill>
                          <a:latin typeface="Bahnschrift SemiLight Condensed" panose="020B0502040204020203" pitchFamily="34" charset="0"/>
                          <a:ea typeface="Verdana" pitchFamily="34" charset="0"/>
                          <a:cs typeface="Verdana" pitchFamily="34" charset="0"/>
                        </a:rPr>
                        <a:t>Accounting fraud</a:t>
                      </a:r>
                      <a:r>
                        <a:rPr lang="en-US" sz="2000" b="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 was perpetrated over a long period of five to seven years; and IDs failed to smell the accounting fraud</a:t>
                      </a:r>
                    </a:p>
                    <a:p>
                      <a:pPr marL="0" indent="0" algn="l">
                        <a:buFont typeface="Wingdings" pitchFamily="2" charset="2"/>
                        <a:buNone/>
                      </a:pPr>
                      <a:endParaRPr lang="en-IN" sz="20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50460">
                <a:tc>
                  <a:txBody>
                    <a:bodyPr/>
                    <a:lstStyle/>
                    <a:p>
                      <a:pPr marL="285750" indent="-285750">
                        <a:buFont typeface="Arial" pitchFamily="34" charset="0"/>
                        <a:buChar char="•"/>
                      </a:pPr>
                      <a:r>
                        <a:rPr lang="en-US" sz="2000" b="0" dirty="0">
                          <a:solidFill>
                            <a:schemeClr val="accent5">
                              <a:lumMod val="75000"/>
                            </a:schemeClr>
                          </a:solidFill>
                          <a:latin typeface="Bahnschrift SemiLight Condensed" panose="020B0502040204020203" pitchFamily="34" charset="0"/>
                          <a:ea typeface="Verdana" pitchFamily="34" charset="0"/>
                          <a:cs typeface="Verdana" pitchFamily="34" charset="0"/>
                        </a:rPr>
                        <a:t>Expected</a:t>
                      </a:r>
                      <a:r>
                        <a:rPr lang="en-US" sz="20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Commitment from independent directors, at-least collectively</a:t>
                      </a:r>
                      <a:endParaRPr lang="en-IN" sz="20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a:buFont typeface="Wingdings" pitchFamily="2" charset="2"/>
                        <a:buChar char="§"/>
                      </a:pPr>
                      <a:r>
                        <a:rPr lang="en-US" sz="2000" b="0" dirty="0">
                          <a:solidFill>
                            <a:schemeClr val="accent2">
                              <a:lumMod val="75000"/>
                            </a:schemeClr>
                          </a:solidFill>
                          <a:latin typeface="Bahnschrift SemiLight Condensed" panose="020B0502040204020203" pitchFamily="34" charset="0"/>
                          <a:ea typeface="Verdana" pitchFamily="34" charset="0"/>
                          <a:cs typeface="Verdana" pitchFamily="34" charset="0"/>
                        </a:rPr>
                        <a:t>As reported in many </a:t>
                      </a:r>
                      <a:r>
                        <a:rPr lang="en-US" sz="2000" b="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newspapers, </a:t>
                      </a:r>
                      <a:r>
                        <a:rPr lang="en-IN" sz="2000" b="0" u="none" strike="noStrike" kern="12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some customers, including the World Bank, were complaining of fraudulent and unethical practices by the company. IDs negligent in not investigating sufficiently</a:t>
                      </a:r>
                    </a:p>
                    <a:p>
                      <a:pPr marL="285750" indent="-285750" algn="l">
                        <a:buFont typeface="Wingdings" pitchFamily="2" charset="2"/>
                        <a:buChar char="§"/>
                      </a:pPr>
                      <a:endParaRPr lang="en-IN" sz="20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50460">
                <a:tc>
                  <a:txBody>
                    <a:bodyPr/>
                    <a:lstStyle/>
                    <a:p>
                      <a:pPr marL="285750" indent="-285750">
                        <a:buFont typeface="Arial" pitchFamily="34" charset="0"/>
                        <a:buChar char="•"/>
                      </a:pPr>
                      <a:r>
                        <a:rPr lang="en-US" sz="2000" b="0" dirty="0">
                          <a:solidFill>
                            <a:schemeClr val="accent5">
                              <a:lumMod val="75000"/>
                            </a:schemeClr>
                          </a:solidFill>
                          <a:latin typeface="Bahnschrift SemiLight Condensed" panose="020B0502040204020203" pitchFamily="34" charset="0"/>
                          <a:ea typeface="Verdana" pitchFamily="34" charset="0"/>
                          <a:cs typeface="Verdana" pitchFamily="34" charset="0"/>
                        </a:rPr>
                        <a:t>Ensuring Independence</a:t>
                      </a:r>
                      <a:endParaRPr lang="en-IN" sz="20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a:buFont typeface="Wingdings" pitchFamily="2" charset="2"/>
                        <a:buChar char="§"/>
                      </a:pPr>
                      <a:r>
                        <a:rPr lang="en-IN" sz="2000" b="0" u="none" strike="noStrike" kern="12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The company in its corporate governance report for 2007 did not name Krishna Palepu as independent director, perhaps because he received INR 87 lakh from the company towards consultancy fees</a:t>
                      </a:r>
                    </a:p>
                    <a:p>
                      <a:pPr marL="285750" indent="-285750" algn="l">
                        <a:buFont typeface="Wingdings" pitchFamily="2" charset="2"/>
                        <a:buChar char="§"/>
                      </a:pPr>
                      <a:endParaRPr lang="en-IN" sz="20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85173">
                <a:tc>
                  <a:txBody>
                    <a:bodyPr/>
                    <a:lstStyle/>
                    <a:p>
                      <a:pPr marL="285750" indent="-285750">
                        <a:buFont typeface="Arial" pitchFamily="34" charset="0"/>
                        <a:buChar char="•"/>
                      </a:pPr>
                      <a:r>
                        <a:rPr lang="en-US" sz="2000" b="0" dirty="0">
                          <a:solidFill>
                            <a:schemeClr val="accent5">
                              <a:lumMod val="75000"/>
                            </a:schemeClr>
                          </a:solidFill>
                          <a:latin typeface="Bahnschrift SemiLight Condensed" panose="020B0502040204020203" pitchFamily="34" charset="0"/>
                          <a:ea typeface="Verdana" pitchFamily="34" charset="0"/>
                          <a:cs typeface="Verdana" pitchFamily="34" charset="0"/>
                        </a:rPr>
                        <a:t>Safeguarding</a:t>
                      </a:r>
                      <a:r>
                        <a:rPr lang="en-US" sz="20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stakeholders’ interest</a:t>
                      </a:r>
                      <a:endParaRPr lang="en-IN" sz="20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a:buFont typeface="Wingdings" pitchFamily="2" charset="2"/>
                        <a:buChar char="§"/>
                      </a:pPr>
                      <a:r>
                        <a:rPr lang="en-IN" sz="2000" b="0" u="none" strike="noStrike" kern="12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Shareholders lost INR 13,600 CR in Satyam shares in less than a month..</a:t>
                      </a:r>
                    </a:p>
                    <a:p>
                      <a:pPr marL="285750" indent="-285750" algn="l">
                        <a:buFont typeface="Wingdings" pitchFamily="2" charset="2"/>
                        <a:buChar char="§"/>
                      </a:pPr>
                      <a:endParaRPr lang="en-IN" sz="2000" b="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60</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ROLE OF IDs IN SATYAM’s CASE</a:t>
            </a:r>
            <a:endParaRPr lang="en-IN" sz="3200" dirty="0">
              <a:latin typeface="Bahnschrift Condensed" panose="020B0502040204020203" pitchFamily="34" charset="0"/>
              <a:ea typeface="Verdana" panose="020B0604030504040204" pitchFamily="34" charset="0"/>
            </a:endParaRPr>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9" name="Footer Placeholder 8">
            <a:extLst>
              <a:ext uri="{FF2B5EF4-FFF2-40B4-BE49-F238E27FC236}">
                <a16:creationId xmlns:a16="http://schemas.microsoft.com/office/drawing/2014/main" id="{AF5241B4-5B27-4880-BCD9-5E36A703FDB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700965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4213114"/>
              </p:ext>
            </p:extLst>
          </p:nvPr>
        </p:nvGraphicFramePr>
        <p:xfrm>
          <a:off x="381363" y="1868973"/>
          <a:ext cx="10705306" cy="4027439"/>
        </p:xfrm>
        <a:graphic>
          <a:graphicData uri="http://schemas.openxmlformats.org/drawingml/2006/table">
            <a:tbl>
              <a:tblPr firstRow="1" bandRow="1">
                <a:tableStyleId>{BC89EF96-8CEA-46FF-86C4-4CE0E7609802}</a:tableStyleId>
              </a:tblPr>
              <a:tblGrid>
                <a:gridCol w="4005320">
                  <a:extLst>
                    <a:ext uri="{9D8B030D-6E8A-4147-A177-3AD203B41FA5}">
                      <a16:colId xmlns:a16="http://schemas.microsoft.com/office/drawing/2014/main" val="20000"/>
                    </a:ext>
                  </a:extLst>
                </a:gridCol>
                <a:gridCol w="6699986">
                  <a:extLst>
                    <a:ext uri="{9D8B030D-6E8A-4147-A177-3AD203B41FA5}">
                      <a16:colId xmlns:a16="http://schemas.microsoft.com/office/drawing/2014/main" val="20001"/>
                    </a:ext>
                  </a:extLst>
                </a:gridCol>
              </a:tblGrid>
              <a:tr h="419255">
                <a:tc>
                  <a:txBody>
                    <a:bodyPr/>
                    <a:lstStyle/>
                    <a:p>
                      <a:pPr algn="ctr"/>
                      <a:r>
                        <a:rPr lang="en-US" sz="1800" b="0" dirty="0">
                          <a:solidFill>
                            <a:schemeClr val="accent5">
                              <a:lumMod val="75000"/>
                            </a:schemeClr>
                          </a:solidFill>
                          <a:latin typeface="Bahnschrift SemiLight Condensed" panose="020B0502040204020203" pitchFamily="34" charset="0"/>
                          <a:ea typeface="Verdana" pitchFamily="34" charset="0"/>
                          <a:cs typeface="Verdana" pitchFamily="34" charset="0"/>
                        </a:rPr>
                        <a:t>DEFENSE BY</a:t>
                      </a:r>
                      <a:r>
                        <a:rPr lang="en-US" sz="18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IDs`</a:t>
                      </a:r>
                      <a:endParaRPr lang="en-IN" sz="18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accent5">
                              <a:lumMod val="75000"/>
                            </a:schemeClr>
                          </a:solidFill>
                          <a:latin typeface="Bahnschrift SemiLight Condensed" panose="020B0502040204020203" pitchFamily="34" charset="0"/>
                          <a:ea typeface="Verdana" pitchFamily="34" charset="0"/>
                          <a:cs typeface="Verdana" pitchFamily="34" charset="0"/>
                        </a:rPr>
                        <a:t>STAKEHOLDERS’</a:t>
                      </a:r>
                      <a:r>
                        <a:rPr lang="en-US" sz="1800" b="0" baseline="0" dirty="0">
                          <a:solidFill>
                            <a:schemeClr val="accent5">
                              <a:lumMod val="75000"/>
                            </a:schemeClr>
                          </a:solidFill>
                          <a:latin typeface="Bahnschrift SemiLight Condensed" panose="020B0502040204020203" pitchFamily="34" charset="0"/>
                          <a:ea typeface="Verdana" pitchFamily="34" charset="0"/>
                          <a:cs typeface="Verdana" pitchFamily="34" charset="0"/>
                        </a:rPr>
                        <a:t> QUESTIONS ON DEFENSE</a:t>
                      </a:r>
                      <a:endParaRPr lang="en-IN" sz="1800" b="0" dirty="0">
                        <a:solidFill>
                          <a:schemeClr val="accent5">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86887">
                <a:tc>
                  <a:txBody>
                    <a:bodyPr/>
                    <a:lstStyle/>
                    <a:p>
                      <a:pPr marL="285750" indent="-285750">
                        <a:buFont typeface="Arial" pitchFamily="34" charset="0"/>
                        <a:buChar char="•"/>
                      </a:pPr>
                      <a:r>
                        <a:rPr lang="en-US" sz="1800" dirty="0">
                          <a:solidFill>
                            <a:schemeClr val="accent6">
                              <a:lumMod val="50000"/>
                            </a:schemeClr>
                          </a:solidFill>
                          <a:latin typeface="Bahnschrift SemiLight Condensed" panose="020B0502040204020203" pitchFamily="34" charset="0"/>
                          <a:ea typeface="Verdana" pitchFamily="34" charset="0"/>
                          <a:cs typeface="Verdana" pitchFamily="34" charset="0"/>
                        </a:rPr>
                        <a:t>It</a:t>
                      </a:r>
                      <a:r>
                        <a:rPr lang="en-US" sz="1800" baseline="0" dirty="0">
                          <a:solidFill>
                            <a:schemeClr val="accent6">
                              <a:lumMod val="50000"/>
                            </a:schemeClr>
                          </a:solidFill>
                          <a:latin typeface="Bahnschrift SemiLight Condensed" panose="020B0502040204020203" pitchFamily="34" charset="0"/>
                          <a:ea typeface="Verdana" pitchFamily="34" charset="0"/>
                          <a:cs typeface="Verdana" pitchFamily="34" charset="0"/>
                        </a:rPr>
                        <a:t> was not brought to our notice</a:t>
                      </a:r>
                    </a:p>
                    <a:p>
                      <a:pPr marL="0" indent="0">
                        <a:buFont typeface="Arial" pitchFamily="34" charset="0"/>
                        <a:buNone/>
                      </a:pPr>
                      <a:endParaRPr lang="en-US" sz="1800" baseline="0" dirty="0">
                        <a:solidFill>
                          <a:schemeClr val="accent6">
                            <a:lumMod val="50000"/>
                          </a:schemeClr>
                        </a:solidFill>
                        <a:latin typeface="Bahnschrift SemiLight Condensed" panose="020B0502040204020203" pitchFamily="34" charset="0"/>
                        <a:ea typeface="Verdana" pitchFamily="34" charset="0"/>
                        <a:cs typeface="Verdana" pitchFamily="34" charset="0"/>
                      </a:endParaRPr>
                    </a:p>
                    <a:p>
                      <a:pPr marL="285750" indent="-285750">
                        <a:buFont typeface="Arial" pitchFamily="34" charset="0"/>
                        <a:buChar char="•"/>
                      </a:pPr>
                      <a:r>
                        <a:rPr lang="en-US" sz="1800" baseline="0" dirty="0">
                          <a:solidFill>
                            <a:schemeClr val="accent6">
                              <a:lumMod val="50000"/>
                            </a:schemeClr>
                          </a:solidFill>
                          <a:latin typeface="Bahnschrift SemiLight Condensed" panose="020B0502040204020203" pitchFamily="34" charset="0"/>
                          <a:ea typeface="Verdana" pitchFamily="34" charset="0"/>
                          <a:cs typeface="Verdana" pitchFamily="34" charset="0"/>
                        </a:rPr>
                        <a:t>Auditors never raised the issue</a:t>
                      </a:r>
                    </a:p>
                    <a:p>
                      <a:pPr marL="285750" indent="-285750">
                        <a:buFont typeface="Arial" pitchFamily="34" charset="0"/>
                        <a:buChar char="•"/>
                      </a:pPr>
                      <a:endParaRPr lang="en-IN" sz="1800" dirty="0">
                        <a:solidFill>
                          <a:schemeClr val="accent6">
                            <a:lumMod val="50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just">
                        <a:buFont typeface="Wingdings" panose="05000000000000000000" pitchFamily="2" charset="2"/>
                        <a:buChar char="Ø"/>
                      </a:pPr>
                      <a:r>
                        <a:rPr lang="en-US" sz="1800" dirty="0">
                          <a:solidFill>
                            <a:schemeClr val="accent2">
                              <a:lumMod val="75000"/>
                            </a:schemeClr>
                          </a:solidFill>
                          <a:latin typeface="Bahnschrift SemiLight Condensed" panose="020B0502040204020203" pitchFamily="34" charset="0"/>
                          <a:ea typeface="Verdana" pitchFamily="34" charset="0"/>
                          <a:cs typeface="Verdana" pitchFamily="34" charset="0"/>
                        </a:rPr>
                        <a:t>Do</a:t>
                      </a:r>
                      <a:r>
                        <a:rPr lang="en-US" sz="18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 ID have to act only when something has been brought to their notice ?</a:t>
                      </a:r>
                      <a:endParaRPr lang="en-US" sz="18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09732">
                <a:tc>
                  <a:txBody>
                    <a:bodyPr/>
                    <a:lstStyle/>
                    <a:p>
                      <a:pPr marL="285750" indent="-285750" algn="just">
                        <a:buFont typeface="Arial" pitchFamily="34" charset="0"/>
                        <a:buChar char="•"/>
                      </a:pPr>
                      <a:r>
                        <a:rPr lang="en-US" sz="1800" dirty="0">
                          <a:solidFill>
                            <a:schemeClr val="accent6">
                              <a:lumMod val="50000"/>
                            </a:schemeClr>
                          </a:solidFill>
                          <a:latin typeface="Bahnschrift SemiLight Condensed" panose="020B0502040204020203" pitchFamily="34" charset="0"/>
                          <a:ea typeface="Verdana" pitchFamily="34" charset="0"/>
                          <a:cs typeface="Verdana" pitchFamily="34" charset="0"/>
                        </a:rPr>
                        <a:t>The matter was not flagged</a:t>
                      </a:r>
                      <a:r>
                        <a:rPr lang="en-US" sz="1800" baseline="0" dirty="0">
                          <a:solidFill>
                            <a:schemeClr val="accent6">
                              <a:lumMod val="50000"/>
                            </a:schemeClr>
                          </a:solidFill>
                          <a:latin typeface="Bahnschrift SemiLight Condensed" panose="020B0502040204020203" pitchFamily="34" charset="0"/>
                          <a:ea typeface="Verdana" pitchFamily="34" charset="0"/>
                          <a:cs typeface="Verdana" pitchFamily="34" charset="0"/>
                        </a:rPr>
                        <a:t> </a:t>
                      </a:r>
                      <a:r>
                        <a:rPr lang="en-IN" sz="1800" u="none" strike="noStrike" kern="1200" baseline="0" dirty="0">
                          <a:solidFill>
                            <a:schemeClr val="accent6">
                              <a:lumMod val="50000"/>
                            </a:schemeClr>
                          </a:solidFill>
                          <a:latin typeface="Bahnschrift SemiLight Condensed" panose="020B0502040204020203" pitchFamily="34" charset="0"/>
                          <a:ea typeface="Verdana" pitchFamily="34" charset="0"/>
                          <a:cs typeface="Verdana" pitchFamily="34" charset="0"/>
                        </a:rPr>
                        <a:t>off at any board meeting. We have not come across any such instance where favours have been done</a:t>
                      </a:r>
                    </a:p>
                    <a:p>
                      <a:pPr marL="285750" indent="-285750">
                        <a:buFont typeface="Arial" pitchFamily="34" charset="0"/>
                        <a:buChar char="•"/>
                      </a:pPr>
                      <a:endParaRPr lang="en-IN" sz="1800" dirty="0">
                        <a:solidFill>
                          <a:schemeClr val="accent6">
                            <a:lumMod val="50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Ø"/>
                      </a:pPr>
                      <a:r>
                        <a:rPr lang="en-IN" sz="1800" u="none" strike="noStrike" kern="12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Does it not strike them that they should be asking the management for details in case they get such information via media or other sources?</a:t>
                      </a:r>
                    </a:p>
                    <a:p>
                      <a:pPr marL="285750" indent="-285750" algn="just">
                        <a:buFont typeface="Wingdings" pitchFamily="2" charset="2"/>
                        <a:buChar char="§"/>
                      </a:pPr>
                      <a:endParaRPr lang="en-IN" sz="18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9732">
                <a:tc>
                  <a:txBody>
                    <a:bodyPr/>
                    <a:lstStyle/>
                    <a:p>
                      <a:pPr marL="285750" indent="-285750">
                        <a:buFont typeface="Arial" panose="020B0604020202020204" pitchFamily="34" charset="0"/>
                        <a:buChar char="•"/>
                      </a:pPr>
                      <a:r>
                        <a:rPr lang="en-IN" sz="1800" u="none" strike="noStrike" kern="1200" baseline="0" dirty="0">
                          <a:solidFill>
                            <a:schemeClr val="accent6">
                              <a:lumMod val="50000"/>
                            </a:schemeClr>
                          </a:solidFill>
                          <a:latin typeface="Bahnschrift SemiLight Condensed" panose="020B0502040204020203" pitchFamily="34" charset="0"/>
                          <a:ea typeface="Verdana" pitchFamily="34" charset="0"/>
                          <a:cs typeface="Verdana" pitchFamily="34" charset="0"/>
                        </a:rPr>
                        <a:t>It is not possible to look at each and every sale transaction. But we try to ensure that all transactions are done at market prices</a:t>
                      </a:r>
                    </a:p>
                    <a:p>
                      <a:pPr marL="285750" indent="-285750">
                        <a:buFont typeface="Arial" panose="020B0604020202020204" pitchFamily="34" charset="0"/>
                        <a:buChar char="•"/>
                      </a:pPr>
                      <a:endParaRPr lang="en-IN" sz="1800" dirty="0">
                        <a:solidFill>
                          <a:schemeClr val="accent6">
                            <a:lumMod val="50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Ø"/>
                      </a:pPr>
                      <a:r>
                        <a:rPr lang="en-IN" sz="1800" u="none" strike="noStrike" kern="1200" baseline="0" dirty="0">
                          <a:solidFill>
                            <a:schemeClr val="accent2">
                              <a:lumMod val="75000"/>
                            </a:schemeClr>
                          </a:solidFill>
                          <a:latin typeface="Bahnschrift SemiLight Condensed" panose="020B0502040204020203" pitchFamily="34" charset="0"/>
                          <a:ea typeface="Verdana" pitchFamily="34" charset="0"/>
                          <a:cs typeface="Verdana" pitchFamily="34" charset="0"/>
                        </a:rPr>
                        <a:t>Though it is auditors job to confirm to shareholders that what is stated in the balance-sheet reflects the true state of affairs in the company but is there no accountability with ID’s?</a:t>
                      </a:r>
                    </a:p>
                    <a:p>
                      <a:pPr marL="285750" indent="-285750" algn="just">
                        <a:buFont typeface="Wingdings" pitchFamily="2" charset="2"/>
                        <a:buChar char="§"/>
                      </a:pPr>
                      <a:endParaRPr lang="en-IN" sz="1800" dirty="0">
                        <a:solidFill>
                          <a:schemeClr val="accent2">
                            <a:lumMod val="75000"/>
                          </a:schemeClr>
                        </a:solidFill>
                        <a:latin typeface="Bahnschrift SemiLight Condensed" panose="020B0502040204020203" pitchFamily="34" charset="0"/>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61</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CASE OF LEADING INDIAN REAL ESTATE</a:t>
            </a:r>
            <a:endParaRPr lang="en-IN" sz="3200" dirty="0">
              <a:latin typeface="Bahnschrift Condensed" panose="020B0502040204020203" pitchFamily="34" charset="0"/>
              <a:ea typeface="Verdana" panose="020B0604030504040204" pitchFamily="34" charset="0"/>
            </a:endParaRPr>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9" name="TextBox 8"/>
          <p:cNvSpPr txBox="1"/>
          <p:nvPr/>
        </p:nvSpPr>
        <p:spPr>
          <a:xfrm>
            <a:off x="350729" y="1112813"/>
            <a:ext cx="10830566" cy="707886"/>
          </a:xfrm>
          <a:prstGeom prst="rect">
            <a:avLst/>
          </a:prstGeom>
          <a:noFill/>
        </p:spPr>
        <p:txBody>
          <a:bodyPr wrap="square" rtlCol="0">
            <a:spAutoFit/>
          </a:bodyPr>
          <a:lstStyle/>
          <a:p>
            <a:r>
              <a:rPr lang="en-US" sz="2000" dirty="0">
                <a:latin typeface="Bahnschrift SemiLight Condensed" panose="020B0502040204020203" pitchFamily="34" charset="0"/>
                <a:ea typeface="Verdana" pitchFamily="34" charset="0"/>
                <a:cs typeface="Verdana" pitchFamily="34" charset="0"/>
              </a:rPr>
              <a:t>Issue &amp; Facts : The company made interest free loans to a politician’s son-in-law from which purchased 31 properties worth INR 300 cr.</a:t>
            </a:r>
            <a:endParaRPr lang="en-IN" sz="2000" dirty="0">
              <a:latin typeface="Bahnschrift SemiLight Condensed" panose="020B0502040204020203" pitchFamily="34" charset="0"/>
              <a:ea typeface="Verdana" pitchFamily="34" charset="0"/>
              <a:cs typeface="Verdana" pitchFamily="34" charset="0"/>
            </a:endParaRPr>
          </a:p>
        </p:txBody>
      </p:sp>
      <p:sp>
        <p:nvSpPr>
          <p:cNvPr id="10" name="Footer Placeholder 9">
            <a:extLst>
              <a:ext uri="{FF2B5EF4-FFF2-40B4-BE49-F238E27FC236}">
                <a16:creationId xmlns:a16="http://schemas.microsoft.com/office/drawing/2014/main" id="{D8617A12-6B50-4FE4-A463-65E9C5B00447}"/>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70875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62</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LEADING INFRASTRUCTURE NBFC</a:t>
            </a:r>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9" name="TextBox 8"/>
          <p:cNvSpPr txBox="1"/>
          <p:nvPr/>
        </p:nvSpPr>
        <p:spPr>
          <a:xfrm>
            <a:off x="350729" y="1112813"/>
            <a:ext cx="10830566" cy="769441"/>
          </a:xfrm>
          <a:prstGeom prst="rect">
            <a:avLst/>
          </a:prstGeom>
          <a:noFill/>
        </p:spPr>
        <p:txBody>
          <a:bodyPr wrap="square" rtlCol="0">
            <a:spAutoFit/>
          </a:bodyPr>
          <a:lstStyle/>
          <a:p>
            <a:r>
              <a:rPr lang="en-IN" sz="2200" dirty="0">
                <a:solidFill>
                  <a:srgbClr val="7030A0"/>
                </a:solidFill>
                <a:latin typeface="Bahnschrift SemiLight Condensed" panose="020B0502040204020203" pitchFamily="34" charset="0"/>
                <a:ea typeface="Verdana" panose="020B0604030504040204" pitchFamily="34" charset="0"/>
              </a:rPr>
              <a:t>India’s leading infrastructure finance company, defaulted on payment to lenders, triggering panic in the market. The dues stand at more than INR. 91,000 cr.</a:t>
            </a:r>
            <a:endParaRPr lang="en-IN" sz="2200" dirty="0">
              <a:latin typeface="Bahnschrift SemiLight Condensed" panose="020B0502040204020203" pitchFamily="34" charset="0"/>
              <a:ea typeface="Verdana" pitchFamily="34" charset="0"/>
              <a:cs typeface="Verdana" pitchFamily="34" charset="0"/>
            </a:endParaRPr>
          </a:p>
        </p:txBody>
      </p:sp>
      <p:sp>
        <p:nvSpPr>
          <p:cNvPr id="10" name="Rectangle 9"/>
          <p:cNvSpPr/>
          <p:nvPr/>
        </p:nvSpPr>
        <p:spPr>
          <a:xfrm>
            <a:off x="313151" y="2067640"/>
            <a:ext cx="9782827" cy="3107517"/>
          </a:xfrm>
          <a:prstGeom prst="rect">
            <a:avLst/>
          </a:prstGeom>
        </p:spPr>
        <p:txBody>
          <a:bodyPr wrap="square">
            <a:spAutoFit/>
          </a:bodyPr>
          <a:lstStyle/>
          <a:p>
            <a:r>
              <a:rPr lang="en-IN" sz="2000" dirty="0">
                <a:latin typeface="Bahnschrift SemiLight Condensed" panose="020B0502040204020203" pitchFamily="34" charset="0"/>
                <a:ea typeface="Verdana" panose="020B0604030504040204" pitchFamily="34" charset="0"/>
              </a:rPr>
              <a:t>QUESTIONS THE CASE ASKS</a:t>
            </a:r>
          </a:p>
          <a:p>
            <a:pPr marL="914400" lvl="1" indent="-457200">
              <a:lnSpc>
                <a:spcPct val="150000"/>
              </a:lnSpc>
              <a:buFont typeface="+mj-lt"/>
              <a:buAutoNum type="alphaLcPeriod"/>
            </a:pPr>
            <a:endParaRPr lang="en-IN" sz="2000" dirty="0">
              <a:latin typeface="Bahnschrift SemiLight Condensed" panose="020B0502040204020203" pitchFamily="34" charset="0"/>
              <a:ea typeface="Verdana" panose="020B0604030504040204" pitchFamily="34" charset="0"/>
            </a:endParaRPr>
          </a:p>
          <a:p>
            <a:pPr marL="914400" lvl="1" indent="-457200">
              <a:lnSpc>
                <a:spcPct val="150000"/>
              </a:lnSpc>
              <a:buFont typeface="+mj-lt"/>
              <a:buAutoNum type="alphaLcPeriod"/>
            </a:pPr>
            <a:r>
              <a:rPr lang="en-IN" sz="2000" dirty="0">
                <a:latin typeface="Bahnschrift SemiLight Condensed" panose="020B0502040204020203" pitchFamily="34" charset="0"/>
                <a:ea typeface="Verdana" panose="020B0604030504040204" pitchFamily="34" charset="0"/>
              </a:rPr>
              <a:t>Even though institutional shareholder and independent directors were on the board the issues cropped up. What is the actual duty of independent director and will this case allow IDs to have more power?</a:t>
            </a:r>
          </a:p>
          <a:p>
            <a:pPr marL="914400" lvl="1" indent="-457200">
              <a:lnSpc>
                <a:spcPct val="150000"/>
              </a:lnSpc>
              <a:buFont typeface="+mj-lt"/>
              <a:buAutoNum type="alphaLcPeriod"/>
            </a:pPr>
            <a:endParaRPr lang="en-IN" sz="2000" dirty="0">
              <a:latin typeface="Bahnschrift SemiLight Condensed" panose="020B0502040204020203" pitchFamily="34" charset="0"/>
              <a:ea typeface="Verdana" panose="020B0604030504040204" pitchFamily="34" charset="0"/>
            </a:endParaRPr>
          </a:p>
          <a:p>
            <a:pPr marL="914400" lvl="1" indent="-457200">
              <a:lnSpc>
                <a:spcPct val="150000"/>
              </a:lnSpc>
              <a:buFont typeface="+mj-lt"/>
              <a:buAutoNum type="alphaLcPeriod"/>
            </a:pPr>
            <a:r>
              <a:rPr lang="en-IN" sz="2000" dirty="0">
                <a:latin typeface="Bahnschrift SemiLight Condensed" panose="020B0502040204020203" pitchFamily="34" charset="0"/>
                <a:ea typeface="Verdana" panose="020B0604030504040204" pitchFamily="34" charset="0"/>
              </a:rPr>
              <a:t>If there was such high mismatch in asset liabilities, why was the NBFC still considered investment grade. The rating regime in India needs to go through change.</a:t>
            </a:r>
          </a:p>
        </p:txBody>
      </p:sp>
      <p:sp>
        <p:nvSpPr>
          <p:cNvPr id="2" name="Footer Placeholder 1">
            <a:extLst>
              <a:ext uri="{FF2B5EF4-FFF2-40B4-BE49-F238E27FC236}">
                <a16:creationId xmlns:a16="http://schemas.microsoft.com/office/drawing/2014/main" id="{85A127A4-5B26-4CE5-99A3-7AA210FD5FD9}"/>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60800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64465"/>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63</a:t>
            </a:fld>
            <a:endParaRPr lang="en-GB" dirty="0"/>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44928" y="903513"/>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112813"/>
            <a:ext cx="5561556" cy="338554"/>
          </a:xfrm>
          <a:prstGeom prst="rect">
            <a:avLst/>
          </a:prstGeom>
          <a:noFill/>
        </p:spPr>
        <p:txBody>
          <a:bodyPr wrap="square" rtlCol="0">
            <a:spAutoFit/>
          </a:bodyPr>
          <a:lstStyle/>
          <a:p>
            <a:pPr marL="285750" indent="-285750" algn="just">
              <a:buFont typeface="Arial" pitchFamily="34" charset="0"/>
              <a:buChar char="•"/>
            </a:pPr>
            <a:endParaRPr lang="en-US" sz="1600" dirty="0">
              <a:latin typeface="Verdana" pitchFamily="34" charset="0"/>
              <a:ea typeface="Verdana" pitchFamily="34" charset="0"/>
              <a:cs typeface="Verdana" pitchFamily="34" charset="0"/>
            </a:endParaRPr>
          </a:p>
        </p:txBody>
      </p:sp>
      <p:sp>
        <p:nvSpPr>
          <p:cNvPr id="5" name="TextBox 4"/>
          <p:cNvSpPr txBox="1"/>
          <p:nvPr/>
        </p:nvSpPr>
        <p:spPr>
          <a:xfrm>
            <a:off x="350729" y="1112813"/>
            <a:ext cx="4496844"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B5472DDE-087C-425B-8076-23D70112F825}"/>
              </a:ext>
            </a:extLst>
          </p:cNvPr>
          <p:cNvSpPr txBox="1"/>
          <p:nvPr/>
        </p:nvSpPr>
        <p:spPr>
          <a:xfrm>
            <a:off x="195940"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OTHER PRATICAL ISSUES TO PONDER UPON</a:t>
            </a:r>
          </a:p>
        </p:txBody>
      </p:sp>
      <p:sp>
        <p:nvSpPr>
          <p:cNvPr id="21" name="TextBox 20"/>
          <p:cNvSpPr txBox="1"/>
          <p:nvPr/>
        </p:nvSpPr>
        <p:spPr>
          <a:xfrm>
            <a:off x="5814154" y="1567841"/>
            <a:ext cx="3958224" cy="646331"/>
          </a:xfrm>
          <a:prstGeom prst="rect">
            <a:avLst/>
          </a:prstGeom>
          <a:noFill/>
        </p:spPr>
        <p:txBody>
          <a:bodyPr wrap="square" rtlCol="0">
            <a:spAutoFit/>
          </a:bodyPr>
          <a:lstStyle/>
          <a:p>
            <a:pPr marL="285750" indent="-285750">
              <a:buFontTx/>
              <a:buChar char="-"/>
            </a:pPr>
            <a:endParaRPr lang="en-US" b="1" dirty="0"/>
          </a:p>
          <a:p>
            <a:pPr marL="285750" indent="-285750">
              <a:buFontTx/>
              <a:buChar char="-"/>
            </a:pPr>
            <a:endParaRPr lang="en-US" b="1" dirty="0"/>
          </a:p>
        </p:txBody>
      </p:sp>
      <p:sp>
        <p:nvSpPr>
          <p:cNvPr id="12" name="TextBox 1">
            <a:extLst>
              <a:ext uri="{FF2B5EF4-FFF2-40B4-BE49-F238E27FC236}">
                <a16:creationId xmlns:a16="http://schemas.microsoft.com/office/drawing/2014/main" id="{D7D237F6-8F2F-40B1-AC31-22C2D083B00A}"/>
              </a:ext>
            </a:extLst>
          </p:cNvPr>
          <p:cNvSpPr txBox="1"/>
          <p:nvPr/>
        </p:nvSpPr>
        <p:spPr>
          <a:xfrm>
            <a:off x="481359" y="1099167"/>
            <a:ext cx="10976183" cy="36317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ü"/>
            </a:pPr>
            <a:r>
              <a:rPr lang="en-US" sz="2200" dirty="0">
                <a:latin typeface="Bahnschrift SemiLight Condensed" panose="020B0502040204020203" pitchFamily="34" charset="0"/>
                <a:ea typeface="Verdana" pitchFamily="34" charset="0"/>
                <a:cs typeface="Verdana" pitchFamily="34" charset="0"/>
              </a:rPr>
              <a:t>Retail Companies 			– Huge inventories write off</a:t>
            </a:r>
          </a:p>
          <a:p>
            <a:pPr marL="285750" indent="-285750">
              <a:buFont typeface="Wingdings" pitchFamily="2" charset="2"/>
              <a:buChar char="ü"/>
            </a:pPr>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ü"/>
            </a:pPr>
            <a:r>
              <a:rPr lang="en-US" sz="2200" dirty="0">
                <a:latin typeface="Bahnschrift SemiLight Condensed" panose="020B0502040204020203" pitchFamily="34" charset="0"/>
                <a:ea typeface="Verdana" pitchFamily="34" charset="0"/>
                <a:cs typeface="Verdana" pitchFamily="34" charset="0"/>
              </a:rPr>
              <a:t>Insolvency &amp; Bankruptcy Code (IBC) 		–  Apparently good companies suddenly  losses &amp; approaching IBC</a:t>
            </a:r>
          </a:p>
          <a:p>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ü"/>
            </a:pPr>
            <a:r>
              <a:rPr lang="en-IN" sz="2200" dirty="0">
                <a:latin typeface="Bahnschrift SemiLight Condensed" panose="020B0502040204020203" pitchFamily="34" charset="0"/>
                <a:ea typeface="Verdana" pitchFamily="34" charset="0"/>
                <a:cs typeface="Verdana" pitchFamily="34" charset="0"/>
              </a:rPr>
              <a:t>Impairment of Investments / Goodwill 	-  Especially expensive acquisitions</a:t>
            </a:r>
          </a:p>
          <a:p>
            <a:pPr marL="285750" indent="-285750">
              <a:buFont typeface="Wingdings" pitchFamily="2" charset="2"/>
              <a:buChar char="ü"/>
            </a:pPr>
            <a:endParaRPr lang="en-US" sz="2200" dirty="0">
              <a:latin typeface="Bahnschrift SemiLight Condensed" panose="020B0502040204020203" pitchFamily="34" charset="0"/>
              <a:ea typeface="Verdana" pitchFamily="34" charset="0"/>
              <a:cs typeface="Verdana" pitchFamily="34" charset="0"/>
            </a:endParaRPr>
          </a:p>
          <a:p>
            <a:pPr marL="285750" indent="-285750">
              <a:buFont typeface="Wingdings" pitchFamily="2" charset="2"/>
              <a:buChar char="ü"/>
            </a:pPr>
            <a:r>
              <a:rPr lang="en-US" sz="2200" dirty="0">
                <a:latin typeface="Bahnschrift SemiLight Condensed" panose="020B0502040204020203" pitchFamily="34" charset="0"/>
                <a:ea typeface="Verdana" pitchFamily="34" charset="0"/>
                <a:cs typeface="Verdana" pitchFamily="34" charset="0"/>
              </a:rPr>
              <a:t>Excessive Debt Burdens</a:t>
            </a:r>
          </a:p>
          <a:p>
            <a:endParaRPr lang="en-US" dirty="0">
              <a:latin typeface="Bahnschrift Condensed"/>
            </a:endParaRPr>
          </a:p>
          <a:p>
            <a:endParaRPr lang="en-US" dirty="0">
              <a:latin typeface="Bahnschrift Condensed"/>
            </a:endParaRPr>
          </a:p>
          <a:p>
            <a:endParaRPr lang="en-US" dirty="0">
              <a:latin typeface="Bahnschrift Condensed"/>
            </a:endParaRPr>
          </a:p>
        </p:txBody>
      </p:sp>
      <p:sp>
        <p:nvSpPr>
          <p:cNvPr id="9" name="Footer Placeholder 8">
            <a:extLst>
              <a:ext uri="{FF2B5EF4-FFF2-40B4-BE49-F238E27FC236}">
                <a16:creationId xmlns:a16="http://schemas.microsoft.com/office/drawing/2014/main" id="{25DCAD8D-C282-4E94-A133-B0A90BE786A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01818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64</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THE OPPORTUNITY </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90F4D315-AC62-4E90-BB5B-D783F0FDF9E7}"/>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68922463"/>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2169234" y="653747"/>
            <a:ext cx="732928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ID DATABANK STATISTICS as at September 12, 2020</a:t>
            </a:r>
            <a:endParaRPr lang="en-IN" sz="3200" dirty="0">
              <a:latin typeface="Bahnschrift Condensed" panose="020B0502040204020203" pitchFamily="34" charset="0"/>
              <a:ea typeface="Verdana" panose="020B0604030504040204" pitchFamily="34" charset="0"/>
            </a:endParaRPr>
          </a:p>
        </p:txBody>
      </p:sp>
      <p:sp>
        <p:nvSpPr>
          <p:cNvPr id="9" name="Flowchart: Alternate Process 8"/>
          <p:cNvSpPr/>
          <p:nvPr/>
        </p:nvSpPr>
        <p:spPr>
          <a:xfrm>
            <a:off x="828277" y="1727010"/>
            <a:ext cx="4196219" cy="1719191"/>
          </a:xfrm>
          <a:prstGeom prst="flowChartAlternateProcess">
            <a:avLst/>
          </a:prstGeom>
          <a:solidFill>
            <a:schemeClr val="accent6">
              <a:lumMod val="20000"/>
              <a:lumOff val="80000"/>
            </a:schemeClr>
          </a:solidFill>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70" name="Flowchart: Alternate Process 69"/>
          <p:cNvSpPr/>
          <p:nvPr/>
        </p:nvSpPr>
        <p:spPr>
          <a:xfrm>
            <a:off x="6041194" y="1727010"/>
            <a:ext cx="4257289" cy="1719181"/>
          </a:xfrm>
          <a:prstGeom prst="flowChartAlternateProcess">
            <a:avLst/>
          </a:prstGeom>
          <a:solidFill>
            <a:schemeClr val="accent6">
              <a:lumMod val="20000"/>
              <a:lumOff val="80000"/>
            </a:schemeClr>
          </a:solidFill>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71" name="Flowchart: Alternate Process 70"/>
          <p:cNvSpPr/>
          <p:nvPr/>
        </p:nvSpPr>
        <p:spPr>
          <a:xfrm>
            <a:off x="839244" y="4096185"/>
            <a:ext cx="4196219" cy="1665960"/>
          </a:xfrm>
          <a:prstGeom prst="flowChartAlternateProcess">
            <a:avLst/>
          </a:prstGeom>
          <a:solidFill>
            <a:schemeClr val="accent6">
              <a:lumMod val="20000"/>
              <a:lumOff val="80000"/>
            </a:schemeClr>
          </a:solidFill>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72" name="Flowchart: Alternate Process 71"/>
          <p:cNvSpPr/>
          <p:nvPr/>
        </p:nvSpPr>
        <p:spPr>
          <a:xfrm>
            <a:off x="6102264" y="4096185"/>
            <a:ext cx="4196219" cy="1665960"/>
          </a:xfrm>
          <a:prstGeom prst="flowChartAlternateProcess">
            <a:avLst/>
          </a:prstGeom>
          <a:solidFill>
            <a:schemeClr val="accent6">
              <a:lumMod val="20000"/>
              <a:lumOff val="80000"/>
            </a:schemeClr>
          </a:solidFill>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0" name="TextBox 9"/>
          <p:cNvSpPr txBox="1"/>
          <p:nvPr/>
        </p:nvSpPr>
        <p:spPr>
          <a:xfrm>
            <a:off x="1254162" y="1889848"/>
            <a:ext cx="3294346" cy="461665"/>
          </a:xfrm>
          <a:prstGeom prst="rect">
            <a:avLst/>
          </a:prstGeom>
          <a:noFill/>
        </p:spPr>
        <p:txBody>
          <a:bodyPr wrap="square" rtlCol="0">
            <a:spAutoFit/>
          </a:bodyPr>
          <a:lstStyle/>
          <a:p>
            <a:r>
              <a:rPr lang="en-US" sz="2400" dirty="0">
                <a:solidFill>
                  <a:srgbClr val="7030A0"/>
                </a:solidFill>
                <a:latin typeface="Bahnschrift SemiLight Condensed" panose="020B0502040204020203" pitchFamily="34" charset="0"/>
              </a:rPr>
              <a:t>Total Independent Directors</a:t>
            </a:r>
            <a:endParaRPr lang="en-IN" sz="2400" dirty="0">
              <a:solidFill>
                <a:srgbClr val="7030A0"/>
              </a:solidFill>
              <a:latin typeface="Bahnschrift SemiLight Condensed" panose="020B0502040204020203" pitchFamily="34" charset="0"/>
            </a:endParaRPr>
          </a:p>
        </p:txBody>
      </p:sp>
      <p:sp>
        <p:nvSpPr>
          <p:cNvPr id="75" name="TextBox 74"/>
          <p:cNvSpPr txBox="1"/>
          <p:nvPr/>
        </p:nvSpPr>
        <p:spPr>
          <a:xfrm>
            <a:off x="6892950" y="1916988"/>
            <a:ext cx="2703547" cy="369332"/>
          </a:xfrm>
          <a:prstGeom prst="rect">
            <a:avLst/>
          </a:prstGeom>
          <a:noFill/>
        </p:spPr>
        <p:txBody>
          <a:bodyPr wrap="square" rtlCol="0">
            <a:spAutoFit/>
          </a:bodyPr>
          <a:lstStyle>
            <a:defPPr>
              <a:defRPr lang="en-US"/>
            </a:defPPr>
            <a:lvl1pPr>
              <a:defRPr sz="2400">
                <a:solidFill>
                  <a:srgbClr val="7030A0"/>
                </a:solidFill>
                <a:latin typeface="Bahnschrift SemiLight Condensed" panose="020B0502040204020203" pitchFamily="34" charset="0"/>
              </a:defRPr>
            </a:lvl1pPr>
          </a:lstStyle>
          <a:p>
            <a:r>
              <a:rPr lang="en-US" dirty="0"/>
              <a:t>Number of Women IDs</a:t>
            </a:r>
            <a:endParaRPr lang="en-IN" dirty="0"/>
          </a:p>
        </p:txBody>
      </p:sp>
      <p:sp>
        <p:nvSpPr>
          <p:cNvPr id="76" name="TextBox 75"/>
          <p:cNvSpPr txBox="1"/>
          <p:nvPr/>
        </p:nvSpPr>
        <p:spPr>
          <a:xfrm>
            <a:off x="1062025" y="4271314"/>
            <a:ext cx="3831923" cy="461665"/>
          </a:xfrm>
          <a:prstGeom prst="rect">
            <a:avLst/>
          </a:prstGeom>
          <a:noFill/>
        </p:spPr>
        <p:txBody>
          <a:bodyPr wrap="square" rtlCol="0">
            <a:spAutoFit/>
          </a:bodyPr>
          <a:lstStyle>
            <a:defPPr>
              <a:defRPr lang="en-US"/>
            </a:defPPr>
            <a:lvl1pPr>
              <a:defRPr sz="2400">
                <a:solidFill>
                  <a:srgbClr val="7030A0"/>
                </a:solidFill>
                <a:latin typeface="Bahnschrift SemiLight Condensed" panose="020B0502040204020203" pitchFamily="34" charset="0"/>
              </a:defRPr>
            </a:lvl1pPr>
          </a:lstStyle>
          <a:p>
            <a:r>
              <a:rPr lang="en-US" dirty="0"/>
              <a:t>IDs Profile Searched by Companies</a:t>
            </a:r>
            <a:endParaRPr lang="en-IN" dirty="0"/>
          </a:p>
        </p:txBody>
      </p:sp>
      <p:sp>
        <p:nvSpPr>
          <p:cNvPr id="77" name="TextBox 76"/>
          <p:cNvSpPr txBox="1"/>
          <p:nvPr/>
        </p:nvSpPr>
        <p:spPr>
          <a:xfrm>
            <a:off x="6300140" y="4237817"/>
            <a:ext cx="3849671" cy="461665"/>
          </a:xfrm>
          <a:prstGeom prst="rect">
            <a:avLst/>
          </a:prstGeom>
          <a:noFill/>
        </p:spPr>
        <p:txBody>
          <a:bodyPr wrap="square" rtlCol="0">
            <a:spAutoFit/>
          </a:bodyPr>
          <a:lstStyle>
            <a:defPPr>
              <a:defRPr lang="en-US"/>
            </a:defPPr>
            <a:lvl1pPr>
              <a:defRPr sz="2400">
                <a:solidFill>
                  <a:srgbClr val="7030A0"/>
                </a:solidFill>
                <a:latin typeface="Bahnschrift SemiLight Condensed" panose="020B0502040204020203" pitchFamily="34" charset="0"/>
              </a:defRPr>
            </a:lvl1pPr>
          </a:lstStyle>
          <a:p>
            <a:r>
              <a:rPr lang="en-US" dirty="0">
                <a:solidFill>
                  <a:srgbClr val="C00000"/>
                </a:solidFill>
              </a:rPr>
              <a:t>Passed Online Self-Proficiency Test</a:t>
            </a:r>
            <a:endParaRPr lang="en-IN" dirty="0">
              <a:solidFill>
                <a:srgbClr val="C00000"/>
              </a:solidFill>
            </a:endParaRPr>
          </a:p>
        </p:txBody>
      </p:sp>
      <p:sp>
        <p:nvSpPr>
          <p:cNvPr id="73" name="TextBox 72"/>
          <p:cNvSpPr txBox="1"/>
          <p:nvPr/>
        </p:nvSpPr>
        <p:spPr>
          <a:xfrm>
            <a:off x="2005723" y="2503623"/>
            <a:ext cx="1402917" cy="646331"/>
          </a:xfrm>
          <a:prstGeom prst="rect">
            <a:avLst/>
          </a:prstGeom>
          <a:noFill/>
        </p:spPr>
        <p:txBody>
          <a:bodyPr wrap="square" rtlCol="0">
            <a:spAutoFit/>
          </a:bodyPr>
          <a:lstStyle/>
          <a:p>
            <a:r>
              <a:rPr lang="en-US" sz="3600" dirty="0">
                <a:solidFill>
                  <a:schemeClr val="accent5">
                    <a:lumMod val="75000"/>
                  </a:schemeClr>
                </a:solidFill>
                <a:latin typeface="Bahnschrift Condensed"/>
              </a:rPr>
              <a:t>21195</a:t>
            </a:r>
            <a:endParaRPr lang="en-IN" sz="3600" dirty="0">
              <a:solidFill>
                <a:schemeClr val="accent5">
                  <a:lumMod val="75000"/>
                </a:schemeClr>
              </a:solidFill>
              <a:latin typeface="Bahnschrift Condensed"/>
            </a:endParaRPr>
          </a:p>
        </p:txBody>
      </p:sp>
      <p:sp>
        <p:nvSpPr>
          <p:cNvPr id="78" name="TextBox 77"/>
          <p:cNvSpPr txBox="1"/>
          <p:nvPr/>
        </p:nvSpPr>
        <p:spPr>
          <a:xfrm>
            <a:off x="7343886" y="2578779"/>
            <a:ext cx="1263055" cy="646331"/>
          </a:xfrm>
          <a:prstGeom prst="rect">
            <a:avLst/>
          </a:prstGeom>
          <a:noFill/>
        </p:spPr>
        <p:txBody>
          <a:bodyPr wrap="square" rtlCol="0">
            <a:spAutoFit/>
          </a:bodyPr>
          <a:lstStyle/>
          <a:p>
            <a:r>
              <a:rPr lang="en-US" sz="3600" dirty="0">
                <a:solidFill>
                  <a:schemeClr val="accent5">
                    <a:lumMod val="75000"/>
                  </a:schemeClr>
                </a:solidFill>
                <a:latin typeface="Bahnschrift Condensed"/>
              </a:rPr>
              <a:t>3745</a:t>
            </a:r>
            <a:endParaRPr lang="en-IN" sz="3600" dirty="0">
              <a:solidFill>
                <a:schemeClr val="accent5">
                  <a:lumMod val="75000"/>
                </a:schemeClr>
              </a:solidFill>
              <a:latin typeface="Bahnschrift Condensed"/>
            </a:endParaRPr>
          </a:p>
        </p:txBody>
      </p:sp>
      <p:sp>
        <p:nvSpPr>
          <p:cNvPr id="79" name="TextBox 78"/>
          <p:cNvSpPr txBox="1"/>
          <p:nvPr/>
        </p:nvSpPr>
        <p:spPr>
          <a:xfrm>
            <a:off x="2267208" y="4780856"/>
            <a:ext cx="1077239" cy="646331"/>
          </a:xfrm>
          <a:prstGeom prst="rect">
            <a:avLst/>
          </a:prstGeom>
          <a:noFill/>
        </p:spPr>
        <p:txBody>
          <a:bodyPr wrap="square" rtlCol="0">
            <a:spAutoFit/>
          </a:bodyPr>
          <a:lstStyle/>
          <a:p>
            <a:r>
              <a:rPr lang="en-US" sz="3600" dirty="0">
                <a:solidFill>
                  <a:schemeClr val="accent5">
                    <a:lumMod val="75000"/>
                  </a:schemeClr>
                </a:solidFill>
                <a:latin typeface="Bahnschrift Condensed"/>
              </a:rPr>
              <a:t>105</a:t>
            </a:r>
            <a:endParaRPr lang="en-IN" sz="3600" dirty="0">
              <a:solidFill>
                <a:schemeClr val="accent5">
                  <a:lumMod val="75000"/>
                </a:schemeClr>
              </a:solidFill>
              <a:latin typeface="Bahnschrift Condensed"/>
            </a:endParaRPr>
          </a:p>
        </p:txBody>
      </p:sp>
      <p:sp>
        <p:nvSpPr>
          <p:cNvPr id="80" name="TextBox 79"/>
          <p:cNvSpPr txBox="1"/>
          <p:nvPr/>
        </p:nvSpPr>
        <p:spPr>
          <a:xfrm>
            <a:off x="7478038" y="4673432"/>
            <a:ext cx="1322532" cy="646331"/>
          </a:xfrm>
          <a:prstGeom prst="rect">
            <a:avLst/>
          </a:prstGeom>
          <a:noFill/>
        </p:spPr>
        <p:txBody>
          <a:bodyPr wrap="square" rtlCol="0">
            <a:spAutoFit/>
          </a:bodyPr>
          <a:lstStyle/>
          <a:p>
            <a:r>
              <a:rPr lang="en-US" sz="3600" dirty="0">
                <a:solidFill>
                  <a:srgbClr val="C00000"/>
                </a:solidFill>
                <a:latin typeface="Bahnschrift Condensed"/>
              </a:rPr>
              <a:t>5453</a:t>
            </a:r>
            <a:endParaRPr lang="en-IN" sz="3600" dirty="0">
              <a:solidFill>
                <a:srgbClr val="C00000"/>
              </a:solidFill>
              <a:latin typeface="Bahnschrift Condensed"/>
            </a:endParaRPr>
          </a:p>
        </p:txBody>
      </p:sp>
    </p:spTree>
    <p:extLst>
      <p:ext uri="{BB962C8B-B14F-4D97-AF65-F5344CB8AC3E}">
        <p14:creationId xmlns:p14="http://schemas.microsoft.com/office/powerpoint/2010/main" val="3230646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66</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ARE PROFESSIONALS BETTER SUITED FOR BEING ID</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7C9C21A-BA8B-4120-9716-CAC766D9D45A}"/>
              </a:ext>
            </a:extLst>
          </p:cNvPr>
          <p:cNvSpPr>
            <a:spLocks noGrp="1"/>
          </p:cNvSpPr>
          <p:nvPr>
            <p:ph type="ftr" sz="quarter" idx="11"/>
          </p:nvPr>
        </p:nvSpPr>
        <p:spPr/>
        <p:txBody>
          <a:bodyPr/>
          <a:lstStyle/>
          <a:p>
            <a:r>
              <a:rPr lang="en-IN" dirty="0"/>
              <a:t>CA NILESH VIKAMSEY</a:t>
            </a:r>
          </a:p>
        </p:txBody>
      </p:sp>
      <p:sp>
        <p:nvSpPr>
          <p:cNvPr id="9" name="TextBox 8">
            <a:extLst>
              <a:ext uri="{FF2B5EF4-FFF2-40B4-BE49-F238E27FC236}">
                <a16:creationId xmlns:a16="http://schemas.microsoft.com/office/drawing/2014/main" id="{A13DCA2B-C6C3-441B-850D-5990EAEE6F67}"/>
              </a:ext>
            </a:extLst>
          </p:cNvPr>
          <p:cNvSpPr txBox="1"/>
          <p:nvPr/>
        </p:nvSpPr>
        <p:spPr>
          <a:xfrm>
            <a:off x="176266" y="872556"/>
            <a:ext cx="10174743" cy="4493538"/>
          </a:xfrm>
          <a:prstGeom prst="rect">
            <a:avLst/>
          </a:prstGeom>
          <a:noFill/>
        </p:spPr>
        <p:txBody>
          <a:bodyPr wrap="square" numCol="2" spcCol="720000" rtlCol="0">
            <a:spAutoFit/>
          </a:bodyPr>
          <a:lstStyle/>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Quick understanding of Roles &amp; Responsibilities</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More well-versed legal requirements</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Critical thinkers</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Solution Finder</a:t>
            </a:r>
          </a:p>
          <a:p>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Better base of accounting and reader of financial statement</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More skeptical</a:t>
            </a: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Challenging tone </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Diverse Business Experiences </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Better understanding of Governance &amp; Risk</a:t>
            </a:r>
          </a:p>
          <a:p>
            <a:pPr marL="285750" indent="-285750">
              <a:buFont typeface="Wingdings" panose="05000000000000000000" pitchFamily="2" charset="2"/>
              <a:buChar char="§"/>
            </a:pPr>
            <a:endParaRPr lang="en-US" sz="2200" dirty="0">
              <a:solidFill>
                <a:schemeClr val="accent5">
                  <a:lumMod val="75000"/>
                </a:schemeClr>
              </a:solidFill>
              <a:latin typeface="Bahnschrift SemiLight Condensed" panose="020B0502040204020203" pitchFamily="34" charset="0"/>
            </a:endParaRPr>
          </a:p>
          <a:p>
            <a:pPr marL="285750" indent="-285750">
              <a:buFont typeface="Wingdings" panose="05000000000000000000" pitchFamily="2" charset="2"/>
              <a:buChar char="§"/>
            </a:pPr>
            <a:r>
              <a:rPr lang="en-US" sz="2200" dirty="0">
                <a:solidFill>
                  <a:schemeClr val="accent5">
                    <a:lumMod val="75000"/>
                  </a:schemeClr>
                </a:solidFill>
                <a:latin typeface="Bahnschrift SemiLight Condensed" panose="020B0502040204020203" pitchFamily="34" charset="0"/>
              </a:rPr>
              <a:t>Other Industry Experiences</a:t>
            </a:r>
          </a:p>
          <a:p>
            <a:pPr marL="285750" indent="-285750">
              <a:buFont typeface="Wingdings" panose="05000000000000000000" pitchFamily="2" charset="2"/>
              <a:buChar char="§"/>
            </a:pPr>
            <a:endParaRPr lang="en-US" sz="2400" dirty="0">
              <a:latin typeface="Bahnschrift SemiLight Condensed" panose="020B0502040204020203" pitchFamily="34" charset="0"/>
            </a:endParaRPr>
          </a:p>
          <a:p>
            <a:endParaRPr lang="en-US" dirty="0"/>
          </a:p>
        </p:txBody>
      </p:sp>
      <p:pic>
        <p:nvPicPr>
          <p:cNvPr id="13" name="Picture 12" descr="A group of people in a room&#10;&#10;Description automatically generated">
            <a:extLst>
              <a:ext uri="{FF2B5EF4-FFF2-40B4-BE49-F238E27FC236}">
                <a16:creationId xmlns:a16="http://schemas.microsoft.com/office/drawing/2014/main" id="{8F0F5525-1022-45C3-AEDE-272CC9282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358" y="3797418"/>
            <a:ext cx="3788760" cy="2329761"/>
          </a:xfrm>
          <a:prstGeom prst="rect">
            <a:avLst/>
          </a:prstGeom>
        </p:spPr>
      </p:pic>
    </p:spTree>
    <p:extLst>
      <p:ext uri="{BB962C8B-B14F-4D97-AF65-F5344CB8AC3E}">
        <p14:creationId xmlns:p14="http://schemas.microsoft.com/office/powerpoint/2010/main" val="4172479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67</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HOW PROFESSIONALS ARE BENFITED</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7C9C21A-BA8B-4120-9716-CAC766D9D45A}"/>
              </a:ext>
            </a:extLst>
          </p:cNvPr>
          <p:cNvSpPr>
            <a:spLocks noGrp="1"/>
          </p:cNvSpPr>
          <p:nvPr>
            <p:ph type="ftr" sz="quarter" idx="11"/>
          </p:nvPr>
        </p:nvSpPr>
        <p:spPr/>
        <p:txBody>
          <a:bodyPr/>
          <a:lstStyle/>
          <a:p>
            <a:r>
              <a:rPr lang="en-IN" dirty="0"/>
              <a:t>CA NILESH VIKAMSEY</a:t>
            </a:r>
          </a:p>
        </p:txBody>
      </p:sp>
      <p:sp>
        <p:nvSpPr>
          <p:cNvPr id="9" name="TextBox 8">
            <a:extLst>
              <a:ext uri="{FF2B5EF4-FFF2-40B4-BE49-F238E27FC236}">
                <a16:creationId xmlns:a16="http://schemas.microsoft.com/office/drawing/2014/main" id="{A13DCA2B-C6C3-441B-850D-5990EAEE6F67}"/>
              </a:ext>
            </a:extLst>
          </p:cNvPr>
          <p:cNvSpPr txBox="1"/>
          <p:nvPr/>
        </p:nvSpPr>
        <p:spPr>
          <a:xfrm>
            <a:off x="385589" y="826260"/>
            <a:ext cx="8610965" cy="6247864"/>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Expansion of Network</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Growth of Personal Brand</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Support Initiative that resonate with you</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Supplementing your earning</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Intellectual Challenge</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Makes you better at your current job</a:t>
            </a:r>
          </a:p>
          <a:p>
            <a:pPr marL="285750" indent="-285750">
              <a:lnSpc>
                <a:spcPct val="200000"/>
              </a:lnSpc>
              <a:buFont typeface="Wingdings" panose="05000000000000000000" pitchFamily="2" charset="2"/>
              <a:buChar char="§"/>
            </a:pPr>
            <a:r>
              <a:rPr lang="en-US" sz="2400" dirty="0">
                <a:solidFill>
                  <a:schemeClr val="accent6">
                    <a:lumMod val="50000"/>
                  </a:schemeClr>
                </a:solidFill>
                <a:latin typeface="Bahnschrift SemiLight Condensed" panose="020B0502040204020203" pitchFamily="34" charset="0"/>
              </a:rPr>
              <a:t>Rewarded Emotionally – For playing active role in success of organization </a:t>
            </a:r>
          </a:p>
          <a:p>
            <a:pPr marL="285750" indent="-285750">
              <a:buFont typeface="Wingdings" panose="05000000000000000000" pitchFamily="2" charset="2"/>
              <a:buChar char="§"/>
            </a:pPr>
            <a:endParaRPr lang="en-US" sz="2200" dirty="0">
              <a:solidFill>
                <a:schemeClr val="accent6">
                  <a:lumMod val="50000"/>
                </a:schemeClr>
              </a:solidFill>
              <a:latin typeface="Bahnschrift SemiLight Condensed" panose="020B0502040204020203" pitchFamily="34" charset="0"/>
            </a:endParaRPr>
          </a:p>
          <a:p>
            <a:pPr marL="285750" indent="-285750">
              <a:buFont typeface="Wingdings" panose="05000000000000000000" pitchFamily="2" charset="2"/>
              <a:buChar char="§"/>
            </a:pPr>
            <a:endParaRPr lang="en-US" sz="2400" dirty="0">
              <a:solidFill>
                <a:schemeClr val="accent6">
                  <a:lumMod val="50000"/>
                </a:schemeClr>
              </a:solidFill>
              <a:latin typeface="Bahnschrift SemiLight Condensed" panose="020B0502040204020203" pitchFamily="34" charset="0"/>
            </a:endParaRPr>
          </a:p>
          <a:p>
            <a:endParaRPr lang="en-US" dirty="0"/>
          </a:p>
        </p:txBody>
      </p:sp>
    </p:spTree>
    <p:extLst>
      <p:ext uri="{BB962C8B-B14F-4D97-AF65-F5344CB8AC3E}">
        <p14:creationId xmlns:p14="http://schemas.microsoft.com/office/powerpoint/2010/main" val="3855018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68</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ARISING OPPORTUNITY</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7C9C21A-BA8B-4120-9716-CAC766D9D45A}"/>
              </a:ext>
            </a:extLst>
          </p:cNvPr>
          <p:cNvSpPr>
            <a:spLocks noGrp="1"/>
          </p:cNvSpPr>
          <p:nvPr>
            <p:ph type="ftr" sz="quarter" idx="11"/>
          </p:nvPr>
        </p:nvSpPr>
        <p:spPr/>
        <p:txBody>
          <a:bodyPr/>
          <a:lstStyle/>
          <a:p>
            <a:r>
              <a:rPr lang="en-IN" dirty="0"/>
              <a:t>CA NILESH VIKAMSEY</a:t>
            </a:r>
          </a:p>
        </p:txBody>
      </p:sp>
      <p:sp>
        <p:nvSpPr>
          <p:cNvPr id="9" name="TextBox 8">
            <a:extLst>
              <a:ext uri="{FF2B5EF4-FFF2-40B4-BE49-F238E27FC236}">
                <a16:creationId xmlns:a16="http://schemas.microsoft.com/office/drawing/2014/main" id="{A13DCA2B-C6C3-441B-850D-5990EAEE6F67}"/>
              </a:ext>
            </a:extLst>
          </p:cNvPr>
          <p:cNvSpPr txBox="1"/>
          <p:nvPr/>
        </p:nvSpPr>
        <p:spPr>
          <a:xfrm>
            <a:off x="341520" y="1288972"/>
            <a:ext cx="7228513" cy="4616648"/>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Emphasis on Expertise by Law</a:t>
            </a:r>
          </a:p>
          <a:p>
            <a:pPr marL="285750" indent="-285750">
              <a:buFont typeface="Wingdings" panose="05000000000000000000" pitchFamily="2" charset="2"/>
              <a:buChar char="§"/>
            </a:pPr>
            <a:endParaRPr lang="en-US" sz="2400" dirty="0">
              <a:solidFill>
                <a:srgbClr val="7030A0"/>
              </a:solidFill>
              <a:latin typeface="Bahnschrift SemiLight Condensed" panose="020B0502040204020203" pitchFamily="34" charset="0"/>
            </a:endParaRPr>
          </a:p>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Introduction of Proficiency Test – New Framework for Selection</a:t>
            </a:r>
          </a:p>
          <a:p>
            <a:pPr marL="285750" indent="-285750">
              <a:buFont typeface="Wingdings" panose="05000000000000000000" pitchFamily="2" charset="2"/>
              <a:buChar char="§"/>
            </a:pPr>
            <a:endParaRPr lang="en-US" sz="2400" dirty="0">
              <a:solidFill>
                <a:srgbClr val="7030A0"/>
              </a:solidFill>
              <a:latin typeface="Bahnschrift SemiLight Condensed" panose="020B0502040204020203" pitchFamily="34" charset="0"/>
            </a:endParaRPr>
          </a:p>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Decriminalization of offences in the Companies Act, 2013</a:t>
            </a:r>
          </a:p>
          <a:p>
            <a:pPr marL="285750" indent="-285750">
              <a:buFont typeface="Wingdings" panose="05000000000000000000" pitchFamily="2" charset="2"/>
              <a:buChar char="§"/>
            </a:pPr>
            <a:endParaRPr lang="en-US" sz="2400" dirty="0">
              <a:solidFill>
                <a:srgbClr val="7030A0"/>
              </a:solidFill>
              <a:latin typeface="Bahnschrift SemiLight Condensed" panose="020B0502040204020203" pitchFamily="34" charset="0"/>
            </a:endParaRPr>
          </a:p>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Short Supply  - In relation to Demand</a:t>
            </a:r>
          </a:p>
          <a:p>
            <a:pPr marL="285750" indent="-285750">
              <a:buFont typeface="Wingdings" panose="05000000000000000000" pitchFamily="2" charset="2"/>
              <a:buChar char="§"/>
            </a:pPr>
            <a:endParaRPr lang="en-US" sz="2400" dirty="0">
              <a:solidFill>
                <a:srgbClr val="7030A0"/>
              </a:solidFill>
              <a:latin typeface="Bahnschrift SemiLight Condensed" panose="020B0502040204020203" pitchFamily="34" charset="0"/>
            </a:endParaRPr>
          </a:p>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Evolving Corporate Governance – Increased Professionalism</a:t>
            </a:r>
          </a:p>
          <a:p>
            <a:pPr marL="285750" indent="-285750">
              <a:buFont typeface="Wingdings" panose="05000000000000000000" pitchFamily="2" charset="2"/>
              <a:buChar char="§"/>
            </a:pPr>
            <a:endParaRPr lang="en-US" sz="1800" dirty="0">
              <a:solidFill>
                <a:srgbClr val="7030A0"/>
              </a:solidFill>
              <a:latin typeface="Bahnschrift SemiLight Condensed" panose="020B0502040204020203" pitchFamily="34" charset="0"/>
            </a:endParaRPr>
          </a:p>
          <a:p>
            <a:pPr marL="285750" indent="-285750">
              <a:buFont typeface="Wingdings" panose="05000000000000000000" pitchFamily="2" charset="2"/>
              <a:buChar char="§"/>
            </a:pPr>
            <a:r>
              <a:rPr lang="en-US" sz="2400" dirty="0">
                <a:solidFill>
                  <a:srgbClr val="7030A0"/>
                </a:solidFill>
                <a:latin typeface="Bahnschrift SemiLight Condensed" panose="020B0502040204020203" pitchFamily="34" charset="0"/>
              </a:rPr>
              <a:t>Prospective Applicability to Private Cos.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IN" dirty="0"/>
          </a:p>
        </p:txBody>
      </p:sp>
      <p:pic>
        <p:nvPicPr>
          <p:cNvPr id="12" name="Picture 11" descr="A group of people in a room&#10;&#10;Description automatically generated">
            <a:extLst>
              <a:ext uri="{FF2B5EF4-FFF2-40B4-BE49-F238E27FC236}">
                <a16:creationId xmlns:a16="http://schemas.microsoft.com/office/drawing/2014/main" id="{70CDA257-22BD-4B7A-865E-8CFE7141F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7" y="2054847"/>
            <a:ext cx="3769344" cy="2511325"/>
          </a:xfrm>
          <a:prstGeom prst="rect">
            <a:avLst/>
          </a:prstGeom>
        </p:spPr>
      </p:pic>
    </p:spTree>
    <p:extLst>
      <p:ext uri="{BB962C8B-B14F-4D97-AF65-F5344CB8AC3E}">
        <p14:creationId xmlns:p14="http://schemas.microsoft.com/office/powerpoint/2010/main" val="2371623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69</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ONLINE TEST FOR ID</a:t>
            </a:r>
          </a:p>
        </p:txBody>
      </p:sp>
      <p:sp>
        <p:nvSpPr>
          <p:cNvPr id="2" name="Footer Placeholder 1">
            <a:extLst>
              <a:ext uri="{FF2B5EF4-FFF2-40B4-BE49-F238E27FC236}">
                <a16:creationId xmlns:a16="http://schemas.microsoft.com/office/drawing/2014/main" id="{90F4D315-AC62-4E90-BB5B-D783F0FDF9E7}"/>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191322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REQUIREMENT OF LAW</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6874FD-D7F8-4C71-B805-E0324564332E}"/>
              </a:ext>
            </a:extLst>
          </p:cNvPr>
          <p:cNvSpPr txBox="1"/>
          <p:nvPr/>
        </p:nvSpPr>
        <p:spPr>
          <a:xfrm>
            <a:off x="174168" y="1167576"/>
            <a:ext cx="7630887" cy="3600986"/>
          </a:xfrm>
          <a:prstGeom prst="rect">
            <a:avLst/>
          </a:prstGeom>
          <a:noFill/>
        </p:spPr>
        <p:txBody>
          <a:bodyPr wrap="square">
            <a:spAutoFit/>
          </a:bodyPr>
          <a:lstStyle/>
          <a:p>
            <a:pPr algn="l"/>
            <a:r>
              <a:rPr lang="en-US" sz="2000" dirty="0">
                <a:latin typeface="Bahnschrift SemiLight Condensed" panose="020B0502040204020203" pitchFamily="34" charset="0"/>
                <a:ea typeface="Verdana" panose="020B0604030504040204" pitchFamily="34" charset="0"/>
              </a:rPr>
              <a:t>Cl</a:t>
            </a:r>
            <a:r>
              <a:rPr lang="en-US" sz="2000" b="0" i="0" u="none" strike="noStrike" baseline="0" dirty="0">
                <a:latin typeface="Bahnschrift SemiLight Condensed" panose="020B0502040204020203" pitchFamily="34" charset="0"/>
                <a:ea typeface="Verdana" panose="020B0604030504040204" pitchFamily="34" charset="0"/>
              </a:rPr>
              <a:t>asses of Companies </a:t>
            </a:r>
            <a:r>
              <a:rPr lang="en-US" sz="2000" dirty="0">
                <a:latin typeface="Bahnschrift SemiLight Condensed" panose="020B0502040204020203" pitchFamily="34" charset="0"/>
                <a:ea typeface="Verdana" panose="020B0604030504040204" pitchFamily="34" charset="0"/>
              </a:rPr>
              <a:t>requiring</a:t>
            </a:r>
            <a:r>
              <a:rPr lang="en-US" sz="2000" b="0" i="0" u="none" strike="noStrike" baseline="0" dirty="0">
                <a:latin typeface="Bahnschrift SemiLight Condensed" panose="020B0502040204020203" pitchFamily="34" charset="0"/>
                <a:ea typeface="Verdana" panose="020B0604030504040204" pitchFamily="34" charset="0"/>
              </a:rPr>
              <a:t> </a:t>
            </a:r>
            <a:r>
              <a:rPr lang="en-US" sz="2800" b="0" i="0" u="none" strike="noStrike" baseline="0" dirty="0">
                <a:solidFill>
                  <a:schemeClr val="accent5">
                    <a:lumMod val="75000"/>
                  </a:schemeClr>
                </a:solidFill>
                <a:latin typeface="Bahnschrift SemiLight Condensed" panose="020B0502040204020203" pitchFamily="34" charset="0"/>
                <a:ea typeface="Verdana" panose="020B0604030504040204" pitchFamily="34" charset="0"/>
              </a:rPr>
              <a:t>Independent Directors</a:t>
            </a:r>
            <a:r>
              <a:rPr lang="en-US" sz="2000" b="0" i="0" u="none" strike="noStrike" baseline="0" dirty="0">
                <a:latin typeface="Bahnschrift SemiLight Condensed" panose="020B0502040204020203" pitchFamily="34" charset="0"/>
                <a:ea typeface="Verdana" panose="020B0604030504040204" pitchFamily="34" charset="0"/>
              </a:rPr>
              <a:t> on their Boards</a:t>
            </a:r>
          </a:p>
          <a:p>
            <a:pPr algn="l"/>
            <a:endParaRPr lang="en-US" sz="2000" b="0" i="0" u="none" strike="noStrike" baseline="0" dirty="0">
              <a:latin typeface="Bahnschrift SemiLight Condensed" panose="020B0502040204020203" pitchFamily="34" charset="0"/>
              <a:ea typeface="Verdana" panose="020B0604030504040204" pitchFamily="34" charset="0"/>
            </a:endParaRPr>
          </a:p>
          <a:p>
            <a:pPr marL="285750" indent="-285750" algn="l">
              <a:buFont typeface="Wingdings" panose="05000000000000000000" pitchFamily="2" charset="2"/>
              <a:buChar char="§"/>
            </a:pPr>
            <a:r>
              <a:rPr lang="en-US" sz="2000" b="0" i="0" u="none" strike="noStrike" baseline="0" dirty="0">
                <a:latin typeface="Bahnschrift SemiLight Condensed" panose="020B0502040204020203" pitchFamily="34" charset="0"/>
                <a:ea typeface="Verdana" panose="020B0604030504040204" pitchFamily="34" charset="0"/>
              </a:rPr>
              <a:t>Every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Listed Public Company</a:t>
            </a:r>
            <a:r>
              <a:rPr lang="en-US" sz="2000" b="0" i="0" u="none" strike="noStrike" baseline="0" dirty="0">
                <a:latin typeface="Bahnschrift SemiLight Condensed" panose="020B0502040204020203" pitchFamily="34" charset="0"/>
                <a:ea typeface="Verdana" panose="020B0604030504040204" pitchFamily="34" charset="0"/>
              </a:rPr>
              <a:t> listed on BSE/ NSE/ other Stock Exchanges</a:t>
            </a:r>
          </a:p>
          <a:p>
            <a:pPr algn="l"/>
            <a:endParaRPr lang="en-US" sz="2000" b="0" i="0" u="none" strike="noStrike" baseline="0" dirty="0">
              <a:latin typeface="Bahnschrift SemiLight Condensed" panose="020B0502040204020203" pitchFamily="34" charset="0"/>
              <a:ea typeface="Verdana" panose="020B0604030504040204" pitchFamily="34" charset="0"/>
            </a:endParaRPr>
          </a:p>
          <a:p>
            <a:pPr marL="285750" indent="-285750" algn="l">
              <a:buFont typeface="Wingdings" panose="05000000000000000000" pitchFamily="2" charset="2"/>
              <a:buChar char="§"/>
            </a:pPr>
            <a:r>
              <a:rPr lang="en-US" sz="2000" b="0" i="0" u="none" strike="noStrike" baseline="0" dirty="0">
                <a:latin typeface="Bahnschrift SemiLight Condensed" panose="020B0502040204020203" pitchFamily="34" charset="0"/>
                <a:ea typeface="Verdana" panose="020B0604030504040204" pitchFamily="34" charset="0"/>
              </a:rPr>
              <a:t>Public Companies having </a:t>
            </a:r>
            <a:r>
              <a:rPr lang="en-US" sz="2400" dirty="0">
                <a:solidFill>
                  <a:srgbClr val="7030A0"/>
                </a:solidFill>
                <a:latin typeface="Bahnschrift SemiLight Condensed" panose="020B0502040204020203" pitchFamily="34" charset="0"/>
                <a:ea typeface="Verdana" panose="020B0604030504040204" pitchFamily="34" charset="0"/>
              </a:rPr>
              <a:t>p</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aid up capital</a:t>
            </a:r>
            <a:r>
              <a:rPr lang="en-US" sz="2000" b="0" i="0" u="none" strike="noStrike" baseline="0" dirty="0">
                <a:latin typeface="Bahnschrift SemiLight Condensed" panose="020B0502040204020203" pitchFamily="34" charset="0"/>
                <a:ea typeface="Verdana" panose="020B0604030504040204" pitchFamily="34" charset="0"/>
              </a:rPr>
              <a:t> of More than </a:t>
            </a:r>
            <a:r>
              <a:rPr lang="en-US" sz="2000" dirty="0">
                <a:latin typeface="Bahnschrift SemiLight Condensed" panose="020B0502040204020203" pitchFamily="34" charset="0"/>
                <a:ea typeface="Verdana" panose="020B0604030504040204" pitchFamily="34" charset="0"/>
              </a:rPr>
              <a:t>INR</a:t>
            </a:r>
            <a:r>
              <a:rPr lang="en-US" sz="2000" b="0" i="0" u="none" strike="noStrike" baseline="0" dirty="0">
                <a:latin typeface="Bahnschrift SemiLight Condensed" panose="020B0502040204020203" pitchFamily="34" charset="0"/>
                <a:ea typeface="Verdana" panose="020B0604030504040204" pitchFamily="34" charset="0"/>
              </a:rPr>
              <a:t>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10</a:t>
            </a:r>
            <a:r>
              <a:rPr lang="en-US" sz="2000" b="0" i="0" u="none" strike="noStrike" baseline="0" dirty="0">
                <a:latin typeface="Bahnschrift SemiLight Condensed" panose="020B0502040204020203" pitchFamily="34" charset="0"/>
                <a:ea typeface="Verdana" panose="020B0604030504040204" pitchFamily="34" charset="0"/>
              </a:rPr>
              <a:t> Crores or more</a:t>
            </a:r>
          </a:p>
          <a:p>
            <a:pPr algn="l"/>
            <a:endParaRPr lang="en-US" sz="2000" b="0" i="0" u="none" strike="noStrike" baseline="0" dirty="0">
              <a:latin typeface="Bahnschrift SemiLight Condensed" panose="020B0502040204020203" pitchFamily="34" charset="0"/>
              <a:ea typeface="Verdana" panose="020B0604030504040204" pitchFamily="34" charset="0"/>
            </a:endParaRPr>
          </a:p>
          <a:p>
            <a:pPr marL="285750" indent="-285750" algn="l">
              <a:buFont typeface="Wingdings" panose="05000000000000000000" pitchFamily="2" charset="2"/>
              <a:buChar char="§"/>
            </a:pPr>
            <a:r>
              <a:rPr lang="en-US" sz="2000" b="0" i="0" u="none" strike="noStrike" baseline="0" dirty="0">
                <a:latin typeface="Bahnschrift SemiLight Condensed" panose="020B0502040204020203" pitchFamily="34" charset="0"/>
                <a:ea typeface="Verdana" panose="020B0604030504040204" pitchFamily="34" charset="0"/>
              </a:rPr>
              <a:t>Public Companies having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turnover</a:t>
            </a:r>
            <a:r>
              <a:rPr lang="en-US" sz="2000" b="0" i="0" u="none" strike="noStrike" baseline="0" dirty="0">
                <a:latin typeface="Bahnschrift SemiLight Condensed" panose="020B0502040204020203" pitchFamily="34" charset="0"/>
                <a:ea typeface="Verdana" panose="020B0604030504040204" pitchFamily="34" charset="0"/>
              </a:rPr>
              <a:t> of More than </a:t>
            </a:r>
            <a:r>
              <a:rPr lang="en-US" sz="2000" dirty="0">
                <a:latin typeface="Bahnschrift SemiLight Condensed" panose="020B0502040204020203" pitchFamily="34" charset="0"/>
                <a:ea typeface="Verdana" panose="020B0604030504040204" pitchFamily="34" charset="0"/>
              </a:rPr>
              <a:t>INR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100</a:t>
            </a:r>
            <a:r>
              <a:rPr lang="en-US" sz="2000" b="0" i="0" u="none" strike="noStrike" baseline="0" dirty="0">
                <a:latin typeface="Bahnschrift SemiLight Condensed" panose="020B0502040204020203" pitchFamily="34" charset="0"/>
                <a:ea typeface="Verdana" panose="020B0604030504040204" pitchFamily="34" charset="0"/>
              </a:rPr>
              <a:t> Crores</a:t>
            </a:r>
          </a:p>
          <a:p>
            <a:pPr algn="l"/>
            <a:endParaRPr lang="en-US" sz="2000" b="0" i="0" u="none" strike="noStrike" baseline="0" dirty="0">
              <a:latin typeface="Bahnschrift SemiLight Condensed" panose="020B0502040204020203" pitchFamily="34" charset="0"/>
              <a:ea typeface="Verdana" panose="020B0604030504040204" pitchFamily="34" charset="0"/>
            </a:endParaRPr>
          </a:p>
          <a:p>
            <a:pPr marL="285750" indent="-285750" algn="l">
              <a:buFont typeface="Wingdings" panose="05000000000000000000" pitchFamily="2" charset="2"/>
              <a:buChar char="§"/>
            </a:pPr>
            <a:r>
              <a:rPr lang="en-US" sz="2000" b="0" i="0" u="none" strike="noStrike" baseline="0" dirty="0">
                <a:latin typeface="Bahnschrift SemiLight Condensed" panose="020B0502040204020203" pitchFamily="34" charset="0"/>
                <a:ea typeface="Verdana" panose="020B0604030504040204" pitchFamily="34" charset="0"/>
              </a:rPr>
              <a:t>Public Companies having aggregate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outstanding loans, debentures</a:t>
            </a:r>
            <a:r>
              <a:rPr lang="en-US" sz="2000" b="0" i="0" u="none" strike="noStrike" baseline="0" dirty="0">
                <a:latin typeface="Bahnschrift SemiLight Condensed" panose="020B0502040204020203" pitchFamily="34" charset="0"/>
                <a:ea typeface="Verdana" panose="020B0604030504040204" pitchFamily="34" charset="0"/>
              </a:rPr>
              <a:t>, and </a:t>
            </a:r>
            <a:r>
              <a:rPr lang="en-US" sz="2400" b="0" i="0" u="none" strike="noStrike" baseline="0" dirty="0">
                <a:solidFill>
                  <a:srgbClr val="7030A0"/>
                </a:solidFill>
                <a:latin typeface="Bahnschrift SemiLight Condensed" panose="020B0502040204020203" pitchFamily="34" charset="0"/>
                <a:ea typeface="Verdana" panose="020B0604030504040204" pitchFamily="34" charset="0"/>
              </a:rPr>
              <a:t>deposits</a:t>
            </a:r>
            <a:r>
              <a:rPr lang="en-US" sz="2000" b="0" i="0" u="none" strike="noStrike" baseline="0" dirty="0">
                <a:latin typeface="Bahnschrift SemiLight Condensed" panose="020B0502040204020203" pitchFamily="34" charset="0"/>
                <a:ea typeface="Verdana" panose="020B0604030504040204" pitchFamily="34" charset="0"/>
              </a:rPr>
              <a:t> </a:t>
            </a:r>
            <a:r>
              <a:rPr lang="en-IN" sz="2000" b="0" i="0" u="none" strike="noStrike" baseline="0" dirty="0">
                <a:latin typeface="Bahnschrift SemiLight Condensed" panose="020B0502040204020203" pitchFamily="34" charset="0"/>
                <a:ea typeface="Verdana" panose="020B0604030504040204" pitchFamily="34" charset="0"/>
              </a:rPr>
              <a:t>exceeding INR </a:t>
            </a:r>
            <a:r>
              <a:rPr lang="en-IN" sz="2400" b="0" i="0" u="none" strike="noStrike" baseline="0" dirty="0">
                <a:solidFill>
                  <a:srgbClr val="7030A0"/>
                </a:solidFill>
                <a:latin typeface="Bahnschrift SemiLight Condensed" panose="020B0502040204020203" pitchFamily="34" charset="0"/>
                <a:ea typeface="Verdana" panose="020B0604030504040204" pitchFamily="34" charset="0"/>
              </a:rPr>
              <a:t>50</a:t>
            </a:r>
            <a:r>
              <a:rPr lang="en-IN" sz="2000" b="0" i="0" u="none" strike="noStrike" baseline="0" dirty="0">
                <a:latin typeface="Bahnschrift SemiLight Condensed" panose="020B0502040204020203" pitchFamily="34" charset="0"/>
                <a:ea typeface="Verdana" panose="020B0604030504040204" pitchFamily="34" charset="0"/>
              </a:rPr>
              <a:t> Crores</a:t>
            </a:r>
            <a:endParaRPr lang="en-IN" sz="2000" dirty="0">
              <a:latin typeface="Bahnschrift SemiLight Condensed" panose="020B0502040204020203"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8970CF60-F70C-466B-951A-260A865B1666}"/>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015062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Alternate Process 31"/>
          <p:cNvSpPr/>
          <p:nvPr/>
        </p:nvSpPr>
        <p:spPr>
          <a:xfrm>
            <a:off x="8858535" y="3543829"/>
            <a:ext cx="2455101" cy="175364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31" name="Flowchart: Alternate Process 30"/>
          <p:cNvSpPr/>
          <p:nvPr/>
        </p:nvSpPr>
        <p:spPr>
          <a:xfrm>
            <a:off x="5939667" y="3554267"/>
            <a:ext cx="2455101" cy="175364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30" name="Flowchart: Alternate Process 29"/>
          <p:cNvSpPr/>
          <p:nvPr/>
        </p:nvSpPr>
        <p:spPr>
          <a:xfrm>
            <a:off x="3081645" y="3552180"/>
            <a:ext cx="2455101" cy="175364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29" name="Flowchart: Alternate Process 28"/>
          <p:cNvSpPr/>
          <p:nvPr/>
        </p:nvSpPr>
        <p:spPr>
          <a:xfrm>
            <a:off x="246595" y="3553318"/>
            <a:ext cx="2455101" cy="175364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105982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ONLINE</a:t>
            </a:r>
            <a:r>
              <a:rPr kumimoji="0" lang="en-US" sz="3200" b="0" i="0" u="none" strike="noStrike" kern="1200" cap="none" spc="0" normalizeH="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 PROFICIENCY SELF ASSESSMENT TEST</a:t>
            </a:r>
            <a:endPar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FE0F6B-2BDB-429D-A984-608453D4675A}"/>
              </a:ext>
            </a:extLst>
          </p:cNvPr>
          <p:cNvSpPr txBox="1"/>
          <p:nvPr/>
        </p:nvSpPr>
        <p:spPr>
          <a:xfrm>
            <a:off x="256567" y="828186"/>
            <a:ext cx="11886838" cy="2769989"/>
          </a:xfrm>
          <a:prstGeom prst="rect">
            <a:avLst/>
          </a:prstGeom>
          <a:noFill/>
        </p:spPr>
        <p:txBody>
          <a:bodyPr wrap="square" numCol="1" spcCol="72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endParaRPr>
          </a:p>
          <a:p>
            <a:pPr lvl="0" algn="just">
              <a:defRPr/>
            </a:pPr>
            <a:r>
              <a:rPr lang="en-IN" sz="2000" dirty="0">
                <a:latin typeface="Bahnschrift SemiLight Condensed" panose="020B0502040204020203" pitchFamily="34" charset="0"/>
              </a:rPr>
              <a:t>CG has notified “The Indian Institute of Corporate Affairs (IICA)” under Section 150(1) of the Companies Act, 2013 to conduct Online Proficiency Self-Assessment. IICA by complying with as amended from time to time will conduct the test through the Independent Director’s Databank (Rule 6 of the Companies (Appointment and Qualification of Directors) Rules, 2014)</a:t>
            </a:r>
          </a:p>
          <a:p>
            <a:pPr lvl="0">
              <a:defRPr/>
            </a:pPr>
            <a:endParaRPr lang="en-US" dirty="0">
              <a:solidFill>
                <a:prstClr val="black"/>
              </a:solidFill>
              <a:latin typeface="Bahnschrift"/>
              <a:ea typeface="Verdana" panose="020B0604030504040204" pitchFamily="34" charset="0"/>
            </a:endParaRPr>
          </a:p>
          <a:p>
            <a:pPr lvl="0">
              <a:defRPr/>
            </a:pPr>
            <a:r>
              <a:rPr lang="en-US" sz="2000" dirty="0">
                <a:solidFill>
                  <a:schemeClr val="accent5">
                    <a:lumMod val="75000"/>
                  </a:schemeClr>
                </a:solidFill>
                <a:latin typeface="Bahnschrift SemiLight Condensed" panose="020B0502040204020203" pitchFamily="34" charset="0"/>
                <a:ea typeface="Verdana" panose="020B0604030504040204" pitchFamily="34" charset="0"/>
              </a:rPr>
              <a:t>Exemption :-  The test shall not be applicable for Directors/KMP who have served more than 10 Years.</a:t>
            </a:r>
          </a:p>
          <a:p>
            <a:pPr lvl="0">
              <a:defRPr/>
            </a:pPr>
            <a:endParaRPr kumimoji="0" lang="en-US" sz="2000" b="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a:defRPr/>
            </a:pPr>
            <a:r>
              <a:rPr lang="en-IN" sz="2000" dirty="0">
                <a:latin typeface="Bahnschrift SemiLight Condensed" panose="020B0502040204020203" pitchFamily="34" charset="0"/>
              </a:rPr>
              <a:t>This test will be based on all relevant topics on functioning of an individual acting as an Independent Director, such as</a:t>
            </a:r>
          </a:p>
          <a:p>
            <a:pPr lvl="0">
              <a:defRPr/>
            </a:pPr>
            <a:endParaRPr kumimoji="0" lang="en-US" b="0" u="none" strike="noStrike" kern="1200" cap="none" spc="0" normalizeH="0" baseline="0" noProof="0" dirty="0">
              <a:ln>
                <a:noFill/>
              </a:ln>
              <a:solidFill>
                <a:prstClr val="black"/>
              </a:solidFill>
              <a:effectLst/>
              <a:uLnTx/>
              <a:uFillTx/>
              <a:latin typeface="Bahnschrift"/>
              <a:ea typeface="Verdana" panose="020B0604030504040204" pitchFamily="34" charset="0"/>
            </a:endParaRPr>
          </a:p>
        </p:txBody>
      </p:sp>
      <p:sp>
        <p:nvSpPr>
          <p:cNvPr id="5" name="Footer Placeholder 4">
            <a:extLst>
              <a:ext uri="{FF2B5EF4-FFF2-40B4-BE49-F238E27FC236}">
                <a16:creationId xmlns:a16="http://schemas.microsoft.com/office/drawing/2014/main" id="{89F0059A-5AC7-41C5-9991-0E5369F8A533}"/>
              </a:ext>
            </a:extLst>
          </p:cNvPr>
          <p:cNvSpPr>
            <a:spLocks noGrp="1"/>
          </p:cNvSpPr>
          <p:nvPr>
            <p:ph type="ftr" sz="quarter" idx="11"/>
          </p:nvPr>
        </p:nvSpPr>
        <p:spPr/>
        <p:txBody>
          <a:bodyPr/>
          <a:lstStyle/>
          <a:p>
            <a:r>
              <a:rPr lang="en-IN" dirty="0"/>
              <a:t>CA NILESH VIKAMSEY</a:t>
            </a:r>
          </a:p>
        </p:txBody>
      </p:sp>
      <p:sp>
        <p:nvSpPr>
          <p:cNvPr id="18" name="TextBox 17"/>
          <p:cNvSpPr txBox="1"/>
          <p:nvPr/>
        </p:nvSpPr>
        <p:spPr>
          <a:xfrm>
            <a:off x="572271" y="4705711"/>
            <a:ext cx="1816274" cy="369332"/>
          </a:xfrm>
          <a:prstGeom prst="rect">
            <a:avLst/>
          </a:prstGeom>
          <a:noFill/>
        </p:spPr>
        <p:txBody>
          <a:bodyPr wrap="square" rtlCol="0">
            <a:spAutoFit/>
          </a:bodyPr>
          <a:lstStyle/>
          <a:p>
            <a:r>
              <a:rPr lang="en-US" dirty="0">
                <a:latin typeface="Bahnschrift SemiLight Condensed" panose="020B0502040204020203" pitchFamily="34" charset="0"/>
              </a:rPr>
              <a:t>Companies Law</a:t>
            </a:r>
            <a:endParaRPr lang="en-IN" dirty="0">
              <a:latin typeface="Bahnschrift SemiLight Condensed" panose="020B0502040204020203" pitchFamily="34" charset="0"/>
            </a:endParaRPr>
          </a:p>
        </p:txBody>
      </p:sp>
      <p:sp>
        <p:nvSpPr>
          <p:cNvPr id="19" name="TextBox 18"/>
          <p:cNvSpPr txBox="1"/>
          <p:nvPr/>
        </p:nvSpPr>
        <p:spPr>
          <a:xfrm>
            <a:off x="3555547" y="4707799"/>
            <a:ext cx="1816274" cy="369332"/>
          </a:xfrm>
          <a:prstGeom prst="rect">
            <a:avLst/>
          </a:prstGeom>
          <a:noFill/>
        </p:spPr>
        <p:txBody>
          <a:bodyPr wrap="square" rtlCol="0">
            <a:spAutoFit/>
          </a:bodyPr>
          <a:lstStyle/>
          <a:p>
            <a:r>
              <a:rPr lang="en-US" dirty="0">
                <a:latin typeface="Bahnschrift SemiLight Condensed" panose="020B0502040204020203" pitchFamily="34" charset="0"/>
              </a:rPr>
              <a:t>Securities Law</a:t>
            </a:r>
            <a:endParaRPr lang="en-IN" dirty="0">
              <a:latin typeface="Bahnschrift SemiLight Condensed" panose="020B0502040204020203" pitchFamily="34" charset="0"/>
            </a:endParaRPr>
          </a:p>
        </p:txBody>
      </p:sp>
      <p:sp>
        <p:nvSpPr>
          <p:cNvPr id="20" name="TextBox 19"/>
          <p:cNvSpPr txBox="1"/>
          <p:nvPr/>
        </p:nvSpPr>
        <p:spPr>
          <a:xfrm>
            <a:off x="6243418" y="4705711"/>
            <a:ext cx="1997901" cy="369332"/>
          </a:xfrm>
          <a:prstGeom prst="rect">
            <a:avLst/>
          </a:prstGeom>
          <a:noFill/>
        </p:spPr>
        <p:txBody>
          <a:bodyPr wrap="square" rtlCol="0">
            <a:spAutoFit/>
          </a:bodyPr>
          <a:lstStyle/>
          <a:p>
            <a:r>
              <a:rPr lang="en-US" dirty="0">
                <a:latin typeface="Bahnschrift SemiLight Condensed" panose="020B0502040204020203" pitchFamily="34" charset="0"/>
              </a:rPr>
              <a:t>Basic Accountancy</a:t>
            </a:r>
            <a:endParaRPr lang="en-IN" dirty="0">
              <a:latin typeface="Bahnschrift SemiLight Condensed" panose="020B0502040204020203" pitchFamily="34" charset="0"/>
            </a:endParaRPr>
          </a:p>
        </p:txBody>
      </p:sp>
      <p:sp>
        <p:nvSpPr>
          <p:cNvPr id="21" name="TextBox 20"/>
          <p:cNvSpPr txBox="1"/>
          <p:nvPr/>
        </p:nvSpPr>
        <p:spPr>
          <a:xfrm>
            <a:off x="9145956" y="4682747"/>
            <a:ext cx="1998705" cy="369332"/>
          </a:xfrm>
          <a:prstGeom prst="rect">
            <a:avLst/>
          </a:prstGeom>
          <a:noFill/>
        </p:spPr>
        <p:txBody>
          <a:bodyPr wrap="square" rtlCol="0">
            <a:spAutoFit/>
          </a:bodyPr>
          <a:lstStyle/>
          <a:p>
            <a:r>
              <a:rPr lang="en-US" dirty="0">
                <a:latin typeface="Bahnschrift SemiLight Condensed" panose="020B0502040204020203" pitchFamily="34" charset="0"/>
              </a:rPr>
              <a:t>Corporate Governance</a:t>
            </a:r>
            <a:endParaRPr lang="en-IN" dirty="0">
              <a:latin typeface="Bahnschrift SemiLight Condensed" panose="020B0502040204020203"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86" y="3778787"/>
            <a:ext cx="1731182" cy="90187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918" y="3696333"/>
            <a:ext cx="1357174" cy="99305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051" y="3766261"/>
            <a:ext cx="1508369" cy="85176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3713" y="3840082"/>
            <a:ext cx="1214434" cy="875897"/>
          </a:xfrm>
          <a:prstGeom prst="rect">
            <a:avLst/>
          </a:prstGeom>
        </p:spPr>
      </p:pic>
      <p:sp>
        <p:nvSpPr>
          <p:cNvPr id="8" name="TextBox 7">
            <a:extLst>
              <a:ext uri="{FF2B5EF4-FFF2-40B4-BE49-F238E27FC236}">
                <a16:creationId xmlns:a16="http://schemas.microsoft.com/office/drawing/2014/main" id="{3523AD86-614A-4712-9620-5754626E353B}"/>
              </a:ext>
            </a:extLst>
          </p:cNvPr>
          <p:cNvSpPr txBox="1"/>
          <p:nvPr/>
        </p:nvSpPr>
        <p:spPr>
          <a:xfrm>
            <a:off x="311236" y="5561351"/>
            <a:ext cx="2956620" cy="400110"/>
          </a:xfrm>
          <a:prstGeom prst="rect">
            <a:avLst/>
          </a:prstGeom>
          <a:noFill/>
        </p:spPr>
        <p:txBody>
          <a:bodyPr wrap="square" rtlCol="0">
            <a:spAutoFit/>
          </a:bodyPr>
          <a:lstStyle/>
          <a:p>
            <a:r>
              <a:rPr lang="en-US" sz="2000" dirty="0">
                <a:solidFill>
                  <a:srgbClr val="00B050"/>
                </a:solidFill>
                <a:latin typeface="Bahnschrift SemiLight Condensed" panose="020B0502040204020203" pitchFamily="34" charset="0"/>
              </a:rPr>
              <a:t>Passing Criteria : Aggregate 60%</a:t>
            </a:r>
          </a:p>
        </p:txBody>
      </p:sp>
    </p:spTree>
    <p:extLst>
      <p:ext uri="{BB962C8B-B14F-4D97-AF65-F5344CB8AC3E}">
        <p14:creationId xmlns:p14="http://schemas.microsoft.com/office/powerpoint/2010/main" val="2694542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71</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COVID 19 STRATEGY</a:t>
            </a:r>
          </a:p>
        </p:txBody>
      </p:sp>
      <p:sp>
        <p:nvSpPr>
          <p:cNvPr id="2" name="Footer Placeholder 1">
            <a:extLst>
              <a:ext uri="{FF2B5EF4-FFF2-40B4-BE49-F238E27FC236}">
                <a16:creationId xmlns:a16="http://schemas.microsoft.com/office/drawing/2014/main" id="{90F4D315-AC62-4E90-BB5B-D783F0FDF9E7}"/>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2829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72</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rPr>
              <a:t>Risk Mitigation</a:t>
            </a:r>
            <a:r>
              <a:rPr lang="en-US" sz="3200" dirty="0">
                <a:effectLst/>
                <a:latin typeface="Bahnschrift Condensed" panose="020B0502040204020203" pitchFamily="34" charset="0"/>
              </a:rPr>
              <a:t> COVID -19</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274530" y="936279"/>
            <a:ext cx="11487258" cy="4950954"/>
          </a:xfrm>
        </p:spPr>
        <p:txBody>
          <a:bodyPr>
            <a:normAutofit/>
          </a:bodyPr>
          <a:lstStyle/>
          <a:p>
            <a:pPr marL="0" indent="0">
              <a:buNone/>
            </a:pPr>
            <a:r>
              <a:rPr lang="en-US" sz="2000" dirty="0">
                <a:latin typeface="Bahnschrift SemiLight Condensed" panose="020B0502040204020203" pitchFamily="34" charset="0"/>
                <a:ea typeface="Verdana" pitchFamily="34" charset="0"/>
                <a:cs typeface="Verdana" pitchFamily="34" charset="0"/>
              </a:rPr>
              <a:t>For boards, time spent on succession planning during a crisis like COVID-19, which may build over time and in waves, is likely time well spent. IDs should discuss succession risks of positions openly, together with management, informed by their views, and again in executive session. And the IDs should do this with a risk lens: </a:t>
            </a:r>
          </a:p>
          <a:p>
            <a:endParaRPr lang="en-US" sz="2000" dirty="0">
              <a:latin typeface="Bahnschrift SemiLight Condensed" panose="020B0502040204020203" pitchFamily="34" charset="0"/>
              <a:ea typeface="Verdana" pitchFamily="34" charset="0"/>
              <a:cs typeface="Verdana" pitchFamily="34" charset="0"/>
            </a:endParaRPr>
          </a:p>
          <a:p>
            <a:pPr>
              <a:lnSpc>
                <a:spcPct val="150000"/>
              </a:lnSpc>
            </a:pPr>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Vacancy Risk</a:t>
            </a:r>
            <a:r>
              <a:rPr lang="en-US" sz="2400" dirty="0">
                <a:latin typeface="Bahnschrift SemiLight Condensed" panose="020B0502040204020203" pitchFamily="34" charset="0"/>
                <a:ea typeface="Verdana" pitchFamily="34" charset="0"/>
                <a:cs typeface="Verdana" pitchFamily="34" charset="0"/>
              </a:rPr>
              <a:t> </a:t>
            </a:r>
          </a:p>
          <a:p>
            <a:pPr>
              <a:lnSpc>
                <a:spcPct val="150000"/>
              </a:lnSpc>
            </a:pPr>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Availability Risk</a:t>
            </a:r>
            <a:endParaRPr lang="en-US" sz="2400" dirty="0">
              <a:latin typeface="Bahnschrift SemiLight Condensed" panose="020B0502040204020203" pitchFamily="34" charset="0"/>
              <a:ea typeface="Verdana" pitchFamily="34" charset="0"/>
              <a:cs typeface="Verdana" pitchFamily="34" charset="0"/>
            </a:endParaRPr>
          </a:p>
          <a:p>
            <a:pPr>
              <a:lnSpc>
                <a:spcPct val="150000"/>
              </a:lnSpc>
            </a:pPr>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Readiness Risk</a:t>
            </a:r>
            <a:r>
              <a:rPr lang="en-US" sz="2400" dirty="0">
                <a:latin typeface="Bahnschrift SemiLight Condensed" panose="020B0502040204020203" pitchFamily="34" charset="0"/>
                <a:ea typeface="Verdana" pitchFamily="34" charset="0"/>
                <a:cs typeface="Verdana" pitchFamily="34" charset="0"/>
              </a:rPr>
              <a:t> </a:t>
            </a:r>
          </a:p>
          <a:p>
            <a:pPr>
              <a:lnSpc>
                <a:spcPct val="150000"/>
              </a:lnSpc>
            </a:pPr>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Disruption Risk</a:t>
            </a:r>
            <a:endParaRPr lang="en-US" sz="2400" dirty="0">
              <a:latin typeface="Bahnschrift SemiLight Condensed" panose="020B0502040204020203" pitchFamily="34" charset="0"/>
              <a:ea typeface="Verdana" pitchFamily="34" charset="0"/>
              <a:cs typeface="Verdana" pitchFamily="34" charset="0"/>
            </a:endParaRPr>
          </a:p>
          <a:p>
            <a:pPr>
              <a:lnSpc>
                <a:spcPct val="150000"/>
              </a:lnSpc>
            </a:pPr>
            <a:r>
              <a:rPr lang="en-US" sz="2400" dirty="0">
                <a:solidFill>
                  <a:schemeClr val="accent5">
                    <a:lumMod val="75000"/>
                  </a:schemeClr>
                </a:solidFill>
                <a:latin typeface="Bahnschrift SemiLight Condensed" panose="020B0502040204020203" pitchFamily="34" charset="0"/>
                <a:ea typeface="Verdana" pitchFamily="34" charset="0"/>
                <a:cs typeface="Verdana" pitchFamily="34" charset="0"/>
              </a:rPr>
              <a:t>Control Risk</a:t>
            </a:r>
            <a:endParaRPr lang="en-IN" sz="2400" dirty="0">
              <a:latin typeface="Bahnschrift SemiLight Condensed" panose="020B0502040204020203" pitchFamily="34" charset="0"/>
              <a:ea typeface="Verdana" pitchFamily="34" charset="0"/>
              <a:cs typeface="Verdana" pitchFamily="34" charset="0"/>
            </a:endParaRPr>
          </a:p>
        </p:txBody>
      </p:sp>
      <p:sp>
        <p:nvSpPr>
          <p:cNvPr id="5" name="Footer Placeholder 4">
            <a:extLst>
              <a:ext uri="{FF2B5EF4-FFF2-40B4-BE49-F238E27FC236}">
                <a16:creationId xmlns:a16="http://schemas.microsoft.com/office/drawing/2014/main" id="{C7C9C21A-BA8B-4120-9716-CAC766D9D45A}"/>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213502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73</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537591" y="2681430"/>
            <a:ext cx="11598771" cy="923330"/>
          </a:xfrm>
          <a:prstGeom prst="rect">
            <a:avLst/>
          </a:prstGeom>
          <a:noFill/>
        </p:spPr>
        <p:txBody>
          <a:bodyPr wrap="square" numCol="1" spcCol="720000" rtlCol="0">
            <a:spAutoFit/>
          </a:bodyPr>
          <a:lstStyle/>
          <a:p>
            <a:r>
              <a:rPr lang="en-IN" sz="5400" dirty="0">
                <a:solidFill>
                  <a:schemeClr val="accent1">
                    <a:lumMod val="50000"/>
                  </a:schemeClr>
                </a:solidFill>
                <a:latin typeface="Bahnschrift Condensed" panose="020B0502040204020203" pitchFamily="34" charset="0"/>
              </a:rPr>
              <a:t>ETIQUETTES IN THE NEW NORMAL</a:t>
            </a:r>
          </a:p>
        </p:txBody>
      </p:sp>
      <p:sp>
        <p:nvSpPr>
          <p:cNvPr id="2" name="Footer Placeholder 1">
            <a:extLst>
              <a:ext uri="{FF2B5EF4-FFF2-40B4-BE49-F238E27FC236}">
                <a16:creationId xmlns:a16="http://schemas.microsoft.com/office/drawing/2014/main" id="{43257D7C-6072-4B0E-A9F9-3EF021FEEA2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471113946"/>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19FE960B-78BF-4A9C-90B9-27A6D488F507}"/>
              </a:ext>
            </a:extLst>
          </p:cNvPr>
          <p:cNvGraphicFramePr>
            <a:graphicFrameLocks noGrp="1"/>
          </p:cNvGraphicFramePr>
          <p:nvPr>
            <p:extLst>
              <p:ext uri="{D42A27DB-BD31-4B8C-83A1-F6EECF244321}">
                <p14:modId xmlns:p14="http://schemas.microsoft.com/office/powerpoint/2010/main" val="1549857860"/>
              </p:ext>
            </p:extLst>
          </p:nvPr>
        </p:nvGraphicFramePr>
        <p:xfrm>
          <a:off x="224971" y="880802"/>
          <a:ext cx="10388600" cy="5212080"/>
        </p:xfrm>
        <a:graphic>
          <a:graphicData uri="http://schemas.openxmlformats.org/drawingml/2006/table">
            <a:tbl>
              <a:tblPr firstRow="1" bandRow="1">
                <a:tableStyleId>{5C22544A-7EE6-4342-B048-85BDC9FD1C3A}</a:tableStyleId>
              </a:tblPr>
              <a:tblGrid>
                <a:gridCol w="10388600">
                  <a:extLst>
                    <a:ext uri="{9D8B030D-6E8A-4147-A177-3AD203B41FA5}">
                      <a16:colId xmlns:a16="http://schemas.microsoft.com/office/drawing/2014/main" val="830526642"/>
                    </a:ext>
                  </a:extLst>
                </a:gridCol>
              </a:tblGrid>
              <a:tr h="370840">
                <a:tc>
                  <a:txBody>
                    <a:bodyPr/>
                    <a:lstStyle/>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Show up to the video conference (VC) venue a few minutes early to test your audio and visual connections.</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Listen to whoever is speaking </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Pause occasionally while speaking to allow others to interject comments.</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Eliminate distractions by keeping your boardroom/remote location table as free from clutter as possible.</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Try to involve everyone in the discussion.</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Identify yourself when speaking for the first time and always address other participants by name.</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Speak naturally and clearly - modern VC microphones are very sensitive and can pick up voice and sounds from up to 8 meters away.</a:t>
                      </a:r>
                    </a:p>
                    <a:p>
                      <a:pPr marL="285750" indent="-285750" algn="just">
                        <a:buFont typeface="Wingdings" panose="05000000000000000000" pitchFamily="2" charset="2"/>
                        <a:buChar char="§"/>
                      </a:pPr>
                      <a:endParaRPr lang="en-US" sz="2000" b="0" i="0" u="none" strike="noStrike" baseline="0"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i="0" u="none" strike="noStrike" baseline="0" dirty="0">
                          <a:solidFill>
                            <a:srgbClr val="6E6F71"/>
                          </a:solidFill>
                          <a:latin typeface="Bahnschrift SemiLight Condensed" panose="020B0502040204020203" pitchFamily="34" charset="0"/>
                          <a:ea typeface="Verdana" panose="020B0604030504040204" pitchFamily="34" charset="0"/>
                        </a:rPr>
                        <a:t>Use the mute button when it’s necessary such as when you need to take an urgent phone call.</a:t>
                      </a:r>
                    </a:p>
                    <a:p>
                      <a:pPr marL="285750" indent="-285750" algn="just">
                        <a:buFont typeface="Wingdings" panose="05000000000000000000" pitchFamily="2" charset="2"/>
                        <a:buChar char="§"/>
                      </a:pPr>
                      <a:endParaRPr lang="en-US" sz="1600" b="0" i="0" u="none" strike="noStrike" baseline="0" dirty="0">
                        <a:solidFill>
                          <a:srgbClr val="6E6F71"/>
                        </a:solidFill>
                        <a:latin typeface="Verdana" panose="020B0604030504040204" pitchFamily="34" charset="0"/>
                        <a:ea typeface="Verdana" panose="020B0604030504040204" pitchFamily="34" charset="0"/>
                      </a:endParaRPr>
                    </a:p>
                  </a:txBody>
                  <a:tcPr>
                    <a:solidFill>
                      <a:schemeClr val="bg1"/>
                    </a:solidFill>
                  </a:tcPr>
                </a:tc>
                <a:extLst>
                  <a:ext uri="{0D108BD9-81ED-4DB2-BD59-A6C34878D82A}">
                    <a16:rowId xmlns:a16="http://schemas.microsoft.com/office/drawing/2014/main" val="2036343505"/>
                  </a:ext>
                </a:extLst>
              </a:tr>
            </a:tbl>
          </a:graphicData>
        </a:graphic>
      </p:graphicFrame>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74</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VIDEO CONFERENCE - THE DOs </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71D1C83-F373-4C51-BFEA-8B7E88CA242A}"/>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15421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19FE960B-78BF-4A9C-90B9-27A6D488F507}"/>
              </a:ext>
            </a:extLst>
          </p:cNvPr>
          <p:cNvGraphicFramePr>
            <a:graphicFrameLocks noGrp="1"/>
          </p:cNvGraphicFramePr>
          <p:nvPr>
            <p:extLst>
              <p:ext uri="{D42A27DB-BD31-4B8C-83A1-F6EECF244321}">
                <p14:modId xmlns:p14="http://schemas.microsoft.com/office/powerpoint/2010/main" val="2872600234"/>
              </p:ext>
            </p:extLst>
          </p:nvPr>
        </p:nvGraphicFramePr>
        <p:xfrm>
          <a:off x="214084" y="825586"/>
          <a:ext cx="11052629" cy="5577840"/>
        </p:xfrm>
        <a:graphic>
          <a:graphicData uri="http://schemas.openxmlformats.org/drawingml/2006/table">
            <a:tbl>
              <a:tblPr firstRow="1" bandRow="1">
                <a:tableStyleId>{5C22544A-7EE6-4342-B048-85BDC9FD1C3A}</a:tableStyleId>
              </a:tblPr>
              <a:tblGrid>
                <a:gridCol w="11052629">
                  <a:extLst>
                    <a:ext uri="{9D8B030D-6E8A-4147-A177-3AD203B41FA5}">
                      <a16:colId xmlns:a16="http://schemas.microsoft.com/office/drawing/2014/main" val="830526642"/>
                    </a:ext>
                  </a:extLst>
                </a:gridCol>
              </a:tblGrid>
              <a:tr h="370840">
                <a:tc>
                  <a:txBody>
                    <a:bodyPr/>
                    <a:lstStyle/>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Be afraid to share differing or personal opinions as this is one of the most effective ways to inspire positive change.</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Fidget, slouch or make excessive movements that could distract your viewers.</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Tense up, act reserved or speak timidly just because you’re on camera.</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Wear lots of sparkling accessories that could create distracting reflections in the broadcast image. </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Rustle pages near a microphone as this will most likely create a jarring noise.</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Type on a laptop if you’re not taking the minutes as this can be very distracting for remote participants.</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Move out of range of your VC cameras and mics. </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Be afraid to treat your remote participants the same way you would if they were sitting across the table from you.</a:t>
                      </a:r>
                    </a:p>
                    <a:p>
                      <a:pPr marL="285750" indent="-285750" algn="just">
                        <a:buFont typeface="Wingdings" panose="05000000000000000000" pitchFamily="2" charset="2"/>
                        <a:buChar char="§"/>
                      </a:pPr>
                      <a:endParaRPr lang="en-US" sz="2000" b="0" u="none" dirty="0">
                        <a:solidFill>
                          <a:srgbClr val="6E6F71"/>
                        </a:solidFill>
                        <a:latin typeface="Bahnschrift SemiLight Condensed" panose="020B0502040204020203" pitchFamily="34" charset="0"/>
                        <a:ea typeface="Verdana" panose="020B0604030504040204" pitchFamily="34" charset="0"/>
                      </a:endParaRPr>
                    </a:p>
                    <a:p>
                      <a:pPr marL="285750" indent="-285750" algn="just">
                        <a:buFont typeface="Wingdings" panose="05000000000000000000" pitchFamily="2" charset="2"/>
                        <a:buChar char="§"/>
                      </a:pPr>
                      <a:r>
                        <a:rPr lang="en-US" sz="2000" b="0" u="none" dirty="0">
                          <a:solidFill>
                            <a:srgbClr val="6E6F71"/>
                          </a:solidFill>
                          <a:latin typeface="Bahnschrift SemiLight Condensed" panose="020B0502040204020203" pitchFamily="34" charset="0"/>
                          <a:ea typeface="Verdana" panose="020B0604030504040204" pitchFamily="34" charset="0"/>
                        </a:rPr>
                        <a:t>Unnecessarily adjust the sound and image being broadcast by your VC equipment.</a:t>
                      </a:r>
                    </a:p>
                    <a:p>
                      <a:pPr marL="0" indent="0" algn="just">
                        <a:buFont typeface="Wingdings" panose="05000000000000000000" pitchFamily="2" charset="2"/>
                        <a:buNone/>
                      </a:pPr>
                      <a:endParaRPr lang="en-US" sz="2000" b="0" u="none" dirty="0">
                        <a:solidFill>
                          <a:srgbClr val="6E6F71"/>
                        </a:solidFill>
                        <a:latin typeface="Bahnschrift SemiLight Condensed" panose="020B0502040204020203" pitchFamily="34" charset="0"/>
                        <a:ea typeface="Verdana" panose="020B0604030504040204" pitchFamily="34" charset="0"/>
                      </a:endParaRPr>
                    </a:p>
                  </a:txBody>
                  <a:tcPr>
                    <a:solidFill>
                      <a:schemeClr val="bg1"/>
                    </a:solidFill>
                  </a:tcPr>
                </a:tc>
                <a:extLst>
                  <a:ext uri="{0D108BD9-81ED-4DB2-BD59-A6C34878D82A}">
                    <a16:rowId xmlns:a16="http://schemas.microsoft.com/office/drawing/2014/main" val="2036343505"/>
                  </a:ext>
                </a:extLst>
              </a:tr>
            </a:tbl>
          </a:graphicData>
        </a:graphic>
      </p:graphicFrame>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75</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VIDEO CONFERENCE - THE DONTs </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21AEB605-A381-47B4-8CB1-F87DF2E7B831}"/>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555183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99374" y="870278"/>
            <a:ext cx="11562414" cy="5143150"/>
          </a:xfrm>
        </p:spPr>
        <p:txBody>
          <a:bodyPr numCol="1">
            <a:noAutofit/>
          </a:bodyPr>
          <a:lstStyle/>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Due diligence before accepting any offer of ID position. </a:t>
            </a:r>
          </a:p>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Consider if the remuneration proposed is reasonable for the size and type of the company..</a:t>
            </a:r>
          </a:p>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Theoretically all directors are equal but because of experience or other factors, some may feel more important than others. </a:t>
            </a:r>
            <a:r>
              <a:rPr lang="en-US" sz="2200" dirty="0">
                <a:solidFill>
                  <a:srgbClr val="7030A0"/>
                </a:solidFill>
                <a:latin typeface="Bahnschrift SemiLight Condensed" panose="020B0502040204020203" pitchFamily="34" charset="0"/>
              </a:rPr>
              <a:t>Keep your composure and engage whole-heartedly </a:t>
            </a:r>
            <a:endParaRPr lang="en-US" sz="2200" b="0" i="0" dirty="0">
              <a:solidFill>
                <a:srgbClr val="7030A0"/>
              </a:solidFill>
              <a:effectLst/>
              <a:latin typeface="Bahnschrift SemiLight Condensed" panose="020B0502040204020203" pitchFamily="34" charset="0"/>
            </a:endParaRPr>
          </a:p>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Communication &amp; Soft skills are important in a body like board of directors..</a:t>
            </a:r>
          </a:p>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Never ask for or accept perquisites or facilities from the company which are not part of the members’ approved package. </a:t>
            </a:r>
          </a:p>
          <a:p>
            <a:pPr algn="just">
              <a:lnSpc>
                <a:spcPct val="150000"/>
              </a:lnSpc>
              <a:buFont typeface="Wingdings" panose="05000000000000000000" pitchFamily="2" charset="2"/>
              <a:buChar char="§"/>
            </a:pPr>
            <a:r>
              <a:rPr lang="en-US" sz="2200" b="0" i="0" dirty="0">
                <a:solidFill>
                  <a:srgbClr val="7030A0"/>
                </a:solidFill>
                <a:effectLst/>
                <a:latin typeface="Bahnschrift SemiLight Condensed" panose="020B0502040204020203" pitchFamily="34" charset="0"/>
              </a:rPr>
              <a:t>Devote adequate time and effort to the job as an ID. </a:t>
            </a:r>
          </a:p>
          <a:p>
            <a:pPr algn="just">
              <a:lnSpc>
                <a:spcPct val="200000"/>
              </a:lnSpc>
              <a:buFont typeface="Wingdings" panose="05000000000000000000" pitchFamily="2" charset="2"/>
              <a:buChar char="§"/>
            </a:pPr>
            <a:endParaRPr lang="en-IN" sz="1800" dirty="0">
              <a:latin typeface="Bahnschrift SemiLight Condensed" panose="020B0502040204020203" pitchFamily="34" charset="0"/>
              <a:ea typeface="Verdana" pitchFamily="34" charset="0"/>
            </a:endParaRPr>
          </a:p>
        </p:txBody>
      </p:sp>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76</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LOOKING AHEAD – INDEPENDENT DIRECTORS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F3CB4FE-F24E-416D-B914-C534BC844EB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126722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10533937" cy="523220"/>
          </a:xfrm>
          <a:prstGeom prst="rect">
            <a:avLst/>
          </a:prstGeom>
          <a:noFill/>
        </p:spPr>
        <p:txBody>
          <a:bodyPr wrap="square" rtlCol="0">
            <a:spAutoFit/>
          </a:bodyPr>
          <a:lstStyle/>
          <a:p>
            <a:pPr>
              <a:defRPr/>
            </a:pPr>
            <a:r>
              <a:rPr lang="en-US" sz="2800" dirty="0">
                <a:solidFill>
                  <a:prstClr val="black"/>
                </a:solidFill>
                <a:latin typeface="Bahnschrift Condensed" panose="020B0502040204020203" pitchFamily="34" charset="0"/>
                <a:ea typeface="Verdana" panose="020B0604030504040204" pitchFamily="34" charset="0"/>
              </a:rPr>
              <a:t>RECOMMENDATIONS GIVEN BY RESPONDENTS FOR IMPROVEMENT IN APPLICABLE LAW</a:t>
            </a:r>
          </a:p>
        </p:txBody>
      </p:sp>
      <p:sp>
        <p:nvSpPr>
          <p:cNvPr id="29" name="TextBox 28">
            <a:extLst>
              <a:ext uri="{FF2B5EF4-FFF2-40B4-BE49-F238E27FC236}">
                <a16:creationId xmlns:a16="http://schemas.microsoft.com/office/drawing/2014/main" id="{674EF620-AD74-4437-B68E-282AFA9C1DA5}"/>
              </a:ext>
            </a:extLst>
          </p:cNvPr>
          <p:cNvSpPr txBox="1"/>
          <p:nvPr/>
        </p:nvSpPr>
        <p:spPr>
          <a:xfrm>
            <a:off x="296964" y="2947244"/>
            <a:ext cx="2926080" cy="461665"/>
          </a:xfrm>
          <a:prstGeom prst="rect">
            <a:avLst/>
          </a:prstGeom>
          <a:noFill/>
        </p:spPr>
        <p:txBody>
          <a:bodyPr wrap="square" lIns="0" rIns="0" rtlCol="0" anchor="b">
            <a:spAutoFit/>
          </a:bodyPr>
          <a:lstStyle/>
          <a:p>
            <a:pPr algn="r"/>
            <a:endParaRPr lang="en-US" sz="2400" b="1" noProof="1"/>
          </a:p>
        </p:txBody>
      </p:sp>
      <p:sp>
        <p:nvSpPr>
          <p:cNvPr id="30" name="TextBox 29">
            <a:extLst>
              <a:ext uri="{FF2B5EF4-FFF2-40B4-BE49-F238E27FC236}">
                <a16:creationId xmlns:a16="http://schemas.microsoft.com/office/drawing/2014/main" id="{360E319D-A97C-41A5-814E-D83DAC5E4B96}"/>
              </a:ext>
            </a:extLst>
          </p:cNvPr>
          <p:cNvSpPr txBox="1"/>
          <p:nvPr/>
        </p:nvSpPr>
        <p:spPr>
          <a:xfrm>
            <a:off x="478321" y="2843336"/>
            <a:ext cx="2926080" cy="707886"/>
          </a:xfrm>
          <a:prstGeom prst="rect">
            <a:avLst/>
          </a:prstGeom>
          <a:noFill/>
        </p:spPr>
        <p:txBody>
          <a:bodyPr wrap="square" lIns="0" rIns="0" rtlCol="0" anchor="t">
            <a:spAutoFit/>
          </a:bodyPr>
          <a:lstStyle/>
          <a:p>
            <a:r>
              <a:rPr lang="en-US" sz="2000" noProof="1">
                <a:solidFill>
                  <a:schemeClr val="accent2">
                    <a:lumMod val="50000"/>
                  </a:schemeClr>
                </a:solidFill>
                <a:latin typeface="Bahnschrift Condensed"/>
              </a:rPr>
              <a:t>Creation of the </a:t>
            </a:r>
            <a:r>
              <a:rPr lang="en-US" sz="2000" noProof="1">
                <a:solidFill>
                  <a:schemeClr val="accent2">
                    <a:lumMod val="50000"/>
                  </a:schemeClr>
                </a:solidFill>
                <a:latin typeface="Bahnschrift SemiLight Condensed" panose="020B0502040204020203" pitchFamily="34" charset="0"/>
              </a:rPr>
              <a:t>Neutral</a:t>
            </a:r>
            <a:r>
              <a:rPr lang="en-US" sz="2000" noProof="1">
                <a:solidFill>
                  <a:schemeClr val="accent2">
                    <a:lumMod val="50000"/>
                  </a:schemeClr>
                </a:solidFill>
                <a:latin typeface="Bahnschrift Condensed"/>
              </a:rPr>
              <a:t> Database of Independent Director</a:t>
            </a:r>
          </a:p>
        </p:txBody>
      </p:sp>
      <p:sp>
        <p:nvSpPr>
          <p:cNvPr id="10" name="Circle">
            <a:extLst>
              <a:ext uri="{FF2B5EF4-FFF2-40B4-BE49-F238E27FC236}">
                <a16:creationId xmlns:a16="http://schemas.microsoft.com/office/drawing/2014/main" id="{4D9ACBC5-2D95-47A9-B2DD-1BE6AA7580A7}"/>
              </a:ext>
            </a:extLst>
          </p:cNvPr>
          <p:cNvSpPr/>
          <p:nvPr/>
        </p:nvSpPr>
        <p:spPr>
          <a:xfrm>
            <a:off x="3766988" y="1296761"/>
            <a:ext cx="4531643" cy="4160253"/>
          </a:xfrm>
          <a:prstGeom prst="ellipse">
            <a:avLst/>
          </a:prstGeom>
          <a:solidFill>
            <a:schemeClr val="bg1"/>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1" name="Shape">
            <a:extLst>
              <a:ext uri="{FF2B5EF4-FFF2-40B4-BE49-F238E27FC236}">
                <a16:creationId xmlns:a16="http://schemas.microsoft.com/office/drawing/2014/main" id="{61DFFEA0-F590-4527-858F-7B65C6087080}"/>
              </a:ext>
            </a:extLst>
          </p:cNvPr>
          <p:cNvSpPr/>
          <p:nvPr/>
        </p:nvSpPr>
        <p:spPr>
          <a:xfrm>
            <a:off x="5132079" y="2811596"/>
            <a:ext cx="1835242" cy="1204184"/>
          </a:xfrm>
          <a:custGeom>
            <a:avLst/>
            <a:gdLst/>
            <a:ahLst/>
            <a:cxnLst>
              <a:cxn ang="0">
                <a:pos x="wd2" y="hd2"/>
              </a:cxn>
              <a:cxn ang="5400000">
                <a:pos x="wd2" y="hd2"/>
              </a:cxn>
              <a:cxn ang="10800000">
                <a:pos x="wd2" y="hd2"/>
              </a:cxn>
              <a:cxn ang="16200000">
                <a:pos x="wd2" y="hd2"/>
              </a:cxn>
            </a:cxnLst>
            <a:rect l="0" t="0" r="r" b="b"/>
            <a:pathLst>
              <a:path w="21291" h="21600" extrusionOk="0">
                <a:moveTo>
                  <a:pt x="20839" y="8950"/>
                </a:moveTo>
                <a:lnTo>
                  <a:pt x="16991" y="1716"/>
                </a:lnTo>
                <a:cubicBezTo>
                  <a:pt x="16424" y="639"/>
                  <a:pt x="15410" y="0"/>
                  <a:pt x="14306" y="0"/>
                </a:cubicBezTo>
                <a:lnTo>
                  <a:pt x="6966" y="0"/>
                </a:lnTo>
                <a:cubicBezTo>
                  <a:pt x="5863" y="0"/>
                  <a:pt x="4818" y="673"/>
                  <a:pt x="4251" y="1750"/>
                </a:cubicBezTo>
                <a:lnTo>
                  <a:pt x="433" y="9050"/>
                </a:lnTo>
                <a:cubicBezTo>
                  <a:pt x="-164" y="10161"/>
                  <a:pt x="-134" y="11540"/>
                  <a:pt x="463" y="12650"/>
                </a:cubicBezTo>
                <a:lnTo>
                  <a:pt x="4311" y="19884"/>
                </a:lnTo>
                <a:cubicBezTo>
                  <a:pt x="4878" y="20961"/>
                  <a:pt x="5892" y="21600"/>
                  <a:pt x="6996" y="21600"/>
                </a:cubicBezTo>
                <a:lnTo>
                  <a:pt x="14335" y="21600"/>
                </a:lnTo>
                <a:cubicBezTo>
                  <a:pt x="15439" y="21600"/>
                  <a:pt x="16483" y="20927"/>
                  <a:pt x="17050" y="19850"/>
                </a:cubicBezTo>
                <a:lnTo>
                  <a:pt x="20869" y="12550"/>
                </a:lnTo>
                <a:cubicBezTo>
                  <a:pt x="21436" y="11473"/>
                  <a:pt x="21436" y="10060"/>
                  <a:pt x="20839" y="8950"/>
                </a:cubicBezTo>
                <a:close/>
              </a:path>
            </a:pathLst>
          </a:custGeom>
          <a:solidFill>
            <a:schemeClr val="bg2"/>
          </a:solidFill>
          <a:ln w="12700">
            <a:miter lim="400000"/>
          </a:ln>
        </p:spPr>
        <p:txBody>
          <a:bodyPr lIns="38100" tIns="38100" rIns="38100" bIns="38100" anchor="ctr"/>
          <a:lstStyle/>
          <a:p>
            <a:pPr algn="ctr">
              <a:defRPr sz="3000">
                <a:solidFill>
                  <a:srgbClr val="FFFFFF"/>
                </a:solidFill>
              </a:defRPr>
            </a:pPr>
            <a:r>
              <a:rPr lang="fr-CA" sz="1600" dirty="0">
                <a:solidFill>
                  <a:schemeClr val="tx1">
                    <a:lumMod val="85000"/>
                    <a:lumOff val="15000"/>
                  </a:schemeClr>
                </a:solidFill>
                <a:latin typeface="Bahnschrift SemiLight Condensed" panose="020B0502040204020203" pitchFamily="34" charset="0"/>
              </a:rPr>
              <a:t>Recommandations</a:t>
            </a:r>
            <a:endParaRPr sz="1600" dirty="0">
              <a:solidFill>
                <a:schemeClr val="tx1">
                  <a:lumMod val="85000"/>
                  <a:lumOff val="15000"/>
                </a:schemeClr>
              </a:solidFill>
              <a:latin typeface="Bahnschrift SemiLight Condensed" panose="020B0502040204020203" pitchFamily="34" charset="0"/>
            </a:endParaRPr>
          </a:p>
        </p:txBody>
      </p:sp>
      <p:sp>
        <p:nvSpPr>
          <p:cNvPr id="13" name="Shape">
            <a:extLst>
              <a:ext uri="{FF2B5EF4-FFF2-40B4-BE49-F238E27FC236}">
                <a16:creationId xmlns:a16="http://schemas.microsoft.com/office/drawing/2014/main" id="{127B25E4-8754-4393-AE1D-75117B78F09A}"/>
              </a:ext>
            </a:extLst>
          </p:cNvPr>
          <p:cNvSpPr/>
          <p:nvPr/>
        </p:nvSpPr>
        <p:spPr>
          <a:xfrm>
            <a:off x="5789678" y="1521841"/>
            <a:ext cx="2124666" cy="1183705"/>
          </a:xfrm>
          <a:custGeom>
            <a:avLst/>
            <a:gdLst/>
            <a:ahLst/>
            <a:cxnLst>
              <a:cxn ang="0">
                <a:pos x="wd2" y="hd2"/>
              </a:cxn>
              <a:cxn ang="5400000">
                <a:pos x="wd2" y="hd2"/>
              </a:cxn>
              <a:cxn ang="10800000">
                <a:pos x="wd2" y="hd2"/>
              </a:cxn>
              <a:cxn ang="16200000">
                <a:pos x="wd2" y="hd2"/>
              </a:cxn>
            </a:cxnLst>
            <a:rect l="0" t="0" r="r" b="b"/>
            <a:pathLst>
              <a:path w="21012" h="21433" extrusionOk="0">
                <a:moveTo>
                  <a:pt x="18056" y="11176"/>
                </a:moveTo>
                <a:cubicBezTo>
                  <a:pt x="15328" y="5776"/>
                  <a:pt x="11651" y="1905"/>
                  <a:pt x="7610" y="71"/>
                </a:cubicBezTo>
                <a:cubicBezTo>
                  <a:pt x="7064" y="-167"/>
                  <a:pt x="6498" y="207"/>
                  <a:pt x="6215" y="1022"/>
                </a:cubicBezTo>
                <a:lnTo>
                  <a:pt x="174" y="18308"/>
                </a:lnTo>
                <a:cubicBezTo>
                  <a:pt x="-311" y="19701"/>
                  <a:pt x="275" y="21433"/>
                  <a:pt x="1245" y="21433"/>
                </a:cubicBezTo>
                <a:lnTo>
                  <a:pt x="5448" y="21433"/>
                </a:lnTo>
                <a:lnTo>
                  <a:pt x="19774" y="21433"/>
                </a:lnTo>
                <a:cubicBezTo>
                  <a:pt x="20683" y="21433"/>
                  <a:pt x="21289" y="19837"/>
                  <a:pt x="20885" y="18444"/>
                </a:cubicBezTo>
                <a:cubicBezTo>
                  <a:pt x="20137" y="15863"/>
                  <a:pt x="19188" y="13418"/>
                  <a:pt x="18056" y="11176"/>
                </a:cubicBezTo>
                <a:close/>
              </a:path>
            </a:pathLst>
          </a:custGeom>
          <a:solidFill>
            <a:schemeClr val="accent4"/>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4" name="Shape">
            <a:extLst>
              <a:ext uri="{FF2B5EF4-FFF2-40B4-BE49-F238E27FC236}">
                <a16:creationId xmlns:a16="http://schemas.microsoft.com/office/drawing/2014/main" id="{5B8617C6-509D-43BE-82F2-628AA989E60F}"/>
              </a:ext>
            </a:extLst>
          </p:cNvPr>
          <p:cNvSpPr/>
          <p:nvPr/>
        </p:nvSpPr>
        <p:spPr>
          <a:xfrm>
            <a:off x="6586496" y="2778547"/>
            <a:ext cx="1527431" cy="1698903"/>
          </a:xfrm>
          <a:custGeom>
            <a:avLst/>
            <a:gdLst/>
            <a:ahLst/>
            <a:cxnLst>
              <a:cxn ang="0">
                <a:pos x="wd2" y="hd2"/>
              </a:cxn>
              <a:cxn ang="5400000">
                <a:pos x="wd2" y="hd2"/>
              </a:cxn>
              <a:cxn ang="10800000">
                <a:pos x="wd2" y="hd2"/>
              </a:cxn>
              <a:cxn ang="16200000">
                <a:pos x="wd2" y="hd2"/>
              </a:cxn>
            </a:cxnLst>
            <a:rect l="0" t="0" r="r" b="b"/>
            <a:pathLst>
              <a:path w="21164" h="21358" extrusionOk="0">
                <a:moveTo>
                  <a:pt x="3442" y="6555"/>
                </a:moveTo>
                <a:lnTo>
                  <a:pt x="13605" y="20657"/>
                </a:lnTo>
                <a:cubicBezTo>
                  <a:pt x="14257" y="21576"/>
                  <a:pt x="15870" y="21600"/>
                  <a:pt x="16550" y="20680"/>
                </a:cubicBezTo>
                <a:cubicBezTo>
                  <a:pt x="17795" y="19053"/>
                  <a:pt x="18814" y="17308"/>
                  <a:pt x="19579" y="15469"/>
                </a:cubicBezTo>
                <a:cubicBezTo>
                  <a:pt x="20626" y="12922"/>
                  <a:pt x="21164" y="10281"/>
                  <a:pt x="21164" y="7569"/>
                </a:cubicBezTo>
                <a:cubicBezTo>
                  <a:pt x="21164" y="5353"/>
                  <a:pt x="20796" y="3183"/>
                  <a:pt x="20088" y="1061"/>
                </a:cubicBezTo>
                <a:cubicBezTo>
                  <a:pt x="19890" y="424"/>
                  <a:pt x="19182" y="0"/>
                  <a:pt x="18418" y="0"/>
                </a:cubicBezTo>
                <a:lnTo>
                  <a:pt x="1744" y="0"/>
                </a:lnTo>
                <a:cubicBezTo>
                  <a:pt x="385" y="0"/>
                  <a:pt x="-436" y="1226"/>
                  <a:pt x="243" y="2193"/>
                </a:cubicBezTo>
                <a:lnTo>
                  <a:pt x="3442" y="6555"/>
                </a:lnTo>
                <a:lnTo>
                  <a:pt x="3442" y="6555"/>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5" name="Shape">
            <a:extLst>
              <a:ext uri="{FF2B5EF4-FFF2-40B4-BE49-F238E27FC236}">
                <a16:creationId xmlns:a16="http://schemas.microsoft.com/office/drawing/2014/main" id="{F478D9BD-09AD-4B7E-AD9B-E1AC38161FA9}"/>
              </a:ext>
            </a:extLst>
          </p:cNvPr>
          <p:cNvSpPr/>
          <p:nvPr/>
        </p:nvSpPr>
        <p:spPr>
          <a:xfrm>
            <a:off x="5748817" y="3566330"/>
            <a:ext cx="1833199" cy="1741601"/>
          </a:xfrm>
          <a:custGeom>
            <a:avLst/>
            <a:gdLst/>
            <a:ahLst/>
            <a:cxnLst>
              <a:cxn ang="0">
                <a:pos x="wd2" y="hd2"/>
              </a:cxn>
              <a:cxn ang="5400000">
                <a:pos x="wd2" y="hd2"/>
              </a:cxn>
              <a:cxn ang="10800000">
                <a:pos x="wd2" y="hd2"/>
              </a:cxn>
              <a:cxn ang="16200000">
                <a:pos x="wd2" y="hd2"/>
              </a:cxn>
            </a:cxnLst>
            <a:rect l="0" t="0" r="r" b="b"/>
            <a:pathLst>
              <a:path w="21135" h="21268" extrusionOk="0">
                <a:moveTo>
                  <a:pt x="8681" y="5082"/>
                </a:moveTo>
                <a:lnTo>
                  <a:pt x="5783" y="9869"/>
                </a:lnTo>
                <a:lnTo>
                  <a:pt x="201" y="19100"/>
                </a:lnTo>
                <a:cubicBezTo>
                  <a:pt x="-341" y="19994"/>
                  <a:pt x="271" y="21139"/>
                  <a:pt x="1331" y="21208"/>
                </a:cubicBezTo>
                <a:cubicBezTo>
                  <a:pt x="3616" y="21368"/>
                  <a:pt x="5948" y="21208"/>
                  <a:pt x="8186" y="20750"/>
                </a:cubicBezTo>
                <a:cubicBezTo>
                  <a:pt x="12968" y="19765"/>
                  <a:pt x="17372" y="17337"/>
                  <a:pt x="20741" y="13878"/>
                </a:cubicBezTo>
                <a:cubicBezTo>
                  <a:pt x="21188" y="13420"/>
                  <a:pt x="21259" y="12733"/>
                  <a:pt x="20929" y="12183"/>
                </a:cubicBezTo>
                <a:lnTo>
                  <a:pt x="13816" y="684"/>
                </a:lnTo>
                <a:cubicBezTo>
                  <a:pt x="13250" y="-232"/>
                  <a:pt x="11884" y="-232"/>
                  <a:pt x="11342" y="707"/>
                </a:cubicBezTo>
                <a:lnTo>
                  <a:pt x="8681" y="5082"/>
                </a:lnTo>
                <a:lnTo>
                  <a:pt x="8681" y="5082"/>
                </a:lnTo>
                <a:close/>
              </a:path>
            </a:pathLst>
          </a:custGeom>
          <a:solidFill>
            <a:schemeClr val="accent1"/>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6" name="Shape">
            <a:extLst>
              <a:ext uri="{FF2B5EF4-FFF2-40B4-BE49-F238E27FC236}">
                <a16:creationId xmlns:a16="http://schemas.microsoft.com/office/drawing/2014/main" id="{D61777D3-E910-4EBA-ADBE-2E63A9871468}"/>
              </a:ext>
            </a:extLst>
          </p:cNvPr>
          <p:cNvSpPr/>
          <p:nvPr/>
        </p:nvSpPr>
        <p:spPr>
          <a:xfrm>
            <a:off x="4461648" y="1465572"/>
            <a:ext cx="1835242" cy="1743079"/>
          </a:xfrm>
          <a:custGeom>
            <a:avLst/>
            <a:gdLst/>
            <a:ahLst/>
            <a:cxnLst>
              <a:cxn ang="0">
                <a:pos x="wd2" y="hd2"/>
              </a:cxn>
              <a:cxn ang="5400000">
                <a:pos x="wd2" y="hd2"/>
              </a:cxn>
              <a:cxn ang="10800000">
                <a:pos x="wd2" y="hd2"/>
              </a:cxn>
              <a:cxn ang="16200000">
                <a:pos x="wd2" y="hd2"/>
              </a:cxn>
            </a:cxnLst>
            <a:rect l="0" t="0" r="r" b="b"/>
            <a:pathLst>
              <a:path w="21135" h="21264" extrusionOk="0">
                <a:moveTo>
                  <a:pt x="12958" y="490"/>
                </a:moveTo>
                <a:cubicBezTo>
                  <a:pt x="8182" y="1451"/>
                  <a:pt x="3782" y="3853"/>
                  <a:pt x="394" y="7309"/>
                </a:cubicBezTo>
                <a:cubicBezTo>
                  <a:pt x="-53" y="7766"/>
                  <a:pt x="-124" y="8453"/>
                  <a:pt x="205" y="9002"/>
                </a:cubicBezTo>
                <a:lnTo>
                  <a:pt x="464" y="9414"/>
                </a:lnTo>
                <a:lnTo>
                  <a:pt x="7358" y="20580"/>
                </a:lnTo>
                <a:cubicBezTo>
                  <a:pt x="7923" y="21495"/>
                  <a:pt x="9288" y="21495"/>
                  <a:pt x="9829" y="20557"/>
                </a:cubicBezTo>
                <a:lnTo>
                  <a:pt x="20935" y="2183"/>
                </a:lnTo>
                <a:cubicBezTo>
                  <a:pt x="21476" y="1291"/>
                  <a:pt x="20864" y="147"/>
                  <a:pt x="19805" y="78"/>
                </a:cubicBezTo>
                <a:cubicBezTo>
                  <a:pt x="17523" y="-105"/>
                  <a:pt x="15194" y="32"/>
                  <a:pt x="12958" y="490"/>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7" name="Shape">
            <a:extLst>
              <a:ext uri="{FF2B5EF4-FFF2-40B4-BE49-F238E27FC236}">
                <a16:creationId xmlns:a16="http://schemas.microsoft.com/office/drawing/2014/main" id="{5F866491-2F74-4ED6-9082-52DB8AC966C9}"/>
              </a:ext>
            </a:extLst>
          </p:cNvPr>
          <p:cNvSpPr/>
          <p:nvPr/>
        </p:nvSpPr>
        <p:spPr>
          <a:xfrm>
            <a:off x="3930438" y="2272112"/>
            <a:ext cx="1537645" cy="1706654"/>
          </a:xfrm>
          <a:custGeom>
            <a:avLst/>
            <a:gdLst/>
            <a:ahLst/>
            <a:cxnLst>
              <a:cxn ang="0">
                <a:pos x="wd2" y="hd2"/>
              </a:cxn>
              <a:cxn ang="5400000">
                <a:pos x="wd2" y="hd2"/>
              </a:cxn>
              <a:cxn ang="10800000">
                <a:pos x="wd2" y="hd2"/>
              </a:cxn>
              <a:cxn ang="16200000">
                <a:pos x="wd2" y="hd2"/>
              </a:cxn>
            </a:cxnLst>
            <a:rect l="0" t="0" r="r" b="b"/>
            <a:pathLst>
              <a:path w="21167" h="21363" extrusionOk="0">
                <a:moveTo>
                  <a:pt x="7622" y="702"/>
                </a:moveTo>
                <a:cubicBezTo>
                  <a:pt x="6975" y="-214"/>
                  <a:pt x="5400" y="-237"/>
                  <a:pt x="4697" y="655"/>
                </a:cubicBezTo>
                <a:cubicBezTo>
                  <a:pt x="3403" y="2299"/>
                  <a:pt x="2363" y="4083"/>
                  <a:pt x="1575" y="5961"/>
                </a:cubicBezTo>
                <a:cubicBezTo>
                  <a:pt x="534" y="8497"/>
                  <a:pt x="0" y="11126"/>
                  <a:pt x="0" y="13826"/>
                </a:cubicBezTo>
                <a:cubicBezTo>
                  <a:pt x="0" y="16033"/>
                  <a:pt x="366" y="18193"/>
                  <a:pt x="1069" y="20306"/>
                </a:cubicBezTo>
                <a:cubicBezTo>
                  <a:pt x="1266" y="20940"/>
                  <a:pt x="1969" y="21363"/>
                  <a:pt x="2728" y="21363"/>
                </a:cubicBezTo>
                <a:lnTo>
                  <a:pt x="19434" y="21363"/>
                </a:lnTo>
                <a:cubicBezTo>
                  <a:pt x="20784" y="21363"/>
                  <a:pt x="21600" y="20142"/>
                  <a:pt x="20925" y="19180"/>
                </a:cubicBezTo>
                <a:lnTo>
                  <a:pt x="14147" y="9741"/>
                </a:lnTo>
                <a:lnTo>
                  <a:pt x="7622" y="702"/>
                </a:ln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8" name="Shape">
            <a:extLst>
              <a:ext uri="{FF2B5EF4-FFF2-40B4-BE49-F238E27FC236}">
                <a16:creationId xmlns:a16="http://schemas.microsoft.com/office/drawing/2014/main" id="{106C802B-E305-40F6-A14C-47C2B0D68DB8}"/>
              </a:ext>
            </a:extLst>
          </p:cNvPr>
          <p:cNvSpPr/>
          <p:nvPr/>
        </p:nvSpPr>
        <p:spPr>
          <a:xfrm>
            <a:off x="4134750" y="4072763"/>
            <a:ext cx="2134880" cy="1187283"/>
          </a:xfrm>
          <a:custGeom>
            <a:avLst/>
            <a:gdLst/>
            <a:ahLst/>
            <a:cxnLst>
              <a:cxn ang="0">
                <a:pos x="wd2" y="hd2"/>
              </a:cxn>
              <a:cxn ang="5400000">
                <a:pos x="wd2" y="hd2"/>
              </a:cxn>
              <a:cxn ang="10800000">
                <a:pos x="wd2" y="hd2"/>
              </a:cxn>
              <a:cxn ang="16200000">
                <a:pos x="wd2" y="hd2"/>
              </a:cxn>
            </a:cxnLst>
            <a:rect l="0" t="0" r="r" b="b"/>
            <a:pathLst>
              <a:path w="21015" h="21430" extrusionOk="0">
                <a:moveTo>
                  <a:pt x="1233" y="0"/>
                </a:moveTo>
                <a:cubicBezTo>
                  <a:pt x="328" y="0"/>
                  <a:pt x="-275" y="1591"/>
                  <a:pt x="127" y="2979"/>
                </a:cubicBezTo>
                <a:cubicBezTo>
                  <a:pt x="891" y="5620"/>
                  <a:pt x="1857" y="8092"/>
                  <a:pt x="3023" y="10360"/>
                </a:cubicBezTo>
                <a:cubicBezTo>
                  <a:pt x="5759" y="15709"/>
                  <a:pt x="9419" y="19569"/>
                  <a:pt x="13441" y="21363"/>
                </a:cubicBezTo>
                <a:cubicBezTo>
                  <a:pt x="13984" y="21600"/>
                  <a:pt x="14547" y="21194"/>
                  <a:pt x="14809" y="20415"/>
                </a:cubicBezTo>
                <a:lnTo>
                  <a:pt x="18369" y="10224"/>
                </a:lnTo>
                <a:lnTo>
                  <a:pt x="20842" y="3149"/>
                </a:lnTo>
                <a:cubicBezTo>
                  <a:pt x="21325" y="1761"/>
                  <a:pt x="20742" y="34"/>
                  <a:pt x="19776" y="34"/>
                </a:cubicBezTo>
                <a:lnTo>
                  <a:pt x="15593" y="34"/>
                </a:lnTo>
                <a:lnTo>
                  <a:pt x="1233" y="34"/>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sz="2400" b="1" dirty="0">
              <a:solidFill>
                <a:schemeClr val="bg1"/>
              </a:solidFill>
            </a:endParaRPr>
          </a:p>
        </p:txBody>
      </p:sp>
      <p:sp>
        <p:nvSpPr>
          <p:cNvPr id="19" name="Shape">
            <a:extLst>
              <a:ext uri="{FF2B5EF4-FFF2-40B4-BE49-F238E27FC236}">
                <a16:creationId xmlns:a16="http://schemas.microsoft.com/office/drawing/2014/main" id="{2D93A11A-FC4F-4A04-8E63-F94262EFF9DE}"/>
              </a:ext>
            </a:extLst>
          </p:cNvPr>
          <p:cNvSpPr/>
          <p:nvPr/>
        </p:nvSpPr>
        <p:spPr>
          <a:xfrm>
            <a:off x="4808979" y="1184219"/>
            <a:ext cx="787376" cy="650865"/>
          </a:xfrm>
          <a:custGeom>
            <a:avLst/>
            <a:gdLst/>
            <a:ahLst/>
            <a:cxnLst>
              <a:cxn ang="0">
                <a:pos x="wd2" y="hd2"/>
              </a:cxn>
              <a:cxn ang="5400000">
                <a:pos x="wd2" y="hd2"/>
              </a:cxn>
              <a:cxn ang="10800000">
                <a:pos x="wd2" y="hd2"/>
              </a:cxn>
              <a:cxn ang="16200000">
                <a:pos x="wd2" y="hd2"/>
              </a:cxn>
            </a:cxnLst>
            <a:rect l="0" t="0" r="r" b="b"/>
            <a:pathLst>
              <a:path w="21289" h="21600" extrusionOk="0">
                <a:moveTo>
                  <a:pt x="20876" y="8964"/>
                </a:moveTo>
                <a:lnTo>
                  <a:pt x="17009" y="1743"/>
                </a:lnTo>
                <a:cubicBezTo>
                  <a:pt x="16456" y="685"/>
                  <a:pt x="15407" y="0"/>
                  <a:pt x="14302" y="0"/>
                </a:cubicBezTo>
                <a:lnTo>
                  <a:pt x="6954" y="0"/>
                </a:lnTo>
                <a:cubicBezTo>
                  <a:pt x="5849" y="0"/>
                  <a:pt x="4800" y="685"/>
                  <a:pt x="4247" y="1743"/>
                </a:cubicBezTo>
                <a:lnTo>
                  <a:pt x="436" y="9026"/>
                </a:lnTo>
                <a:cubicBezTo>
                  <a:pt x="-172" y="10146"/>
                  <a:pt x="-117" y="11516"/>
                  <a:pt x="436" y="12636"/>
                </a:cubicBezTo>
                <a:lnTo>
                  <a:pt x="4303" y="19857"/>
                </a:lnTo>
                <a:cubicBezTo>
                  <a:pt x="4855" y="20915"/>
                  <a:pt x="5905" y="21600"/>
                  <a:pt x="7010" y="21600"/>
                </a:cubicBezTo>
                <a:lnTo>
                  <a:pt x="14357" y="21600"/>
                </a:lnTo>
                <a:cubicBezTo>
                  <a:pt x="15462" y="21600"/>
                  <a:pt x="16511" y="20915"/>
                  <a:pt x="17064" y="19857"/>
                </a:cubicBezTo>
                <a:lnTo>
                  <a:pt x="20876" y="12574"/>
                </a:lnTo>
                <a:cubicBezTo>
                  <a:pt x="21428" y="11454"/>
                  <a:pt x="21428" y="10084"/>
                  <a:pt x="20876" y="8964"/>
                </a:cubicBezTo>
                <a:close/>
              </a:path>
            </a:pathLst>
          </a:custGeom>
          <a:solidFill>
            <a:schemeClr val="accent6">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06</a:t>
            </a:r>
            <a:endParaRPr sz="2400" b="1" dirty="0">
              <a:solidFill>
                <a:schemeClr val="bg1"/>
              </a:solidFill>
            </a:endParaRPr>
          </a:p>
        </p:txBody>
      </p:sp>
      <p:sp>
        <p:nvSpPr>
          <p:cNvPr id="20" name="Shape">
            <a:extLst>
              <a:ext uri="{FF2B5EF4-FFF2-40B4-BE49-F238E27FC236}">
                <a16:creationId xmlns:a16="http://schemas.microsoft.com/office/drawing/2014/main" id="{390498CD-47E9-4910-B6F3-80C11C94488A}"/>
              </a:ext>
            </a:extLst>
          </p:cNvPr>
          <p:cNvSpPr/>
          <p:nvPr/>
        </p:nvSpPr>
        <p:spPr>
          <a:xfrm>
            <a:off x="7015551" y="1446814"/>
            <a:ext cx="788911" cy="650865"/>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4">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01</a:t>
            </a:r>
            <a:endParaRPr sz="2400" b="1" dirty="0">
              <a:solidFill>
                <a:schemeClr val="bg1"/>
              </a:solidFill>
            </a:endParaRPr>
          </a:p>
        </p:txBody>
      </p:sp>
      <p:sp>
        <p:nvSpPr>
          <p:cNvPr id="21" name="Shape">
            <a:extLst>
              <a:ext uri="{FF2B5EF4-FFF2-40B4-BE49-F238E27FC236}">
                <a16:creationId xmlns:a16="http://schemas.microsoft.com/office/drawing/2014/main" id="{E2BD6B50-4E44-4E83-BF57-4B739A102514}"/>
              </a:ext>
            </a:extLst>
          </p:cNvPr>
          <p:cNvSpPr/>
          <p:nvPr/>
        </p:nvSpPr>
        <p:spPr>
          <a:xfrm>
            <a:off x="7812369" y="3247465"/>
            <a:ext cx="788911" cy="650865"/>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3">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02</a:t>
            </a:r>
            <a:endParaRPr sz="2400" b="1" dirty="0">
              <a:solidFill>
                <a:schemeClr val="bg1"/>
              </a:solidFill>
            </a:endParaRPr>
          </a:p>
        </p:txBody>
      </p:sp>
      <p:sp>
        <p:nvSpPr>
          <p:cNvPr id="22" name="Shape">
            <a:extLst>
              <a:ext uri="{FF2B5EF4-FFF2-40B4-BE49-F238E27FC236}">
                <a16:creationId xmlns:a16="http://schemas.microsoft.com/office/drawing/2014/main" id="{12952B10-3D3A-46AB-93E1-B53BA2908E63}"/>
              </a:ext>
            </a:extLst>
          </p:cNvPr>
          <p:cNvSpPr/>
          <p:nvPr/>
        </p:nvSpPr>
        <p:spPr>
          <a:xfrm>
            <a:off x="6463908" y="4860547"/>
            <a:ext cx="788911" cy="650865"/>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516"/>
                  <a:pt x="21428" y="10084"/>
                  <a:pt x="20822" y="8964"/>
                </a:cubicBezTo>
                <a:close/>
              </a:path>
            </a:pathLst>
          </a:custGeom>
          <a:solidFill>
            <a:schemeClr val="accent1">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03</a:t>
            </a:r>
            <a:endParaRPr sz="2400" b="1" dirty="0">
              <a:solidFill>
                <a:schemeClr val="bg1"/>
              </a:solidFill>
            </a:endParaRPr>
          </a:p>
        </p:txBody>
      </p:sp>
      <p:sp>
        <p:nvSpPr>
          <p:cNvPr id="23" name="Shape">
            <a:extLst>
              <a:ext uri="{FF2B5EF4-FFF2-40B4-BE49-F238E27FC236}">
                <a16:creationId xmlns:a16="http://schemas.microsoft.com/office/drawing/2014/main" id="{764BC3F8-3F0D-4756-8809-5044EED79BD5}"/>
              </a:ext>
            </a:extLst>
          </p:cNvPr>
          <p:cNvSpPr/>
          <p:nvPr/>
        </p:nvSpPr>
        <p:spPr>
          <a:xfrm>
            <a:off x="4216473" y="4541682"/>
            <a:ext cx="788911" cy="650865"/>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5">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04</a:t>
            </a:r>
            <a:endParaRPr sz="2400" b="1" dirty="0">
              <a:solidFill>
                <a:schemeClr val="bg1"/>
              </a:solidFill>
            </a:endParaRPr>
          </a:p>
        </p:txBody>
      </p:sp>
      <p:sp>
        <p:nvSpPr>
          <p:cNvPr id="24" name="Shape">
            <a:extLst>
              <a:ext uri="{FF2B5EF4-FFF2-40B4-BE49-F238E27FC236}">
                <a16:creationId xmlns:a16="http://schemas.microsoft.com/office/drawing/2014/main" id="{F85AF635-31CD-49DD-B8CC-2AE54DDBDD0E}"/>
              </a:ext>
            </a:extLst>
          </p:cNvPr>
          <p:cNvSpPr/>
          <p:nvPr/>
        </p:nvSpPr>
        <p:spPr>
          <a:xfrm>
            <a:off x="3480949" y="2778545"/>
            <a:ext cx="788906" cy="650865"/>
          </a:xfrm>
          <a:custGeom>
            <a:avLst/>
            <a:gdLst/>
            <a:ahLst/>
            <a:cxnLst>
              <a:cxn ang="0">
                <a:pos x="wd2" y="hd2"/>
              </a:cxn>
              <a:cxn ang="5400000">
                <a:pos x="wd2" y="hd2"/>
              </a:cxn>
              <a:cxn ang="10800000">
                <a:pos x="wd2" y="hd2"/>
              </a:cxn>
              <a:cxn ang="16200000">
                <a:pos x="wd2" y="hd2"/>
              </a:cxn>
            </a:cxnLst>
            <a:rect l="0" t="0" r="r" b="b"/>
            <a:pathLst>
              <a:path w="21277"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2">
              <a:lumMod val="50000"/>
            </a:schemeClr>
          </a:solidFill>
          <a:ln w="12700">
            <a:miter lim="400000"/>
          </a:ln>
        </p:spPr>
        <p:txBody>
          <a:bodyPr lIns="38100" tIns="38100" rIns="38100" bIns="38100" anchor="ctr"/>
          <a:lstStyle/>
          <a:p>
            <a:pPr algn="ctr">
              <a:defRPr sz="3000">
                <a:solidFill>
                  <a:srgbClr val="FFFFFF"/>
                </a:solidFill>
              </a:defRPr>
            </a:pPr>
            <a:r>
              <a:rPr lang="fr-CA" sz="2400" b="1" dirty="0">
                <a:solidFill>
                  <a:schemeClr val="bg1"/>
                </a:solidFill>
              </a:rPr>
              <a:t>05</a:t>
            </a:r>
            <a:endParaRPr sz="2400" b="1" dirty="0">
              <a:solidFill>
                <a:schemeClr val="bg1"/>
              </a:solidFill>
            </a:endParaRPr>
          </a:p>
        </p:txBody>
      </p:sp>
      <p:grpSp>
        <p:nvGrpSpPr>
          <p:cNvPr id="25" name="Group 24">
            <a:extLst>
              <a:ext uri="{FF2B5EF4-FFF2-40B4-BE49-F238E27FC236}">
                <a16:creationId xmlns:a16="http://schemas.microsoft.com/office/drawing/2014/main" id="{1681793B-F965-43CF-BF63-91D3F734020D}"/>
              </a:ext>
            </a:extLst>
          </p:cNvPr>
          <p:cNvGrpSpPr/>
          <p:nvPr/>
        </p:nvGrpSpPr>
        <p:grpSpPr>
          <a:xfrm>
            <a:off x="8863423" y="2658481"/>
            <a:ext cx="2926080" cy="736155"/>
            <a:chOff x="8921977" y="1466725"/>
            <a:chExt cx="2926080" cy="736155"/>
          </a:xfrm>
        </p:grpSpPr>
        <p:sp>
          <p:nvSpPr>
            <p:cNvPr id="26" name="TextBox 25">
              <a:extLst>
                <a:ext uri="{FF2B5EF4-FFF2-40B4-BE49-F238E27FC236}">
                  <a16:creationId xmlns:a16="http://schemas.microsoft.com/office/drawing/2014/main" id="{8DA96746-01B8-40FB-912E-9DE575F575DA}"/>
                </a:ext>
              </a:extLst>
            </p:cNvPr>
            <p:cNvSpPr txBox="1"/>
            <p:nvPr/>
          </p:nvSpPr>
          <p:spPr>
            <a:xfrm>
              <a:off x="8921977" y="1466725"/>
              <a:ext cx="2926080" cy="461665"/>
            </a:xfrm>
            <a:prstGeom prst="rect">
              <a:avLst/>
            </a:prstGeom>
            <a:noFill/>
          </p:spPr>
          <p:txBody>
            <a:bodyPr wrap="square" lIns="0" rIns="0" rtlCol="0" anchor="b">
              <a:spAutoFit/>
            </a:bodyPr>
            <a:lstStyle/>
            <a:p>
              <a:endParaRPr lang="en-US" sz="2400" b="1" noProof="1"/>
            </a:p>
          </p:txBody>
        </p:sp>
        <p:sp>
          <p:nvSpPr>
            <p:cNvPr id="27" name="TextBox 26">
              <a:extLst>
                <a:ext uri="{FF2B5EF4-FFF2-40B4-BE49-F238E27FC236}">
                  <a16:creationId xmlns:a16="http://schemas.microsoft.com/office/drawing/2014/main" id="{9229BBD8-8F46-4944-97DC-AF4B9BC0F50B}"/>
                </a:ext>
              </a:extLst>
            </p:cNvPr>
            <p:cNvSpPr txBox="1"/>
            <p:nvPr/>
          </p:nvSpPr>
          <p:spPr>
            <a:xfrm>
              <a:off x="8921977" y="1925881"/>
              <a:ext cx="2926080" cy="276999"/>
            </a:xfrm>
            <a:prstGeom prst="rect">
              <a:avLst/>
            </a:prstGeom>
            <a:noFill/>
          </p:spPr>
          <p:txBody>
            <a:bodyPr wrap="square" lIns="0" rIns="0" rtlCol="0" anchor="t">
              <a:spAutoFit/>
            </a:bodyPr>
            <a:lstStyle/>
            <a:p>
              <a:pPr algn="just"/>
              <a:endParaRPr lang="en-US" sz="1200" noProof="1">
                <a:solidFill>
                  <a:schemeClr val="tx1">
                    <a:lumMod val="65000"/>
                    <a:lumOff val="35000"/>
                  </a:schemeClr>
                </a:solidFill>
              </a:endParaRPr>
            </a:p>
          </p:txBody>
        </p:sp>
      </p:grpSp>
      <p:sp>
        <p:nvSpPr>
          <p:cNvPr id="32" name="TextBox 31">
            <a:extLst>
              <a:ext uri="{FF2B5EF4-FFF2-40B4-BE49-F238E27FC236}">
                <a16:creationId xmlns:a16="http://schemas.microsoft.com/office/drawing/2014/main" id="{EFCF1097-F232-4282-AC24-F4A104F8394D}"/>
              </a:ext>
            </a:extLst>
          </p:cNvPr>
          <p:cNvSpPr txBox="1"/>
          <p:nvPr/>
        </p:nvSpPr>
        <p:spPr>
          <a:xfrm>
            <a:off x="8446975" y="4363575"/>
            <a:ext cx="2926080" cy="461665"/>
          </a:xfrm>
          <a:prstGeom prst="rect">
            <a:avLst/>
          </a:prstGeom>
          <a:noFill/>
        </p:spPr>
        <p:txBody>
          <a:bodyPr wrap="square" lIns="0" rIns="0" rtlCol="0" anchor="b">
            <a:spAutoFit/>
          </a:bodyPr>
          <a:lstStyle/>
          <a:p>
            <a:endParaRPr lang="en-US" sz="2400" b="1" noProof="1"/>
          </a:p>
        </p:txBody>
      </p:sp>
      <p:sp>
        <p:nvSpPr>
          <p:cNvPr id="33" name="TextBox 32">
            <a:extLst>
              <a:ext uri="{FF2B5EF4-FFF2-40B4-BE49-F238E27FC236}">
                <a16:creationId xmlns:a16="http://schemas.microsoft.com/office/drawing/2014/main" id="{4A4D85EF-B2CC-4825-B37F-1DFBAD7F4965}"/>
              </a:ext>
            </a:extLst>
          </p:cNvPr>
          <p:cNvSpPr txBox="1"/>
          <p:nvPr/>
        </p:nvSpPr>
        <p:spPr>
          <a:xfrm>
            <a:off x="7401377" y="5072627"/>
            <a:ext cx="3835827" cy="707886"/>
          </a:xfrm>
          <a:prstGeom prst="rect">
            <a:avLst/>
          </a:prstGeom>
          <a:noFill/>
        </p:spPr>
        <p:txBody>
          <a:bodyPr wrap="square" lIns="0" rIns="0" rtlCol="0" anchor="t">
            <a:spAutoFit/>
          </a:bodyPr>
          <a:lstStyle/>
          <a:p>
            <a:pPr algn="just"/>
            <a:r>
              <a:rPr lang="en-US" sz="2000" noProof="1">
                <a:solidFill>
                  <a:srgbClr val="002060"/>
                </a:solidFill>
                <a:latin typeface="Bahnschrift SemiLight Condensed" panose="020B0502040204020203" pitchFamily="34" charset="0"/>
              </a:rPr>
              <a:t>Changes in the method of appointment of Independent Director</a:t>
            </a:r>
          </a:p>
        </p:txBody>
      </p:sp>
      <p:sp>
        <p:nvSpPr>
          <p:cNvPr id="35" name="TextBox 34">
            <a:extLst>
              <a:ext uri="{FF2B5EF4-FFF2-40B4-BE49-F238E27FC236}">
                <a16:creationId xmlns:a16="http://schemas.microsoft.com/office/drawing/2014/main" id="{DE924E1B-B756-41AD-899C-BCFE1B90D40C}"/>
              </a:ext>
            </a:extLst>
          </p:cNvPr>
          <p:cNvSpPr txBox="1"/>
          <p:nvPr/>
        </p:nvSpPr>
        <p:spPr>
          <a:xfrm>
            <a:off x="594576" y="4375607"/>
            <a:ext cx="3090917" cy="461665"/>
          </a:xfrm>
          <a:prstGeom prst="rect">
            <a:avLst/>
          </a:prstGeom>
          <a:noFill/>
        </p:spPr>
        <p:txBody>
          <a:bodyPr wrap="square" lIns="0" rIns="0" rtlCol="0" anchor="b">
            <a:spAutoFit/>
          </a:bodyPr>
          <a:lstStyle/>
          <a:p>
            <a:pPr algn="r"/>
            <a:endParaRPr lang="en-US" sz="2400" b="1" noProof="1"/>
          </a:p>
        </p:txBody>
      </p:sp>
      <p:sp>
        <p:nvSpPr>
          <p:cNvPr id="36" name="TextBox 35">
            <a:extLst>
              <a:ext uri="{FF2B5EF4-FFF2-40B4-BE49-F238E27FC236}">
                <a16:creationId xmlns:a16="http://schemas.microsoft.com/office/drawing/2014/main" id="{72664455-2BCD-41BF-8B6E-2A897D37EFBC}"/>
              </a:ext>
            </a:extLst>
          </p:cNvPr>
          <p:cNvSpPr txBox="1"/>
          <p:nvPr/>
        </p:nvSpPr>
        <p:spPr>
          <a:xfrm>
            <a:off x="1805763" y="4860163"/>
            <a:ext cx="2312002" cy="707886"/>
          </a:xfrm>
          <a:prstGeom prst="rect">
            <a:avLst/>
          </a:prstGeom>
          <a:noFill/>
        </p:spPr>
        <p:txBody>
          <a:bodyPr wrap="square" lIns="0" rIns="0" rtlCol="0" anchor="t">
            <a:spAutoFit/>
          </a:bodyPr>
          <a:lstStyle/>
          <a:p>
            <a:r>
              <a:rPr lang="en-US" sz="2000" noProof="1">
                <a:solidFill>
                  <a:srgbClr val="002060"/>
                </a:solidFill>
                <a:latin typeface="Bahnschrift SemiLight Condensed" panose="020B0502040204020203" pitchFamily="34" charset="0"/>
              </a:rPr>
              <a:t>Check the Overlapping Regulations </a:t>
            </a:r>
          </a:p>
        </p:txBody>
      </p:sp>
      <p:sp>
        <p:nvSpPr>
          <p:cNvPr id="38" name="TextBox 37">
            <a:extLst>
              <a:ext uri="{FF2B5EF4-FFF2-40B4-BE49-F238E27FC236}">
                <a16:creationId xmlns:a16="http://schemas.microsoft.com/office/drawing/2014/main" id="{184E3E8F-5007-4A29-8FC6-3C2BB050470C}"/>
              </a:ext>
            </a:extLst>
          </p:cNvPr>
          <p:cNvSpPr txBox="1"/>
          <p:nvPr/>
        </p:nvSpPr>
        <p:spPr>
          <a:xfrm>
            <a:off x="8551023" y="953387"/>
            <a:ext cx="2926080" cy="461665"/>
          </a:xfrm>
          <a:prstGeom prst="rect">
            <a:avLst/>
          </a:prstGeom>
          <a:noFill/>
        </p:spPr>
        <p:txBody>
          <a:bodyPr wrap="square" lIns="0" rIns="0" rtlCol="0" anchor="b">
            <a:spAutoFit/>
          </a:bodyPr>
          <a:lstStyle/>
          <a:p>
            <a:endParaRPr lang="en-US" sz="2400" b="1" noProof="1"/>
          </a:p>
        </p:txBody>
      </p:sp>
      <p:sp>
        <p:nvSpPr>
          <p:cNvPr id="39" name="TextBox 38">
            <a:extLst>
              <a:ext uri="{FF2B5EF4-FFF2-40B4-BE49-F238E27FC236}">
                <a16:creationId xmlns:a16="http://schemas.microsoft.com/office/drawing/2014/main" id="{0E5AD3FE-A41C-4B78-9011-297052703086}"/>
              </a:ext>
            </a:extLst>
          </p:cNvPr>
          <p:cNvSpPr txBox="1"/>
          <p:nvPr/>
        </p:nvSpPr>
        <p:spPr>
          <a:xfrm>
            <a:off x="8068423" y="1247443"/>
            <a:ext cx="2926080" cy="707886"/>
          </a:xfrm>
          <a:prstGeom prst="rect">
            <a:avLst/>
          </a:prstGeom>
          <a:noFill/>
        </p:spPr>
        <p:txBody>
          <a:bodyPr wrap="square" lIns="0" rIns="0" rtlCol="0" anchor="t">
            <a:spAutoFit/>
          </a:bodyPr>
          <a:lstStyle/>
          <a:p>
            <a:pPr algn="just"/>
            <a:r>
              <a:rPr lang="en-US" sz="2000" noProof="1">
                <a:solidFill>
                  <a:schemeClr val="accent4">
                    <a:lumMod val="50000"/>
                  </a:schemeClr>
                </a:solidFill>
                <a:latin typeface="Bahnschrift SemiLight Condensed" panose="020B0502040204020203" pitchFamily="34" charset="0"/>
              </a:rPr>
              <a:t>Liability of Independent Director needs to be reduced</a:t>
            </a:r>
          </a:p>
        </p:txBody>
      </p:sp>
      <p:sp>
        <p:nvSpPr>
          <p:cNvPr id="41" name="TextBox 40">
            <a:extLst>
              <a:ext uri="{FF2B5EF4-FFF2-40B4-BE49-F238E27FC236}">
                <a16:creationId xmlns:a16="http://schemas.microsoft.com/office/drawing/2014/main" id="{4A3F19C5-0A73-402A-9383-441EA40419E7}"/>
              </a:ext>
            </a:extLst>
          </p:cNvPr>
          <p:cNvSpPr txBox="1"/>
          <p:nvPr/>
        </p:nvSpPr>
        <p:spPr>
          <a:xfrm>
            <a:off x="602372" y="953387"/>
            <a:ext cx="3345718" cy="461665"/>
          </a:xfrm>
          <a:prstGeom prst="rect">
            <a:avLst/>
          </a:prstGeom>
          <a:noFill/>
        </p:spPr>
        <p:txBody>
          <a:bodyPr wrap="square" lIns="0" rIns="0" rtlCol="0" anchor="b">
            <a:spAutoFit/>
          </a:bodyPr>
          <a:lstStyle/>
          <a:p>
            <a:pPr algn="r"/>
            <a:endParaRPr lang="en-US" sz="2400" b="1" noProof="1"/>
          </a:p>
        </p:txBody>
      </p:sp>
      <p:sp>
        <p:nvSpPr>
          <p:cNvPr id="42" name="TextBox 41">
            <a:extLst>
              <a:ext uri="{FF2B5EF4-FFF2-40B4-BE49-F238E27FC236}">
                <a16:creationId xmlns:a16="http://schemas.microsoft.com/office/drawing/2014/main" id="{97F0E7B0-E0E2-4600-A27D-7895B7A623E5}"/>
              </a:ext>
            </a:extLst>
          </p:cNvPr>
          <p:cNvSpPr txBox="1"/>
          <p:nvPr/>
        </p:nvSpPr>
        <p:spPr>
          <a:xfrm>
            <a:off x="1805763" y="1167530"/>
            <a:ext cx="2755457" cy="954107"/>
          </a:xfrm>
          <a:prstGeom prst="rect">
            <a:avLst/>
          </a:prstGeom>
          <a:noFill/>
        </p:spPr>
        <p:txBody>
          <a:bodyPr wrap="square" lIns="0" rIns="0" rtlCol="0" anchor="t">
            <a:spAutoFit/>
          </a:bodyPr>
          <a:lstStyle/>
          <a:p>
            <a:r>
              <a:rPr lang="en-US" sz="2000" noProof="1">
                <a:solidFill>
                  <a:srgbClr val="C00000"/>
                </a:solidFill>
                <a:latin typeface="Bahnschrift SemiLight Condensed" panose="020B0502040204020203" pitchFamily="34" charset="0"/>
              </a:rPr>
              <a:t>Encouragement of Women Director in Board</a:t>
            </a:r>
          </a:p>
          <a:p>
            <a:pPr algn="just"/>
            <a:r>
              <a:rPr lang="en-US" sz="1600" noProof="1">
                <a:solidFill>
                  <a:srgbClr val="C00000"/>
                </a:solidFill>
                <a:latin typeface="Bahnschrift SemiLight Condensed" panose="020B0502040204020203" pitchFamily="34" charset="0"/>
              </a:rPr>
              <a:t> </a:t>
            </a:r>
          </a:p>
        </p:txBody>
      </p:sp>
      <p:sp>
        <p:nvSpPr>
          <p:cNvPr id="88" name="TextBox 87">
            <a:extLst>
              <a:ext uri="{FF2B5EF4-FFF2-40B4-BE49-F238E27FC236}">
                <a16:creationId xmlns:a16="http://schemas.microsoft.com/office/drawing/2014/main" id="{0E5AD3FE-A41C-4B78-9011-297052703086}"/>
              </a:ext>
            </a:extLst>
          </p:cNvPr>
          <p:cNvSpPr txBox="1"/>
          <p:nvPr/>
        </p:nvSpPr>
        <p:spPr>
          <a:xfrm>
            <a:off x="8703423" y="3257171"/>
            <a:ext cx="2926080" cy="707886"/>
          </a:xfrm>
          <a:prstGeom prst="rect">
            <a:avLst/>
          </a:prstGeom>
          <a:noFill/>
        </p:spPr>
        <p:txBody>
          <a:bodyPr wrap="square" lIns="0" rIns="0" rtlCol="0" anchor="t">
            <a:spAutoFit/>
          </a:bodyPr>
          <a:lstStyle/>
          <a:p>
            <a:pPr algn="just"/>
            <a:r>
              <a:rPr lang="en-US" sz="2000" noProof="1">
                <a:solidFill>
                  <a:schemeClr val="bg1">
                    <a:lumMod val="50000"/>
                  </a:schemeClr>
                </a:solidFill>
                <a:latin typeface="Bahnschrift SemiLight Condensed" panose="020B0502040204020203" pitchFamily="34" charset="0"/>
              </a:rPr>
              <a:t>Authority of Independent Director needs to be increased</a:t>
            </a:r>
          </a:p>
        </p:txBody>
      </p:sp>
      <p:sp>
        <p:nvSpPr>
          <p:cNvPr id="5" name="TextBox 4">
            <a:extLst>
              <a:ext uri="{FF2B5EF4-FFF2-40B4-BE49-F238E27FC236}">
                <a16:creationId xmlns:a16="http://schemas.microsoft.com/office/drawing/2014/main" id="{8AA52CF0-5D2B-4C36-8D4F-37789E98F023}"/>
              </a:ext>
            </a:extLst>
          </p:cNvPr>
          <p:cNvSpPr txBox="1"/>
          <p:nvPr/>
        </p:nvSpPr>
        <p:spPr>
          <a:xfrm>
            <a:off x="282180" y="5938188"/>
            <a:ext cx="4849899" cy="276999"/>
          </a:xfrm>
          <a:prstGeom prst="rect">
            <a:avLst/>
          </a:prstGeom>
          <a:noFill/>
        </p:spPr>
        <p:txBody>
          <a:bodyPr wrap="square" rtlCol="0">
            <a:spAutoFit/>
          </a:bodyPr>
          <a:lstStyle/>
          <a:p>
            <a:r>
              <a:rPr lang="en-US" sz="1200" dirty="0">
                <a:latin typeface="Bahnschrift SemiLight Condensed" panose="020B0502040204020203" pitchFamily="34" charset="0"/>
              </a:rPr>
              <a:t>Source: Research Report by Indian Institute of Corporate Affairs</a:t>
            </a:r>
          </a:p>
        </p:txBody>
      </p:sp>
      <p:sp>
        <p:nvSpPr>
          <p:cNvPr id="8" name="Footer Placeholder 7">
            <a:extLst>
              <a:ext uri="{FF2B5EF4-FFF2-40B4-BE49-F238E27FC236}">
                <a16:creationId xmlns:a16="http://schemas.microsoft.com/office/drawing/2014/main" id="{F7709691-84D9-484F-AE60-8228900A572C}"/>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22065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78</a:t>
            </a:fld>
            <a:endParaRPr lang="en-GB" dirty="0"/>
          </a:p>
        </p:txBody>
      </p:sp>
      <p:sp>
        <p:nvSpPr>
          <p:cNvPr id="12" name="TextBox 11">
            <a:extLst>
              <a:ext uri="{FF2B5EF4-FFF2-40B4-BE49-F238E27FC236}">
                <a16:creationId xmlns:a16="http://schemas.microsoft.com/office/drawing/2014/main" id="{AAFE0F6B-2BDB-429D-A984-608453D4675A}"/>
              </a:ext>
            </a:extLst>
          </p:cNvPr>
          <p:cNvSpPr txBox="1"/>
          <p:nvPr/>
        </p:nvSpPr>
        <p:spPr>
          <a:xfrm>
            <a:off x="641989" y="2740183"/>
            <a:ext cx="11598771" cy="923330"/>
          </a:xfrm>
          <a:prstGeom prst="rect">
            <a:avLst/>
          </a:prstGeom>
          <a:noFill/>
        </p:spPr>
        <p:txBody>
          <a:bodyPr wrap="square" numCol="1" spcCol="720000" rtlCol="0">
            <a:spAutoFit/>
          </a:bodyPr>
          <a:lstStyle/>
          <a:p>
            <a:r>
              <a:rPr lang="en-US" sz="5400" dirty="0">
                <a:solidFill>
                  <a:schemeClr val="accent1">
                    <a:lumMod val="50000"/>
                  </a:schemeClr>
                </a:solidFill>
                <a:latin typeface="Bahnschrift Condensed" panose="020B0502040204020203" pitchFamily="34" charset="0"/>
              </a:rPr>
              <a:t>GLIMPSE OF MY JOURNEY AS ID</a:t>
            </a:r>
            <a:endParaRPr lang="en-IN" sz="5400" dirty="0">
              <a:solidFill>
                <a:schemeClr val="accent1">
                  <a:lumMod val="50000"/>
                </a:schemeClr>
              </a:solidFill>
              <a:latin typeface="Bahnschrift Condensed" panose="020B0502040204020203" pitchFamily="34" charset="0"/>
            </a:endParaRPr>
          </a:p>
        </p:txBody>
      </p:sp>
      <p:sp>
        <p:nvSpPr>
          <p:cNvPr id="2" name="Footer Placeholder 1">
            <a:extLst>
              <a:ext uri="{FF2B5EF4-FFF2-40B4-BE49-F238E27FC236}">
                <a16:creationId xmlns:a16="http://schemas.microsoft.com/office/drawing/2014/main" id="{2788B119-3DBE-4E86-AFFB-C382EC403766}"/>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203987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9710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APPOINTED AS DIRECTOR OF A SECURITIES BROKING COMPANY</a:t>
            </a:r>
            <a:endParaRPr kumimoji="0" lang="en-IN"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FE0F6B-2BDB-429D-A984-608453D4675A}"/>
              </a:ext>
            </a:extLst>
          </p:cNvPr>
          <p:cNvSpPr txBox="1"/>
          <p:nvPr/>
        </p:nvSpPr>
        <p:spPr>
          <a:xfrm>
            <a:off x="82005" y="831808"/>
            <a:ext cx="6013995" cy="5975995"/>
          </a:xfrm>
          <a:prstGeom prst="rect">
            <a:avLst/>
          </a:prstGeom>
          <a:noFill/>
        </p:spPr>
        <p:txBody>
          <a:bodyPr wrap="square" numCol="1" spcCol="72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i="0" u="none"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Year:</a:t>
            </a:r>
            <a:r>
              <a:rPr kumimoji="0" lang="en-IN" sz="240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 2005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Actions/Challenges: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sng"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Hiring a team of institutional equities experts. First time sign on bonus- Rs 44 crores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Initially fully promoter driven- professionalize various roles like HR, Marketing, CFO, etc.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Constant balance between rapid growth and internal controls enhancement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Diversification of products/service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IN" sz="24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8" indent="0" algn="l" defTabSz="914400" rtl="0" eaLnBrk="1" fontAlgn="auto" latinLnBrk="0" hangingPunct="1">
              <a:lnSpc>
                <a:spcPct val="10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9" name="Table 8">
            <a:extLst>
              <a:ext uri="{FF2B5EF4-FFF2-40B4-BE49-F238E27FC236}">
                <a16:creationId xmlns:a16="http://schemas.microsoft.com/office/drawing/2014/main" id="{3DB55B83-4E89-4109-905E-BCDCB0309284}"/>
              </a:ext>
            </a:extLst>
          </p:cNvPr>
          <p:cNvGraphicFramePr>
            <a:graphicFrameLocks noGrp="1"/>
          </p:cNvGraphicFramePr>
          <p:nvPr>
            <p:extLst>
              <p:ext uri="{D42A27DB-BD31-4B8C-83A1-F6EECF244321}">
                <p14:modId xmlns:p14="http://schemas.microsoft.com/office/powerpoint/2010/main" val="2947664480"/>
              </p:ext>
            </p:extLst>
          </p:nvPr>
        </p:nvGraphicFramePr>
        <p:xfrm>
          <a:off x="6384110" y="2761573"/>
          <a:ext cx="4904375" cy="989216"/>
        </p:xfrm>
        <a:graphic>
          <a:graphicData uri="http://schemas.openxmlformats.org/drawingml/2006/table">
            <a:tbl>
              <a:tblPr firstRow="1" bandRow="1">
                <a:tableStyleId>{E8034E78-7F5D-4C2E-B375-FC64B27BC917}</a:tableStyleId>
              </a:tblPr>
              <a:tblGrid>
                <a:gridCol w="1634792">
                  <a:extLst>
                    <a:ext uri="{9D8B030D-6E8A-4147-A177-3AD203B41FA5}">
                      <a16:colId xmlns:a16="http://schemas.microsoft.com/office/drawing/2014/main" val="20000"/>
                    </a:ext>
                  </a:extLst>
                </a:gridCol>
                <a:gridCol w="1484326">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tblGrid>
              <a:tr h="304800">
                <a:tc>
                  <a:txBody>
                    <a:bodyPr/>
                    <a:lstStyle/>
                    <a:p>
                      <a:r>
                        <a:rPr lang="en-IN" sz="1800" b="0" dirty="0">
                          <a:latin typeface="Bahnschrift SemiLight Condensed" panose="020B0502040204020203" pitchFamily="34" charset="0"/>
                          <a:ea typeface="Verdana" panose="020B0604030504040204" pitchFamily="34" charset="0"/>
                        </a:rPr>
                        <a:t>Year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2005</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2019</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26473">
                <a:tc>
                  <a:txBody>
                    <a:bodyPr/>
                    <a:lstStyle/>
                    <a:p>
                      <a:r>
                        <a:rPr lang="en-IN" sz="1800" b="0" dirty="0">
                          <a:solidFill>
                            <a:srgbClr val="7030A0"/>
                          </a:solidFill>
                          <a:latin typeface="Bahnschrift SemiLight Condensed" panose="020B0502040204020203" pitchFamily="34" charset="0"/>
                          <a:ea typeface="Verdana" panose="020B0604030504040204" pitchFamily="34" charset="0"/>
                        </a:rPr>
                        <a:t>Market Capitalisation</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INR 246 CR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INR 17,205 CR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58AAFA76-B585-4105-8FDF-4C1994975C0C}"/>
              </a:ext>
            </a:extLst>
          </p:cNvPr>
          <p:cNvSpPr txBox="1"/>
          <p:nvPr/>
        </p:nvSpPr>
        <p:spPr>
          <a:xfrm>
            <a:off x="6329680" y="3851562"/>
            <a:ext cx="5725885" cy="646331"/>
          </a:xfrm>
          <a:prstGeom prst="rect">
            <a:avLst/>
          </a:prstGeom>
          <a:noFill/>
        </p:spPr>
        <p:txBody>
          <a:bodyPr wrap="square" rtlCol="0">
            <a:spAutoFit/>
          </a:bodyPr>
          <a:lstStyle/>
          <a:p>
            <a:r>
              <a:rPr lang="en-IN" dirty="0">
                <a:solidFill>
                  <a:srgbClr val="7030A0"/>
                </a:solidFill>
                <a:latin typeface="Bahnschrift SemiLight Condensed" panose="020B0502040204020203" pitchFamily="34" charset="0"/>
                <a:ea typeface="Verdana" panose="020B0604030504040204" pitchFamily="34" charset="0"/>
              </a:rPr>
              <a:t>Now the Company has turned into Financial Conglomerate (incl. NBFC, Wealth Management etc)</a:t>
            </a:r>
          </a:p>
        </p:txBody>
      </p:sp>
      <p:sp>
        <p:nvSpPr>
          <p:cNvPr id="8" name="Footer Placeholder 7">
            <a:extLst>
              <a:ext uri="{FF2B5EF4-FFF2-40B4-BE49-F238E27FC236}">
                <a16:creationId xmlns:a16="http://schemas.microsoft.com/office/drawing/2014/main" id="{7A95A75F-3CA1-44A5-A052-41BAD1CAEF10}"/>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62987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8</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US" sz="3200" dirty="0">
                <a:latin typeface="Bahnschrift Condensed" panose="020B0502040204020203" pitchFamily="34" charset="0"/>
                <a:ea typeface="Verdana" panose="020B0604030504040204" pitchFamily="34" charset="0"/>
              </a:rPr>
              <a:t>REQUIREMENT OF LAW</a:t>
            </a:r>
            <a:endParaRPr lang="en-IN" sz="3200" dirty="0">
              <a:latin typeface="Bahnschrift Condensed" panose="020B0502040204020203"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11">
            <a:extLst>
              <a:ext uri="{FF2B5EF4-FFF2-40B4-BE49-F238E27FC236}">
                <a16:creationId xmlns:a16="http://schemas.microsoft.com/office/drawing/2014/main" id="{33C24941-F8F3-4AFB-8B3C-7565327E66C1}"/>
              </a:ext>
            </a:extLst>
          </p:cNvPr>
          <p:cNvGraphicFramePr>
            <a:graphicFrameLocks noGrp="1"/>
          </p:cNvGraphicFramePr>
          <p:nvPr>
            <p:ph idx="1"/>
            <p:extLst>
              <p:ext uri="{D42A27DB-BD31-4B8C-83A1-F6EECF244321}">
                <p14:modId xmlns:p14="http://schemas.microsoft.com/office/powerpoint/2010/main" val="2503081070"/>
              </p:ext>
            </p:extLst>
          </p:nvPr>
        </p:nvGraphicFramePr>
        <p:xfrm>
          <a:off x="-164924" y="920729"/>
          <a:ext cx="11448789" cy="5100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7115E997-E89C-4F97-AF21-6FC06391219B}"/>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3874161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00297"/>
            <a:ext cx="9710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APPOINTED DIRECTOR OF AN OLD PRIVATE BANK</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FE0F6B-2BDB-429D-A984-608453D4675A}"/>
              </a:ext>
            </a:extLst>
          </p:cNvPr>
          <p:cNvSpPr txBox="1"/>
          <p:nvPr/>
        </p:nvSpPr>
        <p:spPr>
          <a:xfrm>
            <a:off x="82005" y="831808"/>
            <a:ext cx="6302106" cy="6006773"/>
          </a:xfrm>
          <a:prstGeom prst="rect">
            <a:avLst/>
          </a:prstGeom>
          <a:noFill/>
        </p:spPr>
        <p:txBody>
          <a:bodyPr wrap="square" numCol="1" spcCol="720000"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IN"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i="0" u="none"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Year:</a:t>
            </a:r>
            <a:r>
              <a:rPr kumimoji="0" lang="en-IN" sz="200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 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strike="noStrike" kern="1200" cap="none" spc="0" normalizeH="0" baseline="0" noProof="0" dirty="0">
              <a:ln>
                <a:noFill/>
              </a:ln>
              <a:solidFill>
                <a:prstClr val="black"/>
              </a:solidFill>
              <a:effectLst/>
              <a:uLnTx/>
              <a:uFillTx/>
              <a:latin typeface="Bahnschrift SemiLight 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Actions/Challenges: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Stopped corporate credit(till adequate skills were obtained) after considering the quick mortality of borrowers within 6 months of lending</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Audit comments were brought down from 55K for 900+ branches to about 3K for 1250+ branches- changed ‘‘Chalta </a:t>
            </a:r>
            <a:r>
              <a:rPr lang="en-IN" sz="2000" dirty="0">
                <a:solidFill>
                  <a:prstClr val="black"/>
                </a:solidFill>
                <a:latin typeface="Bahnschrift SemiLight Condensed" panose="020B0502040204020203" pitchFamily="34" charset="0"/>
                <a:ea typeface="Verdana" panose="020B0604030504040204" pitchFamily="34" charset="0"/>
              </a:rPr>
              <a:t>H</a:t>
            </a: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ai’’ culture</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Introduced housing finance company and got a good housing loan portfolio of Rs. 2500 crores</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Introducing performance-based culture and talent attraction and not accepting M&amp;A proposals with larger NBFC’s.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8" indent="0" algn="l" defTabSz="914400" rtl="0" eaLnBrk="1" fontAlgn="auto" latinLnBrk="0" hangingPunct="1">
              <a:lnSpc>
                <a:spcPct val="10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8" name="Table 7">
            <a:extLst>
              <a:ext uri="{FF2B5EF4-FFF2-40B4-BE49-F238E27FC236}">
                <a16:creationId xmlns:a16="http://schemas.microsoft.com/office/drawing/2014/main" id="{F2A0FC65-E1DB-4E70-BE43-B948B99D215E}"/>
              </a:ext>
            </a:extLst>
          </p:cNvPr>
          <p:cNvGraphicFramePr>
            <a:graphicFrameLocks noGrp="1"/>
          </p:cNvGraphicFramePr>
          <p:nvPr>
            <p:extLst>
              <p:ext uri="{D42A27DB-BD31-4B8C-83A1-F6EECF244321}">
                <p14:modId xmlns:p14="http://schemas.microsoft.com/office/powerpoint/2010/main" val="689105108"/>
              </p:ext>
            </p:extLst>
          </p:nvPr>
        </p:nvGraphicFramePr>
        <p:xfrm>
          <a:off x="6645367" y="2761573"/>
          <a:ext cx="4904375" cy="989216"/>
        </p:xfrm>
        <a:graphic>
          <a:graphicData uri="http://schemas.openxmlformats.org/drawingml/2006/table">
            <a:tbl>
              <a:tblPr firstRow="1" bandRow="1">
                <a:tableStyleId>{E8034E78-7F5D-4C2E-B375-FC64B27BC917}</a:tableStyleId>
              </a:tblPr>
              <a:tblGrid>
                <a:gridCol w="1634792">
                  <a:extLst>
                    <a:ext uri="{9D8B030D-6E8A-4147-A177-3AD203B41FA5}">
                      <a16:colId xmlns:a16="http://schemas.microsoft.com/office/drawing/2014/main" val="20000"/>
                    </a:ext>
                  </a:extLst>
                </a:gridCol>
                <a:gridCol w="1484326">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tblGrid>
              <a:tr h="304800">
                <a:tc>
                  <a:txBody>
                    <a:bodyPr/>
                    <a:lstStyle/>
                    <a:p>
                      <a:r>
                        <a:rPr lang="en-IN" sz="1800" b="0" dirty="0">
                          <a:latin typeface="Bahnschrift SemiLight Condensed" panose="020B0502040204020203" pitchFamily="34" charset="0"/>
                          <a:ea typeface="Verdana" panose="020B0604030504040204" pitchFamily="34" charset="0"/>
                        </a:rPr>
                        <a:t>Year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2011</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2019</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26473">
                <a:tc>
                  <a:txBody>
                    <a:bodyPr/>
                    <a:lstStyle/>
                    <a:p>
                      <a:r>
                        <a:rPr lang="en-IN" sz="1800" b="0" dirty="0">
                          <a:solidFill>
                            <a:srgbClr val="7030A0"/>
                          </a:solidFill>
                          <a:latin typeface="Bahnschrift SemiLight Condensed" panose="020B0502040204020203" pitchFamily="34" charset="0"/>
                          <a:ea typeface="Verdana" panose="020B0604030504040204" pitchFamily="34" charset="0"/>
                        </a:rPr>
                        <a:t>Market Capitalisation</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INR 7171 CR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INR 17,331 CR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Footer Placeholder 4">
            <a:extLst>
              <a:ext uri="{FF2B5EF4-FFF2-40B4-BE49-F238E27FC236}">
                <a16:creationId xmlns:a16="http://schemas.microsoft.com/office/drawing/2014/main" id="{F52E3233-770F-44BD-B488-C0CF14843EB2}"/>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1497232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ABBAA8-CCB4-42AF-BF09-D5DE8B69CDE0}" type="slidenum">
              <a:rPr kumimoji="0" lang="en-GB"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22067"/>
            <a:ext cx="9710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hnschrift Condensed" panose="020B0502040204020203" pitchFamily="34" charset="0"/>
                <a:ea typeface="Verdana" panose="020B0604030504040204" pitchFamily="34" charset="0"/>
                <a:cs typeface="+mn-cs"/>
              </a:rPr>
              <a:t>APPOINTED DIRECTOR OF A HOUSING FINANCE COMPANY</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FE0F6B-2BDB-429D-A984-608453D4675A}"/>
              </a:ext>
            </a:extLst>
          </p:cNvPr>
          <p:cNvSpPr txBox="1"/>
          <p:nvPr/>
        </p:nvSpPr>
        <p:spPr>
          <a:xfrm>
            <a:off x="82005" y="831808"/>
            <a:ext cx="6993710" cy="4744889"/>
          </a:xfrm>
          <a:prstGeom prst="rect">
            <a:avLst/>
          </a:prstGeom>
          <a:noFill/>
        </p:spPr>
        <p:txBody>
          <a:bodyPr wrap="square" numCol="1" spcCol="72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i="0" u="none"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Year:</a:t>
            </a:r>
            <a:r>
              <a:rPr kumimoji="0" lang="en-IN" sz="200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 2016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IN" sz="2000" b="0" i="0"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2000" b="0" i="0" strike="noStrike" kern="1200" cap="none" spc="0" normalizeH="0" baseline="0" noProof="0" dirty="0">
                <a:ln>
                  <a:noFill/>
                </a:ln>
                <a:solidFill>
                  <a:schemeClr val="accent1">
                    <a:lumMod val="75000"/>
                  </a:schemeClr>
                </a:solidFill>
                <a:effectLst/>
                <a:uLnTx/>
                <a:uFillTx/>
                <a:latin typeface="Bahnschrift SemiLight Condensed" panose="020B0502040204020203" pitchFamily="34" charset="0"/>
                <a:ea typeface="Verdana" panose="020B0604030504040204" pitchFamily="34" charset="0"/>
              </a:rPr>
              <a:t>Actions/Challenges: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When company has breached capital adequacy level, introduced to a private bank where I was a director and securitized Rs. 2500 crores of a housing loan portfolio</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Verdana" panose="020B0604030504040204" pitchFamily="34" charset="0"/>
              </a:rPr>
              <a:t>Improved internal audit functioning (earlier done by PSB Bank which was the holding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8" indent="0" algn="l" defTabSz="914400" rtl="0" eaLnBrk="1" fontAlgn="auto" latinLnBrk="0" hangingPunct="1">
              <a:lnSpc>
                <a:spcPct val="10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8" name="Table 7">
            <a:extLst>
              <a:ext uri="{FF2B5EF4-FFF2-40B4-BE49-F238E27FC236}">
                <a16:creationId xmlns:a16="http://schemas.microsoft.com/office/drawing/2014/main" id="{0159BA96-57FC-4C4F-95EC-6254ED25C921}"/>
              </a:ext>
            </a:extLst>
          </p:cNvPr>
          <p:cNvGraphicFramePr>
            <a:graphicFrameLocks noGrp="1"/>
          </p:cNvGraphicFramePr>
          <p:nvPr>
            <p:extLst>
              <p:ext uri="{D42A27DB-BD31-4B8C-83A1-F6EECF244321}">
                <p14:modId xmlns:p14="http://schemas.microsoft.com/office/powerpoint/2010/main" val="3471445110"/>
              </p:ext>
            </p:extLst>
          </p:nvPr>
        </p:nvGraphicFramePr>
        <p:xfrm>
          <a:off x="7130109" y="3136148"/>
          <a:ext cx="4904375" cy="989216"/>
        </p:xfrm>
        <a:graphic>
          <a:graphicData uri="http://schemas.openxmlformats.org/drawingml/2006/table">
            <a:tbl>
              <a:tblPr firstRow="1" bandRow="1">
                <a:tableStyleId>{E8034E78-7F5D-4C2E-B375-FC64B27BC917}</a:tableStyleId>
              </a:tblPr>
              <a:tblGrid>
                <a:gridCol w="1634792">
                  <a:extLst>
                    <a:ext uri="{9D8B030D-6E8A-4147-A177-3AD203B41FA5}">
                      <a16:colId xmlns:a16="http://schemas.microsoft.com/office/drawing/2014/main" val="20000"/>
                    </a:ext>
                  </a:extLst>
                </a:gridCol>
                <a:gridCol w="1484326">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tblGrid>
              <a:tr h="304800">
                <a:tc>
                  <a:txBody>
                    <a:bodyPr/>
                    <a:lstStyle/>
                    <a:p>
                      <a:r>
                        <a:rPr lang="en-IN" sz="1800" b="0" dirty="0">
                          <a:latin typeface="Bahnschrift SemiLight Condensed" panose="020B0502040204020203" pitchFamily="34" charset="0"/>
                          <a:ea typeface="Verdana" panose="020B0604030504040204" pitchFamily="34" charset="0"/>
                        </a:rPr>
                        <a:t>Year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2011</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IN" sz="1800" b="0" dirty="0">
                          <a:latin typeface="Bahnschrift SemiLight Condensed" panose="020B0502040204020203" pitchFamily="34" charset="0"/>
                          <a:ea typeface="Verdana" panose="020B0604030504040204" pitchFamily="34" charset="0"/>
                        </a:rPr>
                        <a:t>2019</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26473">
                <a:tc>
                  <a:txBody>
                    <a:bodyPr/>
                    <a:lstStyle/>
                    <a:p>
                      <a:r>
                        <a:rPr lang="en-IN" sz="1800" b="0" dirty="0">
                          <a:solidFill>
                            <a:srgbClr val="7030A0"/>
                          </a:solidFill>
                          <a:latin typeface="Bahnschrift SemiLight Condensed" panose="020B0502040204020203" pitchFamily="34" charset="0"/>
                          <a:ea typeface="Verdana" panose="020B0604030504040204" pitchFamily="34" charset="0"/>
                        </a:rPr>
                        <a:t>Market Capitalisation</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UNLISTED</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0" dirty="0">
                          <a:solidFill>
                            <a:srgbClr val="7030A0"/>
                          </a:solidFill>
                          <a:latin typeface="Bahnschrift SemiLight Condensed" panose="020B0502040204020203" pitchFamily="34" charset="0"/>
                          <a:ea typeface="Verdana" panose="020B0604030504040204" pitchFamily="34" charset="0"/>
                        </a:rPr>
                        <a:t>INR 9,197 CR</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Footer Placeholder 4">
            <a:extLst>
              <a:ext uri="{FF2B5EF4-FFF2-40B4-BE49-F238E27FC236}">
                <a16:creationId xmlns:a16="http://schemas.microsoft.com/office/drawing/2014/main" id="{89F0059A-5AC7-41C5-9991-0E5369F8A533}"/>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4249940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261140"/>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82</a:t>
            </a:fld>
            <a:endParaRPr lang="en-GB" dirty="0"/>
          </a:p>
        </p:txBody>
      </p:sp>
      <p:sp>
        <p:nvSpPr>
          <p:cNvPr id="2" name="TextBox 1">
            <a:extLst>
              <a:ext uri="{FF2B5EF4-FFF2-40B4-BE49-F238E27FC236}">
                <a16:creationId xmlns:a16="http://schemas.microsoft.com/office/drawing/2014/main" id="{13942853-A699-4FAE-8345-A3D73191A1FB}"/>
              </a:ext>
            </a:extLst>
          </p:cNvPr>
          <p:cNvSpPr txBox="1"/>
          <p:nvPr/>
        </p:nvSpPr>
        <p:spPr>
          <a:xfrm>
            <a:off x="6462445" y="5465852"/>
            <a:ext cx="3709138" cy="461665"/>
          </a:xfrm>
          <a:prstGeom prst="rect">
            <a:avLst/>
          </a:prstGeom>
          <a:noFill/>
        </p:spPr>
        <p:txBody>
          <a:bodyPr wrap="square" rtlCol="0">
            <a:spAutoFit/>
          </a:bodyPr>
          <a:lstStyle/>
          <a:p>
            <a:pPr algn="r"/>
            <a:r>
              <a:rPr lang="en-IN" sz="2400" dirty="0">
                <a:latin typeface="Verdana" panose="020B0604030504040204" pitchFamily="34" charset="0"/>
                <a:ea typeface="Verdana" panose="020B0604030504040204" pitchFamily="34" charset="0"/>
              </a:rPr>
              <a:t>nilesh@kkcllp.in</a:t>
            </a:r>
          </a:p>
        </p:txBody>
      </p:sp>
      <p:pic>
        <p:nvPicPr>
          <p:cNvPr id="5" name="Picture 4">
            <a:extLst>
              <a:ext uri="{FF2B5EF4-FFF2-40B4-BE49-F238E27FC236}">
                <a16:creationId xmlns:a16="http://schemas.microsoft.com/office/drawing/2014/main" id="{AEE5563C-F230-446C-A26D-1540E884F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14" y="329064"/>
            <a:ext cx="10393679" cy="5029200"/>
          </a:xfrm>
          <a:prstGeom prst="rect">
            <a:avLst/>
          </a:prstGeom>
        </p:spPr>
      </p:pic>
      <p:sp>
        <p:nvSpPr>
          <p:cNvPr id="7" name="Footer Placeholder 6">
            <a:extLst>
              <a:ext uri="{FF2B5EF4-FFF2-40B4-BE49-F238E27FC236}">
                <a16:creationId xmlns:a16="http://schemas.microsoft.com/office/drawing/2014/main" id="{F83C6AB6-04A9-477B-9DE5-7B49FA0C8B6F}"/>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59993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18095EB-98CD-4A03-ACDD-4AE85EBF17D7}"/>
              </a:ext>
            </a:extLst>
          </p:cNvPr>
          <p:cNvGraphicFramePr>
            <a:graphicFrameLocks noGrp="1"/>
          </p:cNvGraphicFramePr>
          <p:nvPr>
            <p:ph idx="1"/>
            <p:extLst>
              <p:ext uri="{D42A27DB-BD31-4B8C-83A1-F6EECF244321}">
                <p14:modId xmlns:p14="http://schemas.microsoft.com/office/powerpoint/2010/main" val="1943873611"/>
              </p:ext>
            </p:extLst>
          </p:nvPr>
        </p:nvGraphicFramePr>
        <p:xfrm>
          <a:off x="101601" y="943454"/>
          <a:ext cx="11818254" cy="4362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Shape 2">
            <a:extLst>
              <a:ext uri="{FF2B5EF4-FFF2-40B4-BE49-F238E27FC236}">
                <a16:creationId xmlns:a16="http://schemas.microsoft.com/office/drawing/2014/main" id="{3DD174E9-E0C5-4B25-B85C-06C259BC7D6B}"/>
              </a:ext>
            </a:extLst>
          </p:cNvPr>
          <p:cNvSpPr/>
          <p:nvPr/>
        </p:nvSpPr>
        <p:spPr>
          <a:xfrm>
            <a:off x="-1042" y="6142694"/>
            <a:ext cx="10174743" cy="715306"/>
          </a:xfrm>
          <a:custGeom>
            <a:avLst/>
            <a:gdLst>
              <a:gd name="connsiteX0" fmla="*/ 10154652 w 10154652"/>
              <a:gd name="connsiteY0" fmla="*/ 0 h 709863"/>
              <a:gd name="connsiteX1" fmla="*/ 9216189 w 10154652"/>
              <a:gd name="connsiteY1" fmla="*/ 709863 h 709863"/>
              <a:gd name="connsiteX2" fmla="*/ 0 w 10154652"/>
              <a:gd name="connsiteY2" fmla="*/ 697831 h 709863"/>
              <a:gd name="connsiteX3" fmla="*/ 0 w 10154652"/>
              <a:gd name="connsiteY3" fmla="*/ 72189 h 709863"/>
              <a:gd name="connsiteX4" fmla="*/ 10154652 w 10154652"/>
              <a:gd name="connsiteY4" fmla="*/ 0 h 709863"/>
              <a:gd name="connsiteX0" fmla="*/ 10173702 w 10173702"/>
              <a:gd name="connsiteY0" fmla="*/ 0 h 715306"/>
              <a:gd name="connsiteX1" fmla="*/ 9216189 w 10173702"/>
              <a:gd name="connsiteY1" fmla="*/ 715306 h 715306"/>
              <a:gd name="connsiteX2" fmla="*/ 0 w 10173702"/>
              <a:gd name="connsiteY2" fmla="*/ 703274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0 w 10173702"/>
              <a:gd name="connsiteY3" fmla="*/ 77632 h 715306"/>
              <a:gd name="connsiteX4" fmla="*/ 10173702 w 10173702"/>
              <a:gd name="connsiteY4" fmla="*/ 0 h 715306"/>
              <a:gd name="connsiteX0" fmla="*/ 10173702 w 10173702"/>
              <a:gd name="connsiteY0" fmla="*/ 0 h 715306"/>
              <a:gd name="connsiteX1" fmla="*/ 9216189 w 10173702"/>
              <a:gd name="connsiteY1" fmla="*/ 715306 h 715306"/>
              <a:gd name="connsiteX2" fmla="*/ 7374 w 10173702"/>
              <a:gd name="connsiteY2" fmla="*/ 710649 h 715306"/>
              <a:gd name="connsiteX3" fmla="*/ 2805 w 10173702"/>
              <a:gd name="connsiteY3" fmla="*/ 662013 h 715306"/>
              <a:gd name="connsiteX4" fmla="*/ 0 w 10173702"/>
              <a:gd name="connsiteY4" fmla="*/ 77632 h 715306"/>
              <a:gd name="connsiteX5" fmla="*/ 10173702 w 10173702"/>
              <a:gd name="connsiteY5" fmla="*/ 0 h 715306"/>
              <a:gd name="connsiteX0" fmla="*/ 10174743 w 10174743"/>
              <a:gd name="connsiteY0" fmla="*/ 0 h 715306"/>
              <a:gd name="connsiteX1" fmla="*/ 9217230 w 10174743"/>
              <a:gd name="connsiteY1" fmla="*/ 715306 h 715306"/>
              <a:gd name="connsiteX2" fmla="*/ 0 w 10174743"/>
              <a:gd name="connsiteY2" fmla="*/ 710649 h 715306"/>
              <a:gd name="connsiteX3" fmla="*/ 3846 w 10174743"/>
              <a:gd name="connsiteY3" fmla="*/ 662013 h 715306"/>
              <a:gd name="connsiteX4" fmla="*/ 1041 w 10174743"/>
              <a:gd name="connsiteY4" fmla="*/ 77632 h 715306"/>
              <a:gd name="connsiteX5" fmla="*/ 10174743 w 10174743"/>
              <a:gd name="connsiteY5"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0 w 10174743"/>
              <a:gd name="connsiteY3" fmla="*/ 710649 h 715306"/>
              <a:gd name="connsiteX4" fmla="*/ 3846 w 10174743"/>
              <a:gd name="connsiteY4" fmla="*/ 662013 h 715306"/>
              <a:gd name="connsiteX5" fmla="*/ 1041 w 10174743"/>
              <a:gd name="connsiteY5" fmla="*/ 77632 h 715306"/>
              <a:gd name="connsiteX6" fmla="*/ 10174743 w 10174743"/>
              <a:gd name="connsiteY6"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1041 w 10174743"/>
              <a:gd name="connsiteY6" fmla="*/ 77632 h 715306"/>
              <a:gd name="connsiteX7" fmla="*/ 10174743 w 10174743"/>
              <a:gd name="connsiteY7" fmla="*/ 0 h 715306"/>
              <a:gd name="connsiteX0" fmla="*/ 10197765 w 10197765"/>
              <a:gd name="connsiteY0" fmla="*/ 0 h 715306"/>
              <a:gd name="connsiteX1" fmla="*/ 9240252 w 10197765"/>
              <a:gd name="connsiteY1" fmla="*/ 715306 h 715306"/>
              <a:gd name="connsiteX2" fmla="*/ 509313 w 10197765"/>
              <a:gd name="connsiteY2" fmla="*/ 712501 h 715306"/>
              <a:gd name="connsiteX3" fmla="*/ 192358 w 10197765"/>
              <a:gd name="connsiteY3" fmla="*/ 712501 h 715306"/>
              <a:gd name="connsiteX4" fmla="*/ 23022 w 10197765"/>
              <a:gd name="connsiteY4" fmla="*/ 710649 h 715306"/>
              <a:gd name="connsiteX5" fmla="*/ 26868 w 10197765"/>
              <a:gd name="connsiteY5" fmla="*/ 662013 h 715306"/>
              <a:gd name="connsiteX6" fmla="*/ 0 w 10197765"/>
              <a:gd name="connsiteY6" fmla="*/ 17474 h 715306"/>
              <a:gd name="connsiteX7" fmla="*/ 10197765 w 10197765"/>
              <a:gd name="connsiteY7" fmla="*/ 0 h 715306"/>
              <a:gd name="connsiteX0" fmla="*/ 10174743 w 10174743"/>
              <a:gd name="connsiteY0" fmla="*/ 0 h 715306"/>
              <a:gd name="connsiteX1" fmla="*/ 9217230 w 10174743"/>
              <a:gd name="connsiteY1" fmla="*/ 715306 h 715306"/>
              <a:gd name="connsiteX2" fmla="*/ 486291 w 10174743"/>
              <a:gd name="connsiteY2" fmla="*/ 712501 h 715306"/>
              <a:gd name="connsiteX3" fmla="*/ 169336 w 10174743"/>
              <a:gd name="connsiteY3" fmla="*/ 712501 h 715306"/>
              <a:gd name="connsiteX4" fmla="*/ 0 w 10174743"/>
              <a:gd name="connsiteY4" fmla="*/ 710649 h 715306"/>
              <a:gd name="connsiteX5" fmla="*/ 3846 w 10174743"/>
              <a:gd name="connsiteY5" fmla="*/ 662013 h 715306"/>
              <a:gd name="connsiteX6" fmla="*/ 3103 w 10174743"/>
              <a:gd name="connsiteY6" fmla="*/ 8765 h 715306"/>
              <a:gd name="connsiteX7" fmla="*/ 10174743 w 10174743"/>
              <a:gd name="connsiteY7" fmla="*/ 0 h 7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4743" h="715306">
                <a:moveTo>
                  <a:pt x="10174743" y="0"/>
                </a:moveTo>
                <a:lnTo>
                  <a:pt x="9217230" y="715306"/>
                </a:lnTo>
                <a:lnTo>
                  <a:pt x="486291" y="712501"/>
                </a:lnTo>
                <a:lnTo>
                  <a:pt x="169336" y="712501"/>
                </a:lnTo>
                <a:lnTo>
                  <a:pt x="0" y="710649"/>
                </a:lnTo>
                <a:lnTo>
                  <a:pt x="3846" y="662013"/>
                </a:lnTo>
                <a:cubicBezTo>
                  <a:pt x="3598" y="444264"/>
                  <a:pt x="3351" y="226514"/>
                  <a:pt x="3103" y="8765"/>
                </a:cubicBezTo>
                <a:lnTo>
                  <a:pt x="10174743" y="0"/>
                </a:lnTo>
                <a:close/>
              </a:path>
            </a:pathLst>
          </a:custGeom>
          <a:solidFill>
            <a:srgbClr val="005A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58923255-97CD-486A-A6D5-387F6F2ABC95}"/>
              </a:ext>
            </a:extLst>
          </p:cNvPr>
          <p:cNvSpPr/>
          <p:nvPr/>
        </p:nvSpPr>
        <p:spPr>
          <a:xfrm>
            <a:off x="10171583" y="4548172"/>
            <a:ext cx="2019424" cy="1596477"/>
          </a:xfrm>
          <a:custGeom>
            <a:avLst/>
            <a:gdLst>
              <a:gd name="connsiteX0" fmla="*/ 0 w 2019424"/>
              <a:gd name="connsiteY0" fmla="*/ 1593498 h 1596477"/>
              <a:gd name="connsiteX1" fmla="*/ 2016446 w 2019424"/>
              <a:gd name="connsiteY1" fmla="*/ 0 h 1596477"/>
              <a:gd name="connsiteX2" fmla="*/ 2019424 w 2019424"/>
              <a:gd name="connsiteY2" fmla="*/ 1596477 h 1596477"/>
              <a:gd name="connsiteX3" fmla="*/ 0 w 2019424"/>
              <a:gd name="connsiteY3" fmla="*/ 1593498 h 1596477"/>
            </a:gdLst>
            <a:ahLst/>
            <a:cxnLst>
              <a:cxn ang="0">
                <a:pos x="connsiteX0" y="connsiteY0"/>
              </a:cxn>
              <a:cxn ang="0">
                <a:pos x="connsiteX1" y="connsiteY1"/>
              </a:cxn>
              <a:cxn ang="0">
                <a:pos x="connsiteX2" y="connsiteY2"/>
              </a:cxn>
              <a:cxn ang="0">
                <a:pos x="connsiteX3" y="connsiteY3"/>
              </a:cxn>
            </a:cxnLst>
            <a:rect l="l" t="t" r="r" b="b"/>
            <a:pathLst>
              <a:path w="2019424" h="1596477">
                <a:moveTo>
                  <a:pt x="0" y="1593498"/>
                </a:moveTo>
                <a:lnTo>
                  <a:pt x="2016446" y="0"/>
                </a:lnTo>
                <a:cubicBezTo>
                  <a:pt x="2017439" y="532159"/>
                  <a:pt x="2018431" y="1064318"/>
                  <a:pt x="2019424" y="1596477"/>
                </a:cubicBezTo>
                <a:lnTo>
                  <a:pt x="0" y="1593498"/>
                </a:lnTo>
                <a:close/>
              </a:path>
            </a:pathLst>
          </a:custGeom>
          <a:solidFill>
            <a:srgbClr val="0093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9">
            <a:extLst>
              <a:ext uri="{FF2B5EF4-FFF2-40B4-BE49-F238E27FC236}">
                <a16:creationId xmlns:a16="http://schemas.microsoft.com/office/drawing/2014/main" id="{2569C77A-AB79-408E-8E7E-F6EADE3D8670}"/>
              </a:ext>
            </a:extLst>
          </p:cNvPr>
          <p:cNvSpPr txBox="1">
            <a:spLocks/>
          </p:cNvSpPr>
          <p:nvPr/>
        </p:nvSpPr>
        <p:spPr>
          <a:xfrm>
            <a:off x="9018588" y="348226"/>
            <a:ext cx="2743200" cy="365125"/>
          </a:xfrm>
          <a:prstGeom prst="rect">
            <a:avLst/>
          </a:prstGeom>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ABBAA8-CCB4-42AF-BF09-D5DE8B69CDE0}" type="slidenum">
              <a:rPr lang="en-GB" smtClean="0"/>
              <a:pPr/>
              <a:t>9</a:t>
            </a:fld>
            <a:endParaRPr lang="en-GB" dirty="0"/>
          </a:p>
        </p:txBody>
      </p:sp>
      <p:sp>
        <p:nvSpPr>
          <p:cNvPr id="2" name="TextBox 1">
            <a:extLst>
              <a:ext uri="{FF2B5EF4-FFF2-40B4-BE49-F238E27FC236}">
                <a16:creationId xmlns:a16="http://schemas.microsoft.com/office/drawing/2014/main" id="{B5472DDE-087C-425B-8076-23D70112F825}"/>
              </a:ext>
            </a:extLst>
          </p:cNvPr>
          <p:cNvSpPr txBox="1"/>
          <p:nvPr/>
        </p:nvSpPr>
        <p:spPr>
          <a:xfrm>
            <a:off x="174168" y="163164"/>
            <a:ext cx="9710059" cy="584775"/>
          </a:xfrm>
          <a:prstGeom prst="rect">
            <a:avLst/>
          </a:prstGeom>
          <a:noFill/>
        </p:spPr>
        <p:txBody>
          <a:bodyPr wrap="square" rtlCol="0">
            <a:spAutoFit/>
          </a:bodyPr>
          <a:lstStyle/>
          <a:p>
            <a:r>
              <a:rPr lang="en-IN" sz="3200" dirty="0">
                <a:latin typeface="Bahnschrift Condensed" panose="020B0502040204020203" pitchFamily="34" charset="0"/>
                <a:ea typeface="Verdana" panose="020B0604030504040204" pitchFamily="34" charset="0"/>
              </a:rPr>
              <a:t>COMMITTEES &amp; MEETINGS</a:t>
            </a:r>
          </a:p>
        </p:txBody>
      </p:sp>
      <p:cxnSp>
        <p:nvCxnSpPr>
          <p:cNvPr id="7" name="Straight Connector 6">
            <a:extLst>
              <a:ext uri="{FF2B5EF4-FFF2-40B4-BE49-F238E27FC236}">
                <a16:creationId xmlns:a16="http://schemas.microsoft.com/office/drawing/2014/main" id="{028CCAAB-76B1-47CD-A8A3-54A672611279}"/>
              </a:ext>
            </a:extLst>
          </p:cNvPr>
          <p:cNvCxnSpPr>
            <a:cxnSpLocks/>
          </p:cNvCxnSpPr>
          <p:nvPr/>
        </p:nvCxnSpPr>
        <p:spPr>
          <a:xfrm>
            <a:off x="223156" y="816428"/>
            <a:ext cx="1174568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32ED1802-B79F-487D-AAEA-31F40D8A0D35}"/>
              </a:ext>
            </a:extLst>
          </p:cNvPr>
          <p:cNvSpPr>
            <a:spLocks noGrp="1"/>
          </p:cNvSpPr>
          <p:nvPr>
            <p:ph type="ftr" sz="quarter" idx="11"/>
          </p:nvPr>
        </p:nvSpPr>
        <p:spPr/>
        <p:txBody>
          <a:bodyPr/>
          <a:lstStyle/>
          <a:p>
            <a:r>
              <a:rPr lang="en-IN" dirty="0"/>
              <a:t>CA NILESH VIKAMSEY</a:t>
            </a:r>
          </a:p>
        </p:txBody>
      </p:sp>
    </p:spTree>
    <p:extLst>
      <p:ext uri="{BB962C8B-B14F-4D97-AF65-F5344CB8AC3E}">
        <p14:creationId xmlns:p14="http://schemas.microsoft.com/office/powerpoint/2010/main" val="2660452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DB7878129564993578BA2E256E68D" ma:contentTypeVersion="13" ma:contentTypeDescription="Create a new document." ma:contentTypeScope="" ma:versionID="46f6af55d76f27f3d3f61cbc5e77bb32">
  <xsd:schema xmlns:xsd="http://www.w3.org/2001/XMLSchema" xmlns:xs="http://www.w3.org/2001/XMLSchema" xmlns:p="http://schemas.microsoft.com/office/2006/metadata/properties" xmlns:ns3="be4d8a92-3b0a-4146-a592-9e0d1035b0d6" xmlns:ns4="796d3902-2919-4369-9dbb-ceb4a0c49e03" targetNamespace="http://schemas.microsoft.com/office/2006/metadata/properties" ma:root="true" ma:fieldsID="63b71aaaeb5ae29528a581be39f74876" ns3:_="" ns4:_="">
    <xsd:import namespace="be4d8a92-3b0a-4146-a592-9e0d1035b0d6"/>
    <xsd:import namespace="796d3902-2919-4369-9dbb-ceb4a0c49e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d8a92-3b0a-4146-a592-9e0d1035b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6d3902-2919-4369-9dbb-ceb4a0c49e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F6C739-64EA-4608-9C12-3EBA39083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4d8a92-3b0a-4146-a592-9e0d1035b0d6"/>
    <ds:schemaRef ds:uri="796d3902-2919-4369-9dbb-ceb4a0c49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481061-331B-4690-A2CF-3BE2AE8C80DC}">
  <ds:schemaRefs>
    <ds:schemaRef ds:uri="http://schemas.microsoft.com/sharepoint/v3/contenttype/forms"/>
  </ds:schemaRefs>
</ds:datastoreItem>
</file>

<file path=customXml/itemProps3.xml><?xml version="1.0" encoding="utf-8"?>
<ds:datastoreItem xmlns:ds="http://schemas.openxmlformats.org/officeDocument/2006/customXml" ds:itemID="{3DACB102-C278-49AB-B3DE-0E419FDB3EC9}">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be4d8a92-3b0a-4146-a592-9e0d1035b0d6"/>
    <ds:schemaRef ds:uri="http://purl.org/dc/terms/"/>
    <ds:schemaRef ds:uri="http://schemas.microsoft.com/office/infopath/2007/PartnerControls"/>
    <ds:schemaRef ds:uri="796d3902-2919-4369-9dbb-ceb4a0c49e0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3217</TotalTime>
  <Words>5507</Words>
  <Application>Microsoft Office PowerPoint</Application>
  <PresentationFormat>Widescreen</PresentationFormat>
  <Paragraphs>948</Paragraphs>
  <Slides>82</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82</vt:i4>
      </vt:variant>
    </vt:vector>
  </HeadingPairs>
  <TitlesOfParts>
    <vt:vector size="96" baseType="lpstr">
      <vt:lpstr>Arial</vt:lpstr>
      <vt:lpstr>Bahnschrift</vt:lpstr>
      <vt:lpstr>Bahnschrift Condensed</vt:lpstr>
      <vt:lpstr>Bahnschrift SemiLight Condensed</vt:lpstr>
      <vt:lpstr>Bahnschrift SemiLight SemiConde</vt:lpstr>
      <vt:lpstr>Calibri</vt:lpstr>
      <vt:lpstr>Calibri Light</vt:lpstr>
      <vt:lpstr>Helvetica</vt:lpstr>
      <vt:lpstr>Times New Roman</vt:lpstr>
      <vt:lpstr>Trebuchet MS</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Soorej Kombath</dc:creator>
  <cp:lastModifiedBy>Soorej Kombath</cp:lastModifiedBy>
  <cp:revision>705</cp:revision>
  <cp:lastPrinted>2020-09-15T10:52:00Z</cp:lastPrinted>
  <dcterms:created xsi:type="dcterms:W3CDTF">2020-08-24T10:42:41Z</dcterms:created>
  <dcterms:modified xsi:type="dcterms:W3CDTF">2020-09-15T11:55:17Z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0x010100A7CDB7878129564993578BA2E256E68D</vt:lpwstr>
  </property>
</Properties>
</file>