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04" d="100"/>
          <a:sy n="104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488C1-482B-1D46-8418-8816345F74BA}" type="datetimeFigureOut">
              <a:rPr lang="en-US" smtClean="0"/>
              <a:t>8/10/19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66BF-5C99-7148-AC9F-699E8E9B6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66BF-5C99-7148-AC9F-699E8E9B6D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75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E66BF-5C99-7148-AC9F-699E8E9B6D8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E40-3970-4B4B-8676-E4C33A2AB89C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23CD-A05C-6B4E-BE29-6BA229DA39FD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5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A6FF-6232-5143-A802-4F6FD7F4E667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5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7E6E-7D59-6F43-A282-23891F654A5C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5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E9AD-1C7E-0A42-91ED-FC6273BDA995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9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54B-2B7C-5048-AA62-6BB7D5FA06B0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5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31-D79E-574A-B3AE-AB6C42826F64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3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F41-79C6-9544-B39F-1DE1CB2FDD0A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4272-579A-DD41-BF90-E1A735CC57EE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6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C7F2-1B59-E54D-B341-060354F07FF6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0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8343-3C30-304C-ABB8-F387A1B55955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5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95B8E-F03B-8347-A469-26C8C2326DEA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8215-BB88-F641-8049-BCF7382AA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0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3189"/>
            <a:ext cx="9144000" cy="270677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Association of Corporate Advisors &amp; Executives</a:t>
            </a:r>
            <a:br>
              <a:rPr lang="en-US" sz="4000" b="1" dirty="0" smtClean="0"/>
            </a:br>
            <a:r>
              <a:rPr lang="en-US" sz="4000" b="1" dirty="0" smtClean="0"/>
              <a:t>Annual Conference </a:t>
            </a:r>
            <a:r>
              <a:rPr lang="mr-IN" sz="4000" b="1" dirty="0" smtClean="0"/>
              <a:t>–</a:t>
            </a:r>
            <a:r>
              <a:rPr lang="en-US" sz="4000" b="1" dirty="0" smtClean="0"/>
              <a:t> 2019</a:t>
            </a:r>
            <a:br>
              <a:rPr lang="en-US" sz="40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7030A0"/>
                </a:solidFill>
              </a:rPr>
              <a:t>“</a:t>
            </a:r>
            <a:r>
              <a:rPr lang="en-US" sz="4000" b="1" dirty="0" smtClean="0">
                <a:solidFill>
                  <a:srgbClr val="7030A0"/>
                </a:solidFill>
              </a:rPr>
              <a:t>Concept of Start ups </a:t>
            </a:r>
            <a:r>
              <a:rPr lang="mr-IN" sz="4000" b="1" dirty="0" smtClean="0">
                <a:solidFill>
                  <a:srgbClr val="7030A0"/>
                </a:solidFill>
              </a:rPr>
              <a:t>–</a:t>
            </a:r>
            <a:r>
              <a:rPr lang="en-US" sz="4000" b="1" dirty="0" smtClean="0">
                <a:solidFill>
                  <a:srgbClr val="7030A0"/>
                </a:solidFill>
              </a:rPr>
              <a:t> Tax Implications”</a:t>
            </a:r>
            <a:br>
              <a:rPr lang="en-US" sz="4000" b="1" dirty="0" smtClean="0">
                <a:solidFill>
                  <a:srgbClr val="7030A0"/>
                </a:solidFill>
              </a:rPr>
            </a:b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62184"/>
            <a:ext cx="9144000" cy="2619632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Presentation by:</a:t>
            </a:r>
          </a:p>
          <a:p>
            <a:r>
              <a:rPr lang="en-US" dirty="0" smtClean="0"/>
              <a:t>Yogesh Thar</a:t>
            </a:r>
          </a:p>
          <a:p>
            <a:r>
              <a:rPr lang="en-US" sz="1900" dirty="0" smtClean="0"/>
              <a:t>Partner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Bansi</a:t>
            </a:r>
            <a:r>
              <a:rPr lang="en-US" dirty="0" smtClean="0">
                <a:solidFill>
                  <a:srgbClr val="0070C0"/>
                </a:solidFill>
              </a:rPr>
              <a:t> S. Mehta &amp; Co.</a:t>
            </a:r>
          </a:p>
          <a:p>
            <a:r>
              <a:rPr lang="en-US" sz="1800" dirty="0" smtClean="0"/>
              <a:t>Chartered Accountants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510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holiday </a:t>
            </a:r>
            <a:r>
              <a:rPr lang="mr-IN" dirty="0" smtClean="0"/>
              <a:t>–</a:t>
            </a:r>
            <a:r>
              <a:rPr lang="en-US" dirty="0" smtClean="0"/>
              <a:t> Section 80IAC </a:t>
            </a:r>
            <a:r>
              <a:rPr lang="en-US" sz="32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Prohibition from double deduction u/c VIA </a:t>
            </a:r>
            <a:r>
              <a:rPr lang="mr-IN" dirty="0" smtClean="0"/>
              <a:t>–</a:t>
            </a:r>
            <a:r>
              <a:rPr lang="en-US" dirty="0" smtClean="0"/>
              <a:t> 80IA(9) made applicable</a:t>
            </a:r>
            <a:endParaRPr lang="en-US" dirty="0" smtClean="0"/>
          </a:p>
          <a:p>
            <a:r>
              <a:rPr lang="en-US" dirty="0" smtClean="0"/>
              <a:t>Close connection transfer pricing in s. 80IA(10) made applicable </a:t>
            </a:r>
            <a:r>
              <a:rPr lang="mr-IN" dirty="0" smtClean="0"/>
              <a:t>–</a:t>
            </a:r>
            <a:r>
              <a:rPr lang="en-US" dirty="0" smtClean="0"/>
              <a:t> DTP provisions in s. 92BA not amended. But s. 80A(6) may apply. Hence DTP is applicable.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S. 80IA(12) and (12A) not made applicable. Thus, exemption is not lost in cases of mergers or demergers. (Whether the </a:t>
            </a:r>
            <a:r>
              <a:rPr lang="en-US" dirty="0" err="1" smtClean="0"/>
              <a:t>assessee</a:t>
            </a:r>
            <a:r>
              <a:rPr lang="en-US" dirty="0" smtClean="0"/>
              <a:t> remains an “eligible start up” after merger, however, needs examination. Though deduction is “qua eligible business”, it is available to the “eligible start-up” only.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B5C-FF64-B145-B4E9-0670BBA1D609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holiday </a:t>
            </a:r>
            <a:r>
              <a:rPr lang="mr-IN" dirty="0" smtClean="0"/>
              <a:t>–</a:t>
            </a:r>
            <a:r>
              <a:rPr lang="en-US" dirty="0" smtClean="0"/>
              <a:t> Section 80IAC </a:t>
            </a:r>
            <a:r>
              <a:rPr lang="en-US" sz="32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 to the IMB in Form-1:</a:t>
            </a:r>
          </a:p>
          <a:p>
            <a:pPr lvl="1"/>
            <a:r>
              <a:rPr lang="en-US" dirty="0" smtClean="0"/>
              <a:t>Name, address, Incorporation number, nature of business, proposed activities etc.</a:t>
            </a:r>
          </a:p>
          <a:p>
            <a:pPr lvl="1"/>
            <a:r>
              <a:rPr lang="en-US" dirty="0" smtClean="0"/>
              <a:t>Enclose Certificate of incorporation, MOA, LLP Deed</a:t>
            </a:r>
          </a:p>
          <a:p>
            <a:pPr lvl="1"/>
            <a:r>
              <a:rPr lang="en-US" dirty="0" smtClean="0"/>
              <a:t>Annual accounts</a:t>
            </a:r>
          </a:p>
          <a:p>
            <a:pPr lvl="1"/>
            <a:r>
              <a:rPr lang="en-US" dirty="0" smtClean="0"/>
              <a:t>Copies of IT returns </a:t>
            </a:r>
          </a:p>
          <a:p>
            <a:r>
              <a:rPr lang="en-US" dirty="0" smtClean="0"/>
              <a:t>Application </a:t>
            </a:r>
            <a:r>
              <a:rPr lang="mr-IN" dirty="0" smtClean="0"/>
              <a:t>–</a:t>
            </a:r>
            <a:r>
              <a:rPr lang="en-US" dirty="0" smtClean="0"/>
              <a:t> online: Mobile app or portal set up by DPIIT</a:t>
            </a:r>
          </a:p>
          <a:p>
            <a:r>
              <a:rPr lang="en-US" dirty="0" smtClean="0"/>
              <a:t>Write up as to how it is eligible:</a:t>
            </a:r>
          </a:p>
          <a:p>
            <a:pPr lvl="1"/>
            <a:r>
              <a:rPr lang="en-US" dirty="0" smtClean="0"/>
              <a:t>innovation, development or improvement of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Products or processes or services or a scalable business model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 a high potential of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Employment generation; or</a:t>
            </a:r>
          </a:p>
          <a:p>
            <a:pPr lvl="2"/>
            <a:r>
              <a:rPr lang="en-US" dirty="0" smtClean="0"/>
              <a:t>Wealth creation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C9A4-B2DC-5C48-9541-71618D3A5FA2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49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54GB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Individual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HUF </a:t>
            </a:r>
            <a:r>
              <a:rPr lang="en-US" dirty="0" smtClean="0"/>
              <a:t>earns LTCG from transfer of “residential property” (a house or a plot of land);</a:t>
            </a:r>
          </a:p>
          <a:p>
            <a:r>
              <a:rPr lang="en-US" dirty="0" smtClean="0"/>
              <a:t>Net sale consideration is </a:t>
            </a:r>
            <a:r>
              <a:rPr lang="en-US" dirty="0" err="1" smtClean="0"/>
              <a:t>utilised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subscription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C00000"/>
                </a:solidFill>
              </a:rPr>
              <a:t> equity shares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C00000"/>
                </a:solidFill>
              </a:rPr>
              <a:t>eligible company</a:t>
            </a:r>
            <a:r>
              <a:rPr lang="en-US" dirty="0"/>
              <a:t> </a:t>
            </a:r>
            <a:r>
              <a:rPr lang="en-US" dirty="0" smtClean="0"/>
              <a:t>before 139(1) due date;</a:t>
            </a:r>
          </a:p>
          <a:p>
            <a:r>
              <a:rPr lang="en-US" dirty="0" smtClean="0"/>
              <a:t>The eligible company </a:t>
            </a:r>
            <a:r>
              <a:rPr lang="en-US" dirty="0" err="1" smtClean="0"/>
              <a:t>utilises</a:t>
            </a:r>
            <a:r>
              <a:rPr lang="en-US" dirty="0" smtClean="0"/>
              <a:t> this amount for purchase of </a:t>
            </a:r>
            <a:r>
              <a:rPr lang="en-US" dirty="0" smtClean="0">
                <a:solidFill>
                  <a:srgbClr val="C00000"/>
                </a:solidFill>
              </a:rPr>
              <a:t>new asset</a:t>
            </a:r>
            <a:r>
              <a:rPr lang="en-US" dirty="0" smtClean="0"/>
              <a:t> within 1 year from date of subscription;</a:t>
            </a:r>
          </a:p>
          <a:p>
            <a:r>
              <a:rPr lang="en-US" dirty="0" smtClean="0"/>
              <a:t>Such LTCG is exempt in the ratio of cost of new asset to net consideration. </a:t>
            </a:r>
          </a:p>
          <a:p>
            <a:r>
              <a:rPr lang="en-US" dirty="0" smtClean="0"/>
              <a:t>Amount not </a:t>
            </a:r>
            <a:r>
              <a:rPr lang="en-US" dirty="0" err="1" smtClean="0"/>
              <a:t>utilised</a:t>
            </a:r>
            <a:r>
              <a:rPr lang="en-US" dirty="0" smtClean="0"/>
              <a:t> by the company before 139(1) due date to be deposited in a capital gains scheme bank account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1028-D2C8-7648-9E65-FDFF0DB5FCBB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5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54GB exemption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“Eligible Company”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Capital Gain has arisen on, say, October 10, 2019, then, the Company should have been incorporated during the period April 1, 2019 to 139(1) due date </a:t>
            </a:r>
          </a:p>
          <a:p>
            <a:pPr lvl="1"/>
            <a:r>
              <a:rPr lang="en-US" dirty="0" smtClean="0"/>
              <a:t>Engaged in “eligible business” (as per s. 80IAC)</a:t>
            </a:r>
          </a:p>
          <a:p>
            <a:pPr lvl="1"/>
            <a:r>
              <a:rPr lang="en-US" dirty="0" err="1" smtClean="0"/>
              <a:t>Assessee</a:t>
            </a:r>
            <a:r>
              <a:rPr lang="en-US" dirty="0" smtClean="0"/>
              <a:t> owns &gt;25% share capital / voting rights after the new subscription</a:t>
            </a:r>
          </a:p>
          <a:p>
            <a:pPr lvl="1"/>
            <a:r>
              <a:rPr lang="en-US" dirty="0" smtClean="0"/>
              <a:t>It is an “eligible start-up” (as per s. 80IAC)</a:t>
            </a:r>
          </a:p>
          <a:p>
            <a:r>
              <a:rPr lang="en-US" dirty="0" smtClean="0"/>
              <a:t>“New Asset” </a:t>
            </a:r>
            <a:r>
              <a:rPr lang="mr-IN" dirty="0" smtClean="0"/>
              <a:t>–</a:t>
            </a:r>
            <a:r>
              <a:rPr lang="en-US" dirty="0" smtClean="0"/>
              <a:t> Means new plant and machinery, but does not include</a:t>
            </a:r>
          </a:p>
          <a:p>
            <a:pPr lvl="1"/>
            <a:r>
              <a:rPr lang="en-US" dirty="0" smtClean="0"/>
              <a:t>old / used P/M, </a:t>
            </a:r>
          </a:p>
          <a:p>
            <a:pPr lvl="1"/>
            <a:r>
              <a:rPr lang="en-US" dirty="0" smtClean="0"/>
              <a:t>P/M installed in office, residence, guest house,</a:t>
            </a:r>
          </a:p>
          <a:p>
            <a:pPr lvl="1"/>
            <a:r>
              <a:rPr lang="en-US" dirty="0" smtClean="0"/>
              <a:t>Office appliances,</a:t>
            </a:r>
          </a:p>
          <a:p>
            <a:pPr lvl="1"/>
            <a:r>
              <a:rPr lang="en-US" dirty="0" smtClean="0"/>
              <a:t>Vehicles</a:t>
            </a:r>
          </a:p>
          <a:p>
            <a:pPr lvl="1"/>
            <a:r>
              <a:rPr lang="en-US" dirty="0" smtClean="0"/>
              <a:t>P/M whose 100% cost is allowed</a:t>
            </a:r>
          </a:p>
          <a:p>
            <a:r>
              <a:rPr lang="en-US" dirty="0" smtClean="0"/>
              <a:t>New Asset will include computers and software for technology driven start-ups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266B-51E2-B84E-B222-8738D7B62AD5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54GB exemption </a:t>
            </a:r>
            <a:r>
              <a:rPr lang="en-US" sz="32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Equity shares so subscribed should not be transferred for 5 years. </a:t>
            </a:r>
          </a:p>
          <a:p>
            <a:r>
              <a:rPr lang="en-US" dirty="0" smtClean="0"/>
              <a:t>The company should not transfer the “new assets” for 5 years (if computers, 3 years)</a:t>
            </a:r>
          </a:p>
          <a:p>
            <a:r>
              <a:rPr lang="en-US" dirty="0" smtClean="0"/>
              <a:t>Although DPIIT has increased turnover limit to INR 100 crores, the IT provisions continue with INR 25 lakh limit.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6889-7BF6-F142-B78C-9E374E76FEEF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41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on Sec. 54GB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new technocrat may not normally own a house. The section may be of little use. </a:t>
            </a:r>
          </a:p>
          <a:p>
            <a:r>
              <a:rPr lang="en-US" dirty="0" smtClean="0"/>
              <a:t>If a father gifts his house to the son and the son (technocrat) sells it and earns capital gains, will the exemption be available to him? </a:t>
            </a:r>
          </a:p>
          <a:p>
            <a:r>
              <a:rPr lang="en-US" dirty="0" smtClean="0"/>
              <a:t>Ideally, issue of sweat equity should have been made exempt from tax;</a:t>
            </a:r>
          </a:p>
          <a:p>
            <a:r>
              <a:rPr lang="en-US" dirty="0" smtClean="0"/>
              <a:t> Exemption available only for new subscription of shares and not to purchase of shares from any existing shareholders</a:t>
            </a:r>
          </a:p>
          <a:p>
            <a:r>
              <a:rPr lang="en-US" dirty="0" smtClean="0"/>
              <a:t>“1 year before” type exemption (like in section 54) not available. </a:t>
            </a:r>
          </a:p>
          <a:p>
            <a:r>
              <a:rPr lang="en-US" dirty="0" smtClean="0"/>
              <a:t>What if IMB approval comes after the subscription of shares? </a:t>
            </a:r>
          </a:p>
          <a:p>
            <a:r>
              <a:rPr lang="en-US" dirty="0" smtClean="0"/>
              <a:t>Subscription in “equity shares” only qualifies. Not preference shares or CCDs or CCPs etc. </a:t>
            </a:r>
          </a:p>
          <a:p>
            <a:r>
              <a:rPr lang="en-US" dirty="0" smtClean="0"/>
              <a:t>Investment in capital of a LLP which is a start up will NOT qualify for this exemption</a:t>
            </a:r>
          </a:p>
          <a:p>
            <a:r>
              <a:rPr lang="en-US" dirty="0" smtClean="0"/>
              <a:t>What if 25% gets diluted by further issue of shares within 5 years?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F5D2-282D-AC45-B4D3-59895B3542A1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55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 from S. 56(2)(</a:t>
            </a:r>
            <a:r>
              <a:rPr lang="en-US" dirty="0" err="1" smtClean="0"/>
              <a:t>viib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Section 56(2)(</a:t>
            </a:r>
            <a:r>
              <a:rPr lang="en-US" dirty="0" err="1" smtClean="0"/>
              <a:t>viib</a:t>
            </a:r>
            <a:r>
              <a:rPr lang="en-US" dirty="0" smtClean="0"/>
              <a:t>) not to apply in cases covered by notification granting exemption </a:t>
            </a:r>
            <a:r>
              <a:rPr lang="mr-IN" dirty="0" smtClean="0"/>
              <a:t>–</a:t>
            </a:r>
            <a:r>
              <a:rPr lang="en-US" dirty="0" smtClean="0"/>
              <a:t> clause (ii) of the proviso</a:t>
            </a:r>
          </a:p>
          <a:p>
            <a:pPr marL="0" indent="0">
              <a:buNone/>
            </a:pPr>
            <a:r>
              <a:rPr lang="en-US" u="sng" dirty="0" smtClean="0"/>
              <a:t>Notification </a:t>
            </a:r>
            <a:r>
              <a:rPr lang="en-US" u="sng" dirty="0" err="1" smtClean="0"/>
              <a:t>dt.</a:t>
            </a:r>
            <a:r>
              <a:rPr lang="en-US" u="sng" dirty="0" smtClean="0"/>
              <a:t> 19.02.2019 issued by DPIIT: </a:t>
            </a:r>
          </a:p>
          <a:p>
            <a:r>
              <a:rPr lang="en-US" dirty="0" smtClean="0"/>
              <a:t>a start-up shall be eligible for notification under clause (ii) of proviso to s. 56(2)(</a:t>
            </a:r>
            <a:r>
              <a:rPr lang="en-US" dirty="0" err="1" smtClean="0"/>
              <a:t>viib</a:t>
            </a:r>
            <a:r>
              <a:rPr lang="en-US" dirty="0" smtClean="0"/>
              <a:t>) if it fulfils following conditions:</a:t>
            </a:r>
          </a:p>
          <a:p>
            <a:pPr lvl="1"/>
            <a:r>
              <a:rPr lang="en-US" dirty="0" smtClean="0"/>
              <a:t>It is </a:t>
            </a:r>
            <a:r>
              <a:rPr lang="en-US" dirty="0" err="1" smtClean="0"/>
              <a:t>recognised</a:t>
            </a:r>
            <a:r>
              <a:rPr lang="en-US" dirty="0" smtClean="0"/>
              <a:t> by DPIIT;</a:t>
            </a:r>
          </a:p>
          <a:p>
            <a:pPr lvl="1"/>
            <a:r>
              <a:rPr lang="en-US" dirty="0" smtClean="0"/>
              <a:t>Aggregate of paid up share capital and share premium after issue &lt;= </a:t>
            </a:r>
            <a:r>
              <a:rPr lang="en-US" dirty="0" err="1" smtClean="0"/>
              <a:t>Rs</a:t>
            </a:r>
            <a:r>
              <a:rPr lang="en-US" dirty="0" smtClean="0"/>
              <a:t>. 25 crores (not to count shares issued to NRs/VCC/VCF/Frequently traded company with NW &gt; </a:t>
            </a:r>
            <a:r>
              <a:rPr lang="en-US" dirty="0" err="1" smtClean="0"/>
              <a:t>Rs</a:t>
            </a:r>
            <a:r>
              <a:rPr lang="en-US" dirty="0" smtClean="0"/>
              <a:t>. 100 crores or turnover &gt; </a:t>
            </a:r>
            <a:r>
              <a:rPr lang="en-US" dirty="0" err="1" smtClean="0"/>
              <a:t>Rs</a:t>
            </a:r>
            <a:r>
              <a:rPr lang="en-US" dirty="0" smtClean="0"/>
              <a:t>. 250 crores (“specified company”)).</a:t>
            </a:r>
          </a:p>
          <a:p>
            <a:r>
              <a:rPr lang="en-US" dirty="0" smtClean="0"/>
              <a:t>Share issue to “specified company” also exempt for </a:t>
            </a:r>
            <a:r>
              <a:rPr lang="en-US" dirty="0" err="1" smtClean="0"/>
              <a:t>recognised</a:t>
            </a:r>
            <a:r>
              <a:rPr lang="en-US" dirty="0" smtClean="0"/>
              <a:t> start-ups;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6596-1EDF-A243-94E6-4B6F0B426031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17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 from S. 56(2)(</a:t>
            </a:r>
            <a:r>
              <a:rPr lang="en-US" dirty="0" err="1" smtClean="0"/>
              <a:t>viib</a:t>
            </a:r>
            <a:r>
              <a:rPr lang="en-US" dirty="0" smtClean="0"/>
              <a:t>)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Further conditions to be satisfied: The start-up should NOT invest in:-</a:t>
            </a:r>
          </a:p>
          <a:p>
            <a:pPr lvl="1"/>
            <a:r>
              <a:rPr lang="en-US" dirty="0" smtClean="0"/>
              <a:t>Residential house (except the one used for renting or held as S-I-T). </a:t>
            </a:r>
            <a:r>
              <a:rPr lang="en-US" dirty="0" smtClean="0">
                <a:solidFill>
                  <a:srgbClr val="C00000"/>
                </a:solidFill>
              </a:rPr>
              <a:t>Q: House for employees </a:t>
            </a:r>
            <a:r>
              <a:rPr lang="mr-IN" dirty="0" smtClean="0">
                <a:solidFill>
                  <a:srgbClr val="C00000"/>
                </a:solidFill>
              </a:rPr>
              <a:t>–</a:t>
            </a:r>
            <a:r>
              <a:rPr lang="en-US" dirty="0" smtClean="0">
                <a:solidFill>
                  <a:srgbClr val="C00000"/>
                </a:solidFill>
              </a:rPr>
              <a:t> not “for renting’. Whether permitted?</a:t>
            </a:r>
            <a:endParaRPr lang="en-US" dirty="0" smtClean="0"/>
          </a:p>
          <a:p>
            <a:pPr lvl="1"/>
            <a:r>
              <a:rPr lang="en-US" dirty="0" smtClean="0"/>
              <a:t>Other L&amp;B (except the one used for its business or for renting or held as S-I-T)</a:t>
            </a:r>
          </a:p>
          <a:p>
            <a:pPr lvl="1"/>
            <a:r>
              <a:rPr lang="en-US" dirty="0" smtClean="0"/>
              <a:t>Loans and advances (other than where lending money is substantial part of its business). </a:t>
            </a:r>
            <a:r>
              <a:rPr lang="en-US" dirty="0" smtClean="0">
                <a:solidFill>
                  <a:srgbClr val="C00000"/>
                </a:solidFill>
              </a:rPr>
              <a:t>Q: Loan or advance given to employees </a:t>
            </a:r>
            <a:r>
              <a:rPr lang="mr-IN" dirty="0" smtClean="0">
                <a:solidFill>
                  <a:srgbClr val="C00000"/>
                </a:solidFill>
              </a:rPr>
              <a:t>–</a:t>
            </a:r>
            <a:r>
              <a:rPr lang="en-US" dirty="0" smtClean="0">
                <a:solidFill>
                  <a:srgbClr val="C00000"/>
                </a:solidFill>
              </a:rPr>
              <a:t> whether permissible? Advances given to supplier </a:t>
            </a:r>
            <a:r>
              <a:rPr lang="mr-IN" dirty="0" smtClean="0">
                <a:solidFill>
                  <a:srgbClr val="C00000"/>
                </a:solidFill>
              </a:rPr>
              <a:t>–</a:t>
            </a:r>
            <a:r>
              <a:rPr lang="en-US" dirty="0" smtClean="0">
                <a:solidFill>
                  <a:srgbClr val="C00000"/>
                </a:solidFill>
              </a:rPr>
              <a:t> whether permissible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Capital contribution to any other entity;</a:t>
            </a:r>
          </a:p>
          <a:p>
            <a:pPr lvl="1"/>
            <a:r>
              <a:rPr lang="en-US" dirty="0" smtClean="0"/>
              <a:t>Shares and securities;</a:t>
            </a:r>
          </a:p>
          <a:p>
            <a:pPr lvl="1"/>
            <a:r>
              <a:rPr lang="en-US" dirty="0" smtClean="0"/>
              <a:t>Car, aircraft, </a:t>
            </a:r>
            <a:r>
              <a:rPr lang="en-US" dirty="0" err="1" smtClean="0"/>
              <a:t>yatch</a:t>
            </a:r>
            <a:r>
              <a:rPr lang="en-US" dirty="0"/>
              <a:t> </a:t>
            </a:r>
            <a:r>
              <a:rPr lang="en-US" dirty="0" smtClean="0"/>
              <a:t>etc. &gt; </a:t>
            </a:r>
            <a:r>
              <a:rPr lang="en-US" dirty="0" err="1" smtClean="0"/>
              <a:t>Rs</a:t>
            </a:r>
            <a:r>
              <a:rPr lang="en-US" dirty="0" smtClean="0"/>
              <a:t>. 10 lakhs (except used for plying, hiring, leasing or as S-I-T)</a:t>
            </a:r>
          </a:p>
          <a:p>
            <a:pPr lvl="1"/>
            <a:r>
              <a:rPr lang="en-US" dirty="0" err="1" smtClean="0"/>
              <a:t>Jewellery</a:t>
            </a:r>
            <a:r>
              <a:rPr lang="en-US" dirty="0" smtClean="0"/>
              <a:t> (except S-I-T);</a:t>
            </a:r>
          </a:p>
          <a:p>
            <a:pPr lvl="1"/>
            <a:r>
              <a:rPr lang="en-US" dirty="0" smtClean="0"/>
              <a:t>Artwork, </a:t>
            </a:r>
            <a:r>
              <a:rPr lang="en-US" dirty="0" err="1" smtClean="0"/>
              <a:t>etc</a:t>
            </a:r>
            <a:r>
              <a:rPr lang="en-US" dirty="0" smtClean="0"/>
              <a:t> (covered in clauses (iv) to (ix) of </a:t>
            </a:r>
            <a:r>
              <a:rPr lang="en-US" dirty="0" err="1" smtClean="0"/>
              <a:t>Expl</a:t>
            </a:r>
            <a:r>
              <a:rPr lang="en-US" dirty="0" smtClean="0"/>
              <a:t>. Clause (d) of S. 56(2)(vii)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FDAD-9EEE-6944-A104-770D30019DBA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12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 from S. 56(2)(</a:t>
            </a:r>
            <a:r>
              <a:rPr lang="en-US" dirty="0" err="1" smtClean="0"/>
              <a:t>viib</a:t>
            </a:r>
            <a:r>
              <a:rPr lang="en-US" dirty="0" smtClean="0"/>
              <a:t>) </a:t>
            </a:r>
            <a:r>
              <a:rPr lang="en-US" sz="32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Such investment not to be made for 7 years after issue of shares at premium</a:t>
            </a:r>
            <a:endParaRPr lang="en-US" dirty="0" smtClean="0"/>
          </a:p>
          <a:p>
            <a:r>
              <a:rPr lang="en-US" dirty="0" smtClean="0"/>
              <a:t>On issue of shares at premium, the start-up has to file Form-2 with DPIIT </a:t>
            </a:r>
            <a:r>
              <a:rPr lang="mr-IN" dirty="0" smtClean="0"/>
              <a:t>–</a:t>
            </a:r>
            <a:r>
              <a:rPr lang="en-US" dirty="0" smtClean="0"/>
              <a:t> DPIIT to forward it to CBDT</a:t>
            </a:r>
          </a:p>
          <a:p>
            <a:r>
              <a:rPr lang="en-US" dirty="0" smtClean="0"/>
              <a:t>Form-2: Declaration</a:t>
            </a:r>
          </a:p>
          <a:p>
            <a:pPr lvl="1"/>
            <a:r>
              <a:rPr lang="en-US" dirty="0" smtClean="0"/>
              <a:t>We have not invested in above;</a:t>
            </a:r>
          </a:p>
          <a:p>
            <a:pPr lvl="1"/>
            <a:r>
              <a:rPr lang="en-US" dirty="0" smtClean="0"/>
              <a:t>We shall not invest in above for 7 years;</a:t>
            </a:r>
          </a:p>
          <a:p>
            <a:pPr lvl="1"/>
            <a:r>
              <a:rPr lang="en-US" dirty="0" smtClean="0"/>
              <a:t>We understand that if we invest, our exemption will be retrospectively revoked.</a:t>
            </a:r>
          </a:p>
          <a:p>
            <a:r>
              <a:rPr lang="en-US" dirty="0" smtClean="0"/>
              <a:t>Form-2 to be signed by person </a:t>
            </a:r>
            <a:r>
              <a:rPr lang="en-US" dirty="0" err="1" smtClean="0"/>
              <a:t>authorised</a:t>
            </a:r>
            <a:r>
              <a:rPr lang="en-US" dirty="0" smtClean="0"/>
              <a:t> to sign the ROI u/s. 140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3D63-AF9D-0041-9670-F98FC4308FAF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2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 from S. 56(2)(</a:t>
            </a:r>
            <a:r>
              <a:rPr lang="en-US" dirty="0" err="1" smtClean="0"/>
              <a:t>viib</a:t>
            </a:r>
            <a:r>
              <a:rPr lang="en-US" dirty="0" smtClean="0"/>
              <a:t>) </a:t>
            </a:r>
            <a:r>
              <a:rPr lang="en-US" sz="32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Amendment to s. 56(2)(</a:t>
            </a:r>
            <a:r>
              <a:rPr lang="en-US" dirty="0" err="1" smtClean="0"/>
              <a:t>viib</a:t>
            </a:r>
            <a:r>
              <a:rPr lang="en-US" dirty="0" smtClean="0"/>
              <a:t>) by FA 2019:</a:t>
            </a:r>
          </a:p>
          <a:p>
            <a:pPr lvl="1"/>
            <a:r>
              <a:rPr lang="en-US" dirty="0" smtClean="0"/>
              <a:t>Failure to comply with the conditions </a:t>
            </a:r>
            <a:r>
              <a:rPr lang="mr-IN" dirty="0" smtClean="0"/>
              <a:t>–</a:t>
            </a:r>
            <a:r>
              <a:rPr lang="en-US" dirty="0" smtClean="0"/>
              <a:t> excess premium that enjoyed exemption earlier, will be deemed to be income of the PY in which the failure takes place</a:t>
            </a:r>
          </a:p>
          <a:p>
            <a:pPr lvl="1"/>
            <a:r>
              <a:rPr lang="en-US" dirty="0" smtClean="0"/>
              <a:t>Deemed under-reporting in consequence of </a:t>
            </a:r>
            <a:r>
              <a:rPr lang="en-US" dirty="0" err="1" smtClean="0"/>
              <a:t>mis</a:t>
            </a:r>
            <a:r>
              <a:rPr lang="en-US" dirty="0" smtClean="0"/>
              <a:t>-reporting of income u/s. 270 A of the Act.</a:t>
            </a:r>
          </a:p>
          <a:p>
            <a:r>
              <a:rPr lang="en-US" dirty="0" smtClean="0"/>
              <a:t>Amendment prospective </a:t>
            </a:r>
            <a:r>
              <a:rPr lang="en-US" dirty="0" err="1" smtClean="0"/>
              <a:t>wef</a:t>
            </a:r>
            <a:r>
              <a:rPr lang="en-US" dirty="0" smtClean="0"/>
              <a:t> AY 2020-21. </a:t>
            </a:r>
            <a:r>
              <a:rPr lang="en-US" dirty="0" smtClean="0">
                <a:solidFill>
                  <a:srgbClr val="C00000"/>
                </a:solidFill>
              </a:rPr>
              <a:t>Q. For past years can it be argued that the Notification went beyond the Statute and hence there could be no revocation?</a:t>
            </a:r>
          </a:p>
          <a:p>
            <a:r>
              <a:rPr lang="en-US" dirty="0" smtClean="0"/>
              <a:t>CBDT issued Notification dated March 5, 2019 granting exemption to those </a:t>
            </a:r>
            <a:r>
              <a:rPr lang="en-US" dirty="0" err="1" smtClean="0"/>
              <a:t>recognised</a:t>
            </a:r>
            <a:r>
              <a:rPr lang="en-US" dirty="0" smtClean="0"/>
              <a:t> by DPIIT under above notification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40-10D2-434D-A0FD-928C7F291C8C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0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Startup India is a flagship initiative of the Government of India, intended to build a strong eco-system for nurturing innovation and Startups in the country that will drive </a:t>
            </a:r>
            <a:r>
              <a:rPr lang="en-US" sz="2600" dirty="0">
                <a:solidFill>
                  <a:srgbClr val="FF0000"/>
                </a:solidFill>
              </a:rPr>
              <a:t>sustainable economic growth</a:t>
            </a:r>
            <a:r>
              <a:rPr lang="en-US" sz="2600" dirty="0"/>
              <a:t> and generate </a:t>
            </a:r>
            <a:r>
              <a:rPr lang="en-US" sz="2600" dirty="0">
                <a:solidFill>
                  <a:srgbClr val="FF0000"/>
                </a:solidFill>
              </a:rPr>
              <a:t>large scale employment</a:t>
            </a:r>
            <a:r>
              <a:rPr lang="en-US" sz="2600" dirty="0"/>
              <a:t> opportunities. The Government through this initiative aims to empower Startups to grow through </a:t>
            </a:r>
            <a:r>
              <a:rPr lang="en-US" sz="2600" dirty="0">
                <a:solidFill>
                  <a:srgbClr val="FF0000"/>
                </a:solidFill>
              </a:rPr>
              <a:t>innovation and design</a:t>
            </a:r>
            <a:r>
              <a:rPr lang="en-US" sz="2600" dirty="0"/>
              <a:t>. </a:t>
            </a:r>
            <a:endParaRPr lang="en-US" sz="2600" dirty="0" smtClean="0">
              <a:effectLst/>
            </a:endParaRPr>
          </a:p>
          <a:p>
            <a:r>
              <a:rPr lang="en-US" sz="2600" dirty="0"/>
              <a:t>In order to meet the objectives of the initiative, Government of India </a:t>
            </a:r>
            <a:r>
              <a:rPr lang="en-US" sz="2600" dirty="0" smtClean="0"/>
              <a:t>has announced </a:t>
            </a:r>
            <a:r>
              <a:rPr lang="en-US" sz="2600" dirty="0" smtClean="0">
                <a:solidFill>
                  <a:srgbClr val="FF0000"/>
                </a:solidFill>
              </a:rPr>
              <a:t>Action </a:t>
            </a:r>
            <a:r>
              <a:rPr lang="en-US" sz="2600" dirty="0">
                <a:solidFill>
                  <a:srgbClr val="FF0000"/>
                </a:solidFill>
              </a:rPr>
              <a:t>Plan</a:t>
            </a:r>
            <a:r>
              <a:rPr lang="en-US" sz="2600" dirty="0"/>
              <a:t> </a:t>
            </a:r>
            <a:r>
              <a:rPr lang="en-US" sz="2600" dirty="0" smtClean="0"/>
              <a:t>in 2016 that </a:t>
            </a:r>
            <a:r>
              <a:rPr lang="en-US" sz="2600" dirty="0"/>
              <a:t>addresses all aspects of the Startup ecosystem. With this Action Plan the Government hopes to accelerate spreading of the Startup movement: </a:t>
            </a:r>
            <a:endParaRPr lang="en-US" sz="2600" dirty="0" smtClean="0">
              <a:effectLst/>
            </a:endParaRPr>
          </a:p>
          <a:p>
            <a:r>
              <a:rPr lang="en-US" sz="2600" dirty="0"/>
              <a:t>From digital/ technology sector to a wide array of sectors including agriculture, manufacturing, social sector, healthcare, education, etc.; and </a:t>
            </a:r>
          </a:p>
          <a:p>
            <a:r>
              <a:rPr lang="en-US" sz="2600" dirty="0"/>
              <a:t>From existing tier 1 cities to tier 2 and tier 3 </a:t>
            </a:r>
            <a:r>
              <a:rPr lang="en-US" sz="2600" dirty="0" smtClean="0"/>
              <a:t>cities </a:t>
            </a:r>
            <a:r>
              <a:rPr lang="en-US" sz="2600" dirty="0"/>
              <a:t>including semi-urban and rural areas.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0B34-91B7-C549-9E72-BCDED1298532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95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 from S. 56(2)(</a:t>
            </a:r>
            <a:r>
              <a:rPr lang="en-US" dirty="0" err="1" smtClean="0"/>
              <a:t>viib</a:t>
            </a:r>
            <a:r>
              <a:rPr lang="en-US" dirty="0" smtClean="0"/>
              <a:t>) </a:t>
            </a:r>
            <a:r>
              <a:rPr lang="en-US" sz="32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CBDT Circular no. 16/2019 dated. 07.08.2019:</a:t>
            </a:r>
          </a:p>
          <a:p>
            <a:pPr lvl="1"/>
            <a:r>
              <a:rPr lang="en-US" dirty="0" smtClean="0"/>
              <a:t>Start-up </a:t>
            </a:r>
            <a:r>
              <a:rPr lang="en-US" dirty="0" err="1" smtClean="0"/>
              <a:t>recognised</a:t>
            </a:r>
            <a:r>
              <a:rPr lang="en-US" dirty="0" smtClean="0"/>
              <a:t> by DPIIT </a:t>
            </a:r>
            <a:r>
              <a:rPr lang="mr-IN" dirty="0" smtClean="0"/>
              <a:t>–</a:t>
            </a:r>
            <a:r>
              <a:rPr lang="en-US" dirty="0" smtClean="0"/>
              <a:t> case selected for “limited scrutiny” on 56(2)(</a:t>
            </a:r>
            <a:r>
              <a:rPr lang="en-US" dirty="0" err="1" smtClean="0"/>
              <a:t>viib</a:t>
            </a:r>
            <a:r>
              <a:rPr lang="en-US" dirty="0" smtClean="0"/>
              <a:t>) ONLY: No verification should be done and contentions of </a:t>
            </a:r>
            <a:r>
              <a:rPr lang="en-US" dirty="0" err="1" smtClean="0"/>
              <a:t>assessee</a:t>
            </a:r>
            <a:r>
              <a:rPr lang="en-US" dirty="0" smtClean="0"/>
              <a:t> to be summarily accepted</a:t>
            </a:r>
          </a:p>
          <a:p>
            <a:pPr lvl="1"/>
            <a:r>
              <a:rPr lang="en-US" dirty="0" smtClean="0"/>
              <a:t>Start-up </a:t>
            </a:r>
            <a:r>
              <a:rPr lang="en-US" dirty="0" err="1" smtClean="0"/>
              <a:t>recognised</a:t>
            </a:r>
            <a:r>
              <a:rPr lang="en-US" dirty="0" smtClean="0"/>
              <a:t> by DPIIT </a:t>
            </a:r>
            <a:r>
              <a:rPr lang="mr-IN" dirty="0" smtClean="0"/>
              <a:t>–</a:t>
            </a:r>
            <a:r>
              <a:rPr lang="en-US" dirty="0" smtClean="0"/>
              <a:t> case selected for “limited scrutiny” or “complete scrutiny” on various issues including 56(2)(</a:t>
            </a:r>
            <a:r>
              <a:rPr lang="en-US" dirty="0" err="1" smtClean="0"/>
              <a:t>viib</a:t>
            </a:r>
            <a:r>
              <a:rPr lang="en-US" dirty="0" smtClean="0"/>
              <a:t>): No verification should be done on 56(2)(</a:t>
            </a:r>
            <a:r>
              <a:rPr lang="en-US" dirty="0" err="1" smtClean="0"/>
              <a:t>viib</a:t>
            </a:r>
            <a:r>
              <a:rPr lang="en-US" dirty="0" smtClean="0"/>
              <a:t>). On other issues, verification only after obtaining approval of ‘supervisory officer’.</a:t>
            </a:r>
          </a:p>
          <a:p>
            <a:pPr lvl="1"/>
            <a:r>
              <a:rPr lang="en-US" dirty="0" smtClean="0"/>
              <a:t> Start-up has not got DPIIT approval </a:t>
            </a:r>
            <a:r>
              <a:rPr lang="mr-IN" dirty="0" smtClean="0"/>
              <a:t>–</a:t>
            </a:r>
            <a:r>
              <a:rPr lang="en-US" dirty="0" smtClean="0"/>
              <a:t> case selected for “limited scrutiny” or “complete scrutiny” on various issues including 56(2)(</a:t>
            </a:r>
            <a:r>
              <a:rPr lang="en-US" dirty="0" err="1" smtClean="0"/>
              <a:t>viib</a:t>
            </a:r>
            <a:r>
              <a:rPr lang="en-US" dirty="0" smtClean="0"/>
              <a:t>): </a:t>
            </a:r>
            <a:r>
              <a:rPr lang="en-US" dirty="0"/>
              <a:t>V</a:t>
            </a:r>
            <a:r>
              <a:rPr lang="en-US" dirty="0" smtClean="0"/>
              <a:t>erification only after obtaining approval of ‘supervisory officer’.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2D0C-0DDA-064C-B960-1495858067C8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 of Section 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rule for all closely held companies (including eligible start-ups):</a:t>
            </a:r>
          </a:p>
          <a:p>
            <a:pPr lvl="1"/>
            <a:r>
              <a:rPr lang="en-US" dirty="0" smtClean="0"/>
              <a:t>Compare shareholding as on:</a:t>
            </a:r>
          </a:p>
          <a:p>
            <a:pPr lvl="2"/>
            <a:r>
              <a:rPr lang="en-US" dirty="0" smtClean="0"/>
              <a:t>Last day of the PY in which loss is incurred; and</a:t>
            </a:r>
          </a:p>
          <a:p>
            <a:pPr lvl="2"/>
            <a:r>
              <a:rPr lang="en-US" dirty="0" smtClean="0"/>
              <a:t>Last day of the PY in which set off is claimed</a:t>
            </a:r>
          </a:p>
          <a:p>
            <a:pPr lvl="1"/>
            <a:r>
              <a:rPr lang="en-US" dirty="0" smtClean="0"/>
              <a:t>If &lt; 51% voting power held with the same person(s)</a:t>
            </a:r>
          </a:p>
          <a:p>
            <a:pPr lvl="1"/>
            <a:r>
              <a:rPr lang="en-US" dirty="0" smtClean="0"/>
              <a:t>Then, losses would lapse</a:t>
            </a:r>
          </a:p>
          <a:p>
            <a:r>
              <a:rPr lang="en-US" dirty="0" smtClean="0"/>
              <a:t>Further relaxation for eligible start-ups (80IAC definition)</a:t>
            </a:r>
          </a:p>
          <a:p>
            <a:pPr lvl="1"/>
            <a:r>
              <a:rPr lang="en-US" dirty="0" smtClean="0"/>
              <a:t>Even if &lt;51% voting power held by the same person(s);</a:t>
            </a:r>
          </a:p>
          <a:p>
            <a:pPr lvl="1"/>
            <a:r>
              <a:rPr lang="en-US" dirty="0" smtClean="0"/>
              <a:t>If </a:t>
            </a:r>
            <a:r>
              <a:rPr lang="en-US" b="1" u="sng" dirty="0" smtClean="0"/>
              <a:t>all</a:t>
            </a:r>
            <a:r>
              <a:rPr lang="en-US" dirty="0" smtClean="0"/>
              <a:t> the shareholders on last day of PY in which loss was incurred continue to hold </a:t>
            </a:r>
            <a:r>
              <a:rPr lang="en-US" b="1" u="sng" dirty="0" smtClean="0"/>
              <a:t>those shares</a:t>
            </a:r>
            <a:r>
              <a:rPr lang="en-US" dirty="0" smtClean="0"/>
              <a:t>  on last day of PY when set off is claimed</a:t>
            </a:r>
          </a:p>
          <a:p>
            <a:pPr lvl="1"/>
            <a:r>
              <a:rPr lang="en-US" dirty="0" smtClean="0"/>
              <a:t>Losses won’t lapse. </a:t>
            </a:r>
          </a:p>
          <a:p>
            <a:r>
              <a:rPr lang="en-US" dirty="0" smtClean="0"/>
              <a:t>Thus, if &gt;51% voting power has changed due to new issue of shares, losses won’t lapse if all the original shareholders have not diluted their holdings.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0F-D0AD-4D4B-801C-9E0395E57503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24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 u/s. 54EE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Capital gain arising from transfer of any LTCA;</a:t>
            </a:r>
          </a:p>
          <a:p>
            <a:r>
              <a:rPr lang="en-US" dirty="0" smtClean="0"/>
              <a:t>Investment made in “long term specified asset” within 6 months;</a:t>
            </a:r>
          </a:p>
          <a:p>
            <a:r>
              <a:rPr lang="en-US" dirty="0" smtClean="0"/>
              <a:t>Then, LTCG is exempt to the extent of such investment.</a:t>
            </a:r>
          </a:p>
          <a:p>
            <a:r>
              <a:rPr lang="en-US" dirty="0" smtClean="0"/>
              <a:t>Investment made in one FY &lt;= </a:t>
            </a:r>
            <a:r>
              <a:rPr lang="en-US" dirty="0" err="1" smtClean="0"/>
              <a:t>Rs</a:t>
            </a:r>
            <a:r>
              <a:rPr lang="en-US" dirty="0" smtClean="0"/>
              <a:t>. 50 lacs</a:t>
            </a:r>
          </a:p>
          <a:p>
            <a:r>
              <a:rPr lang="en-US" dirty="0" smtClean="0"/>
              <a:t>Total investment in the FY of LTCG + in the next FY &lt; </a:t>
            </a:r>
            <a:r>
              <a:rPr lang="en-US" dirty="0" err="1" smtClean="0"/>
              <a:t>Rs</a:t>
            </a:r>
            <a:r>
              <a:rPr lang="en-US" dirty="0" smtClean="0"/>
              <a:t>. 50 lacs</a:t>
            </a:r>
          </a:p>
          <a:p>
            <a:r>
              <a:rPr lang="en-US" dirty="0" smtClean="0"/>
              <a:t>If “long term specified asset” transferred within 3 years or if loan taken against security of such “long term specified asset”, the exempt LTCG will be charged in such year.</a:t>
            </a:r>
          </a:p>
          <a:p>
            <a:r>
              <a:rPr lang="en-US" dirty="0" smtClean="0"/>
              <a:t>“long term specified asset” means the units issued by notified funds. Intention seems to be to notify the fund of funds which would support new start-ups.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1EAA-751F-3241-AF15-EA868392FA15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0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 list: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Tax holiday should be extended even to MAT. </a:t>
            </a:r>
          </a:p>
          <a:p>
            <a:r>
              <a:rPr lang="en-US" dirty="0" smtClean="0"/>
              <a:t>Tax holiday should be extended even to partnership firms </a:t>
            </a:r>
            <a:r>
              <a:rPr lang="en-US" dirty="0" err="1" smtClean="0"/>
              <a:t>recognised</a:t>
            </a:r>
            <a:r>
              <a:rPr lang="en-US" dirty="0" smtClean="0"/>
              <a:t> as start-ups.</a:t>
            </a:r>
          </a:p>
          <a:p>
            <a:r>
              <a:rPr lang="en-US" dirty="0" smtClean="0"/>
              <a:t>Government should notify funds for S. 54EE. </a:t>
            </a:r>
          </a:p>
          <a:p>
            <a:r>
              <a:rPr lang="en-US" dirty="0" smtClean="0"/>
              <a:t>54GB should be extended to all LTCG and not just on sale of residential house</a:t>
            </a:r>
          </a:p>
          <a:p>
            <a:r>
              <a:rPr lang="en-US" dirty="0" smtClean="0"/>
              <a:t>Conditions for 56(2)(</a:t>
            </a:r>
            <a:r>
              <a:rPr lang="en-US" dirty="0" err="1" smtClean="0"/>
              <a:t>viib</a:t>
            </a:r>
            <a:r>
              <a:rPr lang="en-US" dirty="0" smtClean="0"/>
              <a:t>) exemption are very stringent. Loans and advances given in the course of business should be permitted. </a:t>
            </a:r>
          </a:p>
          <a:p>
            <a:r>
              <a:rPr lang="en-US" dirty="0"/>
              <a:t>E</a:t>
            </a:r>
            <a:r>
              <a:rPr lang="en-US" dirty="0" smtClean="0"/>
              <a:t>xemption on capital gains on exit for the funder.</a:t>
            </a:r>
          </a:p>
          <a:p>
            <a:r>
              <a:rPr lang="en-US" dirty="0" smtClean="0"/>
              <a:t>Concessional tax or exemption from tax on interest on loans given to start-ups </a:t>
            </a:r>
            <a:r>
              <a:rPr lang="mr-IN" dirty="0" smtClean="0"/>
              <a:t>–</a:t>
            </a:r>
            <a:r>
              <a:rPr lang="en-US" dirty="0" smtClean="0"/>
              <a:t> In line with S. 10(23G) that was applicable for funding to infrastructure sector in early 2000s. </a:t>
            </a:r>
          </a:p>
          <a:p>
            <a:r>
              <a:rPr lang="en-US" dirty="0" smtClean="0"/>
              <a:t>Increase turnover limits in Income tax in line with the DPIIT revised limits of INR 100 crores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97D9-B834-3C4D-A421-14450440525D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14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2D79-C53F-E848-A432-6C731714CCC3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 </a:t>
            </a:r>
            <a:r>
              <a:rPr lang="mr-IN" dirty="0" smtClean="0"/>
              <a:t>–</a:t>
            </a:r>
            <a:r>
              <a:rPr lang="en-US" dirty="0" smtClean="0"/>
              <a:t> a bird’s eye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ctr"/>
            <a:r>
              <a:rPr lang="en-US" dirty="0"/>
              <a:t>Simplification and Handholding </a:t>
            </a:r>
          </a:p>
          <a:p>
            <a:pPr fontAlgn="ctr"/>
            <a:r>
              <a:rPr lang="en-US" dirty="0"/>
              <a:t>Compliance Regime based on Self-certification </a:t>
            </a:r>
          </a:p>
          <a:p>
            <a:pPr fontAlgn="ctr"/>
            <a:r>
              <a:rPr lang="en-US" dirty="0"/>
              <a:t>Startup India Hub </a:t>
            </a:r>
          </a:p>
          <a:p>
            <a:pPr fontAlgn="ctr"/>
            <a:r>
              <a:rPr lang="en-US" dirty="0"/>
              <a:t>Rolling out of Mobile App and Portal </a:t>
            </a:r>
          </a:p>
          <a:p>
            <a:pPr fontAlgn="ctr"/>
            <a:r>
              <a:rPr lang="en-US" dirty="0"/>
              <a:t>Legal Support and Fast-tracking Patent Examination at Lower Costs </a:t>
            </a:r>
          </a:p>
          <a:p>
            <a:pPr fontAlgn="ctr"/>
            <a:r>
              <a:rPr lang="en-US" dirty="0"/>
              <a:t>Relaxed Norms of Public Procurement for Startups </a:t>
            </a:r>
          </a:p>
          <a:p>
            <a:pPr fontAlgn="ctr"/>
            <a:r>
              <a:rPr lang="en-US" dirty="0"/>
              <a:t>Faster Exit for Startups </a:t>
            </a:r>
          </a:p>
          <a:p>
            <a:pPr fontAlgn="ctr"/>
            <a:r>
              <a:rPr lang="en-US" dirty="0"/>
              <a:t>Funding Support and Incentives </a:t>
            </a:r>
          </a:p>
          <a:p>
            <a:pPr fontAlgn="ctr"/>
            <a:r>
              <a:rPr lang="en-US" dirty="0"/>
              <a:t>Providing Funding Support through a </a:t>
            </a:r>
            <a:r>
              <a:rPr lang="en-US" dirty="0">
                <a:solidFill>
                  <a:srgbClr val="C00000"/>
                </a:solidFill>
              </a:rPr>
              <a:t>Fund of Funds </a:t>
            </a:r>
            <a:r>
              <a:rPr lang="en-US" dirty="0"/>
              <a:t>with a Corpus of INR 10,000 crore </a:t>
            </a:r>
          </a:p>
          <a:p>
            <a:pPr fontAlgn="ctr"/>
            <a:r>
              <a:rPr lang="en-US" dirty="0"/>
              <a:t>Credit Guarantee Fund for Startups </a:t>
            </a:r>
          </a:p>
          <a:p>
            <a:pPr fontAlgn="ctr"/>
            <a:r>
              <a:rPr lang="en-US" dirty="0"/>
              <a:t>Tax Exemption on Capital Gains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87D1-A2F0-AE42-92EF-C738E0C03A65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6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 </a:t>
            </a:r>
            <a:r>
              <a:rPr lang="mr-IN" dirty="0" smtClean="0"/>
              <a:t>–</a:t>
            </a:r>
            <a:r>
              <a:rPr lang="en-US" dirty="0" smtClean="0"/>
              <a:t> a bird’s eye view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ctr"/>
            <a:r>
              <a:rPr lang="en-US" dirty="0">
                <a:solidFill>
                  <a:srgbClr val="FF0000"/>
                </a:solidFill>
              </a:rPr>
              <a:t>Tax Exemption to Startups for 3 years </a:t>
            </a:r>
          </a:p>
          <a:p>
            <a:pPr fontAlgn="ctr"/>
            <a:r>
              <a:rPr lang="en-US" dirty="0">
                <a:solidFill>
                  <a:srgbClr val="FF0000"/>
                </a:solidFill>
              </a:rPr>
              <a:t>Tax Exemption on Investments above Fair Market Value </a:t>
            </a:r>
          </a:p>
          <a:p>
            <a:pPr fontAlgn="ctr"/>
            <a:r>
              <a:rPr lang="en-US" dirty="0"/>
              <a:t>Industry-Academia Partnership and Incubation </a:t>
            </a:r>
          </a:p>
          <a:p>
            <a:pPr fontAlgn="ctr"/>
            <a:r>
              <a:rPr lang="en-US" dirty="0"/>
              <a:t>Organizing Startup Fests for Showcasing Innovation and Providing a Collaboration Platform </a:t>
            </a:r>
          </a:p>
          <a:p>
            <a:pPr fontAlgn="ctr"/>
            <a:r>
              <a:rPr lang="en-US" dirty="0"/>
              <a:t>Launch of Atal Innovation Mission (AIM) with Self-Employment and Talent Utilization (SETU) Program </a:t>
            </a:r>
          </a:p>
          <a:p>
            <a:pPr fontAlgn="ctr"/>
            <a:r>
              <a:rPr lang="en-US" dirty="0"/>
              <a:t>Harnessing Private Sector Expertise for Incubator Setup </a:t>
            </a:r>
          </a:p>
          <a:p>
            <a:pPr fontAlgn="ctr"/>
            <a:r>
              <a:rPr lang="en-US" dirty="0"/>
              <a:t>Building Innovation </a:t>
            </a:r>
            <a:r>
              <a:rPr lang="en-US" dirty="0" err="1"/>
              <a:t>Centres</a:t>
            </a:r>
            <a:r>
              <a:rPr lang="en-US" dirty="0"/>
              <a:t> at National Institutes </a:t>
            </a:r>
          </a:p>
          <a:p>
            <a:pPr fontAlgn="ctr"/>
            <a:r>
              <a:rPr lang="en-US" dirty="0"/>
              <a:t>Setting up of 7 New Research Parks Modeled on the Research Park Setup at IIT Madras </a:t>
            </a:r>
          </a:p>
          <a:p>
            <a:pPr fontAlgn="ctr"/>
            <a:r>
              <a:rPr lang="en-US" dirty="0"/>
              <a:t>Promoting Startups in the Biotechnology Sector </a:t>
            </a:r>
          </a:p>
          <a:p>
            <a:pPr fontAlgn="ctr"/>
            <a:r>
              <a:rPr lang="en-US" dirty="0"/>
              <a:t>Launching of Innovation Focused Programs for Students </a:t>
            </a:r>
          </a:p>
          <a:p>
            <a:pPr fontAlgn="ctr"/>
            <a:r>
              <a:rPr lang="en-US" dirty="0"/>
              <a:t>Annual Incubator Grand Challenge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FEF6-0D33-7743-B326-796364A4CA72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6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Start up (Action 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ACTION PLAN, 2016</a:t>
            </a:r>
          </a:p>
          <a:p>
            <a:r>
              <a:rPr lang="en-US" dirty="0" smtClean="0"/>
              <a:t>Startup </a:t>
            </a:r>
            <a:r>
              <a:rPr lang="en-US" dirty="0"/>
              <a:t>means an </a:t>
            </a:r>
            <a:r>
              <a:rPr lang="en-US" dirty="0">
                <a:solidFill>
                  <a:srgbClr val="FF0000"/>
                </a:solidFill>
              </a:rPr>
              <a:t>entity</a:t>
            </a:r>
            <a:r>
              <a:rPr lang="en-US" dirty="0"/>
              <a:t>, incorporated or </a:t>
            </a:r>
            <a:r>
              <a:rPr lang="en-US" dirty="0" smtClean="0"/>
              <a:t>registered  in  India  not  </a:t>
            </a:r>
            <a:r>
              <a:rPr lang="en-US" dirty="0"/>
              <a:t>prior 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5 years</a:t>
            </a:r>
            <a:r>
              <a:rPr lang="en-US" dirty="0"/>
              <a:t>, with annual turnover not exceeding </a:t>
            </a:r>
            <a:r>
              <a:rPr lang="en-US" dirty="0">
                <a:solidFill>
                  <a:srgbClr val="FF0000"/>
                </a:solidFill>
              </a:rPr>
              <a:t>INR 25 crore </a:t>
            </a:r>
            <a:r>
              <a:rPr lang="en-US" dirty="0"/>
              <a:t>in any preceding financial year, working towards </a:t>
            </a:r>
            <a:r>
              <a:rPr lang="en-US" u="sng" dirty="0"/>
              <a:t>innovation, development, deployment or commercialization of new products, processes or services driven by technology or intellectual property</a:t>
            </a:r>
            <a:r>
              <a:rPr lang="en-US" dirty="0"/>
              <a:t>. </a:t>
            </a:r>
            <a:endParaRPr lang="en-US" dirty="0" smtClean="0">
              <a:effectLst/>
            </a:endParaRPr>
          </a:p>
          <a:p>
            <a:r>
              <a:rPr lang="en-US" dirty="0"/>
              <a:t>Provided that such entity is not formed by splitting up, or reconstruction, of a business already in existence. </a:t>
            </a:r>
            <a:endParaRPr lang="en-US" dirty="0" smtClean="0">
              <a:effectLst/>
            </a:endParaRPr>
          </a:p>
          <a:p>
            <a:r>
              <a:rPr lang="en-US" dirty="0"/>
              <a:t>Provided also that an entity shall cease to be a Startup if its turnover for the previous financial years has exceeded INR 25 crore or it has completed 5 years from the date of incorporation/ registration. </a:t>
            </a:r>
            <a:endParaRPr lang="en-US" dirty="0" smtClean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4E80-9B30-5B4A-B2A1-36328197A947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Start up (Action Plan)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Provided further that a Startup shall be eligible for </a:t>
            </a:r>
            <a:r>
              <a:rPr lang="en-US" dirty="0" smtClean="0">
                <a:solidFill>
                  <a:srgbClr val="FF0000"/>
                </a:solidFill>
              </a:rPr>
              <a:t>tax benefits</a:t>
            </a:r>
            <a:r>
              <a:rPr lang="en-US" dirty="0" smtClean="0"/>
              <a:t> only after it has obtained certification from the </a:t>
            </a:r>
            <a:r>
              <a:rPr lang="en-US" dirty="0" smtClean="0">
                <a:solidFill>
                  <a:srgbClr val="FF0000"/>
                </a:solidFill>
              </a:rPr>
              <a:t>Inter-Ministerial Board</a:t>
            </a:r>
            <a:r>
              <a:rPr lang="en-US" dirty="0" smtClean="0"/>
              <a:t>, setup for such purpose. </a:t>
            </a:r>
          </a:p>
          <a:p>
            <a:r>
              <a:rPr lang="en-US" dirty="0" smtClean="0"/>
              <a:t>Entity eligible:</a:t>
            </a:r>
          </a:p>
          <a:p>
            <a:pPr lvl="1"/>
            <a:r>
              <a:rPr lang="en-US" dirty="0" smtClean="0"/>
              <a:t>Pvt. Ltd. Company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Partnership firms</a:t>
            </a:r>
          </a:p>
          <a:p>
            <a:pPr lvl="1"/>
            <a:r>
              <a:rPr lang="en-US" dirty="0" smtClean="0"/>
              <a:t>LLP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AMENDMENT IN 2019:</a:t>
            </a:r>
          </a:p>
          <a:p>
            <a:r>
              <a:rPr lang="en-US" dirty="0" smtClean="0"/>
              <a:t>Turnover limit: increased from INR 25 crores to </a:t>
            </a:r>
            <a:r>
              <a:rPr lang="en-US" dirty="0" smtClean="0">
                <a:solidFill>
                  <a:srgbClr val="FF0000"/>
                </a:solidFill>
              </a:rPr>
              <a:t>INR 100 crores</a:t>
            </a:r>
          </a:p>
          <a:p>
            <a:r>
              <a:rPr lang="en-US" dirty="0" smtClean="0"/>
              <a:t>Period of recognition as start up: Increased from 5 years to 7 years in 2018 and to </a:t>
            </a:r>
            <a:r>
              <a:rPr lang="en-US" dirty="0" smtClean="0">
                <a:solidFill>
                  <a:srgbClr val="FF0000"/>
                </a:solidFill>
              </a:rPr>
              <a:t>10 years</a:t>
            </a:r>
            <a:r>
              <a:rPr lang="en-US" dirty="0" smtClean="0"/>
              <a:t> from date of incorporation in 2019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1AFA-C5B0-4B4F-A4B6-CA5F08570533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6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Start up (Income-tax Act)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SEC. 80IAC, 54GB, 79, 56(2)(</a:t>
            </a:r>
            <a:r>
              <a:rPr lang="en-US" u="sng" dirty="0" err="1" smtClean="0"/>
              <a:t>viib</a:t>
            </a:r>
            <a:r>
              <a:rPr lang="en-US" u="sng" dirty="0" smtClean="0"/>
              <a:t>) </a:t>
            </a:r>
            <a:r>
              <a:rPr lang="mr-IN" u="sng" dirty="0" smtClean="0"/>
              <a:t>–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“Eligible start-up”</a:t>
            </a:r>
          </a:p>
          <a:p>
            <a:r>
              <a:rPr lang="en-US" dirty="0" smtClean="0"/>
              <a:t>A company or a LLP (partnership firm not included);</a:t>
            </a:r>
          </a:p>
          <a:p>
            <a:r>
              <a:rPr lang="en-US" dirty="0" smtClean="0"/>
              <a:t>Incorporated &gt;= 1.4.2016, but &lt; 1.4.2021</a:t>
            </a:r>
          </a:p>
          <a:p>
            <a:r>
              <a:rPr lang="en-US" dirty="0" smtClean="0"/>
              <a:t>Total turnover of its business &lt;= </a:t>
            </a:r>
            <a:r>
              <a:rPr lang="en-US" dirty="0" smtClean="0">
                <a:solidFill>
                  <a:srgbClr val="C00000"/>
                </a:solidFill>
              </a:rPr>
              <a:t>INR 25 crores</a:t>
            </a:r>
            <a:r>
              <a:rPr lang="en-US" dirty="0" smtClean="0"/>
              <a:t> in the year in which deduction is claimed</a:t>
            </a:r>
          </a:p>
          <a:p>
            <a:r>
              <a:rPr lang="en-US" dirty="0" smtClean="0"/>
              <a:t>Holds certificate from Inter-Ministerial Board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68FE-397F-1244-8835-5AE88D62D8F8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holiday </a:t>
            </a:r>
            <a:r>
              <a:rPr lang="mr-IN" dirty="0" smtClean="0"/>
              <a:t>–</a:t>
            </a:r>
            <a:r>
              <a:rPr lang="en-US" dirty="0" smtClean="0"/>
              <a:t> Section 80IAC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Eligible start-up carrying on ”eligible business”</a:t>
            </a:r>
          </a:p>
          <a:p>
            <a:r>
              <a:rPr lang="en-US" dirty="0" smtClean="0"/>
              <a:t>“eligible business”: </a:t>
            </a:r>
          </a:p>
          <a:p>
            <a:pPr lvl="1"/>
            <a:r>
              <a:rPr lang="en-US" dirty="0" smtClean="0"/>
              <a:t>innovation, development or improvement of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Products or processes or services or a scalable business model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 a high potential of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Employment generation; or</a:t>
            </a:r>
          </a:p>
          <a:p>
            <a:pPr lvl="2"/>
            <a:r>
              <a:rPr lang="en-US" dirty="0" smtClean="0"/>
              <a:t>Wealth creation</a:t>
            </a:r>
          </a:p>
          <a:p>
            <a:r>
              <a:rPr lang="en-US" dirty="0" smtClean="0"/>
              <a:t>100% of the Profits and gains derived from eligible business</a:t>
            </a:r>
          </a:p>
          <a:p>
            <a:r>
              <a:rPr lang="en-US" dirty="0" smtClean="0"/>
              <a:t>For 3 consecutive years out of </a:t>
            </a:r>
            <a:r>
              <a:rPr lang="en-US" dirty="0" smtClean="0">
                <a:solidFill>
                  <a:srgbClr val="FF0000"/>
                </a:solidFill>
              </a:rPr>
              <a:t>7 years </a:t>
            </a:r>
            <a:r>
              <a:rPr lang="en-US" dirty="0" smtClean="0"/>
              <a:t>from year of incorporation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F28-F676-9E4B-BD6D-E80EC7BA0722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8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holiday </a:t>
            </a:r>
            <a:r>
              <a:rPr lang="mr-IN" dirty="0" smtClean="0"/>
              <a:t>–</a:t>
            </a:r>
            <a:r>
              <a:rPr lang="en-US" dirty="0" smtClean="0"/>
              <a:t> Section 80IAC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Conditions:</a:t>
            </a:r>
          </a:p>
          <a:p>
            <a:pPr lvl="1"/>
            <a:r>
              <a:rPr lang="en-US" dirty="0" smtClean="0"/>
              <a:t>Not formed by splitting up or reconstruction</a:t>
            </a:r>
          </a:p>
          <a:p>
            <a:pPr lvl="1"/>
            <a:r>
              <a:rPr lang="en-US" dirty="0" smtClean="0"/>
              <a:t>Not formed by transfer to a new business of previously used plant or machinery</a:t>
            </a:r>
          </a:p>
          <a:p>
            <a:pPr lvl="2"/>
            <a:r>
              <a:rPr lang="en-US" dirty="0" smtClean="0"/>
              <a:t>20% tolerance provided</a:t>
            </a:r>
          </a:p>
          <a:p>
            <a:pPr lvl="2"/>
            <a:r>
              <a:rPr lang="en-US" dirty="0" smtClean="0"/>
              <a:t>Old machinery used outside India </a:t>
            </a:r>
            <a:r>
              <a:rPr lang="en-US" dirty="0" smtClean="0"/>
              <a:t>(by person other than </a:t>
            </a:r>
            <a:r>
              <a:rPr lang="en-US" dirty="0" err="1" smtClean="0"/>
              <a:t>assessee</a:t>
            </a:r>
            <a:r>
              <a:rPr lang="en-US" dirty="0" smtClean="0"/>
              <a:t>) </a:t>
            </a:r>
            <a:r>
              <a:rPr lang="en-US" dirty="0" smtClean="0"/>
              <a:t>and now imported in India and no depreciation ever claimed in India is exempted.</a:t>
            </a:r>
          </a:p>
          <a:p>
            <a:r>
              <a:rPr lang="en-US" dirty="0" smtClean="0"/>
              <a:t>Stand alone fiction u/s. 80IA(5) made applicable. Past losses to be set off first. Since this deduction is qua “eligible start-up” there is no possibility of such losses being set off against other businesses earlier. </a:t>
            </a:r>
          </a:p>
          <a:p>
            <a:r>
              <a:rPr lang="en-US" dirty="0" smtClean="0"/>
              <a:t>Audit of accounts mandatory as in s. 80IA(7);</a:t>
            </a:r>
          </a:p>
          <a:p>
            <a:r>
              <a:rPr lang="en-US" dirty="0" smtClean="0"/>
              <a:t>To compute P&amp;G, transfer pricing in 80IA(8) made applicable </a:t>
            </a:r>
            <a:r>
              <a:rPr lang="mr-IN" dirty="0" smtClean="0"/>
              <a:t>–</a:t>
            </a:r>
            <a:r>
              <a:rPr lang="en-US" dirty="0" smtClean="0"/>
              <a:t> DTP provisions in s. 92BA not amended. But s. 80A(6) may apply. Hence DTP is applicable. 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FD70-17C9-1744-9D2E-1D20E298FC62}" type="datetime2">
              <a:rPr lang="en-IN" smtClean="0"/>
              <a:t>Saturday, 10 August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Bansi S. Mehta &amp; Co., Chartered Accountants,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8215-BB88-F641-8049-BCF7382AAD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9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2878</Words>
  <Application>Microsoft Macintosh PowerPoint</Application>
  <PresentationFormat>Widescreen</PresentationFormat>
  <Paragraphs>264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Calibri Light</vt:lpstr>
      <vt:lpstr>Mangal</vt:lpstr>
      <vt:lpstr>Arial</vt:lpstr>
      <vt:lpstr>Office Theme</vt:lpstr>
      <vt:lpstr>Association of Corporate Advisors &amp; Executives Annual Conference – 2019  “Concept of Start ups – Tax Implications” </vt:lpstr>
      <vt:lpstr>Background </vt:lpstr>
      <vt:lpstr>Action Plan – a bird’s eye view</vt:lpstr>
      <vt:lpstr>Action Plan – a bird’s eye view (cont’d)</vt:lpstr>
      <vt:lpstr>Definition of Start up (Action Plan)</vt:lpstr>
      <vt:lpstr>Definition of Start up (Action Plan) (cont’d)</vt:lpstr>
      <vt:lpstr>Definition of Start up (Income-tax Act)</vt:lpstr>
      <vt:lpstr>Tax holiday – Section 80IAC</vt:lpstr>
      <vt:lpstr>Tax holiday – Section 80IAC (cont’d)</vt:lpstr>
      <vt:lpstr>Tax holiday – Section 80IAC (cont’d)</vt:lpstr>
      <vt:lpstr>Tax holiday – Section 80IAC (cont’d)</vt:lpstr>
      <vt:lpstr>Section 54GB exemption</vt:lpstr>
      <vt:lpstr>Section 54GB exemption (cont’d)</vt:lpstr>
      <vt:lpstr>Section 54GB exemption (cont’d)</vt:lpstr>
      <vt:lpstr>Issues on Sec. 54GB</vt:lpstr>
      <vt:lpstr>Exemption from S. 56(2)(viib)</vt:lpstr>
      <vt:lpstr>Exemption from S. 56(2)(viib) (cont’d)</vt:lpstr>
      <vt:lpstr>Exemption from S. 56(2)(viib) (cont’d)</vt:lpstr>
      <vt:lpstr>Exemption from S. 56(2)(viib) (cont’d)</vt:lpstr>
      <vt:lpstr>Exemption from S. 56(2)(viib) (cont’d)</vt:lpstr>
      <vt:lpstr>Applicability of Section 79</vt:lpstr>
      <vt:lpstr>Exemption u/s. 54EE</vt:lpstr>
      <vt:lpstr>Wish list:</vt:lpstr>
      <vt:lpstr>Thank you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Kshjdf </dc:title>
  <dc:creator>Yogesh Thar</dc:creator>
  <cp:lastModifiedBy>Yogesh Thar</cp:lastModifiedBy>
  <cp:revision>47</cp:revision>
  <dcterms:created xsi:type="dcterms:W3CDTF">2019-08-08T13:10:06Z</dcterms:created>
  <dcterms:modified xsi:type="dcterms:W3CDTF">2019-08-10T01:53:15Z</dcterms:modified>
</cp:coreProperties>
</file>