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60" r:id="rId4"/>
    <p:sldId id="258" r:id="rId5"/>
    <p:sldId id="261" r:id="rId6"/>
    <p:sldId id="262" r:id="rId7"/>
    <p:sldId id="266" r:id="rId8"/>
    <p:sldId id="267" r:id="rId9"/>
    <p:sldId id="268" r:id="rId10"/>
    <p:sldId id="279" r:id="rId11"/>
    <p:sldId id="280" r:id="rId12"/>
    <p:sldId id="270" r:id="rId13"/>
    <p:sldId id="271" r:id="rId14"/>
    <p:sldId id="272" r:id="rId15"/>
    <p:sldId id="273" r:id="rId16"/>
    <p:sldId id="274" r:id="rId17"/>
    <p:sldId id="275" r:id="rId18"/>
    <p:sldId id="276" r:id="rId19"/>
    <p:sldId id="277" r:id="rId20"/>
    <p:sldId id="289" r:id="rId21"/>
    <p:sldId id="281" r:id="rId22"/>
    <p:sldId id="282" r:id="rId23"/>
    <p:sldId id="283" r:id="rId24"/>
    <p:sldId id="284" r:id="rId25"/>
    <p:sldId id="285" r:id="rId26"/>
    <p:sldId id="286" r:id="rId27"/>
    <p:sldId id="287" r:id="rId28"/>
    <p:sldId id="291" r:id="rId29"/>
    <p:sldId id="292"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0" d="100"/>
          <a:sy n="120" d="100"/>
        </p:scale>
        <p:origin x="20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C575A-7BC6-418A-BD57-CE4A38BB24B6}" type="datetimeFigureOut">
              <a:rPr lang="en-IN" smtClean="0"/>
              <a:t>01/08/20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554ED-B0CD-4118-A518-1B2E54E97185}" type="slidenum">
              <a:rPr lang="en-IN" smtClean="0"/>
              <a:t>‹#›</a:t>
            </a:fld>
            <a:endParaRPr lang="en-IN"/>
          </a:p>
        </p:txBody>
      </p:sp>
    </p:spTree>
    <p:extLst>
      <p:ext uri="{BB962C8B-B14F-4D97-AF65-F5344CB8AC3E}">
        <p14:creationId xmlns:p14="http://schemas.microsoft.com/office/powerpoint/2010/main" val="104259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2E554ED-B0CD-4118-A518-1B2E54E97185}" type="slidenum">
              <a:rPr lang="en-IN" smtClean="0"/>
              <a:t>2</a:t>
            </a:fld>
            <a:endParaRPr lang="en-IN"/>
          </a:p>
        </p:txBody>
      </p:sp>
    </p:spTree>
    <p:extLst>
      <p:ext uri="{BB962C8B-B14F-4D97-AF65-F5344CB8AC3E}">
        <p14:creationId xmlns:p14="http://schemas.microsoft.com/office/powerpoint/2010/main" val="2711910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810141C2-624B-4BFA-ABD3-F36A81D8337B}" type="datetime1">
              <a:rPr lang="en-IN" smtClean="0"/>
              <a:t>01/08/20</a:t>
            </a:fld>
            <a:endParaRPr lang="en-IN"/>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D25661-E657-44E9-ADC8-AD07642A45D9}"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42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4CC2FB-B25D-4A14-8F51-080DF15DC4ED}" type="datetime1">
              <a:rPr lang="en-IN" smtClean="0"/>
              <a:t>01/08/20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59208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82E5CF-32A4-40E9-B0D1-4EA61149DCBF}" type="datetime1">
              <a:rPr lang="en-IN" smtClean="0"/>
              <a:t>01/08/20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325374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3512B3-2121-4B29-A169-1D9D0E268C9E}" type="datetime1">
              <a:rPr lang="en-IN" smtClean="0"/>
              <a:t>01/08/20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410676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F8169D-EF65-411A-B620-B87AD0E88F85}" type="datetime1">
              <a:rPr lang="en-IN" smtClean="0"/>
              <a:t>01/08/20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D25661-E657-44E9-ADC8-AD07642A45D9}"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14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973984-783B-435A-A1DD-73463A6F6A07}" type="datetime1">
              <a:rPr lang="en-IN" smtClean="0"/>
              <a:t>01/08/20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359424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CEABF3-0377-48D2-8996-C1589510DE25}" type="datetime1">
              <a:rPr lang="en-IN" smtClean="0"/>
              <a:t>01/08/20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1517284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0720CB-04A5-4EB1-BD1D-75B73E1E10C0}" type="datetime1">
              <a:rPr lang="en-IN" smtClean="0"/>
              <a:t>01/08/20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45655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EC168E-17FB-458A-B5BB-0D8B20FED21A}" type="datetime1">
              <a:rPr lang="en-IN" smtClean="0"/>
              <a:t>01/08/20</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57095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9EC8E1-B519-48B4-983E-7F84D02F15BB}" type="datetime1">
              <a:rPr lang="en-IN" smtClean="0"/>
              <a:t>01/08/20</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D25661-E657-44E9-ADC8-AD07642A45D9}" type="slidenum">
              <a:rPr lang="en-IN" smtClean="0"/>
              <a:t>‹#›</a:t>
            </a:fld>
            <a:endParaRPr lang="en-IN"/>
          </a:p>
        </p:txBody>
      </p:sp>
    </p:spTree>
    <p:extLst>
      <p:ext uri="{BB962C8B-B14F-4D97-AF65-F5344CB8AC3E}">
        <p14:creationId xmlns:p14="http://schemas.microsoft.com/office/powerpoint/2010/main" val="423175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7BE5C-3675-4642-9180-412153B52C46}" type="datetime1">
              <a:rPr lang="en-IN" smtClean="0"/>
              <a:t>01/08/20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D25661-E657-44E9-ADC8-AD07642A45D9}" type="slidenum">
              <a:rPr lang="en-IN" smtClean="0"/>
              <a:t>‹#›</a:t>
            </a:fld>
            <a:endParaRPr lang="en-IN"/>
          </a:p>
        </p:txBody>
      </p:sp>
    </p:spTree>
    <p:extLst>
      <p:ext uri="{BB962C8B-B14F-4D97-AF65-F5344CB8AC3E}">
        <p14:creationId xmlns:p14="http://schemas.microsoft.com/office/powerpoint/2010/main" val="1650076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latin typeface="Times New Roman" panose="02020603050405020304" pitchFamily="18" charset="0"/>
                <a:cs typeface="Times New Roman" panose="02020603050405020304" pitchFamily="18" charset="0"/>
              </a:defRPr>
            </a:lvl1pPr>
          </a:lstStyle>
          <a:p>
            <a:fld id="{DE2AC6C0-24B4-4733-9A46-4E231643AD69}" type="datetime1">
              <a:rPr lang="en-IN" smtClean="0"/>
              <a:t>01/08/20</a:t>
            </a:fld>
            <a:endParaRPr lang="en-IN"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8D25661-E657-44E9-ADC8-AD07642A45D9}"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3199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Georgia" panose="02040502050405020303" pitchFamily="18" charset="0"/>
          <a:ea typeface="+mj-ea"/>
          <a:cs typeface="+mj-cs"/>
        </a:defRPr>
      </a:lvl1pPr>
    </p:titleStyle>
    <p:bodyStyle>
      <a:lvl1pPr marL="357188" indent="-357188" algn="l" defTabSz="914400" rtl="0" eaLnBrk="1" latinLnBrk="0" hangingPunct="1">
        <a:lnSpc>
          <a:spcPct val="90000"/>
        </a:lnSpc>
        <a:spcBef>
          <a:spcPts val="1200"/>
        </a:spcBef>
        <a:spcAft>
          <a:spcPts val="200"/>
        </a:spcAft>
        <a:buClr>
          <a:schemeClr val="accent1"/>
        </a:buClr>
        <a:buSzPct val="80000"/>
        <a:buFont typeface="Wingdings" panose="05000000000000000000" pitchFamily="2" charset="2"/>
        <a:buChar char="q"/>
        <a:defRPr sz="2200" kern="1200">
          <a:solidFill>
            <a:schemeClr val="tx1">
              <a:lumMod val="75000"/>
              <a:lumOff val="25000"/>
            </a:schemeClr>
          </a:solidFill>
          <a:latin typeface="Georgia" panose="02040502050405020303" pitchFamily="18" charset="0"/>
          <a:ea typeface="+mn-ea"/>
          <a:cs typeface="+mn-cs"/>
        </a:defRPr>
      </a:lvl1pPr>
      <a:lvl2pPr marL="542925" indent="-185738" algn="l" defTabSz="914400" rtl="0" eaLnBrk="1" latinLnBrk="0" hangingPunct="1">
        <a:lnSpc>
          <a:spcPct val="90000"/>
        </a:lnSpc>
        <a:spcBef>
          <a:spcPts val="200"/>
        </a:spcBef>
        <a:spcAft>
          <a:spcPts val="400"/>
        </a:spcAft>
        <a:buClr>
          <a:schemeClr val="accent1"/>
        </a:buClr>
        <a:buFont typeface="Courier New" panose="02070309020205020404" pitchFamily="49" charset="0"/>
        <a:buChar char="o"/>
        <a:defRPr sz="2000" kern="1200">
          <a:solidFill>
            <a:schemeClr val="tx1">
              <a:lumMod val="75000"/>
              <a:lumOff val="25000"/>
            </a:schemeClr>
          </a:solidFill>
          <a:latin typeface="Georgia" panose="02040502050405020303" pitchFamily="18"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Georgia" panose="02040502050405020303" pitchFamily="18"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ndiankanoon.org/doc/906725/" TargetMode="External"/><Relationship Id="rId2" Type="http://schemas.openxmlformats.org/officeDocument/2006/relationships/hyperlink" Target="https://indiankanoon.org/doc/92221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3039034"/>
            <a:ext cx="10058400" cy="1286077"/>
          </a:xfrm>
        </p:spPr>
        <p:txBody>
          <a:bodyPr>
            <a:normAutofit fontScale="90000"/>
          </a:bodyPr>
          <a:lstStyle/>
          <a:p>
            <a:r>
              <a:rPr lang="en-US" dirty="0"/>
              <a:t>Accounting Standards &amp; Real Estate Sector</a:t>
            </a:r>
            <a:endParaRPr lang="en-IN" dirty="0"/>
          </a:p>
        </p:txBody>
      </p:sp>
      <p:sp>
        <p:nvSpPr>
          <p:cNvPr id="4" name="Subtitle 2"/>
          <p:cNvSpPr>
            <a:spLocks noGrp="1"/>
          </p:cNvSpPr>
          <p:nvPr>
            <p:ph type="subTitle" idx="1"/>
          </p:nvPr>
        </p:nvSpPr>
        <p:spPr>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Times New Roman" panose="02020603050405020304" pitchFamily="18" charset="0"/>
              </a:defRPr>
            </a:lvl1pPr>
            <a:lvl2pPr marL="457200" indent="0" algn="ctr" defTabSz="914400" rtl="0" eaLnBrk="1" latinLnBrk="0" hangingPunct="1">
              <a:lnSpc>
                <a:spcPct val="90000"/>
              </a:lnSpc>
              <a:spcBef>
                <a:spcPts val="200"/>
              </a:spcBef>
              <a:spcAft>
                <a:spcPts val="400"/>
              </a:spcAft>
              <a:buClr>
                <a:schemeClr val="tx1"/>
              </a:buClr>
              <a:buFont typeface="Wingdings" panose="05000000000000000000" pitchFamily="2" charset="2"/>
              <a:buNone/>
              <a:defRPr sz="24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914400" indent="0" algn="ctr" defTabSz="914400" rtl="0" eaLnBrk="1" latinLnBrk="0" hangingPunct="1">
              <a:lnSpc>
                <a:spcPct val="90000"/>
              </a:lnSpc>
              <a:spcBef>
                <a:spcPts val="200"/>
              </a:spcBef>
              <a:spcAft>
                <a:spcPts val="400"/>
              </a:spcAft>
              <a:buClr>
                <a:schemeClr val="tx1"/>
              </a:buClr>
              <a:buFont typeface="Calibri" pitchFamily="34" charset="0"/>
              <a:buNone/>
              <a:defRPr sz="24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a:r>
              <a:rPr lang="en-US" sz="2000" dirty="0">
                <a:solidFill>
                  <a:schemeClr val="tx1"/>
                </a:solidFill>
                <a:latin typeface="Times New Roman" panose="02020603050405020304" pitchFamily="18" charset="0"/>
                <a:cs typeface="Times New Roman" panose="02020603050405020304" pitchFamily="18" charset="0"/>
              </a:rPr>
              <a:t>By Yogesh A. Thar</a:t>
            </a:r>
          </a:p>
        </p:txBody>
      </p:sp>
      <p:sp>
        <p:nvSpPr>
          <p:cNvPr id="6" name="Rectangle 5"/>
          <p:cNvSpPr/>
          <p:nvPr/>
        </p:nvSpPr>
        <p:spPr>
          <a:xfrm>
            <a:off x="2597455" y="272534"/>
            <a:ext cx="6159058" cy="1323439"/>
          </a:xfrm>
          <a:prstGeom prst="rect">
            <a:avLst/>
          </a:prstGeom>
        </p:spPr>
        <p:txBody>
          <a:bodyPr wrap="none">
            <a:spAutoFit/>
          </a:bodyPr>
          <a:lstStyle/>
          <a:p>
            <a:pPr algn="ctr"/>
            <a:r>
              <a:rPr lang="en-US" sz="4000" b="1" i="0" dirty="0">
                <a:solidFill>
                  <a:srgbClr val="0B5394"/>
                </a:solidFill>
                <a:effectLst/>
                <a:latin typeface="verdana" panose="020B0604030504040204" pitchFamily="34" charset="0"/>
              </a:rPr>
              <a:t>ACAE Real Estate </a:t>
            </a:r>
          </a:p>
          <a:p>
            <a:pPr algn="ctr"/>
            <a:r>
              <a:rPr lang="en-US" sz="4000" b="1" i="0" dirty="0">
                <a:solidFill>
                  <a:srgbClr val="0B5394"/>
                </a:solidFill>
                <a:effectLst/>
                <a:latin typeface="verdana" panose="020B0604030504040204" pitchFamily="34" charset="0"/>
              </a:rPr>
              <a:t>Virtual Summit 2020</a:t>
            </a:r>
            <a:endParaRPr lang="en-IN" sz="4000" dirty="0"/>
          </a:p>
        </p:txBody>
      </p:sp>
      <p:sp>
        <p:nvSpPr>
          <p:cNvPr id="8" name="Rectangle 7"/>
          <p:cNvSpPr/>
          <p:nvPr/>
        </p:nvSpPr>
        <p:spPr>
          <a:xfrm>
            <a:off x="8107680" y="4863109"/>
            <a:ext cx="3104803" cy="646331"/>
          </a:xfrm>
          <a:prstGeom prst="rect">
            <a:avLst/>
          </a:prstGeom>
        </p:spPr>
        <p:txBody>
          <a:bodyPr wrap="square">
            <a:spAutoFit/>
          </a:bodyPr>
          <a:lstStyle/>
          <a:p>
            <a:r>
              <a:rPr lang="en-US" dirty="0">
                <a:solidFill>
                  <a:schemeClr val="accent1"/>
                </a:solidFill>
                <a:latin typeface="Times New Roman" panose="02020603050405020304" pitchFamily="18" charset="0"/>
                <a:cs typeface="Times New Roman" panose="02020603050405020304" pitchFamily="18" charset="0"/>
              </a:rPr>
              <a:t>BANSI S. MEHTA &amp; CO.</a:t>
            </a:r>
          </a:p>
          <a:p>
            <a:r>
              <a:rPr lang="en-US" dirty="0">
                <a:latin typeface="Times New Roman" panose="02020603050405020304" pitchFamily="18" charset="0"/>
                <a:cs typeface="Times New Roman" panose="02020603050405020304" pitchFamily="18" charset="0"/>
              </a:rPr>
              <a:t>Chartered Accountants</a:t>
            </a:r>
          </a:p>
        </p:txBody>
      </p:sp>
    </p:spTree>
    <p:extLst>
      <p:ext uri="{BB962C8B-B14F-4D97-AF65-F5344CB8AC3E}">
        <p14:creationId xmlns:p14="http://schemas.microsoft.com/office/powerpoint/2010/main" val="2753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955" y="2732725"/>
            <a:ext cx="9693046" cy="769441"/>
          </a:xfrm>
          <a:prstGeom prst="rect">
            <a:avLst/>
          </a:prstGeom>
          <a:noFill/>
        </p:spPr>
        <p:txBody>
          <a:bodyPr wrap="square">
            <a:spAutoFit/>
          </a:bodyPr>
          <a:lstStyle/>
          <a:p>
            <a:r>
              <a:rPr lang="en-US" sz="4400" dirty="0">
                <a:latin typeface="Georgia" panose="02040502050405020303" pitchFamily="18" charset="0"/>
              </a:rPr>
              <a:t>Relevant Provisions of </a:t>
            </a:r>
            <a:r>
              <a:rPr lang="en-US" sz="4400" dirty="0" err="1">
                <a:latin typeface="Georgia" panose="02040502050405020303" pitchFamily="18" charset="0"/>
              </a:rPr>
              <a:t>Ind</a:t>
            </a:r>
            <a:r>
              <a:rPr lang="en-US" sz="4400" dirty="0">
                <a:latin typeface="Georgia" panose="02040502050405020303" pitchFamily="18" charset="0"/>
              </a:rPr>
              <a:t> AS -115</a:t>
            </a:r>
            <a:endParaRPr lang="en-IN" sz="4200" dirty="0">
              <a:latin typeface="Georgia" panose="02040502050405020303" pitchFamily="18" charset="0"/>
            </a:endParaRPr>
          </a:p>
        </p:txBody>
      </p:sp>
    </p:spTree>
    <p:extLst>
      <p:ext uri="{BB962C8B-B14F-4D97-AF65-F5344CB8AC3E}">
        <p14:creationId xmlns:p14="http://schemas.microsoft.com/office/powerpoint/2010/main" val="2302946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Revenue Recognition</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444500" indent="-444500" algn="just">
              <a:buSzPct val="80000"/>
              <a:buFont typeface="Wingdings" panose="05000000000000000000" pitchFamily="2" charset="2"/>
              <a:buChar char="q"/>
            </a:pPr>
            <a:r>
              <a:rPr lang="en-US" dirty="0"/>
              <a:t>Para 31: An entity shall recognize revenue when;</a:t>
            </a:r>
          </a:p>
          <a:p>
            <a:pPr marL="787400" lvl="1" indent="-342900">
              <a:buFont typeface="Courier New" panose="02070309020205020404" pitchFamily="49" charset="0"/>
              <a:buChar char="o"/>
            </a:pPr>
            <a:r>
              <a:rPr lang="en-US" dirty="0"/>
              <a:t>The entity satisfies a </a:t>
            </a:r>
            <a:r>
              <a:rPr lang="en-US" u="sng" dirty="0"/>
              <a:t>performance obligation</a:t>
            </a:r>
            <a:r>
              <a:rPr lang="en-US" dirty="0"/>
              <a:t> by transferring a promised goods or services (referred to as asset, even though it may be momentary) to a customer;</a:t>
            </a:r>
          </a:p>
          <a:p>
            <a:pPr marL="787400" lvl="1" indent="-342900">
              <a:buFont typeface="Courier New" panose="02070309020205020404" pitchFamily="49" charset="0"/>
              <a:buChar char="o"/>
            </a:pPr>
            <a:r>
              <a:rPr lang="en-US" dirty="0"/>
              <a:t>An asset is transferred as and when the customer obtains </a:t>
            </a:r>
            <a:r>
              <a:rPr lang="en-US" u="sng" dirty="0"/>
              <a:t>control </a:t>
            </a:r>
            <a:r>
              <a:rPr lang="en-US" dirty="0"/>
              <a:t>over the asset.</a:t>
            </a:r>
          </a:p>
          <a:p>
            <a:pPr>
              <a:buSzPct val="80000"/>
              <a:buFont typeface="Wingdings" panose="05000000000000000000" pitchFamily="2" charset="2"/>
              <a:buChar char="q"/>
            </a:pPr>
            <a:r>
              <a:rPr lang="en-US" dirty="0"/>
              <a:t>   Para 32: Performance obligation could be:</a:t>
            </a:r>
          </a:p>
          <a:p>
            <a:pPr marL="806450" lvl="1" indent="-361950">
              <a:buFont typeface="Courier New" panose="02070309020205020404" pitchFamily="49" charset="0"/>
              <a:buChar char="o"/>
            </a:pPr>
            <a:r>
              <a:rPr lang="en-US" dirty="0"/>
              <a:t>Satisfied over time; or</a:t>
            </a:r>
          </a:p>
          <a:p>
            <a:pPr marL="806450" lvl="1" indent="-361950">
              <a:buFont typeface="Courier New" panose="02070309020205020404" pitchFamily="49" charset="0"/>
              <a:buChar char="o"/>
            </a:pPr>
            <a:r>
              <a:rPr lang="en-US" dirty="0"/>
              <a:t>Satisfied at a point of time</a:t>
            </a:r>
          </a:p>
          <a:p>
            <a:pPr marL="0" indent="0" algn="just">
              <a:buSzPct val="80000"/>
              <a:buNone/>
            </a:pPr>
            <a:endParaRPr lang="en-US" dirty="0"/>
          </a:p>
        </p:txBody>
      </p:sp>
      <p:sp>
        <p:nvSpPr>
          <p:cNvPr id="4" name="TextBox 3"/>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8D25661-E657-44E9-ADC8-AD07642A45D9}" type="slidenum">
              <a:rPr lang="en-IN" smtClean="0"/>
              <a:t>11</a:t>
            </a:fld>
            <a:endParaRPr lang="en-IN"/>
          </a:p>
        </p:txBody>
      </p:sp>
    </p:spTree>
    <p:extLst>
      <p:ext uri="{BB962C8B-B14F-4D97-AF65-F5344CB8AC3E}">
        <p14:creationId xmlns:p14="http://schemas.microsoft.com/office/powerpoint/2010/main" val="3642443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29581-385C-E941-8EAC-36ABA784946E}"/>
              </a:ext>
            </a:extLst>
          </p:cNvPr>
          <p:cNvSpPr>
            <a:spLocks noGrp="1"/>
          </p:cNvSpPr>
          <p:nvPr>
            <p:ph type="title"/>
          </p:nvPr>
        </p:nvSpPr>
        <p:spPr/>
        <p:txBody>
          <a:bodyPr/>
          <a:lstStyle/>
          <a:p>
            <a:r>
              <a:rPr lang="en-US" dirty="0"/>
              <a:t>Revenue Recognition </a:t>
            </a:r>
            <a:r>
              <a:rPr lang="en-US" sz="3200" dirty="0"/>
              <a:t>(cont’d)</a:t>
            </a:r>
          </a:p>
        </p:txBody>
      </p:sp>
      <p:sp>
        <p:nvSpPr>
          <p:cNvPr id="3" name="Content Placeholder 2">
            <a:extLst>
              <a:ext uri="{FF2B5EF4-FFF2-40B4-BE49-F238E27FC236}">
                <a16:creationId xmlns:a16="http://schemas.microsoft.com/office/drawing/2014/main" id="{BE926321-B9E2-4B4C-A2BA-835216361A7B}"/>
              </a:ext>
            </a:extLst>
          </p:cNvPr>
          <p:cNvSpPr>
            <a:spLocks noGrp="1"/>
          </p:cNvSpPr>
          <p:nvPr>
            <p:ph idx="1"/>
          </p:nvPr>
        </p:nvSpPr>
        <p:spPr/>
        <p:txBody>
          <a:bodyPr>
            <a:normAutofit/>
          </a:bodyPr>
          <a:lstStyle/>
          <a:p>
            <a:pPr marL="363538" indent="-363538">
              <a:buFont typeface="Wingdings" panose="05000000000000000000" pitchFamily="2" charset="2"/>
              <a:buChar char="q"/>
            </a:pPr>
            <a:r>
              <a:rPr lang="en-US" dirty="0"/>
              <a:t>Control of an asset refers to:</a:t>
            </a:r>
          </a:p>
          <a:p>
            <a:pPr lvl="1"/>
            <a:r>
              <a:rPr lang="en-US" dirty="0"/>
              <a:t>Ability to direct the use of the asset (and ability to prevent others from directing the use of the asset) ; and</a:t>
            </a:r>
          </a:p>
          <a:p>
            <a:pPr lvl="1"/>
            <a:r>
              <a:rPr lang="en-US" dirty="0"/>
              <a:t>Obtain substantially all the remaining benefits from the asset (and ability to prevent others from obtaining such benefits).</a:t>
            </a:r>
          </a:p>
          <a:p>
            <a:r>
              <a:rPr lang="en-US" dirty="0"/>
              <a:t>Benefits from an asset refer to potential cash flows, i.e.:</a:t>
            </a:r>
          </a:p>
          <a:p>
            <a:pPr lvl="1"/>
            <a:r>
              <a:rPr lang="en-US" dirty="0"/>
              <a:t>Inflows; or</a:t>
            </a:r>
          </a:p>
          <a:p>
            <a:pPr lvl="1"/>
            <a:r>
              <a:rPr lang="en-US" dirty="0"/>
              <a:t>Savings in outflows</a:t>
            </a:r>
          </a:p>
          <a:p>
            <a:pPr marL="457200" lvl="1" indent="0">
              <a:buNone/>
            </a:pPr>
            <a:r>
              <a:rPr lang="en-US" dirty="0"/>
              <a:t>that can be obtained in many ways.</a:t>
            </a:r>
          </a:p>
          <a:p>
            <a:pPr lvl="1"/>
            <a:endParaRPr lang="en-US" dirty="0"/>
          </a:p>
          <a:p>
            <a:pPr lvl="1"/>
            <a:endParaRPr lang="en-US" dirty="0"/>
          </a:p>
        </p:txBody>
      </p:sp>
      <p:sp>
        <p:nvSpPr>
          <p:cNvPr id="6" name="Slide Number Placeholder 5">
            <a:extLst>
              <a:ext uri="{FF2B5EF4-FFF2-40B4-BE49-F238E27FC236}">
                <a16:creationId xmlns:a16="http://schemas.microsoft.com/office/drawing/2014/main" id="{CC882553-1442-DA40-A5FD-266EA5D01FD9}"/>
              </a:ext>
            </a:extLst>
          </p:cNvPr>
          <p:cNvSpPr>
            <a:spLocks noGrp="1"/>
          </p:cNvSpPr>
          <p:nvPr>
            <p:ph type="sldNum" sz="quarter" idx="12"/>
          </p:nvPr>
        </p:nvSpPr>
        <p:spPr/>
        <p:txBody>
          <a:bodyPr/>
          <a:lstStyle/>
          <a:p>
            <a:fld id="{4E0E2151-007A-A745-BC4F-04FDEFE14A7E}" type="slidenum">
              <a:rPr lang="en-US" smtClean="0"/>
              <a:t>12</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14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957E-CDD5-9443-B8B0-756AD94EAC3D}"/>
              </a:ext>
            </a:extLst>
          </p:cNvPr>
          <p:cNvSpPr>
            <a:spLocks noGrp="1"/>
          </p:cNvSpPr>
          <p:nvPr>
            <p:ph type="title"/>
          </p:nvPr>
        </p:nvSpPr>
        <p:spPr/>
        <p:txBody>
          <a:bodyPr/>
          <a:lstStyle/>
          <a:p>
            <a:r>
              <a:rPr lang="en-US" dirty="0"/>
              <a:t>Performance obligation satisfied “over time” – i.e. </a:t>
            </a:r>
            <a:r>
              <a:rPr lang="en-US" dirty="0" err="1"/>
              <a:t>PoCM</a:t>
            </a:r>
            <a:r>
              <a:rPr lang="en-US" dirty="0"/>
              <a:t> [Para 35]</a:t>
            </a:r>
          </a:p>
        </p:txBody>
      </p:sp>
      <p:sp>
        <p:nvSpPr>
          <p:cNvPr id="3" name="Content Placeholder 2">
            <a:extLst>
              <a:ext uri="{FF2B5EF4-FFF2-40B4-BE49-F238E27FC236}">
                <a16:creationId xmlns:a16="http://schemas.microsoft.com/office/drawing/2014/main" id="{711AC39E-CDC5-994F-BA5F-37A31D18308B}"/>
              </a:ext>
            </a:extLst>
          </p:cNvPr>
          <p:cNvSpPr>
            <a:spLocks noGrp="1"/>
          </p:cNvSpPr>
          <p:nvPr>
            <p:ph idx="1"/>
          </p:nvPr>
        </p:nvSpPr>
        <p:spPr/>
        <p:txBody>
          <a:bodyPr>
            <a:normAutofit/>
          </a:bodyPr>
          <a:lstStyle/>
          <a:p>
            <a:pPr algn="just"/>
            <a:r>
              <a:rPr lang="en-US" dirty="0"/>
              <a:t>The performance that creates an asset has </a:t>
            </a:r>
            <a:r>
              <a:rPr lang="en-US" u="sng" dirty="0"/>
              <a:t>no alternative use</a:t>
            </a:r>
            <a:r>
              <a:rPr lang="en-US" dirty="0"/>
              <a:t> to the entity </a:t>
            </a:r>
            <a:r>
              <a:rPr lang="en-US" b="1" dirty="0"/>
              <a:t>AND</a:t>
            </a:r>
            <a:r>
              <a:rPr lang="en-US" dirty="0"/>
              <a:t> the entity has </a:t>
            </a:r>
            <a:r>
              <a:rPr lang="en-US" u="sng" dirty="0"/>
              <a:t>an enforceable right to the payment</a:t>
            </a:r>
            <a:r>
              <a:rPr lang="en-US" dirty="0"/>
              <a:t> for the performance completed to date</a:t>
            </a:r>
          </a:p>
          <a:p>
            <a:pPr lvl="1"/>
            <a:r>
              <a:rPr lang="en-US" u="sng" dirty="0"/>
              <a:t>No alternative use </a:t>
            </a:r>
            <a:r>
              <a:rPr lang="en-US" dirty="0"/>
              <a:t>if – contractual restrictions or practical limitations from directing the asset for another use. </a:t>
            </a:r>
          </a:p>
          <a:p>
            <a:pPr marL="806450" lvl="2" indent="-268288"/>
            <a:r>
              <a:rPr lang="en-US" sz="1800" dirty="0"/>
              <a:t>E.g. restriction on selling to another customer, </a:t>
            </a:r>
          </a:p>
          <a:p>
            <a:pPr marL="806450" lvl="2" indent="-268288"/>
            <a:r>
              <a:rPr lang="en-US" sz="1800" dirty="0"/>
              <a:t>customer is able to enforce his rights if such diversion happens, </a:t>
            </a:r>
          </a:p>
          <a:p>
            <a:pPr marL="806450" lvl="2" indent="-268288"/>
            <a:r>
              <a:rPr lang="en-US" sz="1800" dirty="0"/>
              <a:t>asset is not interchangeable, </a:t>
            </a:r>
          </a:p>
          <a:p>
            <a:pPr marL="806450" lvl="2" indent="-268288"/>
            <a:r>
              <a:rPr lang="en-US" sz="1800" dirty="0"/>
              <a:t>asset located in remote area</a:t>
            </a:r>
          </a:p>
        </p:txBody>
      </p:sp>
      <p:sp>
        <p:nvSpPr>
          <p:cNvPr id="6" name="Slide Number Placeholder 5">
            <a:extLst>
              <a:ext uri="{FF2B5EF4-FFF2-40B4-BE49-F238E27FC236}">
                <a16:creationId xmlns:a16="http://schemas.microsoft.com/office/drawing/2014/main" id="{5A67A94D-66BD-7940-99C5-0C1EF4C5B653}"/>
              </a:ext>
            </a:extLst>
          </p:cNvPr>
          <p:cNvSpPr>
            <a:spLocks noGrp="1"/>
          </p:cNvSpPr>
          <p:nvPr>
            <p:ph type="sldNum" sz="quarter" idx="12"/>
          </p:nvPr>
        </p:nvSpPr>
        <p:spPr/>
        <p:txBody>
          <a:bodyPr/>
          <a:lstStyle/>
          <a:p>
            <a:fld id="{4E0E2151-007A-A745-BC4F-04FDEFE14A7E}" type="slidenum">
              <a:rPr lang="en-US" smtClean="0"/>
              <a:t>13</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73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8648D-12F0-274A-949D-9A664DCE1390}"/>
              </a:ext>
            </a:extLst>
          </p:cNvPr>
          <p:cNvSpPr>
            <a:spLocks noGrp="1"/>
          </p:cNvSpPr>
          <p:nvPr>
            <p:ph type="title"/>
          </p:nvPr>
        </p:nvSpPr>
        <p:spPr/>
        <p:txBody>
          <a:bodyPr/>
          <a:lstStyle/>
          <a:p>
            <a:r>
              <a:rPr lang="en-US" dirty="0"/>
              <a:t>View 1: </a:t>
            </a:r>
            <a:r>
              <a:rPr lang="en-US" dirty="0" err="1"/>
              <a:t>PoCM</a:t>
            </a:r>
            <a:r>
              <a:rPr lang="en-US" dirty="0"/>
              <a:t> is generally appropriate</a:t>
            </a:r>
          </a:p>
        </p:txBody>
      </p:sp>
      <p:sp>
        <p:nvSpPr>
          <p:cNvPr id="3" name="Content Placeholder 2">
            <a:extLst>
              <a:ext uri="{FF2B5EF4-FFF2-40B4-BE49-F238E27FC236}">
                <a16:creationId xmlns:a16="http://schemas.microsoft.com/office/drawing/2014/main" id="{7D0DFAB5-C8AF-974D-ABB4-0148A77E3AED}"/>
              </a:ext>
            </a:extLst>
          </p:cNvPr>
          <p:cNvSpPr>
            <a:spLocks noGrp="1"/>
          </p:cNvSpPr>
          <p:nvPr>
            <p:ph idx="1"/>
          </p:nvPr>
        </p:nvSpPr>
        <p:spPr/>
        <p:txBody>
          <a:bodyPr>
            <a:normAutofit/>
          </a:bodyPr>
          <a:lstStyle/>
          <a:p>
            <a:r>
              <a:rPr lang="en-US" dirty="0"/>
              <a:t>The buyer has a right to sell the flat during the construction period (though with builder’s approval) and the price benefit / risk is on the buyer. Thus, the buyer has “control” of the flat</a:t>
            </a:r>
          </a:p>
          <a:p>
            <a:r>
              <a:rPr lang="en-US" dirty="0"/>
              <a:t>The seller cannot sell or lease the same flat to others under the contract and under the law. Hence, there is </a:t>
            </a:r>
            <a:r>
              <a:rPr lang="en-US" u="sng" dirty="0"/>
              <a:t>no alternative use</a:t>
            </a:r>
            <a:r>
              <a:rPr lang="en-US" dirty="0"/>
              <a:t>.</a:t>
            </a:r>
          </a:p>
          <a:p>
            <a:r>
              <a:rPr lang="en-US" dirty="0"/>
              <a:t>The buyer cannot terminate the agreement unless there is a failure of the builder to deliver. Thus, the builder has an enforceable right to payment.</a:t>
            </a:r>
          </a:p>
          <a:p>
            <a:pPr marL="0" indent="0">
              <a:buNone/>
            </a:pPr>
            <a:r>
              <a:rPr lang="en-US" dirty="0"/>
              <a:t>Q: Does the buyer have a right of payment of the proportionate sale price </a:t>
            </a:r>
            <a:r>
              <a:rPr lang="en-US" dirty="0" err="1"/>
              <a:t>upto</a:t>
            </a:r>
            <a:r>
              <a:rPr lang="en-US" dirty="0"/>
              <a:t> the stage of work performed?  </a:t>
            </a:r>
          </a:p>
          <a:p>
            <a:endParaRPr lang="en-US" dirty="0"/>
          </a:p>
        </p:txBody>
      </p:sp>
      <p:sp>
        <p:nvSpPr>
          <p:cNvPr id="6" name="Slide Number Placeholder 5">
            <a:extLst>
              <a:ext uri="{FF2B5EF4-FFF2-40B4-BE49-F238E27FC236}">
                <a16:creationId xmlns:a16="http://schemas.microsoft.com/office/drawing/2014/main" id="{CC709570-F0D9-3945-AA35-5F1A68C6EB5C}"/>
              </a:ext>
            </a:extLst>
          </p:cNvPr>
          <p:cNvSpPr>
            <a:spLocks noGrp="1"/>
          </p:cNvSpPr>
          <p:nvPr>
            <p:ph type="sldNum" sz="quarter" idx="12"/>
          </p:nvPr>
        </p:nvSpPr>
        <p:spPr/>
        <p:txBody>
          <a:bodyPr/>
          <a:lstStyle/>
          <a:p>
            <a:fld id="{4E0E2151-007A-A745-BC4F-04FDEFE14A7E}" type="slidenum">
              <a:rPr lang="en-US" smtClean="0"/>
              <a:t>14</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75221"/>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805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4FDC2-FB2A-BE46-A1C7-37C8FE0458A7}"/>
              </a:ext>
            </a:extLst>
          </p:cNvPr>
          <p:cNvSpPr>
            <a:spLocks noGrp="1"/>
          </p:cNvSpPr>
          <p:nvPr>
            <p:ph type="title"/>
          </p:nvPr>
        </p:nvSpPr>
        <p:spPr/>
        <p:txBody>
          <a:bodyPr>
            <a:normAutofit/>
          </a:bodyPr>
          <a:lstStyle/>
          <a:p>
            <a:r>
              <a:rPr lang="en-US" dirty="0"/>
              <a:t>View 2: CCM is generally appropriate</a:t>
            </a:r>
          </a:p>
        </p:txBody>
      </p:sp>
      <p:sp>
        <p:nvSpPr>
          <p:cNvPr id="3" name="Content Placeholder 2">
            <a:extLst>
              <a:ext uri="{FF2B5EF4-FFF2-40B4-BE49-F238E27FC236}">
                <a16:creationId xmlns:a16="http://schemas.microsoft.com/office/drawing/2014/main" id="{A747191F-A454-1F47-A1D5-DBE2DEBC1EB8}"/>
              </a:ext>
            </a:extLst>
          </p:cNvPr>
          <p:cNvSpPr>
            <a:spLocks noGrp="1"/>
          </p:cNvSpPr>
          <p:nvPr>
            <p:ph idx="1"/>
          </p:nvPr>
        </p:nvSpPr>
        <p:spPr/>
        <p:txBody>
          <a:bodyPr/>
          <a:lstStyle/>
          <a:p>
            <a:r>
              <a:rPr lang="en-US" dirty="0"/>
              <a:t>Performance obligation satisfied “over time” – i.e. </a:t>
            </a:r>
            <a:r>
              <a:rPr lang="en-US" dirty="0" err="1"/>
              <a:t>PoCM</a:t>
            </a:r>
            <a:r>
              <a:rPr lang="en-US" dirty="0"/>
              <a:t> [Para 35]</a:t>
            </a:r>
          </a:p>
          <a:p>
            <a:pPr lvl="1"/>
            <a:r>
              <a:rPr lang="en-US" dirty="0"/>
              <a:t>Entity has </a:t>
            </a:r>
            <a:r>
              <a:rPr lang="en-US" u="sng" dirty="0"/>
              <a:t>enforceable right to payment</a:t>
            </a:r>
            <a:r>
              <a:rPr lang="en-US" dirty="0"/>
              <a:t> for performance completed to date:</a:t>
            </a:r>
          </a:p>
          <a:p>
            <a:pPr lvl="2"/>
            <a:r>
              <a:rPr lang="en-US" dirty="0"/>
              <a:t>payment equivalent to sale price in proportion to work completed</a:t>
            </a:r>
          </a:p>
          <a:p>
            <a:pPr lvl="2"/>
            <a:r>
              <a:rPr lang="en-US" dirty="0"/>
              <a:t>Not just the loss of profits</a:t>
            </a:r>
          </a:p>
          <a:p>
            <a:pPr lvl="2"/>
            <a:r>
              <a:rPr lang="en-US" dirty="0"/>
              <a:t>Mere milestone payments not relevant</a:t>
            </a:r>
          </a:p>
          <a:p>
            <a:pPr lvl="2"/>
            <a:r>
              <a:rPr lang="en-US" dirty="0"/>
              <a:t>Test: If contract terminated for reasons other than failure to deliver, then, Entity should be able to enforce payment of pro rata selling price </a:t>
            </a:r>
            <a:r>
              <a:rPr lang="en-US" dirty="0" err="1"/>
              <a:t>upto</a:t>
            </a:r>
            <a:r>
              <a:rPr lang="en-US" dirty="0"/>
              <a:t> the stage of completion. </a:t>
            </a:r>
          </a:p>
          <a:p>
            <a:pPr lvl="2"/>
            <a:r>
              <a:rPr lang="en-US" dirty="0"/>
              <a:t>Most agreements may not satisfy this test of Para 35. Hence, </a:t>
            </a:r>
            <a:r>
              <a:rPr lang="en-US" dirty="0" err="1"/>
              <a:t>PoCM</a:t>
            </a:r>
            <a:r>
              <a:rPr lang="en-US" dirty="0"/>
              <a:t> may not be appropriate in many cases</a:t>
            </a:r>
          </a:p>
          <a:p>
            <a:pPr marL="457200" lvl="1" indent="0">
              <a:buNone/>
            </a:pPr>
            <a:endParaRPr lang="en-US" dirty="0"/>
          </a:p>
          <a:p>
            <a:endParaRPr lang="en-US" dirty="0"/>
          </a:p>
        </p:txBody>
      </p:sp>
      <p:sp>
        <p:nvSpPr>
          <p:cNvPr id="6" name="Slide Number Placeholder 5">
            <a:extLst>
              <a:ext uri="{FF2B5EF4-FFF2-40B4-BE49-F238E27FC236}">
                <a16:creationId xmlns:a16="http://schemas.microsoft.com/office/drawing/2014/main" id="{6632024B-04CA-CA4F-9127-E91AAB7D2A81}"/>
              </a:ext>
            </a:extLst>
          </p:cNvPr>
          <p:cNvSpPr>
            <a:spLocks noGrp="1"/>
          </p:cNvSpPr>
          <p:nvPr>
            <p:ph type="sldNum" sz="quarter" idx="12"/>
          </p:nvPr>
        </p:nvSpPr>
        <p:spPr/>
        <p:txBody>
          <a:bodyPr/>
          <a:lstStyle/>
          <a:p>
            <a:fld id="{4E0E2151-007A-A745-BC4F-04FDEFE14A7E}" type="slidenum">
              <a:rPr lang="en-US" smtClean="0"/>
              <a:t>15</a:t>
            </a:fld>
            <a:endParaRPr lang="en-US"/>
          </a:p>
        </p:txBody>
      </p:sp>
      <p:sp>
        <p:nvSpPr>
          <p:cNvPr id="7" name="TextBox 6"/>
          <p:cNvSpPr txBox="1"/>
          <p:nvPr/>
        </p:nvSpPr>
        <p:spPr>
          <a:xfrm>
            <a:off x="3563470" y="6475221"/>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68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718E-25F1-344A-8FC7-11037FAC15DB}"/>
              </a:ext>
            </a:extLst>
          </p:cNvPr>
          <p:cNvSpPr>
            <a:spLocks noGrp="1"/>
          </p:cNvSpPr>
          <p:nvPr>
            <p:ph type="title"/>
          </p:nvPr>
        </p:nvSpPr>
        <p:spPr/>
        <p:txBody>
          <a:bodyPr/>
          <a:lstStyle/>
          <a:p>
            <a:r>
              <a:rPr lang="en-US" dirty="0"/>
              <a:t>View 2: CCM is generally appropriate </a:t>
            </a:r>
            <a:r>
              <a:rPr lang="en-US" sz="2800" dirty="0"/>
              <a:t>(cont’d)</a:t>
            </a:r>
          </a:p>
        </p:txBody>
      </p:sp>
      <p:sp>
        <p:nvSpPr>
          <p:cNvPr id="3" name="Content Placeholder 2">
            <a:extLst>
              <a:ext uri="{FF2B5EF4-FFF2-40B4-BE49-F238E27FC236}">
                <a16:creationId xmlns:a16="http://schemas.microsoft.com/office/drawing/2014/main" id="{10970EE9-BA70-3949-81F5-7F701D76E49A}"/>
              </a:ext>
            </a:extLst>
          </p:cNvPr>
          <p:cNvSpPr>
            <a:spLocks noGrp="1"/>
          </p:cNvSpPr>
          <p:nvPr>
            <p:ph idx="1"/>
          </p:nvPr>
        </p:nvSpPr>
        <p:spPr/>
        <p:txBody>
          <a:bodyPr>
            <a:normAutofit/>
          </a:bodyPr>
          <a:lstStyle/>
          <a:p>
            <a:r>
              <a:rPr lang="en-US" dirty="0"/>
              <a:t>Specific Relief Act (“SRA”) – whether the builder can demand specific performance from the customer in case he does not pay?</a:t>
            </a:r>
          </a:p>
          <a:p>
            <a:pPr lvl="1"/>
            <a:r>
              <a:rPr lang="en-US" dirty="0"/>
              <a:t>S. 23 of SRA</a:t>
            </a:r>
          </a:p>
          <a:p>
            <a:pPr lvl="2"/>
            <a:r>
              <a:rPr lang="en-US" dirty="0"/>
              <a:t>Contract provides for liquidated damages in case of default (e.g. forfeiture of whole or part of the amount already paid by the customer)</a:t>
            </a:r>
          </a:p>
          <a:p>
            <a:pPr lvl="2"/>
            <a:r>
              <a:rPr lang="en-US" dirty="0"/>
              <a:t>If court feels that the forfeiture does not duly compensate the builder, then, the court can enforce specific performance.  </a:t>
            </a:r>
          </a:p>
          <a:p>
            <a:pPr lvl="2"/>
            <a:r>
              <a:rPr lang="en-US" dirty="0"/>
              <a:t>If the damages were meant to be a deterrent from non performance and not for giving an option to the buyer to terminate, then, specific performance can be enforced against the buyer. </a:t>
            </a:r>
          </a:p>
          <a:p>
            <a:pPr lvl="2"/>
            <a:r>
              <a:rPr lang="en-US" dirty="0"/>
              <a:t>If court orders specific performance, liquidated damages are not payable</a:t>
            </a:r>
          </a:p>
          <a:p>
            <a:pPr lvl="2"/>
            <a:r>
              <a:rPr lang="en-US" dirty="0"/>
              <a:t>If builder has a right to terminate in case of non payment by forfeiting certain amounts , and the builder has not retained the right to enforce specific performance, then, there is NO enforceable right to payment for performance completed to date.</a:t>
            </a:r>
          </a:p>
          <a:p>
            <a:pPr lvl="1"/>
            <a:r>
              <a:rPr lang="en-US" dirty="0"/>
              <a:t>Most cases – CCM would be appropriate. </a:t>
            </a:r>
          </a:p>
          <a:p>
            <a:pPr lvl="1"/>
            <a:endParaRPr lang="en-US" dirty="0"/>
          </a:p>
        </p:txBody>
      </p:sp>
      <p:sp>
        <p:nvSpPr>
          <p:cNvPr id="6" name="Slide Number Placeholder 5">
            <a:extLst>
              <a:ext uri="{FF2B5EF4-FFF2-40B4-BE49-F238E27FC236}">
                <a16:creationId xmlns:a16="http://schemas.microsoft.com/office/drawing/2014/main" id="{31EDA438-986D-0049-BF0B-8CEB8D990E58}"/>
              </a:ext>
            </a:extLst>
          </p:cNvPr>
          <p:cNvSpPr>
            <a:spLocks noGrp="1"/>
          </p:cNvSpPr>
          <p:nvPr>
            <p:ph type="sldNum" sz="quarter" idx="12"/>
          </p:nvPr>
        </p:nvSpPr>
        <p:spPr/>
        <p:txBody>
          <a:bodyPr/>
          <a:lstStyle/>
          <a:p>
            <a:fld id="{4E0E2151-007A-A745-BC4F-04FDEFE14A7E}" type="slidenum">
              <a:rPr lang="en-US" smtClean="0"/>
              <a:t>16</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502115"/>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1347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6BD46-7CED-9A43-ACEE-C0201EB021C7}"/>
              </a:ext>
            </a:extLst>
          </p:cNvPr>
          <p:cNvSpPr>
            <a:spLocks noGrp="1"/>
          </p:cNvSpPr>
          <p:nvPr>
            <p:ph type="title"/>
          </p:nvPr>
        </p:nvSpPr>
        <p:spPr/>
        <p:txBody>
          <a:bodyPr/>
          <a:lstStyle/>
          <a:p>
            <a:r>
              <a:rPr lang="en-US" dirty="0"/>
              <a:t>View 1 &amp; View 2 - reconciliation</a:t>
            </a:r>
          </a:p>
        </p:txBody>
      </p:sp>
      <p:sp>
        <p:nvSpPr>
          <p:cNvPr id="3" name="Content Placeholder 2">
            <a:extLst>
              <a:ext uri="{FF2B5EF4-FFF2-40B4-BE49-F238E27FC236}">
                <a16:creationId xmlns:a16="http://schemas.microsoft.com/office/drawing/2014/main" id="{48AEA583-9910-8546-95FC-4F379695FB44}"/>
              </a:ext>
            </a:extLst>
          </p:cNvPr>
          <p:cNvSpPr>
            <a:spLocks noGrp="1"/>
          </p:cNvSpPr>
          <p:nvPr>
            <p:ph idx="1"/>
          </p:nvPr>
        </p:nvSpPr>
        <p:spPr/>
        <p:txBody>
          <a:bodyPr>
            <a:normAutofit lnSpcReduction="10000"/>
          </a:bodyPr>
          <a:lstStyle/>
          <a:p>
            <a:r>
              <a:rPr lang="en-US" dirty="0"/>
              <a:t>For </a:t>
            </a:r>
            <a:r>
              <a:rPr lang="en-US" dirty="0" err="1"/>
              <a:t>PoCM</a:t>
            </a:r>
            <a:r>
              <a:rPr lang="en-US" dirty="0"/>
              <a:t>: </a:t>
            </a:r>
          </a:p>
          <a:p>
            <a:pPr lvl="1"/>
            <a:r>
              <a:rPr lang="en-US" dirty="0"/>
              <a:t>Built milestone payment which is equivalent to the sale price </a:t>
            </a:r>
            <a:r>
              <a:rPr lang="en-US" dirty="0" err="1"/>
              <a:t>upto</a:t>
            </a:r>
            <a:r>
              <a:rPr lang="en-US" dirty="0"/>
              <a:t> the stage of work done</a:t>
            </a:r>
          </a:p>
          <a:p>
            <a:pPr lvl="1"/>
            <a:r>
              <a:rPr lang="en-US" dirty="0"/>
              <a:t>Contract may specify that the amounts received from the customer are non refundable if termination happens for reasons other than failure to perform by the buyer</a:t>
            </a:r>
          </a:p>
          <a:p>
            <a:pPr lvl="1"/>
            <a:r>
              <a:rPr lang="en-US" dirty="0"/>
              <a:t>Reserve the right in the agreement for the builder to require specific performance from the buyer</a:t>
            </a:r>
          </a:p>
          <a:p>
            <a:pPr lvl="1"/>
            <a:r>
              <a:rPr lang="en-US" dirty="0"/>
              <a:t>If termination happens for reasons other than builder’s failure to perform, then, builder to have a right to demand and retain the sale price proportionate to the performance completed to the date of termination</a:t>
            </a:r>
          </a:p>
          <a:p>
            <a:r>
              <a:rPr lang="en-US" dirty="0"/>
              <a:t>For CCM: </a:t>
            </a:r>
          </a:p>
          <a:p>
            <a:pPr lvl="1"/>
            <a:r>
              <a:rPr lang="en-US" dirty="0"/>
              <a:t>Break the above.</a:t>
            </a:r>
          </a:p>
          <a:p>
            <a:pPr marL="0" indent="0">
              <a:buNone/>
            </a:pPr>
            <a:endParaRPr lang="en-US" dirty="0"/>
          </a:p>
          <a:p>
            <a:pPr lvl="1"/>
            <a:endParaRPr lang="en-US" dirty="0"/>
          </a:p>
        </p:txBody>
      </p:sp>
      <p:sp>
        <p:nvSpPr>
          <p:cNvPr id="6" name="Slide Number Placeholder 5">
            <a:extLst>
              <a:ext uri="{FF2B5EF4-FFF2-40B4-BE49-F238E27FC236}">
                <a16:creationId xmlns:a16="http://schemas.microsoft.com/office/drawing/2014/main" id="{2D48BD10-D8C7-1A42-9FC5-7EDD02BD3054}"/>
              </a:ext>
            </a:extLst>
          </p:cNvPr>
          <p:cNvSpPr>
            <a:spLocks noGrp="1"/>
          </p:cNvSpPr>
          <p:nvPr>
            <p:ph type="sldNum" sz="quarter" idx="12"/>
          </p:nvPr>
        </p:nvSpPr>
        <p:spPr/>
        <p:txBody>
          <a:bodyPr/>
          <a:lstStyle/>
          <a:p>
            <a:fld id="{4E0E2151-007A-A745-BC4F-04FDEFE14A7E}" type="slidenum">
              <a:rPr lang="en-US" smtClean="0"/>
              <a:t>17</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908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AAD03-542E-094A-9585-A607E663022B}"/>
              </a:ext>
            </a:extLst>
          </p:cNvPr>
          <p:cNvSpPr>
            <a:spLocks noGrp="1"/>
          </p:cNvSpPr>
          <p:nvPr>
            <p:ph type="title"/>
          </p:nvPr>
        </p:nvSpPr>
        <p:spPr/>
        <p:txBody>
          <a:bodyPr/>
          <a:lstStyle/>
          <a:p>
            <a:r>
              <a:rPr lang="en-US" dirty="0"/>
              <a:t>Upon first time application of </a:t>
            </a:r>
            <a:r>
              <a:rPr lang="en-US" dirty="0" err="1"/>
              <a:t>IndAS</a:t>
            </a:r>
            <a:r>
              <a:rPr lang="en-US" dirty="0"/>
              <a:t> 115</a:t>
            </a:r>
          </a:p>
        </p:txBody>
      </p:sp>
      <p:sp>
        <p:nvSpPr>
          <p:cNvPr id="3" name="Content Placeholder 2">
            <a:extLst>
              <a:ext uri="{FF2B5EF4-FFF2-40B4-BE49-F238E27FC236}">
                <a16:creationId xmlns:a16="http://schemas.microsoft.com/office/drawing/2014/main" id="{D3DB6EA7-1193-6C4C-A2B5-064D9E0C538A}"/>
              </a:ext>
            </a:extLst>
          </p:cNvPr>
          <p:cNvSpPr>
            <a:spLocks noGrp="1"/>
          </p:cNvSpPr>
          <p:nvPr>
            <p:ph idx="1"/>
          </p:nvPr>
        </p:nvSpPr>
        <p:spPr/>
        <p:txBody>
          <a:bodyPr>
            <a:normAutofit fontScale="92500" lnSpcReduction="10000"/>
          </a:bodyPr>
          <a:lstStyle/>
          <a:p>
            <a:r>
              <a:rPr lang="en-US" dirty="0"/>
              <a:t>Retrospective application for open projects on the first day of the earliest period reported </a:t>
            </a:r>
          </a:p>
          <a:p>
            <a:r>
              <a:rPr lang="en-US" dirty="0"/>
              <a:t>Change from </a:t>
            </a:r>
            <a:r>
              <a:rPr lang="en-US" dirty="0" err="1"/>
              <a:t>PoCM</a:t>
            </a:r>
            <a:r>
              <a:rPr lang="en-US" dirty="0"/>
              <a:t> to CCM </a:t>
            </a:r>
          </a:p>
          <a:p>
            <a:pPr lvl="1"/>
            <a:r>
              <a:rPr lang="en-US" dirty="0"/>
              <a:t>Profits recognized on </a:t>
            </a:r>
            <a:r>
              <a:rPr lang="en-US" dirty="0" err="1"/>
              <a:t>PoCM</a:t>
            </a:r>
            <a:r>
              <a:rPr lang="en-US" dirty="0"/>
              <a:t> to be reversed for ongoing projects</a:t>
            </a:r>
          </a:p>
          <a:p>
            <a:pPr lvl="1"/>
            <a:r>
              <a:rPr lang="en-US" dirty="0"/>
              <a:t>Profits to be recognized on completion in future</a:t>
            </a:r>
          </a:p>
          <a:p>
            <a:pPr lvl="1"/>
            <a:r>
              <a:rPr lang="en-US" dirty="0"/>
              <a:t>Two times profit accounting </a:t>
            </a:r>
          </a:p>
          <a:p>
            <a:r>
              <a:rPr lang="en-US" dirty="0"/>
              <a:t>Tax Implications - can the income be taxed in both the years?</a:t>
            </a:r>
          </a:p>
          <a:p>
            <a:pPr lvl="1"/>
            <a:r>
              <a:rPr lang="en-US" dirty="0"/>
              <a:t>CIT v. Nagarjuna Fertilizers (2014) 373 ITR 252(AP)</a:t>
            </a:r>
          </a:p>
          <a:p>
            <a:pPr marL="914400" lvl="2" indent="0" algn="just">
              <a:buNone/>
            </a:pPr>
            <a:r>
              <a:rPr lang="en-IN" sz="1800" dirty="0"/>
              <a:t>“It is the fundamental rule of law on taxation that unless otherwise expressly provided, income cannot be taxed twice.  </a:t>
            </a:r>
            <a:r>
              <a:rPr lang="en-IN" sz="1800" dirty="0">
                <a:hlinkClick r:id="rId2">
                  <a:extLst>
                    <a:ext uri="{A12FA001-AC4F-418D-AE19-62706E023703}">
                      <ahyp:hlinkClr xmlns:ahyp="http://schemas.microsoft.com/office/drawing/2018/hyperlinkcolor" val="tx"/>
                    </a:ext>
                  </a:extLst>
                </a:hlinkClick>
              </a:rPr>
              <a:t>Laxmipat Singhania v. CIT</a:t>
            </a:r>
            <a:r>
              <a:rPr lang="en-IN" sz="1800" dirty="0"/>
              <a:t> (72 ITR 291) (SC) Taxing Statute should not be interpreted in such a manner that its effect will be to cast a burden twice over the payment of tax on the taxpayer unless the language of the statute is so compellingly certain that the court has no other alternative than to accept it. (</a:t>
            </a:r>
            <a:r>
              <a:rPr lang="en-IN" sz="1800" dirty="0">
                <a:hlinkClick r:id="rId3">
                  <a:extLst>
                    <a:ext uri="{A12FA001-AC4F-418D-AE19-62706E023703}">
                      <ahyp:hlinkClr xmlns:ahyp="http://schemas.microsoft.com/office/drawing/2018/hyperlinkcolor" val="tx"/>
                    </a:ext>
                  </a:extLst>
                </a:hlinkClick>
              </a:rPr>
              <a:t>Tata Steel &amp; Iron Co., v. Union of India</a:t>
            </a:r>
            <a:r>
              <a:rPr lang="en-IN" sz="1800" dirty="0"/>
              <a:t> 75 ITR 676).” </a:t>
            </a:r>
            <a:endParaRPr lang="en-US" sz="1800" dirty="0"/>
          </a:p>
          <a:p>
            <a:pPr lvl="1"/>
            <a:endParaRPr lang="en-US" dirty="0"/>
          </a:p>
          <a:p>
            <a:pPr marL="457200" lvl="1" indent="0">
              <a:buNone/>
            </a:pPr>
            <a:endParaRPr lang="en-US" dirty="0"/>
          </a:p>
        </p:txBody>
      </p:sp>
      <p:sp>
        <p:nvSpPr>
          <p:cNvPr id="6" name="Slide Number Placeholder 5">
            <a:extLst>
              <a:ext uri="{FF2B5EF4-FFF2-40B4-BE49-F238E27FC236}">
                <a16:creationId xmlns:a16="http://schemas.microsoft.com/office/drawing/2014/main" id="{C1669745-1AE0-FA4D-BC53-B8D5E03B3E0F}"/>
              </a:ext>
            </a:extLst>
          </p:cNvPr>
          <p:cNvSpPr>
            <a:spLocks noGrp="1"/>
          </p:cNvSpPr>
          <p:nvPr>
            <p:ph type="sldNum" sz="quarter" idx="12"/>
          </p:nvPr>
        </p:nvSpPr>
        <p:spPr/>
        <p:txBody>
          <a:bodyPr/>
          <a:lstStyle/>
          <a:p>
            <a:fld id="{4E0E2151-007A-A745-BC4F-04FDEFE14A7E}" type="slidenum">
              <a:rPr lang="en-US" smtClean="0"/>
              <a:t>18</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114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7E59B-F6DB-F240-8163-8976D0705A7C}"/>
              </a:ext>
            </a:extLst>
          </p:cNvPr>
          <p:cNvSpPr>
            <a:spLocks noGrp="1"/>
          </p:cNvSpPr>
          <p:nvPr>
            <p:ph type="title"/>
          </p:nvPr>
        </p:nvSpPr>
        <p:spPr/>
        <p:txBody>
          <a:bodyPr/>
          <a:lstStyle/>
          <a:p>
            <a:r>
              <a:rPr lang="en-US" dirty="0"/>
              <a:t>Upon first time application of </a:t>
            </a:r>
            <a:r>
              <a:rPr lang="en-US" dirty="0" err="1"/>
              <a:t>IndAS</a:t>
            </a:r>
            <a:r>
              <a:rPr lang="en-US" dirty="0"/>
              <a:t> 115 </a:t>
            </a:r>
            <a:r>
              <a:rPr lang="en-US" sz="2800" dirty="0"/>
              <a:t>(cont’d)</a:t>
            </a:r>
          </a:p>
        </p:txBody>
      </p:sp>
      <p:sp>
        <p:nvSpPr>
          <p:cNvPr id="3" name="Content Placeholder 2">
            <a:extLst>
              <a:ext uri="{FF2B5EF4-FFF2-40B4-BE49-F238E27FC236}">
                <a16:creationId xmlns:a16="http://schemas.microsoft.com/office/drawing/2014/main" id="{3F50FD63-A3C1-A047-B80C-4946D538D0BB}"/>
              </a:ext>
            </a:extLst>
          </p:cNvPr>
          <p:cNvSpPr>
            <a:spLocks noGrp="1"/>
          </p:cNvSpPr>
          <p:nvPr>
            <p:ph idx="1"/>
          </p:nvPr>
        </p:nvSpPr>
        <p:spPr/>
        <p:txBody>
          <a:bodyPr>
            <a:normAutofit/>
          </a:bodyPr>
          <a:lstStyle/>
          <a:p>
            <a:pPr lvl="1"/>
            <a:r>
              <a:rPr lang="en-US" dirty="0"/>
              <a:t>Rule against double taxation applicable to normal income as well as MAT?</a:t>
            </a:r>
          </a:p>
          <a:p>
            <a:pPr lvl="1"/>
            <a:r>
              <a:rPr lang="en-US" dirty="0"/>
              <a:t>First time adoption of </a:t>
            </a:r>
            <a:r>
              <a:rPr lang="en-US" dirty="0" err="1"/>
              <a:t>IndAS</a:t>
            </a:r>
            <a:r>
              <a:rPr lang="en-US" dirty="0"/>
              <a:t> 115 is not ”transition amount” – hence the 1/5</a:t>
            </a:r>
            <a:r>
              <a:rPr lang="en-US" baseline="30000" dirty="0"/>
              <a:t>th</a:t>
            </a:r>
            <a:r>
              <a:rPr lang="en-US" dirty="0"/>
              <a:t> rule in S. 115JB – not applicable</a:t>
            </a:r>
          </a:p>
          <a:p>
            <a:pPr lvl="1"/>
            <a:r>
              <a:rPr lang="en-US" dirty="0"/>
              <a:t>Can the tax department continue to tax on the basis of </a:t>
            </a:r>
            <a:r>
              <a:rPr lang="en-US" dirty="0" err="1"/>
              <a:t>PoCM</a:t>
            </a:r>
            <a:r>
              <a:rPr lang="en-US" dirty="0"/>
              <a:t>, despite change in accounting, on the ground of consistency?</a:t>
            </a:r>
          </a:p>
          <a:p>
            <a:pPr marL="806450" lvl="2" indent="-182563" algn="just"/>
            <a:r>
              <a:rPr lang="en-US" sz="1800" dirty="0"/>
              <a:t>Importance of Accounting profits: U.P. State Industrial Development Corporation 227 ITR    (SC)</a:t>
            </a:r>
          </a:p>
          <a:p>
            <a:pPr marL="806450" lvl="2" indent="-182563" algn="just"/>
            <a:r>
              <a:rPr lang="en-US" sz="1800" i="1" dirty="0"/>
              <a:t>Bona fide</a:t>
            </a:r>
            <a:r>
              <a:rPr lang="en-US" sz="1800" dirty="0"/>
              <a:t> change, consistently followed in future, permissible: CIT v. Pondicherry Industrial 254 ITR 748; CIT v. Soma Textiles 253 ITR 137; CIT v. Bikaner Trading 180 ITR 286</a:t>
            </a:r>
          </a:p>
          <a:p>
            <a:r>
              <a:rPr lang="en-US" dirty="0"/>
              <a:t>Change from CCM to </a:t>
            </a:r>
            <a:r>
              <a:rPr lang="en-US" dirty="0" err="1"/>
              <a:t>PoCM</a:t>
            </a:r>
            <a:endParaRPr lang="en-US" dirty="0"/>
          </a:p>
          <a:p>
            <a:pPr lvl="1"/>
            <a:r>
              <a:rPr lang="en-US" dirty="0"/>
              <a:t>Impact is bound to come in the year of change.  </a:t>
            </a:r>
          </a:p>
          <a:p>
            <a:pPr lvl="1"/>
            <a:endParaRPr lang="en-US" dirty="0"/>
          </a:p>
          <a:p>
            <a:pPr lvl="1"/>
            <a:endParaRPr lang="en-US" dirty="0"/>
          </a:p>
        </p:txBody>
      </p:sp>
      <p:sp>
        <p:nvSpPr>
          <p:cNvPr id="6" name="Slide Number Placeholder 5">
            <a:extLst>
              <a:ext uri="{FF2B5EF4-FFF2-40B4-BE49-F238E27FC236}">
                <a16:creationId xmlns:a16="http://schemas.microsoft.com/office/drawing/2014/main" id="{7516D22D-8748-8441-A4AA-157D20E73773}"/>
              </a:ext>
            </a:extLst>
          </p:cNvPr>
          <p:cNvSpPr>
            <a:spLocks noGrp="1"/>
          </p:cNvSpPr>
          <p:nvPr>
            <p:ph type="sldNum" sz="quarter" idx="12"/>
          </p:nvPr>
        </p:nvSpPr>
        <p:spPr/>
        <p:txBody>
          <a:bodyPr/>
          <a:lstStyle/>
          <a:p>
            <a:fld id="{4E0E2151-007A-A745-BC4F-04FDEFE14A7E}" type="slidenum">
              <a:rPr lang="en-US" smtClean="0"/>
              <a:t>19</a:t>
            </a:fld>
            <a:endParaRPr lang="en-US"/>
          </a:p>
        </p:txBody>
      </p:sp>
      <p:sp>
        <p:nvSpPr>
          <p:cNvPr id="7" name="TextBox 6"/>
          <p:cNvSpPr txBox="1"/>
          <p:nvPr/>
        </p:nvSpPr>
        <p:spPr>
          <a:xfrm>
            <a:off x="3563470" y="6461774"/>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65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Accounting standards- Relevance for taxation purpose</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444500" indent="-444500" algn="just">
              <a:buSzPct val="80000"/>
              <a:buFont typeface="Wingdings" panose="05000000000000000000" pitchFamily="2" charset="2"/>
              <a:buChar char="q"/>
            </a:pPr>
            <a:r>
              <a:rPr lang="en-US" dirty="0"/>
              <a:t>S. 5: Subject to the provisions of the Act, “Accrual”/ Deemed Accrual / Receipt / Deemed Receipt ;</a:t>
            </a:r>
          </a:p>
          <a:p>
            <a:pPr algn="just">
              <a:buSzPct val="80000"/>
              <a:buFont typeface="Wingdings" panose="05000000000000000000" pitchFamily="2" charset="2"/>
              <a:buChar char="q"/>
            </a:pPr>
            <a:r>
              <a:rPr lang="en-US" dirty="0"/>
              <a:t>    “Accrual” – interpreted judicially as “right to receive”  ;</a:t>
            </a:r>
          </a:p>
          <a:p>
            <a:pPr algn="just">
              <a:buSzPct val="80000"/>
              <a:buFont typeface="Wingdings" panose="05000000000000000000" pitchFamily="2" charset="2"/>
              <a:buChar char="q"/>
            </a:pPr>
            <a:r>
              <a:rPr lang="en-US" dirty="0"/>
              <a:t>    S.145: Income to be computed as per the cash or mercantile method of  	accounting regularly employed by the assesse ;</a:t>
            </a:r>
          </a:p>
          <a:p>
            <a:pPr algn="just">
              <a:buSzPct val="80000"/>
              <a:buFont typeface="Wingdings" panose="05000000000000000000" pitchFamily="2" charset="2"/>
              <a:buChar char="q"/>
            </a:pPr>
            <a:r>
              <a:rPr lang="en-US" dirty="0"/>
              <a:t>     CIT v. U.P. State Industrial Development Corporation 225 ITR 703 (SC):</a:t>
            </a:r>
          </a:p>
          <a:p>
            <a:pPr marL="457200" lvl="1" indent="0" algn="just">
              <a:buSzPct val="80000"/>
              <a:buNone/>
            </a:pPr>
            <a:r>
              <a:rPr lang="en-IN" sz="2200" i="1" dirty="0"/>
              <a:t>	"for the purposes of ascertaining profit and gains the ordinary principles of 	commercial accounting should be applied, so long as they do not conflict 	with 	any express provision of the relevant statute". </a:t>
            </a:r>
          </a:p>
        </p:txBody>
      </p:sp>
      <p:sp>
        <p:nvSpPr>
          <p:cNvPr id="4" name="TextBox 3"/>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8D25661-E657-44E9-ADC8-AD07642A45D9}" type="slidenum">
              <a:rPr lang="en-IN" smtClean="0"/>
              <a:t>2</a:t>
            </a:fld>
            <a:endParaRPr lang="en-IN"/>
          </a:p>
        </p:txBody>
      </p:sp>
    </p:spTree>
    <p:extLst>
      <p:ext uri="{BB962C8B-B14F-4D97-AF65-F5344CB8AC3E}">
        <p14:creationId xmlns:p14="http://schemas.microsoft.com/office/powerpoint/2010/main" val="950314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955" y="2732725"/>
            <a:ext cx="9693046" cy="1446550"/>
          </a:xfrm>
          <a:prstGeom prst="rect">
            <a:avLst/>
          </a:prstGeom>
          <a:noFill/>
        </p:spPr>
        <p:txBody>
          <a:bodyPr wrap="square">
            <a:spAutoFit/>
          </a:bodyPr>
          <a:lstStyle/>
          <a:p>
            <a:r>
              <a:rPr lang="en-US" sz="4400" dirty="0">
                <a:latin typeface="Georgia" panose="02040502050405020303" pitchFamily="18" charset="0"/>
              </a:rPr>
              <a:t>Income Computation and Disclosure Standards</a:t>
            </a:r>
            <a:endParaRPr lang="en-IN" sz="4200" dirty="0">
              <a:latin typeface="Georgia" panose="02040502050405020303" pitchFamily="18" charset="0"/>
            </a:endParaRPr>
          </a:p>
        </p:txBody>
      </p:sp>
    </p:spTree>
    <p:extLst>
      <p:ext uri="{BB962C8B-B14F-4D97-AF65-F5344CB8AC3E}">
        <p14:creationId xmlns:p14="http://schemas.microsoft.com/office/powerpoint/2010/main" val="3489354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531C9-763B-3146-B820-78764B48C687}"/>
              </a:ext>
            </a:extLst>
          </p:cNvPr>
          <p:cNvSpPr>
            <a:spLocks noGrp="1"/>
          </p:cNvSpPr>
          <p:nvPr>
            <p:ph type="title"/>
          </p:nvPr>
        </p:nvSpPr>
        <p:spPr/>
        <p:txBody>
          <a:bodyPr/>
          <a:lstStyle/>
          <a:p>
            <a:r>
              <a:rPr lang="en-US" dirty="0"/>
              <a:t>ICDS-III: Construction Contracts</a:t>
            </a:r>
          </a:p>
        </p:txBody>
      </p:sp>
      <p:sp>
        <p:nvSpPr>
          <p:cNvPr id="3" name="Content Placeholder 2">
            <a:extLst>
              <a:ext uri="{FF2B5EF4-FFF2-40B4-BE49-F238E27FC236}">
                <a16:creationId xmlns:a16="http://schemas.microsoft.com/office/drawing/2014/main" id="{05F91CE7-26B2-6D4A-9E29-42AAAC903C57}"/>
              </a:ext>
            </a:extLst>
          </p:cNvPr>
          <p:cNvSpPr>
            <a:spLocks noGrp="1"/>
          </p:cNvSpPr>
          <p:nvPr>
            <p:ph idx="1"/>
          </p:nvPr>
        </p:nvSpPr>
        <p:spPr/>
        <p:txBody>
          <a:bodyPr/>
          <a:lstStyle/>
          <a:p>
            <a:r>
              <a:rPr lang="en-US" dirty="0"/>
              <a:t>“Construction Contract” – contract specifically negotiated for construction of an asset…</a:t>
            </a:r>
          </a:p>
          <a:p>
            <a:r>
              <a:rPr lang="en-US" dirty="0"/>
              <a:t>Not Applicable to builders and developers</a:t>
            </a:r>
          </a:p>
          <a:p>
            <a:r>
              <a:rPr lang="en-US" dirty="0"/>
              <a:t>Circular No. 10/2017 dt. 23</a:t>
            </a:r>
            <a:r>
              <a:rPr lang="en-US" baseline="30000" dirty="0"/>
              <a:t>rd</a:t>
            </a:r>
            <a:r>
              <a:rPr lang="en-US" dirty="0"/>
              <a:t> March 2017 – FAQ on ICDS</a:t>
            </a:r>
          </a:p>
          <a:p>
            <a:pPr lvl="1"/>
            <a:r>
              <a:rPr lang="en-US" dirty="0"/>
              <a:t>Reply to Q. 12: At present there is no specific ICDS notified for real estate developers. Therefore relevant provisions of the Act and ICDS shall apply to these transactions as may be applicable. </a:t>
            </a:r>
          </a:p>
          <a:p>
            <a:r>
              <a:rPr lang="en-US" dirty="0"/>
              <a:t>Committee Report on ICDS</a:t>
            </a:r>
          </a:p>
          <a:p>
            <a:endParaRPr lang="en-US" dirty="0"/>
          </a:p>
        </p:txBody>
      </p:sp>
      <p:sp>
        <p:nvSpPr>
          <p:cNvPr id="6" name="Slide Number Placeholder 5">
            <a:extLst>
              <a:ext uri="{FF2B5EF4-FFF2-40B4-BE49-F238E27FC236}">
                <a16:creationId xmlns:a16="http://schemas.microsoft.com/office/drawing/2014/main" id="{B0C17353-0DB6-5A4D-BA03-6689C8FC034A}"/>
              </a:ext>
            </a:extLst>
          </p:cNvPr>
          <p:cNvSpPr>
            <a:spLocks noGrp="1"/>
          </p:cNvSpPr>
          <p:nvPr>
            <p:ph type="sldNum" sz="quarter" idx="12"/>
          </p:nvPr>
        </p:nvSpPr>
        <p:spPr/>
        <p:txBody>
          <a:bodyPr/>
          <a:lstStyle/>
          <a:p>
            <a:fld id="{4E0E2151-007A-A745-BC4F-04FDEFE14A7E}" type="slidenum">
              <a:rPr lang="en-US" smtClean="0"/>
              <a:t>21</a:t>
            </a:fld>
            <a:endParaRPr lang="en-US"/>
          </a:p>
        </p:txBody>
      </p:sp>
      <p:sp>
        <p:nvSpPr>
          <p:cNvPr id="7" name="TextBox 6"/>
          <p:cNvSpPr txBox="1"/>
          <p:nvPr/>
        </p:nvSpPr>
        <p:spPr>
          <a:xfrm>
            <a:off x="3563470" y="6475221"/>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880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E7AA9-861E-6D44-87E7-2ABAF57DB921}"/>
              </a:ext>
            </a:extLst>
          </p:cNvPr>
          <p:cNvSpPr>
            <a:spLocks noGrp="1"/>
          </p:cNvSpPr>
          <p:nvPr>
            <p:ph type="title"/>
          </p:nvPr>
        </p:nvSpPr>
        <p:spPr/>
        <p:txBody>
          <a:bodyPr/>
          <a:lstStyle/>
          <a:p>
            <a:r>
              <a:rPr lang="en-US" dirty="0"/>
              <a:t>ICDS-III: Construction Contracts </a:t>
            </a:r>
            <a:r>
              <a:rPr lang="en-US" sz="2800" dirty="0"/>
              <a:t>(cont’d)</a:t>
            </a:r>
          </a:p>
        </p:txBody>
      </p:sp>
      <p:sp>
        <p:nvSpPr>
          <p:cNvPr id="3" name="Content Placeholder 2">
            <a:extLst>
              <a:ext uri="{FF2B5EF4-FFF2-40B4-BE49-F238E27FC236}">
                <a16:creationId xmlns:a16="http://schemas.microsoft.com/office/drawing/2014/main" id="{2B45C02D-AB71-3043-B9F2-72E3E0A15599}"/>
              </a:ext>
            </a:extLst>
          </p:cNvPr>
          <p:cNvSpPr>
            <a:spLocks noGrp="1"/>
          </p:cNvSpPr>
          <p:nvPr>
            <p:ph idx="1"/>
          </p:nvPr>
        </p:nvSpPr>
        <p:spPr/>
        <p:txBody>
          <a:bodyPr>
            <a:normAutofit fontScale="92500"/>
          </a:bodyPr>
          <a:lstStyle/>
          <a:p>
            <a:r>
              <a:rPr lang="en-US" dirty="0"/>
              <a:t>Draft ICDS for real estate developers</a:t>
            </a:r>
          </a:p>
          <a:p>
            <a:pPr lvl="1"/>
            <a:r>
              <a:rPr lang="en-US" dirty="0" err="1"/>
              <a:t>PoCM</a:t>
            </a:r>
            <a:r>
              <a:rPr lang="en-US" dirty="0"/>
              <a:t> only recognized</a:t>
            </a:r>
          </a:p>
          <a:p>
            <a:pPr lvl="1"/>
            <a:r>
              <a:rPr lang="en-US" dirty="0"/>
              <a:t>Threshold for revenue recognition:</a:t>
            </a:r>
          </a:p>
          <a:p>
            <a:pPr marL="806450" lvl="2" indent="-268288"/>
            <a:r>
              <a:rPr lang="en-US" sz="1800" dirty="0"/>
              <a:t>25% of the construction and development costs are incurred (This does not include land cost)</a:t>
            </a:r>
          </a:p>
          <a:p>
            <a:pPr marL="806450" lvl="2" indent="-268288"/>
            <a:r>
              <a:rPr lang="en-US" sz="1800" dirty="0"/>
              <a:t>25% or more of the saleable area is secured by agreements / contracts with customers</a:t>
            </a:r>
          </a:p>
          <a:p>
            <a:pPr marL="806450" lvl="2" indent="-268288"/>
            <a:r>
              <a:rPr lang="en-US" sz="1800" dirty="0"/>
              <a:t>10% or more of the revenue is realized; and </a:t>
            </a:r>
          </a:p>
          <a:p>
            <a:pPr marL="806450" lvl="2" indent="-268288"/>
            <a:r>
              <a:rPr lang="en-US" sz="1800" dirty="0"/>
              <a:t>There is a reasonable certainty that the party shall comply with the payment terms of the contract</a:t>
            </a:r>
          </a:p>
          <a:p>
            <a:pPr lvl="1"/>
            <a:r>
              <a:rPr lang="en-US" dirty="0"/>
              <a:t>TDR recognition:</a:t>
            </a:r>
          </a:p>
          <a:p>
            <a:pPr marL="712788" lvl="2" indent="-174625"/>
            <a:r>
              <a:rPr lang="en-US" sz="1800" dirty="0"/>
              <a:t>If purchased, actual cost of purchase;</a:t>
            </a:r>
          </a:p>
          <a:p>
            <a:pPr marL="712788" lvl="2" indent="-174625"/>
            <a:r>
              <a:rPr lang="en-US" sz="1800" dirty="0"/>
              <a:t>If acquired on development or construction, actual cost of such development or construction;</a:t>
            </a:r>
          </a:p>
          <a:p>
            <a:pPr marL="712788" lvl="2" indent="-174625"/>
            <a:r>
              <a:rPr lang="en-US" sz="1800" dirty="0"/>
              <a:t>If acquired by giving up rights over the existing land / building, the Fair Value of TDR</a:t>
            </a:r>
          </a:p>
          <a:p>
            <a:pPr lvl="2"/>
            <a:endParaRPr lang="en-US" dirty="0"/>
          </a:p>
        </p:txBody>
      </p:sp>
      <p:sp>
        <p:nvSpPr>
          <p:cNvPr id="7" name="Slide Number Placeholder 6">
            <a:extLst>
              <a:ext uri="{FF2B5EF4-FFF2-40B4-BE49-F238E27FC236}">
                <a16:creationId xmlns:a16="http://schemas.microsoft.com/office/drawing/2014/main" id="{A5EF6994-DB90-FC4F-AD48-53B0BF1339AC}"/>
              </a:ext>
            </a:extLst>
          </p:cNvPr>
          <p:cNvSpPr>
            <a:spLocks noGrp="1"/>
          </p:cNvSpPr>
          <p:nvPr>
            <p:ph type="sldNum" sz="quarter" idx="12"/>
          </p:nvPr>
        </p:nvSpPr>
        <p:spPr/>
        <p:txBody>
          <a:bodyPr/>
          <a:lstStyle/>
          <a:p>
            <a:fld id="{4E0E2151-007A-A745-BC4F-04FDEFE14A7E}" type="slidenum">
              <a:rPr lang="en-US" smtClean="0"/>
              <a:t>22</a:t>
            </a:fld>
            <a:endParaRPr lang="en-US"/>
          </a:p>
        </p:txBody>
      </p:sp>
      <p:sp>
        <p:nvSpPr>
          <p:cNvPr id="8" name="TextBox 7"/>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9884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62C8-6048-1842-B413-2F069FB15810}"/>
              </a:ext>
            </a:extLst>
          </p:cNvPr>
          <p:cNvSpPr>
            <a:spLocks noGrp="1"/>
          </p:cNvSpPr>
          <p:nvPr>
            <p:ph type="title"/>
          </p:nvPr>
        </p:nvSpPr>
        <p:spPr/>
        <p:txBody>
          <a:bodyPr/>
          <a:lstStyle/>
          <a:p>
            <a:r>
              <a:rPr lang="en-US" dirty="0"/>
              <a:t>ICDS-III: Construction Contracts </a:t>
            </a:r>
            <a:r>
              <a:rPr lang="en-US" sz="2800" dirty="0"/>
              <a:t>(cont’d)</a:t>
            </a:r>
            <a:endParaRPr lang="en-US" dirty="0"/>
          </a:p>
        </p:txBody>
      </p:sp>
      <p:sp>
        <p:nvSpPr>
          <p:cNvPr id="3" name="Content Placeholder 2">
            <a:extLst>
              <a:ext uri="{FF2B5EF4-FFF2-40B4-BE49-F238E27FC236}">
                <a16:creationId xmlns:a16="http://schemas.microsoft.com/office/drawing/2014/main" id="{5DFED74A-2CA5-5E45-8C99-1B428131883A}"/>
              </a:ext>
            </a:extLst>
          </p:cNvPr>
          <p:cNvSpPr>
            <a:spLocks noGrp="1"/>
          </p:cNvSpPr>
          <p:nvPr>
            <p:ph idx="1"/>
          </p:nvPr>
        </p:nvSpPr>
        <p:spPr/>
        <p:txBody>
          <a:bodyPr/>
          <a:lstStyle/>
          <a:p>
            <a:pPr lvl="1"/>
            <a:r>
              <a:rPr lang="en-US" dirty="0"/>
              <a:t>TDR </a:t>
            </a:r>
            <a:r>
              <a:rPr lang="en-US" dirty="0" err="1"/>
              <a:t>Utilisation</a:t>
            </a:r>
            <a:r>
              <a:rPr lang="en-US" dirty="0"/>
              <a:t>:</a:t>
            </a:r>
          </a:p>
          <a:p>
            <a:pPr lvl="2"/>
            <a:r>
              <a:rPr lang="en-US" sz="1800" dirty="0"/>
              <a:t>Add the cost of acquisition to the project cost</a:t>
            </a:r>
          </a:p>
          <a:p>
            <a:pPr lvl="1"/>
            <a:r>
              <a:rPr lang="en-US" dirty="0"/>
              <a:t>TDR sale:</a:t>
            </a:r>
          </a:p>
          <a:p>
            <a:pPr lvl="2"/>
            <a:r>
              <a:rPr lang="en-US" sz="1800" dirty="0"/>
              <a:t>Title transferred; and</a:t>
            </a:r>
          </a:p>
          <a:p>
            <a:pPr lvl="2"/>
            <a:r>
              <a:rPr lang="en-US" sz="1800" dirty="0"/>
              <a:t>Reasonable certainty of ultimate collection </a:t>
            </a:r>
          </a:p>
        </p:txBody>
      </p:sp>
      <p:sp>
        <p:nvSpPr>
          <p:cNvPr id="6" name="Slide Number Placeholder 5">
            <a:extLst>
              <a:ext uri="{FF2B5EF4-FFF2-40B4-BE49-F238E27FC236}">
                <a16:creationId xmlns:a16="http://schemas.microsoft.com/office/drawing/2014/main" id="{9BA5AFD7-7E5D-C24E-A8F4-31A70549B8ED}"/>
              </a:ext>
            </a:extLst>
          </p:cNvPr>
          <p:cNvSpPr>
            <a:spLocks noGrp="1"/>
          </p:cNvSpPr>
          <p:nvPr>
            <p:ph type="sldNum" sz="quarter" idx="12"/>
          </p:nvPr>
        </p:nvSpPr>
        <p:spPr/>
        <p:txBody>
          <a:bodyPr/>
          <a:lstStyle/>
          <a:p>
            <a:fld id="{4E0E2151-007A-A745-BC4F-04FDEFE14A7E}" type="slidenum">
              <a:rPr lang="en-US" smtClean="0"/>
              <a:t>23</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621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B6C3-8BEA-7640-BB3B-6888FD8613E5}"/>
              </a:ext>
            </a:extLst>
          </p:cNvPr>
          <p:cNvSpPr>
            <a:spLocks noGrp="1"/>
          </p:cNvSpPr>
          <p:nvPr>
            <p:ph type="title"/>
          </p:nvPr>
        </p:nvSpPr>
        <p:spPr/>
        <p:txBody>
          <a:bodyPr/>
          <a:lstStyle/>
          <a:p>
            <a:r>
              <a:rPr lang="en-US" dirty="0"/>
              <a:t>ICDS-IX: Borrowing Costs</a:t>
            </a:r>
          </a:p>
        </p:txBody>
      </p:sp>
      <p:sp>
        <p:nvSpPr>
          <p:cNvPr id="3" name="Content Placeholder 2">
            <a:extLst>
              <a:ext uri="{FF2B5EF4-FFF2-40B4-BE49-F238E27FC236}">
                <a16:creationId xmlns:a16="http://schemas.microsoft.com/office/drawing/2014/main" id="{B7D08267-326C-5B47-8A17-D1E922C367F0}"/>
              </a:ext>
            </a:extLst>
          </p:cNvPr>
          <p:cNvSpPr>
            <a:spLocks noGrp="1"/>
          </p:cNvSpPr>
          <p:nvPr>
            <p:ph idx="1"/>
          </p:nvPr>
        </p:nvSpPr>
        <p:spPr/>
        <p:txBody>
          <a:bodyPr>
            <a:normAutofit fontScale="85000" lnSpcReduction="10000"/>
          </a:bodyPr>
          <a:lstStyle/>
          <a:p>
            <a:r>
              <a:rPr lang="en-US" dirty="0"/>
              <a:t>ICDS-II – paragraph 11:</a:t>
            </a:r>
          </a:p>
          <a:p>
            <a:pPr lvl="1"/>
            <a:r>
              <a:rPr lang="en-US" dirty="0"/>
              <a:t>“interest and other borrowing costs shall not be included in the costs of inventories, unless they meet the criteria for recognition…as specified in ICDS IX”</a:t>
            </a:r>
          </a:p>
          <a:p>
            <a:r>
              <a:rPr lang="en-US" dirty="0"/>
              <a:t>“Qualifying Asset” (“QA”) means:</a:t>
            </a:r>
          </a:p>
          <a:p>
            <a:pPr lvl="1"/>
            <a:r>
              <a:rPr lang="en-US" dirty="0"/>
              <a:t>(</a:t>
            </a:r>
            <a:r>
              <a:rPr lang="en-US" dirty="0" err="1"/>
              <a:t>i</a:t>
            </a:r>
            <a:r>
              <a:rPr lang="en-US" dirty="0"/>
              <a:t>) land, building, machinery, plant…..being tangible assets;</a:t>
            </a:r>
          </a:p>
          <a:p>
            <a:pPr lvl="1"/>
            <a:r>
              <a:rPr lang="en-US" dirty="0"/>
              <a:t>(iii) inventories that require a period of 12 months or more to bring them to a saleable condition</a:t>
            </a:r>
          </a:p>
          <a:p>
            <a:r>
              <a:rPr lang="en-US" dirty="0"/>
              <a:t>Thus, project under construction is a QA</a:t>
            </a:r>
          </a:p>
          <a:p>
            <a:r>
              <a:rPr lang="en-US" dirty="0"/>
              <a:t>Paragraph 5: Specific borrowings for QA – to be added to the cost of inventory</a:t>
            </a:r>
          </a:p>
          <a:p>
            <a:r>
              <a:rPr lang="en-US" dirty="0"/>
              <a:t>Paragraph 6: Other borrowing costs – A x B / C</a:t>
            </a:r>
          </a:p>
          <a:p>
            <a:r>
              <a:rPr lang="en-US" dirty="0"/>
              <a:t>Paragraph 7: Commencement of capitalization</a:t>
            </a:r>
          </a:p>
          <a:p>
            <a:pPr lvl="1"/>
            <a:r>
              <a:rPr lang="en-US" dirty="0"/>
              <a:t>For para 5 – from the date of borrowings</a:t>
            </a:r>
          </a:p>
          <a:p>
            <a:pPr lvl="1"/>
            <a:r>
              <a:rPr lang="en-US" dirty="0"/>
              <a:t>For para 6 – from the date of </a:t>
            </a:r>
            <a:r>
              <a:rPr lang="en-US" dirty="0" err="1"/>
              <a:t>utilisation</a:t>
            </a:r>
            <a:r>
              <a:rPr lang="en-US" dirty="0"/>
              <a:t> </a:t>
            </a:r>
          </a:p>
        </p:txBody>
      </p:sp>
      <p:sp>
        <p:nvSpPr>
          <p:cNvPr id="7" name="Slide Number Placeholder 6">
            <a:extLst>
              <a:ext uri="{FF2B5EF4-FFF2-40B4-BE49-F238E27FC236}">
                <a16:creationId xmlns:a16="http://schemas.microsoft.com/office/drawing/2014/main" id="{3256E8C0-B1CA-734C-95D4-E36DF26D945A}"/>
              </a:ext>
            </a:extLst>
          </p:cNvPr>
          <p:cNvSpPr>
            <a:spLocks noGrp="1"/>
          </p:cNvSpPr>
          <p:nvPr>
            <p:ph type="sldNum" sz="quarter" idx="12"/>
          </p:nvPr>
        </p:nvSpPr>
        <p:spPr/>
        <p:txBody>
          <a:bodyPr/>
          <a:lstStyle/>
          <a:p>
            <a:fld id="{4E0E2151-007A-A745-BC4F-04FDEFE14A7E}" type="slidenum">
              <a:rPr lang="en-US" smtClean="0"/>
              <a:t>24</a:t>
            </a:fld>
            <a:endParaRPr lang="en-US"/>
          </a:p>
        </p:txBody>
      </p:sp>
      <p:sp>
        <p:nvSpPr>
          <p:cNvPr id="8" name="TextBox 7"/>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86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CB580-533A-F243-ABEE-6AF16C0588F0}"/>
              </a:ext>
            </a:extLst>
          </p:cNvPr>
          <p:cNvSpPr>
            <a:spLocks noGrp="1"/>
          </p:cNvSpPr>
          <p:nvPr>
            <p:ph type="title"/>
          </p:nvPr>
        </p:nvSpPr>
        <p:spPr/>
        <p:txBody>
          <a:bodyPr/>
          <a:lstStyle/>
          <a:p>
            <a:r>
              <a:rPr lang="en-US" dirty="0"/>
              <a:t>ICDS-IX: Borrowing Costs </a:t>
            </a:r>
            <a:r>
              <a:rPr lang="en-US" sz="2800" dirty="0"/>
              <a:t>(cont’d)</a:t>
            </a:r>
          </a:p>
        </p:txBody>
      </p:sp>
      <p:sp>
        <p:nvSpPr>
          <p:cNvPr id="3" name="Content Placeholder 2">
            <a:extLst>
              <a:ext uri="{FF2B5EF4-FFF2-40B4-BE49-F238E27FC236}">
                <a16:creationId xmlns:a16="http://schemas.microsoft.com/office/drawing/2014/main" id="{5972D189-C4E6-C14B-8E0D-4444EF5B706A}"/>
              </a:ext>
            </a:extLst>
          </p:cNvPr>
          <p:cNvSpPr>
            <a:spLocks noGrp="1"/>
          </p:cNvSpPr>
          <p:nvPr>
            <p:ph idx="1"/>
          </p:nvPr>
        </p:nvSpPr>
        <p:spPr/>
        <p:txBody>
          <a:bodyPr>
            <a:normAutofit/>
          </a:bodyPr>
          <a:lstStyle/>
          <a:p>
            <a:r>
              <a:rPr lang="en-US" dirty="0"/>
              <a:t>Paragraph 8: Cessation of capitalization</a:t>
            </a:r>
          </a:p>
          <a:p>
            <a:pPr lvl="1"/>
            <a:r>
              <a:rPr lang="en-US" dirty="0"/>
              <a:t>In case of inventories – when substantially all the activities necessary to prepare the inventory for its intended sale are complete</a:t>
            </a:r>
          </a:p>
          <a:p>
            <a:r>
              <a:rPr lang="en-US" dirty="0"/>
              <a:t>Issues:</a:t>
            </a:r>
          </a:p>
          <a:p>
            <a:pPr lvl="1"/>
            <a:r>
              <a:rPr lang="en-US" dirty="0"/>
              <a:t>Is there any inconsistency between the provision of ICDS and the Act? If so, what are the consequences?</a:t>
            </a:r>
          </a:p>
          <a:p>
            <a:pPr marL="712788" lvl="2" indent="-182563"/>
            <a:r>
              <a:rPr lang="en-US" sz="1800" dirty="0"/>
              <a:t>S. 36(1)(iii) – Proviso – use of word “asset” and not “capital asset”; from date of borrowing to the “date on which such asset was first put to use”</a:t>
            </a:r>
          </a:p>
          <a:p>
            <a:pPr marL="712788" lvl="2" indent="-182563"/>
            <a:r>
              <a:rPr lang="en-US" sz="1800" dirty="0" err="1"/>
              <a:t>Lokhandwala</a:t>
            </a:r>
            <a:r>
              <a:rPr lang="en-US" sz="1800" dirty="0"/>
              <a:t> Constructions 260 ITR 579 (Bom); </a:t>
            </a:r>
            <a:r>
              <a:rPr lang="en-US" sz="1800" dirty="0" err="1"/>
              <a:t>Cellice</a:t>
            </a:r>
            <a:r>
              <a:rPr lang="en-US" sz="1800" dirty="0"/>
              <a:t> Developers P Ltd. 231 axman 255 (Cal)</a:t>
            </a:r>
          </a:p>
          <a:p>
            <a:pPr marL="712788" lvl="2" indent="-182563"/>
            <a:r>
              <a:rPr lang="en-US" sz="1800" dirty="0"/>
              <a:t>Wall Street 5 SOT 103 (</a:t>
            </a:r>
            <a:r>
              <a:rPr lang="en-US" sz="1800" dirty="0" err="1"/>
              <a:t>Trib</a:t>
            </a:r>
            <a:r>
              <a:rPr lang="en-US" sz="1800" dirty="0"/>
              <a:t>-SB)</a:t>
            </a:r>
          </a:p>
          <a:p>
            <a:pPr marL="712788" lvl="2" indent="-182563"/>
            <a:r>
              <a:rPr lang="en-US" sz="1800" dirty="0" err="1"/>
              <a:t>Taparia</a:t>
            </a:r>
            <a:r>
              <a:rPr lang="en-US" sz="1800" dirty="0"/>
              <a:t> Tools 372 ITR 605(SC)</a:t>
            </a:r>
          </a:p>
          <a:p>
            <a:pPr lvl="2"/>
            <a:endParaRPr lang="en-US" dirty="0"/>
          </a:p>
          <a:p>
            <a:pPr lvl="1"/>
            <a:endParaRPr lang="en-US" dirty="0"/>
          </a:p>
          <a:p>
            <a:pPr marL="457200" lvl="1" indent="0">
              <a:buNone/>
            </a:pPr>
            <a:endParaRPr lang="en-US" dirty="0"/>
          </a:p>
        </p:txBody>
      </p:sp>
      <p:sp>
        <p:nvSpPr>
          <p:cNvPr id="6" name="Slide Number Placeholder 5">
            <a:extLst>
              <a:ext uri="{FF2B5EF4-FFF2-40B4-BE49-F238E27FC236}">
                <a16:creationId xmlns:a16="http://schemas.microsoft.com/office/drawing/2014/main" id="{3C29EA3A-1839-1841-833B-ED7066D668C6}"/>
              </a:ext>
            </a:extLst>
          </p:cNvPr>
          <p:cNvSpPr>
            <a:spLocks noGrp="1"/>
          </p:cNvSpPr>
          <p:nvPr>
            <p:ph type="sldNum" sz="quarter" idx="12"/>
          </p:nvPr>
        </p:nvSpPr>
        <p:spPr/>
        <p:txBody>
          <a:bodyPr/>
          <a:lstStyle/>
          <a:p>
            <a:fld id="{4E0E2151-007A-A745-BC4F-04FDEFE14A7E}" type="slidenum">
              <a:rPr lang="en-US" smtClean="0"/>
              <a:t>25</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7438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4C7F0-A86A-4F44-BE11-10A584088729}"/>
              </a:ext>
            </a:extLst>
          </p:cNvPr>
          <p:cNvSpPr>
            <a:spLocks noGrp="1"/>
          </p:cNvSpPr>
          <p:nvPr>
            <p:ph type="title"/>
          </p:nvPr>
        </p:nvSpPr>
        <p:spPr/>
        <p:txBody>
          <a:bodyPr/>
          <a:lstStyle/>
          <a:p>
            <a:r>
              <a:rPr lang="en-US" dirty="0"/>
              <a:t>ICDS-X: Provisions</a:t>
            </a:r>
          </a:p>
        </p:txBody>
      </p:sp>
      <p:sp>
        <p:nvSpPr>
          <p:cNvPr id="3" name="Content Placeholder 2">
            <a:extLst>
              <a:ext uri="{FF2B5EF4-FFF2-40B4-BE49-F238E27FC236}">
                <a16:creationId xmlns:a16="http://schemas.microsoft.com/office/drawing/2014/main" id="{BBED5049-EC0D-F146-A9D2-572F418EB099}"/>
              </a:ext>
            </a:extLst>
          </p:cNvPr>
          <p:cNvSpPr>
            <a:spLocks noGrp="1"/>
          </p:cNvSpPr>
          <p:nvPr>
            <p:ph idx="1"/>
          </p:nvPr>
        </p:nvSpPr>
        <p:spPr/>
        <p:txBody>
          <a:bodyPr>
            <a:normAutofit/>
          </a:bodyPr>
          <a:lstStyle/>
          <a:p>
            <a:r>
              <a:rPr lang="en-US" dirty="0"/>
              <a:t>If full project profits are offered to tax and some expenditure is yet to be incurred, can it be allowed on an estimated basis even though the work not yet commenced, bills not received?</a:t>
            </a:r>
          </a:p>
          <a:p>
            <a:pPr lvl="1"/>
            <a:r>
              <a:rPr lang="en-US" dirty="0"/>
              <a:t>Calcutta Company’s case (1960) SCR (1) 185 (SC):</a:t>
            </a:r>
          </a:p>
          <a:p>
            <a:pPr marL="914400" lvl="2" indent="0">
              <a:buNone/>
            </a:pPr>
            <a:r>
              <a:rPr lang="en-IN" dirty="0"/>
              <a:t>Held, that the liability which was undertaken by the appellant under the deeds of sale was an accrued liability and not a contingent one. Although the time of six months was not of the essence of the contract, the undertaking it had given was unconditional and absolute in terms and the liability must be held to have accrued on the execution of the deeds of sale though it was to be discharged at a future date.</a:t>
            </a:r>
          </a:p>
          <a:p>
            <a:pPr lvl="1"/>
            <a:r>
              <a:rPr lang="en-IN" dirty="0"/>
              <a:t>“Provision” is a </a:t>
            </a:r>
            <a:r>
              <a:rPr lang="en-IN" u="sng" dirty="0"/>
              <a:t>liability</a:t>
            </a:r>
            <a:r>
              <a:rPr lang="en-IN" dirty="0"/>
              <a:t> which can be measured only by using a substantial degree of estimation – ICDS X [para 4(1)(a)]</a:t>
            </a:r>
          </a:p>
          <a:p>
            <a:pPr lvl="1"/>
            <a:r>
              <a:rPr lang="en-IN" dirty="0"/>
              <a:t>”Liability” is a present obligation…arising from past events, the settlement of which is expected to result in outflow of resources…”</a:t>
            </a:r>
          </a:p>
          <a:p>
            <a:pPr lvl="1"/>
            <a:endParaRPr lang="en-US" dirty="0"/>
          </a:p>
          <a:p>
            <a:pPr lvl="1"/>
            <a:endParaRPr lang="en-US" dirty="0"/>
          </a:p>
        </p:txBody>
      </p:sp>
      <p:sp>
        <p:nvSpPr>
          <p:cNvPr id="6" name="Slide Number Placeholder 5">
            <a:extLst>
              <a:ext uri="{FF2B5EF4-FFF2-40B4-BE49-F238E27FC236}">
                <a16:creationId xmlns:a16="http://schemas.microsoft.com/office/drawing/2014/main" id="{BD3A3B83-D603-AF43-9EF2-87F8D8FC1A2E}"/>
              </a:ext>
            </a:extLst>
          </p:cNvPr>
          <p:cNvSpPr>
            <a:spLocks noGrp="1"/>
          </p:cNvSpPr>
          <p:nvPr>
            <p:ph type="sldNum" sz="quarter" idx="12"/>
          </p:nvPr>
        </p:nvSpPr>
        <p:spPr/>
        <p:txBody>
          <a:bodyPr/>
          <a:lstStyle/>
          <a:p>
            <a:fld id="{4E0E2151-007A-A745-BC4F-04FDEFE14A7E}" type="slidenum">
              <a:rPr lang="en-US" smtClean="0"/>
              <a:t>26</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824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B058-C602-5841-A43B-47C8700055FA}"/>
              </a:ext>
            </a:extLst>
          </p:cNvPr>
          <p:cNvSpPr>
            <a:spLocks noGrp="1"/>
          </p:cNvSpPr>
          <p:nvPr>
            <p:ph type="title"/>
          </p:nvPr>
        </p:nvSpPr>
        <p:spPr>
          <a:xfrm>
            <a:off x="838200" y="365125"/>
            <a:ext cx="10515600" cy="1325563"/>
          </a:xfrm>
        </p:spPr>
        <p:txBody>
          <a:bodyPr/>
          <a:lstStyle/>
          <a:p>
            <a:r>
              <a:rPr lang="en-US"/>
              <a:t>ICDS-X: Provisions</a:t>
            </a:r>
            <a:r>
              <a:rPr lang="en-US" sz="2800"/>
              <a:t> (cont’d)</a:t>
            </a:r>
            <a:endParaRPr lang="en-US" sz="2800" dirty="0"/>
          </a:p>
        </p:txBody>
      </p:sp>
      <p:sp>
        <p:nvSpPr>
          <p:cNvPr id="3" name="Content Placeholder 2">
            <a:extLst>
              <a:ext uri="{FF2B5EF4-FFF2-40B4-BE49-F238E27FC236}">
                <a16:creationId xmlns:a16="http://schemas.microsoft.com/office/drawing/2014/main" id="{ECF4476D-E959-3C40-B462-38297C6D81E2}"/>
              </a:ext>
            </a:extLst>
          </p:cNvPr>
          <p:cNvSpPr>
            <a:spLocks noGrp="1"/>
          </p:cNvSpPr>
          <p:nvPr>
            <p:ph idx="1"/>
          </p:nvPr>
        </p:nvSpPr>
        <p:spPr>
          <a:xfrm>
            <a:off x="838200" y="1825625"/>
            <a:ext cx="10515600" cy="4351338"/>
          </a:xfrm>
        </p:spPr>
        <p:txBody>
          <a:bodyPr>
            <a:normAutofit lnSpcReduction="10000"/>
          </a:bodyPr>
          <a:lstStyle/>
          <a:p>
            <a:pPr lvl="1"/>
            <a:r>
              <a:rPr lang="en-US" dirty="0"/>
              <a:t>“Present obligation” is an obligation if, based on the evidence available, its existence at the end of the previous year is considered reasonably certain</a:t>
            </a:r>
          </a:p>
          <a:p>
            <a:pPr lvl="1"/>
            <a:r>
              <a:rPr lang="en-US" dirty="0"/>
              <a:t>“Provision” should be recognized if:</a:t>
            </a:r>
          </a:p>
          <a:p>
            <a:pPr marL="901700" lvl="2" indent="-269875"/>
            <a:r>
              <a:rPr lang="en-US" sz="1800" dirty="0"/>
              <a:t>There is a present obligation as a result of past event;</a:t>
            </a:r>
          </a:p>
          <a:p>
            <a:pPr marL="901700" lvl="2" indent="-269875"/>
            <a:r>
              <a:rPr lang="en-US" sz="1800" dirty="0"/>
              <a:t>Outflow of resources is reasonably certain; and</a:t>
            </a:r>
          </a:p>
          <a:p>
            <a:pPr marL="901700" lvl="2" indent="-269875"/>
            <a:r>
              <a:rPr lang="en-US" sz="1800" dirty="0"/>
              <a:t>Reliable estimate can be made.</a:t>
            </a:r>
          </a:p>
          <a:p>
            <a:pPr lvl="1"/>
            <a:r>
              <a:rPr lang="en-US" dirty="0"/>
              <a:t>“Contingent liability” is a possible obligation that arises from past events and the existence of which will be confirmed only by occurring or non occurring of a future uncertain event not wholly within the control of the person</a:t>
            </a:r>
          </a:p>
          <a:p>
            <a:pPr lvl="1"/>
            <a:r>
              <a:rPr lang="en-US" dirty="0"/>
              <a:t>Based on above, the expenses will be allowed on best estimate basis if:</a:t>
            </a:r>
          </a:p>
          <a:p>
            <a:pPr marL="901700" lvl="2" indent="-269875">
              <a:lnSpc>
                <a:spcPct val="100000"/>
              </a:lnSpc>
            </a:pPr>
            <a:r>
              <a:rPr lang="en-US" sz="1800" dirty="0"/>
              <a:t>The agreements with the customers has promised such expenditure;</a:t>
            </a:r>
          </a:p>
          <a:p>
            <a:pPr marL="901700" lvl="2" indent="-269875">
              <a:lnSpc>
                <a:spcPct val="100000"/>
              </a:lnSpc>
            </a:pPr>
            <a:r>
              <a:rPr lang="en-US" sz="1800" dirty="0"/>
              <a:t> There are no legal or contractual restrictions on incurring such expenses and incurring the expense is wholly within the control of the builder. </a:t>
            </a:r>
          </a:p>
          <a:p>
            <a:r>
              <a:rPr lang="en-US" dirty="0"/>
              <a:t>This will apply whether the </a:t>
            </a:r>
            <a:r>
              <a:rPr lang="en-US" dirty="0" err="1"/>
              <a:t>assessee</a:t>
            </a:r>
            <a:r>
              <a:rPr lang="en-US" dirty="0"/>
              <a:t> follows </a:t>
            </a:r>
            <a:r>
              <a:rPr lang="en-US" dirty="0" err="1"/>
              <a:t>PoCM</a:t>
            </a:r>
            <a:r>
              <a:rPr lang="en-US" dirty="0"/>
              <a:t> or CCM. </a:t>
            </a:r>
          </a:p>
          <a:p>
            <a:pPr lvl="1"/>
            <a:endParaRPr lang="en-US" dirty="0"/>
          </a:p>
        </p:txBody>
      </p:sp>
      <p:sp>
        <p:nvSpPr>
          <p:cNvPr id="6" name="Slide Number Placeholder 5">
            <a:extLst>
              <a:ext uri="{FF2B5EF4-FFF2-40B4-BE49-F238E27FC236}">
                <a16:creationId xmlns:a16="http://schemas.microsoft.com/office/drawing/2014/main" id="{40E83AB5-077E-2948-B38A-330241ED95FB}"/>
              </a:ext>
            </a:extLst>
          </p:cNvPr>
          <p:cNvSpPr>
            <a:spLocks noGrp="1"/>
          </p:cNvSpPr>
          <p:nvPr>
            <p:ph type="sldNum" sz="quarter" idx="12"/>
          </p:nvPr>
        </p:nvSpPr>
        <p:spPr>
          <a:xfrm>
            <a:off x="8610600" y="6356350"/>
            <a:ext cx="2743200" cy="365125"/>
          </a:xfrm>
        </p:spPr>
        <p:txBody>
          <a:bodyPr/>
          <a:lstStyle/>
          <a:p>
            <a:fld id="{4E0E2151-007A-A745-BC4F-04FDEFE14A7E}" type="slidenum">
              <a:rPr lang="en-US" smtClean="0"/>
              <a:t>27</a:t>
            </a:fld>
            <a:endParaRPr lang="en-US"/>
          </a:p>
        </p:txBody>
      </p:sp>
      <p:sp>
        <p:nvSpPr>
          <p:cNvPr id="7" name="TextBox 6"/>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020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D5FB-99DC-A447-A9F9-3A4B535205D7}"/>
              </a:ext>
            </a:extLst>
          </p:cNvPr>
          <p:cNvSpPr>
            <a:spLocks noGrp="1"/>
          </p:cNvSpPr>
          <p:nvPr>
            <p:ph type="title"/>
          </p:nvPr>
        </p:nvSpPr>
        <p:spPr/>
        <p:txBody>
          <a:bodyPr/>
          <a:lstStyle/>
          <a:p>
            <a:r>
              <a:rPr lang="en-US" dirty="0"/>
              <a:t>43CA – some interesting issues</a:t>
            </a:r>
          </a:p>
        </p:txBody>
      </p:sp>
      <p:sp>
        <p:nvSpPr>
          <p:cNvPr id="3" name="Content Placeholder 2">
            <a:extLst>
              <a:ext uri="{FF2B5EF4-FFF2-40B4-BE49-F238E27FC236}">
                <a16:creationId xmlns:a16="http://schemas.microsoft.com/office/drawing/2014/main" id="{490E73F7-E7AE-FA4E-81D6-39133F6C15ED}"/>
              </a:ext>
            </a:extLst>
          </p:cNvPr>
          <p:cNvSpPr>
            <a:spLocks noGrp="1"/>
          </p:cNvSpPr>
          <p:nvPr>
            <p:ph idx="1"/>
          </p:nvPr>
        </p:nvSpPr>
        <p:spPr/>
        <p:txBody>
          <a:bodyPr>
            <a:normAutofit/>
          </a:bodyPr>
          <a:lstStyle/>
          <a:p>
            <a:r>
              <a:rPr lang="en-US" dirty="0" err="1"/>
              <a:t>Tolerence</a:t>
            </a:r>
            <a:r>
              <a:rPr lang="en-US" dirty="0"/>
              <a:t> limit of 5% was introduced by FA, 2019, </a:t>
            </a:r>
            <a:r>
              <a:rPr lang="en-US" dirty="0" err="1"/>
              <a:t>wef</a:t>
            </a:r>
            <a:r>
              <a:rPr lang="en-US" dirty="0"/>
              <a:t> 1.4.19. Can it apply to past AYs?</a:t>
            </a:r>
          </a:p>
          <a:p>
            <a:pPr lvl="1"/>
            <a:r>
              <a:rPr lang="en-US" dirty="0"/>
              <a:t>Faber Constructions v. ACIT (ITA No. 198/Mum/2019). Order dt. 12.3.20 – Held “yes”. Applied mischief rule, held amendment to be curative and hence retrospective.</a:t>
            </a:r>
          </a:p>
          <a:p>
            <a:r>
              <a:rPr lang="en-US" dirty="0"/>
              <a:t>Where agreement is entered into prior to introduction of S. 43CA, but the revenue is recognized after the introduction of S. 43CA, whether section applies? Held “yes”.</a:t>
            </a:r>
          </a:p>
          <a:p>
            <a:pPr lvl="1"/>
            <a:r>
              <a:rPr lang="en-US" dirty="0" err="1"/>
              <a:t>Indexone</a:t>
            </a:r>
            <a:r>
              <a:rPr lang="en-US" dirty="0"/>
              <a:t> </a:t>
            </a:r>
            <a:r>
              <a:rPr lang="en-US" dirty="0" err="1"/>
              <a:t>Tradecom</a:t>
            </a:r>
            <a:r>
              <a:rPr lang="en-US" dirty="0"/>
              <a:t> P. Ltd v. DCIT (ITA No. 470/</a:t>
            </a:r>
            <a:r>
              <a:rPr lang="en-US" dirty="0" err="1"/>
              <a:t>Jp</a:t>
            </a:r>
            <a:r>
              <a:rPr lang="en-US" dirty="0"/>
              <a:t>/ 2018). AY 2014-15</a:t>
            </a:r>
          </a:p>
          <a:p>
            <a:pPr lvl="1"/>
            <a:r>
              <a:rPr lang="en-US" dirty="0" err="1"/>
              <a:t>Spytech</a:t>
            </a:r>
            <a:r>
              <a:rPr lang="en-US" dirty="0"/>
              <a:t> Realtors </a:t>
            </a:r>
            <a:r>
              <a:rPr lang="en-US" dirty="0" err="1"/>
              <a:t>P.Ltd</a:t>
            </a:r>
            <a:r>
              <a:rPr lang="en-US" dirty="0"/>
              <a:t>. (ITA no. 254/</a:t>
            </a:r>
            <a:r>
              <a:rPr lang="en-US" dirty="0" err="1"/>
              <a:t>Jp</a:t>
            </a:r>
            <a:r>
              <a:rPr lang="en-US" dirty="0"/>
              <a:t>/2019). Order dt. 2.1.20</a:t>
            </a:r>
          </a:p>
          <a:p>
            <a:r>
              <a:rPr lang="en-US" dirty="0"/>
              <a:t>On above facts, if cash was received when agreement was entered into, will the benefit of S. 43CA(4) be available? Held “yes”. Jaipur bench cited above. </a:t>
            </a:r>
          </a:p>
          <a:p>
            <a:pPr lvl="1"/>
            <a:endParaRPr lang="en-US" dirty="0"/>
          </a:p>
          <a:p>
            <a:endParaRPr lang="en-US" dirty="0"/>
          </a:p>
        </p:txBody>
      </p:sp>
      <p:sp>
        <p:nvSpPr>
          <p:cNvPr id="4" name="Date Placeholder 3">
            <a:extLst>
              <a:ext uri="{FF2B5EF4-FFF2-40B4-BE49-F238E27FC236}">
                <a16:creationId xmlns:a16="http://schemas.microsoft.com/office/drawing/2014/main" id="{13FAE331-43B8-B940-9A91-60D201A10A3F}"/>
              </a:ext>
            </a:extLst>
          </p:cNvPr>
          <p:cNvSpPr>
            <a:spLocks noGrp="1"/>
          </p:cNvSpPr>
          <p:nvPr>
            <p:ph type="dt" sz="half" idx="10"/>
          </p:nvPr>
        </p:nvSpPr>
        <p:spPr/>
        <p:txBody>
          <a:bodyPr/>
          <a:lstStyle/>
          <a:p>
            <a:fld id="{18599355-FF61-A240-8E8F-79EDCF54700B}" type="datetime3">
              <a:rPr lang="en-IN" smtClean="0"/>
              <a:t>1 August 2020</a:t>
            </a:fld>
            <a:endParaRPr lang="en-US"/>
          </a:p>
        </p:txBody>
      </p:sp>
      <p:sp>
        <p:nvSpPr>
          <p:cNvPr id="5" name="Footer Placeholder 4">
            <a:extLst>
              <a:ext uri="{FF2B5EF4-FFF2-40B4-BE49-F238E27FC236}">
                <a16:creationId xmlns:a16="http://schemas.microsoft.com/office/drawing/2014/main" id="{34B03192-7496-2D4D-822D-642FE7269D3A}"/>
              </a:ext>
            </a:extLst>
          </p:cNvPr>
          <p:cNvSpPr>
            <a:spLocks noGrp="1"/>
          </p:cNvSpPr>
          <p:nvPr>
            <p:ph type="ftr" sz="quarter" idx="11"/>
          </p:nvPr>
        </p:nvSpPr>
        <p:spPr/>
        <p:txBody>
          <a:bodyPr/>
          <a:lstStyle/>
          <a:p>
            <a:r>
              <a:rPr lang="en-US"/>
              <a:t>Yogesh Thar, BANSI S. MEHTA &amp; CO. </a:t>
            </a:r>
          </a:p>
        </p:txBody>
      </p:sp>
      <p:sp>
        <p:nvSpPr>
          <p:cNvPr id="6" name="Slide Number Placeholder 5">
            <a:extLst>
              <a:ext uri="{FF2B5EF4-FFF2-40B4-BE49-F238E27FC236}">
                <a16:creationId xmlns:a16="http://schemas.microsoft.com/office/drawing/2014/main" id="{37732342-4465-8D47-B7E4-072A0EDFE3D6}"/>
              </a:ext>
            </a:extLst>
          </p:cNvPr>
          <p:cNvSpPr>
            <a:spLocks noGrp="1"/>
          </p:cNvSpPr>
          <p:nvPr>
            <p:ph type="sldNum" sz="quarter" idx="12"/>
          </p:nvPr>
        </p:nvSpPr>
        <p:spPr/>
        <p:txBody>
          <a:bodyPr/>
          <a:lstStyle/>
          <a:p>
            <a:fld id="{4E0E2151-007A-A745-BC4F-04FDEFE14A7E}" type="slidenum">
              <a:rPr lang="en-US" smtClean="0"/>
              <a:t>28</a:t>
            </a:fld>
            <a:endParaRPr lang="en-US"/>
          </a:p>
        </p:txBody>
      </p:sp>
    </p:spTree>
    <p:extLst>
      <p:ext uri="{BB962C8B-B14F-4D97-AF65-F5344CB8AC3E}">
        <p14:creationId xmlns:p14="http://schemas.microsoft.com/office/powerpoint/2010/main" val="1053018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93A8E-3442-1C40-A334-3DB022C9D0C6}"/>
              </a:ext>
            </a:extLst>
          </p:cNvPr>
          <p:cNvSpPr>
            <a:spLocks noGrp="1"/>
          </p:cNvSpPr>
          <p:nvPr>
            <p:ph type="title"/>
          </p:nvPr>
        </p:nvSpPr>
        <p:spPr/>
        <p:txBody>
          <a:bodyPr/>
          <a:lstStyle/>
          <a:p>
            <a:r>
              <a:rPr lang="en-US" dirty="0"/>
              <a:t>43CA – some interesting issues </a:t>
            </a:r>
            <a:r>
              <a:rPr lang="en-US" sz="2800" dirty="0"/>
              <a:t>(cont’d)</a:t>
            </a:r>
          </a:p>
        </p:txBody>
      </p:sp>
      <p:sp>
        <p:nvSpPr>
          <p:cNvPr id="3" name="Content Placeholder 2">
            <a:extLst>
              <a:ext uri="{FF2B5EF4-FFF2-40B4-BE49-F238E27FC236}">
                <a16:creationId xmlns:a16="http://schemas.microsoft.com/office/drawing/2014/main" id="{FC87CA3F-AD31-294C-8798-45CEA020704D}"/>
              </a:ext>
            </a:extLst>
          </p:cNvPr>
          <p:cNvSpPr>
            <a:spLocks noGrp="1"/>
          </p:cNvSpPr>
          <p:nvPr>
            <p:ph idx="1"/>
          </p:nvPr>
        </p:nvSpPr>
        <p:spPr/>
        <p:txBody>
          <a:bodyPr>
            <a:normAutofit fontScale="92500"/>
          </a:bodyPr>
          <a:lstStyle/>
          <a:p>
            <a:r>
              <a:rPr lang="en-IN" dirty="0"/>
              <a:t>The date of agreement to sell is much prior to the financial year relevant to assessment year 2014-15 when the provisions of section 43CA have become effective, there is no way the </a:t>
            </a:r>
            <a:r>
              <a:rPr lang="en-IN" dirty="0" err="1"/>
              <a:t>assessee</a:t>
            </a:r>
            <a:r>
              <a:rPr lang="en-IN" dirty="0"/>
              <a:t> would have foreseen these provisions at the time of entering into the agreement to sell that it has to receive the consideration only by any mode other than cash. At the relevant point in time when it had entered into agreement to sell, there was no such requirement of receiving the whole of the consideration in mode other than cash. in order to make the provisions of sub-section (4) workable, in our view, the provisions of sub-section (4) would be applicable in respect of agreement to sell for transfer of an asset which has been executed on or after 1st April, 2013 and thus, not applicable in the instant case. The matter is accordingly remanded back to the file of the </a:t>
            </a:r>
            <a:r>
              <a:rPr lang="en-IN" dirty="0" err="1"/>
              <a:t>ld</a:t>
            </a:r>
            <a:r>
              <a:rPr lang="en-IN" dirty="0"/>
              <a:t> CIT(A) to determine the valuation of the two properties in terms of sub-section (3) as on the date of agreement to sell which is 9.4.2007 and where it is so determined that such valuation is higher than what has been declared by the </a:t>
            </a:r>
            <a:r>
              <a:rPr lang="en-IN" dirty="0" err="1"/>
              <a:t>assessee</a:t>
            </a:r>
            <a:r>
              <a:rPr lang="en-IN" dirty="0"/>
              <a:t>, the same can be brought to tax in the year under consideration. </a:t>
            </a:r>
          </a:p>
          <a:p>
            <a:endParaRPr lang="en-US" dirty="0"/>
          </a:p>
        </p:txBody>
      </p:sp>
      <p:sp>
        <p:nvSpPr>
          <p:cNvPr id="4" name="Date Placeholder 3">
            <a:extLst>
              <a:ext uri="{FF2B5EF4-FFF2-40B4-BE49-F238E27FC236}">
                <a16:creationId xmlns:a16="http://schemas.microsoft.com/office/drawing/2014/main" id="{490EBE5B-BB2F-A84F-92C1-34E9D81BDBF3}"/>
              </a:ext>
            </a:extLst>
          </p:cNvPr>
          <p:cNvSpPr>
            <a:spLocks noGrp="1"/>
          </p:cNvSpPr>
          <p:nvPr>
            <p:ph type="dt" sz="half" idx="10"/>
          </p:nvPr>
        </p:nvSpPr>
        <p:spPr/>
        <p:txBody>
          <a:bodyPr/>
          <a:lstStyle/>
          <a:p>
            <a:fld id="{18599355-FF61-A240-8E8F-79EDCF54700B}" type="datetime3">
              <a:rPr lang="en-IN" smtClean="0"/>
              <a:t>1 August 2020</a:t>
            </a:fld>
            <a:endParaRPr lang="en-US"/>
          </a:p>
        </p:txBody>
      </p:sp>
      <p:sp>
        <p:nvSpPr>
          <p:cNvPr id="5" name="Footer Placeholder 4">
            <a:extLst>
              <a:ext uri="{FF2B5EF4-FFF2-40B4-BE49-F238E27FC236}">
                <a16:creationId xmlns:a16="http://schemas.microsoft.com/office/drawing/2014/main" id="{7ADCE038-D26E-5142-A1BA-03E5D01369D1}"/>
              </a:ext>
            </a:extLst>
          </p:cNvPr>
          <p:cNvSpPr>
            <a:spLocks noGrp="1"/>
          </p:cNvSpPr>
          <p:nvPr>
            <p:ph type="ftr" sz="quarter" idx="11"/>
          </p:nvPr>
        </p:nvSpPr>
        <p:spPr/>
        <p:txBody>
          <a:bodyPr/>
          <a:lstStyle/>
          <a:p>
            <a:r>
              <a:rPr lang="en-US"/>
              <a:t>Yogesh Thar, BANSI S. MEHTA &amp; CO. </a:t>
            </a:r>
          </a:p>
        </p:txBody>
      </p:sp>
      <p:sp>
        <p:nvSpPr>
          <p:cNvPr id="6" name="Slide Number Placeholder 5">
            <a:extLst>
              <a:ext uri="{FF2B5EF4-FFF2-40B4-BE49-F238E27FC236}">
                <a16:creationId xmlns:a16="http://schemas.microsoft.com/office/drawing/2014/main" id="{C1E56DB9-5F7F-E94E-8336-812CAD542517}"/>
              </a:ext>
            </a:extLst>
          </p:cNvPr>
          <p:cNvSpPr>
            <a:spLocks noGrp="1"/>
          </p:cNvSpPr>
          <p:nvPr>
            <p:ph type="sldNum" sz="quarter" idx="12"/>
          </p:nvPr>
        </p:nvSpPr>
        <p:spPr/>
        <p:txBody>
          <a:bodyPr/>
          <a:lstStyle/>
          <a:p>
            <a:fld id="{4E0E2151-007A-A745-BC4F-04FDEFE14A7E}" type="slidenum">
              <a:rPr lang="en-US" smtClean="0"/>
              <a:t>29</a:t>
            </a:fld>
            <a:endParaRPr lang="en-US"/>
          </a:p>
        </p:txBody>
      </p:sp>
    </p:spTree>
    <p:extLst>
      <p:ext uri="{BB962C8B-B14F-4D97-AF65-F5344CB8AC3E}">
        <p14:creationId xmlns:p14="http://schemas.microsoft.com/office/powerpoint/2010/main" val="1456554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955" y="2732725"/>
            <a:ext cx="9693046" cy="1384995"/>
          </a:xfrm>
          <a:prstGeom prst="rect">
            <a:avLst/>
          </a:prstGeom>
          <a:noFill/>
        </p:spPr>
        <p:txBody>
          <a:bodyPr wrap="square">
            <a:spAutoFit/>
          </a:bodyPr>
          <a:lstStyle/>
          <a:p>
            <a:r>
              <a:rPr lang="en-US" sz="4200" dirty="0">
                <a:latin typeface="Georgia" panose="02040502050405020303" pitchFamily="18" charset="0"/>
              </a:rPr>
              <a:t>Position under Accounting Standards (I-GAAP) </a:t>
            </a:r>
            <a:endParaRPr lang="en-IN" sz="4200" dirty="0">
              <a:latin typeface="Georgia" panose="02040502050405020303" pitchFamily="18" charset="0"/>
            </a:endParaRPr>
          </a:p>
        </p:txBody>
      </p:sp>
    </p:spTree>
    <p:extLst>
      <p:ext uri="{BB962C8B-B14F-4D97-AF65-F5344CB8AC3E}">
        <p14:creationId xmlns:p14="http://schemas.microsoft.com/office/powerpoint/2010/main" val="3615009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955" y="2732725"/>
            <a:ext cx="9693046" cy="769441"/>
          </a:xfrm>
          <a:prstGeom prst="rect">
            <a:avLst/>
          </a:prstGeom>
          <a:noFill/>
        </p:spPr>
        <p:txBody>
          <a:bodyPr wrap="square">
            <a:spAutoFit/>
          </a:bodyPr>
          <a:lstStyle/>
          <a:p>
            <a:pPr algn="ctr"/>
            <a:r>
              <a:rPr lang="en-US" sz="4400" dirty="0">
                <a:latin typeface="Georgia" panose="02040502050405020303" pitchFamily="18" charset="0"/>
              </a:rPr>
              <a:t>  Thank You</a:t>
            </a:r>
            <a:endParaRPr lang="en-IN" sz="4200" dirty="0">
              <a:latin typeface="Georgia" panose="02040502050405020303" pitchFamily="18" charset="0"/>
            </a:endParaRPr>
          </a:p>
        </p:txBody>
      </p:sp>
    </p:spTree>
    <p:extLst>
      <p:ext uri="{BB962C8B-B14F-4D97-AF65-F5344CB8AC3E}">
        <p14:creationId xmlns:p14="http://schemas.microsoft.com/office/powerpoint/2010/main" val="134965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400" dirty="0"/>
              <a:t>AS – 7: Pre 2002 position</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a:buSzPct val="80000"/>
              <a:buFont typeface="Wingdings" panose="05000000000000000000" pitchFamily="2" charset="2"/>
              <a:buChar char="q"/>
            </a:pPr>
            <a:r>
              <a:rPr lang="en-US" dirty="0"/>
              <a:t>  Old AS-7 as applicable prior to 2002 amendment:</a:t>
            </a:r>
          </a:p>
          <a:p>
            <a:pPr marL="631825" lvl="1" indent="-268288">
              <a:buFont typeface="Courier New" panose="02070309020205020404" pitchFamily="49" charset="0"/>
              <a:buChar char="o"/>
            </a:pPr>
            <a:r>
              <a:rPr lang="en-US" dirty="0"/>
              <a:t>Applied to both – contractors and developers;</a:t>
            </a:r>
          </a:p>
          <a:p>
            <a:pPr marL="631825" lvl="1" indent="-268288">
              <a:buFont typeface="Courier New" panose="02070309020205020404" pitchFamily="49" charset="0"/>
              <a:buChar char="o"/>
            </a:pPr>
            <a:r>
              <a:rPr lang="en-US" dirty="0"/>
              <a:t>Provided an option of following either of the two methods:</a:t>
            </a:r>
          </a:p>
          <a:p>
            <a:pPr marL="631825" lvl="2" indent="-268288">
              <a:buFont typeface="Courier New" panose="02070309020205020404" pitchFamily="49" charset="0"/>
              <a:buChar char="o"/>
            </a:pPr>
            <a:r>
              <a:rPr lang="en-US" sz="2000" dirty="0"/>
              <a:t>Percentage of Completion method (“</a:t>
            </a:r>
            <a:r>
              <a:rPr lang="en-US" sz="2000" dirty="0" err="1"/>
              <a:t>PoCM</a:t>
            </a:r>
            <a:r>
              <a:rPr lang="en-US" sz="2000" dirty="0"/>
              <a:t>”); or</a:t>
            </a:r>
          </a:p>
          <a:p>
            <a:pPr marL="631825" lvl="2" indent="-268288">
              <a:buFont typeface="Courier New" panose="02070309020205020404" pitchFamily="49" charset="0"/>
              <a:buChar char="o"/>
            </a:pPr>
            <a:r>
              <a:rPr lang="en-US" sz="2000" dirty="0"/>
              <a:t>Project Completion Method or Completed Contract Method (“CCM”)</a:t>
            </a:r>
          </a:p>
          <a:p>
            <a:pPr lvl="2"/>
            <a:endParaRPr lang="en-US" dirty="0"/>
          </a:p>
          <a:p>
            <a:pPr lvl="1" indent="-357188">
              <a:buSzPct val="80000"/>
              <a:buFont typeface="Wingdings" panose="05000000000000000000" pitchFamily="2" charset="2"/>
              <a:buChar char="q"/>
            </a:pPr>
            <a:r>
              <a:rPr lang="en-US" sz="2200" dirty="0"/>
              <a:t>Applied by Courts in several cases to uphold Project Completion Method for builders and developers in tax cases.</a:t>
            </a:r>
            <a:endParaRPr lang="en-IN" sz="2200" dirty="0"/>
          </a:p>
          <a:p>
            <a:pPr marL="444500" indent="-444500" algn="just">
              <a:buSzPct val="80000"/>
              <a:buFont typeface="Wingdings" panose="05000000000000000000" pitchFamily="2" charset="2"/>
              <a:buChar char="q"/>
            </a:pPr>
            <a:endParaRPr lang="en-IN" sz="2200" i="1" dirty="0"/>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68D25661-E657-44E9-ADC8-AD07642A45D9}" type="slidenum">
              <a:rPr lang="en-IN" smtClean="0"/>
              <a:t>4</a:t>
            </a:fld>
            <a:endParaRPr lang="en-IN"/>
          </a:p>
        </p:txBody>
      </p:sp>
    </p:spTree>
    <p:extLst>
      <p:ext uri="{BB962C8B-B14F-4D97-AF65-F5344CB8AC3E}">
        <p14:creationId xmlns:p14="http://schemas.microsoft.com/office/powerpoint/2010/main" val="264838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AS-7 Post 2002 Amendment</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444500" indent="-444500" algn="just">
              <a:buSzPct val="80000"/>
              <a:buFont typeface="Wingdings" panose="05000000000000000000" pitchFamily="2" charset="2"/>
              <a:buChar char="q"/>
            </a:pPr>
            <a:r>
              <a:rPr lang="en-US" dirty="0"/>
              <a:t>New AS-7 as applicable after 2002 amendment :-</a:t>
            </a:r>
          </a:p>
          <a:p>
            <a:pPr marL="631825" lvl="1" indent="-268288">
              <a:buFont typeface="Courier New" panose="02070309020205020404" pitchFamily="49" charset="0"/>
              <a:buChar char="o"/>
            </a:pPr>
            <a:r>
              <a:rPr lang="en-US" dirty="0"/>
              <a:t>Applies only to contractors and not to developers;</a:t>
            </a:r>
          </a:p>
          <a:p>
            <a:pPr marL="631825" lvl="1" indent="-268288">
              <a:buFont typeface="Courier New" panose="02070309020205020404" pitchFamily="49" charset="0"/>
              <a:buChar char="o"/>
            </a:pPr>
            <a:r>
              <a:rPr lang="en-US" dirty="0"/>
              <a:t>Provides only for </a:t>
            </a:r>
            <a:r>
              <a:rPr lang="en-US" dirty="0" err="1"/>
              <a:t>PoCM</a:t>
            </a:r>
            <a:r>
              <a:rPr lang="en-US" dirty="0"/>
              <a:t>. CCM done away with</a:t>
            </a:r>
          </a:p>
          <a:p>
            <a:pPr marL="444500" indent="-444500">
              <a:buSzPct val="80000"/>
              <a:buFont typeface="Wingdings" panose="05000000000000000000" pitchFamily="2" charset="2"/>
              <a:buChar char="q"/>
            </a:pPr>
            <a:r>
              <a:rPr lang="en-US" dirty="0"/>
              <a:t>Guidance Note on “Recognition of Revenues by Real Estate Developers” – 2006</a:t>
            </a:r>
          </a:p>
          <a:p>
            <a:pPr marL="631825" lvl="1" indent="-268288">
              <a:buFont typeface="Courier New" panose="02070309020205020404" pitchFamily="49" charset="0"/>
              <a:buChar char="o"/>
            </a:pPr>
            <a:r>
              <a:rPr lang="en-IN" dirty="0"/>
              <a:t>seller has entered into an “agreement for sale” with the buyer at the initial stages of construction</a:t>
            </a:r>
          </a:p>
          <a:p>
            <a:pPr marL="631825" lvl="1" indent="-268288">
              <a:buFont typeface="Courier New" panose="02070309020205020404" pitchFamily="49" charset="0"/>
              <a:buChar char="o"/>
            </a:pPr>
            <a:r>
              <a:rPr lang="en-IN" dirty="0"/>
              <a:t>If significant risks and rewards are transferred under such agreement, then:</a:t>
            </a:r>
          </a:p>
          <a:p>
            <a:pPr marL="901700" lvl="2" indent="-269875">
              <a:buFont typeface="Symbol" panose="05050102010706020507" pitchFamily="18" charset="2"/>
              <a:buChar char=""/>
            </a:pPr>
            <a:r>
              <a:rPr lang="en-IN" sz="1800" dirty="0"/>
              <a:t>All subsequent acts of the developer are presumed to have been done on behalf of the buyer; and</a:t>
            </a:r>
          </a:p>
          <a:p>
            <a:pPr marL="901700" lvl="2" indent="-269875">
              <a:buFont typeface="Symbol" panose="05050102010706020507" pitchFamily="18" charset="2"/>
              <a:buChar char=""/>
            </a:pPr>
            <a:r>
              <a:rPr lang="en-IN" sz="1800" dirty="0"/>
              <a:t>revenue should </a:t>
            </a:r>
            <a:r>
              <a:rPr lang="en-IN" dirty="0"/>
              <a:t>be recognised applying the principles of </a:t>
            </a:r>
            <a:r>
              <a:rPr lang="en-IN" dirty="0" err="1"/>
              <a:t>PoCM</a:t>
            </a:r>
            <a:r>
              <a:rPr lang="en-IN" dirty="0"/>
              <a:t> </a:t>
            </a:r>
          </a:p>
          <a:p>
            <a:pPr marL="444500" indent="-444500" algn="just">
              <a:buSzPct val="80000"/>
              <a:buFont typeface="Wingdings" panose="05000000000000000000" pitchFamily="2" charset="2"/>
              <a:buChar char="q"/>
            </a:pPr>
            <a:endParaRPr lang="en-IN" sz="2200" i="1" dirty="0"/>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68D25661-E657-44E9-ADC8-AD07642A45D9}" type="slidenum">
              <a:rPr lang="en-IN" smtClean="0"/>
              <a:t>5</a:t>
            </a:fld>
            <a:endParaRPr lang="en-IN"/>
          </a:p>
        </p:txBody>
      </p:sp>
    </p:spTree>
    <p:extLst>
      <p:ext uri="{BB962C8B-B14F-4D97-AF65-F5344CB8AC3E}">
        <p14:creationId xmlns:p14="http://schemas.microsoft.com/office/powerpoint/2010/main" val="899539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AS-7 Post 2002 Amendment (contd..)</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444500" indent="-444500" algn="just">
              <a:buSzPct val="80000"/>
              <a:buFont typeface="Wingdings" panose="05000000000000000000" pitchFamily="2" charset="2"/>
              <a:buChar char="q"/>
            </a:pPr>
            <a:r>
              <a:rPr lang="en-IN" dirty="0"/>
              <a:t>Significant risks and rewards are considered to have been transferred if:</a:t>
            </a:r>
          </a:p>
          <a:p>
            <a:pPr marL="631825" lvl="1" indent="-268288">
              <a:buFont typeface="Courier New" panose="02070309020205020404" pitchFamily="49" charset="0"/>
              <a:buChar char="o"/>
            </a:pPr>
            <a:r>
              <a:rPr lang="en-IN" dirty="0"/>
              <a:t>the agreement is legally enforceable;</a:t>
            </a:r>
          </a:p>
          <a:p>
            <a:pPr marL="631825" lvl="1" indent="-268288">
              <a:buFont typeface="Courier New" panose="02070309020205020404" pitchFamily="49" charset="0"/>
              <a:buChar char="o"/>
            </a:pPr>
            <a:r>
              <a:rPr lang="en-IN" dirty="0"/>
              <a:t>the seller retains no effective control on the real estate to a degree usually associated with ownership; </a:t>
            </a:r>
          </a:p>
          <a:p>
            <a:pPr marL="631825" lvl="1" indent="-268288">
              <a:buFont typeface="Courier New" panose="02070309020205020404" pitchFamily="49" charset="0"/>
              <a:buChar char="o"/>
            </a:pPr>
            <a:r>
              <a:rPr lang="en-IN" dirty="0"/>
              <a:t>no significant uncertainty exists regarding the amount of consideration that will be derived from the real estate sales; and </a:t>
            </a:r>
          </a:p>
          <a:p>
            <a:pPr marL="631825" lvl="1" indent="-268288">
              <a:buFont typeface="Courier New" panose="02070309020205020404" pitchFamily="49" charset="0"/>
              <a:buChar char="o"/>
            </a:pPr>
            <a:r>
              <a:rPr lang="en-IN" dirty="0"/>
              <a:t>it is not unreasonable to expect ultimate collection.</a:t>
            </a:r>
          </a:p>
          <a:p>
            <a:pPr marL="363538" indent="-363538">
              <a:buSzPct val="80000"/>
              <a:buFont typeface="Wingdings" panose="05000000000000000000" pitchFamily="2" charset="2"/>
              <a:buChar char="q"/>
            </a:pPr>
            <a:r>
              <a:rPr lang="en-US" dirty="0"/>
              <a:t>Guidance Note on “Recognition of Revenues by Real Estate Developers” – revised 2012</a:t>
            </a:r>
          </a:p>
          <a:p>
            <a:pPr marL="631825" lvl="1" indent="-268288">
              <a:buFont typeface="Courier New" panose="02070309020205020404" pitchFamily="49" charset="0"/>
              <a:buChar char="o"/>
            </a:pPr>
            <a:r>
              <a:rPr lang="en-US" dirty="0"/>
              <a:t>In substance reiterates the same position as in the 2006 GN </a:t>
            </a:r>
          </a:p>
          <a:p>
            <a:pPr marL="631825" lvl="1" indent="-268288">
              <a:buSzPct val="80000"/>
              <a:buFont typeface="Courier New" panose="02070309020205020404" pitchFamily="49" charset="0"/>
              <a:buChar char="o"/>
            </a:pPr>
            <a:endParaRPr lang="en-IN" dirty="0"/>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68D25661-E657-44E9-ADC8-AD07642A45D9}" type="slidenum">
              <a:rPr lang="en-IN" smtClean="0"/>
              <a:t>6</a:t>
            </a:fld>
            <a:endParaRPr lang="en-IN"/>
          </a:p>
        </p:txBody>
      </p:sp>
    </p:spTree>
    <p:extLst>
      <p:ext uri="{BB962C8B-B14F-4D97-AF65-F5344CB8AC3E}">
        <p14:creationId xmlns:p14="http://schemas.microsoft.com/office/powerpoint/2010/main" val="808349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Tax Cases</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444500" indent="-444500" algn="just">
              <a:buSzPct val="80000"/>
              <a:buFont typeface="Wingdings" panose="05000000000000000000" pitchFamily="2" charset="2"/>
              <a:buChar char="q"/>
            </a:pPr>
            <a:r>
              <a:rPr lang="en-US" dirty="0"/>
              <a:t>AS-9 / GN applied by Tribunal as follows:</a:t>
            </a:r>
          </a:p>
          <a:p>
            <a:pPr marL="631825" lvl="1" indent="-268288">
              <a:buFont typeface="Courier New" panose="02070309020205020404" pitchFamily="49" charset="0"/>
              <a:buChar char="o"/>
            </a:pPr>
            <a:r>
              <a:rPr lang="en-US" dirty="0"/>
              <a:t>ACIT v. Paras Build Call P. Ltd (2015) 57 taxmann.com 112:</a:t>
            </a:r>
          </a:p>
          <a:p>
            <a:pPr marL="631825" lvl="1" indent="-268288">
              <a:buFont typeface="Courier New" panose="02070309020205020404" pitchFamily="49" charset="0"/>
              <a:buChar char="o"/>
            </a:pPr>
            <a:r>
              <a:rPr lang="en-US" dirty="0"/>
              <a:t>No choice of CCM post 2002;</a:t>
            </a:r>
          </a:p>
          <a:p>
            <a:pPr marL="631825" lvl="1" indent="-268288">
              <a:buFont typeface="Courier New" panose="02070309020205020404" pitchFamily="49" charset="0"/>
              <a:buChar char="o"/>
            </a:pPr>
            <a:r>
              <a:rPr lang="en-US" dirty="0"/>
              <a:t>Even if choice is assumed, </a:t>
            </a:r>
            <a:r>
              <a:rPr lang="en-US" dirty="0" err="1"/>
              <a:t>assessee’s</a:t>
            </a:r>
            <a:r>
              <a:rPr lang="en-US" dirty="0"/>
              <a:t> method of recognizing revenue only on registration of sale deed is not in conformity with even CCM. Under CCM also, revenue should be recognized when the project is substantially completed. Transfer of title is not necessary. </a:t>
            </a:r>
          </a:p>
          <a:p>
            <a:pPr marL="444500" indent="-444500">
              <a:buFont typeface="Wingdings" panose="05000000000000000000" pitchFamily="2" charset="2"/>
              <a:buChar char="q"/>
            </a:pPr>
            <a:r>
              <a:rPr lang="en-US" dirty="0"/>
              <a:t>CCM upheld &amp; also practice of recognizing revenue only on execution of conveyance upheld in:</a:t>
            </a:r>
          </a:p>
          <a:p>
            <a:pPr marL="631825" lvl="1" indent="-268288">
              <a:buFont typeface="Courier New" panose="02070309020205020404" pitchFamily="49" charset="0"/>
              <a:buChar char="o"/>
            </a:pPr>
            <a:r>
              <a:rPr lang="en-US" dirty="0"/>
              <a:t>CIT v. DLF Universal (2017) 291 CTR 532 (Del):</a:t>
            </a:r>
          </a:p>
          <a:p>
            <a:pPr marL="914400" lvl="2" indent="0">
              <a:buNone/>
            </a:pPr>
            <a:r>
              <a:rPr lang="en-IN" i="1" dirty="0"/>
              <a:t>“Having regard to this uniform pattern of revenue recognition, the possibility that in law certain flat or plot buyers could be handed over possession earlier per se would not result in distortion of the kind stated by the revenue”.</a:t>
            </a:r>
            <a:r>
              <a:rPr lang="en-IN" dirty="0"/>
              <a:t> </a:t>
            </a:r>
            <a:r>
              <a:rPr lang="en-IN" u="sng" dirty="0"/>
              <a:t>AY in this case was AY 1994-95</a:t>
            </a:r>
            <a:r>
              <a:rPr lang="en-IN" dirty="0"/>
              <a:t>. </a:t>
            </a:r>
            <a:endParaRPr lang="en-US" dirty="0"/>
          </a:p>
          <a:p>
            <a:pPr marL="444500" indent="-444500" algn="just">
              <a:buSzPct val="80000"/>
              <a:buFont typeface="Wingdings" panose="05000000000000000000" pitchFamily="2" charset="2"/>
              <a:buChar char="q"/>
            </a:pPr>
            <a:endParaRPr lang="en-IN" dirty="0"/>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68D25661-E657-44E9-ADC8-AD07642A45D9}" type="slidenum">
              <a:rPr lang="en-IN" smtClean="0"/>
              <a:t>7</a:t>
            </a:fld>
            <a:endParaRPr lang="en-IN"/>
          </a:p>
        </p:txBody>
      </p:sp>
    </p:spTree>
    <p:extLst>
      <p:ext uri="{BB962C8B-B14F-4D97-AF65-F5344CB8AC3E}">
        <p14:creationId xmlns:p14="http://schemas.microsoft.com/office/powerpoint/2010/main" val="375159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Tax Cases (contd..)</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444500" indent="-444500">
              <a:buSzPct val="80000"/>
              <a:buFont typeface="Wingdings" panose="05000000000000000000" pitchFamily="2" charset="2"/>
              <a:buChar char="q"/>
            </a:pPr>
            <a:r>
              <a:rPr lang="en-US" dirty="0"/>
              <a:t>CCM upheld  also in:</a:t>
            </a:r>
          </a:p>
          <a:p>
            <a:pPr marL="631825" lvl="1" indent="-268288">
              <a:buFont typeface="Courier New" panose="02070309020205020404" pitchFamily="49" charset="0"/>
              <a:buChar char="o"/>
            </a:pPr>
            <a:r>
              <a:rPr lang="en-US" dirty="0" err="1"/>
              <a:t>Manjusha</a:t>
            </a:r>
            <a:r>
              <a:rPr lang="en-US" dirty="0"/>
              <a:t> Estates P. Ltd. v. ITO </a:t>
            </a:r>
            <a:r>
              <a:rPr lang="en-IN" dirty="0"/>
              <a:t>[2017] 393 ITR 644 (Gujarat) </a:t>
            </a:r>
          </a:p>
          <a:p>
            <a:pPr marL="631825" lvl="1" indent="-268288">
              <a:buFont typeface="Courier New" panose="02070309020205020404" pitchFamily="49" charset="0"/>
              <a:buChar char="o"/>
            </a:pPr>
            <a:r>
              <a:rPr lang="en-IN" dirty="0" err="1"/>
              <a:t>Assessee</a:t>
            </a:r>
            <a:r>
              <a:rPr lang="en-IN" dirty="0"/>
              <a:t> has followed the CCM method consistently and the department has accepted it;</a:t>
            </a:r>
          </a:p>
          <a:p>
            <a:pPr marL="631825" lvl="1" indent="-268288">
              <a:buFont typeface="Courier New" panose="02070309020205020404" pitchFamily="49" charset="0"/>
              <a:buChar char="o"/>
            </a:pPr>
            <a:r>
              <a:rPr lang="en-IN" dirty="0"/>
              <a:t>CBDT instructions no. 4 of 2009 </a:t>
            </a:r>
            <a:r>
              <a:rPr lang="en-IN" dirty="0" err="1"/>
              <a:t>dt.</a:t>
            </a:r>
            <a:r>
              <a:rPr lang="en-IN" dirty="0"/>
              <a:t> 30.9.2009 recognises both, </a:t>
            </a:r>
            <a:r>
              <a:rPr lang="en-IN" dirty="0" err="1"/>
              <a:t>PoCM</a:t>
            </a:r>
            <a:r>
              <a:rPr lang="en-IN" dirty="0"/>
              <a:t> and CCM (?)</a:t>
            </a:r>
          </a:p>
          <a:p>
            <a:pPr marL="631825" lvl="1" indent="-268288">
              <a:buFont typeface="Courier New" panose="02070309020205020404" pitchFamily="49" charset="0"/>
              <a:buChar char="o"/>
            </a:pPr>
            <a:r>
              <a:rPr lang="en-IN" dirty="0"/>
              <a:t>AY in this case was AY 2001-02</a:t>
            </a:r>
          </a:p>
          <a:p>
            <a:pPr marL="363538" indent="-363538">
              <a:buSzPct val="80000"/>
              <a:buFont typeface="Wingdings" panose="05000000000000000000" pitchFamily="2" charset="2"/>
              <a:buChar char="q"/>
            </a:pPr>
            <a:r>
              <a:rPr lang="en-IN" dirty="0"/>
              <a:t>Where </a:t>
            </a:r>
            <a:r>
              <a:rPr lang="en-IN" dirty="0" err="1"/>
              <a:t>PoCM</a:t>
            </a:r>
            <a:r>
              <a:rPr lang="en-IN" dirty="0"/>
              <a:t> is followed consistently, whether revenues should be recognised also on advances received?</a:t>
            </a:r>
          </a:p>
          <a:p>
            <a:pPr marL="631825" lvl="1" indent="-268288">
              <a:buFont typeface="Courier New" panose="02070309020205020404" pitchFamily="49" charset="0"/>
              <a:buChar char="o"/>
            </a:pPr>
            <a:r>
              <a:rPr lang="en-IN" dirty="0" err="1"/>
              <a:t>Vastukar</a:t>
            </a:r>
            <a:r>
              <a:rPr lang="en-IN" dirty="0"/>
              <a:t> Township P. Ltd. v. DCIT (2017) ITA No. 105/</a:t>
            </a:r>
            <a:r>
              <a:rPr lang="en-IN" dirty="0" err="1"/>
              <a:t>Jp</a:t>
            </a:r>
            <a:r>
              <a:rPr lang="en-IN" dirty="0"/>
              <a:t>/17</a:t>
            </a:r>
          </a:p>
          <a:p>
            <a:pPr marL="631825" lvl="2" indent="-249238">
              <a:buNone/>
            </a:pPr>
            <a:r>
              <a:rPr lang="en-IN" sz="1800" i="1" dirty="0"/>
              <a:t>	If advances are received pursuant to an agreement where significant risks and rewards are transferred, then, revenues should be recognised on a </a:t>
            </a:r>
            <a:r>
              <a:rPr lang="en-IN" sz="1800" i="1" dirty="0" err="1"/>
              <a:t>PoCM</a:t>
            </a:r>
            <a:r>
              <a:rPr lang="en-IN" sz="1800" i="1" dirty="0"/>
              <a:t> basis also in respect of such advances.</a:t>
            </a:r>
          </a:p>
          <a:p>
            <a:pPr marL="444500" indent="-444500" algn="just">
              <a:buSzPct val="80000"/>
              <a:buFont typeface="Wingdings" panose="05000000000000000000" pitchFamily="2" charset="2"/>
              <a:buChar char="q"/>
            </a:pPr>
            <a:endParaRPr lang="en-IN" dirty="0"/>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8D25661-E657-44E9-ADC8-AD07642A45D9}" type="slidenum">
              <a:rPr lang="en-IN" smtClean="0"/>
              <a:t>8</a:t>
            </a:fld>
            <a:endParaRPr lang="en-IN"/>
          </a:p>
        </p:txBody>
      </p:sp>
    </p:spTree>
    <p:extLst>
      <p:ext uri="{BB962C8B-B14F-4D97-AF65-F5344CB8AC3E}">
        <p14:creationId xmlns:p14="http://schemas.microsoft.com/office/powerpoint/2010/main" val="2458097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1" y="286603"/>
            <a:ext cx="11013141" cy="1450757"/>
          </a:xfrm>
        </p:spPr>
        <p:txBody>
          <a:bodyPr>
            <a:normAutofit/>
          </a:bodyPr>
          <a:lstStyle/>
          <a:p>
            <a:pPr algn="just"/>
            <a:r>
              <a:rPr lang="en-US" sz="4200" dirty="0"/>
              <a:t>Tax Cases (contd..)</a:t>
            </a:r>
            <a:endParaRPr lang="en-IN" sz="4200" dirty="0"/>
          </a:p>
        </p:txBody>
      </p:sp>
      <p:sp>
        <p:nvSpPr>
          <p:cNvPr id="3" name="Content Placeholder 2"/>
          <p:cNvSpPr>
            <a:spLocks noGrp="1"/>
          </p:cNvSpPr>
          <p:nvPr>
            <p:ph idx="1"/>
          </p:nvPr>
        </p:nvSpPr>
        <p:spPr>
          <a:xfrm>
            <a:off x="632012" y="1845734"/>
            <a:ext cx="10878670" cy="4023360"/>
          </a:xfrm>
        </p:spPr>
        <p:txBody>
          <a:bodyPr>
            <a:normAutofit/>
          </a:bodyPr>
          <a:lstStyle/>
          <a:p>
            <a:pPr marL="0" indent="0">
              <a:buNone/>
            </a:pPr>
            <a:r>
              <a:rPr lang="en-US" dirty="0"/>
              <a:t>Post 2003 amendment:</a:t>
            </a:r>
            <a:endParaRPr lang="en-IN" dirty="0"/>
          </a:p>
          <a:p>
            <a:pPr marL="200025" lvl="1" indent="0">
              <a:buNone/>
            </a:pPr>
            <a:r>
              <a:rPr lang="en-IN" dirty="0"/>
              <a:t>	</a:t>
            </a:r>
            <a:r>
              <a:rPr lang="en-IN" dirty="0" err="1"/>
              <a:t>Shankala</a:t>
            </a:r>
            <a:r>
              <a:rPr lang="en-IN" dirty="0"/>
              <a:t> Realtors (P.) Ltd. </a:t>
            </a:r>
            <a:r>
              <a:rPr lang="en-IN" i="1" dirty="0"/>
              <a:t>v. </a:t>
            </a:r>
            <a:r>
              <a:rPr lang="en-IN" dirty="0"/>
              <a:t>ITO [2019] 179 ITD 835 (Mumbai) </a:t>
            </a:r>
          </a:p>
          <a:p>
            <a:pPr marL="914400" lvl="2" indent="0">
              <a:buNone/>
            </a:pPr>
            <a:r>
              <a:rPr lang="en-IN" i="1" dirty="0"/>
              <a:t>“'revenue' be recognized even though legal title of the property is not transferred and possession is not given. Once seller transfers significant risks and rewards of ownership to buyer, seller thereafter acts like a contractor. Accordingly revenue recognition will have to be as in 'Percentage Completion Method’”</a:t>
            </a:r>
          </a:p>
          <a:p>
            <a:pPr marL="0" indent="0">
              <a:buNone/>
            </a:pPr>
            <a:endParaRPr lang="en-IN" sz="1800" i="1" dirty="0"/>
          </a:p>
          <a:p>
            <a:pPr marL="444500" indent="-444500" algn="just">
              <a:buSzPct val="80000"/>
              <a:buFont typeface="Wingdings" panose="05000000000000000000" pitchFamily="2" charset="2"/>
              <a:buChar char="q"/>
            </a:pPr>
            <a:endParaRPr lang="en-IN" dirty="0"/>
          </a:p>
        </p:txBody>
      </p:sp>
      <p:sp>
        <p:nvSpPr>
          <p:cNvPr id="5" name="TextBox 4"/>
          <p:cNvSpPr txBox="1"/>
          <p:nvPr/>
        </p:nvSpPr>
        <p:spPr>
          <a:xfrm>
            <a:off x="-833718"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1 August 2020</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563470" y="6488668"/>
            <a:ext cx="3872753" cy="369332"/>
          </a:xfrm>
          <a:prstGeom prst="rect">
            <a:avLst/>
          </a:prstGeom>
          <a:noFill/>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Yogesh A. Thar, </a:t>
            </a:r>
            <a:r>
              <a:rPr lang="en-US" dirty="0" err="1">
                <a:solidFill>
                  <a:schemeClr val="bg1"/>
                </a:solidFill>
                <a:latin typeface="Times New Roman" panose="02020603050405020304" pitchFamily="18" charset="0"/>
                <a:cs typeface="Times New Roman" panose="02020603050405020304" pitchFamily="18" charset="0"/>
              </a:rPr>
              <a:t>Bansi</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S.Mehta</a:t>
            </a:r>
            <a:r>
              <a:rPr lang="en-US" dirty="0">
                <a:solidFill>
                  <a:schemeClr val="bg1"/>
                </a:solidFill>
                <a:latin typeface="Times New Roman" panose="02020603050405020304" pitchFamily="18" charset="0"/>
                <a:cs typeface="Times New Roman" panose="02020603050405020304" pitchFamily="18" charset="0"/>
              </a:rPr>
              <a:t> &amp; Co.</a:t>
            </a:r>
            <a:endParaRPr lang="en-IN" dirty="0">
              <a:solidFill>
                <a:schemeClr val="bg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8D25661-E657-44E9-ADC8-AD07642A45D9}" type="slidenum">
              <a:rPr lang="en-IN" smtClean="0"/>
              <a:t>9</a:t>
            </a:fld>
            <a:endParaRPr lang="en-IN"/>
          </a:p>
        </p:txBody>
      </p:sp>
    </p:spTree>
    <p:extLst>
      <p:ext uri="{BB962C8B-B14F-4D97-AF65-F5344CB8AC3E}">
        <p14:creationId xmlns:p14="http://schemas.microsoft.com/office/powerpoint/2010/main" val="252437225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57</TotalTime>
  <Words>3609</Words>
  <Application>Microsoft Macintosh PowerPoint</Application>
  <PresentationFormat>Widescreen</PresentationFormat>
  <Paragraphs>278</Paragraphs>
  <Slides>30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Calibri</vt:lpstr>
      <vt:lpstr>Calibri Light</vt:lpstr>
      <vt:lpstr>Courier New</vt:lpstr>
      <vt:lpstr>Georgia</vt:lpstr>
      <vt:lpstr>Symbol</vt:lpstr>
      <vt:lpstr>Times New Roman</vt:lpstr>
      <vt:lpstr>verdana</vt:lpstr>
      <vt:lpstr>Wingdings</vt:lpstr>
      <vt:lpstr>Retrospect</vt:lpstr>
      <vt:lpstr>Accounting Standards &amp; Real Estate Sector</vt:lpstr>
      <vt:lpstr>Accounting standards- Relevance for taxation purpose</vt:lpstr>
      <vt:lpstr>PowerPoint Presentation</vt:lpstr>
      <vt:lpstr>AS – 7: Pre 2002 position</vt:lpstr>
      <vt:lpstr>AS-7 Post 2002 Amendment</vt:lpstr>
      <vt:lpstr>AS-7 Post 2002 Amendment (contd..)</vt:lpstr>
      <vt:lpstr>Tax Cases</vt:lpstr>
      <vt:lpstr>Tax Cases (contd..)</vt:lpstr>
      <vt:lpstr>Tax Cases (contd..)</vt:lpstr>
      <vt:lpstr>PowerPoint Presentation</vt:lpstr>
      <vt:lpstr>Revenue Recognition</vt:lpstr>
      <vt:lpstr>Revenue Recognition (cont’d)</vt:lpstr>
      <vt:lpstr>Performance obligation satisfied “over time” – i.e. PoCM [Para 35]</vt:lpstr>
      <vt:lpstr>View 1: PoCM is generally appropriate</vt:lpstr>
      <vt:lpstr>View 2: CCM is generally appropriate</vt:lpstr>
      <vt:lpstr>View 2: CCM is generally appropriate (cont’d)</vt:lpstr>
      <vt:lpstr>View 1 &amp; View 2 - reconciliation</vt:lpstr>
      <vt:lpstr>Upon first time application of IndAS 115</vt:lpstr>
      <vt:lpstr>Upon first time application of IndAS 115 (cont’d)</vt:lpstr>
      <vt:lpstr>PowerPoint Presentation</vt:lpstr>
      <vt:lpstr>ICDS-III: Construction Contracts</vt:lpstr>
      <vt:lpstr>ICDS-III: Construction Contracts (cont’d)</vt:lpstr>
      <vt:lpstr>ICDS-III: Construction Contracts (cont’d)</vt:lpstr>
      <vt:lpstr>ICDS-IX: Borrowing Costs</vt:lpstr>
      <vt:lpstr>ICDS-IX: Borrowing Costs (cont’d)</vt:lpstr>
      <vt:lpstr>ICDS-X: Provisions</vt:lpstr>
      <vt:lpstr>ICDS-X: Provisions (cont’d)</vt:lpstr>
      <vt:lpstr>43CA – some interesting issues</vt:lpstr>
      <vt:lpstr>43CA – some interesting issues (cont’d)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Ketki Mittal</dc:creator>
  <cp:lastModifiedBy>it support</cp:lastModifiedBy>
  <cp:revision>16</cp:revision>
  <dcterms:created xsi:type="dcterms:W3CDTF">2020-08-01T06:52:43Z</dcterms:created>
  <dcterms:modified xsi:type="dcterms:W3CDTF">2020-08-01T08:28:13Z</dcterms:modified>
</cp:coreProperties>
</file>