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4" r:id="rId1"/>
  </p:sldMasterIdLst>
  <p:sldIdLst>
    <p:sldId id="275" r:id="rId2"/>
    <p:sldId id="256" r:id="rId3"/>
    <p:sldId id="276" r:id="rId4"/>
    <p:sldId id="277" r:id="rId5"/>
    <p:sldId id="278" r:id="rId6"/>
    <p:sldId id="279" r:id="rId7"/>
    <p:sldId id="280" r:id="rId8"/>
    <p:sldId id="281" r:id="rId9"/>
    <p:sldId id="287" r:id="rId10"/>
    <p:sldId id="288" r:id="rId11"/>
    <p:sldId id="283" r:id="rId12"/>
    <p:sldId id="286" r:id="rId13"/>
    <p:sldId id="290" r:id="rId14"/>
    <p:sldId id="291" r:id="rId15"/>
    <p:sldId id="292" r:id="rId16"/>
    <p:sldId id="293" r:id="rId17"/>
    <p:sldId id="294" r:id="rId18"/>
    <p:sldId id="295" r:id="rId19"/>
    <p:sldId id="296" r:id="rId20"/>
    <p:sldId id="297" r:id="rId21"/>
    <p:sldId id="298" r:id="rId22"/>
    <p:sldId id="299" r:id="rId23"/>
    <p:sldId id="300" r:id="rId24"/>
    <p:sldId id="302" r:id="rId25"/>
    <p:sldId id="303" r:id="rId26"/>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1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CB97CE-E12F-4D99-A527-907BDA53659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90CC894A-FE47-45CE-83CD-5396BE4A4B8E}">
      <dgm:prSet phldrT="[Text]"/>
      <dgm:spPr/>
      <dgm:t>
        <a:bodyPr/>
        <a:lstStyle/>
        <a:p>
          <a:r>
            <a:rPr lang="en-US" b="1" dirty="0" smtClean="0"/>
            <a:t>SMEs - Concentration of ownership and management</a:t>
          </a:r>
          <a:endParaRPr lang="en-US" b="1" dirty="0"/>
        </a:p>
      </dgm:t>
    </dgm:pt>
    <dgm:pt modelId="{D73AFBCA-2F73-4971-9799-60CBE368386E}" type="parTrans" cxnId="{298DE998-B40E-4D4E-AB17-B3D4C546A095}">
      <dgm:prSet/>
      <dgm:spPr/>
      <dgm:t>
        <a:bodyPr/>
        <a:lstStyle/>
        <a:p>
          <a:endParaRPr lang="en-US"/>
        </a:p>
      </dgm:t>
    </dgm:pt>
    <dgm:pt modelId="{E71A84C5-3EE9-45DD-A9AE-7245ADFA2463}" type="sibTrans" cxnId="{298DE998-B40E-4D4E-AB17-B3D4C546A095}">
      <dgm:prSet/>
      <dgm:spPr/>
      <dgm:t>
        <a:bodyPr/>
        <a:lstStyle/>
        <a:p>
          <a:endParaRPr lang="en-US"/>
        </a:p>
      </dgm:t>
    </dgm:pt>
    <dgm:pt modelId="{82F526F9-C7EB-46E8-A11C-6DF1332D513E}">
      <dgm:prSet phldrT="[Text]" custT="1"/>
      <dgm:spPr/>
      <dgm:t>
        <a:bodyPr/>
        <a:lstStyle/>
        <a:p>
          <a:r>
            <a:rPr lang="en-US" sz="1200" dirty="0" smtClean="0"/>
            <a:t>Few level of management</a:t>
          </a:r>
          <a:endParaRPr lang="en-US" sz="1200" dirty="0"/>
        </a:p>
      </dgm:t>
    </dgm:pt>
    <dgm:pt modelId="{7F3FEF4B-3047-46DE-BCEF-98AAD82B43AE}" type="parTrans" cxnId="{B6AC767B-8078-4646-A102-37AC8FF455BF}">
      <dgm:prSet/>
      <dgm:spPr/>
      <dgm:t>
        <a:bodyPr/>
        <a:lstStyle/>
        <a:p>
          <a:endParaRPr lang="en-US"/>
        </a:p>
      </dgm:t>
    </dgm:pt>
    <dgm:pt modelId="{CE272569-4BB5-45BB-93FB-FD83BFFC3194}" type="sibTrans" cxnId="{B6AC767B-8078-4646-A102-37AC8FF455BF}">
      <dgm:prSet/>
      <dgm:spPr/>
      <dgm:t>
        <a:bodyPr/>
        <a:lstStyle/>
        <a:p>
          <a:endParaRPr lang="en-US"/>
        </a:p>
      </dgm:t>
    </dgm:pt>
    <dgm:pt modelId="{A84FB149-7329-4CC6-8EB7-87B043779B5C}">
      <dgm:prSet phldrT="[Text]" custT="1"/>
      <dgm:spPr/>
      <dgm:t>
        <a:bodyPr/>
        <a:lstStyle/>
        <a:p>
          <a:r>
            <a:rPr lang="en-US" sz="1400" dirty="0" smtClean="0"/>
            <a:t>Few staffs</a:t>
          </a:r>
          <a:endParaRPr lang="en-US" sz="1400" dirty="0"/>
        </a:p>
      </dgm:t>
    </dgm:pt>
    <dgm:pt modelId="{DBA57686-AE3C-40E5-BA30-FD8D5C701674}" type="parTrans" cxnId="{FA3DC976-FC9D-4509-8FDA-D1FD24191E7C}">
      <dgm:prSet/>
      <dgm:spPr/>
      <dgm:t>
        <a:bodyPr/>
        <a:lstStyle/>
        <a:p>
          <a:endParaRPr lang="en-US"/>
        </a:p>
      </dgm:t>
    </dgm:pt>
    <dgm:pt modelId="{A148907B-73BE-4D6A-AA93-D5029629881C}" type="sibTrans" cxnId="{FA3DC976-FC9D-4509-8FDA-D1FD24191E7C}">
      <dgm:prSet/>
      <dgm:spPr/>
      <dgm:t>
        <a:bodyPr/>
        <a:lstStyle/>
        <a:p>
          <a:endParaRPr lang="en-US"/>
        </a:p>
      </dgm:t>
    </dgm:pt>
    <dgm:pt modelId="{8DE8EC69-E784-47F6-ABCE-EC4BA6BBFF3A}">
      <dgm:prSet phldrT="[Text]" custT="1"/>
      <dgm:spPr/>
      <dgm:t>
        <a:bodyPr/>
        <a:lstStyle/>
        <a:p>
          <a:r>
            <a:rPr lang="en-US" sz="1200" dirty="0" smtClean="0"/>
            <a:t>Simple transactions</a:t>
          </a:r>
          <a:endParaRPr lang="en-US" sz="1200" dirty="0"/>
        </a:p>
      </dgm:t>
    </dgm:pt>
    <dgm:pt modelId="{53BCD854-9370-461D-848E-BC6AE09DBDC4}" type="parTrans" cxnId="{0E9517B7-659A-4702-A5C6-40C60240BF5A}">
      <dgm:prSet/>
      <dgm:spPr/>
      <dgm:t>
        <a:bodyPr/>
        <a:lstStyle/>
        <a:p>
          <a:endParaRPr lang="en-US"/>
        </a:p>
      </dgm:t>
    </dgm:pt>
    <dgm:pt modelId="{35FDE7C1-FB35-4848-9EF8-9527FCAB24A9}" type="sibTrans" cxnId="{0E9517B7-659A-4702-A5C6-40C60240BF5A}">
      <dgm:prSet/>
      <dgm:spPr/>
      <dgm:t>
        <a:bodyPr/>
        <a:lstStyle/>
        <a:p>
          <a:endParaRPr lang="en-US"/>
        </a:p>
      </dgm:t>
    </dgm:pt>
    <dgm:pt modelId="{2172BC2F-F2DF-47FC-8082-CD310CD9ABB6}">
      <dgm:prSet phldrT="[Text]" custT="1"/>
      <dgm:spPr/>
      <dgm:t>
        <a:bodyPr/>
        <a:lstStyle/>
        <a:p>
          <a:r>
            <a:rPr lang="en-US" sz="1400" dirty="0" smtClean="0"/>
            <a:t>Few internal controls</a:t>
          </a:r>
          <a:endParaRPr lang="en-US" sz="1400" dirty="0"/>
        </a:p>
      </dgm:t>
    </dgm:pt>
    <dgm:pt modelId="{AF54C87D-4461-4987-A1E2-9AD5C2702B14}" type="parTrans" cxnId="{880C14C1-B99F-4F89-A2CE-FB60FC52C0B5}">
      <dgm:prSet/>
      <dgm:spPr/>
      <dgm:t>
        <a:bodyPr/>
        <a:lstStyle/>
        <a:p>
          <a:endParaRPr lang="en-US"/>
        </a:p>
      </dgm:t>
    </dgm:pt>
    <dgm:pt modelId="{9DD875DE-6E29-4FE0-B606-69EAA2470931}" type="sibTrans" cxnId="{880C14C1-B99F-4F89-A2CE-FB60FC52C0B5}">
      <dgm:prSet/>
      <dgm:spPr/>
      <dgm:t>
        <a:bodyPr/>
        <a:lstStyle/>
        <a:p>
          <a:endParaRPr lang="en-US"/>
        </a:p>
      </dgm:t>
    </dgm:pt>
    <dgm:pt modelId="{23EA344F-3EAE-435D-A5FB-917C1CC5B5EB}">
      <dgm:prSet phldrT="[Text]" custT="1"/>
      <dgm:spPr/>
      <dgm:t>
        <a:bodyPr/>
        <a:lstStyle/>
        <a:p>
          <a:r>
            <a:rPr lang="en-US" sz="1400" dirty="0" smtClean="0"/>
            <a:t>Few business lines</a:t>
          </a:r>
          <a:endParaRPr lang="en-US" sz="1400" dirty="0"/>
        </a:p>
      </dgm:t>
    </dgm:pt>
    <dgm:pt modelId="{A0B893C0-6353-41A2-8C0E-E4059DA40F89}" type="parTrans" cxnId="{C582E507-ED08-4CA3-BF00-493721A1A7C2}">
      <dgm:prSet/>
      <dgm:spPr/>
      <dgm:t>
        <a:bodyPr/>
        <a:lstStyle/>
        <a:p>
          <a:endParaRPr lang="en-US"/>
        </a:p>
      </dgm:t>
    </dgm:pt>
    <dgm:pt modelId="{B0F12164-952C-4D6C-B667-199168FDE066}" type="sibTrans" cxnId="{C582E507-ED08-4CA3-BF00-493721A1A7C2}">
      <dgm:prSet/>
      <dgm:spPr/>
      <dgm:t>
        <a:bodyPr/>
        <a:lstStyle/>
        <a:p>
          <a:endParaRPr lang="en-US"/>
        </a:p>
      </dgm:t>
    </dgm:pt>
    <dgm:pt modelId="{D5A2033A-9E27-431B-8D16-9579A23678A7}">
      <dgm:prSet phldrT="[Text]" custT="1"/>
      <dgm:spPr/>
      <dgm:t>
        <a:bodyPr/>
        <a:lstStyle/>
        <a:p>
          <a:r>
            <a:rPr lang="en-US" sz="1400" dirty="0" smtClean="0"/>
            <a:t>Simple record keeping</a:t>
          </a:r>
          <a:endParaRPr lang="en-US" sz="1400" dirty="0"/>
        </a:p>
      </dgm:t>
    </dgm:pt>
    <dgm:pt modelId="{A6918EEE-284B-4E38-B54E-E603681BD639}" type="parTrans" cxnId="{E055B3A9-97EA-4D56-8C5A-555333C8BE1F}">
      <dgm:prSet/>
      <dgm:spPr/>
      <dgm:t>
        <a:bodyPr/>
        <a:lstStyle/>
        <a:p>
          <a:endParaRPr lang="en-US"/>
        </a:p>
      </dgm:t>
    </dgm:pt>
    <dgm:pt modelId="{B69E24E8-86A4-4D1A-880D-B0EED5251691}" type="sibTrans" cxnId="{E055B3A9-97EA-4D56-8C5A-555333C8BE1F}">
      <dgm:prSet/>
      <dgm:spPr/>
      <dgm:t>
        <a:bodyPr/>
        <a:lstStyle/>
        <a:p>
          <a:endParaRPr lang="en-US"/>
        </a:p>
      </dgm:t>
    </dgm:pt>
    <dgm:pt modelId="{C49E9F40-43C8-4EA9-8E9B-4CBABE0C0E87}" type="pres">
      <dgm:prSet presAssocID="{B0CB97CE-E12F-4D99-A527-907BDA53659D}" presName="Name0" presStyleCnt="0">
        <dgm:presLayoutVars>
          <dgm:chMax val="1"/>
          <dgm:dir/>
          <dgm:animLvl val="ctr"/>
          <dgm:resizeHandles val="exact"/>
        </dgm:presLayoutVars>
      </dgm:prSet>
      <dgm:spPr/>
    </dgm:pt>
    <dgm:pt modelId="{7505D4D7-122F-48B8-BA8E-94AE45FCEDEB}" type="pres">
      <dgm:prSet presAssocID="{90CC894A-FE47-45CE-83CD-5396BE4A4B8E}" presName="centerShape" presStyleLbl="node0" presStyleIdx="0" presStyleCnt="1"/>
      <dgm:spPr/>
      <dgm:t>
        <a:bodyPr/>
        <a:lstStyle/>
        <a:p>
          <a:endParaRPr lang="en-US"/>
        </a:p>
      </dgm:t>
    </dgm:pt>
    <dgm:pt modelId="{601CFEEE-7CC7-4A7E-BEFD-0234BA2C2349}" type="pres">
      <dgm:prSet presAssocID="{82F526F9-C7EB-46E8-A11C-6DF1332D513E}" presName="node" presStyleLbl="node1" presStyleIdx="0" presStyleCnt="6" custScaleX="105541" custScaleY="106664">
        <dgm:presLayoutVars>
          <dgm:bulletEnabled val="1"/>
        </dgm:presLayoutVars>
      </dgm:prSet>
      <dgm:spPr/>
    </dgm:pt>
    <dgm:pt modelId="{7FCB1C00-29E1-4C70-9A17-3C09B490B175}" type="pres">
      <dgm:prSet presAssocID="{82F526F9-C7EB-46E8-A11C-6DF1332D513E}" presName="dummy" presStyleCnt="0"/>
      <dgm:spPr/>
    </dgm:pt>
    <dgm:pt modelId="{A590D8A5-FBA8-4117-A929-FABECDB925A1}" type="pres">
      <dgm:prSet presAssocID="{CE272569-4BB5-45BB-93FB-FD83BFFC3194}" presName="sibTrans" presStyleLbl="sibTrans2D1" presStyleIdx="0" presStyleCnt="6"/>
      <dgm:spPr/>
    </dgm:pt>
    <dgm:pt modelId="{3A594718-11E7-46C6-8EEA-C34666C28328}" type="pres">
      <dgm:prSet presAssocID="{A84FB149-7329-4CC6-8EB7-87B043779B5C}" presName="node" presStyleLbl="node1" presStyleIdx="1" presStyleCnt="6">
        <dgm:presLayoutVars>
          <dgm:bulletEnabled val="1"/>
        </dgm:presLayoutVars>
      </dgm:prSet>
      <dgm:spPr/>
    </dgm:pt>
    <dgm:pt modelId="{DF4B6A77-A5EE-432E-86AC-967C9165D300}" type="pres">
      <dgm:prSet presAssocID="{A84FB149-7329-4CC6-8EB7-87B043779B5C}" presName="dummy" presStyleCnt="0"/>
      <dgm:spPr/>
    </dgm:pt>
    <dgm:pt modelId="{E07CF0C8-B4C5-44F2-B4D4-9DFA17391037}" type="pres">
      <dgm:prSet presAssocID="{A148907B-73BE-4D6A-AA93-D5029629881C}" presName="sibTrans" presStyleLbl="sibTrans2D1" presStyleIdx="1" presStyleCnt="6"/>
      <dgm:spPr/>
    </dgm:pt>
    <dgm:pt modelId="{EFE934C7-98C3-4ED9-8611-C64A49FD0A0E}" type="pres">
      <dgm:prSet presAssocID="{8DE8EC69-E784-47F6-ABCE-EC4BA6BBFF3A}" presName="node" presStyleLbl="node1" presStyleIdx="2" presStyleCnt="6">
        <dgm:presLayoutVars>
          <dgm:bulletEnabled val="1"/>
        </dgm:presLayoutVars>
      </dgm:prSet>
      <dgm:spPr/>
      <dgm:t>
        <a:bodyPr/>
        <a:lstStyle/>
        <a:p>
          <a:endParaRPr lang="en-US"/>
        </a:p>
      </dgm:t>
    </dgm:pt>
    <dgm:pt modelId="{57499F19-A679-4BD6-AA2D-6DB0DCF3F195}" type="pres">
      <dgm:prSet presAssocID="{8DE8EC69-E784-47F6-ABCE-EC4BA6BBFF3A}" presName="dummy" presStyleCnt="0"/>
      <dgm:spPr/>
    </dgm:pt>
    <dgm:pt modelId="{49F6CE9F-A86A-4624-A2D7-9D408CC295AE}" type="pres">
      <dgm:prSet presAssocID="{35FDE7C1-FB35-4848-9EF8-9527FCAB24A9}" presName="sibTrans" presStyleLbl="sibTrans2D1" presStyleIdx="2" presStyleCnt="6"/>
      <dgm:spPr/>
    </dgm:pt>
    <dgm:pt modelId="{26E5CC67-86DF-4DE8-9797-8E6ECA1B990A}" type="pres">
      <dgm:prSet presAssocID="{D5A2033A-9E27-431B-8D16-9579A23678A7}" presName="node" presStyleLbl="node1" presStyleIdx="3" presStyleCnt="6">
        <dgm:presLayoutVars>
          <dgm:bulletEnabled val="1"/>
        </dgm:presLayoutVars>
      </dgm:prSet>
      <dgm:spPr/>
    </dgm:pt>
    <dgm:pt modelId="{68AC87BA-61A5-4660-B962-CC016D8A2517}" type="pres">
      <dgm:prSet presAssocID="{D5A2033A-9E27-431B-8D16-9579A23678A7}" presName="dummy" presStyleCnt="0"/>
      <dgm:spPr/>
    </dgm:pt>
    <dgm:pt modelId="{1DC4901E-F382-4449-B1B3-B28868E4753A}" type="pres">
      <dgm:prSet presAssocID="{B69E24E8-86A4-4D1A-880D-B0EED5251691}" presName="sibTrans" presStyleLbl="sibTrans2D1" presStyleIdx="3" presStyleCnt="6"/>
      <dgm:spPr/>
    </dgm:pt>
    <dgm:pt modelId="{83E5C642-2BEF-4B82-A42F-FE1E07D84B56}" type="pres">
      <dgm:prSet presAssocID="{23EA344F-3EAE-435D-A5FB-917C1CC5B5EB}" presName="node" presStyleLbl="node1" presStyleIdx="4" presStyleCnt="6">
        <dgm:presLayoutVars>
          <dgm:bulletEnabled val="1"/>
        </dgm:presLayoutVars>
      </dgm:prSet>
      <dgm:spPr/>
    </dgm:pt>
    <dgm:pt modelId="{E632A6D1-F8D2-426B-843C-D8F2455CF5C9}" type="pres">
      <dgm:prSet presAssocID="{23EA344F-3EAE-435D-A5FB-917C1CC5B5EB}" presName="dummy" presStyleCnt="0"/>
      <dgm:spPr/>
    </dgm:pt>
    <dgm:pt modelId="{8B777FB5-0051-4729-A925-2E429D69BE64}" type="pres">
      <dgm:prSet presAssocID="{B0F12164-952C-4D6C-B667-199168FDE066}" presName="sibTrans" presStyleLbl="sibTrans2D1" presStyleIdx="4" presStyleCnt="6"/>
      <dgm:spPr/>
    </dgm:pt>
    <dgm:pt modelId="{52241E30-0E2C-48A7-ADED-B64FC99ABC7A}" type="pres">
      <dgm:prSet presAssocID="{2172BC2F-F2DF-47FC-8082-CD310CD9ABB6}" presName="node" presStyleLbl="node1" presStyleIdx="5" presStyleCnt="6">
        <dgm:presLayoutVars>
          <dgm:bulletEnabled val="1"/>
        </dgm:presLayoutVars>
      </dgm:prSet>
      <dgm:spPr/>
    </dgm:pt>
    <dgm:pt modelId="{0484E45E-4ECE-4E4F-8F19-384F26F55506}" type="pres">
      <dgm:prSet presAssocID="{2172BC2F-F2DF-47FC-8082-CD310CD9ABB6}" presName="dummy" presStyleCnt="0"/>
      <dgm:spPr/>
    </dgm:pt>
    <dgm:pt modelId="{BCA62A87-C537-4AD1-9E22-E96A53EF685D}" type="pres">
      <dgm:prSet presAssocID="{9DD875DE-6E29-4FE0-B606-69EAA2470931}" presName="sibTrans" presStyleLbl="sibTrans2D1" presStyleIdx="5" presStyleCnt="6"/>
      <dgm:spPr/>
    </dgm:pt>
  </dgm:ptLst>
  <dgm:cxnLst>
    <dgm:cxn modelId="{298DE998-B40E-4D4E-AB17-B3D4C546A095}" srcId="{B0CB97CE-E12F-4D99-A527-907BDA53659D}" destId="{90CC894A-FE47-45CE-83CD-5396BE4A4B8E}" srcOrd="0" destOrd="0" parTransId="{D73AFBCA-2F73-4971-9799-60CBE368386E}" sibTransId="{E71A84C5-3EE9-45DD-A9AE-7245ADFA2463}"/>
    <dgm:cxn modelId="{2272B933-674B-4A7B-AE00-6E5ECADAFB51}" type="presOf" srcId="{B0F12164-952C-4D6C-B667-199168FDE066}" destId="{8B777FB5-0051-4729-A925-2E429D69BE64}" srcOrd="0" destOrd="0" presId="urn:microsoft.com/office/officeart/2005/8/layout/radial6"/>
    <dgm:cxn modelId="{93BB875A-456B-4CBA-AF94-3A141DCA92C2}" type="presOf" srcId="{A84FB149-7329-4CC6-8EB7-87B043779B5C}" destId="{3A594718-11E7-46C6-8EEA-C34666C28328}" srcOrd="0" destOrd="0" presId="urn:microsoft.com/office/officeart/2005/8/layout/radial6"/>
    <dgm:cxn modelId="{04142E6C-34DA-48E1-8210-02E3994DD794}" type="presOf" srcId="{90CC894A-FE47-45CE-83CD-5396BE4A4B8E}" destId="{7505D4D7-122F-48B8-BA8E-94AE45FCEDEB}" srcOrd="0" destOrd="0" presId="urn:microsoft.com/office/officeart/2005/8/layout/radial6"/>
    <dgm:cxn modelId="{C4EB9B39-C00E-4FE6-88CE-CFBB9849C8CE}" type="presOf" srcId="{9DD875DE-6E29-4FE0-B606-69EAA2470931}" destId="{BCA62A87-C537-4AD1-9E22-E96A53EF685D}" srcOrd="0" destOrd="0" presId="urn:microsoft.com/office/officeart/2005/8/layout/radial6"/>
    <dgm:cxn modelId="{0E9517B7-659A-4702-A5C6-40C60240BF5A}" srcId="{90CC894A-FE47-45CE-83CD-5396BE4A4B8E}" destId="{8DE8EC69-E784-47F6-ABCE-EC4BA6BBFF3A}" srcOrd="2" destOrd="0" parTransId="{53BCD854-9370-461D-848E-BC6AE09DBDC4}" sibTransId="{35FDE7C1-FB35-4848-9EF8-9527FCAB24A9}"/>
    <dgm:cxn modelId="{FA3DC976-FC9D-4509-8FDA-D1FD24191E7C}" srcId="{90CC894A-FE47-45CE-83CD-5396BE4A4B8E}" destId="{A84FB149-7329-4CC6-8EB7-87B043779B5C}" srcOrd="1" destOrd="0" parTransId="{DBA57686-AE3C-40E5-BA30-FD8D5C701674}" sibTransId="{A148907B-73BE-4D6A-AA93-D5029629881C}"/>
    <dgm:cxn modelId="{C582E507-ED08-4CA3-BF00-493721A1A7C2}" srcId="{90CC894A-FE47-45CE-83CD-5396BE4A4B8E}" destId="{23EA344F-3EAE-435D-A5FB-917C1CC5B5EB}" srcOrd="4" destOrd="0" parTransId="{A0B893C0-6353-41A2-8C0E-E4059DA40F89}" sibTransId="{B0F12164-952C-4D6C-B667-199168FDE066}"/>
    <dgm:cxn modelId="{A9EDA17D-6596-4AF3-88E0-E49F6CDAB3DD}" type="presOf" srcId="{B69E24E8-86A4-4D1A-880D-B0EED5251691}" destId="{1DC4901E-F382-4449-B1B3-B28868E4753A}" srcOrd="0" destOrd="0" presId="urn:microsoft.com/office/officeart/2005/8/layout/radial6"/>
    <dgm:cxn modelId="{CDB25F24-E75F-46A5-B241-B2323994AF64}" type="presOf" srcId="{D5A2033A-9E27-431B-8D16-9579A23678A7}" destId="{26E5CC67-86DF-4DE8-9797-8E6ECA1B990A}" srcOrd="0" destOrd="0" presId="urn:microsoft.com/office/officeart/2005/8/layout/radial6"/>
    <dgm:cxn modelId="{F91E6F8E-190D-4383-8D8A-98971532548D}" type="presOf" srcId="{A148907B-73BE-4D6A-AA93-D5029629881C}" destId="{E07CF0C8-B4C5-44F2-B4D4-9DFA17391037}" srcOrd="0" destOrd="0" presId="urn:microsoft.com/office/officeart/2005/8/layout/radial6"/>
    <dgm:cxn modelId="{45E76DE4-7B8C-41D3-84F2-73FDBCCACD51}" type="presOf" srcId="{8DE8EC69-E784-47F6-ABCE-EC4BA6BBFF3A}" destId="{EFE934C7-98C3-4ED9-8611-C64A49FD0A0E}" srcOrd="0" destOrd="0" presId="urn:microsoft.com/office/officeart/2005/8/layout/radial6"/>
    <dgm:cxn modelId="{8B78017C-0371-409F-A1DC-A55EEF328187}" type="presOf" srcId="{CE272569-4BB5-45BB-93FB-FD83BFFC3194}" destId="{A590D8A5-FBA8-4117-A929-FABECDB925A1}" srcOrd="0" destOrd="0" presId="urn:microsoft.com/office/officeart/2005/8/layout/radial6"/>
    <dgm:cxn modelId="{CD88E5BA-79F2-4776-A9AA-7BFA4C8A57CD}" type="presOf" srcId="{23EA344F-3EAE-435D-A5FB-917C1CC5B5EB}" destId="{83E5C642-2BEF-4B82-A42F-FE1E07D84B56}" srcOrd="0" destOrd="0" presId="urn:microsoft.com/office/officeart/2005/8/layout/radial6"/>
    <dgm:cxn modelId="{4440F6F1-D254-4569-8665-A0A470691B4A}" type="presOf" srcId="{35FDE7C1-FB35-4848-9EF8-9527FCAB24A9}" destId="{49F6CE9F-A86A-4624-A2D7-9D408CC295AE}" srcOrd="0" destOrd="0" presId="urn:microsoft.com/office/officeart/2005/8/layout/radial6"/>
    <dgm:cxn modelId="{B6AC767B-8078-4646-A102-37AC8FF455BF}" srcId="{90CC894A-FE47-45CE-83CD-5396BE4A4B8E}" destId="{82F526F9-C7EB-46E8-A11C-6DF1332D513E}" srcOrd="0" destOrd="0" parTransId="{7F3FEF4B-3047-46DE-BCEF-98AAD82B43AE}" sibTransId="{CE272569-4BB5-45BB-93FB-FD83BFFC3194}"/>
    <dgm:cxn modelId="{E055B3A9-97EA-4D56-8C5A-555333C8BE1F}" srcId="{90CC894A-FE47-45CE-83CD-5396BE4A4B8E}" destId="{D5A2033A-9E27-431B-8D16-9579A23678A7}" srcOrd="3" destOrd="0" parTransId="{A6918EEE-284B-4E38-B54E-E603681BD639}" sibTransId="{B69E24E8-86A4-4D1A-880D-B0EED5251691}"/>
    <dgm:cxn modelId="{3CFED9D4-FAA7-47F0-86E0-48CE9734DA85}" type="presOf" srcId="{2172BC2F-F2DF-47FC-8082-CD310CD9ABB6}" destId="{52241E30-0E2C-48A7-ADED-B64FC99ABC7A}" srcOrd="0" destOrd="0" presId="urn:microsoft.com/office/officeart/2005/8/layout/radial6"/>
    <dgm:cxn modelId="{DE2A75FF-6AF5-4061-9108-E8A0F915D880}" type="presOf" srcId="{82F526F9-C7EB-46E8-A11C-6DF1332D513E}" destId="{601CFEEE-7CC7-4A7E-BEFD-0234BA2C2349}" srcOrd="0" destOrd="0" presId="urn:microsoft.com/office/officeart/2005/8/layout/radial6"/>
    <dgm:cxn modelId="{8E6765F9-DCA4-41B1-ACFE-745D23F31836}" type="presOf" srcId="{B0CB97CE-E12F-4D99-A527-907BDA53659D}" destId="{C49E9F40-43C8-4EA9-8E9B-4CBABE0C0E87}" srcOrd="0" destOrd="0" presId="urn:microsoft.com/office/officeart/2005/8/layout/radial6"/>
    <dgm:cxn modelId="{880C14C1-B99F-4F89-A2CE-FB60FC52C0B5}" srcId="{90CC894A-FE47-45CE-83CD-5396BE4A4B8E}" destId="{2172BC2F-F2DF-47FC-8082-CD310CD9ABB6}" srcOrd="5" destOrd="0" parTransId="{AF54C87D-4461-4987-A1E2-9AD5C2702B14}" sibTransId="{9DD875DE-6E29-4FE0-B606-69EAA2470931}"/>
    <dgm:cxn modelId="{F09E12B3-A48B-44D2-A1E5-8C9E3FE43E72}" type="presParOf" srcId="{C49E9F40-43C8-4EA9-8E9B-4CBABE0C0E87}" destId="{7505D4D7-122F-48B8-BA8E-94AE45FCEDEB}" srcOrd="0" destOrd="0" presId="urn:microsoft.com/office/officeart/2005/8/layout/radial6"/>
    <dgm:cxn modelId="{80634459-8E5B-4FC7-9498-2B137118C8CB}" type="presParOf" srcId="{C49E9F40-43C8-4EA9-8E9B-4CBABE0C0E87}" destId="{601CFEEE-7CC7-4A7E-BEFD-0234BA2C2349}" srcOrd="1" destOrd="0" presId="urn:microsoft.com/office/officeart/2005/8/layout/radial6"/>
    <dgm:cxn modelId="{69583C09-F4E0-403E-8D29-FE590A329A5E}" type="presParOf" srcId="{C49E9F40-43C8-4EA9-8E9B-4CBABE0C0E87}" destId="{7FCB1C00-29E1-4C70-9A17-3C09B490B175}" srcOrd="2" destOrd="0" presId="urn:microsoft.com/office/officeart/2005/8/layout/radial6"/>
    <dgm:cxn modelId="{DBC96D9E-EB24-4415-AFE0-7CCB91259C13}" type="presParOf" srcId="{C49E9F40-43C8-4EA9-8E9B-4CBABE0C0E87}" destId="{A590D8A5-FBA8-4117-A929-FABECDB925A1}" srcOrd="3" destOrd="0" presId="urn:microsoft.com/office/officeart/2005/8/layout/radial6"/>
    <dgm:cxn modelId="{C8665392-D995-47E9-8E29-3A50DBFC7833}" type="presParOf" srcId="{C49E9F40-43C8-4EA9-8E9B-4CBABE0C0E87}" destId="{3A594718-11E7-46C6-8EEA-C34666C28328}" srcOrd="4" destOrd="0" presId="urn:microsoft.com/office/officeart/2005/8/layout/radial6"/>
    <dgm:cxn modelId="{20268A84-BFE7-4AC5-B23E-32DCC73D7B42}" type="presParOf" srcId="{C49E9F40-43C8-4EA9-8E9B-4CBABE0C0E87}" destId="{DF4B6A77-A5EE-432E-86AC-967C9165D300}" srcOrd="5" destOrd="0" presId="urn:microsoft.com/office/officeart/2005/8/layout/radial6"/>
    <dgm:cxn modelId="{3BFBE796-73F9-40B3-9E61-DE1F70E7892F}" type="presParOf" srcId="{C49E9F40-43C8-4EA9-8E9B-4CBABE0C0E87}" destId="{E07CF0C8-B4C5-44F2-B4D4-9DFA17391037}" srcOrd="6" destOrd="0" presId="urn:microsoft.com/office/officeart/2005/8/layout/radial6"/>
    <dgm:cxn modelId="{FAA08403-0DF6-4769-BF61-15CC83CCFAB5}" type="presParOf" srcId="{C49E9F40-43C8-4EA9-8E9B-4CBABE0C0E87}" destId="{EFE934C7-98C3-4ED9-8611-C64A49FD0A0E}" srcOrd="7" destOrd="0" presId="urn:microsoft.com/office/officeart/2005/8/layout/radial6"/>
    <dgm:cxn modelId="{EB200C34-7A58-419D-9A89-DF4E1FDC6AAE}" type="presParOf" srcId="{C49E9F40-43C8-4EA9-8E9B-4CBABE0C0E87}" destId="{57499F19-A679-4BD6-AA2D-6DB0DCF3F195}" srcOrd="8" destOrd="0" presId="urn:microsoft.com/office/officeart/2005/8/layout/radial6"/>
    <dgm:cxn modelId="{715A466B-2D03-4140-9ED5-36A9EE5136AF}" type="presParOf" srcId="{C49E9F40-43C8-4EA9-8E9B-4CBABE0C0E87}" destId="{49F6CE9F-A86A-4624-A2D7-9D408CC295AE}" srcOrd="9" destOrd="0" presId="urn:microsoft.com/office/officeart/2005/8/layout/radial6"/>
    <dgm:cxn modelId="{2C6B578C-39D1-4C85-A5F2-C64EA66D2C10}" type="presParOf" srcId="{C49E9F40-43C8-4EA9-8E9B-4CBABE0C0E87}" destId="{26E5CC67-86DF-4DE8-9797-8E6ECA1B990A}" srcOrd="10" destOrd="0" presId="urn:microsoft.com/office/officeart/2005/8/layout/radial6"/>
    <dgm:cxn modelId="{4623F7D5-A653-47D6-8580-122A45973844}" type="presParOf" srcId="{C49E9F40-43C8-4EA9-8E9B-4CBABE0C0E87}" destId="{68AC87BA-61A5-4660-B962-CC016D8A2517}" srcOrd="11" destOrd="0" presId="urn:microsoft.com/office/officeart/2005/8/layout/radial6"/>
    <dgm:cxn modelId="{122755D5-1351-4D9C-941B-A55634FA3B1D}" type="presParOf" srcId="{C49E9F40-43C8-4EA9-8E9B-4CBABE0C0E87}" destId="{1DC4901E-F382-4449-B1B3-B28868E4753A}" srcOrd="12" destOrd="0" presId="urn:microsoft.com/office/officeart/2005/8/layout/radial6"/>
    <dgm:cxn modelId="{2234A76F-054C-489E-BFCE-AC1AE4405698}" type="presParOf" srcId="{C49E9F40-43C8-4EA9-8E9B-4CBABE0C0E87}" destId="{83E5C642-2BEF-4B82-A42F-FE1E07D84B56}" srcOrd="13" destOrd="0" presId="urn:microsoft.com/office/officeart/2005/8/layout/radial6"/>
    <dgm:cxn modelId="{A482A94C-FAB9-441D-AFB6-B0CDE1B9C19B}" type="presParOf" srcId="{C49E9F40-43C8-4EA9-8E9B-4CBABE0C0E87}" destId="{E632A6D1-F8D2-426B-843C-D8F2455CF5C9}" srcOrd="14" destOrd="0" presId="urn:microsoft.com/office/officeart/2005/8/layout/radial6"/>
    <dgm:cxn modelId="{7093CE56-83E1-468C-939F-D2D4734700F0}" type="presParOf" srcId="{C49E9F40-43C8-4EA9-8E9B-4CBABE0C0E87}" destId="{8B777FB5-0051-4729-A925-2E429D69BE64}" srcOrd="15" destOrd="0" presId="urn:microsoft.com/office/officeart/2005/8/layout/radial6"/>
    <dgm:cxn modelId="{AFC8F4F0-D018-4317-B0CD-315521D87DD0}" type="presParOf" srcId="{C49E9F40-43C8-4EA9-8E9B-4CBABE0C0E87}" destId="{52241E30-0E2C-48A7-ADED-B64FC99ABC7A}" srcOrd="16" destOrd="0" presId="urn:microsoft.com/office/officeart/2005/8/layout/radial6"/>
    <dgm:cxn modelId="{9F16F701-F979-4816-8B9C-1E890C402157}" type="presParOf" srcId="{C49E9F40-43C8-4EA9-8E9B-4CBABE0C0E87}" destId="{0484E45E-4ECE-4E4F-8F19-384F26F55506}" srcOrd="17" destOrd="0" presId="urn:microsoft.com/office/officeart/2005/8/layout/radial6"/>
    <dgm:cxn modelId="{345910FD-DFB0-4CDC-97A3-DF0A97CCD6D5}" type="presParOf" srcId="{C49E9F40-43C8-4EA9-8E9B-4CBABE0C0E87}" destId="{BCA62A87-C537-4AD1-9E22-E96A53EF685D}"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62A87-C537-4AD1-9E22-E96A53EF685D}">
      <dsp:nvSpPr>
        <dsp:cNvPr id="0" name=""/>
        <dsp:cNvSpPr/>
      </dsp:nvSpPr>
      <dsp:spPr>
        <a:xfrm>
          <a:off x="1946052" y="603768"/>
          <a:ext cx="3981895" cy="3981895"/>
        </a:xfrm>
        <a:prstGeom prst="blockArc">
          <a:avLst>
            <a:gd name="adj1" fmla="val 12600000"/>
            <a:gd name="adj2" fmla="val 162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777FB5-0051-4729-A925-2E429D69BE64}">
      <dsp:nvSpPr>
        <dsp:cNvPr id="0" name=""/>
        <dsp:cNvSpPr/>
      </dsp:nvSpPr>
      <dsp:spPr>
        <a:xfrm>
          <a:off x="1946052" y="603768"/>
          <a:ext cx="3981895" cy="3981895"/>
        </a:xfrm>
        <a:prstGeom prst="blockArc">
          <a:avLst>
            <a:gd name="adj1" fmla="val 9000000"/>
            <a:gd name="adj2" fmla="val 126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DC4901E-F382-4449-B1B3-B28868E4753A}">
      <dsp:nvSpPr>
        <dsp:cNvPr id="0" name=""/>
        <dsp:cNvSpPr/>
      </dsp:nvSpPr>
      <dsp:spPr>
        <a:xfrm>
          <a:off x="1946052" y="603768"/>
          <a:ext cx="3981895" cy="3981895"/>
        </a:xfrm>
        <a:prstGeom prst="blockArc">
          <a:avLst>
            <a:gd name="adj1" fmla="val 5400000"/>
            <a:gd name="adj2" fmla="val 90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F6CE9F-A86A-4624-A2D7-9D408CC295AE}">
      <dsp:nvSpPr>
        <dsp:cNvPr id="0" name=""/>
        <dsp:cNvSpPr/>
      </dsp:nvSpPr>
      <dsp:spPr>
        <a:xfrm>
          <a:off x="1946052" y="603768"/>
          <a:ext cx="3981895" cy="3981895"/>
        </a:xfrm>
        <a:prstGeom prst="blockArc">
          <a:avLst>
            <a:gd name="adj1" fmla="val 1800000"/>
            <a:gd name="adj2" fmla="val 54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7CF0C8-B4C5-44F2-B4D4-9DFA17391037}">
      <dsp:nvSpPr>
        <dsp:cNvPr id="0" name=""/>
        <dsp:cNvSpPr/>
      </dsp:nvSpPr>
      <dsp:spPr>
        <a:xfrm>
          <a:off x="1946052" y="603768"/>
          <a:ext cx="3981895" cy="3981895"/>
        </a:xfrm>
        <a:prstGeom prst="blockArc">
          <a:avLst>
            <a:gd name="adj1" fmla="val 19800000"/>
            <a:gd name="adj2" fmla="val 1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90D8A5-FBA8-4117-A929-FABECDB925A1}">
      <dsp:nvSpPr>
        <dsp:cNvPr id="0" name=""/>
        <dsp:cNvSpPr/>
      </dsp:nvSpPr>
      <dsp:spPr>
        <a:xfrm>
          <a:off x="1946052" y="603768"/>
          <a:ext cx="3981895" cy="3981895"/>
        </a:xfrm>
        <a:prstGeom prst="blockArc">
          <a:avLst>
            <a:gd name="adj1" fmla="val 16200000"/>
            <a:gd name="adj2" fmla="val 19800000"/>
            <a:gd name="adj3" fmla="val 452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505D4D7-122F-48B8-BA8E-94AE45FCEDEB}">
      <dsp:nvSpPr>
        <dsp:cNvPr id="0" name=""/>
        <dsp:cNvSpPr/>
      </dsp:nvSpPr>
      <dsp:spPr>
        <a:xfrm>
          <a:off x="3043101" y="1700817"/>
          <a:ext cx="1787797" cy="1787797"/>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SMEs - Concentration of ownership and management</a:t>
          </a:r>
          <a:endParaRPr lang="en-US" sz="1400" b="1" kern="1200" dirty="0"/>
        </a:p>
      </dsp:txBody>
      <dsp:txXfrm>
        <a:off x="3304918" y="1962634"/>
        <a:ext cx="1264163" cy="1264163"/>
      </dsp:txXfrm>
    </dsp:sp>
    <dsp:sp modelId="{601CFEEE-7CC7-4A7E-BEFD-0234BA2C2349}">
      <dsp:nvSpPr>
        <dsp:cNvPr id="0" name=""/>
        <dsp:cNvSpPr/>
      </dsp:nvSpPr>
      <dsp:spPr>
        <a:xfrm>
          <a:off x="3276599" y="-18606"/>
          <a:ext cx="1320801" cy="1334855"/>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Few level of management</a:t>
          </a:r>
          <a:endParaRPr lang="en-US" sz="1200" kern="1200" dirty="0"/>
        </a:p>
      </dsp:txBody>
      <dsp:txXfrm>
        <a:off x="3470026" y="176879"/>
        <a:ext cx="933947" cy="943885"/>
      </dsp:txXfrm>
    </dsp:sp>
    <dsp:sp modelId="{3A594718-11E7-46C6-8EEA-C34666C28328}">
      <dsp:nvSpPr>
        <dsp:cNvPr id="0" name=""/>
        <dsp:cNvSpPr/>
      </dsp:nvSpPr>
      <dsp:spPr>
        <a:xfrm>
          <a:off x="4996465" y="996039"/>
          <a:ext cx="1251458" cy="12514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Few staffs</a:t>
          </a:r>
          <a:endParaRPr lang="en-US" sz="1400" kern="1200" dirty="0"/>
        </a:p>
      </dsp:txBody>
      <dsp:txXfrm>
        <a:off x="5179737" y="1179311"/>
        <a:ext cx="884914" cy="884914"/>
      </dsp:txXfrm>
    </dsp:sp>
    <dsp:sp modelId="{EFE934C7-98C3-4ED9-8611-C64A49FD0A0E}">
      <dsp:nvSpPr>
        <dsp:cNvPr id="0" name=""/>
        <dsp:cNvSpPr/>
      </dsp:nvSpPr>
      <dsp:spPr>
        <a:xfrm>
          <a:off x="4996465" y="2941934"/>
          <a:ext cx="1251458" cy="12514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Simple transactions</a:t>
          </a:r>
          <a:endParaRPr lang="en-US" sz="1200" kern="1200" dirty="0"/>
        </a:p>
      </dsp:txBody>
      <dsp:txXfrm>
        <a:off x="5179737" y="3125206"/>
        <a:ext cx="884914" cy="884914"/>
      </dsp:txXfrm>
    </dsp:sp>
    <dsp:sp modelId="{26E5CC67-86DF-4DE8-9797-8E6ECA1B990A}">
      <dsp:nvSpPr>
        <dsp:cNvPr id="0" name=""/>
        <dsp:cNvSpPr/>
      </dsp:nvSpPr>
      <dsp:spPr>
        <a:xfrm>
          <a:off x="3311270" y="3914882"/>
          <a:ext cx="1251458" cy="12514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Simple record keeping</a:t>
          </a:r>
          <a:endParaRPr lang="en-US" sz="1400" kern="1200" dirty="0"/>
        </a:p>
      </dsp:txBody>
      <dsp:txXfrm>
        <a:off x="3494542" y="4098154"/>
        <a:ext cx="884914" cy="884914"/>
      </dsp:txXfrm>
    </dsp:sp>
    <dsp:sp modelId="{83E5C642-2BEF-4B82-A42F-FE1E07D84B56}">
      <dsp:nvSpPr>
        <dsp:cNvPr id="0" name=""/>
        <dsp:cNvSpPr/>
      </dsp:nvSpPr>
      <dsp:spPr>
        <a:xfrm>
          <a:off x="1626075" y="2941934"/>
          <a:ext cx="1251458" cy="12514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Few business lines</a:t>
          </a:r>
          <a:endParaRPr lang="en-US" sz="1400" kern="1200" dirty="0"/>
        </a:p>
      </dsp:txBody>
      <dsp:txXfrm>
        <a:off x="1809347" y="3125206"/>
        <a:ext cx="884914" cy="884914"/>
      </dsp:txXfrm>
    </dsp:sp>
    <dsp:sp modelId="{52241E30-0E2C-48A7-ADED-B64FC99ABC7A}">
      <dsp:nvSpPr>
        <dsp:cNvPr id="0" name=""/>
        <dsp:cNvSpPr/>
      </dsp:nvSpPr>
      <dsp:spPr>
        <a:xfrm>
          <a:off x="1626075" y="996039"/>
          <a:ext cx="1251458" cy="1251458"/>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Few internal controls</a:t>
          </a:r>
          <a:endParaRPr lang="en-US" sz="1400" kern="1200" dirty="0"/>
        </a:p>
      </dsp:txBody>
      <dsp:txXfrm>
        <a:off x="1809347" y="1179311"/>
        <a:ext cx="884914" cy="88491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t>28-Dec-22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28-Dec-22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28-Dec-22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t>28-Dec-22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28-Dec-22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956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28-Dec-22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28-Dec-22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t>28-Dec-22</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28-Dec-22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t>28-Dec-22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875264" y="6422065"/>
            <a:ext cx="1016000" cy="365125"/>
          </a:xfrm>
        </p:spPr>
        <p:txBody>
          <a:bodyPr/>
          <a:lstStyle/>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09600" y="6422065"/>
            <a:ext cx="2844800" cy="365125"/>
          </a:xfrm>
        </p:spPr>
        <p:txBody>
          <a:bodyPr/>
          <a:lstStyle/>
          <a:p>
            <a:fld id="{1D8BD707-D9CF-40AE-B4C6-C98DA3205C09}" type="datetimeFigureOut">
              <a:rPr lang="en-US" smtClean="0"/>
              <a:t>28-Dec-22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t>28-Dec-22</a:t>
            </a:fld>
            <a:endParaRPr lang="en-US"/>
          </a:p>
        </p:txBody>
      </p:sp>
      <p:sp>
        <p:nvSpPr>
          <p:cNvPr id="22" name="Footer Placeholder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ject 12"/>
          <p:cNvSpPr txBox="1">
            <a:spLocks noGrp="1"/>
          </p:cNvSpPr>
          <p:nvPr>
            <p:ph type="title"/>
          </p:nvPr>
        </p:nvSpPr>
        <p:spPr>
          <a:xfrm>
            <a:off x="1371600" y="1600200"/>
            <a:ext cx="9857740" cy="2265680"/>
          </a:xfrm>
          <a:prstGeom prst="rect">
            <a:avLst/>
          </a:prstGeom>
        </p:spPr>
        <p:txBody>
          <a:bodyPr vert="horz" wrap="square" lIns="0" tIns="12700" rIns="0" bIns="0" rtlCol="0">
            <a:spAutoFit/>
          </a:bodyPr>
          <a:lstStyle/>
          <a:p>
            <a:pPr marL="12065" marR="5080" indent="188595" algn="ctr">
              <a:lnSpc>
                <a:spcPct val="100000"/>
              </a:lnSpc>
              <a:spcBef>
                <a:spcPts val="100"/>
              </a:spcBef>
            </a:pPr>
            <a:r>
              <a:rPr lang="en-US" sz="4900" b="1" spc="-10" dirty="0" smtClean="0">
                <a:solidFill>
                  <a:srgbClr val="FFFFFF"/>
                </a:solidFill>
                <a:latin typeface="Arial" pitchFamily="34" charset="0"/>
                <a:cs typeface="Arial" pitchFamily="34" charset="0"/>
              </a:rPr>
              <a:t>Audit </a:t>
            </a:r>
            <a:r>
              <a:rPr sz="4900" b="1" spc="-10" dirty="0" smtClean="0">
                <a:solidFill>
                  <a:srgbClr val="FFFFFF"/>
                </a:solidFill>
                <a:latin typeface="Arial" pitchFamily="34" charset="0"/>
                <a:cs typeface="Arial" pitchFamily="34" charset="0"/>
              </a:rPr>
              <a:t>Documentation </a:t>
            </a:r>
            <a:r>
              <a:rPr sz="4900" b="1" dirty="0">
                <a:solidFill>
                  <a:srgbClr val="FFFFFF"/>
                </a:solidFill>
                <a:latin typeface="Arial" pitchFamily="34" charset="0"/>
                <a:cs typeface="Arial" pitchFamily="34" charset="0"/>
              </a:rPr>
              <a:t>/ </a:t>
            </a:r>
            <a:r>
              <a:rPr sz="4900" b="1" spc="-5" dirty="0">
                <a:solidFill>
                  <a:srgbClr val="FFFFFF"/>
                </a:solidFill>
                <a:latin typeface="Arial" pitchFamily="34" charset="0"/>
                <a:cs typeface="Arial" pitchFamily="34" charset="0"/>
              </a:rPr>
              <a:t>Other </a:t>
            </a:r>
            <a:r>
              <a:rPr sz="4900" b="1" dirty="0">
                <a:solidFill>
                  <a:srgbClr val="FFFFFF"/>
                </a:solidFill>
                <a:latin typeface="Arial" pitchFamily="34" charset="0"/>
                <a:cs typeface="Arial" pitchFamily="34" charset="0"/>
              </a:rPr>
              <a:t> </a:t>
            </a:r>
            <a:r>
              <a:rPr sz="4900" b="1" spc="-5" dirty="0">
                <a:solidFill>
                  <a:srgbClr val="FFFFFF"/>
                </a:solidFill>
                <a:latin typeface="Arial" pitchFamily="34" charset="0"/>
                <a:cs typeface="Arial" pitchFamily="34" charset="0"/>
              </a:rPr>
              <a:t>important</a:t>
            </a:r>
            <a:r>
              <a:rPr sz="4900" b="1" spc="-55" dirty="0">
                <a:solidFill>
                  <a:srgbClr val="FFFFFF"/>
                </a:solidFill>
                <a:latin typeface="Arial" pitchFamily="34" charset="0"/>
                <a:cs typeface="Arial" pitchFamily="34" charset="0"/>
              </a:rPr>
              <a:t> </a:t>
            </a:r>
            <a:r>
              <a:rPr sz="4900" b="1" spc="-5" dirty="0">
                <a:solidFill>
                  <a:srgbClr val="FFFFFF"/>
                </a:solidFill>
                <a:latin typeface="Arial" pitchFamily="34" charset="0"/>
                <a:cs typeface="Arial" pitchFamily="34" charset="0"/>
              </a:rPr>
              <a:t>Standards</a:t>
            </a:r>
            <a:r>
              <a:rPr sz="4900" b="1" spc="-45" dirty="0">
                <a:solidFill>
                  <a:srgbClr val="FFFFFF"/>
                </a:solidFill>
                <a:latin typeface="Arial" pitchFamily="34" charset="0"/>
                <a:cs typeface="Arial" pitchFamily="34" charset="0"/>
              </a:rPr>
              <a:t> </a:t>
            </a:r>
            <a:r>
              <a:rPr lang="en-US" sz="4900" b="1" spc="-45" dirty="0" smtClean="0">
                <a:solidFill>
                  <a:srgbClr val="FFFFFF"/>
                </a:solidFill>
                <a:latin typeface="Arial" pitchFamily="34" charset="0"/>
                <a:cs typeface="Arial" pitchFamily="34" charset="0"/>
              </a:rPr>
              <a:t/>
            </a:r>
            <a:br>
              <a:rPr lang="en-US" sz="4900" b="1" spc="-45" dirty="0" smtClean="0">
                <a:solidFill>
                  <a:srgbClr val="FFFFFF"/>
                </a:solidFill>
                <a:latin typeface="Arial" pitchFamily="34" charset="0"/>
                <a:cs typeface="Arial" pitchFamily="34" charset="0"/>
              </a:rPr>
            </a:br>
            <a:r>
              <a:rPr lang="en-US" sz="4900" b="1" spc="-45" dirty="0" smtClean="0">
                <a:solidFill>
                  <a:srgbClr val="FFFFFF"/>
                </a:solidFill>
                <a:latin typeface="Arial" pitchFamily="34" charset="0"/>
                <a:cs typeface="Arial" pitchFamily="34" charset="0"/>
              </a:rPr>
              <a:t>for </a:t>
            </a:r>
            <a:r>
              <a:rPr sz="4900" b="1" spc="-1460" dirty="0" smtClean="0">
                <a:solidFill>
                  <a:srgbClr val="FFFFFF"/>
                </a:solidFill>
                <a:latin typeface="Arial" pitchFamily="34" charset="0"/>
                <a:cs typeface="Arial" pitchFamily="34" charset="0"/>
              </a:rPr>
              <a:t> </a:t>
            </a:r>
            <a:r>
              <a:rPr sz="4900" b="1" spc="-5" dirty="0" smtClean="0">
                <a:solidFill>
                  <a:srgbClr val="FFFFFF"/>
                </a:solidFill>
                <a:latin typeface="Arial" pitchFamily="34" charset="0"/>
                <a:cs typeface="Arial" pitchFamily="34" charset="0"/>
              </a:rPr>
              <a:t>SME</a:t>
            </a:r>
            <a:r>
              <a:rPr lang="en-US" sz="4900" b="1" spc="-5" dirty="0" smtClean="0">
                <a:solidFill>
                  <a:srgbClr val="FFFFFF"/>
                </a:solidFill>
                <a:latin typeface="Arial" pitchFamily="34" charset="0"/>
                <a:cs typeface="Arial" pitchFamily="34" charset="0"/>
              </a:rPr>
              <a:t>s</a:t>
            </a:r>
            <a:r>
              <a:rPr sz="4900" b="1" spc="-15" dirty="0" smtClean="0">
                <a:solidFill>
                  <a:srgbClr val="FFFFFF"/>
                </a:solidFill>
                <a:latin typeface="Arial" pitchFamily="34" charset="0"/>
                <a:cs typeface="Arial" pitchFamily="34" charset="0"/>
              </a:rPr>
              <a:t> </a:t>
            </a:r>
            <a:r>
              <a:rPr sz="4900" b="1" spc="-10" dirty="0">
                <a:solidFill>
                  <a:srgbClr val="FFFFFF"/>
                </a:solidFill>
                <a:latin typeface="Arial" pitchFamily="34" charset="0"/>
                <a:cs typeface="Arial" pitchFamily="34" charset="0"/>
              </a:rPr>
              <a:t>perspective</a:t>
            </a:r>
            <a:endParaRPr sz="4900" b="1" dirty="0">
              <a:latin typeface="Arial" pitchFamily="34" charset="0"/>
              <a:cs typeface="Arial" pitchFamily="34" charset="0"/>
            </a:endParaRPr>
          </a:p>
        </p:txBody>
      </p:sp>
    </p:spTree>
    <p:extLst>
      <p:ext uri="{BB962C8B-B14F-4D97-AF65-F5344CB8AC3E}">
        <p14:creationId xmlns:p14="http://schemas.microsoft.com/office/powerpoint/2010/main" val="2717032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Audit Planning and Control (including risk assessment)</a:t>
            </a:r>
            <a:endParaRPr lang="en-US" sz="2200" dirty="0"/>
          </a:p>
        </p:txBody>
      </p:sp>
      <p:sp>
        <p:nvSpPr>
          <p:cNvPr id="14" name="Title 12"/>
          <p:cNvSpPr txBox="1">
            <a:spLocks/>
          </p:cNvSpPr>
          <p:nvPr/>
        </p:nvSpPr>
        <p:spPr>
          <a:xfrm>
            <a:off x="646041" y="990600"/>
            <a:ext cx="10972800" cy="49530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buFont typeface="Wingdings" pitchFamily="2" charset="2"/>
              <a:buChar char="ü"/>
            </a:pPr>
            <a:r>
              <a:rPr lang="en-US" sz="1200" dirty="0" smtClean="0"/>
              <a:t>Fraud </a:t>
            </a:r>
            <a:r>
              <a:rPr lang="en-US" sz="1200" dirty="0"/>
              <a:t>Risk Questionnaire</a:t>
            </a:r>
          </a:p>
          <a:p>
            <a:pPr marL="463550" indent="-238125">
              <a:buFont typeface="Arial" pitchFamily="34" charset="0"/>
              <a:buChar char="•"/>
            </a:pPr>
            <a:r>
              <a:rPr lang="en-US" sz="1200" dirty="0"/>
              <a:t>The auditor’s responsibilities lie in identifying and assessing the risk of </a:t>
            </a:r>
            <a:r>
              <a:rPr lang="en-US" sz="1200" dirty="0" smtClean="0"/>
              <a:t>material misstatements </a:t>
            </a:r>
            <a:r>
              <a:rPr lang="en-US" sz="1200" dirty="0"/>
              <a:t>arising due to fraud and error. </a:t>
            </a:r>
            <a:endParaRPr lang="en-US" sz="1200" dirty="0" smtClean="0"/>
          </a:p>
          <a:p>
            <a:pPr marL="463550" indent="-238125">
              <a:buFont typeface="Arial" pitchFamily="34" charset="0"/>
              <a:buChar char="•"/>
            </a:pPr>
            <a:r>
              <a:rPr lang="en-US" sz="1200" dirty="0" smtClean="0"/>
              <a:t>The </a:t>
            </a:r>
            <a:r>
              <a:rPr lang="en-US" sz="1200" dirty="0"/>
              <a:t>auditor should obtain sufficient </a:t>
            </a:r>
            <a:r>
              <a:rPr lang="en-US" sz="1200" dirty="0" smtClean="0"/>
              <a:t>and appropriate </a:t>
            </a:r>
            <a:r>
              <a:rPr lang="en-US" sz="1200" dirty="0"/>
              <a:t>audit evidence and is expected to respond effectively to the identified </a:t>
            </a:r>
            <a:r>
              <a:rPr lang="en-US" sz="1200" dirty="0" smtClean="0"/>
              <a:t>or suspected </a:t>
            </a:r>
            <a:r>
              <a:rPr lang="en-US" sz="1200" dirty="0"/>
              <a:t>fraud</a:t>
            </a:r>
            <a:r>
              <a:rPr lang="en-US" sz="1200" dirty="0" smtClean="0"/>
              <a:t>.</a:t>
            </a:r>
          </a:p>
          <a:p>
            <a:pPr marL="463550" indent="-238125">
              <a:buFont typeface="Arial" pitchFamily="34" charset="0"/>
              <a:buChar char="•"/>
            </a:pPr>
            <a:r>
              <a:rPr lang="en-US" sz="1200" dirty="0" smtClean="0"/>
              <a:t>Presence </a:t>
            </a:r>
            <a:r>
              <a:rPr lang="en-US" sz="1200" dirty="0"/>
              <a:t>of a dominant owner-manager is an important factor in the overall </a:t>
            </a:r>
            <a:r>
              <a:rPr lang="en-US" sz="1200" dirty="0" smtClean="0"/>
              <a:t>control environment</a:t>
            </a:r>
          </a:p>
          <a:p>
            <a:pPr marL="463550" indent="-238125">
              <a:buFont typeface="Arial" pitchFamily="34" charset="0"/>
              <a:buChar char="•"/>
            </a:pPr>
            <a:r>
              <a:rPr lang="en-US" sz="1200" dirty="0" smtClean="0"/>
              <a:t>Can lead to </a:t>
            </a:r>
            <a:r>
              <a:rPr lang="en-US" sz="1200" dirty="0"/>
              <a:t>potential weakness </a:t>
            </a:r>
            <a:r>
              <a:rPr lang="en-US" sz="1200" dirty="0" smtClean="0"/>
              <a:t>considering opportunity </a:t>
            </a:r>
            <a:r>
              <a:rPr lang="en-US" sz="1200" dirty="0"/>
              <a:t>for management override </a:t>
            </a:r>
            <a:r>
              <a:rPr lang="en-US" sz="1200" dirty="0" smtClean="0"/>
              <a:t>of controls </a:t>
            </a:r>
          </a:p>
          <a:p>
            <a:pPr marL="225425"/>
            <a:endParaRPr lang="en-US" sz="1200" dirty="0" smtClean="0"/>
          </a:p>
          <a:p>
            <a:pPr marL="463550" indent="-238125">
              <a:buFont typeface="Arial" pitchFamily="34" charset="0"/>
              <a:buChar char="•"/>
            </a:pPr>
            <a:endParaRPr lang="en-US" sz="1200" dirty="0" smtClean="0"/>
          </a:p>
          <a:p>
            <a:pPr marL="463550" indent="-238125">
              <a:buFont typeface="Arial" pitchFamily="34" charset="0"/>
              <a:buChar char="•"/>
            </a:pPr>
            <a:endParaRPr lang="en-US" sz="1200" dirty="0" smtClean="0"/>
          </a:p>
          <a:p>
            <a:pPr marL="463550" indent="-238125">
              <a:buFont typeface="Arial" pitchFamily="34" charset="0"/>
              <a:buChar char="•"/>
            </a:pPr>
            <a:endParaRPr lang="en-US" sz="1200" dirty="0" smtClean="0"/>
          </a:p>
          <a:p>
            <a:pPr marL="463550" indent="-238125">
              <a:buFont typeface="Arial" pitchFamily="34" charset="0"/>
              <a:buChar char="•"/>
            </a:pPr>
            <a:endParaRPr lang="en-US" sz="1200" dirty="0"/>
          </a:p>
          <a:p>
            <a:pPr marL="225425" indent="-225425">
              <a:buFont typeface="Wingdings" pitchFamily="2" charset="2"/>
              <a:buChar char="ü"/>
            </a:pPr>
            <a:endParaRPr lang="en-US" sz="12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981200"/>
            <a:ext cx="3540411" cy="4190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0" y="1981201"/>
            <a:ext cx="3621004"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1" y="1981201"/>
            <a:ext cx="3493044" cy="3657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96306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Audit </a:t>
            </a:r>
            <a:r>
              <a:rPr lang="en-US" sz="2200" b="1" dirty="0" smtClean="0"/>
              <a:t>Program – Balance Sheet Items and Statement of Profit and Loss</a:t>
            </a:r>
            <a:endParaRPr lang="en-US" sz="2200" dirty="0"/>
          </a:p>
        </p:txBody>
      </p:sp>
      <p:sp>
        <p:nvSpPr>
          <p:cNvPr id="14" name="Title 12"/>
          <p:cNvSpPr txBox="1">
            <a:spLocks/>
          </p:cNvSpPr>
          <p:nvPr/>
        </p:nvSpPr>
        <p:spPr>
          <a:xfrm>
            <a:off x="646043" y="1219200"/>
            <a:ext cx="9808464" cy="42672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spcAft>
                <a:spcPts val="600"/>
              </a:spcAft>
              <a:buFont typeface="Wingdings" pitchFamily="2" charset="2"/>
              <a:buChar char="ü"/>
            </a:pPr>
            <a:r>
              <a:rPr lang="en-US" sz="1400" dirty="0" smtClean="0"/>
              <a:t>Needs to be tailored based on the understanding of the client and industry </a:t>
            </a:r>
          </a:p>
          <a:p>
            <a:pPr marL="225425" indent="-225425">
              <a:lnSpc>
                <a:spcPct val="120000"/>
              </a:lnSpc>
              <a:spcAft>
                <a:spcPts val="600"/>
              </a:spcAft>
              <a:buFont typeface="Wingdings" pitchFamily="2" charset="2"/>
              <a:buChar char="ü"/>
            </a:pPr>
            <a:r>
              <a:rPr lang="en-US" sz="1400" dirty="0" smtClean="0"/>
              <a:t>Specific procedure to be identified for </a:t>
            </a:r>
            <a:r>
              <a:rPr lang="en-US" sz="1400" dirty="0"/>
              <a:t>different Balance Sheet Items and Statement of Profit and </a:t>
            </a:r>
            <a:r>
              <a:rPr lang="en-US" sz="1400" dirty="0" smtClean="0"/>
              <a:t>Loss</a:t>
            </a:r>
            <a:endParaRPr lang="en-US" sz="1400" dirty="0"/>
          </a:p>
          <a:p>
            <a:pPr marL="225425" indent="-225425">
              <a:lnSpc>
                <a:spcPct val="120000"/>
              </a:lnSpc>
              <a:spcAft>
                <a:spcPts val="600"/>
              </a:spcAft>
              <a:buFont typeface="Wingdings" pitchFamily="2" charset="2"/>
              <a:buChar char="ü"/>
            </a:pPr>
            <a:r>
              <a:rPr lang="en-US" sz="1400" dirty="0" smtClean="0"/>
              <a:t>Points for considered for making an audit program:</a:t>
            </a:r>
          </a:p>
          <a:p>
            <a:pPr marL="800100" lvl="1" indent="-342900">
              <a:lnSpc>
                <a:spcPct val="120000"/>
              </a:lnSpc>
              <a:spcAft>
                <a:spcPts val="600"/>
              </a:spcAft>
              <a:buFont typeface="Arial" pitchFamily="34" charset="0"/>
              <a:buChar char="•"/>
            </a:pPr>
            <a:r>
              <a:rPr lang="en-US" sz="1400" dirty="0">
                <a:latin typeface="+mj-lt"/>
              </a:rPr>
              <a:t>System Update</a:t>
            </a:r>
          </a:p>
          <a:p>
            <a:pPr marL="800100" lvl="1" indent="-342900">
              <a:lnSpc>
                <a:spcPct val="120000"/>
              </a:lnSpc>
              <a:spcAft>
                <a:spcPts val="600"/>
              </a:spcAft>
              <a:buFont typeface="Arial" pitchFamily="34" charset="0"/>
              <a:buChar char="•"/>
            </a:pPr>
            <a:r>
              <a:rPr lang="en-US" sz="1400" dirty="0">
                <a:latin typeface="+mj-lt"/>
              </a:rPr>
              <a:t>Risk Assessment</a:t>
            </a:r>
          </a:p>
          <a:p>
            <a:pPr marL="800100" lvl="1" indent="-342900">
              <a:lnSpc>
                <a:spcPct val="120000"/>
              </a:lnSpc>
              <a:spcAft>
                <a:spcPts val="600"/>
              </a:spcAft>
              <a:buFont typeface="Arial" pitchFamily="34" charset="0"/>
              <a:buChar char="•"/>
            </a:pPr>
            <a:r>
              <a:rPr lang="en-US" sz="1400" dirty="0">
                <a:latin typeface="+mj-lt"/>
              </a:rPr>
              <a:t>Internal Controls Evaluation</a:t>
            </a:r>
          </a:p>
          <a:p>
            <a:pPr marL="800100" lvl="1" indent="-342900">
              <a:lnSpc>
                <a:spcPct val="120000"/>
              </a:lnSpc>
              <a:spcAft>
                <a:spcPts val="600"/>
              </a:spcAft>
              <a:buFont typeface="Arial" pitchFamily="34" charset="0"/>
              <a:buChar char="•"/>
            </a:pPr>
            <a:r>
              <a:rPr lang="en-US" sz="1400" dirty="0">
                <a:latin typeface="+mj-lt"/>
              </a:rPr>
              <a:t>Examination of Records</a:t>
            </a:r>
          </a:p>
          <a:p>
            <a:pPr marL="800100" lvl="1" indent="-342900">
              <a:lnSpc>
                <a:spcPct val="120000"/>
              </a:lnSpc>
              <a:spcAft>
                <a:spcPts val="600"/>
              </a:spcAft>
              <a:buFont typeface="Arial" pitchFamily="34" charset="0"/>
              <a:buChar char="•"/>
            </a:pPr>
            <a:r>
              <a:rPr lang="en-US" sz="1400" dirty="0">
                <a:latin typeface="+mj-lt"/>
              </a:rPr>
              <a:t>Physical Verification / Inspections</a:t>
            </a:r>
          </a:p>
          <a:p>
            <a:pPr marL="800100" lvl="1" indent="-342900">
              <a:lnSpc>
                <a:spcPct val="120000"/>
              </a:lnSpc>
              <a:spcAft>
                <a:spcPts val="600"/>
              </a:spcAft>
              <a:buFont typeface="Arial" pitchFamily="34" charset="0"/>
              <a:buChar char="•"/>
            </a:pPr>
            <a:r>
              <a:rPr lang="en-US" sz="1400" dirty="0">
                <a:latin typeface="+mj-lt"/>
              </a:rPr>
              <a:t>Valuation and accuracy</a:t>
            </a:r>
          </a:p>
          <a:p>
            <a:pPr marL="800100" lvl="1" indent="-342900">
              <a:lnSpc>
                <a:spcPct val="120000"/>
              </a:lnSpc>
              <a:spcAft>
                <a:spcPts val="600"/>
              </a:spcAft>
              <a:buFont typeface="Arial" pitchFamily="34" charset="0"/>
              <a:buChar char="•"/>
            </a:pPr>
            <a:r>
              <a:rPr lang="en-US" sz="1400" dirty="0">
                <a:latin typeface="+mj-lt"/>
              </a:rPr>
              <a:t>Obtaining confirmations</a:t>
            </a:r>
          </a:p>
          <a:p>
            <a:pPr marL="800100" lvl="1" indent="-342900">
              <a:lnSpc>
                <a:spcPct val="120000"/>
              </a:lnSpc>
              <a:spcAft>
                <a:spcPts val="600"/>
              </a:spcAft>
              <a:buFont typeface="Arial" pitchFamily="34" charset="0"/>
              <a:buChar char="•"/>
            </a:pPr>
            <a:r>
              <a:rPr lang="en-US" sz="1400" dirty="0">
                <a:latin typeface="+mj-lt"/>
              </a:rPr>
              <a:t>Analytical Review Procedures</a:t>
            </a:r>
          </a:p>
          <a:p>
            <a:pPr marL="800100" lvl="1" indent="-342900">
              <a:lnSpc>
                <a:spcPct val="120000"/>
              </a:lnSpc>
              <a:spcAft>
                <a:spcPts val="600"/>
              </a:spcAft>
              <a:buFont typeface="Arial" pitchFamily="34" charset="0"/>
              <a:buChar char="•"/>
            </a:pPr>
            <a:r>
              <a:rPr lang="en-US" sz="1400" dirty="0">
                <a:latin typeface="+mj-lt"/>
              </a:rPr>
              <a:t>Presentation and Disclosure</a:t>
            </a:r>
          </a:p>
          <a:p>
            <a:pPr marL="800100" lvl="1" indent="-342900">
              <a:lnSpc>
                <a:spcPct val="120000"/>
              </a:lnSpc>
              <a:spcAft>
                <a:spcPts val="600"/>
              </a:spcAft>
              <a:buFont typeface="Arial" pitchFamily="34" charset="0"/>
              <a:buChar char="•"/>
            </a:pPr>
            <a:r>
              <a:rPr lang="en-US" sz="1400" dirty="0">
                <a:latin typeface="+mj-lt"/>
              </a:rPr>
              <a:t>Management Representations</a:t>
            </a:r>
          </a:p>
        </p:txBody>
      </p:sp>
    </p:spTree>
    <p:extLst>
      <p:ext uri="{BB962C8B-B14F-4D97-AF65-F5344CB8AC3E}">
        <p14:creationId xmlns:p14="http://schemas.microsoft.com/office/powerpoint/2010/main" val="563512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Audit in Computer based environment</a:t>
            </a:r>
            <a:endParaRPr lang="en-US" sz="2200" dirty="0"/>
          </a:p>
        </p:txBody>
      </p:sp>
      <p:sp>
        <p:nvSpPr>
          <p:cNvPr id="14" name="Title 12"/>
          <p:cNvSpPr txBox="1">
            <a:spLocks/>
          </p:cNvSpPr>
          <p:nvPr/>
        </p:nvSpPr>
        <p:spPr>
          <a:xfrm>
            <a:off x="646043" y="1219200"/>
            <a:ext cx="9808464" cy="48768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457200" indent="-457200">
              <a:lnSpc>
                <a:spcPct val="120000"/>
              </a:lnSpc>
              <a:buFont typeface="Arial" pitchFamily="34" charset="0"/>
              <a:buChar char="•"/>
            </a:pPr>
            <a:r>
              <a:rPr lang="en-US" sz="1600" b="1" dirty="0" smtClean="0"/>
              <a:t>Application Control:</a:t>
            </a:r>
          </a:p>
          <a:p>
            <a:pPr marL="519113">
              <a:lnSpc>
                <a:spcPct val="120000"/>
              </a:lnSpc>
            </a:pPr>
            <a:r>
              <a:rPr lang="en-US" sz="1600" dirty="0" smtClean="0"/>
              <a:t>The </a:t>
            </a:r>
            <a:r>
              <a:rPr lang="en-US" sz="1600" dirty="0"/>
              <a:t>purpose of verification should be to ensure that there are adequate controls </a:t>
            </a:r>
            <a:r>
              <a:rPr lang="en-US" sz="1600" dirty="0" smtClean="0"/>
              <a:t>existing and </a:t>
            </a:r>
            <a:r>
              <a:rPr lang="en-US" sz="1600" dirty="0"/>
              <a:t>also an effective computer-based system to verify at the point of </a:t>
            </a:r>
            <a:r>
              <a:rPr lang="en-US" sz="1600" b="1" u="sng" dirty="0"/>
              <a:t>input</a:t>
            </a:r>
            <a:r>
              <a:rPr lang="en-US" sz="1600" dirty="0"/>
              <a:t>, </a:t>
            </a:r>
            <a:r>
              <a:rPr lang="en-US" sz="1600" b="1" u="sng" dirty="0" smtClean="0"/>
              <a:t>processing</a:t>
            </a:r>
            <a:r>
              <a:rPr lang="en-US" sz="1600" dirty="0" smtClean="0"/>
              <a:t> and </a:t>
            </a:r>
            <a:r>
              <a:rPr lang="en-US" sz="1600" b="1" u="sng" dirty="0"/>
              <a:t>output</a:t>
            </a:r>
            <a:r>
              <a:rPr lang="en-US" sz="1600" dirty="0"/>
              <a:t> stages of the computer processing cycle and over standing data contained </a:t>
            </a:r>
            <a:r>
              <a:rPr lang="en-US" sz="1600" dirty="0" smtClean="0"/>
              <a:t>in </a:t>
            </a:r>
            <a:r>
              <a:rPr lang="en-US" sz="1600" b="1" u="sng" dirty="0" smtClean="0"/>
              <a:t>master </a:t>
            </a:r>
            <a:r>
              <a:rPr lang="en-US" sz="1600" b="1" u="sng" dirty="0"/>
              <a:t>files</a:t>
            </a:r>
            <a:r>
              <a:rPr lang="en-US" sz="1600" dirty="0" smtClean="0"/>
              <a:t>.</a:t>
            </a:r>
          </a:p>
          <a:p>
            <a:pPr marL="457200" indent="-457200">
              <a:lnSpc>
                <a:spcPct val="120000"/>
              </a:lnSpc>
              <a:buFont typeface="Arial" pitchFamily="34" charset="0"/>
              <a:buChar char="•"/>
            </a:pPr>
            <a:endParaRPr lang="en-US" sz="1600" b="1" dirty="0" smtClean="0"/>
          </a:p>
          <a:p>
            <a:pPr marL="457200" indent="-457200">
              <a:lnSpc>
                <a:spcPct val="120000"/>
              </a:lnSpc>
              <a:buFont typeface="Arial" pitchFamily="34" charset="0"/>
              <a:buChar char="•"/>
            </a:pPr>
            <a:r>
              <a:rPr lang="fr-FR" sz="1600" b="1" dirty="0" smtClean="0"/>
              <a:t>Computer </a:t>
            </a:r>
            <a:r>
              <a:rPr lang="fr-FR" sz="1600" b="1" dirty="0" err="1"/>
              <a:t>Assisted</a:t>
            </a:r>
            <a:r>
              <a:rPr lang="fr-FR" sz="1600" b="1" dirty="0"/>
              <a:t> Audit Techniques (</a:t>
            </a:r>
            <a:r>
              <a:rPr lang="fr-FR" sz="1600" b="1" dirty="0" err="1"/>
              <a:t>CAATs</a:t>
            </a:r>
            <a:r>
              <a:rPr lang="fr-FR" sz="1600" b="1" dirty="0"/>
              <a:t>)</a:t>
            </a:r>
            <a:endParaRPr lang="en-US" sz="1600" b="1" dirty="0" smtClean="0"/>
          </a:p>
          <a:p>
            <a:pPr marL="519113">
              <a:lnSpc>
                <a:spcPct val="120000"/>
              </a:lnSpc>
            </a:pPr>
            <a:r>
              <a:rPr lang="en-US" sz="1600" dirty="0"/>
              <a:t>The nature of computer-based accounting systems is such that auditors may use </a:t>
            </a:r>
            <a:r>
              <a:rPr lang="en-US" sz="1600" dirty="0" smtClean="0"/>
              <a:t>the audit </a:t>
            </a:r>
            <a:r>
              <a:rPr lang="en-US" sz="1600" dirty="0"/>
              <a:t>client’s computer, or their own, as an audit tool, to assist them in their </a:t>
            </a:r>
            <a:r>
              <a:rPr lang="en-US" sz="1600" dirty="0" smtClean="0"/>
              <a:t>audit procedures.</a:t>
            </a:r>
          </a:p>
          <a:p>
            <a:pPr marL="862013" indent="-342900">
              <a:lnSpc>
                <a:spcPct val="120000"/>
              </a:lnSpc>
              <a:buFont typeface="Wingdings" pitchFamily="2" charset="2"/>
              <a:buChar char="ü"/>
            </a:pPr>
            <a:r>
              <a:rPr lang="en-US" sz="1600" dirty="0" smtClean="0"/>
              <a:t>Three classification of CAAT: (a) Audit Software (b) Test data (c) Other technique</a:t>
            </a:r>
          </a:p>
          <a:p>
            <a:pPr marL="519113">
              <a:lnSpc>
                <a:spcPct val="120000"/>
              </a:lnSpc>
            </a:pPr>
            <a:endParaRPr lang="en-US" sz="1600" dirty="0" smtClean="0"/>
          </a:p>
          <a:p>
            <a:pPr marL="457200" indent="-457200">
              <a:lnSpc>
                <a:spcPct val="120000"/>
              </a:lnSpc>
              <a:buFont typeface="Arial" pitchFamily="34" charset="0"/>
              <a:buChar char="•"/>
            </a:pPr>
            <a:r>
              <a:rPr lang="fr-FR" sz="1600" b="1" dirty="0" smtClean="0"/>
              <a:t>Accounting applications and </a:t>
            </a:r>
            <a:r>
              <a:rPr lang="fr-FR" sz="1600" b="1" dirty="0" err="1" smtClean="0"/>
              <a:t>CAATs</a:t>
            </a:r>
            <a:r>
              <a:rPr lang="fr-FR" sz="1600" b="1" dirty="0" smtClean="0"/>
              <a:t> </a:t>
            </a:r>
            <a:r>
              <a:rPr lang="fr-FR" sz="1600" b="1" dirty="0" err="1" smtClean="0"/>
              <a:t>requires</a:t>
            </a:r>
            <a:r>
              <a:rPr lang="fr-FR" sz="1600" b="1" dirty="0" smtClean="0"/>
              <a:t> test for the following </a:t>
            </a:r>
            <a:r>
              <a:rPr lang="fr-FR" sz="1600" b="1" dirty="0" err="1" smtClean="0"/>
              <a:t>parametres</a:t>
            </a:r>
            <a:r>
              <a:rPr lang="fr-FR" sz="1600" b="1" dirty="0" smtClean="0"/>
              <a:t>:</a:t>
            </a:r>
            <a:endParaRPr lang="en-US" sz="1600" b="1" dirty="0"/>
          </a:p>
          <a:p>
            <a:pPr marL="862013" indent="-342900">
              <a:lnSpc>
                <a:spcPct val="120000"/>
              </a:lnSpc>
              <a:buFont typeface="Wingdings" pitchFamily="2" charset="2"/>
              <a:buChar char="ü"/>
            </a:pPr>
            <a:r>
              <a:rPr lang="en-US" sz="1600" dirty="0"/>
              <a:t>System </a:t>
            </a:r>
            <a:r>
              <a:rPr lang="en-US" sz="1600" dirty="0"/>
              <a:t>Acquisition, Development and </a:t>
            </a:r>
            <a:r>
              <a:rPr lang="en-US" sz="1600" dirty="0"/>
              <a:t>Maintenance</a:t>
            </a:r>
          </a:p>
          <a:p>
            <a:pPr marL="862013" indent="-342900">
              <a:lnSpc>
                <a:spcPct val="120000"/>
              </a:lnSpc>
              <a:buFont typeface="Wingdings" pitchFamily="2" charset="2"/>
              <a:buChar char="ü"/>
            </a:pPr>
            <a:r>
              <a:rPr lang="en-US" sz="1600" dirty="0"/>
              <a:t>Communications </a:t>
            </a:r>
            <a:r>
              <a:rPr lang="en-US" sz="1600" dirty="0"/>
              <a:t>Security</a:t>
            </a:r>
          </a:p>
          <a:p>
            <a:pPr marL="862013" indent="-342900">
              <a:lnSpc>
                <a:spcPct val="120000"/>
              </a:lnSpc>
              <a:buFont typeface="Wingdings" pitchFamily="2" charset="2"/>
              <a:buChar char="ü"/>
            </a:pPr>
            <a:r>
              <a:rPr lang="en-US" sz="1600" dirty="0"/>
              <a:t>Access </a:t>
            </a:r>
            <a:r>
              <a:rPr lang="en-US" sz="1600" dirty="0"/>
              <a:t>Control</a:t>
            </a:r>
          </a:p>
          <a:p>
            <a:pPr marL="862013" indent="-342900">
              <a:lnSpc>
                <a:spcPct val="120000"/>
              </a:lnSpc>
              <a:buFont typeface="Wingdings" pitchFamily="2" charset="2"/>
              <a:buChar char="ü"/>
            </a:pPr>
            <a:r>
              <a:rPr lang="en-US" sz="1600" dirty="0"/>
              <a:t>Data </a:t>
            </a:r>
            <a:r>
              <a:rPr lang="en-US" sz="1600" dirty="0"/>
              <a:t>Management</a:t>
            </a:r>
          </a:p>
          <a:p>
            <a:pPr marL="862013" indent="-342900">
              <a:lnSpc>
                <a:spcPct val="120000"/>
              </a:lnSpc>
              <a:buFont typeface="Wingdings" pitchFamily="2" charset="2"/>
              <a:buChar char="ü"/>
            </a:pPr>
            <a:r>
              <a:rPr lang="en-US" sz="1600" dirty="0"/>
              <a:t>Operations </a:t>
            </a:r>
            <a:r>
              <a:rPr lang="en-US" sz="1600" dirty="0"/>
              <a:t>Security</a:t>
            </a:r>
          </a:p>
          <a:p>
            <a:pPr marL="862013" indent="-342900">
              <a:lnSpc>
                <a:spcPct val="120000"/>
              </a:lnSpc>
              <a:buFont typeface="Wingdings" pitchFamily="2" charset="2"/>
              <a:buChar char="ü"/>
            </a:pPr>
            <a:r>
              <a:rPr lang="en-US" sz="1600" dirty="0"/>
              <a:t>Physical and Environmental </a:t>
            </a:r>
            <a:r>
              <a:rPr lang="en-US" sz="1600" dirty="0"/>
              <a:t>Security</a:t>
            </a:r>
          </a:p>
          <a:p>
            <a:pPr marL="862013" indent="-342900">
              <a:lnSpc>
                <a:spcPct val="120000"/>
              </a:lnSpc>
              <a:buFont typeface="Wingdings" pitchFamily="2" charset="2"/>
              <a:buChar char="ü"/>
            </a:pPr>
            <a:r>
              <a:rPr lang="en-US" sz="1600" dirty="0"/>
              <a:t>Vendors and External </a:t>
            </a:r>
            <a:r>
              <a:rPr lang="en-US" sz="1600" dirty="0" smtClean="0"/>
              <a:t>Parties</a:t>
            </a:r>
            <a:endParaRPr lang="en-US" sz="1800" dirty="0" smtClean="0"/>
          </a:p>
        </p:txBody>
      </p:sp>
    </p:spTree>
    <p:extLst>
      <p:ext uri="{BB962C8B-B14F-4D97-AF65-F5344CB8AC3E}">
        <p14:creationId xmlns:p14="http://schemas.microsoft.com/office/powerpoint/2010/main" val="39635376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Nature and Purpose</a:t>
            </a:r>
            <a:endParaRPr lang="en-US" sz="2200" dirty="0"/>
          </a:p>
        </p:txBody>
      </p:sp>
      <p:pic>
        <p:nvPicPr>
          <p:cNvPr id="4" name="object 3"/>
          <p:cNvPicPr/>
          <p:nvPr/>
        </p:nvPicPr>
        <p:blipFill>
          <a:blip r:embed="rId2" cstate="print"/>
          <a:stretch>
            <a:fillRect/>
          </a:stretch>
        </p:blipFill>
        <p:spPr>
          <a:xfrm>
            <a:off x="1905000" y="1254981"/>
            <a:ext cx="8051800" cy="3881120"/>
          </a:xfrm>
          <a:prstGeom prst="rect">
            <a:avLst/>
          </a:prstGeom>
        </p:spPr>
      </p:pic>
    </p:spTree>
    <p:extLst>
      <p:ext uri="{BB962C8B-B14F-4D97-AF65-F5344CB8AC3E}">
        <p14:creationId xmlns:p14="http://schemas.microsoft.com/office/powerpoint/2010/main" val="400433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2"/>
          <p:cNvSpPr txBox="1">
            <a:spLocks/>
          </p:cNvSpPr>
          <p:nvPr/>
        </p:nvSpPr>
        <p:spPr>
          <a:xfrm>
            <a:off x="646043" y="1219200"/>
            <a:ext cx="9808464" cy="42672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r>
              <a:rPr lang="en-US" sz="1800" dirty="0"/>
              <a:t>Document is any material that provides evidence of work performed that enables the Auditor to satisfy himself</a:t>
            </a:r>
          </a:p>
          <a:p>
            <a:pPr marL="225425" indent="-225425">
              <a:lnSpc>
                <a:spcPct val="120000"/>
              </a:lnSpc>
              <a:buFont typeface="Arial" pitchFamily="34" charset="0"/>
              <a:buChar char="•"/>
            </a:pPr>
            <a:r>
              <a:rPr lang="en-US" sz="1800" dirty="0" smtClean="0"/>
              <a:t>Appropriate </a:t>
            </a:r>
            <a:r>
              <a:rPr lang="en-US" sz="1800" dirty="0"/>
              <a:t>documentation need not be burdensome</a:t>
            </a:r>
          </a:p>
          <a:p>
            <a:pPr marL="225425" indent="-225425">
              <a:lnSpc>
                <a:spcPct val="120000"/>
              </a:lnSpc>
              <a:buFont typeface="Arial" pitchFamily="34" charset="0"/>
              <a:buChar char="•"/>
            </a:pPr>
            <a:r>
              <a:rPr lang="en-US" sz="1800" dirty="0" smtClean="0"/>
              <a:t>Reinforcing </a:t>
            </a:r>
            <a:r>
              <a:rPr lang="en-US" sz="1800" dirty="0"/>
              <a:t>quality</a:t>
            </a:r>
          </a:p>
          <a:p>
            <a:pPr marL="225425" indent="-225425">
              <a:lnSpc>
                <a:spcPct val="120000"/>
              </a:lnSpc>
              <a:buFont typeface="Arial" pitchFamily="34" charset="0"/>
              <a:buChar char="•"/>
            </a:pPr>
            <a:r>
              <a:rPr lang="en-US" sz="1800" dirty="0" smtClean="0"/>
              <a:t>Be </a:t>
            </a:r>
            <a:r>
              <a:rPr lang="en-US" sz="1800" dirty="0"/>
              <a:t>proportionate, efficient and effective</a:t>
            </a:r>
          </a:p>
          <a:p>
            <a:pPr marL="862013" lvl="1" indent="-457200">
              <a:lnSpc>
                <a:spcPct val="120000"/>
              </a:lnSpc>
              <a:buFont typeface="Wingdings" pitchFamily="2" charset="2"/>
              <a:buChar char="ü"/>
            </a:pPr>
            <a:r>
              <a:rPr lang="en-US" dirty="0">
                <a:latin typeface="+mj-lt"/>
              </a:rPr>
              <a:t>Experienced </a:t>
            </a:r>
            <a:r>
              <a:rPr lang="en-US" dirty="0">
                <a:latin typeface="+mj-lt"/>
              </a:rPr>
              <a:t>auditor test</a:t>
            </a:r>
          </a:p>
          <a:p>
            <a:pPr marL="862013" lvl="1" indent="-457200">
              <a:lnSpc>
                <a:spcPct val="120000"/>
              </a:lnSpc>
              <a:buFont typeface="Wingdings" pitchFamily="2" charset="2"/>
              <a:buChar char="ü"/>
            </a:pPr>
            <a:r>
              <a:rPr lang="en-US" dirty="0">
                <a:latin typeface="+mj-lt"/>
              </a:rPr>
              <a:t>Caution </a:t>
            </a:r>
            <a:r>
              <a:rPr lang="en-US" dirty="0">
                <a:latin typeface="+mj-lt"/>
              </a:rPr>
              <a:t>against checklist mentality</a:t>
            </a:r>
          </a:p>
          <a:p>
            <a:pPr marL="862013" lvl="1" indent="-457200">
              <a:lnSpc>
                <a:spcPct val="120000"/>
              </a:lnSpc>
              <a:buFont typeface="Wingdings" pitchFamily="2" charset="2"/>
              <a:buChar char="ü"/>
            </a:pPr>
            <a:r>
              <a:rPr lang="en-US" dirty="0">
                <a:latin typeface="+mj-lt"/>
              </a:rPr>
              <a:t>Importance </a:t>
            </a:r>
            <a:r>
              <a:rPr lang="en-US" dirty="0">
                <a:latin typeface="+mj-lt"/>
              </a:rPr>
              <a:t>of exercising professional judgment</a:t>
            </a:r>
          </a:p>
          <a:p>
            <a:pPr marL="862013" lvl="1" indent="-457200">
              <a:lnSpc>
                <a:spcPct val="120000"/>
              </a:lnSpc>
              <a:buFont typeface="Wingdings" pitchFamily="2" charset="2"/>
              <a:buChar char="ü"/>
            </a:pPr>
            <a:r>
              <a:rPr lang="en-US" dirty="0">
                <a:latin typeface="+mj-lt"/>
              </a:rPr>
              <a:t>Illustrations </a:t>
            </a:r>
            <a:r>
              <a:rPr lang="en-US" dirty="0">
                <a:latin typeface="+mj-lt"/>
              </a:rPr>
              <a:t>of how documentation can be done in efficient &amp; effective manner </a:t>
            </a:r>
            <a:endParaRPr lang="en-US" dirty="0">
              <a:latin typeface="+mj-lt"/>
            </a:endParaRPr>
          </a:p>
          <a:p>
            <a:pPr marL="463550">
              <a:lnSpc>
                <a:spcPct val="120000"/>
              </a:lnSpc>
            </a:pPr>
            <a:endParaRPr lang="en-US" sz="1800" dirty="0" smtClean="0"/>
          </a:p>
          <a:p>
            <a:pPr marL="225425" indent="-225425">
              <a:lnSpc>
                <a:spcPct val="120000"/>
              </a:lnSpc>
              <a:buFont typeface="Arial" pitchFamily="34" charset="0"/>
              <a:buChar char="•"/>
            </a:pPr>
            <a:r>
              <a:rPr lang="en-US" sz="1800" dirty="0"/>
              <a:t>To prepare documentation that provides –</a:t>
            </a:r>
          </a:p>
          <a:p>
            <a:pPr marL="862013" lvl="1" indent="-457200">
              <a:lnSpc>
                <a:spcPct val="120000"/>
              </a:lnSpc>
              <a:buFont typeface="Wingdings" pitchFamily="2" charset="2"/>
              <a:buChar char="ü"/>
            </a:pPr>
            <a:r>
              <a:rPr lang="en-US" dirty="0" smtClean="0">
                <a:latin typeface="+mj-lt"/>
              </a:rPr>
              <a:t>Sufficient </a:t>
            </a:r>
            <a:r>
              <a:rPr lang="en-US" dirty="0">
                <a:latin typeface="+mj-lt"/>
              </a:rPr>
              <a:t>&amp; appropriate record of the basis of the auditor’s report.</a:t>
            </a:r>
          </a:p>
          <a:p>
            <a:pPr marL="862013" lvl="1" indent="-457200">
              <a:lnSpc>
                <a:spcPct val="120000"/>
              </a:lnSpc>
              <a:buFont typeface="Wingdings" pitchFamily="2" charset="2"/>
              <a:buChar char="ü"/>
            </a:pPr>
            <a:r>
              <a:rPr lang="en-US" dirty="0" smtClean="0">
                <a:latin typeface="+mj-lt"/>
              </a:rPr>
              <a:t>Evidence </a:t>
            </a:r>
            <a:r>
              <a:rPr lang="en-US" dirty="0">
                <a:latin typeface="+mj-lt"/>
              </a:rPr>
              <a:t>that audit was planned &amp; performed in accordance with SAs &amp; Applicable Legal &amp; </a:t>
            </a:r>
            <a:r>
              <a:rPr lang="en-US" dirty="0" smtClean="0">
                <a:latin typeface="+mj-lt"/>
              </a:rPr>
              <a:t>Regulatory requirements</a:t>
            </a:r>
            <a:endParaRPr lang="en-US" dirty="0">
              <a:latin typeface="+mj-lt"/>
            </a:endParaRPr>
          </a:p>
        </p:txBody>
      </p:sp>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Critical component </a:t>
            </a:r>
            <a:r>
              <a:rPr lang="en-US" sz="2200" b="1" dirty="0"/>
              <a:t>of audit evidence</a:t>
            </a:r>
            <a:endParaRPr lang="en-US" sz="2200" dirty="0"/>
          </a:p>
        </p:txBody>
      </p:sp>
    </p:spTree>
    <p:extLst>
      <p:ext uri="{BB962C8B-B14F-4D97-AF65-F5344CB8AC3E}">
        <p14:creationId xmlns:p14="http://schemas.microsoft.com/office/powerpoint/2010/main" val="27908785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r>
              <a:rPr lang="en-US" sz="1600" b="1" dirty="0" smtClean="0"/>
              <a:t>Work </a:t>
            </a:r>
            <a:r>
              <a:rPr lang="en-US" sz="1600" b="1" dirty="0"/>
              <a:t>papers</a:t>
            </a:r>
            <a:r>
              <a:rPr lang="en-US" sz="1600" dirty="0"/>
              <a:t> – signed agreements – written representations – spreadsheets – videos – pictures – transcripts </a:t>
            </a:r>
            <a:r>
              <a:rPr lang="en-US" sz="1600" dirty="0" smtClean="0"/>
              <a:t>– correspondences </a:t>
            </a:r>
            <a:r>
              <a:rPr lang="en-US" sz="1600" dirty="0"/>
              <a:t>– </a:t>
            </a:r>
            <a:r>
              <a:rPr lang="en-US" sz="1600" dirty="0" smtClean="0"/>
              <a:t>etc.</a:t>
            </a:r>
          </a:p>
          <a:p>
            <a:pPr marL="225425" indent="-225425">
              <a:lnSpc>
                <a:spcPct val="120000"/>
              </a:lnSpc>
              <a:buFont typeface="Arial" pitchFamily="34" charset="0"/>
              <a:buChar char="•"/>
            </a:pPr>
            <a:endParaRPr lang="en-US" sz="1600" dirty="0"/>
          </a:p>
          <a:p>
            <a:pPr marL="225425" indent="-225425">
              <a:lnSpc>
                <a:spcPct val="120000"/>
              </a:lnSpc>
              <a:buFont typeface="Arial" pitchFamily="34" charset="0"/>
              <a:buChar char="•"/>
            </a:pPr>
            <a:r>
              <a:rPr lang="en-US" sz="1600" b="1" dirty="0" smtClean="0"/>
              <a:t>Audit </a:t>
            </a:r>
            <a:r>
              <a:rPr lang="en-US" sz="1600" b="1" dirty="0"/>
              <a:t>documentation</a:t>
            </a:r>
            <a:r>
              <a:rPr lang="en-US" sz="1600" dirty="0"/>
              <a:t> – Record of audit procedures performed, relevant audit evidence obtained, &amp; </a:t>
            </a:r>
            <a:r>
              <a:rPr lang="en-US" sz="1600" dirty="0" smtClean="0"/>
              <a:t>conclusions the </a:t>
            </a:r>
            <a:r>
              <a:rPr lang="en-US" sz="1600" dirty="0"/>
              <a:t>auditor reached (terms such as “working papers” or “work-papers” are also sometimes used).</a:t>
            </a:r>
          </a:p>
          <a:p>
            <a:pPr marL="225425" indent="-225425">
              <a:lnSpc>
                <a:spcPct val="120000"/>
              </a:lnSpc>
              <a:buFont typeface="Arial" pitchFamily="34" charset="0"/>
              <a:buChar char="•"/>
            </a:pPr>
            <a:endParaRPr lang="en-US" sz="1600" b="1" dirty="0" smtClean="0"/>
          </a:p>
          <a:p>
            <a:pPr marL="225425" indent="-225425">
              <a:lnSpc>
                <a:spcPct val="120000"/>
              </a:lnSpc>
              <a:buFont typeface="Arial" pitchFamily="34" charset="0"/>
              <a:buChar char="•"/>
            </a:pPr>
            <a:r>
              <a:rPr lang="en-US" sz="1600" b="1" dirty="0" smtClean="0"/>
              <a:t>Audit </a:t>
            </a:r>
            <a:r>
              <a:rPr lang="en-US" sz="1600" b="1" dirty="0"/>
              <a:t>file</a:t>
            </a:r>
            <a:r>
              <a:rPr lang="en-US" sz="1600" dirty="0"/>
              <a:t> – 1 or more folders or other storage media, in physical or electronic form, containing records </a:t>
            </a:r>
            <a:r>
              <a:rPr lang="en-US" sz="1600" dirty="0" smtClean="0"/>
              <a:t>that comprise </a:t>
            </a:r>
            <a:r>
              <a:rPr lang="en-US" sz="1600" dirty="0"/>
              <a:t>the audit documentation for a specific engagement.</a:t>
            </a:r>
          </a:p>
          <a:p>
            <a:pPr marL="225425" indent="-225425">
              <a:lnSpc>
                <a:spcPct val="120000"/>
              </a:lnSpc>
              <a:buFont typeface="Arial" pitchFamily="34" charset="0"/>
              <a:buChar char="•"/>
            </a:pPr>
            <a:endParaRPr lang="en-US" sz="1600" b="1" dirty="0" smtClean="0"/>
          </a:p>
          <a:p>
            <a:pPr marL="225425" indent="-225425">
              <a:lnSpc>
                <a:spcPct val="120000"/>
              </a:lnSpc>
              <a:buFont typeface="Arial" pitchFamily="34" charset="0"/>
              <a:buChar char="•"/>
            </a:pPr>
            <a:r>
              <a:rPr lang="en-US" sz="1600" b="1" dirty="0" smtClean="0"/>
              <a:t>Experienced </a:t>
            </a:r>
            <a:r>
              <a:rPr lang="en-US" sz="1600" b="1" dirty="0"/>
              <a:t>auditor</a:t>
            </a:r>
            <a:r>
              <a:rPr lang="en-US" sz="1600" dirty="0"/>
              <a:t> – An individual (whether internal or external to the firm) who has practical </a:t>
            </a:r>
            <a:r>
              <a:rPr lang="en-US" sz="1600" dirty="0" smtClean="0"/>
              <a:t>audit experience</a:t>
            </a:r>
            <a:r>
              <a:rPr lang="en-US" sz="1600" dirty="0"/>
              <a:t>, and a reasonable understanding of:</a:t>
            </a:r>
          </a:p>
          <a:p>
            <a:pPr marL="862013" lvl="1" indent="-457200">
              <a:lnSpc>
                <a:spcPct val="120000"/>
              </a:lnSpc>
              <a:buFont typeface="Wingdings" pitchFamily="2" charset="2"/>
              <a:buChar char="ü"/>
            </a:pPr>
            <a:r>
              <a:rPr lang="en-US" sz="1600" dirty="0" smtClean="0">
                <a:latin typeface="+mj-lt"/>
              </a:rPr>
              <a:t>Audit </a:t>
            </a:r>
            <a:r>
              <a:rPr lang="en-US" sz="1600" dirty="0">
                <a:latin typeface="+mj-lt"/>
              </a:rPr>
              <a:t>processes; / SAs &amp; applicable legal - regulatory requirements;</a:t>
            </a:r>
          </a:p>
          <a:p>
            <a:pPr marL="862013" lvl="1" indent="-457200">
              <a:lnSpc>
                <a:spcPct val="120000"/>
              </a:lnSpc>
              <a:buFont typeface="Wingdings" pitchFamily="2" charset="2"/>
              <a:buChar char="ü"/>
            </a:pPr>
            <a:r>
              <a:rPr lang="en-US" sz="1600" dirty="0" smtClean="0">
                <a:latin typeface="+mj-lt"/>
              </a:rPr>
              <a:t>Business </a:t>
            </a:r>
            <a:r>
              <a:rPr lang="en-US" sz="1600" dirty="0">
                <a:latin typeface="+mj-lt"/>
              </a:rPr>
              <a:t>environment in which the entity operates; and</a:t>
            </a:r>
          </a:p>
          <a:p>
            <a:pPr marL="862013" lvl="1" indent="-457200">
              <a:lnSpc>
                <a:spcPct val="120000"/>
              </a:lnSpc>
              <a:buFont typeface="Wingdings" pitchFamily="2" charset="2"/>
              <a:buChar char="ü"/>
            </a:pPr>
            <a:r>
              <a:rPr lang="en-US" sz="1600" dirty="0" smtClean="0">
                <a:latin typeface="+mj-lt"/>
              </a:rPr>
              <a:t>Auditing </a:t>
            </a:r>
            <a:r>
              <a:rPr lang="en-US" sz="1600" dirty="0">
                <a:latin typeface="+mj-lt"/>
              </a:rPr>
              <a:t>&amp; financial reporting issues relevant to the entity’s industry</a:t>
            </a:r>
            <a:endParaRPr lang="en-US" sz="1600" dirty="0">
              <a:latin typeface="+mj-lt"/>
            </a:endParaRPr>
          </a:p>
        </p:txBody>
      </p:sp>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Definitions</a:t>
            </a:r>
            <a:endParaRPr lang="en-US" sz="2200" dirty="0"/>
          </a:p>
        </p:txBody>
      </p:sp>
    </p:spTree>
    <p:extLst>
      <p:ext uri="{BB962C8B-B14F-4D97-AF65-F5344CB8AC3E}">
        <p14:creationId xmlns:p14="http://schemas.microsoft.com/office/powerpoint/2010/main" val="3891246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30000"/>
              </a:lnSpc>
              <a:buFont typeface="Arial" pitchFamily="34" charset="0"/>
              <a:buChar char="•"/>
            </a:pPr>
            <a:r>
              <a:rPr lang="en-US" sz="1600" dirty="0" smtClean="0"/>
              <a:t>How </a:t>
            </a:r>
            <a:r>
              <a:rPr lang="en-US" sz="1600" dirty="0"/>
              <a:t>much to document? </a:t>
            </a:r>
            <a:r>
              <a:rPr lang="en-US" sz="1600" dirty="0"/>
              <a:t>Enough to –</a:t>
            </a:r>
          </a:p>
          <a:p>
            <a:pPr marL="862013" lvl="1" indent="-457200">
              <a:lnSpc>
                <a:spcPct val="120000"/>
              </a:lnSpc>
              <a:buFont typeface="Wingdings" pitchFamily="2" charset="2"/>
              <a:buChar char="ü"/>
            </a:pPr>
            <a:r>
              <a:rPr lang="en-US" sz="1600" dirty="0" smtClean="0">
                <a:latin typeface="+mj-lt"/>
              </a:rPr>
              <a:t>Assist </a:t>
            </a:r>
            <a:r>
              <a:rPr lang="en-US" sz="1600" dirty="0">
                <a:latin typeface="+mj-lt"/>
              </a:rPr>
              <a:t>in planning and performing / Record matters of continuing significance</a:t>
            </a:r>
          </a:p>
          <a:p>
            <a:pPr marL="862013" lvl="1" indent="-457200">
              <a:lnSpc>
                <a:spcPct val="120000"/>
              </a:lnSpc>
              <a:buFont typeface="Wingdings" pitchFamily="2" charset="2"/>
              <a:buChar char="ü"/>
            </a:pPr>
            <a:r>
              <a:rPr lang="en-US" sz="1600" dirty="0" smtClean="0">
                <a:latin typeface="+mj-lt"/>
              </a:rPr>
              <a:t>Create </a:t>
            </a:r>
            <a:r>
              <a:rPr lang="en-US" sz="1600" dirty="0">
                <a:latin typeface="+mj-lt"/>
              </a:rPr>
              <a:t>accountability / Assist external inspection</a:t>
            </a:r>
          </a:p>
          <a:p>
            <a:pPr marL="862013" lvl="1" indent="-457200">
              <a:lnSpc>
                <a:spcPct val="120000"/>
              </a:lnSpc>
              <a:buFont typeface="Wingdings" pitchFamily="2" charset="2"/>
              <a:buChar char="ü"/>
            </a:pPr>
            <a:r>
              <a:rPr lang="en-US" sz="1600" dirty="0" smtClean="0">
                <a:latin typeface="+mj-lt"/>
              </a:rPr>
              <a:t>Assist </a:t>
            </a:r>
            <a:r>
              <a:rPr lang="en-US" sz="1600" dirty="0">
                <a:latin typeface="+mj-lt"/>
              </a:rPr>
              <a:t>supervision and direction - Quality control review</a:t>
            </a:r>
          </a:p>
          <a:p>
            <a:pPr marL="225425" indent="-225425">
              <a:lnSpc>
                <a:spcPct val="120000"/>
              </a:lnSpc>
              <a:buFont typeface="Arial" pitchFamily="34" charset="0"/>
              <a:buChar char="•"/>
            </a:pPr>
            <a:endParaRPr lang="en-US" sz="1600" dirty="0" smtClean="0"/>
          </a:p>
          <a:p>
            <a:pPr marL="225425" indent="-225425">
              <a:lnSpc>
                <a:spcPct val="120000"/>
              </a:lnSpc>
              <a:buFont typeface="Arial" pitchFamily="34" charset="0"/>
              <a:buChar char="•"/>
            </a:pPr>
            <a:r>
              <a:rPr lang="en-US" sz="1600" dirty="0" smtClean="0"/>
              <a:t>When </a:t>
            </a:r>
            <a:r>
              <a:rPr lang="en-US" sz="1600" dirty="0"/>
              <a:t>to document?</a:t>
            </a:r>
          </a:p>
          <a:p>
            <a:pPr marL="862013" lvl="1" indent="-457200">
              <a:lnSpc>
                <a:spcPct val="130000"/>
              </a:lnSpc>
              <a:buFont typeface="Wingdings" pitchFamily="2" charset="2"/>
              <a:buChar char="ü"/>
            </a:pPr>
            <a:r>
              <a:rPr lang="en-US" sz="1600" dirty="0" smtClean="0">
                <a:latin typeface="+mj-lt"/>
              </a:rPr>
              <a:t>Timely </a:t>
            </a:r>
            <a:r>
              <a:rPr lang="en-US" sz="1600" dirty="0">
                <a:latin typeface="+mj-lt"/>
              </a:rPr>
              <a:t>manner (documents prepared after audit are less accurate)</a:t>
            </a:r>
          </a:p>
          <a:p>
            <a:pPr marL="862013" lvl="1" indent="-457200">
              <a:lnSpc>
                <a:spcPct val="130000"/>
              </a:lnSpc>
              <a:buFont typeface="Wingdings" pitchFamily="2" charset="2"/>
              <a:buChar char="ü"/>
            </a:pPr>
            <a:r>
              <a:rPr lang="en-US" sz="1600" dirty="0" smtClean="0">
                <a:latin typeface="+mj-lt"/>
              </a:rPr>
              <a:t>Within </a:t>
            </a:r>
            <a:r>
              <a:rPr lang="en-US" sz="1600" dirty="0">
                <a:latin typeface="+mj-lt"/>
              </a:rPr>
              <a:t>60 days of completion of audit (SQC 1) - Retain for 7 years from date of audit report</a:t>
            </a:r>
          </a:p>
          <a:p>
            <a:pPr marL="862013" lvl="1" indent="-457200">
              <a:lnSpc>
                <a:spcPct val="130000"/>
              </a:lnSpc>
              <a:buFont typeface="Wingdings" pitchFamily="2" charset="2"/>
              <a:buChar char="ü"/>
            </a:pPr>
            <a:endParaRPr lang="en-US" sz="1600" dirty="0" smtClean="0">
              <a:latin typeface="+mj-lt"/>
            </a:endParaRPr>
          </a:p>
          <a:p>
            <a:pPr marL="225425" lvl="1" indent="-225425">
              <a:lnSpc>
                <a:spcPct val="130000"/>
              </a:lnSpc>
              <a:spcBef>
                <a:spcPct val="0"/>
              </a:spcBef>
              <a:buFont typeface="Arial" pitchFamily="34" charset="0"/>
              <a:buChar char="•"/>
            </a:pPr>
            <a:r>
              <a:rPr lang="en-US" sz="1600" dirty="0">
                <a:latin typeface="+mj-lt"/>
                <a:ea typeface="+mj-ea"/>
                <a:cs typeface="+mj-cs"/>
              </a:rPr>
              <a:t>Others</a:t>
            </a:r>
          </a:p>
          <a:p>
            <a:pPr marL="862013" lvl="1" indent="-457200">
              <a:lnSpc>
                <a:spcPct val="130000"/>
              </a:lnSpc>
              <a:buFont typeface="Wingdings" pitchFamily="2" charset="2"/>
              <a:buChar char="ü"/>
            </a:pPr>
            <a:r>
              <a:rPr lang="en-US" sz="1600" dirty="0" smtClean="0">
                <a:latin typeface="+mj-lt"/>
              </a:rPr>
              <a:t>Implementation </a:t>
            </a:r>
            <a:r>
              <a:rPr lang="en-US" sz="1600" dirty="0">
                <a:latin typeface="+mj-lt"/>
              </a:rPr>
              <a:t>Guide to SA </a:t>
            </a:r>
            <a:r>
              <a:rPr lang="en-US" sz="1600" dirty="0" smtClean="0">
                <a:latin typeface="+mj-lt"/>
              </a:rPr>
              <a:t>230 (March 2013) - </a:t>
            </a:r>
            <a:r>
              <a:rPr lang="en-US" sz="1600" dirty="0"/>
              <a:t>Appendix containing Illustrative Working paper Format</a:t>
            </a:r>
          </a:p>
          <a:p>
            <a:pPr marL="862013" lvl="1" indent="-457200">
              <a:lnSpc>
                <a:spcPct val="130000"/>
              </a:lnSpc>
              <a:buFont typeface="Wingdings" pitchFamily="2" charset="2"/>
              <a:buChar char="ü"/>
            </a:pPr>
            <a:r>
              <a:rPr lang="en-US" sz="1600" dirty="0" smtClean="0">
                <a:latin typeface="+mj-lt"/>
              </a:rPr>
              <a:t>Practitioner's Guide to Audit of Small Entities (Revised 2020)</a:t>
            </a:r>
            <a:endParaRPr lang="en-US" sz="1600" dirty="0">
              <a:latin typeface="+mj-lt"/>
            </a:endParaRPr>
          </a:p>
        </p:txBody>
      </p:sp>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a:t>Do we know what we do not know</a:t>
            </a:r>
            <a:endParaRPr lang="en-US" sz="2200" dirty="0"/>
          </a:p>
        </p:txBody>
      </p:sp>
    </p:spTree>
    <p:extLst>
      <p:ext uri="{BB962C8B-B14F-4D97-AF65-F5344CB8AC3E}">
        <p14:creationId xmlns:p14="http://schemas.microsoft.com/office/powerpoint/2010/main" val="2769783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2"/>
          <p:cNvSpPr txBox="1">
            <a:spLocks/>
          </p:cNvSpPr>
          <p:nvPr/>
        </p:nvSpPr>
        <p:spPr>
          <a:xfrm>
            <a:off x="646042" y="1219200"/>
            <a:ext cx="10326757" cy="4267200"/>
          </a:xfrm>
          <a:prstGeom prst="rect">
            <a:avLst/>
          </a:prstGeom>
        </p:spPr>
        <p:txBody>
          <a:bodyPr vert="horz" lIns="45720" rIns="45720" anchor="t" anchorCtr="0">
            <a:normAutofit lnSpcReduction="10000"/>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r>
              <a:rPr lang="en-US" sz="1500" dirty="0"/>
              <a:t>Departure from a Relevant Requirement -</a:t>
            </a:r>
          </a:p>
          <a:p>
            <a:pPr marL="225425">
              <a:lnSpc>
                <a:spcPct val="120000"/>
              </a:lnSpc>
            </a:pPr>
            <a:r>
              <a:rPr lang="en-US" sz="1600" dirty="0"/>
              <a:t>“If, in exceptional circumstances, the auditor judges it necessary to depart from a relevant requirement in a </a:t>
            </a:r>
            <a:r>
              <a:rPr lang="en-US" sz="1600" dirty="0" smtClean="0"/>
              <a:t>SA, the auditor shall document how the alternative audit procedures performed achieve the aim of that requirement</a:t>
            </a:r>
            <a:r>
              <a:rPr lang="en-US" sz="1600" dirty="0"/>
              <a:t>, and the reasons for the departure”</a:t>
            </a:r>
          </a:p>
          <a:p>
            <a:pPr marL="225425" indent="-225425">
              <a:lnSpc>
                <a:spcPct val="120000"/>
              </a:lnSpc>
              <a:buFont typeface="Arial" pitchFamily="34" charset="0"/>
              <a:buChar char="•"/>
            </a:pPr>
            <a:endParaRPr lang="en-US" sz="1600" dirty="0" smtClean="0"/>
          </a:p>
          <a:p>
            <a:pPr marL="225425" indent="-225425">
              <a:lnSpc>
                <a:spcPct val="120000"/>
              </a:lnSpc>
              <a:buFont typeface="Arial" pitchFamily="34" charset="0"/>
              <a:buChar char="•"/>
            </a:pPr>
            <a:endParaRPr lang="en-US" sz="1600" dirty="0" smtClean="0"/>
          </a:p>
          <a:p>
            <a:pPr marL="225425" indent="-225425">
              <a:lnSpc>
                <a:spcPct val="120000"/>
              </a:lnSpc>
              <a:buFont typeface="Arial" pitchFamily="34" charset="0"/>
              <a:buChar char="•"/>
            </a:pPr>
            <a:r>
              <a:rPr lang="en-US" sz="1500" dirty="0"/>
              <a:t>Matters </a:t>
            </a:r>
            <a:r>
              <a:rPr lang="en-US" sz="1500" dirty="0"/>
              <a:t>Arising after the Date of the Auditor’s Report</a:t>
            </a:r>
          </a:p>
          <a:p>
            <a:pPr marL="225425">
              <a:lnSpc>
                <a:spcPct val="120000"/>
              </a:lnSpc>
            </a:pPr>
            <a:r>
              <a:rPr lang="en-US" sz="1600" dirty="0" smtClean="0"/>
              <a:t>If</a:t>
            </a:r>
            <a:r>
              <a:rPr lang="en-US" sz="1600" dirty="0"/>
              <a:t>, in exceptional circumstances, the auditor performs new or additional audit procedures or draws </a:t>
            </a:r>
            <a:r>
              <a:rPr lang="en-US" sz="1600" dirty="0" smtClean="0"/>
              <a:t>new conclusions </a:t>
            </a:r>
            <a:r>
              <a:rPr lang="en-US" sz="1600" dirty="0"/>
              <a:t>after the date of the auditor’s report, the auditor shall document:</a:t>
            </a:r>
          </a:p>
          <a:p>
            <a:pPr marL="862013" lvl="1" indent="-457200">
              <a:lnSpc>
                <a:spcPct val="130000"/>
              </a:lnSpc>
              <a:buFont typeface="Wingdings" pitchFamily="2" charset="2"/>
              <a:buChar char="ü"/>
            </a:pPr>
            <a:r>
              <a:rPr lang="en-US" sz="1500" dirty="0" smtClean="0">
                <a:latin typeface="+mj-lt"/>
              </a:rPr>
              <a:t>The </a:t>
            </a:r>
            <a:r>
              <a:rPr lang="en-US" sz="1500" dirty="0">
                <a:latin typeface="+mj-lt"/>
              </a:rPr>
              <a:t>circumstances encountered;</a:t>
            </a:r>
          </a:p>
          <a:p>
            <a:pPr marL="862013" lvl="1" indent="-457200">
              <a:lnSpc>
                <a:spcPct val="130000"/>
              </a:lnSpc>
              <a:buFont typeface="Wingdings" pitchFamily="2" charset="2"/>
              <a:buChar char="ü"/>
            </a:pPr>
            <a:r>
              <a:rPr lang="en-US" sz="1500" dirty="0" smtClean="0">
                <a:latin typeface="+mj-lt"/>
              </a:rPr>
              <a:t>The </a:t>
            </a:r>
            <a:r>
              <a:rPr lang="en-US" sz="1500" dirty="0">
                <a:latin typeface="+mj-lt"/>
              </a:rPr>
              <a:t>new or additional audit procedures performed, audit evidence obtained, and</a:t>
            </a:r>
          </a:p>
          <a:p>
            <a:pPr marL="862013" lvl="1" indent="-457200">
              <a:lnSpc>
                <a:spcPct val="130000"/>
              </a:lnSpc>
              <a:buFont typeface="Wingdings" pitchFamily="2" charset="2"/>
              <a:buChar char="ü"/>
            </a:pPr>
            <a:r>
              <a:rPr lang="en-US" sz="1500" dirty="0" smtClean="0">
                <a:latin typeface="+mj-lt"/>
              </a:rPr>
              <a:t>Conclusions </a:t>
            </a:r>
            <a:r>
              <a:rPr lang="en-US" sz="1500" dirty="0">
                <a:latin typeface="+mj-lt"/>
              </a:rPr>
              <a:t>reached, and their effect on the auditor’s report; and</a:t>
            </a:r>
          </a:p>
          <a:p>
            <a:pPr marL="862013" lvl="1" indent="-457200">
              <a:lnSpc>
                <a:spcPct val="130000"/>
              </a:lnSpc>
              <a:buFont typeface="Wingdings" pitchFamily="2" charset="2"/>
              <a:buChar char="ü"/>
            </a:pPr>
            <a:r>
              <a:rPr lang="en-US" sz="1500" dirty="0" smtClean="0">
                <a:latin typeface="+mj-lt"/>
              </a:rPr>
              <a:t>When </a:t>
            </a:r>
            <a:r>
              <a:rPr lang="en-US" sz="1500" dirty="0">
                <a:latin typeface="+mj-lt"/>
              </a:rPr>
              <a:t>and by whom the resulting changes to audit documentation were made and </a:t>
            </a:r>
            <a:r>
              <a:rPr lang="en-US" sz="1500" dirty="0" smtClean="0">
                <a:latin typeface="+mj-lt"/>
              </a:rPr>
              <a:t>reviewed</a:t>
            </a:r>
          </a:p>
          <a:p>
            <a:pPr marL="862013" lvl="1" indent="-457200">
              <a:lnSpc>
                <a:spcPct val="130000"/>
              </a:lnSpc>
              <a:buFont typeface="Wingdings" pitchFamily="2" charset="2"/>
              <a:buChar char="ü"/>
            </a:pPr>
            <a:endParaRPr lang="en-US" sz="1500" dirty="0">
              <a:latin typeface="+mj-lt"/>
            </a:endParaRPr>
          </a:p>
          <a:p>
            <a:pPr marL="225425" lvl="1" indent="-225425">
              <a:lnSpc>
                <a:spcPct val="130000"/>
              </a:lnSpc>
              <a:spcBef>
                <a:spcPct val="0"/>
              </a:spcBef>
              <a:buFont typeface="Arial" pitchFamily="34" charset="0"/>
              <a:buChar char="•"/>
            </a:pPr>
            <a:r>
              <a:rPr lang="en-US" sz="1500" b="1" dirty="0">
                <a:latin typeface="+mj-lt"/>
                <a:ea typeface="+mj-ea"/>
                <a:cs typeface="+mj-cs"/>
              </a:rPr>
              <a:t>Audit Documentation is not a substitute  for the entity’s accounting records</a:t>
            </a:r>
            <a:endParaRPr lang="en-US" sz="1500" b="1" dirty="0">
              <a:latin typeface="+mj-lt"/>
              <a:ea typeface="+mj-ea"/>
              <a:cs typeface="+mj-cs"/>
            </a:endParaRPr>
          </a:p>
        </p:txBody>
      </p:sp>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Other Matters</a:t>
            </a:r>
            <a:endParaRPr lang="en-US" sz="2200" dirty="0"/>
          </a:p>
        </p:txBody>
      </p:sp>
    </p:spTree>
    <p:extLst>
      <p:ext uri="{BB962C8B-B14F-4D97-AF65-F5344CB8AC3E}">
        <p14:creationId xmlns:p14="http://schemas.microsoft.com/office/powerpoint/2010/main" val="28584755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r>
              <a:rPr lang="en-US" sz="1800" dirty="0"/>
              <a:t>Extent of Documentation depends on various factors such as Risk Assessment </a:t>
            </a:r>
            <a:r>
              <a:rPr lang="en-US" sz="1800" dirty="0"/>
              <a:t>– sampling </a:t>
            </a:r>
            <a:r>
              <a:rPr lang="en-US" sz="1800" dirty="0"/>
              <a:t>Methods used &amp; Materiality</a:t>
            </a:r>
          </a:p>
          <a:p>
            <a:pPr marL="225425" indent="-225425">
              <a:lnSpc>
                <a:spcPct val="120000"/>
              </a:lnSpc>
              <a:buFont typeface="Arial" pitchFamily="34" charset="0"/>
              <a:buChar char="•"/>
            </a:pPr>
            <a:r>
              <a:rPr lang="en-US" sz="1800" dirty="0" smtClean="0"/>
              <a:t>Permanent </a:t>
            </a:r>
            <a:r>
              <a:rPr lang="en-US" sz="1800" dirty="0"/>
              <a:t>Audit File / Current audit File</a:t>
            </a:r>
          </a:p>
          <a:p>
            <a:pPr marL="225425" indent="-225425">
              <a:lnSpc>
                <a:spcPct val="120000"/>
              </a:lnSpc>
              <a:buFont typeface="Arial" pitchFamily="34" charset="0"/>
              <a:buChar char="•"/>
            </a:pPr>
            <a:r>
              <a:rPr lang="en-US" sz="1800" dirty="0" smtClean="0"/>
              <a:t>Contains </a:t>
            </a:r>
            <a:r>
              <a:rPr lang="en-US" sz="1800" dirty="0"/>
              <a:t>– Relevant risks &amp; controls applicable to an area – assertions to </a:t>
            </a:r>
            <a:r>
              <a:rPr lang="en-US" sz="1800" dirty="0" smtClean="0"/>
              <a:t>be tested </a:t>
            </a:r>
            <a:r>
              <a:rPr lang="en-US" sz="1800" dirty="0"/>
              <a:t>&amp; satisfied – Substantive &amp; analytical procedures performed</a:t>
            </a:r>
          </a:p>
          <a:p>
            <a:pPr marL="225425" indent="-225425">
              <a:lnSpc>
                <a:spcPct val="120000"/>
              </a:lnSpc>
              <a:buFont typeface="Arial" pitchFamily="34" charset="0"/>
              <a:buChar char="•"/>
            </a:pPr>
            <a:r>
              <a:rPr lang="en-US" sz="1800" dirty="0" smtClean="0"/>
              <a:t>Physical </a:t>
            </a:r>
            <a:r>
              <a:rPr lang="en-US" sz="1800" dirty="0"/>
              <a:t>or Electronic Form – Hard or Soft copy</a:t>
            </a:r>
          </a:p>
          <a:p>
            <a:pPr marL="225425" indent="-225425">
              <a:lnSpc>
                <a:spcPct val="120000"/>
              </a:lnSpc>
              <a:buFont typeface="Arial" pitchFamily="34" charset="0"/>
              <a:buChar char="•"/>
            </a:pPr>
            <a:r>
              <a:rPr lang="en-US" sz="1800" dirty="0" smtClean="0"/>
              <a:t>Audit </a:t>
            </a:r>
            <a:r>
              <a:rPr lang="en-US" sz="1800" dirty="0"/>
              <a:t>Plan / Engagement Letter / Qualified opinion –</a:t>
            </a:r>
          </a:p>
          <a:p>
            <a:pPr marL="225425" indent="-225425">
              <a:lnSpc>
                <a:spcPct val="120000"/>
              </a:lnSpc>
              <a:buFont typeface="Arial" pitchFamily="34" charset="0"/>
              <a:buChar char="•"/>
            </a:pPr>
            <a:r>
              <a:rPr lang="en-US" sz="1800" dirty="0" smtClean="0"/>
              <a:t>Documents </a:t>
            </a:r>
            <a:r>
              <a:rPr lang="en-US" sz="1800" dirty="0"/>
              <a:t>relating to the use of professional judgment</a:t>
            </a:r>
          </a:p>
          <a:p>
            <a:pPr marL="225425" indent="-225425">
              <a:lnSpc>
                <a:spcPct val="120000"/>
              </a:lnSpc>
              <a:buFont typeface="Arial" pitchFamily="34" charset="0"/>
              <a:buChar char="•"/>
            </a:pPr>
            <a:r>
              <a:rPr lang="en-US" sz="1800" dirty="0" smtClean="0"/>
              <a:t>Deleting </a:t>
            </a:r>
            <a:r>
              <a:rPr lang="en-US" sz="1800" dirty="0"/>
              <a:t>/ Discarding old superseded information</a:t>
            </a:r>
          </a:p>
          <a:p>
            <a:pPr marL="225425" indent="-225425">
              <a:lnSpc>
                <a:spcPct val="120000"/>
              </a:lnSpc>
              <a:buFont typeface="Arial" pitchFamily="34" charset="0"/>
              <a:buChar char="•"/>
            </a:pPr>
            <a:r>
              <a:rPr lang="en-US" sz="1800" dirty="0" smtClean="0"/>
              <a:t>Retention </a:t>
            </a:r>
            <a:r>
              <a:rPr lang="en-US" sz="1800" dirty="0"/>
              <a:t>of Records – 7 years as per SQC-1</a:t>
            </a:r>
          </a:p>
        </p:txBody>
      </p:sp>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r>
              <a:rPr lang="en-US" sz="4000" smtClean="0"/>
              <a:t/>
            </a:r>
            <a:br>
              <a:rPr lang="en-US" sz="4000" smtClean="0"/>
            </a:br>
            <a:r>
              <a:rPr lang="en-US" sz="2200" b="1" smtClean="0"/>
              <a:t>Not </a:t>
            </a:r>
            <a:r>
              <a:rPr lang="en-US" sz="2200" b="1" dirty="0"/>
              <a:t>a substitute  for the entity’s accounting records</a:t>
            </a:r>
            <a:endParaRPr lang="en-US" sz="2200" dirty="0"/>
          </a:p>
        </p:txBody>
      </p:sp>
    </p:spTree>
    <p:extLst>
      <p:ext uri="{BB962C8B-B14F-4D97-AF65-F5344CB8AC3E}">
        <p14:creationId xmlns:p14="http://schemas.microsoft.com/office/powerpoint/2010/main" val="1493975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Under other SAs</a:t>
            </a:r>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3643046099"/>
              </p:ext>
            </p:extLst>
          </p:nvPr>
        </p:nvGraphicFramePr>
        <p:xfrm>
          <a:off x="685800" y="990600"/>
          <a:ext cx="10896600" cy="4968240"/>
        </p:xfrm>
        <a:graphic>
          <a:graphicData uri="http://schemas.openxmlformats.org/drawingml/2006/table">
            <a:tbl>
              <a:tblPr firstRow="1" bandRow="1">
                <a:tableStyleId>{5940675A-B579-460E-94D1-54222C63F5DA}</a:tableStyleId>
              </a:tblPr>
              <a:tblGrid>
                <a:gridCol w="5448300"/>
                <a:gridCol w="5448300"/>
              </a:tblGrid>
              <a:tr h="370840">
                <a:tc>
                  <a:txBody>
                    <a:bodyPr/>
                    <a:lstStyle/>
                    <a:p>
                      <a:r>
                        <a:rPr lang="en-US" sz="1400" dirty="0" smtClean="0">
                          <a:latin typeface="+mj-lt"/>
                        </a:rPr>
                        <a:t>SA 200: Basic Principles Governing an Audit</a:t>
                      </a:r>
                    </a:p>
                    <a:p>
                      <a:pPr marL="285750" indent="-285750">
                        <a:buFont typeface="Arial" pitchFamily="34" charset="0"/>
                        <a:buChar char="•"/>
                      </a:pPr>
                      <a:r>
                        <a:rPr lang="en-US" sz="1400" dirty="0" smtClean="0">
                          <a:latin typeface="+mj-lt"/>
                        </a:rPr>
                        <a:t>Evidence that the audit was carried out in accordance with the basic principles</a:t>
                      </a:r>
                    </a:p>
                  </a:txBody>
                  <a:tcPr/>
                </a:tc>
                <a:tc>
                  <a:txBody>
                    <a:bodyPr/>
                    <a:lstStyle/>
                    <a:p>
                      <a:r>
                        <a:rPr lang="en-US" sz="1400" dirty="0" smtClean="0">
                          <a:latin typeface="+mj-lt"/>
                        </a:rPr>
                        <a:t>SA 299: Responsibility of Joint Auditors</a:t>
                      </a:r>
                    </a:p>
                    <a:p>
                      <a:pPr marL="285750" indent="-285750">
                        <a:buFont typeface="Arial" pitchFamily="34" charset="0"/>
                        <a:buChar char="•"/>
                      </a:pPr>
                      <a:r>
                        <a:rPr lang="en-US" sz="1400" dirty="0" smtClean="0">
                          <a:latin typeface="+mj-lt"/>
                        </a:rPr>
                        <a:t>Joint responsibility statement </a:t>
                      </a:r>
                      <a:endParaRPr lang="en-US" sz="1400" dirty="0">
                        <a:latin typeface="+mj-lt"/>
                      </a:endParaRPr>
                    </a:p>
                  </a:txBody>
                  <a:tcPr/>
                </a:tc>
              </a:tr>
              <a:tr h="370840">
                <a:tc>
                  <a:txBody>
                    <a:bodyPr/>
                    <a:lstStyle/>
                    <a:p>
                      <a:r>
                        <a:rPr lang="en-US" sz="1400" dirty="0" smtClean="0">
                          <a:latin typeface="+mj-lt"/>
                        </a:rPr>
                        <a:t>SA 220: Quality Control for Audit Work</a:t>
                      </a:r>
                    </a:p>
                    <a:p>
                      <a:pPr marL="285750" indent="-285750">
                        <a:buFont typeface="Arial" pitchFamily="34" charset="0"/>
                        <a:buChar char="•"/>
                      </a:pPr>
                      <a:r>
                        <a:rPr lang="en-US" sz="1400" dirty="0" smtClean="0">
                          <a:latin typeface="+mj-lt"/>
                        </a:rPr>
                        <a:t>Audit evidence obtained from substantive procedures &amp; the conclusions drawn therefrom, including the results of consultations</a:t>
                      </a:r>
                    </a:p>
                  </a:txBody>
                  <a:tcPr/>
                </a:tc>
                <a:tc>
                  <a:txBody>
                    <a:bodyPr/>
                    <a:lstStyle/>
                    <a:p>
                      <a:r>
                        <a:rPr lang="en-US" sz="1400" dirty="0" smtClean="0">
                          <a:latin typeface="+mj-lt"/>
                        </a:rPr>
                        <a:t>SA 300: Planning an Audit of financial statements</a:t>
                      </a:r>
                    </a:p>
                    <a:p>
                      <a:pPr marL="285750" indent="-285750">
                        <a:buFont typeface="Arial" pitchFamily="34" charset="0"/>
                        <a:buChar char="•"/>
                      </a:pPr>
                      <a:r>
                        <a:rPr lang="en-US" sz="1400" dirty="0" smtClean="0">
                          <a:latin typeface="+mj-lt"/>
                        </a:rPr>
                        <a:t>Pre audit meeting, overall audit strategy, plan &amp; significant changes &amp; reasons</a:t>
                      </a:r>
                    </a:p>
                  </a:txBody>
                  <a:tcPr/>
                </a:tc>
              </a:tr>
              <a:tr h="370840">
                <a:tc>
                  <a:txBody>
                    <a:bodyPr/>
                    <a:lstStyle/>
                    <a:p>
                      <a:r>
                        <a:rPr lang="en-US" sz="1400" dirty="0" smtClean="0">
                          <a:latin typeface="+mj-lt"/>
                        </a:rPr>
                        <a:t>SA 240: The Auditors responsibilities relating to fraud in an audit of FS</a:t>
                      </a:r>
                    </a:p>
                    <a:p>
                      <a:pPr marL="285750" indent="-285750">
                        <a:buFont typeface="Arial" pitchFamily="34" charset="0"/>
                        <a:buChar char="•"/>
                      </a:pPr>
                      <a:r>
                        <a:rPr lang="en-US" sz="1400" dirty="0" smtClean="0">
                          <a:latin typeface="+mj-lt"/>
                        </a:rPr>
                        <a:t>Understanding of the entity &amp; environment, assessment of the risks of material misstatement required by SA 315</a:t>
                      </a:r>
                    </a:p>
                    <a:p>
                      <a:pPr marL="285750" indent="-285750">
                        <a:buFont typeface="Arial" pitchFamily="34" charset="0"/>
                        <a:buChar char="•"/>
                      </a:pPr>
                      <a:r>
                        <a:rPr lang="en-US" sz="1400" dirty="0" smtClean="0">
                          <a:latin typeface="+mj-lt"/>
                        </a:rPr>
                        <a:t>Management’s response &amp; communication to TCWG</a:t>
                      </a:r>
                    </a:p>
                    <a:p>
                      <a:pPr marL="285750" indent="-285750">
                        <a:buFont typeface="Arial" pitchFamily="34" charset="0"/>
                        <a:buChar char="•"/>
                      </a:pPr>
                      <a:r>
                        <a:rPr lang="en-US" sz="1400" dirty="0" smtClean="0">
                          <a:latin typeface="+mj-lt"/>
                        </a:rPr>
                        <a:t>Regulatory requirements like Companies Act, 2013, RBI etc.</a:t>
                      </a:r>
                    </a:p>
                    <a:p>
                      <a:pPr marL="285750" indent="-285750">
                        <a:buFont typeface="Arial" pitchFamily="34" charset="0"/>
                        <a:buChar char="•"/>
                      </a:pPr>
                      <a:r>
                        <a:rPr lang="en-US" sz="1400" dirty="0" smtClean="0">
                          <a:latin typeface="+mj-lt"/>
                        </a:rPr>
                        <a:t>Reasons for conclusion &amp; reporting on an audit of FS</a:t>
                      </a:r>
                    </a:p>
                  </a:txBody>
                  <a:tcPr/>
                </a:tc>
                <a:tc rowSpan="3">
                  <a:txBody>
                    <a:bodyPr/>
                    <a:lstStyle/>
                    <a:p>
                      <a:r>
                        <a:rPr lang="en-US" sz="1400" dirty="0" smtClean="0">
                          <a:latin typeface="+mj-lt"/>
                        </a:rPr>
                        <a:t>SA 315: Identifying and assessing the risk of material misstatement through understanding the entity and Its Environment</a:t>
                      </a:r>
                    </a:p>
                    <a:p>
                      <a:pPr marL="285750" indent="-285750">
                        <a:buFont typeface="Arial" pitchFamily="34" charset="0"/>
                        <a:buChar char="•"/>
                      </a:pPr>
                      <a:r>
                        <a:rPr lang="en-US" sz="1400" dirty="0" smtClean="0">
                          <a:latin typeface="+mj-lt"/>
                        </a:rPr>
                        <a:t>Discussion among the engagement team and the significant decisions reached;</a:t>
                      </a:r>
                    </a:p>
                    <a:p>
                      <a:pPr marL="285750" indent="-285750">
                        <a:buFont typeface="Arial" pitchFamily="34" charset="0"/>
                        <a:buChar char="•"/>
                      </a:pPr>
                      <a:r>
                        <a:rPr lang="en-US" sz="1400" dirty="0" smtClean="0">
                          <a:latin typeface="+mj-lt"/>
                        </a:rPr>
                        <a:t>Understanding of the entity’s environment and internal control (IC) components;</a:t>
                      </a:r>
                    </a:p>
                    <a:p>
                      <a:pPr marL="285750" indent="-285750">
                        <a:buFont typeface="Arial" pitchFamily="34" charset="0"/>
                        <a:buChar char="•"/>
                      </a:pPr>
                      <a:r>
                        <a:rPr lang="en-US" sz="1400" dirty="0" smtClean="0">
                          <a:latin typeface="+mj-lt"/>
                        </a:rPr>
                        <a:t>Sources of information from which the understanding was obtained;</a:t>
                      </a:r>
                    </a:p>
                    <a:p>
                      <a:pPr marL="285750" indent="-285750">
                        <a:buFont typeface="Arial" pitchFamily="34" charset="0"/>
                        <a:buChar char="•"/>
                      </a:pPr>
                      <a:r>
                        <a:rPr lang="en-US" sz="1400" dirty="0" smtClean="0">
                          <a:latin typeface="+mj-lt"/>
                        </a:rPr>
                        <a:t>Risk assessment procedures performed;</a:t>
                      </a:r>
                    </a:p>
                    <a:p>
                      <a:pPr marL="285750" indent="-285750">
                        <a:buFont typeface="Arial" pitchFamily="34" charset="0"/>
                        <a:buChar char="•"/>
                      </a:pPr>
                      <a:r>
                        <a:rPr lang="en-US" sz="1400" dirty="0" smtClean="0">
                          <a:latin typeface="+mj-lt"/>
                        </a:rPr>
                        <a:t>Identified &amp; assessed risks of material misstatement at the FS level and at the assertion level;</a:t>
                      </a:r>
                    </a:p>
                    <a:p>
                      <a:pPr marL="285750" indent="-285750">
                        <a:buFont typeface="Arial" pitchFamily="34" charset="0"/>
                        <a:buChar char="•"/>
                      </a:pPr>
                      <a:r>
                        <a:rPr lang="en-US" sz="1400" dirty="0" smtClean="0">
                          <a:latin typeface="+mj-lt"/>
                        </a:rPr>
                        <a:t>Risks identified, and related controls about which the auditor has obtained an understanding</a:t>
                      </a:r>
                    </a:p>
                    <a:p>
                      <a:pPr marL="285750" indent="-285750">
                        <a:buFont typeface="Arial" pitchFamily="34" charset="0"/>
                        <a:buChar char="•"/>
                      </a:pPr>
                      <a:r>
                        <a:rPr lang="en-US" sz="1400" dirty="0" smtClean="0">
                          <a:latin typeface="+mj-lt"/>
                        </a:rPr>
                        <a:t>Reporting on IFC over FS u/s 143(3)(i) of the Companies Act, 2013</a:t>
                      </a:r>
                      <a:endParaRPr lang="en-US" sz="1400" dirty="0">
                        <a:latin typeface="+mj-lt"/>
                      </a:endParaRPr>
                    </a:p>
                  </a:txBody>
                  <a:tcPr/>
                </a:tc>
              </a:tr>
              <a:tr h="370840">
                <a:tc>
                  <a:txBody>
                    <a:bodyPr/>
                    <a:lstStyle/>
                    <a:p>
                      <a:r>
                        <a:rPr lang="en-US" sz="1400" dirty="0" smtClean="0">
                          <a:latin typeface="+mj-lt"/>
                        </a:rPr>
                        <a:t>SA 250: Consideration of Laws and Regulations in an audit of FS</a:t>
                      </a:r>
                    </a:p>
                    <a:p>
                      <a:pPr marL="285750" indent="-285750">
                        <a:buFont typeface="Arial" pitchFamily="34" charset="0"/>
                        <a:buChar char="•"/>
                      </a:pPr>
                      <a:r>
                        <a:rPr lang="en-US" sz="1400" dirty="0" smtClean="0">
                          <a:latin typeface="+mj-lt"/>
                        </a:rPr>
                        <a:t>Various checklists e.g. Companies Act, IGAAP, RBI &amp; NHB, Corporate Governance etc.</a:t>
                      </a:r>
                    </a:p>
                  </a:txBody>
                  <a:tcPr/>
                </a:tc>
                <a:tc vMerge="1">
                  <a:txBody>
                    <a:bodyPr/>
                    <a:lstStyle/>
                    <a:p>
                      <a:endParaRPr lang="en-US" sz="1400" dirty="0">
                        <a:latin typeface="+mj-lt"/>
                      </a:endParaRPr>
                    </a:p>
                  </a:txBody>
                  <a:tcPr/>
                </a:tc>
              </a:tr>
              <a:tr h="370840">
                <a:tc>
                  <a:txBody>
                    <a:bodyPr/>
                    <a:lstStyle/>
                    <a:p>
                      <a:r>
                        <a:rPr lang="en-US" sz="1400" dirty="0" smtClean="0">
                          <a:latin typeface="+mj-lt"/>
                        </a:rPr>
                        <a:t>SA 260: Communication with those charged with Governance</a:t>
                      </a:r>
                    </a:p>
                    <a:p>
                      <a:pPr marL="285750" indent="-285750">
                        <a:buFont typeface="Arial" pitchFamily="34" charset="0"/>
                        <a:buChar char="•"/>
                      </a:pPr>
                      <a:r>
                        <a:rPr lang="en-US" sz="1400" dirty="0" smtClean="0">
                          <a:latin typeface="+mj-lt"/>
                        </a:rPr>
                        <a:t>Oral, email, formal communication, Audit committee presentations &amp; management letters (retention of copy)</a:t>
                      </a:r>
                      <a:endParaRPr lang="en-US" sz="1400" dirty="0">
                        <a:latin typeface="+mj-lt"/>
                      </a:endParaRPr>
                    </a:p>
                  </a:txBody>
                  <a:tcPr/>
                </a:tc>
                <a:tc vMerge="1">
                  <a:txBody>
                    <a:bodyPr/>
                    <a:lstStyle/>
                    <a:p>
                      <a:endParaRPr lang="en-US" sz="1400" dirty="0">
                        <a:latin typeface="+mj-lt"/>
                      </a:endParaRPr>
                    </a:p>
                  </a:txBody>
                  <a:tcPr/>
                </a:tc>
              </a:tr>
            </a:tbl>
          </a:graphicData>
        </a:graphic>
      </p:graphicFrame>
    </p:spTree>
    <p:extLst>
      <p:ext uri="{BB962C8B-B14F-4D97-AF65-F5344CB8AC3E}">
        <p14:creationId xmlns:p14="http://schemas.microsoft.com/office/powerpoint/2010/main" val="3275468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6287" y="0"/>
            <a:ext cx="9960864" cy="1143000"/>
          </a:xfrm>
        </p:spPr>
        <p:txBody>
          <a:bodyPr/>
          <a:lstStyle/>
          <a:p>
            <a:r>
              <a:rPr lang="en-US" dirty="0" smtClean="0"/>
              <a:t>Contents</a:t>
            </a:r>
            <a:endParaRPr lang="en-US" dirty="0"/>
          </a:p>
        </p:txBody>
      </p:sp>
      <p:sp>
        <p:nvSpPr>
          <p:cNvPr id="14" name="Title 12"/>
          <p:cNvSpPr txBox="1">
            <a:spLocks/>
          </p:cNvSpPr>
          <p:nvPr/>
        </p:nvSpPr>
        <p:spPr>
          <a:xfrm>
            <a:off x="732183" y="914400"/>
            <a:ext cx="9808464" cy="40386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463550" indent="-463550">
              <a:lnSpc>
                <a:spcPct val="120000"/>
              </a:lnSpc>
              <a:buFont typeface="Arial" pitchFamily="34" charset="0"/>
              <a:buChar char="•"/>
            </a:pPr>
            <a:r>
              <a:rPr lang="en-US" sz="1600" dirty="0"/>
              <a:t>About Small and Medium Enterprises </a:t>
            </a:r>
            <a:endParaRPr lang="en-US" sz="1600" dirty="0" smtClean="0"/>
          </a:p>
          <a:p>
            <a:pPr marL="463550" indent="-463550">
              <a:lnSpc>
                <a:spcPct val="120000"/>
              </a:lnSpc>
              <a:buFont typeface="Arial" pitchFamily="34" charset="0"/>
              <a:buChar char="•"/>
            </a:pPr>
            <a:r>
              <a:rPr lang="en-US" sz="1600" dirty="0"/>
              <a:t>Auditing Standards: Overall objective </a:t>
            </a:r>
            <a:endParaRPr lang="en-US" sz="1600" dirty="0"/>
          </a:p>
          <a:p>
            <a:pPr marL="463550" indent="-463550">
              <a:lnSpc>
                <a:spcPct val="120000"/>
              </a:lnSpc>
              <a:buFont typeface="Arial" pitchFamily="34" charset="0"/>
              <a:buChar char="•"/>
            </a:pPr>
            <a:r>
              <a:rPr lang="en-US" sz="1600" dirty="0" smtClean="0"/>
              <a:t>Audit </a:t>
            </a:r>
            <a:r>
              <a:rPr lang="en-US" sz="1600" dirty="0"/>
              <a:t>Approach </a:t>
            </a:r>
            <a:endParaRPr lang="en-US" sz="1600" dirty="0" smtClean="0"/>
          </a:p>
          <a:p>
            <a:pPr marL="920750" lvl="1" indent="-463550">
              <a:lnSpc>
                <a:spcPct val="120000"/>
              </a:lnSpc>
              <a:buFont typeface="Wingdings" pitchFamily="2" charset="2"/>
              <a:buChar char="ü"/>
            </a:pPr>
            <a:r>
              <a:rPr lang="en-US" sz="1600" dirty="0" smtClean="0">
                <a:latin typeface="+mj-lt"/>
              </a:rPr>
              <a:t>Audit </a:t>
            </a:r>
            <a:r>
              <a:rPr lang="en-US" sz="1600" dirty="0">
                <a:latin typeface="+mj-lt"/>
              </a:rPr>
              <a:t>Planning </a:t>
            </a:r>
            <a:r>
              <a:rPr lang="en-US" sz="1600" dirty="0" smtClean="0">
                <a:latin typeface="+mj-lt"/>
              </a:rPr>
              <a:t>and Control (including risk assessment)</a:t>
            </a:r>
          </a:p>
          <a:p>
            <a:pPr marL="920750" lvl="1" indent="-463550">
              <a:lnSpc>
                <a:spcPct val="120000"/>
              </a:lnSpc>
              <a:buFont typeface="Wingdings" pitchFamily="2" charset="2"/>
              <a:buChar char="ü"/>
            </a:pPr>
            <a:r>
              <a:rPr lang="en-US" sz="1600" dirty="0" smtClean="0">
                <a:latin typeface="+mj-lt"/>
              </a:rPr>
              <a:t>Audit Program </a:t>
            </a:r>
          </a:p>
          <a:p>
            <a:pPr lvl="1">
              <a:lnSpc>
                <a:spcPct val="120000"/>
              </a:lnSpc>
            </a:pPr>
            <a:r>
              <a:rPr lang="en-US" sz="1600" dirty="0">
                <a:latin typeface="+mj-lt"/>
              </a:rPr>
              <a:t>	</a:t>
            </a:r>
            <a:r>
              <a:rPr lang="en-US" sz="1600" dirty="0" smtClean="0">
                <a:latin typeface="+mj-lt"/>
              </a:rPr>
              <a:t>- Balance Sheet Items</a:t>
            </a:r>
          </a:p>
          <a:p>
            <a:pPr lvl="1">
              <a:lnSpc>
                <a:spcPct val="120000"/>
              </a:lnSpc>
            </a:pPr>
            <a:r>
              <a:rPr lang="en-US" sz="1600" dirty="0" smtClean="0">
                <a:latin typeface="+mj-lt"/>
              </a:rPr>
              <a:t>	- Statement of Profit and Loss</a:t>
            </a:r>
          </a:p>
          <a:p>
            <a:pPr marL="920750" lvl="1" indent="-463550">
              <a:lnSpc>
                <a:spcPct val="120000"/>
              </a:lnSpc>
              <a:buFont typeface="Wingdings" pitchFamily="2" charset="2"/>
              <a:buChar char="ü"/>
            </a:pPr>
            <a:r>
              <a:rPr lang="en-US" sz="1600" dirty="0" smtClean="0">
                <a:latin typeface="+mj-lt"/>
              </a:rPr>
              <a:t>Audit in Computer based environment </a:t>
            </a:r>
          </a:p>
          <a:p>
            <a:pPr marL="463550" indent="-463550">
              <a:lnSpc>
                <a:spcPct val="120000"/>
              </a:lnSpc>
              <a:buFont typeface="Arial" pitchFamily="34" charset="0"/>
              <a:buChar char="•"/>
            </a:pPr>
            <a:r>
              <a:rPr lang="en-US" sz="1600" dirty="0" smtClean="0"/>
              <a:t>Audit Documentation</a:t>
            </a:r>
          </a:p>
          <a:p>
            <a:pPr marL="920750" lvl="1" indent="-463550">
              <a:lnSpc>
                <a:spcPct val="120000"/>
              </a:lnSpc>
              <a:buFont typeface="Wingdings" pitchFamily="2" charset="2"/>
              <a:buChar char="ü"/>
            </a:pPr>
            <a:r>
              <a:rPr lang="en-US" sz="1600" dirty="0" smtClean="0">
                <a:latin typeface="+mj-lt"/>
              </a:rPr>
              <a:t>Nature and Purpose</a:t>
            </a:r>
          </a:p>
          <a:p>
            <a:pPr marL="920750" lvl="1" indent="-463550">
              <a:lnSpc>
                <a:spcPct val="120000"/>
              </a:lnSpc>
              <a:buFont typeface="Wingdings" pitchFamily="2" charset="2"/>
              <a:buChar char="ü"/>
            </a:pPr>
            <a:r>
              <a:rPr lang="en-US" sz="1600" dirty="0" smtClean="0">
                <a:latin typeface="+mj-lt"/>
              </a:rPr>
              <a:t>Critical components of audit evidences</a:t>
            </a:r>
          </a:p>
          <a:p>
            <a:pPr marL="920750" lvl="1" indent="-463550">
              <a:lnSpc>
                <a:spcPct val="120000"/>
              </a:lnSpc>
              <a:buFont typeface="Wingdings" pitchFamily="2" charset="2"/>
              <a:buChar char="ü"/>
            </a:pPr>
            <a:r>
              <a:rPr lang="en-US" sz="1600" dirty="0" smtClean="0">
                <a:latin typeface="+mj-lt"/>
              </a:rPr>
              <a:t>Definitions</a:t>
            </a:r>
          </a:p>
          <a:p>
            <a:pPr marL="920750" lvl="1" indent="-463550">
              <a:lnSpc>
                <a:spcPct val="120000"/>
              </a:lnSpc>
              <a:buFont typeface="Wingdings" pitchFamily="2" charset="2"/>
              <a:buChar char="ü"/>
            </a:pPr>
            <a:r>
              <a:rPr lang="en-US" sz="1600" dirty="0" smtClean="0">
                <a:latin typeface="+mj-lt"/>
              </a:rPr>
              <a:t>Do we know what we do not know</a:t>
            </a:r>
          </a:p>
          <a:p>
            <a:pPr marL="920750" lvl="1" indent="-463550">
              <a:lnSpc>
                <a:spcPct val="120000"/>
              </a:lnSpc>
              <a:buFont typeface="Wingdings" pitchFamily="2" charset="2"/>
              <a:buChar char="ü"/>
            </a:pPr>
            <a:r>
              <a:rPr lang="en-US" sz="1600" dirty="0" smtClean="0">
                <a:latin typeface="+mj-lt"/>
              </a:rPr>
              <a:t>Other Matters</a:t>
            </a:r>
          </a:p>
          <a:p>
            <a:pPr marL="920750" lvl="1" indent="-463550">
              <a:lnSpc>
                <a:spcPct val="120000"/>
              </a:lnSpc>
              <a:buFont typeface="Wingdings" pitchFamily="2" charset="2"/>
              <a:buChar char="ü"/>
            </a:pPr>
            <a:r>
              <a:rPr lang="en-US" sz="1600" dirty="0" smtClean="0">
                <a:latin typeface="+mj-lt"/>
              </a:rPr>
              <a:t>Requirement under other SAs</a:t>
            </a:r>
          </a:p>
          <a:p>
            <a:pPr marL="463550" indent="-463550">
              <a:lnSpc>
                <a:spcPct val="120000"/>
              </a:lnSpc>
              <a:buFont typeface="Arial" pitchFamily="34" charset="0"/>
              <a:buChar char="•"/>
            </a:pPr>
            <a:r>
              <a:rPr lang="en-US" sz="1600" dirty="0" smtClean="0"/>
              <a:t>SME </a:t>
            </a:r>
            <a:r>
              <a:rPr lang="en-US" sz="1600" dirty="0"/>
              <a:t>Audits: Few challenges and Insights </a:t>
            </a:r>
            <a:endParaRPr lang="en-US" sz="1600" dirty="0" smtClean="0"/>
          </a:p>
          <a:p>
            <a:pPr marL="463550" indent="-463550">
              <a:lnSpc>
                <a:spcPct val="120000"/>
              </a:lnSpc>
              <a:buFont typeface="Arial" pitchFamily="34" charset="0"/>
              <a:buChar char="•"/>
            </a:pPr>
            <a:r>
              <a:rPr lang="en-US" sz="1600" dirty="0" smtClean="0"/>
              <a:t>Q&amp;A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Under other SAs (Contd.)</a:t>
            </a:r>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1928969262"/>
              </p:ext>
            </p:extLst>
          </p:nvPr>
        </p:nvGraphicFramePr>
        <p:xfrm>
          <a:off x="685800" y="990600"/>
          <a:ext cx="10896600" cy="5044440"/>
        </p:xfrm>
        <a:graphic>
          <a:graphicData uri="http://schemas.openxmlformats.org/drawingml/2006/table">
            <a:tbl>
              <a:tblPr firstRow="1" bandRow="1">
                <a:tableStyleId>{5940675A-B579-460E-94D1-54222C63F5DA}</a:tableStyleId>
              </a:tblPr>
              <a:tblGrid>
                <a:gridCol w="5448300"/>
                <a:gridCol w="5448300"/>
              </a:tblGrid>
              <a:tr h="1005840">
                <a:tc>
                  <a:txBody>
                    <a:bodyPr/>
                    <a:lstStyle/>
                    <a:p>
                      <a:r>
                        <a:rPr lang="en-US" sz="1400" dirty="0" smtClean="0">
                          <a:latin typeface="+mj-lt"/>
                        </a:rPr>
                        <a:t>SA 320: Materiality in Planning and Performing an Audit</a:t>
                      </a:r>
                    </a:p>
                    <a:p>
                      <a:pPr marL="285750" indent="-285750">
                        <a:buFont typeface="Arial" pitchFamily="34" charset="0"/>
                        <a:buChar char="•"/>
                      </a:pPr>
                      <a:r>
                        <a:rPr lang="en-US" sz="1400" dirty="0" smtClean="0">
                          <a:latin typeface="+mj-lt"/>
                        </a:rPr>
                        <a:t>Materiality for the FS as a whole (overall)</a:t>
                      </a:r>
                    </a:p>
                    <a:p>
                      <a:pPr marL="285750" indent="-285750">
                        <a:buFont typeface="Arial" pitchFamily="34" charset="0"/>
                        <a:buChar char="•"/>
                      </a:pPr>
                      <a:r>
                        <a:rPr lang="en-US" sz="1400" dirty="0" smtClean="0">
                          <a:latin typeface="+mj-lt"/>
                        </a:rPr>
                        <a:t>If applicable, the materiality level or levels for particular classes of transactions, account balances or disclosure;</a:t>
                      </a:r>
                    </a:p>
                    <a:p>
                      <a:pPr marL="285750" indent="-285750">
                        <a:buFont typeface="Arial" pitchFamily="34" charset="0"/>
                        <a:buChar char="•"/>
                      </a:pPr>
                      <a:r>
                        <a:rPr lang="en-US" sz="1400" dirty="0" smtClean="0">
                          <a:latin typeface="+mj-lt"/>
                        </a:rPr>
                        <a:t>Performance materiality; and</a:t>
                      </a:r>
                    </a:p>
                    <a:p>
                      <a:pPr marL="285750" indent="-285750">
                        <a:buFont typeface="Arial" pitchFamily="34" charset="0"/>
                        <a:buChar char="•"/>
                      </a:pPr>
                      <a:r>
                        <a:rPr lang="en-US" sz="1400" dirty="0" smtClean="0">
                          <a:latin typeface="+mj-lt"/>
                        </a:rPr>
                        <a:t>Any revision of materiality levels as the audit progressed &amp; reasons thereof.</a:t>
                      </a:r>
                    </a:p>
                  </a:txBody>
                  <a:tcPr/>
                </a:tc>
                <a:tc>
                  <a:txBody>
                    <a:bodyPr/>
                    <a:lstStyle/>
                    <a:p>
                      <a:r>
                        <a:rPr lang="en-US" sz="1400" dirty="0" smtClean="0">
                          <a:latin typeface="+mj-lt"/>
                        </a:rPr>
                        <a:t>SA 505: External Confirmations</a:t>
                      </a:r>
                    </a:p>
                    <a:p>
                      <a:pPr marL="285750" indent="-285750">
                        <a:buFont typeface="Arial" pitchFamily="34" charset="0"/>
                        <a:buChar char="•"/>
                      </a:pPr>
                      <a:r>
                        <a:rPr lang="en-US" sz="1400" dirty="0" smtClean="0">
                          <a:latin typeface="+mj-lt"/>
                        </a:rPr>
                        <a:t>If the auditor agrees to management's request not to seek external confirmation regarding a particular matter, the auditor should document the reasons for acceding to the management’s request.</a:t>
                      </a:r>
                    </a:p>
                  </a:txBody>
                  <a:tcPr/>
                </a:tc>
              </a:tr>
              <a:tr h="1005840">
                <a:tc rowSpan="3">
                  <a:txBody>
                    <a:bodyPr/>
                    <a:lstStyle/>
                    <a:p>
                      <a:r>
                        <a:rPr lang="en-US" sz="1400" dirty="0" smtClean="0">
                          <a:latin typeface="+mj-lt"/>
                        </a:rPr>
                        <a:t>SA 330: Auditor’s Response to Assessed Risks</a:t>
                      </a:r>
                    </a:p>
                    <a:p>
                      <a:pPr marL="285750" indent="-285750">
                        <a:buFont typeface="Arial" pitchFamily="34" charset="0"/>
                        <a:buChar char="•"/>
                      </a:pPr>
                      <a:r>
                        <a:rPr lang="en-US" sz="1400" dirty="0" smtClean="0">
                          <a:latin typeface="+mj-lt"/>
                        </a:rPr>
                        <a:t>The overall responses to address the assessed risks of material misstatement at the FS level, and the nature, timing and extent of the further audit procedures performed;</a:t>
                      </a:r>
                    </a:p>
                    <a:p>
                      <a:pPr marL="285750" indent="-285750">
                        <a:buFont typeface="Arial" pitchFamily="34" charset="0"/>
                        <a:buChar char="•"/>
                      </a:pPr>
                      <a:r>
                        <a:rPr lang="en-US" sz="1400" dirty="0" smtClean="0">
                          <a:latin typeface="+mj-lt"/>
                        </a:rPr>
                        <a:t>The linkage of those procedures with the assessed risks at the assertion level; and</a:t>
                      </a:r>
                    </a:p>
                    <a:p>
                      <a:pPr marL="285750" indent="-285750">
                        <a:buFont typeface="Arial" pitchFamily="34" charset="0"/>
                        <a:buChar char="•"/>
                      </a:pPr>
                      <a:r>
                        <a:rPr lang="en-US" sz="1400" dirty="0" smtClean="0">
                          <a:latin typeface="+mj-lt"/>
                        </a:rPr>
                        <a:t>The results of the audit procedures, including the conclusions where these are not otherwise clear.</a:t>
                      </a:r>
                    </a:p>
                    <a:p>
                      <a:pPr marL="285750" indent="-285750">
                        <a:buFont typeface="Arial" pitchFamily="34" charset="0"/>
                        <a:buChar char="•"/>
                      </a:pPr>
                      <a:r>
                        <a:rPr lang="en-US" sz="1400" dirty="0" smtClean="0">
                          <a:latin typeface="+mj-lt"/>
                        </a:rPr>
                        <a:t>Conclusions reached about the operating effectiveness of IC in case the auditor has relied upon such test carried out in previous audit periods.</a:t>
                      </a:r>
                    </a:p>
                    <a:p>
                      <a:pPr marL="285750" indent="-285750">
                        <a:buFont typeface="Arial" pitchFamily="34" charset="0"/>
                        <a:buChar char="•"/>
                      </a:pPr>
                      <a:r>
                        <a:rPr lang="en-US" sz="1400" dirty="0" smtClean="0">
                          <a:latin typeface="+mj-lt"/>
                        </a:rPr>
                        <a:t>The auditors’ documentation shall demonstrate that the financial statements agree or reconcile with the underlying accounting records.</a:t>
                      </a:r>
                    </a:p>
                  </a:txBody>
                  <a:tcPr/>
                </a:tc>
                <a:tc>
                  <a:txBody>
                    <a:bodyPr/>
                    <a:lstStyle/>
                    <a:p>
                      <a:r>
                        <a:rPr lang="en-US" sz="1400" dirty="0" smtClean="0">
                          <a:latin typeface="+mj-lt"/>
                        </a:rPr>
                        <a:t>SA 540: Auditing Accounting Estimates</a:t>
                      </a:r>
                    </a:p>
                    <a:p>
                      <a:pPr marL="285750" indent="-285750">
                        <a:buFont typeface="Arial" pitchFamily="34" charset="0"/>
                        <a:buChar char="•"/>
                      </a:pPr>
                      <a:r>
                        <a:rPr lang="en-US" sz="1400" dirty="0" smtClean="0">
                          <a:latin typeface="+mj-lt"/>
                        </a:rPr>
                        <a:t>The basis for the auditor’s conclusions about the reasonableness of accounting estimates and their disclosure that give rise to significant risks; and • Indicators of possible management bias, if any</a:t>
                      </a:r>
                      <a:endParaRPr lang="en-US" sz="1400" dirty="0">
                        <a:latin typeface="+mj-lt"/>
                      </a:endParaRPr>
                    </a:p>
                  </a:txBody>
                  <a:tcPr/>
                </a:tc>
              </a:tr>
              <a:tr h="762000">
                <a:tc vMerge="1">
                  <a:txBody>
                    <a:bodyPr/>
                    <a:lstStyle/>
                    <a:p>
                      <a:endParaRPr lang="en-US" sz="1400" dirty="0" smtClean="0">
                        <a:latin typeface="+mj-lt"/>
                      </a:endParaRPr>
                    </a:p>
                  </a:txBody>
                  <a:tcPr/>
                </a:tc>
                <a:tc>
                  <a:txBody>
                    <a:bodyPr/>
                    <a:lstStyle/>
                    <a:p>
                      <a:r>
                        <a:rPr lang="en-US" sz="1400" dirty="0" smtClean="0">
                          <a:latin typeface="+mj-lt"/>
                        </a:rPr>
                        <a:t>SA 550: Related Parties</a:t>
                      </a:r>
                    </a:p>
                    <a:p>
                      <a:pPr marL="285750" indent="-285750">
                        <a:buFont typeface="Arial" pitchFamily="34" charset="0"/>
                        <a:buChar char="•"/>
                      </a:pPr>
                      <a:r>
                        <a:rPr lang="en-US" sz="1400" dirty="0" smtClean="0">
                          <a:latin typeface="+mj-lt"/>
                        </a:rPr>
                        <a:t>Auditor shall include the names of the identified related parties and the nature of the related party relationships.</a:t>
                      </a:r>
                    </a:p>
                  </a:txBody>
                  <a:tcPr/>
                </a:tc>
              </a:tr>
              <a:tr h="1539240">
                <a:tc vMerge="1">
                  <a:txBody>
                    <a:bodyPr/>
                    <a:lstStyle/>
                    <a:p>
                      <a:endParaRPr lang="en-US"/>
                    </a:p>
                  </a:txBody>
                  <a:tcPr/>
                </a:tc>
                <a:tc>
                  <a:txBody>
                    <a:bodyPr/>
                    <a:lstStyle/>
                    <a:p>
                      <a:r>
                        <a:rPr lang="en-US" sz="1400" dirty="0" smtClean="0">
                          <a:latin typeface="+mj-lt"/>
                        </a:rPr>
                        <a:t>SA 580: Written Representations</a:t>
                      </a:r>
                    </a:p>
                    <a:p>
                      <a:pPr marL="285750" indent="-285750">
                        <a:buFont typeface="Arial" pitchFamily="34" charset="0"/>
                        <a:buChar char="•"/>
                      </a:pPr>
                      <a:r>
                        <a:rPr lang="en-US" sz="1400" dirty="0" smtClean="0">
                          <a:latin typeface="+mj-lt"/>
                        </a:rPr>
                        <a:t>Auditor is required to document identification of significant issues relating to the competence, integrity, ethical values or diligence of management or about its commitment to or enforcement of these. Matters where auditor has relied upon the management’s explanation and information</a:t>
                      </a:r>
                    </a:p>
                  </a:txBody>
                  <a:tcPr/>
                </a:tc>
              </a:tr>
            </a:tbl>
          </a:graphicData>
        </a:graphic>
      </p:graphicFrame>
    </p:spTree>
    <p:extLst>
      <p:ext uri="{BB962C8B-B14F-4D97-AF65-F5344CB8AC3E}">
        <p14:creationId xmlns:p14="http://schemas.microsoft.com/office/powerpoint/2010/main" val="1768023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Under other SAs (Contd.)</a:t>
            </a:r>
            <a:endParaRPr lang="en-US" sz="2200" dirty="0"/>
          </a:p>
        </p:txBody>
      </p:sp>
      <p:graphicFrame>
        <p:nvGraphicFramePr>
          <p:cNvPr id="2" name="Table 1"/>
          <p:cNvGraphicFramePr>
            <a:graphicFrameLocks noGrp="1"/>
          </p:cNvGraphicFramePr>
          <p:nvPr>
            <p:extLst>
              <p:ext uri="{D42A27DB-BD31-4B8C-83A1-F6EECF244321}">
                <p14:modId xmlns:p14="http://schemas.microsoft.com/office/powerpoint/2010/main" val="2695311283"/>
              </p:ext>
            </p:extLst>
          </p:nvPr>
        </p:nvGraphicFramePr>
        <p:xfrm>
          <a:off x="685800" y="990600"/>
          <a:ext cx="10744200" cy="3451526"/>
        </p:xfrm>
        <a:graphic>
          <a:graphicData uri="http://schemas.openxmlformats.org/drawingml/2006/table">
            <a:tbl>
              <a:tblPr firstRow="1" bandRow="1">
                <a:tableStyleId>{5940675A-B579-460E-94D1-54222C63F5DA}</a:tableStyleId>
              </a:tblPr>
              <a:tblGrid>
                <a:gridCol w="10744200"/>
              </a:tblGrid>
              <a:tr h="1821514">
                <a:tc>
                  <a:txBody>
                    <a:bodyPr/>
                    <a:lstStyle/>
                    <a:p>
                      <a:r>
                        <a:rPr lang="en-US" sz="1400" dirty="0" smtClean="0">
                          <a:latin typeface="+mj-lt"/>
                        </a:rPr>
                        <a:t>SA 600: Using the work of Another Auditor</a:t>
                      </a:r>
                    </a:p>
                    <a:p>
                      <a:pPr marL="285750" indent="-285750">
                        <a:buFont typeface="Arial" pitchFamily="34" charset="0"/>
                        <a:buChar char="•"/>
                      </a:pPr>
                      <a:r>
                        <a:rPr lang="en-US" sz="1400" dirty="0" smtClean="0">
                          <a:latin typeface="+mj-lt"/>
                        </a:rPr>
                        <a:t>Components whose financial information was audited by other auditors &amp; their significance to financial information of the entity as a whole;</a:t>
                      </a:r>
                    </a:p>
                    <a:p>
                      <a:pPr marL="285750" indent="-285750">
                        <a:buFont typeface="Arial" pitchFamily="34" charset="0"/>
                        <a:buChar char="•"/>
                      </a:pPr>
                      <a:r>
                        <a:rPr lang="en-US" sz="1400" dirty="0" smtClean="0">
                          <a:latin typeface="+mj-lt"/>
                        </a:rPr>
                        <a:t>names of other auditors;</a:t>
                      </a:r>
                    </a:p>
                    <a:p>
                      <a:pPr marL="285750" indent="-285750">
                        <a:buFont typeface="Arial" pitchFamily="34" charset="0"/>
                        <a:buChar char="•"/>
                      </a:pPr>
                      <a:r>
                        <a:rPr lang="en-US" sz="1400" dirty="0" smtClean="0">
                          <a:latin typeface="+mj-lt"/>
                        </a:rPr>
                        <a:t>conclusions reached that individual components are not material.</a:t>
                      </a:r>
                    </a:p>
                    <a:p>
                      <a:pPr marL="285750" indent="-285750">
                        <a:buFont typeface="Arial" pitchFamily="34" charset="0"/>
                        <a:buChar char="•"/>
                      </a:pPr>
                      <a:r>
                        <a:rPr lang="en-US" sz="1400" dirty="0" smtClean="0">
                          <a:latin typeface="+mj-lt"/>
                        </a:rPr>
                        <a:t>Procedures performed and conclusions reached regarding components. For example, auditor would document the results of discussions with other auditor and review of written summary of other auditor’s procedures.</a:t>
                      </a:r>
                    </a:p>
                    <a:p>
                      <a:pPr marL="285750" indent="-285750">
                        <a:buFont typeface="Arial" pitchFamily="34" charset="0"/>
                        <a:buChar char="•"/>
                      </a:pPr>
                      <a:r>
                        <a:rPr lang="en-US" sz="1400" dirty="0" smtClean="0">
                          <a:latin typeface="+mj-lt"/>
                        </a:rPr>
                        <a:t>Any limiting procedures</a:t>
                      </a:r>
                    </a:p>
                    <a:p>
                      <a:pPr marL="285750" indent="-285750">
                        <a:buFont typeface="Arial" pitchFamily="34" charset="0"/>
                        <a:buChar char="•"/>
                      </a:pPr>
                      <a:r>
                        <a:rPr lang="en-US" sz="1400" dirty="0" smtClean="0">
                          <a:latin typeface="+mj-lt"/>
                        </a:rPr>
                        <a:t>Conclusions reached</a:t>
                      </a:r>
                    </a:p>
                    <a:p>
                      <a:pPr marL="285750" indent="-285750">
                        <a:buFont typeface="Arial" pitchFamily="34" charset="0"/>
                        <a:buChar char="•"/>
                      </a:pPr>
                      <a:r>
                        <a:rPr lang="en-US" sz="1400" dirty="0" smtClean="0">
                          <a:latin typeface="+mj-lt"/>
                        </a:rPr>
                        <a:t>Manner of dealing with modified report of OA while finalizing the PA’s report</a:t>
                      </a:r>
                    </a:p>
                  </a:txBody>
                  <a:tcPr/>
                </a:tc>
              </a:tr>
              <a:tr h="1226486">
                <a:tc>
                  <a:txBody>
                    <a:bodyPr/>
                    <a:lstStyle/>
                    <a:p>
                      <a:pPr marL="0" indent="0">
                        <a:buFont typeface="Arial" pitchFamily="34" charset="0"/>
                        <a:buNone/>
                      </a:pPr>
                      <a:r>
                        <a:rPr lang="en-US" sz="1400" dirty="0" smtClean="0">
                          <a:latin typeface="+mj-lt"/>
                        </a:rPr>
                        <a:t>SA 610: Using the Work Of Internal Auditor</a:t>
                      </a:r>
                    </a:p>
                    <a:p>
                      <a:pPr marL="285750" indent="-285750">
                        <a:buFont typeface="Arial" pitchFamily="34" charset="0"/>
                        <a:buChar char="•"/>
                      </a:pPr>
                      <a:r>
                        <a:rPr lang="en-US" sz="1400" dirty="0" smtClean="0">
                          <a:latin typeface="+mj-lt"/>
                        </a:rPr>
                        <a:t>When the external auditor uses specific work of the internal auditors, the external auditor shall document</a:t>
                      </a:r>
                      <a:r>
                        <a:rPr lang="en-US" sz="1400" baseline="0" dirty="0" smtClean="0">
                          <a:latin typeface="+mj-lt"/>
                        </a:rPr>
                        <a:t> </a:t>
                      </a:r>
                      <a:r>
                        <a:rPr lang="en-US" sz="1400" dirty="0" smtClean="0">
                          <a:latin typeface="+mj-lt"/>
                        </a:rPr>
                        <a:t>conclusions regarding the evaluation of the adequacy of the work of the internal auditors, and the audit procedures performed by the external auditor on that work</a:t>
                      </a:r>
                    </a:p>
                  </a:txBody>
                  <a:tcPr/>
                </a:tc>
              </a:tr>
            </a:tbl>
          </a:graphicData>
        </a:graphic>
      </p:graphicFrame>
    </p:spTree>
    <p:extLst>
      <p:ext uri="{BB962C8B-B14F-4D97-AF65-F5344CB8AC3E}">
        <p14:creationId xmlns:p14="http://schemas.microsoft.com/office/powerpoint/2010/main" val="28301642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579783" y="0"/>
            <a:ext cx="9960864" cy="914400"/>
          </a:xfrm>
        </p:spPr>
        <p:txBody>
          <a:bodyPr>
            <a:normAutofit fontScale="90000"/>
          </a:bodyPr>
          <a:lstStyle/>
          <a:p>
            <a:r>
              <a:rPr lang="en-US" sz="4000" dirty="0"/>
              <a:t>Audit </a:t>
            </a:r>
            <a:r>
              <a:rPr lang="en-US" sz="4000" dirty="0" smtClean="0"/>
              <a:t>Documentation </a:t>
            </a:r>
            <a:br>
              <a:rPr lang="en-US" sz="4000" dirty="0" smtClean="0"/>
            </a:br>
            <a:r>
              <a:rPr lang="en-US" sz="2200" b="1" dirty="0" smtClean="0"/>
              <a:t>Compliance </a:t>
            </a:r>
            <a:r>
              <a:rPr lang="en-US" sz="2200" b="1" dirty="0"/>
              <a:t>with all SAs</a:t>
            </a:r>
            <a:endParaRPr lang="en-US" sz="2200" dirty="0"/>
          </a:p>
        </p:txBody>
      </p:sp>
      <p:sp>
        <p:nvSpPr>
          <p:cNvPr id="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r>
              <a:rPr lang="en-US" sz="1800" dirty="0"/>
              <a:t>Basic obligation is to comply with all SAs relevant to the audit</a:t>
            </a:r>
          </a:p>
          <a:p>
            <a:pPr marL="225425" indent="-225425">
              <a:lnSpc>
                <a:spcPct val="120000"/>
              </a:lnSpc>
              <a:buFont typeface="Arial" pitchFamily="34" charset="0"/>
              <a:buChar char="•"/>
            </a:pPr>
            <a:endParaRPr lang="en-US" sz="1800" dirty="0"/>
          </a:p>
          <a:p>
            <a:pPr marL="225425" indent="-225425">
              <a:lnSpc>
                <a:spcPct val="120000"/>
              </a:lnSpc>
              <a:buFont typeface="Arial" pitchFamily="34" charset="0"/>
              <a:buChar char="•"/>
            </a:pPr>
            <a:r>
              <a:rPr lang="en-US" sz="1800" dirty="0" smtClean="0"/>
              <a:t>Not </a:t>
            </a:r>
            <a:r>
              <a:rPr lang="en-US" sz="1800" dirty="0"/>
              <a:t>all SAs may be relevant.</a:t>
            </a:r>
          </a:p>
          <a:p>
            <a:pPr marL="225425">
              <a:lnSpc>
                <a:spcPct val="120000"/>
              </a:lnSpc>
            </a:pPr>
            <a:r>
              <a:rPr lang="en-US" sz="1800" dirty="0"/>
              <a:t>For example –</a:t>
            </a:r>
          </a:p>
          <a:p>
            <a:pPr marL="628650" indent="-285750">
              <a:lnSpc>
                <a:spcPct val="120000"/>
              </a:lnSpc>
              <a:buFont typeface="Wingdings" pitchFamily="2" charset="2"/>
              <a:buChar char="ü"/>
            </a:pPr>
            <a:r>
              <a:rPr lang="en-US" sz="1800" dirty="0" smtClean="0"/>
              <a:t>SA </a:t>
            </a:r>
            <a:r>
              <a:rPr lang="en-US" sz="1800" dirty="0"/>
              <a:t>402, if SME does not use a service organization</a:t>
            </a:r>
          </a:p>
          <a:p>
            <a:pPr marL="628650" indent="-285750">
              <a:lnSpc>
                <a:spcPct val="120000"/>
              </a:lnSpc>
              <a:buFont typeface="Wingdings" pitchFamily="2" charset="2"/>
              <a:buChar char="ü"/>
            </a:pPr>
            <a:r>
              <a:rPr lang="en-US" sz="1800" dirty="0" smtClean="0"/>
              <a:t>SA </a:t>
            </a:r>
            <a:r>
              <a:rPr lang="en-US" sz="1800" dirty="0"/>
              <a:t>501, if SME does not have any inventory</a:t>
            </a:r>
          </a:p>
          <a:p>
            <a:pPr marL="628650" indent="-285750">
              <a:lnSpc>
                <a:spcPct val="120000"/>
              </a:lnSpc>
              <a:buFont typeface="Wingdings" pitchFamily="2" charset="2"/>
              <a:buChar char="ü"/>
            </a:pPr>
            <a:r>
              <a:rPr lang="en-US" sz="1800" dirty="0" smtClean="0"/>
              <a:t>SA </a:t>
            </a:r>
            <a:r>
              <a:rPr lang="en-US" sz="1800" dirty="0"/>
              <a:t>600, if SME audit is not a group audit</a:t>
            </a:r>
          </a:p>
          <a:p>
            <a:pPr marL="628650" indent="-285750">
              <a:lnSpc>
                <a:spcPct val="120000"/>
              </a:lnSpc>
              <a:buFont typeface="Wingdings" pitchFamily="2" charset="2"/>
              <a:buChar char="ü"/>
            </a:pPr>
            <a:r>
              <a:rPr lang="en-US" sz="1800" dirty="0" smtClean="0"/>
              <a:t>SA </a:t>
            </a:r>
            <a:r>
              <a:rPr lang="en-US" sz="1800" dirty="0"/>
              <a:t>610, if SME has no internal audit function</a:t>
            </a:r>
          </a:p>
          <a:p>
            <a:pPr marL="225425" indent="-225425">
              <a:lnSpc>
                <a:spcPct val="120000"/>
              </a:lnSpc>
              <a:buFont typeface="Arial" pitchFamily="34" charset="0"/>
              <a:buChar char="•"/>
            </a:pPr>
            <a:endParaRPr lang="en-US" sz="1800" dirty="0" smtClean="0"/>
          </a:p>
          <a:p>
            <a:pPr marL="225425" indent="-225425">
              <a:lnSpc>
                <a:spcPct val="120000"/>
              </a:lnSpc>
              <a:buFont typeface="Arial" pitchFamily="34" charset="0"/>
              <a:buChar char="•"/>
            </a:pPr>
            <a:r>
              <a:rPr lang="en-US" sz="1800" dirty="0" smtClean="0"/>
              <a:t>Conditional </a:t>
            </a:r>
            <a:r>
              <a:rPr lang="en-US" sz="1800" dirty="0"/>
              <a:t>requirements need not be applied if conditions do not exist [SA 240]</a:t>
            </a:r>
            <a:endParaRPr lang="en-US" sz="1800" dirty="0"/>
          </a:p>
        </p:txBody>
      </p:sp>
    </p:spTree>
    <p:extLst>
      <p:ext uri="{BB962C8B-B14F-4D97-AF65-F5344CB8AC3E}">
        <p14:creationId xmlns:p14="http://schemas.microsoft.com/office/powerpoint/2010/main" val="24938359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579783" y="0"/>
            <a:ext cx="9960864" cy="914400"/>
          </a:xfrm>
        </p:spPr>
        <p:txBody>
          <a:bodyPr>
            <a:normAutofit fontScale="90000"/>
          </a:bodyPr>
          <a:lstStyle/>
          <a:p>
            <a:r>
              <a:rPr lang="en-US" sz="4000" dirty="0"/>
              <a:t>SME Audits: Few challenges and Insights </a:t>
            </a:r>
            <a:r>
              <a:rPr lang="en-US" sz="4000" dirty="0" smtClean="0"/>
              <a:t/>
            </a:r>
            <a:br>
              <a:rPr lang="en-US" sz="4000" dirty="0" smtClean="0"/>
            </a:br>
            <a:endParaRPr lang="en-US" sz="2200" dirty="0"/>
          </a:p>
        </p:txBody>
      </p:sp>
      <p:sp>
        <p:nvSpPr>
          <p:cNvPr id="7" name="Title 12"/>
          <p:cNvSpPr txBox="1">
            <a:spLocks/>
          </p:cNvSpPr>
          <p:nvPr/>
        </p:nvSpPr>
        <p:spPr>
          <a:xfrm>
            <a:off x="646043" y="838200"/>
            <a:ext cx="9808464" cy="55626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spcAft>
                <a:spcPts val="600"/>
              </a:spcAft>
              <a:buFont typeface="Wingdings" pitchFamily="2" charset="2"/>
              <a:buChar char="ü"/>
            </a:pPr>
            <a:r>
              <a:rPr lang="en-US" sz="1600" dirty="0"/>
              <a:t>Few Challenges:</a:t>
            </a:r>
          </a:p>
          <a:p>
            <a:pPr marL="684213" indent="-342900">
              <a:spcAft>
                <a:spcPts val="600"/>
              </a:spcAft>
              <a:buFont typeface="Arial" pitchFamily="34" charset="0"/>
              <a:buChar char="•"/>
            </a:pPr>
            <a:r>
              <a:rPr lang="en-US" sz="1600" dirty="0"/>
              <a:t>Management override of control</a:t>
            </a:r>
          </a:p>
          <a:p>
            <a:pPr marL="684213" indent="-342900">
              <a:spcAft>
                <a:spcPts val="600"/>
              </a:spcAft>
              <a:buFont typeface="Arial" pitchFamily="34" charset="0"/>
              <a:buChar char="•"/>
            </a:pPr>
            <a:r>
              <a:rPr lang="en-US" sz="1600" dirty="0"/>
              <a:t>Lack of proper internal controls in place</a:t>
            </a:r>
          </a:p>
          <a:p>
            <a:pPr marL="684213" indent="-342900">
              <a:spcAft>
                <a:spcPts val="600"/>
              </a:spcAft>
              <a:buFont typeface="Arial" pitchFamily="34" charset="0"/>
              <a:buChar char="•"/>
            </a:pPr>
            <a:r>
              <a:rPr lang="en-US" sz="1600" dirty="0" smtClean="0"/>
              <a:t>More </a:t>
            </a:r>
            <a:r>
              <a:rPr lang="en-US" sz="1600" dirty="0"/>
              <a:t>related-party </a:t>
            </a:r>
            <a:r>
              <a:rPr lang="en-US" sz="1600" dirty="0"/>
              <a:t>transactions</a:t>
            </a:r>
          </a:p>
          <a:p>
            <a:pPr marL="684213" indent="-342900">
              <a:spcAft>
                <a:spcPts val="600"/>
              </a:spcAft>
              <a:buFont typeface="Arial" pitchFamily="34" charset="0"/>
              <a:buChar char="•"/>
            </a:pPr>
            <a:r>
              <a:rPr lang="en-US" sz="1600" dirty="0"/>
              <a:t>Lower </a:t>
            </a:r>
            <a:r>
              <a:rPr lang="en-US" sz="1600" dirty="0"/>
              <a:t>capacity to close the books (i.e., accuracy of accruals and provisions</a:t>
            </a:r>
            <a:r>
              <a:rPr lang="en-US" sz="1600" dirty="0"/>
              <a:t>)</a:t>
            </a:r>
          </a:p>
          <a:p>
            <a:pPr marL="684213" indent="-342900">
              <a:spcAft>
                <a:spcPts val="600"/>
              </a:spcAft>
              <a:buFont typeface="Arial" pitchFamily="34" charset="0"/>
              <a:buChar char="•"/>
            </a:pPr>
            <a:r>
              <a:rPr lang="en-US" sz="1600" dirty="0"/>
              <a:t>Subject </a:t>
            </a:r>
            <a:r>
              <a:rPr lang="en-US" sz="1600" dirty="0"/>
              <a:t>to some complex taxation </a:t>
            </a:r>
            <a:r>
              <a:rPr lang="en-US" sz="1600" dirty="0"/>
              <a:t>requirements</a:t>
            </a:r>
          </a:p>
          <a:p>
            <a:pPr marL="684213" indent="-342900">
              <a:spcAft>
                <a:spcPts val="600"/>
              </a:spcAft>
              <a:buFont typeface="Arial" pitchFamily="34" charset="0"/>
              <a:buChar char="•"/>
            </a:pPr>
            <a:r>
              <a:rPr lang="en-US" sz="1600" dirty="0" smtClean="0"/>
              <a:t>Availability of Structured documentation</a:t>
            </a:r>
          </a:p>
          <a:p>
            <a:pPr marL="684213" indent="-342900">
              <a:spcAft>
                <a:spcPts val="600"/>
              </a:spcAft>
              <a:buFont typeface="Arial" pitchFamily="34" charset="0"/>
              <a:buChar char="•"/>
            </a:pPr>
            <a:r>
              <a:rPr lang="en-US" sz="1600" dirty="0"/>
              <a:t>Linkage of audit procedures with the assessed risks at the assertion level</a:t>
            </a:r>
          </a:p>
          <a:p>
            <a:pPr marL="225425" indent="-225425">
              <a:spcAft>
                <a:spcPts val="600"/>
              </a:spcAft>
              <a:buFont typeface="Wingdings" pitchFamily="2" charset="2"/>
              <a:buChar char="ü"/>
            </a:pPr>
            <a:endParaRPr lang="en-US" sz="1600" dirty="0"/>
          </a:p>
          <a:p>
            <a:pPr marL="225425" indent="-225425">
              <a:spcAft>
                <a:spcPts val="600"/>
              </a:spcAft>
              <a:buFont typeface="Wingdings" pitchFamily="2" charset="2"/>
              <a:buChar char="ü"/>
            </a:pPr>
            <a:r>
              <a:rPr lang="en-US" sz="1600" dirty="0" smtClean="0"/>
              <a:t>Considerations </a:t>
            </a:r>
            <a:r>
              <a:rPr lang="en-US" sz="1600" dirty="0"/>
              <a:t>specific to SMEs:</a:t>
            </a:r>
          </a:p>
          <a:p>
            <a:pPr marL="684213" indent="-342900">
              <a:spcAft>
                <a:spcPts val="600"/>
              </a:spcAft>
              <a:buFont typeface="Arial" pitchFamily="34" charset="0"/>
              <a:buChar char="•"/>
            </a:pPr>
            <a:r>
              <a:rPr lang="en-US" sz="1600" dirty="0" smtClean="0"/>
              <a:t>Discussion with the promoters of the entity for better understanding of the business and identification of key performance indicators, related parties and transactions</a:t>
            </a:r>
          </a:p>
          <a:p>
            <a:pPr marL="684213" indent="-342900">
              <a:spcAft>
                <a:spcPts val="600"/>
              </a:spcAft>
              <a:buFont typeface="Arial" pitchFamily="34" charset="0"/>
              <a:buChar char="•"/>
            </a:pPr>
            <a:r>
              <a:rPr lang="en-US" sz="1600" dirty="0" smtClean="0"/>
              <a:t>Identify the extent </a:t>
            </a:r>
            <a:r>
              <a:rPr lang="en-US" sz="1600" dirty="0"/>
              <a:t>to which </a:t>
            </a:r>
            <a:r>
              <a:rPr lang="en-US" sz="1600" dirty="0" smtClean="0"/>
              <a:t>controls exists and operate and document the same appropriately</a:t>
            </a:r>
          </a:p>
          <a:p>
            <a:pPr marL="684213" indent="-342900">
              <a:spcAft>
                <a:spcPts val="600"/>
              </a:spcAft>
              <a:buFont typeface="Arial" pitchFamily="34" charset="0"/>
              <a:buChar char="•"/>
            </a:pPr>
            <a:r>
              <a:rPr lang="en-US" sz="1600" dirty="0" smtClean="0"/>
              <a:t>More </a:t>
            </a:r>
            <a:r>
              <a:rPr lang="en-US" sz="1600" dirty="0"/>
              <a:t>efficient for the auditor to perform </a:t>
            </a:r>
            <a:r>
              <a:rPr lang="en-US" sz="1600" dirty="0" smtClean="0"/>
              <a:t>Substantive audit procedures.</a:t>
            </a:r>
          </a:p>
          <a:p>
            <a:pPr marL="684213" indent="-342900">
              <a:spcAft>
                <a:spcPts val="600"/>
              </a:spcAft>
              <a:buFont typeface="Arial" pitchFamily="34" charset="0"/>
              <a:buChar char="•"/>
            </a:pPr>
            <a:r>
              <a:rPr lang="en-US" sz="1600" dirty="0" smtClean="0"/>
              <a:t>Involvement of fewer</a:t>
            </a:r>
            <a:r>
              <a:rPr lang="en-US" sz="1600" dirty="0"/>
              <a:t>, more experienced professionals involved in the audit can bring </a:t>
            </a:r>
            <a:r>
              <a:rPr lang="en-US" sz="1600" dirty="0" smtClean="0"/>
              <a:t>many benefits </a:t>
            </a:r>
            <a:r>
              <a:rPr lang="en-US" sz="1600" dirty="0"/>
              <a:t>and efficiencies to the audit </a:t>
            </a:r>
            <a:r>
              <a:rPr lang="en-US" sz="1600" dirty="0" smtClean="0"/>
              <a:t>process</a:t>
            </a:r>
          </a:p>
          <a:p>
            <a:pPr marL="684213" indent="-342900">
              <a:spcAft>
                <a:spcPts val="600"/>
              </a:spcAft>
              <a:buFont typeface="Arial" pitchFamily="34" charset="0"/>
              <a:buChar char="•"/>
            </a:pPr>
            <a:r>
              <a:rPr lang="en-US" sz="1600" dirty="0" smtClean="0"/>
              <a:t>Discussion with management for timelines and awareness for importance of keeping appropriate internal documentation and increasing regulatory reviews</a:t>
            </a:r>
          </a:p>
        </p:txBody>
      </p:sp>
    </p:spTree>
    <p:extLst>
      <p:ext uri="{BB962C8B-B14F-4D97-AF65-F5344CB8AC3E}">
        <p14:creationId xmlns:p14="http://schemas.microsoft.com/office/powerpoint/2010/main" val="4194666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646042" y="2590800"/>
            <a:ext cx="9960864" cy="914400"/>
          </a:xfrm>
        </p:spPr>
        <p:txBody>
          <a:bodyPr>
            <a:normAutofit/>
          </a:bodyPr>
          <a:lstStyle/>
          <a:p>
            <a:r>
              <a:rPr lang="en-US" sz="4000" dirty="0"/>
              <a:t>Q&amp;A</a:t>
            </a:r>
            <a:endParaRPr lang="en-US" sz="2200" dirty="0"/>
          </a:p>
        </p:txBody>
      </p:sp>
      <p:sp>
        <p:nvSpPr>
          <p:cNvPr id="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endParaRPr lang="en-US" sz="1800" dirty="0"/>
          </a:p>
        </p:txBody>
      </p:sp>
    </p:spTree>
    <p:extLst>
      <p:ext uri="{BB962C8B-B14F-4D97-AF65-F5344CB8AC3E}">
        <p14:creationId xmlns:p14="http://schemas.microsoft.com/office/powerpoint/2010/main" val="16720280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2"/>
          <p:cNvSpPr>
            <a:spLocks noGrp="1"/>
          </p:cNvSpPr>
          <p:nvPr>
            <p:ph type="title"/>
          </p:nvPr>
        </p:nvSpPr>
        <p:spPr>
          <a:xfrm>
            <a:off x="646042" y="2590800"/>
            <a:ext cx="9960864" cy="914400"/>
          </a:xfrm>
        </p:spPr>
        <p:txBody>
          <a:bodyPr>
            <a:normAutofit/>
          </a:bodyPr>
          <a:lstStyle/>
          <a:p>
            <a:r>
              <a:rPr lang="en-US" sz="4000" dirty="0" smtClean="0"/>
              <a:t>Thank You</a:t>
            </a:r>
            <a:endParaRPr lang="en-US" sz="2200" dirty="0"/>
          </a:p>
        </p:txBody>
      </p:sp>
      <p:sp>
        <p:nvSpPr>
          <p:cNvPr id="4" name="Title 12"/>
          <p:cNvSpPr txBox="1">
            <a:spLocks/>
          </p:cNvSpPr>
          <p:nvPr/>
        </p:nvSpPr>
        <p:spPr>
          <a:xfrm>
            <a:off x="646042" y="1219200"/>
            <a:ext cx="10326757" cy="4267200"/>
          </a:xfrm>
          <a:prstGeom prst="rect">
            <a:avLst/>
          </a:prstGeom>
        </p:spPr>
        <p:txBody>
          <a:bodyPr vert="horz" lIns="45720" rIns="45720" anchor="t" anchorCtr="0">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buFont typeface="Arial" pitchFamily="34" charset="0"/>
              <a:buChar char="•"/>
            </a:pPr>
            <a:endParaRPr lang="en-US" sz="1800" dirty="0"/>
          </a:p>
        </p:txBody>
      </p:sp>
    </p:spTree>
    <p:extLst>
      <p:ext uri="{BB962C8B-B14F-4D97-AF65-F5344CB8AC3E}">
        <p14:creationId xmlns:p14="http://schemas.microsoft.com/office/powerpoint/2010/main" val="3227168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76200"/>
            <a:ext cx="9960864" cy="792480"/>
          </a:xfrm>
        </p:spPr>
        <p:txBody>
          <a:bodyPr>
            <a:normAutofit fontScale="90000"/>
          </a:bodyPr>
          <a:lstStyle/>
          <a:p>
            <a:r>
              <a:rPr lang="en-US" sz="4800" dirty="0">
                <a:solidFill>
                  <a:srgbClr val="FFFFFF"/>
                </a:solidFill>
                <a:latin typeface="Arial"/>
              </a:rPr>
              <a:t>About Small and Medium Enterprises </a:t>
            </a:r>
            <a:endParaRPr lang="en-US" dirty="0"/>
          </a:p>
        </p:txBody>
      </p:sp>
      <p:sp>
        <p:nvSpPr>
          <p:cNvPr id="14" name="Title 12"/>
          <p:cNvSpPr txBox="1">
            <a:spLocks/>
          </p:cNvSpPr>
          <p:nvPr/>
        </p:nvSpPr>
        <p:spPr>
          <a:xfrm>
            <a:off x="685800" y="1295400"/>
            <a:ext cx="5334000" cy="40386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r>
              <a:rPr lang="en-US" sz="3200" u="sng" dirty="0"/>
              <a:t>Definition of MSMEs in </a:t>
            </a:r>
            <a:r>
              <a:rPr lang="en-US" sz="3200" u="sng" dirty="0" smtClean="0"/>
              <a:t>India</a:t>
            </a:r>
          </a:p>
          <a:p>
            <a:r>
              <a:rPr lang="en-US" sz="2000" dirty="0"/>
              <a:t>(As Per Micro, Small &amp; Medium Enterprises Development (MSMED) Act, </a:t>
            </a:r>
            <a:r>
              <a:rPr lang="en-US" sz="2000" dirty="0" smtClean="0"/>
              <a:t>2006)</a:t>
            </a:r>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3200" dirty="0" smtClean="0"/>
          </a:p>
        </p:txBody>
      </p:sp>
      <p:graphicFrame>
        <p:nvGraphicFramePr>
          <p:cNvPr id="4" name="object 4"/>
          <p:cNvGraphicFramePr>
            <a:graphicFrameLocks noGrp="1"/>
          </p:cNvGraphicFramePr>
          <p:nvPr>
            <p:extLst>
              <p:ext uri="{D42A27DB-BD31-4B8C-83A1-F6EECF244321}">
                <p14:modId xmlns:p14="http://schemas.microsoft.com/office/powerpoint/2010/main" val="3870323543"/>
              </p:ext>
            </p:extLst>
          </p:nvPr>
        </p:nvGraphicFramePr>
        <p:xfrm>
          <a:off x="838200" y="2440942"/>
          <a:ext cx="4227830" cy="1402077"/>
        </p:xfrm>
        <a:graphic>
          <a:graphicData uri="http://schemas.openxmlformats.org/drawingml/2006/table">
            <a:tbl>
              <a:tblPr firstRow="1" bandRow="1">
                <a:tableStyleId>{2D5ABB26-0587-4C30-8999-92F81FD0307C}</a:tableStyleId>
              </a:tblPr>
              <a:tblGrid>
                <a:gridCol w="1386840"/>
                <a:gridCol w="2840990"/>
              </a:tblGrid>
              <a:tr h="274320">
                <a:tc gridSpan="2">
                  <a:txBody>
                    <a:bodyPr/>
                    <a:lstStyle/>
                    <a:p>
                      <a:pPr algn="ctr">
                        <a:lnSpc>
                          <a:spcPct val="100000"/>
                        </a:lnSpc>
                        <a:spcBef>
                          <a:spcPts val="300"/>
                        </a:spcBef>
                      </a:pPr>
                      <a:r>
                        <a:rPr sz="1200" b="1" spc="-5" dirty="0">
                          <a:solidFill>
                            <a:srgbClr val="FFFFFF"/>
                          </a:solidFill>
                          <a:latin typeface="Calibri"/>
                          <a:cs typeface="Calibri"/>
                        </a:rPr>
                        <a:t>Manufacturing Enterprises</a:t>
                      </a:r>
                      <a:r>
                        <a:rPr sz="1200" b="1" dirty="0">
                          <a:solidFill>
                            <a:srgbClr val="FFFFFF"/>
                          </a:solidFill>
                          <a:latin typeface="Calibri"/>
                          <a:cs typeface="Calibri"/>
                        </a:rPr>
                        <a:t> –</a:t>
                      </a:r>
                      <a:r>
                        <a:rPr sz="1200" b="1" spc="10" dirty="0">
                          <a:solidFill>
                            <a:srgbClr val="FFFFFF"/>
                          </a:solidFill>
                          <a:latin typeface="Calibri"/>
                          <a:cs typeface="Calibri"/>
                        </a:rPr>
                        <a:t> </a:t>
                      </a:r>
                      <a:r>
                        <a:rPr sz="1200" b="1" spc="-10" dirty="0">
                          <a:solidFill>
                            <a:srgbClr val="FFFFFF"/>
                          </a:solidFill>
                          <a:latin typeface="Calibri"/>
                          <a:cs typeface="Calibri"/>
                        </a:rPr>
                        <a:t>Investment</a:t>
                      </a:r>
                      <a:r>
                        <a:rPr sz="1200" b="1" spc="5" dirty="0">
                          <a:solidFill>
                            <a:srgbClr val="FFFFFF"/>
                          </a:solidFill>
                          <a:latin typeface="Calibri"/>
                          <a:cs typeface="Calibri"/>
                        </a:rPr>
                        <a:t> </a:t>
                      </a:r>
                      <a:r>
                        <a:rPr sz="1200" b="1" dirty="0">
                          <a:solidFill>
                            <a:srgbClr val="FFFFFF"/>
                          </a:solidFill>
                          <a:latin typeface="Calibri"/>
                          <a:cs typeface="Calibri"/>
                        </a:rPr>
                        <a:t>in</a:t>
                      </a:r>
                      <a:r>
                        <a:rPr sz="1200" b="1" spc="15" dirty="0">
                          <a:solidFill>
                            <a:srgbClr val="FFFFFF"/>
                          </a:solidFill>
                          <a:latin typeface="Calibri"/>
                          <a:cs typeface="Calibri"/>
                        </a:rPr>
                        <a:t> </a:t>
                      </a:r>
                      <a:r>
                        <a:rPr sz="1200" b="1" spc="-5" dirty="0">
                          <a:solidFill>
                            <a:srgbClr val="FFFFFF"/>
                          </a:solidFill>
                          <a:latin typeface="Calibri"/>
                          <a:cs typeface="Calibri"/>
                        </a:rPr>
                        <a:t>Plant</a:t>
                      </a:r>
                      <a:r>
                        <a:rPr sz="1200" b="1" spc="5" dirty="0">
                          <a:solidFill>
                            <a:srgbClr val="FFFFFF"/>
                          </a:solidFill>
                          <a:latin typeface="Calibri"/>
                          <a:cs typeface="Calibri"/>
                        </a:rPr>
                        <a:t> </a:t>
                      </a:r>
                      <a:r>
                        <a:rPr sz="1200" b="1" dirty="0">
                          <a:solidFill>
                            <a:srgbClr val="FFFFFF"/>
                          </a:solidFill>
                          <a:latin typeface="Calibri"/>
                          <a:cs typeface="Calibri"/>
                        </a:rPr>
                        <a:t>&amp;</a:t>
                      </a:r>
                      <a:r>
                        <a:rPr sz="1200" b="1" spc="5" dirty="0">
                          <a:solidFill>
                            <a:srgbClr val="FFFFFF"/>
                          </a:solidFill>
                          <a:latin typeface="Calibri"/>
                          <a:cs typeface="Calibri"/>
                        </a:rPr>
                        <a:t> </a:t>
                      </a:r>
                      <a:r>
                        <a:rPr sz="1200" b="1" spc="-5" dirty="0">
                          <a:solidFill>
                            <a:srgbClr val="FFFFFF"/>
                          </a:solidFill>
                          <a:latin typeface="Calibri"/>
                          <a:cs typeface="Calibri"/>
                        </a:rPr>
                        <a:t>Machinery</a:t>
                      </a:r>
                      <a:endParaRPr sz="1200" dirty="0">
                        <a:latin typeface="Calibri"/>
                        <a:cs typeface="Calibri"/>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hMerge="1">
                  <a:txBody>
                    <a:bodyPr/>
                    <a:lstStyle/>
                    <a:p>
                      <a:endParaRPr/>
                    </a:p>
                  </a:txBody>
                  <a:tcPr marL="0" marR="0" marT="0" marB="0"/>
                </a:tc>
              </a:tr>
              <a:tr h="284479">
                <a:tc>
                  <a:txBody>
                    <a:bodyPr/>
                    <a:lstStyle/>
                    <a:p>
                      <a:pPr marL="328295">
                        <a:lnSpc>
                          <a:spcPct val="100000"/>
                        </a:lnSpc>
                        <a:spcBef>
                          <a:spcPts val="340"/>
                        </a:spcBef>
                      </a:pPr>
                      <a:r>
                        <a:rPr sz="1200" b="1" spc="-5" dirty="0">
                          <a:solidFill>
                            <a:srgbClr val="FFFFFF"/>
                          </a:solidFill>
                          <a:latin typeface="Calibri"/>
                          <a:cs typeface="Calibri"/>
                        </a:rPr>
                        <a:t>Description</a:t>
                      </a:r>
                      <a:endParaRPr sz="1200" dirty="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algn="ctr">
                        <a:lnSpc>
                          <a:spcPct val="100000"/>
                        </a:lnSpc>
                        <a:spcBef>
                          <a:spcPts val="340"/>
                        </a:spcBef>
                      </a:pPr>
                      <a:r>
                        <a:rPr sz="1200" b="1" spc="-5" dirty="0">
                          <a:solidFill>
                            <a:srgbClr val="FFFFFF"/>
                          </a:solidFill>
                          <a:latin typeface="Calibri"/>
                          <a:cs typeface="Calibri"/>
                        </a:rPr>
                        <a:t>INR</a:t>
                      </a:r>
                      <a:endParaRPr sz="120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70">
                <a:tc>
                  <a:txBody>
                    <a:bodyPr/>
                    <a:lstStyle/>
                    <a:p>
                      <a:pPr marL="47625">
                        <a:lnSpc>
                          <a:spcPct val="100000"/>
                        </a:lnSpc>
                        <a:spcBef>
                          <a:spcPts val="310"/>
                        </a:spcBef>
                      </a:pPr>
                      <a:r>
                        <a:rPr sz="1200" spc="-10" dirty="0">
                          <a:solidFill>
                            <a:srgbClr val="FFFFFF"/>
                          </a:solidFill>
                          <a:latin typeface="Calibri"/>
                          <a:cs typeface="Calibri"/>
                        </a:rPr>
                        <a:t>Micro</a:t>
                      </a:r>
                      <a:r>
                        <a:rPr sz="1200" spc="-20"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10"/>
                        </a:spcBef>
                      </a:pPr>
                      <a:r>
                        <a:rPr sz="1200" spc="-5" dirty="0">
                          <a:solidFill>
                            <a:srgbClr val="FFFFFF"/>
                          </a:solidFill>
                          <a:latin typeface="Calibri"/>
                          <a:cs typeface="Calibri"/>
                        </a:rPr>
                        <a:t>Upto</a:t>
                      </a:r>
                      <a:r>
                        <a:rPr sz="1200" spc="-20" dirty="0">
                          <a:solidFill>
                            <a:srgbClr val="FFFFFF"/>
                          </a:solidFill>
                          <a:latin typeface="Calibri"/>
                          <a:cs typeface="Calibri"/>
                        </a:rPr>
                        <a:t> </a:t>
                      </a:r>
                      <a:r>
                        <a:rPr sz="1200" spc="-5" dirty="0">
                          <a:solidFill>
                            <a:srgbClr val="FFFFFF"/>
                          </a:solidFill>
                          <a:latin typeface="Calibri"/>
                          <a:cs typeface="Calibri"/>
                        </a:rPr>
                        <a:t>Rs.</a:t>
                      </a:r>
                      <a:r>
                        <a:rPr sz="1200" spc="-15" dirty="0">
                          <a:solidFill>
                            <a:srgbClr val="FFFFFF"/>
                          </a:solidFill>
                          <a:latin typeface="Calibri"/>
                          <a:cs typeface="Calibri"/>
                        </a:rPr>
                        <a:t> </a:t>
                      </a:r>
                      <a:r>
                        <a:rPr sz="1200" dirty="0">
                          <a:solidFill>
                            <a:srgbClr val="FFFFFF"/>
                          </a:solidFill>
                          <a:latin typeface="Calibri"/>
                          <a:cs typeface="Calibri"/>
                        </a:rPr>
                        <a:t>25</a:t>
                      </a:r>
                      <a:r>
                        <a:rPr sz="1200" spc="-15" dirty="0">
                          <a:solidFill>
                            <a:srgbClr val="FFFFFF"/>
                          </a:solidFill>
                          <a:latin typeface="Calibri"/>
                          <a:cs typeface="Calibri"/>
                        </a:rPr>
                        <a:t> </a:t>
                      </a:r>
                      <a:r>
                        <a:rPr sz="1200" spc="-10" dirty="0">
                          <a:solidFill>
                            <a:srgbClr val="FFFFFF"/>
                          </a:solidFill>
                          <a:latin typeface="Calibri"/>
                          <a:cs typeface="Calibri"/>
                        </a:rPr>
                        <a:t>Lakh</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1939">
                <a:tc>
                  <a:txBody>
                    <a:bodyPr/>
                    <a:lstStyle/>
                    <a:p>
                      <a:pPr marL="47625">
                        <a:lnSpc>
                          <a:spcPct val="100000"/>
                        </a:lnSpc>
                        <a:spcBef>
                          <a:spcPts val="320"/>
                        </a:spcBef>
                      </a:pPr>
                      <a:r>
                        <a:rPr sz="1200" spc="-5" dirty="0">
                          <a:solidFill>
                            <a:srgbClr val="FFFFFF"/>
                          </a:solidFill>
                          <a:latin typeface="Calibri"/>
                          <a:cs typeface="Calibri"/>
                        </a:rPr>
                        <a:t>Small</a:t>
                      </a:r>
                      <a:r>
                        <a:rPr sz="1200" spc="-25" dirty="0">
                          <a:solidFill>
                            <a:srgbClr val="FFFFFF"/>
                          </a:solidFill>
                          <a:latin typeface="Calibri"/>
                          <a:cs typeface="Calibri"/>
                        </a:rPr>
                        <a:t> </a:t>
                      </a:r>
                      <a:r>
                        <a:rPr sz="1200" spc="-5" dirty="0">
                          <a:solidFill>
                            <a:srgbClr val="FFFFFF"/>
                          </a:solidFill>
                          <a:latin typeface="Calibri"/>
                          <a:cs typeface="Calibri"/>
                        </a:rPr>
                        <a:t>Enterprises</a:t>
                      </a:r>
                      <a:endParaRPr sz="120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20"/>
                        </a:spcBef>
                      </a:pPr>
                      <a:r>
                        <a:rPr sz="1200" spc="-5" dirty="0">
                          <a:solidFill>
                            <a:srgbClr val="FFFFFF"/>
                          </a:solidFill>
                          <a:latin typeface="Calibri"/>
                          <a:cs typeface="Calibri"/>
                        </a:rPr>
                        <a:t>Above Rs.</a:t>
                      </a:r>
                      <a:r>
                        <a:rPr sz="1200" spc="-10" dirty="0">
                          <a:solidFill>
                            <a:srgbClr val="FFFFFF"/>
                          </a:solidFill>
                          <a:latin typeface="Calibri"/>
                          <a:cs typeface="Calibri"/>
                        </a:rPr>
                        <a:t> </a:t>
                      </a:r>
                      <a:r>
                        <a:rPr sz="1200" spc="5" dirty="0">
                          <a:solidFill>
                            <a:srgbClr val="FFFFFF"/>
                          </a:solidFill>
                          <a:latin typeface="Calibri"/>
                          <a:cs typeface="Calibri"/>
                        </a:rPr>
                        <a:t>25</a:t>
                      </a:r>
                      <a:r>
                        <a:rPr sz="1200" dirty="0">
                          <a:solidFill>
                            <a:srgbClr val="FFFFFF"/>
                          </a:solidFill>
                          <a:latin typeface="Calibri"/>
                          <a:cs typeface="Calibri"/>
                        </a:rPr>
                        <a:t> </a:t>
                      </a:r>
                      <a:r>
                        <a:rPr sz="1200" spc="-10" dirty="0">
                          <a:solidFill>
                            <a:srgbClr val="FFFFFF"/>
                          </a:solidFill>
                          <a:latin typeface="Calibri"/>
                          <a:cs typeface="Calibri"/>
                        </a:rPr>
                        <a:t>Lakh</a:t>
                      </a:r>
                      <a:r>
                        <a:rPr sz="1200" spc="10" dirty="0">
                          <a:solidFill>
                            <a:srgbClr val="FFFFFF"/>
                          </a:solidFill>
                          <a:latin typeface="Calibri"/>
                          <a:cs typeface="Calibri"/>
                        </a:rPr>
                        <a:t> </a:t>
                      </a:r>
                      <a:r>
                        <a:rPr sz="1200" dirty="0">
                          <a:solidFill>
                            <a:srgbClr val="FFFFFF"/>
                          </a:solidFill>
                          <a:latin typeface="Calibri"/>
                          <a:cs typeface="Calibri"/>
                        </a:rPr>
                        <a:t>&amp;</a:t>
                      </a:r>
                      <a:r>
                        <a:rPr sz="1200" spc="-10" dirty="0">
                          <a:solidFill>
                            <a:srgbClr val="FFFFFF"/>
                          </a:solidFill>
                          <a:latin typeface="Calibri"/>
                          <a:cs typeface="Calibri"/>
                        </a:rPr>
                        <a:t> </a:t>
                      </a:r>
                      <a:r>
                        <a:rPr sz="1200" spc="-5" dirty="0">
                          <a:solidFill>
                            <a:srgbClr val="FFFFFF"/>
                          </a:solidFill>
                          <a:latin typeface="Calibri"/>
                          <a:cs typeface="Calibri"/>
                        </a:rPr>
                        <a:t>upto Rs. </a:t>
                      </a:r>
                      <a:r>
                        <a:rPr sz="1200" dirty="0">
                          <a:solidFill>
                            <a:srgbClr val="FFFFFF"/>
                          </a:solidFill>
                          <a:latin typeface="Calibri"/>
                          <a:cs typeface="Calibri"/>
                        </a:rPr>
                        <a:t>5 </a:t>
                      </a:r>
                      <a:r>
                        <a:rPr sz="1200" spc="-10" dirty="0">
                          <a:solidFill>
                            <a:srgbClr val="FFFFFF"/>
                          </a:solidFill>
                          <a:latin typeface="Calibri"/>
                          <a:cs typeface="Calibri"/>
                        </a:rPr>
                        <a:t>Crore</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69">
                <a:tc>
                  <a:txBody>
                    <a:bodyPr/>
                    <a:lstStyle/>
                    <a:p>
                      <a:pPr marL="47625">
                        <a:lnSpc>
                          <a:spcPct val="100000"/>
                        </a:lnSpc>
                        <a:spcBef>
                          <a:spcPts val="309"/>
                        </a:spcBef>
                      </a:pPr>
                      <a:r>
                        <a:rPr sz="1200" dirty="0">
                          <a:solidFill>
                            <a:srgbClr val="FFFFFF"/>
                          </a:solidFill>
                          <a:latin typeface="Calibri"/>
                          <a:cs typeface="Calibri"/>
                        </a:rPr>
                        <a:t>Medium</a:t>
                      </a:r>
                      <a:r>
                        <a:rPr sz="1200" spc="-35" dirty="0">
                          <a:solidFill>
                            <a:srgbClr val="FFFFFF"/>
                          </a:solidFill>
                          <a:latin typeface="Calibri"/>
                          <a:cs typeface="Calibri"/>
                        </a:rPr>
                        <a:t> </a:t>
                      </a:r>
                      <a:r>
                        <a:rPr sz="1200" spc="-5" dirty="0">
                          <a:solidFill>
                            <a:srgbClr val="FFFFFF"/>
                          </a:solidFill>
                          <a:latin typeface="Calibri"/>
                          <a:cs typeface="Calibri"/>
                        </a:rPr>
                        <a:t>Enterprises</a:t>
                      </a:r>
                      <a:endParaRPr sz="120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09"/>
                        </a:spcBef>
                      </a:pPr>
                      <a:r>
                        <a:rPr sz="1200" spc="-5" dirty="0">
                          <a:solidFill>
                            <a:srgbClr val="FFFFFF"/>
                          </a:solidFill>
                          <a:latin typeface="Calibri"/>
                          <a:cs typeface="Calibri"/>
                        </a:rPr>
                        <a:t>Above Rs.</a:t>
                      </a:r>
                      <a:r>
                        <a:rPr sz="1200" spc="-10" dirty="0">
                          <a:solidFill>
                            <a:srgbClr val="FFFFFF"/>
                          </a:solidFill>
                          <a:latin typeface="Calibri"/>
                          <a:cs typeface="Calibri"/>
                        </a:rPr>
                        <a:t> </a:t>
                      </a:r>
                      <a:r>
                        <a:rPr sz="1200" dirty="0">
                          <a:solidFill>
                            <a:srgbClr val="FFFFFF"/>
                          </a:solidFill>
                          <a:latin typeface="Calibri"/>
                          <a:cs typeface="Calibri"/>
                        </a:rPr>
                        <a:t>5 </a:t>
                      </a:r>
                      <a:r>
                        <a:rPr sz="1200" spc="-10" dirty="0">
                          <a:solidFill>
                            <a:srgbClr val="FFFFFF"/>
                          </a:solidFill>
                          <a:latin typeface="Calibri"/>
                          <a:cs typeface="Calibri"/>
                        </a:rPr>
                        <a:t>Crore</a:t>
                      </a:r>
                      <a:r>
                        <a:rPr sz="1200" spc="-5" dirty="0">
                          <a:solidFill>
                            <a:srgbClr val="FFFFFF"/>
                          </a:solidFill>
                          <a:latin typeface="Calibri"/>
                          <a:cs typeface="Calibri"/>
                        </a:rPr>
                        <a:t> </a:t>
                      </a:r>
                      <a:r>
                        <a:rPr sz="1200" dirty="0">
                          <a:solidFill>
                            <a:srgbClr val="FFFFFF"/>
                          </a:solidFill>
                          <a:latin typeface="Calibri"/>
                          <a:cs typeface="Calibri"/>
                        </a:rPr>
                        <a:t>&amp; </a:t>
                      </a:r>
                      <a:r>
                        <a:rPr sz="1200" spc="-5" dirty="0">
                          <a:solidFill>
                            <a:srgbClr val="FFFFFF"/>
                          </a:solidFill>
                          <a:latin typeface="Calibri"/>
                          <a:cs typeface="Calibri"/>
                        </a:rPr>
                        <a:t>upto </a:t>
                      </a:r>
                      <a:r>
                        <a:rPr sz="1200" spc="-10" dirty="0">
                          <a:solidFill>
                            <a:srgbClr val="FFFFFF"/>
                          </a:solidFill>
                          <a:latin typeface="Calibri"/>
                          <a:cs typeface="Calibri"/>
                        </a:rPr>
                        <a:t>Rs.</a:t>
                      </a:r>
                      <a:r>
                        <a:rPr sz="1200" dirty="0">
                          <a:solidFill>
                            <a:srgbClr val="FFFFFF"/>
                          </a:solidFill>
                          <a:latin typeface="Calibri"/>
                          <a:cs typeface="Calibri"/>
                        </a:rPr>
                        <a:t> 10 </a:t>
                      </a:r>
                      <a:r>
                        <a:rPr sz="1200" spc="-10" dirty="0">
                          <a:solidFill>
                            <a:srgbClr val="FFFFFF"/>
                          </a:solidFill>
                          <a:latin typeface="Calibri"/>
                          <a:cs typeface="Calibri"/>
                        </a:rPr>
                        <a:t>Crore</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bl>
          </a:graphicData>
        </a:graphic>
      </p:graphicFrame>
      <p:graphicFrame>
        <p:nvGraphicFramePr>
          <p:cNvPr id="5" name="object 5"/>
          <p:cNvGraphicFramePr>
            <a:graphicFrameLocks noGrp="1"/>
          </p:cNvGraphicFramePr>
          <p:nvPr>
            <p:extLst>
              <p:ext uri="{D42A27DB-BD31-4B8C-83A1-F6EECF244321}">
                <p14:modId xmlns:p14="http://schemas.microsoft.com/office/powerpoint/2010/main" val="626861040"/>
              </p:ext>
            </p:extLst>
          </p:nvPr>
        </p:nvGraphicFramePr>
        <p:xfrm>
          <a:off x="840741" y="4236723"/>
          <a:ext cx="4258310" cy="1402077"/>
        </p:xfrm>
        <a:graphic>
          <a:graphicData uri="http://schemas.openxmlformats.org/drawingml/2006/table">
            <a:tbl>
              <a:tblPr firstRow="1" bandRow="1">
                <a:tableStyleId>{2D5ABB26-0587-4C30-8999-92F81FD0307C}</a:tableStyleId>
              </a:tblPr>
              <a:tblGrid>
                <a:gridCol w="1431290"/>
                <a:gridCol w="2827020"/>
              </a:tblGrid>
              <a:tr h="275589">
                <a:tc gridSpan="2">
                  <a:txBody>
                    <a:bodyPr/>
                    <a:lstStyle/>
                    <a:p>
                      <a:pPr algn="ctr">
                        <a:lnSpc>
                          <a:spcPct val="100000"/>
                        </a:lnSpc>
                        <a:spcBef>
                          <a:spcPts val="300"/>
                        </a:spcBef>
                      </a:pPr>
                      <a:r>
                        <a:rPr sz="1200" b="1" dirty="0">
                          <a:solidFill>
                            <a:srgbClr val="FFFFFF"/>
                          </a:solidFill>
                          <a:latin typeface="Calibri"/>
                          <a:cs typeface="Calibri"/>
                        </a:rPr>
                        <a:t>Service</a:t>
                      </a:r>
                      <a:r>
                        <a:rPr sz="1200" b="1" spc="-5" dirty="0">
                          <a:solidFill>
                            <a:srgbClr val="FFFFFF"/>
                          </a:solidFill>
                          <a:latin typeface="Calibri"/>
                          <a:cs typeface="Calibri"/>
                        </a:rPr>
                        <a:t> Enterprises</a:t>
                      </a:r>
                      <a:r>
                        <a:rPr sz="1200" b="1" dirty="0">
                          <a:solidFill>
                            <a:srgbClr val="FFFFFF"/>
                          </a:solidFill>
                          <a:latin typeface="Calibri"/>
                          <a:cs typeface="Calibri"/>
                        </a:rPr>
                        <a:t> –</a:t>
                      </a:r>
                      <a:r>
                        <a:rPr sz="1200" b="1" spc="-5" dirty="0">
                          <a:solidFill>
                            <a:srgbClr val="FFFFFF"/>
                          </a:solidFill>
                          <a:latin typeface="Calibri"/>
                          <a:cs typeface="Calibri"/>
                        </a:rPr>
                        <a:t> </a:t>
                      </a:r>
                      <a:r>
                        <a:rPr sz="1200" b="1" spc="-10" dirty="0">
                          <a:solidFill>
                            <a:srgbClr val="FFFFFF"/>
                          </a:solidFill>
                          <a:latin typeface="Calibri"/>
                          <a:cs typeface="Calibri"/>
                        </a:rPr>
                        <a:t>Investment</a:t>
                      </a:r>
                      <a:r>
                        <a:rPr sz="1200" b="1" dirty="0">
                          <a:solidFill>
                            <a:srgbClr val="FFFFFF"/>
                          </a:solidFill>
                          <a:latin typeface="Calibri"/>
                          <a:cs typeface="Calibri"/>
                        </a:rPr>
                        <a:t> in</a:t>
                      </a:r>
                      <a:r>
                        <a:rPr sz="1200" b="1" spc="-5" dirty="0">
                          <a:solidFill>
                            <a:srgbClr val="FFFFFF"/>
                          </a:solidFill>
                          <a:latin typeface="Calibri"/>
                          <a:cs typeface="Calibri"/>
                        </a:rPr>
                        <a:t> Equipment</a:t>
                      </a:r>
                      <a:endParaRPr sz="1200" dirty="0">
                        <a:latin typeface="Calibri"/>
                        <a:cs typeface="Calibri"/>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hMerge="1">
                  <a:txBody>
                    <a:bodyPr/>
                    <a:lstStyle/>
                    <a:p>
                      <a:endParaRPr/>
                    </a:p>
                  </a:txBody>
                  <a:tcPr marL="0" marR="0" marT="0" marB="0"/>
                </a:tc>
              </a:tr>
              <a:tr h="283210">
                <a:tc>
                  <a:txBody>
                    <a:bodyPr/>
                    <a:lstStyle/>
                    <a:p>
                      <a:pPr marL="351155">
                        <a:lnSpc>
                          <a:spcPct val="100000"/>
                        </a:lnSpc>
                        <a:spcBef>
                          <a:spcPts val="330"/>
                        </a:spcBef>
                      </a:pPr>
                      <a:r>
                        <a:rPr sz="1200" b="1" spc="-5" dirty="0">
                          <a:solidFill>
                            <a:srgbClr val="FFFFFF"/>
                          </a:solidFill>
                          <a:latin typeface="Calibri"/>
                          <a:cs typeface="Calibri"/>
                        </a:rPr>
                        <a:t>Description</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algn="ctr">
                        <a:lnSpc>
                          <a:spcPct val="100000"/>
                        </a:lnSpc>
                        <a:spcBef>
                          <a:spcPts val="330"/>
                        </a:spcBef>
                      </a:pPr>
                      <a:r>
                        <a:rPr sz="1200" b="1" spc="-5" dirty="0">
                          <a:solidFill>
                            <a:srgbClr val="FFFFFF"/>
                          </a:solidFill>
                          <a:latin typeface="Calibri"/>
                          <a:cs typeface="Calibri"/>
                        </a:rPr>
                        <a:t>INR</a:t>
                      </a:r>
                      <a:endParaRPr sz="1200">
                        <a:latin typeface="Calibri"/>
                        <a:cs typeface="Calibri"/>
                      </a:endParaRPr>
                    </a:p>
                  </a:txBody>
                  <a:tcPr marL="0" marR="0" marT="4191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69">
                <a:tc>
                  <a:txBody>
                    <a:bodyPr/>
                    <a:lstStyle/>
                    <a:p>
                      <a:pPr marL="47625">
                        <a:lnSpc>
                          <a:spcPct val="100000"/>
                        </a:lnSpc>
                        <a:spcBef>
                          <a:spcPts val="320"/>
                        </a:spcBef>
                      </a:pPr>
                      <a:r>
                        <a:rPr sz="1200" spc="-10" dirty="0">
                          <a:solidFill>
                            <a:srgbClr val="FFFFFF"/>
                          </a:solidFill>
                          <a:latin typeface="Calibri"/>
                          <a:cs typeface="Calibri"/>
                        </a:rPr>
                        <a:t>Micro</a:t>
                      </a:r>
                      <a:r>
                        <a:rPr sz="1200" spc="-30" dirty="0">
                          <a:solidFill>
                            <a:srgbClr val="FFFFFF"/>
                          </a:solidFill>
                          <a:latin typeface="Calibri"/>
                          <a:cs typeface="Calibri"/>
                        </a:rPr>
                        <a:t> </a:t>
                      </a:r>
                      <a:r>
                        <a:rPr sz="1200" spc="-5" dirty="0">
                          <a:solidFill>
                            <a:srgbClr val="FFFFFF"/>
                          </a:solidFill>
                          <a:latin typeface="Calibri"/>
                          <a:cs typeface="Calibri"/>
                        </a:rPr>
                        <a:t>Enterprises</a:t>
                      </a:r>
                      <a:endParaRPr sz="120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20"/>
                        </a:spcBef>
                      </a:pPr>
                      <a:r>
                        <a:rPr sz="1200" spc="-5" dirty="0">
                          <a:solidFill>
                            <a:srgbClr val="FFFFFF"/>
                          </a:solidFill>
                          <a:latin typeface="Calibri"/>
                          <a:cs typeface="Calibri"/>
                        </a:rPr>
                        <a:t>Upto</a:t>
                      </a:r>
                      <a:r>
                        <a:rPr sz="1200" spc="-10" dirty="0">
                          <a:solidFill>
                            <a:srgbClr val="FFFFFF"/>
                          </a:solidFill>
                          <a:latin typeface="Calibri"/>
                          <a:cs typeface="Calibri"/>
                        </a:rPr>
                        <a:t> Rs.</a:t>
                      </a:r>
                      <a:r>
                        <a:rPr sz="1200" spc="-20" dirty="0">
                          <a:solidFill>
                            <a:srgbClr val="FFFFFF"/>
                          </a:solidFill>
                          <a:latin typeface="Calibri"/>
                          <a:cs typeface="Calibri"/>
                        </a:rPr>
                        <a:t> </a:t>
                      </a:r>
                      <a:r>
                        <a:rPr sz="1200" dirty="0">
                          <a:solidFill>
                            <a:srgbClr val="FFFFFF"/>
                          </a:solidFill>
                          <a:latin typeface="Calibri"/>
                          <a:cs typeface="Calibri"/>
                        </a:rPr>
                        <a:t>10</a:t>
                      </a:r>
                      <a:r>
                        <a:rPr sz="1200" spc="-10" dirty="0">
                          <a:solidFill>
                            <a:srgbClr val="FFFFFF"/>
                          </a:solidFill>
                          <a:latin typeface="Calibri"/>
                          <a:cs typeface="Calibri"/>
                        </a:rPr>
                        <a:t> </a:t>
                      </a:r>
                      <a:r>
                        <a:rPr sz="1200" spc="-5" dirty="0">
                          <a:solidFill>
                            <a:srgbClr val="FFFFFF"/>
                          </a:solidFill>
                          <a:latin typeface="Calibri"/>
                          <a:cs typeface="Calibri"/>
                        </a:rPr>
                        <a:t>Lakh</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1940">
                <a:tc>
                  <a:txBody>
                    <a:bodyPr/>
                    <a:lstStyle/>
                    <a:p>
                      <a:pPr marL="47625">
                        <a:lnSpc>
                          <a:spcPct val="100000"/>
                        </a:lnSpc>
                        <a:spcBef>
                          <a:spcPts val="320"/>
                        </a:spcBef>
                      </a:pPr>
                      <a:r>
                        <a:rPr sz="1200" spc="-5" dirty="0">
                          <a:solidFill>
                            <a:srgbClr val="FFFFFF"/>
                          </a:solidFill>
                          <a:latin typeface="Calibri"/>
                          <a:cs typeface="Calibri"/>
                        </a:rPr>
                        <a:t>Small</a:t>
                      </a:r>
                      <a:r>
                        <a:rPr sz="1200" spc="-30" dirty="0">
                          <a:solidFill>
                            <a:srgbClr val="FFFFFF"/>
                          </a:solidFill>
                          <a:latin typeface="Calibri"/>
                          <a:cs typeface="Calibri"/>
                        </a:rPr>
                        <a:t> </a:t>
                      </a:r>
                      <a:r>
                        <a:rPr sz="1200" spc="-5" dirty="0">
                          <a:solidFill>
                            <a:srgbClr val="FFFFFF"/>
                          </a:solidFill>
                          <a:latin typeface="Calibri"/>
                          <a:cs typeface="Calibri"/>
                        </a:rPr>
                        <a:t>Enterprises</a:t>
                      </a:r>
                      <a:endParaRPr sz="120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20"/>
                        </a:spcBef>
                      </a:pPr>
                      <a:r>
                        <a:rPr sz="1200" spc="-5" dirty="0">
                          <a:solidFill>
                            <a:srgbClr val="FFFFFF"/>
                          </a:solidFill>
                          <a:latin typeface="Calibri"/>
                          <a:cs typeface="Calibri"/>
                        </a:rPr>
                        <a:t>Above</a:t>
                      </a:r>
                      <a:r>
                        <a:rPr sz="1200" dirty="0">
                          <a:solidFill>
                            <a:srgbClr val="FFFFFF"/>
                          </a:solidFill>
                          <a:latin typeface="Calibri"/>
                          <a:cs typeface="Calibri"/>
                        </a:rPr>
                        <a:t> </a:t>
                      </a:r>
                      <a:r>
                        <a:rPr sz="1200" spc="-10" dirty="0">
                          <a:solidFill>
                            <a:srgbClr val="FFFFFF"/>
                          </a:solidFill>
                          <a:latin typeface="Calibri"/>
                          <a:cs typeface="Calibri"/>
                        </a:rPr>
                        <a:t>Rs.</a:t>
                      </a:r>
                      <a:r>
                        <a:rPr sz="1200" spc="-5" dirty="0">
                          <a:solidFill>
                            <a:srgbClr val="FFFFFF"/>
                          </a:solidFill>
                          <a:latin typeface="Calibri"/>
                          <a:cs typeface="Calibri"/>
                        </a:rPr>
                        <a:t> </a:t>
                      </a:r>
                      <a:r>
                        <a:rPr sz="1200" dirty="0">
                          <a:solidFill>
                            <a:srgbClr val="FFFFFF"/>
                          </a:solidFill>
                          <a:latin typeface="Calibri"/>
                          <a:cs typeface="Calibri"/>
                        </a:rPr>
                        <a:t>10 </a:t>
                      </a:r>
                      <a:r>
                        <a:rPr sz="1200" spc="-5" dirty="0">
                          <a:solidFill>
                            <a:srgbClr val="FFFFFF"/>
                          </a:solidFill>
                          <a:latin typeface="Calibri"/>
                          <a:cs typeface="Calibri"/>
                        </a:rPr>
                        <a:t>Lakh</a:t>
                      </a:r>
                      <a:r>
                        <a:rPr sz="1200" dirty="0">
                          <a:solidFill>
                            <a:srgbClr val="FFFFFF"/>
                          </a:solidFill>
                          <a:latin typeface="Calibri"/>
                          <a:cs typeface="Calibri"/>
                        </a:rPr>
                        <a:t> &amp;</a:t>
                      </a:r>
                      <a:r>
                        <a:rPr sz="1200" spc="-10" dirty="0">
                          <a:solidFill>
                            <a:srgbClr val="FFFFFF"/>
                          </a:solidFill>
                          <a:latin typeface="Calibri"/>
                          <a:cs typeface="Calibri"/>
                        </a:rPr>
                        <a:t> </a:t>
                      </a:r>
                      <a:r>
                        <a:rPr sz="1200" spc="-5" dirty="0">
                          <a:solidFill>
                            <a:srgbClr val="FFFFFF"/>
                          </a:solidFill>
                          <a:latin typeface="Calibri"/>
                          <a:cs typeface="Calibri"/>
                        </a:rPr>
                        <a:t>upto Rs.</a:t>
                      </a:r>
                      <a:r>
                        <a:rPr sz="1200" spc="-10" dirty="0">
                          <a:solidFill>
                            <a:srgbClr val="FFFFFF"/>
                          </a:solidFill>
                          <a:latin typeface="Calibri"/>
                          <a:cs typeface="Calibri"/>
                        </a:rPr>
                        <a:t> </a:t>
                      </a:r>
                      <a:r>
                        <a:rPr sz="1200" dirty="0">
                          <a:solidFill>
                            <a:srgbClr val="FFFFFF"/>
                          </a:solidFill>
                          <a:latin typeface="Calibri"/>
                          <a:cs typeface="Calibri"/>
                        </a:rPr>
                        <a:t>2 </a:t>
                      </a:r>
                      <a:r>
                        <a:rPr sz="1200" spc="-10" dirty="0">
                          <a:solidFill>
                            <a:srgbClr val="FFFFFF"/>
                          </a:solidFill>
                          <a:latin typeface="Calibri"/>
                          <a:cs typeface="Calibri"/>
                        </a:rPr>
                        <a:t>Crore</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69">
                <a:tc>
                  <a:txBody>
                    <a:bodyPr/>
                    <a:lstStyle/>
                    <a:p>
                      <a:pPr marL="47625">
                        <a:lnSpc>
                          <a:spcPct val="100000"/>
                        </a:lnSpc>
                        <a:spcBef>
                          <a:spcPts val="309"/>
                        </a:spcBef>
                      </a:pPr>
                      <a:r>
                        <a:rPr sz="1200" dirty="0">
                          <a:solidFill>
                            <a:srgbClr val="FFFFFF"/>
                          </a:solidFill>
                          <a:latin typeface="Calibri"/>
                          <a:cs typeface="Calibri"/>
                        </a:rPr>
                        <a:t>Medium</a:t>
                      </a:r>
                      <a:r>
                        <a:rPr sz="1200" spc="-35" dirty="0">
                          <a:solidFill>
                            <a:srgbClr val="FFFFFF"/>
                          </a:solidFill>
                          <a:latin typeface="Calibri"/>
                          <a:cs typeface="Calibri"/>
                        </a:rPr>
                        <a:t> </a:t>
                      </a:r>
                      <a:r>
                        <a:rPr sz="1200" spc="-5" dirty="0">
                          <a:solidFill>
                            <a:srgbClr val="FFFFFF"/>
                          </a:solidFill>
                          <a:latin typeface="Calibri"/>
                          <a:cs typeface="Calibri"/>
                        </a:rPr>
                        <a:t>Enterprises</a:t>
                      </a:r>
                      <a:endParaRPr sz="120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09"/>
                        </a:spcBef>
                      </a:pPr>
                      <a:r>
                        <a:rPr sz="1200" spc="-5" dirty="0">
                          <a:solidFill>
                            <a:srgbClr val="FFFFFF"/>
                          </a:solidFill>
                          <a:latin typeface="Calibri"/>
                          <a:cs typeface="Calibri"/>
                        </a:rPr>
                        <a:t>Above</a:t>
                      </a:r>
                      <a:r>
                        <a:rPr sz="1200" dirty="0">
                          <a:solidFill>
                            <a:srgbClr val="FFFFFF"/>
                          </a:solidFill>
                          <a:latin typeface="Calibri"/>
                          <a:cs typeface="Calibri"/>
                        </a:rPr>
                        <a:t> </a:t>
                      </a:r>
                      <a:r>
                        <a:rPr sz="1200" spc="-10" dirty="0">
                          <a:solidFill>
                            <a:srgbClr val="FFFFFF"/>
                          </a:solidFill>
                          <a:latin typeface="Calibri"/>
                          <a:cs typeface="Calibri"/>
                        </a:rPr>
                        <a:t>Rs.</a:t>
                      </a:r>
                      <a:r>
                        <a:rPr sz="1200" spc="-5" dirty="0">
                          <a:solidFill>
                            <a:srgbClr val="FFFFFF"/>
                          </a:solidFill>
                          <a:latin typeface="Calibri"/>
                          <a:cs typeface="Calibri"/>
                        </a:rPr>
                        <a:t> </a:t>
                      </a:r>
                      <a:r>
                        <a:rPr sz="1200" dirty="0">
                          <a:solidFill>
                            <a:srgbClr val="FFFFFF"/>
                          </a:solidFill>
                          <a:latin typeface="Calibri"/>
                          <a:cs typeface="Calibri"/>
                        </a:rPr>
                        <a:t>2 </a:t>
                      </a:r>
                      <a:r>
                        <a:rPr sz="1200" spc="-10" dirty="0">
                          <a:solidFill>
                            <a:srgbClr val="FFFFFF"/>
                          </a:solidFill>
                          <a:latin typeface="Calibri"/>
                          <a:cs typeface="Calibri"/>
                        </a:rPr>
                        <a:t>Crore</a:t>
                      </a:r>
                      <a:r>
                        <a:rPr sz="1200" dirty="0">
                          <a:solidFill>
                            <a:srgbClr val="FFFFFF"/>
                          </a:solidFill>
                          <a:latin typeface="Calibri"/>
                          <a:cs typeface="Calibri"/>
                        </a:rPr>
                        <a:t> &amp;</a:t>
                      </a:r>
                      <a:r>
                        <a:rPr sz="1200" spc="-10" dirty="0">
                          <a:solidFill>
                            <a:srgbClr val="FFFFFF"/>
                          </a:solidFill>
                          <a:latin typeface="Calibri"/>
                          <a:cs typeface="Calibri"/>
                        </a:rPr>
                        <a:t> </a:t>
                      </a:r>
                      <a:r>
                        <a:rPr sz="1200" spc="-5" dirty="0">
                          <a:solidFill>
                            <a:srgbClr val="FFFFFF"/>
                          </a:solidFill>
                          <a:latin typeface="Calibri"/>
                          <a:cs typeface="Calibri"/>
                        </a:rPr>
                        <a:t>upto </a:t>
                      </a:r>
                      <a:r>
                        <a:rPr sz="1200" spc="-10" dirty="0">
                          <a:solidFill>
                            <a:srgbClr val="FFFFFF"/>
                          </a:solidFill>
                          <a:latin typeface="Calibri"/>
                          <a:cs typeface="Calibri"/>
                        </a:rPr>
                        <a:t>Rs.</a:t>
                      </a:r>
                      <a:r>
                        <a:rPr sz="1200" spc="-5" dirty="0">
                          <a:solidFill>
                            <a:srgbClr val="FFFFFF"/>
                          </a:solidFill>
                          <a:latin typeface="Calibri"/>
                          <a:cs typeface="Calibri"/>
                        </a:rPr>
                        <a:t> </a:t>
                      </a:r>
                      <a:r>
                        <a:rPr sz="1200" dirty="0">
                          <a:solidFill>
                            <a:srgbClr val="FFFFFF"/>
                          </a:solidFill>
                          <a:latin typeface="Calibri"/>
                          <a:cs typeface="Calibri"/>
                        </a:rPr>
                        <a:t>5 </a:t>
                      </a:r>
                      <a:r>
                        <a:rPr sz="1200" spc="-10" dirty="0">
                          <a:solidFill>
                            <a:srgbClr val="FFFFFF"/>
                          </a:solidFill>
                          <a:latin typeface="Calibri"/>
                          <a:cs typeface="Calibri"/>
                        </a:rPr>
                        <a:t>Crore</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bl>
          </a:graphicData>
        </a:graphic>
      </p:graphicFrame>
      <p:sp>
        <p:nvSpPr>
          <p:cNvPr id="6" name="Title 12"/>
          <p:cNvSpPr txBox="1">
            <a:spLocks/>
          </p:cNvSpPr>
          <p:nvPr/>
        </p:nvSpPr>
        <p:spPr>
          <a:xfrm>
            <a:off x="6324600" y="1295400"/>
            <a:ext cx="5334000" cy="40386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endParaRPr lang="en-US" sz="3200" u="sng" dirty="0" smtClean="0"/>
          </a:p>
          <a:p>
            <a:r>
              <a:rPr lang="en-US" sz="2000" dirty="0"/>
              <a:t>(As per Gazette </a:t>
            </a:r>
            <a:r>
              <a:rPr lang="en-US" sz="2000" dirty="0" smtClean="0"/>
              <a:t>notification issued by Union Ministry effective from 1</a:t>
            </a:r>
            <a:r>
              <a:rPr lang="en-US" sz="2000" baseline="30000" dirty="0" smtClean="0"/>
              <a:t>st</a:t>
            </a:r>
            <a:r>
              <a:rPr lang="en-US" sz="2000" dirty="0" smtClean="0"/>
              <a:t> July 2020)</a:t>
            </a:r>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3200" dirty="0" smtClean="0"/>
          </a:p>
        </p:txBody>
      </p:sp>
      <p:graphicFrame>
        <p:nvGraphicFramePr>
          <p:cNvPr id="7" name="object 4"/>
          <p:cNvGraphicFramePr>
            <a:graphicFrameLocks noGrp="1"/>
          </p:cNvGraphicFramePr>
          <p:nvPr>
            <p:extLst>
              <p:ext uri="{D42A27DB-BD31-4B8C-83A1-F6EECF244321}">
                <p14:modId xmlns:p14="http://schemas.microsoft.com/office/powerpoint/2010/main" val="2618837418"/>
              </p:ext>
            </p:extLst>
          </p:nvPr>
        </p:nvGraphicFramePr>
        <p:xfrm>
          <a:off x="6477000" y="2438400"/>
          <a:ext cx="4227830" cy="1402077"/>
        </p:xfrm>
        <a:graphic>
          <a:graphicData uri="http://schemas.openxmlformats.org/drawingml/2006/table">
            <a:tbl>
              <a:tblPr firstRow="1" bandRow="1">
                <a:tableStyleId>{2D5ABB26-0587-4C30-8999-92F81FD0307C}</a:tableStyleId>
              </a:tblPr>
              <a:tblGrid>
                <a:gridCol w="1386840"/>
                <a:gridCol w="2840990"/>
              </a:tblGrid>
              <a:tr h="274320">
                <a:tc gridSpan="2">
                  <a:txBody>
                    <a:bodyPr/>
                    <a:lstStyle/>
                    <a:p>
                      <a:pPr algn="ctr">
                        <a:lnSpc>
                          <a:spcPct val="100000"/>
                        </a:lnSpc>
                        <a:spcBef>
                          <a:spcPts val="300"/>
                        </a:spcBef>
                      </a:pPr>
                      <a:r>
                        <a:rPr sz="1200" b="1" spc="-5" dirty="0" smtClean="0">
                          <a:solidFill>
                            <a:srgbClr val="FFFFFF"/>
                          </a:solidFill>
                          <a:latin typeface="Calibri"/>
                          <a:cs typeface="Calibri"/>
                        </a:rPr>
                        <a:t>Enterprises</a:t>
                      </a:r>
                      <a:r>
                        <a:rPr sz="1200" b="1" dirty="0" smtClean="0">
                          <a:solidFill>
                            <a:srgbClr val="FFFFFF"/>
                          </a:solidFill>
                          <a:latin typeface="Calibri"/>
                          <a:cs typeface="Calibri"/>
                        </a:rPr>
                        <a:t> </a:t>
                      </a:r>
                      <a:r>
                        <a:rPr sz="1200" b="1" dirty="0">
                          <a:solidFill>
                            <a:srgbClr val="FFFFFF"/>
                          </a:solidFill>
                          <a:latin typeface="Calibri"/>
                          <a:cs typeface="Calibri"/>
                        </a:rPr>
                        <a:t>–</a:t>
                      </a:r>
                      <a:r>
                        <a:rPr sz="1200" b="1" spc="10" dirty="0">
                          <a:solidFill>
                            <a:srgbClr val="FFFFFF"/>
                          </a:solidFill>
                          <a:latin typeface="Calibri"/>
                          <a:cs typeface="Calibri"/>
                        </a:rPr>
                        <a:t> </a:t>
                      </a:r>
                      <a:r>
                        <a:rPr sz="1200" b="1" spc="-10" dirty="0">
                          <a:solidFill>
                            <a:srgbClr val="FFFFFF"/>
                          </a:solidFill>
                          <a:latin typeface="Calibri"/>
                          <a:cs typeface="Calibri"/>
                        </a:rPr>
                        <a:t>Investment</a:t>
                      </a:r>
                      <a:r>
                        <a:rPr sz="1200" b="1" spc="5" dirty="0">
                          <a:solidFill>
                            <a:srgbClr val="FFFFFF"/>
                          </a:solidFill>
                          <a:latin typeface="Calibri"/>
                          <a:cs typeface="Calibri"/>
                        </a:rPr>
                        <a:t> </a:t>
                      </a:r>
                      <a:r>
                        <a:rPr sz="1200" b="1" dirty="0">
                          <a:solidFill>
                            <a:srgbClr val="FFFFFF"/>
                          </a:solidFill>
                          <a:latin typeface="Calibri"/>
                          <a:cs typeface="Calibri"/>
                        </a:rPr>
                        <a:t>in</a:t>
                      </a:r>
                      <a:r>
                        <a:rPr sz="1200" b="1" spc="15" dirty="0">
                          <a:solidFill>
                            <a:srgbClr val="FFFFFF"/>
                          </a:solidFill>
                          <a:latin typeface="Calibri"/>
                          <a:cs typeface="Calibri"/>
                        </a:rPr>
                        <a:t> </a:t>
                      </a:r>
                      <a:r>
                        <a:rPr sz="1200" b="1" spc="-5" dirty="0">
                          <a:solidFill>
                            <a:srgbClr val="FFFFFF"/>
                          </a:solidFill>
                          <a:latin typeface="Calibri"/>
                          <a:cs typeface="Calibri"/>
                        </a:rPr>
                        <a:t>Plant</a:t>
                      </a:r>
                      <a:r>
                        <a:rPr sz="1200" b="1" spc="5" dirty="0">
                          <a:solidFill>
                            <a:srgbClr val="FFFFFF"/>
                          </a:solidFill>
                          <a:latin typeface="Calibri"/>
                          <a:cs typeface="Calibri"/>
                        </a:rPr>
                        <a:t> </a:t>
                      </a:r>
                      <a:r>
                        <a:rPr sz="1200" b="1" dirty="0">
                          <a:solidFill>
                            <a:srgbClr val="FFFFFF"/>
                          </a:solidFill>
                          <a:latin typeface="Calibri"/>
                          <a:cs typeface="Calibri"/>
                        </a:rPr>
                        <a:t>&amp;</a:t>
                      </a:r>
                      <a:r>
                        <a:rPr sz="1200" b="1" spc="5" dirty="0">
                          <a:solidFill>
                            <a:srgbClr val="FFFFFF"/>
                          </a:solidFill>
                          <a:latin typeface="Calibri"/>
                          <a:cs typeface="Calibri"/>
                        </a:rPr>
                        <a:t> </a:t>
                      </a:r>
                      <a:r>
                        <a:rPr sz="1200" b="1" spc="-5" dirty="0">
                          <a:solidFill>
                            <a:srgbClr val="FFFFFF"/>
                          </a:solidFill>
                          <a:latin typeface="Calibri"/>
                          <a:cs typeface="Calibri"/>
                        </a:rPr>
                        <a:t>Machinery</a:t>
                      </a:r>
                      <a:endParaRPr sz="1200" dirty="0">
                        <a:latin typeface="Calibri"/>
                        <a:cs typeface="Calibri"/>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hMerge="1">
                  <a:txBody>
                    <a:bodyPr/>
                    <a:lstStyle/>
                    <a:p>
                      <a:endParaRPr/>
                    </a:p>
                  </a:txBody>
                  <a:tcPr marL="0" marR="0" marT="0" marB="0"/>
                </a:tc>
              </a:tr>
              <a:tr h="284479">
                <a:tc>
                  <a:txBody>
                    <a:bodyPr/>
                    <a:lstStyle/>
                    <a:p>
                      <a:pPr marL="328295">
                        <a:lnSpc>
                          <a:spcPct val="100000"/>
                        </a:lnSpc>
                        <a:spcBef>
                          <a:spcPts val="340"/>
                        </a:spcBef>
                      </a:pPr>
                      <a:r>
                        <a:rPr sz="1200" b="1" spc="-5" dirty="0">
                          <a:solidFill>
                            <a:srgbClr val="FFFFFF"/>
                          </a:solidFill>
                          <a:latin typeface="Calibri"/>
                          <a:cs typeface="Calibri"/>
                        </a:rPr>
                        <a:t>Description</a:t>
                      </a:r>
                      <a:endParaRPr sz="1200" dirty="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algn="ctr">
                        <a:lnSpc>
                          <a:spcPct val="100000"/>
                        </a:lnSpc>
                        <a:spcBef>
                          <a:spcPts val="340"/>
                        </a:spcBef>
                      </a:pPr>
                      <a:r>
                        <a:rPr sz="1200" b="1" spc="-5" dirty="0">
                          <a:solidFill>
                            <a:srgbClr val="FFFFFF"/>
                          </a:solidFill>
                          <a:latin typeface="Calibri"/>
                          <a:cs typeface="Calibri"/>
                        </a:rPr>
                        <a:t>INR</a:t>
                      </a:r>
                      <a:endParaRPr sz="1200" dirty="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70">
                <a:tc>
                  <a:txBody>
                    <a:bodyPr/>
                    <a:lstStyle/>
                    <a:p>
                      <a:pPr marL="47625">
                        <a:lnSpc>
                          <a:spcPct val="100000"/>
                        </a:lnSpc>
                        <a:spcBef>
                          <a:spcPts val="310"/>
                        </a:spcBef>
                      </a:pPr>
                      <a:r>
                        <a:rPr sz="1200" spc="-10" dirty="0">
                          <a:solidFill>
                            <a:srgbClr val="FFFFFF"/>
                          </a:solidFill>
                          <a:latin typeface="Calibri"/>
                          <a:cs typeface="Calibri"/>
                        </a:rPr>
                        <a:t>Micro</a:t>
                      </a:r>
                      <a:r>
                        <a:rPr sz="1200" spc="-20"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10"/>
                        </a:spcBef>
                      </a:pPr>
                      <a:r>
                        <a:rPr sz="1200" spc="-5" dirty="0">
                          <a:solidFill>
                            <a:srgbClr val="FFFFFF"/>
                          </a:solidFill>
                          <a:latin typeface="Calibri"/>
                          <a:cs typeface="Calibri"/>
                        </a:rPr>
                        <a:t>Upto</a:t>
                      </a:r>
                      <a:r>
                        <a:rPr sz="1200" spc="-20" dirty="0">
                          <a:solidFill>
                            <a:srgbClr val="FFFFFF"/>
                          </a:solidFill>
                          <a:latin typeface="Calibri"/>
                          <a:cs typeface="Calibri"/>
                        </a:rPr>
                        <a:t> </a:t>
                      </a:r>
                      <a:r>
                        <a:rPr sz="1200" spc="-5" dirty="0">
                          <a:solidFill>
                            <a:srgbClr val="FFFFFF"/>
                          </a:solidFill>
                          <a:latin typeface="Calibri"/>
                          <a:cs typeface="Calibri"/>
                        </a:rPr>
                        <a:t>Rs.</a:t>
                      </a:r>
                      <a:r>
                        <a:rPr sz="1200" spc="-15" dirty="0">
                          <a:solidFill>
                            <a:srgbClr val="FFFFFF"/>
                          </a:solidFill>
                          <a:latin typeface="Calibri"/>
                          <a:cs typeface="Calibri"/>
                        </a:rPr>
                        <a:t> </a:t>
                      </a:r>
                      <a:r>
                        <a:rPr lang="en-US" sz="1200" spc="-15" dirty="0" smtClean="0">
                          <a:solidFill>
                            <a:srgbClr val="FFFFFF"/>
                          </a:solidFill>
                          <a:latin typeface="Calibri"/>
                          <a:cs typeface="Calibri"/>
                        </a:rPr>
                        <a:t>1 Crore</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1939">
                <a:tc>
                  <a:txBody>
                    <a:bodyPr/>
                    <a:lstStyle/>
                    <a:p>
                      <a:pPr marL="47625">
                        <a:lnSpc>
                          <a:spcPct val="100000"/>
                        </a:lnSpc>
                        <a:spcBef>
                          <a:spcPts val="320"/>
                        </a:spcBef>
                      </a:pPr>
                      <a:r>
                        <a:rPr sz="1200" spc="-5" dirty="0">
                          <a:solidFill>
                            <a:srgbClr val="FFFFFF"/>
                          </a:solidFill>
                          <a:latin typeface="Calibri"/>
                          <a:cs typeface="Calibri"/>
                        </a:rPr>
                        <a:t>Small</a:t>
                      </a:r>
                      <a:r>
                        <a:rPr sz="1200" spc="-25"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20"/>
                        </a:spcBef>
                      </a:pPr>
                      <a:r>
                        <a:rPr sz="1200" spc="-5" dirty="0">
                          <a:solidFill>
                            <a:srgbClr val="FFFFFF"/>
                          </a:solidFill>
                          <a:latin typeface="Calibri"/>
                          <a:cs typeface="Calibri"/>
                        </a:rPr>
                        <a:t>Above Rs.</a:t>
                      </a:r>
                      <a:r>
                        <a:rPr sz="1200" spc="-10" dirty="0">
                          <a:solidFill>
                            <a:srgbClr val="FFFFFF"/>
                          </a:solidFill>
                          <a:latin typeface="Calibri"/>
                          <a:cs typeface="Calibri"/>
                        </a:rPr>
                        <a:t> </a:t>
                      </a:r>
                      <a:r>
                        <a:rPr lang="en-US" sz="1200" spc="-10" dirty="0" smtClean="0">
                          <a:solidFill>
                            <a:srgbClr val="FFFFFF"/>
                          </a:solidFill>
                          <a:latin typeface="Calibri"/>
                          <a:cs typeface="Calibri"/>
                        </a:rPr>
                        <a:t>1 Crore</a:t>
                      </a:r>
                      <a:r>
                        <a:rPr sz="1200" spc="10" dirty="0" smtClean="0">
                          <a:solidFill>
                            <a:srgbClr val="FFFFFF"/>
                          </a:solidFill>
                          <a:latin typeface="Calibri"/>
                          <a:cs typeface="Calibri"/>
                        </a:rPr>
                        <a:t> </a:t>
                      </a:r>
                      <a:r>
                        <a:rPr sz="1200" dirty="0">
                          <a:solidFill>
                            <a:srgbClr val="FFFFFF"/>
                          </a:solidFill>
                          <a:latin typeface="Calibri"/>
                          <a:cs typeface="Calibri"/>
                        </a:rPr>
                        <a:t>&amp;</a:t>
                      </a:r>
                      <a:r>
                        <a:rPr sz="1200" spc="-10" dirty="0">
                          <a:solidFill>
                            <a:srgbClr val="FFFFFF"/>
                          </a:solidFill>
                          <a:latin typeface="Calibri"/>
                          <a:cs typeface="Calibri"/>
                        </a:rPr>
                        <a:t> </a:t>
                      </a:r>
                      <a:r>
                        <a:rPr sz="1200" spc="-5" dirty="0">
                          <a:solidFill>
                            <a:srgbClr val="FFFFFF"/>
                          </a:solidFill>
                          <a:latin typeface="Calibri"/>
                          <a:cs typeface="Calibri"/>
                        </a:rPr>
                        <a:t>upto Rs. </a:t>
                      </a:r>
                      <a:r>
                        <a:rPr lang="en-US" sz="1200" spc="-5" dirty="0" smtClean="0">
                          <a:solidFill>
                            <a:srgbClr val="FFFFFF"/>
                          </a:solidFill>
                          <a:latin typeface="Calibri"/>
                          <a:cs typeface="Calibri"/>
                        </a:rPr>
                        <a:t>10</a:t>
                      </a:r>
                      <a:r>
                        <a:rPr sz="1200" dirty="0" smtClean="0">
                          <a:solidFill>
                            <a:srgbClr val="FFFFFF"/>
                          </a:solidFill>
                          <a:latin typeface="Calibri"/>
                          <a:cs typeface="Calibri"/>
                        </a:rPr>
                        <a:t> </a:t>
                      </a:r>
                      <a:r>
                        <a:rPr sz="1200" spc="-10" dirty="0">
                          <a:solidFill>
                            <a:srgbClr val="FFFFFF"/>
                          </a:solidFill>
                          <a:latin typeface="Calibri"/>
                          <a:cs typeface="Calibri"/>
                        </a:rPr>
                        <a:t>Crore</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69">
                <a:tc>
                  <a:txBody>
                    <a:bodyPr/>
                    <a:lstStyle/>
                    <a:p>
                      <a:pPr marL="47625">
                        <a:lnSpc>
                          <a:spcPct val="100000"/>
                        </a:lnSpc>
                        <a:spcBef>
                          <a:spcPts val="309"/>
                        </a:spcBef>
                      </a:pPr>
                      <a:r>
                        <a:rPr sz="1200" dirty="0">
                          <a:solidFill>
                            <a:srgbClr val="FFFFFF"/>
                          </a:solidFill>
                          <a:latin typeface="Calibri"/>
                          <a:cs typeface="Calibri"/>
                        </a:rPr>
                        <a:t>Medium</a:t>
                      </a:r>
                      <a:r>
                        <a:rPr sz="1200" spc="-35"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09"/>
                        </a:spcBef>
                      </a:pPr>
                      <a:r>
                        <a:rPr sz="1200" spc="-5" dirty="0">
                          <a:solidFill>
                            <a:srgbClr val="FFFFFF"/>
                          </a:solidFill>
                          <a:latin typeface="Calibri"/>
                          <a:cs typeface="Calibri"/>
                        </a:rPr>
                        <a:t>Above Rs.</a:t>
                      </a:r>
                      <a:r>
                        <a:rPr sz="1200" spc="-10" dirty="0">
                          <a:solidFill>
                            <a:srgbClr val="FFFFFF"/>
                          </a:solidFill>
                          <a:latin typeface="Calibri"/>
                          <a:cs typeface="Calibri"/>
                        </a:rPr>
                        <a:t> </a:t>
                      </a:r>
                      <a:r>
                        <a:rPr lang="en-US" sz="1200" spc="-10" dirty="0" smtClean="0">
                          <a:solidFill>
                            <a:srgbClr val="FFFFFF"/>
                          </a:solidFill>
                          <a:latin typeface="Calibri"/>
                          <a:cs typeface="Calibri"/>
                        </a:rPr>
                        <a:t>10 </a:t>
                      </a:r>
                      <a:r>
                        <a:rPr sz="1200" spc="-10" dirty="0" smtClean="0">
                          <a:solidFill>
                            <a:srgbClr val="FFFFFF"/>
                          </a:solidFill>
                          <a:latin typeface="Calibri"/>
                          <a:cs typeface="Calibri"/>
                        </a:rPr>
                        <a:t>Crore</a:t>
                      </a:r>
                      <a:r>
                        <a:rPr sz="1200" spc="-5" dirty="0" smtClean="0">
                          <a:solidFill>
                            <a:srgbClr val="FFFFFF"/>
                          </a:solidFill>
                          <a:latin typeface="Calibri"/>
                          <a:cs typeface="Calibri"/>
                        </a:rPr>
                        <a:t> </a:t>
                      </a:r>
                      <a:r>
                        <a:rPr sz="1200" dirty="0">
                          <a:solidFill>
                            <a:srgbClr val="FFFFFF"/>
                          </a:solidFill>
                          <a:latin typeface="Calibri"/>
                          <a:cs typeface="Calibri"/>
                        </a:rPr>
                        <a:t>&amp; </a:t>
                      </a:r>
                      <a:r>
                        <a:rPr sz="1200" spc="-5" dirty="0">
                          <a:solidFill>
                            <a:srgbClr val="FFFFFF"/>
                          </a:solidFill>
                          <a:latin typeface="Calibri"/>
                          <a:cs typeface="Calibri"/>
                        </a:rPr>
                        <a:t>upto </a:t>
                      </a:r>
                      <a:r>
                        <a:rPr sz="1200" spc="-10" dirty="0">
                          <a:solidFill>
                            <a:srgbClr val="FFFFFF"/>
                          </a:solidFill>
                          <a:latin typeface="Calibri"/>
                          <a:cs typeface="Calibri"/>
                        </a:rPr>
                        <a:t>Rs.</a:t>
                      </a:r>
                      <a:r>
                        <a:rPr sz="1200" dirty="0">
                          <a:solidFill>
                            <a:srgbClr val="FFFFFF"/>
                          </a:solidFill>
                          <a:latin typeface="Calibri"/>
                          <a:cs typeface="Calibri"/>
                        </a:rPr>
                        <a:t> </a:t>
                      </a:r>
                      <a:r>
                        <a:rPr lang="en-US" sz="1200" dirty="0" smtClean="0">
                          <a:solidFill>
                            <a:srgbClr val="FFFFFF"/>
                          </a:solidFill>
                          <a:latin typeface="Calibri"/>
                          <a:cs typeface="Calibri"/>
                        </a:rPr>
                        <a:t>5</a:t>
                      </a:r>
                      <a:r>
                        <a:rPr sz="1200" dirty="0" smtClean="0">
                          <a:solidFill>
                            <a:srgbClr val="FFFFFF"/>
                          </a:solidFill>
                          <a:latin typeface="Calibri"/>
                          <a:cs typeface="Calibri"/>
                        </a:rPr>
                        <a:t>0 </a:t>
                      </a:r>
                      <a:r>
                        <a:rPr sz="1200" spc="-10" dirty="0">
                          <a:solidFill>
                            <a:srgbClr val="FFFFFF"/>
                          </a:solidFill>
                          <a:latin typeface="Calibri"/>
                          <a:cs typeface="Calibri"/>
                        </a:rPr>
                        <a:t>Crore</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bl>
          </a:graphicData>
        </a:graphic>
      </p:graphicFrame>
      <p:graphicFrame>
        <p:nvGraphicFramePr>
          <p:cNvPr id="8" name="object 4"/>
          <p:cNvGraphicFramePr>
            <a:graphicFrameLocks noGrp="1"/>
          </p:cNvGraphicFramePr>
          <p:nvPr>
            <p:extLst>
              <p:ext uri="{D42A27DB-BD31-4B8C-83A1-F6EECF244321}">
                <p14:modId xmlns:p14="http://schemas.microsoft.com/office/powerpoint/2010/main" val="2312327205"/>
              </p:ext>
            </p:extLst>
          </p:nvPr>
        </p:nvGraphicFramePr>
        <p:xfrm>
          <a:off x="6477000" y="4267200"/>
          <a:ext cx="4227830" cy="1402077"/>
        </p:xfrm>
        <a:graphic>
          <a:graphicData uri="http://schemas.openxmlformats.org/drawingml/2006/table">
            <a:tbl>
              <a:tblPr firstRow="1" bandRow="1">
                <a:tableStyleId>{2D5ABB26-0587-4C30-8999-92F81FD0307C}</a:tableStyleId>
              </a:tblPr>
              <a:tblGrid>
                <a:gridCol w="1386840"/>
                <a:gridCol w="2840990"/>
              </a:tblGrid>
              <a:tr h="274320">
                <a:tc gridSpan="2">
                  <a:txBody>
                    <a:bodyPr/>
                    <a:lstStyle/>
                    <a:p>
                      <a:pPr algn="ctr">
                        <a:lnSpc>
                          <a:spcPct val="100000"/>
                        </a:lnSpc>
                        <a:spcBef>
                          <a:spcPts val="300"/>
                        </a:spcBef>
                      </a:pPr>
                      <a:r>
                        <a:rPr sz="1200" b="1" spc="-5" dirty="0" smtClean="0">
                          <a:solidFill>
                            <a:srgbClr val="FFFFFF"/>
                          </a:solidFill>
                          <a:latin typeface="Calibri"/>
                          <a:cs typeface="Calibri"/>
                        </a:rPr>
                        <a:t>Enterprises</a:t>
                      </a:r>
                      <a:r>
                        <a:rPr sz="1200" b="1" dirty="0" smtClean="0">
                          <a:solidFill>
                            <a:srgbClr val="FFFFFF"/>
                          </a:solidFill>
                          <a:latin typeface="Calibri"/>
                          <a:cs typeface="Calibri"/>
                        </a:rPr>
                        <a:t> </a:t>
                      </a:r>
                      <a:r>
                        <a:rPr sz="1200" b="1" dirty="0">
                          <a:solidFill>
                            <a:srgbClr val="FFFFFF"/>
                          </a:solidFill>
                          <a:latin typeface="Calibri"/>
                          <a:cs typeface="Calibri"/>
                        </a:rPr>
                        <a:t>–</a:t>
                      </a:r>
                      <a:r>
                        <a:rPr sz="1200" b="1" spc="10" dirty="0">
                          <a:solidFill>
                            <a:srgbClr val="FFFFFF"/>
                          </a:solidFill>
                          <a:latin typeface="Calibri"/>
                          <a:cs typeface="Calibri"/>
                        </a:rPr>
                        <a:t> </a:t>
                      </a:r>
                      <a:r>
                        <a:rPr lang="en-US" sz="1200" b="1" spc="10" dirty="0" smtClean="0">
                          <a:solidFill>
                            <a:srgbClr val="FFFFFF"/>
                          </a:solidFill>
                          <a:latin typeface="Calibri"/>
                          <a:cs typeface="Calibri"/>
                        </a:rPr>
                        <a:t>Turnover</a:t>
                      </a:r>
                      <a:endParaRPr sz="1200" dirty="0">
                        <a:latin typeface="Calibri"/>
                        <a:cs typeface="Calibri"/>
                      </a:endParaRPr>
                    </a:p>
                  </a:txBody>
                  <a:tcPr marL="0" marR="0" marT="381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hMerge="1">
                  <a:txBody>
                    <a:bodyPr/>
                    <a:lstStyle/>
                    <a:p>
                      <a:endParaRPr/>
                    </a:p>
                  </a:txBody>
                  <a:tcPr marL="0" marR="0" marT="0" marB="0"/>
                </a:tc>
              </a:tr>
              <a:tr h="284479">
                <a:tc>
                  <a:txBody>
                    <a:bodyPr/>
                    <a:lstStyle/>
                    <a:p>
                      <a:pPr marL="328295">
                        <a:lnSpc>
                          <a:spcPct val="100000"/>
                        </a:lnSpc>
                        <a:spcBef>
                          <a:spcPts val="340"/>
                        </a:spcBef>
                      </a:pPr>
                      <a:r>
                        <a:rPr sz="1200" b="1" spc="-5" dirty="0">
                          <a:solidFill>
                            <a:srgbClr val="FFFFFF"/>
                          </a:solidFill>
                          <a:latin typeface="Calibri"/>
                          <a:cs typeface="Calibri"/>
                        </a:rPr>
                        <a:t>Description</a:t>
                      </a:r>
                      <a:endParaRPr sz="1200" dirty="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algn="ctr">
                        <a:lnSpc>
                          <a:spcPct val="100000"/>
                        </a:lnSpc>
                        <a:spcBef>
                          <a:spcPts val="340"/>
                        </a:spcBef>
                      </a:pPr>
                      <a:r>
                        <a:rPr sz="1200" b="1" spc="-5" dirty="0">
                          <a:solidFill>
                            <a:srgbClr val="FFFFFF"/>
                          </a:solidFill>
                          <a:latin typeface="Calibri"/>
                          <a:cs typeface="Calibri"/>
                        </a:rPr>
                        <a:t>INR</a:t>
                      </a:r>
                      <a:endParaRPr sz="1200" dirty="0">
                        <a:latin typeface="Calibri"/>
                        <a:cs typeface="Calibri"/>
                      </a:endParaRPr>
                    </a:p>
                  </a:txBody>
                  <a:tcPr marL="0" marR="0" marT="4318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70">
                <a:tc>
                  <a:txBody>
                    <a:bodyPr/>
                    <a:lstStyle/>
                    <a:p>
                      <a:pPr marL="47625">
                        <a:lnSpc>
                          <a:spcPct val="100000"/>
                        </a:lnSpc>
                        <a:spcBef>
                          <a:spcPts val="310"/>
                        </a:spcBef>
                      </a:pPr>
                      <a:r>
                        <a:rPr sz="1200" spc="-10" dirty="0">
                          <a:solidFill>
                            <a:srgbClr val="FFFFFF"/>
                          </a:solidFill>
                          <a:latin typeface="Calibri"/>
                          <a:cs typeface="Calibri"/>
                        </a:rPr>
                        <a:t>Micro</a:t>
                      </a:r>
                      <a:r>
                        <a:rPr sz="1200" spc="-20"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10"/>
                        </a:spcBef>
                      </a:pPr>
                      <a:r>
                        <a:rPr sz="1200" spc="-5" dirty="0">
                          <a:solidFill>
                            <a:srgbClr val="FFFFFF"/>
                          </a:solidFill>
                          <a:latin typeface="Calibri"/>
                          <a:cs typeface="Calibri"/>
                        </a:rPr>
                        <a:t>Upto</a:t>
                      </a:r>
                      <a:r>
                        <a:rPr sz="1200" spc="-20" dirty="0">
                          <a:solidFill>
                            <a:srgbClr val="FFFFFF"/>
                          </a:solidFill>
                          <a:latin typeface="Calibri"/>
                          <a:cs typeface="Calibri"/>
                        </a:rPr>
                        <a:t> </a:t>
                      </a:r>
                      <a:r>
                        <a:rPr sz="1200" spc="-5" dirty="0">
                          <a:solidFill>
                            <a:srgbClr val="FFFFFF"/>
                          </a:solidFill>
                          <a:latin typeface="Calibri"/>
                          <a:cs typeface="Calibri"/>
                        </a:rPr>
                        <a:t>Rs.</a:t>
                      </a:r>
                      <a:r>
                        <a:rPr sz="1200" spc="-15" dirty="0">
                          <a:solidFill>
                            <a:srgbClr val="FFFFFF"/>
                          </a:solidFill>
                          <a:latin typeface="Calibri"/>
                          <a:cs typeface="Calibri"/>
                        </a:rPr>
                        <a:t> </a:t>
                      </a:r>
                      <a:r>
                        <a:rPr lang="en-US" sz="1200" spc="-15" dirty="0" smtClean="0">
                          <a:solidFill>
                            <a:srgbClr val="FFFFFF"/>
                          </a:solidFill>
                          <a:latin typeface="Calibri"/>
                          <a:cs typeface="Calibri"/>
                        </a:rPr>
                        <a:t>5 Crore</a:t>
                      </a:r>
                      <a:endParaRPr sz="1200" dirty="0">
                        <a:latin typeface="Calibri"/>
                        <a:cs typeface="Calibri"/>
                      </a:endParaRPr>
                    </a:p>
                  </a:txBody>
                  <a:tcPr marL="0" marR="0" marT="3937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1939">
                <a:tc>
                  <a:txBody>
                    <a:bodyPr/>
                    <a:lstStyle/>
                    <a:p>
                      <a:pPr marL="47625">
                        <a:lnSpc>
                          <a:spcPct val="100000"/>
                        </a:lnSpc>
                        <a:spcBef>
                          <a:spcPts val="320"/>
                        </a:spcBef>
                      </a:pPr>
                      <a:r>
                        <a:rPr sz="1200" spc="-5" dirty="0">
                          <a:solidFill>
                            <a:srgbClr val="FFFFFF"/>
                          </a:solidFill>
                          <a:latin typeface="Calibri"/>
                          <a:cs typeface="Calibri"/>
                        </a:rPr>
                        <a:t>Small</a:t>
                      </a:r>
                      <a:r>
                        <a:rPr sz="1200" spc="-25"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20"/>
                        </a:spcBef>
                      </a:pPr>
                      <a:r>
                        <a:rPr lang="en-US" sz="1200" spc="-5" dirty="0" smtClean="0">
                          <a:solidFill>
                            <a:srgbClr val="FFFFFF"/>
                          </a:solidFill>
                          <a:latin typeface="Calibri"/>
                          <a:cs typeface="Calibri"/>
                        </a:rPr>
                        <a:t>Above Rs.</a:t>
                      </a:r>
                      <a:r>
                        <a:rPr lang="en-US" sz="1200" spc="-10" dirty="0" smtClean="0">
                          <a:solidFill>
                            <a:srgbClr val="FFFFFF"/>
                          </a:solidFill>
                          <a:latin typeface="Calibri"/>
                          <a:cs typeface="Calibri"/>
                        </a:rPr>
                        <a:t> 5 Crore</a:t>
                      </a:r>
                      <a:r>
                        <a:rPr lang="en-US" sz="1200" spc="10" dirty="0" smtClean="0">
                          <a:solidFill>
                            <a:srgbClr val="FFFFFF"/>
                          </a:solidFill>
                          <a:latin typeface="Calibri"/>
                          <a:cs typeface="Calibri"/>
                        </a:rPr>
                        <a:t> </a:t>
                      </a:r>
                      <a:r>
                        <a:rPr lang="en-US" sz="1200" dirty="0" smtClean="0">
                          <a:solidFill>
                            <a:srgbClr val="FFFFFF"/>
                          </a:solidFill>
                          <a:latin typeface="Calibri"/>
                          <a:cs typeface="Calibri"/>
                        </a:rPr>
                        <a:t>&amp;</a:t>
                      </a:r>
                      <a:r>
                        <a:rPr lang="en-US" sz="1200" spc="-10" dirty="0" smtClean="0">
                          <a:solidFill>
                            <a:srgbClr val="FFFFFF"/>
                          </a:solidFill>
                          <a:latin typeface="Calibri"/>
                          <a:cs typeface="Calibri"/>
                        </a:rPr>
                        <a:t> </a:t>
                      </a:r>
                      <a:r>
                        <a:rPr lang="en-US" sz="1200" spc="-5" dirty="0" smtClean="0">
                          <a:solidFill>
                            <a:srgbClr val="FFFFFF"/>
                          </a:solidFill>
                          <a:latin typeface="Calibri"/>
                          <a:cs typeface="Calibri"/>
                        </a:rPr>
                        <a:t>upto Rs. 50</a:t>
                      </a:r>
                      <a:r>
                        <a:rPr lang="en-US" sz="1200" dirty="0" smtClean="0">
                          <a:solidFill>
                            <a:srgbClr val="FFFFFF"/>
                          </a:solidFill>
                          <a:latin typeface="Calibri"/>
                          <a:cs typeface="Calibri"/>
                        </a:rPr>
                        <a:t> </a:t>
                      </a:r>
                      <a:r>
                        <a:rPr lang="en-US" sz="1200" spc="-10" dirty="0" smtClean="0">
                          <a:solidFill>
                            <a:srgbClr val="FFFFFF"/>
                          </a:solidFill>
                          <a:latin typeface="Calibri"/>
                          <a:cs typeface="Calibri"/>
                        </a:rPr>
                        <a:t>Crore</a:t>
                      </a:r>
                      <a:endParaRPr sz="1200" dirty="0">
                        <a:latin typeface="Calibri"/>
                        <a:cs typeface="Calibri"/>
                      </a:endParaRPr>
                    </a:p>
                  </a:txBody>
                  <a:tcPr marL="0" marR="0" marT="406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r h="280669">
                <a:tc>
                  <a:txBody>
                    <a:bodyPr/>
                    <a:lstStyle/>
                    <a:p>
                      <a:pPr marL="47625">
                        <a:lnSpc>
                          <a:spcPct val="100000"/>
                        </a:lnSpc>
                        <a:spcBef>
                          <a:spcPts val="309"/>
                        </a:spcBef>
                      </a:pPr>
                      <a:r>
                        <a:rPr sz="1200" dirty="0">
                          <a:solidFill>
                            <a:srgbClr val="FFFFFF"/>
                          </a:solidFill>
                          <a:latin typeface="Calibri"/>
                          <a:cs typeface="Calibri"/>
                        </a:rPr>
                        <a:t>Medium</a:t>
                      </a:r>
                      <a:r>
                        <a:rPr sz="1200" spc="-35" dirty="0">
                          <a:solidFill>
                            <a:srgbClr val="FFFFFF"/>
                          </a:solidFill>
                          <a:latin typeface="Calibri"/>
                          <a:cs typeface="Calibri"/>
                        </a:rPr>
                        <a:t> </a:t>
                      </a:r>
                      <a:r>
                        <a:rPr sz="1200" spc="-5" dirty="0">
                          <a:solidFill>
                            <a:srgbClr val="FFFFFF"/>
                          </a:solidFill>
                          <a:latin typeface="Calibri"/>
                          <a:cs typeface="Calibri"/>
                        </a:rPr>
                        <a:t>Enterprises</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c>
                  <a:txBody>
                    <a:bodyPr/>
                    <a:lstStyle/>
                    <a:p>
                      <a:pPr marL="46355">
                        <a:lnSpc>
                          <a:spcPct val="100000"/>
                        </a:lnSpc>
                        <a:spcBef>
                          <a:spcPts val="309"/>
                        </a:spcBef>
                      </a:pPr>
                      <a:r>
                        <a:rPr sz="1200" spc="-5" dirty="0">
                          <a:solidFill>
                            <a:srgbClr val="FFFFFF"/>
                          </a:solidFill>
                          <a:latin typeface="Calibri"/>
                          <a:cs typeface="Calibri"/>
                        </a:rPr>
                        <a:t>Above Rs.</a:t>
                      </a:r>
                      <a:r>
                        <a:rPr sz="1200" spc="-10" dirty="0">
                          <a:solidFill>
                            <a:srgbClr val="FFFFFF"/>
                          </a:solidFill>
                          <a:latin typeface="Calibri"/>
                          <a:cs typeface="Calibri"/>
                        </a:rPr>
                        <a:t> </a:t>
                      </a:r>
                      <a:r>
                        <a:rPr sz="1200" dirty="0" smtClean="0">
                          <a:solidFill>
                            <a:srgbClr val="FFFFFF"/>
                          </a:solidFill>
                          <a:latin typeface="Calibri"/>
                          <a:cs typeface="Calibri"/>
                        </a:rPr>
                        <a:t>5</a:t>
                      </a:r>
                      <a:r>
                        <a:rPr lang="en-US" sz="1200" dirty="0" smtClean="0">
                          <a:solidFill>
                            <a:srgbClr val="FFFFFF"/>
                          </a:solidFill>
                          <a:latin typeface="Calibri"/>
                          <a:cs typeface="Calibri"/>
                        </a:rPr>
                        <a:t>0</a:t>
                      </a:r>
                      <a:r>
                        <a:rPr sz="1200" dirty="0" smtClean="0">
                          <a:solidFill>
                            <a:srgbClr val="FFFFFF"/>
                          </a:solidFill>
                          <a:latin typeface="Calibri"/>
                          <a:cs typeface="Calibri"/>
                        </a:rPr>
                        <a:t> </a:t>
                      </a:r>
                      <a:r>
                        <a:rPr sz="1200" spc="-10" dirty="0">
                          <a:solidFill>
                            <a:srgbClr val="FFFFFF"/>
                          </a:solidFill>
                          <a:latin typeface="Calibri"/>
                          <a:cs typeface="Calibri"/>
                        </a:rPr>
                        <a:t>Crore</a:t>
                      </a:r>
                      <a:r>
                        <a:rPr sz="1200" spc="-5" dirty="0">
                          <a:solidFill>
                            <a:srgbClr val="FFFFFF"/>
                          </a:solidFill>
                          <a:latin typeface="Calibri"/>
                          <a:cs typeface="Calibri"/>
                        </a:rPr>
                        <a:t> </a:t>
                      </a:r>
                      <a:r>
                        <a:rPr sz="1200" dirty="0">
                          <a:solidFill>
                            <a:srgbClr val="FFFFFF"/>
                          </a:solidFill>
                          <a:latin typeface="Calibri"/>
                          <a:cs typeface="Calibri"/>
                        </a:rPr>
                        <a:t>&amp; </a:t>
                      </a:r>
                      <a:r>
                        <a:rPr sz="1200" spc="-5" dirty="0">
                          <a:solidFill>
                            <a:srgbClr val="FFFFFF"/>
                          </a:solidFill>
                          <a:latin typeface="Calibri"/>
                          <a:cs typeface="Calibri"/>
                        </a:rPr>
                        <a:t>upto </a:t>
                      </a:r>
                      <a:r>
                        <a:rPr sz="1200" spc="-10" dirty="0">
                          <a:solidFill>
                            <a:srgbClr val="FFFFFF"/>
                          </a:solidFill>
                          <a:latin typeface="Calibri"/>
                          <a:cs typeface="Calibri"/>
                        </a:rPr>
                        <a:t>Rs.</a:t>
                      </a:r>
                      <a:r>
                        <a:rPr sz="1200" dirty="0">
                          <a:solidFill>
                            <a:srgbClr val="FFFFFF"/>
                          </a:solidFill>
                          <a:latin typeface="Calibri"/>
                          <a:cs typeface="Calibri"/>
                        </a:rPr>
                        <a:t> </a:t>
                      </a:r>
                      <a:r>
                        <a:rPr lang="en-US" sz="1200" dirty="0" smtClean="0">
                          <a:solidFill>
                            <a:srgbClr val="FFFFFF"/>
                          </a:solidFill>
                          <a:latin typeface="Calibri"/>
                          <a:cs typeface="Calibri"/>
                        </a:rPr>
                        <a:t>250</a:t>
                      </a:r>
                      <a:r>
                        <a:rPr sz="1200" dirty="0" smtClean="0">
                          <a:solidFill>
                            <a:srgbClr val="FFFFFF"/>
                          </a:solidFill>
                          <a:latin typeface="Calibri"/>
                          <a:cs typeface="Calibri"/>
                        </a:rPr>
                        <a:t> </a:t>
                      </a:r>
                      <a:r>
                        <a:rPr sz="1200" spc="-10" dirty="0">
                          <a:solidFill>
                            <a:srgbClr val="FFFFFF"/>
                          </a:solidFill>
                          <a:latin typeface="Calibri"/>
                          <a:cs typeface="Calibri"/>
                        </a:rPr>
                        <a:t>Crore</a:t>
                      </a:r>
                      <a:endParaRPr sz="1200" dirty="0">
                        <a:latin typeface="Calibri"/>
                        <a:cs typeface="Calibri"/>
                      </a:endParaRPr>
                    </a:p>
                  </a:txBody>
                  <a:tcPr marL="0" marR="0" marT="393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noFill/>
                  </a:tcPr>
                </a:tc>
              </a:tr>
            </a:tbl>
          </a:graphicData>
        </a:graphic>
      </p:graphicFrame>
    </p:spTree>
    <p:extLst>
      <p:ext uri="{BB962C8B-B14F-4D97-AF65-F5344CB8AC3E}">
        <p14:creationId xmlns:p14="http://schemas.microsoft.com/office/powerpoint/2010/main" val="3934600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609600" y="45720"/>
            <a:ext cx="9960864" cy="792480"/>
          </a:xfrm>
        </p:spPr>
        <p:txBody>
          <a:bodyPr>
            <a:normAutofit fontScale="90000"/>
          </a:bodyPr>
          <a:lstStyle/>
          <a:p>
            <a:r>
              <a:rPr lang="en-US" sz="4800" dirty="0">
                <a:solidFill>
                  <a:srgbClr val="FFFFFF"/>
                </a:solidFill>
                <a:latin typeface="Arial"/>
              </a:rPr>
              <a:t>About Small and Medium Enterprises </a:t>
            </a:r>
            <a:endParaRPr lang="en-US" dirty="0"/>
          </a:p>
        </p:txBody>
      </p:sp>
      <p:sp>
        <p:nvSpPr>
          <p:cNvPr id="14" name="Title 12"/>
          <p:cNvSpPr txBox="1">
            <a:spLocks/>
          </p:cNvSpPr>
          <p:nvPr/>
        </p:nvSpPr>
        <p:spPr>
          <a:xfrm>
            <a:off x="685800" y="1143000"/>
            <a:ext cx="9808464" cy="4038600"/>
          </a:xfrm>
          <a:prstGeom prst="rect">
            <a:avLst/>
          </a:prstGeom>
        </p:spPr>
        <p:txBody>
          <a:bodyPr vert="horz" lIns="45720" rIns="45720" anchor="ctr">
            <a:norm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2000" dirty="0" smtClean="0"/>
          </a:p>
          <a:p>
            <a:pPr>
              <a:lnSpc>
                <a:spcPct val="120000"/>
              </a:lnSpc>
              <a:spcAft>
                <a:spcPts val="600"/>
              </a:spcAft>
            </a:pPr>
            <a:endParaRPr lang="en-US" sz="2000" dirty="0"/>
          </a:p>
          <a:p>
            <a:pPr>
              <a:lnSpc>
                <a:spcPct val="120000"/>
              </a:lnSpc>
              <a:spcAft>
                <a:spcPts val="600"/>
              </a:spcAft>
            </a:pPr>
            <a:endParaRPr lang="en-US" sz="3200" dirty="0" smtClean="0"/>
          </a:p>
        </p:txBody>
      </p:sp>
      <p:graphicFrame>
        <p:nvGraphicFramePr>
          <p:cNvPr id="2" name="Diagram 1"/>
          <p:cNvGraphicFramePr/>
          <p:nvPr>
            <p:extLst>
              <p:ext uri="{D42A27DB-BD31-4B8C-83A1-F6EECF244321}">
                <p14:modId xmlns:p14="http://schemas.microsoft.com/office/powerpoint/2010/main" val="3497590725"/>
              </p:ext>
            </p:extLst>
          </p:nvPr>
        </p:nvGraphicFramePr>
        <p:xfrm>
          <a:off x="2057400" y="838200"/>
          <a:ext cx="7874000" cy="5147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8565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Auditing Standards: Overall </a:t>
            </a:r>
            <a:r>
              <a:rPr lang="en-US" sz="4000" dirty="0" smtClean="0"/>
              <a:t>objective</a:t>
            </a:r>
            <a:br>
              <a:rPr lang="en-US" sz="4000" dirty="0" smtClean="0"/>
            </a:br>
            <a:r>
              <a:rPr lang="en-US" sz="2200" b="1" dirty="0"/>
              <a:t>Ensure &amp; enhance quality of audit engagements</a:t>
            </a:r>
            <a:endParaRPr lang="en-US" sz="2200" dirty="0"/>
          </a:p>
        </p:txBody>
      </p:sp>
      <p:sp>
        <p:nvSpPr>
          <p:cNvPr id="14" name="Title 12"/>
          <p:cNvSpPr txBox="1">
            <a:spLocks/>
          </p:cNvSpPr>
          <p:nvPr/>
        </p:nvSpPr>
        <p:spPr>
          <a:xfrm>
            <a:off x="646043" y="1371600"/>
            <a:ext cx="9808464" cy="4038600"/>
          </a:xfrm>
          <a:prstGeom prst="rect">
            <a:avLst/>
          </a:prstGeom>
        </p:spPr>
        <p:txBody>
          <a:bodyPr vert="horz" lIns="45720" rIns="45720" anchor="ctr">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spcAft>
                <a:spcPts val="600"/>
              </a:spcAft>
              <a:buFont typeface="Wingdings" pitchFamily="2" charset="2"/>
              <a:buChar char="ü"/>
            </a:pPr>
            <a:r>
              <a:rPr lang="en-US" sz="1600" dirty="0"/>
              <a:t>Preface to the Statements on Standard Auditing Practices issued by ICAI states –</a:t>
            </a:r>
          </a:p>
          <a:p>
            <a:pPr marL="225425">
              <a:lnSpc>
                <a:spcPct val="120000"/>
              </a:lnSpc>
              <a:spcAft>
                <a:spcPts val="600"/>
              </a:spcAft>
            </a:pPr>
            <a:r>
              <a:rPr lang="en-US" sz="1600" dirty="0"/>
              <a:t>“While discharging the attest function, it is the duty of the members of ICAI to ensure that the Standards </a:t>
            </a:r>
            <a:r>
              <a:rPr lang="en-US" sz="1600" dirty="0" smtClean="0"/>
              <a:t>are followed </a:t>
            </a:r>
            <a:r>
              <a:rPr lang="en-US" sz="1600" dirty="0"/>
              <a:t>in the audit of financial information covered by the audit </a:t>
            </a:r>
            <a:r>
              <a:rPr lang="en-US" sz="1600" dirty="0" smtClean="0"/>
              <a:t>report. If </a:t>
            </a:r>
            <a:r>
              <a:rPr lang="en-US" sz="1600" dirty="0"/>
              <a:t>for any reason a member has not been able to perform an audit in accordance with the same, his </a:t>
            </a:r>
            <a:r>
              <a:rPr lang="en-US" sz="1600" dirty="0" smtClean="0"/>
              <a:t>report should </a:t>
            </a:r>
            <a:r>
              <a:rPr lang="en-US" sz="1600" dirty="0"/>
              <a:t>draw attention to the material departures therefrom”</a:t>
            </a:r>
          </a:p>
          <a:p>
            <a:pPr>
              <a:lnSpc>
                <a:spcPct val="120000"/>
              </a:lnSpc>
              <a:spcAft>
                <a:spcPts val="600"/>
              </a:spcAft>
            </a:pPr>
            <a:endParaRPr lang="en-US" sz="1600" dirty="0" smtClean="0"/>
          </a:p>
          <a:p>
            <a:pPr marL="225425" indent="-225425">
              <a:lnSpc>
                <a:spcPct val="120000"/>
              </a:lnSpc>
              <a:spcAft>
                <a:spcPts val="600"/>
              </a:spcAft>
              <a:buFont typeface="Wingdings" pitchFamily="2" charset="2"/>
              <a:buChar char="ü"/>
            </a:pPr>
            <a:r>
              <a:rPr lang="en-US" sz="1600" dirty="0"/>
              <a:t>The same finds its relevance in –</a:t>
            </a:r>
            <a:endParaRPr lang="en-US" sz="1600" dirty="0"/>
          </a:p>
          <a:p>
            <a:pPr marL="463550" lvl="1" indent="-238125">
              <a:lnSpc>
                <a:spcPct val="120000"/>
              </a:lnSpc>
              <a:spcBef>
                <a:spcPct val="0"/>
              </a:spcBef>
              <a:spcAft>
                <a:spcPts val="600"/>
              </a:spcAft>
              <a:buFont typeface="Arial" pitchFamily="34" charset="0"/>
              <a:buChar char="•"/>
            </a:pPr>
            <a:r>
              <a:rPr lang="en-US" sz="1600" dirty="0">
                <a:latin typeface="+mj-lt"/>
                <a:ea typeface="+mj-ea"/>
                <a:cs typeface="+mj-cs"/>
              </a:rPr>
              <a:t>The Chartered Accountants Act, 1949 / Code of Ethics</a:t>
            </a:r>
          </a:p>
          <a:p>
            <a:pPr marL="463550" lvl="1" indent="-238125">
              <a:lnSpc>
                <a:spcPct val="120000"/>
              </a:lnSpc>
              <a:spcBef>
                <a:spcPct val="0"/>
              </a:spcBef>
              <a:spcAft>
                <a:spcPts val="600"/>
              </a:spcAft>
              <a:buFont typeface="Arial" pitchFamily="34" charset="0"/>
              <a:buChar char="•"/>
            </a:pPr>
            <a:r>
              <a:rPr lang="en-US" sz="1600" dirty="0">
                <a:latin typeface="+mj-lt"/>
                <a:ea typeface="+mj-ea"/>
                <a:cs typeface="+mj-cs"/>
              </a:rPr>
              <a:t>Peer Review / Financial Reporting Review Board (FRRB)</a:t>
            </a:r>
          </a:p>
          <a:p>
            <a:pPr marL="463550" lvl="1" indent="-238125">
              <a:lnSpc>
                <a:spcPct val="120000"/>
              </a:lnSpc>
              <a:spcBef>
                <a:spcPct val="0"/>
              </a:spcBef>
              <a:spcAft>
                <a:spcPts val="600"/>
              </a:spcAft>
              <a:buFont typeface="Arial" pitchFamily="34" charset="0"/>
              <a:buChar char="•"/>
            </a:pPr>
            <a:r>
              <a:rPr lang="en-US" sz="1600" dirty="0">
                <a:latin typeface="+mj-lt"/>
                <a:ea typeface="+mj-ea"/>
                <a:cs typeface="+mj-cs"/>
              </a:rPr>
              <a:t>Quality Review Board (QRB) / Disciplinary Mechanism</a:t>
            </a:r>
          </a:p>
          <a:p>
            <a:pPr marL="920750" lvl="1" indent="-463550">
              <a:lnSpc>
                <a:spcPct val="120000"/>
              </a:lnSpc>
              <a:spcAft>
                <a:spcPts val="600"/>
              </a:spcAft>
              <a:buFont typeface="Wingdings" pitchFamily="2" charset="2"/>
              <a:buChar char="ü"/>
            </a:pPr>
            <a:endParaRPr lang="en-US" sz="1600" dirty="0" smtClean="0">
              <a:latin typeface="+mj-lt"/>
            </a:endParaRPr>
          </a:p>
          <a:p>
            <a:pPr marL="225425" lvl="1" indent="-225425">
              <a:lnSpc>
                <a:spcPct val="120000"/>
              </a:lnSpc>
              <a:spcBef>
                <a:spcPct val="0"/>
              </a:spcBef>
              <a:spcAft>
                <a:spcPts val="600"/>
              </a:spcAft>
              <a:buFont typeface="Wingdings" pitchFamily="2" charset="2"/>
              <a:buChar char="ü"/>
            </a:pPr>
            <a:r>
              <a:rPr lang="en-US" sz="1600" dirty="0">
                <a:latin typeface="+mj-lt"/>
                <a:ea typeface="+mj-ea"/>
                <a:cs typeface="+mj-cs"/>
              </a:rPr>
              <a:t>SA deals with responsibilities of the auditor &amp; it’s application to specific areas.</a:t>
            </a:r>
          </a:p>
          <a:p>
            <a:pPr marL="225425" lvl="1" indent="-225425">
              <a:lnSpc>
                <a:spcPct val="120000"/>
              </a:lnSpc>
              <a:spcBef>
                <a:spcPct val="0"/>
              </a:spcBef>
              <a:spcAft>
                <a:spcPts val="600"/>
              </a:spcAft>
              <a:buFont typeface="Wingdings" pitchFamily="2" charset="2"/>
              <a:buChar char="ü"/>
            </a:pPr>
            <a:r>
              <a:rPr lang="en-US" sz="1600" dirty="0">
                <a:latin typeface="+mj-lt"/>
                <a:ea typeface="+mj-ea"/>
                <a:cs typeface="+mj-cs"/>
              </a:rPr>
              <a:t>SA contains guidance &amp; other explanatory material</a:t>
            </a:r>
          </a:p>
        </p:txBody>
      </p:sp>
    </p:spTree>
    <p:extLst>
      <p:ext uri="{BB962C8B-B14F-4D97-AF65-F5344CB8AC3E}">
        <p14:creationId xmlns:p14="http://schemas.microsoft.com/office/powerpoint/2010/main" val="3934129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Considerations in Audits of SMEs</a:t>
            </a:r>
            <a:endParaRPr lang="en-US" sz="2200" dirty="0"/>
          </a:p>
        </p:txBody>
      </p:sp>
      <p:sp>
        <p:nvSpPr>
          <p:cNvPr id="14" name="Title 12"/>
          <p:cNvSpPr txBox="1">
            <a:spLocks/>
          </p:cNvSpPr>
          <p:nvPr/>
        </p:nvSpPr>
        <p:spPr>
          <a:xfrm>
            <a:off x="646043" y="1219200"/>
            <a:ext cx="9808464" cy="40386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spcAft>
                <a:spcPts val="600"/>
              </a:spcAft>
              <a:buFont typeface="Wingdings" pitchFamily="2" charset="2"/>
              <a:buChar char="ü"/>
            </a:pPr>
            <a:r>
              <a:rPr lang="en-US" sz="2000" dirty="0"/>
              <a:t>Differences between SMEs and larger entities should be recognized</a:t>
            </a:r>
          </a:p>
          <a:p>
            <a:pPr marL="463550" lvl="1" indent="-238125">
              <a:lnSpc>
                <a:spcPct val="120000"/>
              </a:lnSpc>
              <a:spcBef>
                <a:spcPct val="0"/>
              </a:spcBef>
              <a:spcAft>
                <a:spcPts val="600"/>
              </a:spcAft>
              <a:buFont typeface="Arial" pitchFamily="34" charset="0"/>
              <a:buChar char="•"/>
            </a:pPr>
            <a:r>
              <a:rPr lang="en-US" sz="2000" dirty="0">
                <a:latin typeface="+mj-lt"/>
                <a:ea typeface="+mj-ea"/>
                <a:cs typeface="+mj-cs"/>
              </a:rPr>
              <a:t>Scalability – i.e. Audit approach may vary with circumstances (simpler/more complex)</a:t>
            </a:r>
          </a:p>
          <a:p>
            <a:pPr marL="463550" lvl="1" indent="-238125">
              <a:lnSpc>
                <a:spcPct val="120000"/>
              </a:lnSpc>
              <a:spcBef>
                <a:spcPct val="0"/>
              </a:spcBef>
              <a:spcAft>
                <a:spcPts val="600"/>
              </a:spcAft>
              <a:buFont typeface="Arial" pitchFamily="34" charset="0"/>
              <a:buChar char="•"/>
            </a:pPr>
            <a:r>
              <a:rPr lang="en-US" sz="2000" dirty="0">
                <a:latin typeface="+mj-lt"/>
                <a:ea typeface="+mj-ea"/>
                <a:cs typeface="+mj-cs"/>
              </a:rPr>
              <a:t>More reliance on substantive test than control test </a:t>
            </a:r>
          </a:p>
          <a:p>
            <a:pPr marL="463550" lvl="1" indent="-238125">
              <a:lnSpc>
                <a:spcPct val="120000"/>
              </a:lnSpc>
              <a:spcBef>
                <a:spcPct val="0"/>
              </a:spcBef>
              <a:spcAft>
                <a:spcPts val="600"/>
              </a:spcAft>
              <a:buFont typeface="Arial" pitchFamily="34" charset="0"/>
              <a:buChar char="•"/>
            </a:pPr>
            <a:endParaRPr lang="en-US" sz="2000" dirty="0">
              <a:latin typeface="+mj-lt"/>
              <a:ea typeface="+mj-ea"/>
              <a:cs typeface="+mj-cs"/>
            </a:endParaRPr>
          </a:p>
          <a:p>
            <a:pPr marL="225425" indent="-225425">
              <a:lnSpc>
                <a:spcPct val="120000"/>
              </a:lnSpc>
              <a:spcAft>
                <a:spcPts val="600"/>
              </a:spcAft>
              <a:buFont typeface="Wingdings" pitchFamily="2" charset="2"/>
              <a:buChar char="ü"/>
            </a:pPr>
            <a:r>
              <a:rPr lang="en-US" sz="2000" dirty="0"/>
              <a:t>Requirements </a:t>
            </a:r>
            <a:r>
              <a:rPr lang="en-US" sz="2000" dirty="0"/>
              <a:t>do not usually specify audit procedures</a:t>
            </a:r>
          </a:p>
          <a:p>
            <a:pPr marL="463550" lvl="1" indent="-238125">
              <a:lnSpc>
                <a:spcPct val="120000"/>
              </a:lnSpc>
              <a:spcBef>
                <a:spcPct val="0"/>
              </a:spcBef>
              <a:spcAft>
                <a:spcPts val="600"/>
              </a:spcAft>
              <a:buFont typeface="Arial" pitchFamily="34" charset="0"/>
              <a:buChar char="•"/>
            </a:pPr>
            <a:r>
              <a:rPr lang="en-US" sz="2000" dirty="0">
                <a:latin typeface="+mj-lt"/>
                <a:ea typeface="+mj-ea"/>
                <a:cs typeface="+mj-cs"/>
              </a:rPr>
              <a:t>Professional judgment needs to </a:t>
            </a:r>
            <a:r>
              <a:rPr lang="en-US" sz="2000" dirty="0" smtClean="0">
                <a:latin typeface="+mj-lt"/>
                <a:ea typeface="+mj-ea"/>
                <a:cs typeface="+mj-cs"/>
              </a:rPr>
              <a:t>applied</a:t>
            </a:r>
          </a:p>
          <a:p>
            <a:pPr marL="225425" indent="-225425">
              <a:lnSpc>
                <a:spcPct val="120000"/>
              </a:lnSpc>
              <a:spcAft>
                <a:spcPts val="600"/>
              </a:spcAft>
              <a:buFont typeface="Wingdings" pitchFamily="2" charset="2"/>
              <a:buChar char="ü"/>
            </a:pPr>
            <a:endParaRPr lang="en-US" sz="2000" dirty="0" smtClean="0"/>
          </a:p>
          <a:p>
            <a:pPr marL="225425" indent="-225425">
              <a:lnSpc>
                <a:spcPct val="120000"/>
              </a:lnSpc>
              <a:spcAft>
                <a:spcPts val="600"/>
              </a:spcAft>
              <a:buFont typeface="Wingdings" pitchFamily="2" charset="2"/>
              <a:buChar char="ü"/>
            </a:pPr>
            <a:r>
              <a:rPr lang="en-US" sz="2000" dirty="0" smtClean="0"/>
              <a:t>Application </a:t>
            </a:r>
            <a:r>
              <a:rPr lang="en-US" sz="2000" dirty="0"/>
              <a:t>of SAs designed to be proportionate</a:t>
            </a:r>
          </a:p>
          <a:p>
            <a:pPr marL="463550" lvl="1" indent="-238125">
              <a:lnSpc>
                <a:spcPct val="120000"/>
              </a:lnSpc>
              <a:spcBef>
                <a:spcPct val="0"/>
              </a:spcBef>
              <a:spcAft>
                <a:spcPts val="600"/>
              </a:spcAft>
              <a:buFont typeface="Arial" pitchFamily="34" charset="0"/>
              <a:buChar char="•"/>
            </a:pPr>
            <a:r>
              <a:rPr lang="en-US" sz="2000" dirty="0">
                <a:latin typeface="+mj-lt"/>
                <a:ea typeface="+mj-ea"/>
                <a:cs typeface="+mj-cs"/>
              </a:rPr>
              <a:t>Apply proportionate to audit circumstances, level of complexity, nature of audit</a:t>
            </a:r>
          </a:p>
          <a:p>
            <a:pPr marL="463550" lvl="1" indent="-238125">
              <a:lnSpc>
                <a:spcPct val="120000"/>
              </a:lnSpc>
              <a:spcBef>
                <a:spcPct val="0"/>
              </a:spcBef>
              <a:spcAft>
                <a:spcPts val="600"/>
              </a:spcAft>
              <a:buFont typeface="Arial" pitchFamily="34" charset="0"/>
              <a:buChar char="•"/>
            </a:pPr>
            <a:r>
              <a:rPr lang="en-US" sz="2000" dirty="0">
                <a:latin typeface="+mj-lt"/>
                <a:ea typeface="+mj-ea"/>
                <a:cs typeface="+mj-cs"/>
              </a:rPr>
              <a:t>Proportionality ≠ modification of </a:t>
            </a:r>
            <a:r>
              <a:rPr lang="en-US" sz="2000" dirty="0" smtClean="0">
                <a:latin typeface="+mj-lt"/>
                <a:ea typeface="+mj-ea"/>
                <a:cs typeface="+mj-cs"/>
              </a:rPr>
              <a:t>requirements</a:t>
            </a:r>
            <a:endParaRPr lang="en-US" sz="2000" dirty="0">
              <a:latin typeface="+mj-lt"/>
              <a:ea typeface="+mj-ea"/>
              <a:cs typeface="+mj-cs"/>
            </a:endParaRPr>
          </a:p>
        </p:txBody>
      </p:sp>
    </p:spTree>
    <p:extLst>
      <p:ext uri="{BB962C8B-B14F-4D97-AF65-F5344CB8AC3E}">
        <p14:creationId xmlns:p14="http://schemas.microsoft.com/office/powerpoint/2010/main" val="291943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How do SAs demonstrate proportionality?</a:t>
            </a:r>
            <a:endParaRPr lang="en-US" sz="2200" dirty="0"/>
          </a:p>
        </p:txBody>
      </p:sp>
      <p:sp>
        <p:nvSpPr>
          <p:cNvPr id="14" name="Title 12"/>
          <p:cNvSpPr txBox="1">
            <a:spLocks/>
          </p:cNvSpPr>
          <p:nvPr/>
        </p:nvSpPr>
        <p:spPr>
          <a:xfrm>
            <a:off x="646043" y="1219200"/>
            <a:ext cx="9808464" cy="42672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lnSpc>
                <a:spcPct val="120000"/>
              </a:lnSpc>
              <a:spcAft>
                <a:spcPts val="600"/>
              </a:spcAft>
              <a:buFont typeface="Wingdings" pitchFamily="2" charset="2"/>
              <a:buChar char="ü"/>
            </a:pPr>
            <a:r>
              <a:rPr lang="en-US" sz="1800" dirty="0"/>
              <a:t>Through the requirements:</a:t>
            </a:r>
          </a:p>
          <a:p>
            <a:pPr marL="463550" lvl="1" indent="-238125">
              <a:lnSpc>
                <a:spcPct val="120000"/>
              </a:lnSpc>
              <a:spcBef>
                <a:spcPct val="0"/>
              </a:spcBef>
              <a:spcAft>
                <a:spcPts val="600"/>
              </a:spcAft>
              <a:buFont typeface="Arial" pitchFamily="34" charset="0"/>
              <a:buChar char="•"/>
            </a:pPr>
            <a:r>
              <a:rPr lang="en-US" dirty="0" smtClean="0">
                <a:latin typeface="+mj-lt"/>
                <a:ea typeface="+mj-ea"/>
                <a:cs typeface="+mj-cs"/>
              </a:rPr>
              <a:t>SA </a:t>
            </a:r>
            <a:r>
              <a:rPr lang="en-US" dirty="0">
                <a:latin typeface="+mj-lt"/>
                <a:ea typeface="+mj-ea"/>
                <a:cs typeface="+mj-cs"/>
              </a:rPr>
              <a:t>260, where management = TCWG in case of SME, unlike larger enterprise.</a:t>
            </a:r>
          </a:p>
          <a:p>
            <a:pPr marL="463550" lvl="1" indent="-238125">
              <a:lnSpc>
                <a:spcPct val="120000"/>
              </a:lnSpc>
              <a:spcBef>
                <a:spcPct val="0"/>
              </a:spcBef>
              <a:spcAft>
                <a:spcPts val="600"/>
              </a:spcAft>
              <a:buFont typeface="Arial" pitchFamily="34" charset="0"/>
              <a:buChar char="•"/>
            </a:pPr>
            <a:r>
              <a:rPr lang="en-US" dirty="0">
                <a:latin typeface="+mj-lt"/>
                <a:ea typeface="+mj-ea"/>
                <a:cs typeface="+mj-cs"/>
              </a:rPr>
              <a:t>SA 315 &amp; SA 330 (risk based), absence of formal risk assessment process</a:t>
            </a:r>
          </a:p>
          <a:p>
            <a:pPr marL="463550" lvl="1">
              <a:lnSpc>
                <a:spcPct val="120000"/>
              </a:lnSpc>
              <a:spcBef>
                <a:spcPct val="0"/>
              </a:spcBef>
              <a:spcAft>
                <a:spcPts val="600"/>
              </a:spcAft>
            </a:pPr>
            <a:r>
              <a:rPr lang="en-US" dirty="0" smtClean="0">
                <a:latin typeface="+mj-lt"/>
                <a:ea typeface="+mj-ea"/>
                <a:cs typeface="+mj-cs"/>
              </a:rPr>
              <a:t>E.g</a:t>
            </a:r>
            <a:r>
              <a:rPr lang="en-US" dirty="0">
                <a:latin typeface="+mj-lt"/>
                <a:ea typeface="+mj-ea"/>
                <a:cs typeface="+mj-cs"/>
              </a:rPr>
              <a:t>. </a:t>
            </a:r>
            <a:r>
              <a:rPr lang="en-US" dirty="0">
                <a:latin typeface="+mj-lt"/>
                <a:ea typeface="+mj-ea"/>
                <a:cs typeface="+mj-cs"/>
              </a:rPr>
              <a:t>In case of SME, test of details would have more preference rather than control</a:t>
            </a:r>
          </a:p>
          <a:p>
            <a:pPr marL="463550" lvl="1" indent="-238125">
              <a:lnSpc>
                <a:spcPct val="120000"/>
              </a:lnSpc>
              <a:spcBef>
                <a:spcPct val="0"/>
              </a:spcBef>
              <a:spcAft>
                <a:spcPts val="600"/>
              </a:spcAft>
              <a:buFont typeface="Arial" pitchFamily="34" charset="0"/>
              <a:buChar char="•"/>
            </a:pPr>
            <a:r>
              <a:rPr lang="en-US" dirty="0" smtClean="0">
                <a:latin typeface="+mj-lt"/>
                <a:ea typeface="+mj-ea"/>
                <a:cs typeface="+mj-cs"/>
              </a:rPr>
              <a:t>SA </a:t>
            </a:r>
            <a:r>
              <a:rPr lang="en-US" dirty="0">
                <a:latin typeface="+mj-lt"/>
                <a:ea typeface="+mj-ea"/>
                <a:cs typeface="+mj-cs"/>
              </a:rPr>
              <a:t>540 (Estimates), Estimates enable in opting for choice of responses to assessed risks</a:t>
            </a:r>
          </a:p>
          <a:p>
            <a:pPr marL="463550" lvl="1" indent="-238125">
              <a:lnSpc>
                <a:spcPct val="120000"/>
              </a:lnSpc>
              <a:spcBef>
                <a:spcPct val="0"/>
              </a:spcBef>
              <a:spcAft>
                <a:spcPts val="600"/>
              </a:spcAft>
              <a:buFont typeface="Arial" pitchFamily="34" charset="0"/>
              <a:buChar char="•"/>
            </a:pPr>
            <a:r>
              <a:rPr lang="en-US" dirty="0" smtClean="0">
                <a:latin typeface="+mj-lt"/>
                <a:ea typeface="+mj-ea"/>
                <a:cs typeface="+mj-cs"/>
              </a:rPr>
              <a:t>SA </a:t>
            </a:r>
            <a:r>
              <a:rPr lang="en-US" dirty="0">
                <a:latin typeface="+mj-lt"/>
                <a:ea typeface="+mj-ea"/>
                <a:cs typeface="+mj-cs"/>
              </a:rPr>
              <a:t>550 (Related parties), inspection of records or documents – Auditor to rely more on enquiry, </a:t>
            </a:r>
            <a:r>
              <a:rPr lang="en-US" dirty="0" smtClean="0">
                <a:latin typeface="+mj-lt"/>
                <a:ea typeface="+mj-ea"/>
                <a:cs typeface="+mj-cs"/>
              </a:rPr>
              <a:t>inspection &amp; </a:t>
            </a:r>
            <a:r>
              <a:rPr lang="en-US" dirty="0">
                <a:latin typeface="+mj-lt"/>
                <a:ea typeface="+mj-ea"/>
                <a:cs typeface="+mj-cs"/>
              </a:rPr>
              <a:t>observation rather than mere scrutiny of financial transactions .</a:t>
            </a:r>
          </a:p>
          <a:p>
            <a:pPr marL="225425" indent="-225425">
              <a:lnSpc>
                <a:spcPct val="120000"/>
              </a:lnSpc>
              <a:spcAft>
                <a:spcPts val="600"/>
              </a:spcAft>
              <a:buFont typeface="Wingdings" pitchFamily="2" charset="2"/>
              <a:buChar char="ü"/>
            </a:pPr>
            <a:endParaRPr lang="en-US" sz="1800" dirty="0" smtClean="0"/>
          </a:p>
          <a:p>
            <a:pPr marL="225425" indent="-225425">
              <a:lnSpc>
                <a:spcPct val="120000"/>
              </a:lnSpc>
              <a:spcAft>
                <a:spcPts val="600"/>
              </a:spcAft>
              <a:buFont typeface="Wingdings" pitchFamily="2" charset="2"/>
              <a:buChar char="ü"/>
            </a:pPr>
            <a:r>
              <a:rPr lang="en-US" sz="1800" dirty="0" smtClean="0"/>
              <a:t>Through </a:t>
            </a:r>
            <a:r>
              <a:rPr lang="en-US" sz="1800" dirty="0"/>
              <a:t>the application material:</a:t>
            </a:r>
          </a:p>
          <a:p>
            <a:pPr marL="463550" lvl="1" indent="-238125">
              <a:lnSpc>
                <a:spcPct val="120000"/>
              </a:lnSpc>
              <a:spcBef>
                <a:spcPct val="0"/>
              </a:spcBef>
              <a:spcAft>
                <a:spcPts val="600"/>
              </a:spcAft>
              <a:buFont typeface="Arial" pitchFamily="34" charset="0"/>
              <a:buChar char="•"/>
            </a:pPr>
            <a:r>
              <a:rPr lang="en-US" dirty="0">
                <a:latin typeface="+mj-lt"/>
                <a:ea typeface="+mj-ea"/>
                <a:cs typeface="+mj-cs"/>
              </a:rPr>
              <a:t>Many considerations specific to smaller entities</a:t>
            </a:r>
          </a:p>
          <a:p>
            <a:pPr marL="463550" lvl="1" indent="-238125">
              <a:lnSpc>
                <a:spcPct val="120000"/>
              </a:lnSpc>
              <a:spcBef>
                <a:spcPct val="0"/>
              </a:spcBef>
              <a:spcAft>
                <a:spcPts val="600"/>
              </a:spcAft>
              <a:buFont typeface="Arial" pitchFamily="34" charset="0"/>
              <a:buChar char="•"/>
            </a:pPr>
            <a:r>
              <a:rPr lang="en-US" dirty="0">
                <a:latin typeface="+mj-lt"/>
                <a:ea typeface="+mj-ea"/>
                <a:cs typeface="+mj-cs"/>
              </a:rPr>
              <a:t>Other guidance, e.g. form and focus of communication with TCWG</a:t>
            </a:r>
          </a:p>
        </p:txBody>
      </p:sp>
    </p:spTree>
    <p:extLst>
      <p:ext uri="{BB962C8B-B14F-4D97-AF65-F5344CB8AC3E}">
        <p14:creationId xmlns:p14="http://schemas.microsoft.com/office/powerpoint/2010/main" val="1302936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Audit Planning and Control (including risk assessment)</a:t>
            </a:r>
            <a:endParaRPr lang="en-US" sz="2200" dirty="0"/>
          </a:p>
        </p:txBody>
      </p:sp>
      <p:sp>
        <p:nvSpPr>
          <p:cNvPr id="14" name="Title 12"/>
          <p:cNvSpPr txBox="1">
            <a:spLocks/>
          </p:cNvSpPr>
          <p:nvPr/>
        </p:nvSpPr>
        <p:spPr>
          <a:xfrm>
            <a:off x="646040" y="990600"/>
            <a:ext cx="11088759" cy="49530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buFont typeface="Wingdings" pitchFamily="2" charset="2"/>
              <a:buChar char="ü"/>
            </a:pPr>
            <a:r>
              <a:rPr lang="en-US" sz="1400" dirty="0"/>
              <a:t>Understanding the Client's Business and the Entity’s Internal </a:t>
            </a:r>
            <a:r>
              <a:rPr lang="en-US" sz="1400" dirty="0" smtClean="0"/>
              <a:t>Controls</a:t>
            </a:r>
          </a:p>
          <a:p>
            <a:pPr marL="463550" indent="-238125">
              <a:buFont typeface="Arial" pitchFamily="34" charset="0"/>
              <a:buChar char="•"/>
            </a:pPr>
            <a:r>
              <a:rPr lang="en-US" sz="1400" dirty="0" smtClean="0"/>
              <a:t>Continuous </a:t>
            </a:r>
            <a:r>
              <a:rPr lang="en-US" sz="1400" dirty="0"/>
              <a:t>process during </a:t>
            </a:r>
            <a:r>
              <a:rPr lang="en-US" sz="1400" dirty="0" smtClean="0"/>
              <a:t>the audit </a:t>
            </a:r>
            <a:r>
              <a:rPr lang="en-US" sz="1400" dirty="0"/>
              <a:t>cycle</a:t>
            </a:r>
            <a:r>
              <a:rPr lang="en-US" sz="1400" dirty="0" smtClean="0"/>
              <a:t>.</a:t>
            </a:r>
          </a:p>
          <a:p>
            <a:pPr marL="463550" indent="-238125">
              <a:buFont typeface="Arial" pitchFamily="34" charset="0"/>
              <a:buChar char="•"/>
            </a:pPr>
            <a:r>
              <a:rPr lang="en-US" sz="1400" dirty="0" smtClean="0"/>
              <a:t>Obtained </a:t>
            </a:r>
            <a:r>
              <a:rPr lang="en-US" sz="1400" dirty="0"/>
              <a:t>through various internal and </a:t>
            </a:r>
            <a:r>
              <a:rPr lang="en-US" sz="1400" dirty="0" smtClean="0"/>
              <a:t>external factors </a:t>
            </a:r>
            <a:r>
              <a:rPr lang="en-US" sz="1400" dirty="0"/>
              <a:t>affecting its business and </a:t>
            </a:r>
            <a:r>
              <a:rPr lang="en-US" sz="1400" dirty="0" smtClean="0"/>
              <a:t>operations</a:t>
            </a:r>
          </a:p>
          <a:p>
            <a:pPr marL="463550" indent="-238125">
              <a:buFont typeface="Arial" pitchFamily="34" charset="0"/>
              <a:buChar char="•"/>
            </a:pPr>
            <a:r>
              <a:rPr lang="en-US" sz="1400" dirty="0"/>
              <a:t>External </a:t>
            </a:r>
            <a:r>
              <a:rPr lang="en-US" sz="1400" dirty="0" smtClean="0"/>
              <a:t>factors: (a) Industry factors, (b) Applicable </a:t>
            </a:r>
            <a:r>
              <a:rPr lang="en-US" sz="1400" dirty="0"/>
              <a:t>laws and regulations </a:t>
            </a:r>
            <a:r>
              <a:rPr lang="en-US" sz="1400" dirty="0" smtClean="0"/>
              <a:t>(c) Accounting </a:t>
            </a:r>
            <a:r>
              <a:rPr lang="en-US" sz="1400" dirty="0"/>
              <a:t>policies and industry specific accounting </a:t>
            </a:r>
            <a:r>
              <a:rPr lang="en-US" sz="1400" dirty="0" smtClean="0"/>
              <a:t>practices</a:t>
            </a:r>
          </a:p>
          <a:p>
            <a:pPr marL="463550" indent="-238125">
              <a:buFont typeface="Arial" pitchFamily="34" charset="0"/>
              <a:buChar char="•"/>
            </a:pPr>
            <a:r>
              <a:rPr lang="en-US" sz="1400" dirty="0" smtClean="0"/>
              <a:t>Internal factors</a:t>
            </a:r>
            <a:r>
              <a:rPr lang="en-US" sz="1400" dirty="0"/>
              <a:t>: (a) Business </a:t>
            </a:r>
            <a:r>
              <a:rPr lang="en-US" sz="1400" dirty="0" smtClean="0"/>
              <a:t>objective, (</a:t>
            </a:r>
            <a:r>
              <a:rPr lang="en-US" sz="1400" dirty="0"/>
              <a:t>b) Ownership and Management (c) </a:t>
            </a:r>
            <a:r>
              <a:rPr lang="en-US" sz="1400" dirty="0" smtClean="0"/>
              <a:t>Type of investment (d) Mode of funding (e) IT system (f) Selection and application of accounting </a:t>
            </a:r>
            <a:r>
              <a:rPr lang="en-US" sz="1400" dirty="0"/>
              <a:t>policies and </a:t>
            </a:r>
            <a:r>
              <a:rPr lang="en-US" sz="1400" dirty="0" smtClean="0"/>
              <a:t>changes in accounting practices (g) Taxation status</a:t>
            </a:r>
          </a:p>
          <a:p>
            <a:pPr marL="463550" indent="-238125">
              <a:buFont typeface="Arial" pitchFamily="34" charset="0"/>
              <a:buChar char="•"/>
            </a:pPr>
            <a:r>
              <a:rPr lang="en-US" sz="1400" dirty="0"/>
              <a:t>Management’s risk assessment process</a:t>
            </a:r>
          </a:p>
          <a:p>
            <a:pPr marL="225425" indent="-225425">
              <a:buFont typeface="Wingdings" pitchFamily="2" charset="2"/>
              <a:buChar char="ü"/>
            </a:pPr>
            <a:endParaRPr lang="en-US" sz="1400" dirty="0" smtClean="0"/>
          </a:p>
          <a:p>
            <a:pPr marL="225425" indent="-225425">
              <a:buFont typeface="Wingdings" pitchFamily="2" charset="2"/>
              <a:buChar char="ü"/>
            </a:pPr>
            <a:r>
              <a:rPr lang="en-US" sz="1400" dirty="0" smtClean="0"/>
              <a:t>Understanding </a:t>
            </a:r>
            <a:r>
              <a:rPr lang="en-US" sz="1400" dirty="0"/>
              <a:t>the Accounting </a:t>
            </a:r>
            <a:r>
              <a:rPr lang="en-US" sz="1400" dirty="0" smtClean="0"/>
              <a:t>Process</a:t>
            </a:r>
          </a:p>
          <a:p>
            <a:pPr marL="463550" indent="-238125">
              <a:buFont typeface="Arial" pitchFamily="34" charset="0"/>
              <a:buChar char="•"/>
            </a:pPr>
            <a:r>
              <a:rPr lang="en-US" sz="1400" dirty="0"/>
              <a:t>Identify the accounting software being used</a:t>
            </a:r>
          </a:p>
          <a:p>
            <a:pPr marL="463550" indent="-238125">
              <a:buFont typeface="Arial" pitchFamily="34" charset="0"/>
              <a:buChar char="•"/>
            </a:pPr>
            <a:r>
              <a:rPr lang="en-US" sz="1400" dirty="0"/>
              <a:t>Individuals </a:t>
            </a:r>
            <a:r>
              <a:rPr lang="en-US" sz="1400" dirty="0"/>
              <a:t>responsible for the key accounting </a:t>
            </a:r>
            <a:r>
              <a:rPr lang="en-US" sz="1400" dirty="0"/>
              <a:t>functions</a:t>
            </a:r>
          </a:p>
          <a:p>
            <a:pPr marL="463550" indent="-238125">
              <a:buFont typeface="Arial" pitchFamily="34" charset="0"/>
              <a:buChar char="•"/>
            </a:pPr>
            <a:r>
              <a:rPr lang="en-US" sz="1400" dirty="0"/>
              <a:t>Accounting </a:t>
            </a:r>
            <a:r>
              <a:rPr lang="en-US" sz="1400" dirty="0"/>
              <a:t>policies used are appropriate and </a:t>
            </a:r>
            <a:r>
              <a:rPr lang="en-US" sz="1400" dirty="0"/>
              <a:t>consistent with </a:t>
            </a:r>
            <a:r>
              <a:rPr lang="en-US" sz="1400" dirty="0"/>
              <a:t>that of the prior </a:t>
            </a:r>
            <a:r>
              <a:rPr lang="en-US" sz="1400" dirty="0"/>
              <a:t>year</a:t>
            </a:r>
          </a:p>
          <a:p>
            <a:pPr marL="463550" indent="-238125">
              <a:buFont typeface="Arial" pitchFamily="34" charset="0"/>
              <a:buChar char="•"/>
            </a:pPr>
            <a:r>
              <a:rPr lang="en-US" sz="1400" dirty="0"/>
              <a:t>Risk </a:t>
            </a:r>
            <a:r>
              <a:rPr lang="en-US" sz="1400" dirty="0"/>
              <a:t>of going concern assumption and its impact on the </a:t>
            </a:r>
            <a:r>
              <a:rPr lang="en-US" sz="1400" dirty="0"/>
              <a:t>financial statements</a:t>
            </a:r>
            <a:r>
              <a:rPr lang="en-US" sz="1400" dirty="0"/>
              <a:t>.</a:t>
            </a:r>
            <a:endParaRPr lang="en-US" sz="1400" dirty="0"/>
          </a:p>
          <a:p>
            <a:pPr marL="225425" indent="-225425">
              <a:buFont typeface="Wingdings" pitchFamily="2" charset="2"/>
              <a:buChar char="ü"/>
            </a:pPr>
            <a:endParaRPr lang="en-US" sz="1400" dirty="0" smtClean="0"/>
          </a:p>
          <a:p>
            <a:pPr marL="225425" indent="-225425">
              <a:buFont typeface="Wingdings" pitchFamily="2" charset="2"/>
              <a:buChar char="ü"/>
            </a:pPr>
            <a:r>
              <a:rPr lang="en-US" sz="1400" dirty="0" smtClean="0"/>
              <a:t>General </a:t>
            </a:r>
            <a:r>
              <a:rPr lang="en-US" sz="1400" dirty="0"/>
              <a:t>Audit </a:t>
            </a:r>
            <a:r>
              <a:rPr lang="en-US" sz="1400" dirty="0" err="1" smtClean="0"/>
              <a:t>Programme</a:t>
            </a:r>
            <a:endParaRPr lang="en-US" sz="1400" dirty="0" smtClean="0"/>
          </a:p>
          <a:p>
            <a:pPr marL="463550" indent="-238125">
              <a:buFont typeface="Arial" pitchFamily="34" charset="0"/>
              <a:buChar char="•"/>
            </a:pPr>
            <a:r>
              <a:rPr lang="en-US" sz="1400" dirty="0"/>
              <a:t>Perform Pre- Engagement Activities</a:t>
            </a:r>
          </a:p>
          <a:p>
            <a:pPr marL="463550" indent="-238125">
              <a:buFont typeface="Arial" pitchFamily="34" charset="0"/>
              <a:buChar char="•"/>
            </a:pPr>
            <a:r>
              <a:rPr lang="en-US" sz="1400" dirty="0"/>
              <a:t>Perform Preliminary Planning</a:t>
            </a:r>
          </a:p>
          <a:p>
            <a:pPr marL="463550" indent="-238125">
              <a:buFont typeface="Arial" pitchFamily="34" charset="0"/>
              <a:buChar char="•"/>
            </a:pPr>
            <a:r>
              <a:rPr lang="en-US" sz="1400" dirty="0"/>
              <a:t>Audit </a:t>
            </a:r>
            <a:r>
              <a:rPr lang="en-US" sz="1400" dirty="0"/>
              <a:t>Visit</a:t>
            </a:r>
          </a:p>
          <a:p>
            <a:pPr marL="463550" indent="-238125">
              <a:buFont typeface="Arial" pitchFamily="34" charset="0"/>
              <a:buChar char="•"/>
            </a:pPr>
            <a:r>
              <a:rPr lang="en-US" sz="1400" dirty="0"/>
              <a:t>Statutory </a:t>
            </a:r>
            <a:r>
              <a:rPr lang="en-US" sz="1400" dirty="0"/>
              <a:t>and Disclosure Matters</a:t>
            </a:r>
          </a:p>
          <a:p>
            <a:pPr marL="463550" indent="-238125">
              <a:buFont typeface="Arial" pitchFamily="34" charset="0"/>
              <a:buChar char="•"/>
            </a:pPr>
            <a:r>
              <a:rPr lang="en-US" sz="1400" dirty="0"/>
              <a:t>Management Letters</a:t>
            </a:r>
          </a:p>
          <a:p>
            <a:pPr marL="225425" indent="-225425">
              <a:buFont typeface="Wingdings" pitchFamily="2" charset="2"/>
              <a:buChar char="ü"/>
            </a:pPr>
            <a:endParaRPr lang="en-US" sz="1400" dirty="0" smtClean="0"/>
          </a:p>
          <a:p>
            <a:pPr marL="225425" indent="-225425">
              <a:buFont typeface="Wingdings" pitchFamily="2" charset="2"/>
              <a:buChar char="ü"/>
            </a:pPr>
            <a:r>
              <a:rPr lang="en-US" sz="1400" dirty="0" smtClean="0"/>
              <a:t>Analytical </a:t>
            </a:r>
            <a:r>
              <a:rPr lang="en-US" sz="1400" dirty="0"/>
              <a:t>Procedures in Planning the </a:t>
            </a:r>
            <a:r>
              <a:rPr lang="en-US" sz="1400" dirty="0" smtClean="0"/>
              <a:t>Audit</a:t>
            </a:r>
          </a:p>
          <a:p>
            <a:pPr marL="463550" indent="-238125">
              <a:buFont typeface="Arial" pitchFamily="34" charset="0"/>
              <a:buChar char="•"/>
            </a:pPr>
            <a:r>
              <a:rPr lang="en-US" sz="1400" dirty="0"/>
              <a:t>Required to be done at planning stage</a:t>
            </a:r>
          </a:p>
          <a:p>
            <a:pPr marL="463550" indent="-238125">
              <a:buFont typeface="Arial" pitchFamily="34" charset="0"/>
              <a:buChar char="•"/>
            </a:pPr>
            <a:r>
              <a:rPr lang="en-US" sz="1400" dirty="0"/>
              <a:t>Conduct </a:t>
            </a:r>
            <a:r>
              <a:rPr lang="en-US" sz="1400" dirty="0"/>
              <a:t>a brief review of the general ledger or such other accounting </a:t>
            </a:r>
            <a:r>
              <a:rPr lang="en-US" sz="1400" dirty="0"/>
              <a:t>records</a:t>
            </a:r>
          </a:p>
          <a:p>
            <a:pPr marL="463550" indent="-238125">
              <a:buFont typeface="Arial" pitchFamily="34" charset="0"/>
              <a:buChar char="•"/>
            </a:pPr>
            <a:r>
              <a:rPr lang="en-US" sz="1400" dirty="0"/>
              <a:t>Review draft financial statements for unusual or unexpected </a:t>
            </a:r>
            <a:r>
              <a:rPr lang="en-US" sz="1400" dirty="0"/>
              <a:t>amounts</a:t>
            </a:r>
          </a:p>
          <a:p>
            <a:pPr marL="463550" indent="-238125">
              <a:buFont typeface="Arial" pitchFamily="34" charset="0"/>
              <a:buChar char="•"/>
            </a:pPr>
            <a:r>
              <a:rPr lang="en-US" sz="1400" dirty="0"/>
              <a:t>Review </a:t>
            </a:r>
            <a:r>
              <a:rPr lang="en-US" sz="1400" dirty="0"/>
              <a:t>draft financial statements </a:t>
            </a:r>
            <a:r>
              <a:rPr lang="en-US" sz="1400" dirty="0"/>
              <a:t>for the absence </a:t>
            </a:r>
            <a:r>
              <a:rPr lang="en-US" sz="1400" dirty="0"/>
              <a:t>of such amounts and relationship and comparison </a:t>
            </a:r>
            <a:r>
              <a:rPr lang="en-US" sz="1400" dirty="0" smtClean="0"/>
              <a:t>with </a:t>
            </a:r>
            <a:r>
              <a:rPr lang="en-US" sz="1400" dirty="0"/>
              <a:t>the prior </a:t>
            </a:r>
            <a:r>
              <a:rPr lang="en-US" sz="1400" dirty="0"/>
              <a:t>year financials </a:t>
            </a:r>
            <a:endParaRPr lang="en-US" sz="1400" dirty="0"/>
          </a:p>
        </p:txBody>
      </p:sp>
    </p:spTree>
    <p:extLst>
      <p:ext uri="{BB962C8B-B14F-4D97-AF65-F5344CB8AC3E}">
        <p14:creationId xmlns:p14="http://schemas.microsoft.com/office/powerpoint/2010/main" val="2171775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79783" y="0"/>
            <a:ext cx="9960864" cy="914400"/>
          </a:xfrm>
        </p:spPr>
        <p:txBody>
          <a:bodyPr>
            <a:normAutofit fontScale="90000"/>
          </a:bodyPr>
          <a:lstStyle/>
          <a:p>
            <a:r>
              <a:rPr lang="en-US" sz="4000" dirty="0"/>
              <a:t>Audit Approach </a:t>
            </a:r>
            <a:r>
              <a:rPr lang="en-US" sz="4000" dirty="0" smtClean="0"/>
              <a:t/>
            </a:r>
            <a:br>
              <a:rPr lang="en-US" sz="4000" dirty="0" smtClean="0"/>
            </a:br>
            <a:r>
              <a:rPr lang="en-US" sz="2200" b="1" dirty="0"/>
              <a:t>Audit Planning and Control (including risk assessment)</a:t>
            </a:r>
            <a:endParaRPr lang="en-US" sz="2200" dirty="0"/>
          </a:p>
        </p:txBody>
      </p:sp>
      <p:sp>
        <p:nvSpPr>
          <p:cNvPr id="14" name="Title 12"/>
          <p:cNvSpPr txBox="1">
            <a:spLocks/>
          </p:cNvSpPr>
          <p:nvPr/>
        </p:nvSpPr>
        <p:spPr>
          <a:xfrm>
            <a:off x="646041" y="990600"/>
            <a:ext cx="10972800" cy="4953000"/>
          </a:xfrm>
          <a:prstGeom prst="rect">
            <a:avLst/>
          </a:prstGeom>
        </p:spPr>
        <p:txBody>
          <a:bodyPr vert="horz" lIns="45720" rIns="45720" anchor="t" anchorCtr="0">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marL="225425" indent="-225425">
              <a:buFont typeface="Wingdings" pitchFamily="2" charset="2"/>
              <a:buChar char="ü"/>
            </a:pPr>
            <a:r>
              <a:rPr lang="en-US" sz="1200" dirty="0" smtClean="0"/>
              <a:t>Assessment of Risk</a:t>
            </a:r>
          </a:p>
          <a:p>
            <a:pPr marL="463550" indent="-238125">
              <a:buFont typeface="Arial" pitchFamily="34" charset="0"/>
              <a:buChar char="•"/>
            </a:pPr>
            <a:r>
              <a:rPr lang="en-US" sz="1200" dirty="0" smtClean="0"/>
              <a:t>Need to be identified for Significant Account Balances</a:t>
            </a:r>
            <a:r>
              <a:rPr lang="en-US" sz="1200" dirty="0"/>
              <a:t>, </a:t>
            </a:r>
            <a:r>
              <a:rPr lang="en-US" sz="1200" dirty="0" smtClean="0"/>
              <a:t>Class </a:t>
            </a:r>
            <a:r>
              <a:rPr lang="en-US" sz="1200" dirty="0"/>
              <a:t>of </a:t>
            </a:r>
            <a:r>
              <a:rPr lang="en-US" sz="1200" dirty="0" smtClean="0"/>
              <a:t>Transaction </a:t>
            </a:r>
            <a:r>
              <a:rPr lang="en-US" sz="1200" dirty="0"/>
              <a:t>and </a:t>
            </a:r>
            <a:r>
              <a:rPr lang="en-US" sz="1200" dirty="0" smtClean="0"/>
              <a:t>Disclosure  (ABCOTD)</a:t>
            </a:r>
          </a:p>
          <a:p>
            <a:pPr marL="463550" indent="-238125">
              <a:buFont typeface="Arial" pitchFamily="34" charset="0"/>
              <a:buChar char="•"/>
            </a:pPr>
            <a:r>
              <a:rPr lang="en-US" sz="1200" dirty="0" err="1" smtClean="0"/>
              <a:t>Analyse</a:t>
            </a:r>
            <a:r>
              <a:rPr lang="en-US" sz="1200" dirty="0" smtClean="0"/>
              <a:t> </a:t>
            </a:r>
            <a:r>
              <a:rPr lang="en-US" sz="1200" dirty="0"/>
              <a:t>whether there are conditions </a:t>
            </a:r>
            <a:r>
              <a:rPr lang="en-US" sz="1200" dirty="0" smtClean="0"/>
              <a:t>or events </a:t>
            </a:r>
            <a:r>
              <a:rPr lang="en-US" sz="1200" dirty="0"/>
              <a:t>which increases risk of fraud or </a:t>
            </a:r>
            <a:r>
              <a:rPr lang="en-US" sz="1200" dirty="0" smtClean="0"/>
              <a:t>error</a:t>
            </a:r>
          </a:p>
          <a:p>
            <a:pPr marL="463550" indent="-238125">
              <a:buFont typeface="Arial" pitchFamily="34" charset="0"/>
              <a:buChar char="•"/>
            </a:pPr>
            <a:r>
              <a:rPr lang="en-US" sz="1200" dirty="0" smtClean="0"/>
              <a:t>Identify the key assertions affected by the risk </a:t>
            </a:r>
          </a:p>
          <a:p>
            <a:pPr marL="463550" indent="-238125">
              <a:buFont typeface="Arial" pitchFamily="34" charset="0"/>
              <a:buChar char="•"/>
            </a:pPr>
            <a:r>
              <a:rPr lang="en-US" sz="1200" dirty="0" smtClean="0"/>
              <a:t>Determine the control and audit procedures to mitigate the risk</a:t>
            </a:r>
          </a:p>
          <a:p>
            <a:pPr marL="463550" indent="-238125">
              <a:buFont typeface="Arial" pitchFamily="34" charset="0"/>
              <a:buChar char="•"/>
            </a:pPr>
            <a:r>
              <a:rPr lang="en-US" sz="1200" dirty="0" smtClean="0"/>
              <a:t>Determine the sample size</a:t>
            </a:r>
          </a:p>
          <a:p>
            <a:pPr marL="463550" indent="-238125">
              <a:buFont typeface="Arial" pitchFamily="34" charset="0"/>
              <a:buChar char="•"/>
            </a:pPr>
            <a:endParaRPr lang="en-US" sz="1200" dirty="0"/>
          </a:p>
          <a:p>
            <a:pPr marL="225425" indent="-225425">
              <a:buFont typeface="Wingdings" pitchFamily="2" charset="2"/>
              <a:buChar char="ü"/>
            </a:pPr>
            <a:r>
              <a:rPr lang="en-US" sz="1200" dirty="0"/>
              <a:t>Materiality</a:t>
            </a:r>
          </a:p>
          <a:p>
            <a:pPr marL="463550" indent="-238125">
              <a:buFont typeface="Arial" pitchFamily="34" charset="0"/>
              <a:buChar char="•"/>
            </a:pPr>
            <a:r>
              <a:rPr lang="en-US" sz="1200" dirty="0" smtClean="0"/>
              <a:t>Significant </a:t>
            </a:r>
            <a:r>
              <a:rPr lang="en-US" sz="1200" dirty="0"/>
              <a:t>in determining the </a:t>
            </a:r>
            <a:r>
              <a:rPr lang="en-US" sz="1200" dirty="0" smtClean="0"/>
              <a:t>audit scope and </a:t>
            </a:r>
            <a:r>
              <a:rPr lang="en-US" sz="1200" dirty="0"/>
              <a:t>should be at a level sufficient for </a:t>
            </a:r>
            <a:r>
              <a:rPr lang="en-US" sz="1200" dirty="0" smtClean="0"/>
              <a:t>conclude </a:t>
            </a:r>
            <a:r>
              <a:rPr lang="en-US" sz="1200" dirty="0"/>
              <a:t>that </a:t>
            </a:r>
            <a:r>
              <a:rPr lang="en-US" sz="1200" dirty="0" smtClean="0"/>
              <a:t>the </a:t>
            </a:r>
            <a:r>
              <a:rPr lang="en-US" sz="1200" dirty="0"/>
              <a:t>financial </a:t>
            </a:r>
            <a:r>
              <a:rPr lang="en-US" sz="1200" dirty="0" smtClean="0"/>
              <a:t>Statements are free of </a:t>
            </a:r>
            <a:r>
              <a:rPr lang="en-US" sz="1200" dirty="0"/>
              <a:t>material misstatement</a:t>
            </a:r>
          </a:p>
          <a:p>
            <a:pPr marL="463550" indent="-238125">
              <a:buFont typeface="Arial" pitchFamily="34" charset="0"/>
              <a:buChar char="•"/>
            </a:pPr>
            <a:r>
              <a:rPr lang="en-US" sz="1200" dirty="0"/>
              <a:t>Identify </a:t>
            </a:r>
            <a:r>
              <a:rPr lang="en-US" sz="1200" dirty="0"/>
              <a:t>an appropriate </a:t>
            </a:r>
            <a:r>
              <a:rPr lang="en-US" sz="1200" dirty="0"/>
              <a:t>base amount </a:t>
            </a:r>
            <a:r>
              <a:rPr lang="en-US" sz="1200" dirty="0"/>
              <a:t>which we believe is a critical component of the financial statements</a:t>
            </a:r>
            <a:r>
              <a:rPr lang="en-US" sz="1200" dirty="0" smtClean="0"/>
              <a:t>.</a:t>
            </a:r>
          </a:p>
          <a:p>
            <a:pPr marL="463550" indent="-238125">
              <a:buFont typeface="Arial" pitchFamily="34" charset="0"/>
              <a:buChar char="•"/>
            </a:pPr>
            <a:r>
              <a:rPr lang="en-US" sz="1200" dirty="0"/>
              <a:t>The </a:t>
            </a:r>
            <a:r>
              <a:rPr lang="en-US" sz="1200" dirty="0" smtClean="0"/>
              <a:t>critical component </a:t>
            </a:r>
            <a:r>
              <a:rPr lang="en-US" sz="1200" dirty="0"/>
              <a:t>should be (i) relevant to the financial statements as a whole and (ii) </a:t>
            </a:r>
            <a:r>
              <a:rPr lang="en-US" sz="1200" dirty="0" smtClean="0"/>
              <a:t>stable and </a:t>
            </a:r>
            <a:r>
              <a:rPr lang="en-US" sz="1200" dirty="0"/>
              <a:t>normal in the ordinary business of the entity</a:t>
            </a:r>
          </a:p>
          <a:p>
            <a:pPr marL="463550" indent="-238125">
              <a:buFont typeface="Arial" pitchFamily="34" charset="0"/>
              <a:buChar char="•"/>
            </a:pPr>
            <a:endParaRPr lang="en-US" sz="1200" dirty="0"/>
          </a:p>
          <a:p>
            <a:pPr marL="225425" indent="-225425">
              <a:buFont typeface="Wingdings" pitchFamily="2" charset="2"/>
              <a:buChar char="ü"/>
            </a:pPr>
            <a:r>
              <a:rPr lang="en-US" sz="1200" dirty="0" smtClean="0"/>
              <a:t>Performance Materiality</a:t>
            </a:r>
          </a:p>
          <a:p>
            <a:pPr marL="463550" indent="-238125">
              <a:buFont typeface="Arial" pitchFamily="34" charset="0"/>
              <a:buChar char="•"/>
            </a:pPr>
            <a:r>
              <a:rPr lang="en-US" sz="1200" dirty="0"/>
              <a:t>Performance Materiality at a lower level than Planning Materiality to provide a cushion</a:t>
            </a:r>
            <a:r>
              <a:rPr lang="en-US" sz="1200" dirty="0" smtClean="0"/>
              <a:t>, so </a:t>
            </a:r>
            <a:r>
              <a:rPr lang="en-US" sz="1200" dirty="0"/>
              <a:t>that if misstatements are detected, we may nevertheless be able to conclude </a:t>
            </a:r>
            <a:r>
              <a:rPr lang="en-US" sz="1200" dirty="0" smtClean="0"/>
              <a:t>with reasonable </a:t>
            </a:r>
            <a:r>
              <a:rPr lang="en-US" sz="1200" dirty="0"/>
              <a:t>assurance that the total misstatements in the financial statements does </a:t>
            </a:r>
            <a:r>
              <a:rPr lang="en-US" sz="1200" dirty="0" smtClean="0"/>
              <a:t>not exceed </a:t>
            </a:r>
            <a:r>
              <a:rPr lang="en-US" sz="1200" dirty="0"/>
              <a:t>Planning </a:t>
            </a:r>
            <a:r>
              <a:rPr lang="en-US" sz="1200" dirty="0" smtClean="0"/>
              <a:t>Materiality</a:t>
            </a:r>
          </a:p>
          <a:p>
            <a:pPr marL="463550" indent="-238125">
              <a:buFont typeface="Arial" pitchFamily="34" charset="0"/>
              <a:buChar char="•"/>
            </a:pPr>
            <a:r>
              <a:rPr lang="en-US" sz="1200" dirty="0"/>
              <a:t>Performance Materiality </a:t>
            </a:r>
            <a:r>
              <a:rPr lang="en-US" sz="1200" dirty="0" smtClean="0"/>
              <a:t>is determined by </a:t>
            </a:r>
            <a:r>
              <a:rPr lang="en-US" sz="1200" dirty="0"/>
              <a:t>deducting from Materiality the total amount </a:t>
            </a:r>
            <a:r>
              <a:rPr lang="en-US" sz="1200" dirty="0" smtClean="0"/>
              <a:t>of anticipated uncorrected misstatements including known and likely misstatements</a:t>
            </a:r>
          </a:p>
          <a:p>
            <a:pPr marL="463550" indent="-238125">
              <a:buFont typeface="Arial" pitchFamily="34" charset="0"/>
              <a:buChar char="•"/>
            </a:pPr>
            <a:r>
              <a:rPr lang="en-US" sz="1200" dirty="0"/>
              <a:t>Factors to be normally considered include:</a:t>
            </a:r>
          </a:p>
          <a:p>
            <a:pPr marL="517525"/>
            <a:r>
              <a:rPr lang="en-US" sz="1200" dirty="0"/>
              <a:t> understanding of the Entity and its environment</a:t>
            </a:r>
          </a:p>
          <a:p>
            <a:pPr marL="517525"/>
            <a:r>
              <a:rPr lang="en-US" sz="1200" dirty="0"/>
              <a:t> the Risks identified when performing our Risk Assessment Procedures</a:t>
            </a:r>
          </a:p>
          <a:p>
            <a:pPr marL="517525"/>
            <a:r>
              <a:rPr lang="en-US" sz="1200" dirty="0"/>
              <a:t> the Entity’s history of Uncorrected Misstatements</a:t>
            </a:r>
          </a:p>
          <a:p>
            <a:pPr marL="517525"/>
            <a:r>
              <a:rPr lang="en-US" sz="1200" dirty="0"/>
              <a:t> the likelihood that uncorrected Known and Likely Misstatements from the </a:t>
            </a:r>
            <a:r>
              <a:rPr lang="en-US" sz="1200" dirty="0" smtClean="0"/>
              <a:t>prior period </a:t>
            </a:r>
            <a:r>
              <a:rPr lang="en-US" sz="1200" dirty="0"/>
              <a:t>will recur in the current period</a:t>
            </a:r>
          </a:p>
          <a:p>
            <a:pPr marL="517525"/>
            <a:r>
              <a:rPr lang="en-US" sz="1200" dirty="0"/>
              <a:t> the Management’s willingness to investigate and correct Known and </a:t>
            </a:r>
            <a:r>
              <a:rPr lang="en-US" sz="1200" dirty="0" smtClean="0"/>
              <a:t>Likely Misstatements </a:t>
            </a:r>
            <a:r>
              <a:rPr lang="en-US" sz="1200" dirty="0"/>
              <a:t>identified during the current audit period.</a:t>
            </a:r>
          </a:p>
          <a:p>
            <a:pPr marL="463550" indent="-238125">
              <a:buFont typeface="Arial" pitchFamily="34" charset="0"/>
              <a:buChar char="•"/>
            </a:pPr>
            <a:endParaRPr lang="en-US" sz="1200" dirty="0"/>
          </a:p>
          <a:p>
            <a:pPr marL="225425" indent="-225425">
              <a:buFont typeface="Wingdings" pitchFamily="2" charset="2"/>
              <a:buChar char="ü"/>
            </a:pPr>
            <a:r>
              <a:rPr lang="en-US" sz="1200" dirty="0"/>
              <a:t>Identification of Material Account </a:t>
            </a:r>
            <a:r>
              <a:rPr lang="en-US" sz="1200" dirty="0" smtClean="0"/>
              <a:t>Balances, Class of Transactions and Disclosures (AMCOTD) </a:t>
            </a:r>
          </a:p>
          <a:p>
            <a:pPr marL="463550" indent="-238125">
              <a:buFont typeface="Arial" pitchFamily="34" charset="0"/>
              <a:buChar char="•"/>
            </a:pPr>
            <a:r>
              <a:rPr lang="en-US" sz="1200" dirty="0" smtClean="0"/>
              <a:t>Trial </a:t>
            </a:r>
            <a:r>
              <a:rPr lang="en-US" sz="1200" dirty="0"/>
              <a:t>balance and /or financial statements (including the use of the </a:t>
            </a:r>
            <a:r>
              <a:rPr lang="en-US" sz="1200" dirty="0" smtClean="0"/>
              <a:t>last year’s </a:t>
            </a:r>
            <a:r>
              <a:rPr lang="en-US" sz="1200" dirty="0"/>
              <a:t>audit </a:t>
            </a:r>
            <a:r>
              <a:rPr lang="en-US" sz="1200" dirty="0" smtClean="0"/>
              <a:t>experience)</a:t>
            </a:r>
          </a:p>
          <a:p>
            <a:pPr marL="463550" indent="-238125">
              <a:buFont typeface="Arial" pitchFamily="34" charset="0"/>
              <a:buChar char="•"/>
            </a:pPr>
            <a:r>
              <a:rPr lang="en-US" sz="1200" dirty="0" smtClean="0"/>
              <a:t>Risks identified </a:t>
            </a:r>
            <a:r>
              <a:rPr lang="en-US" sz="1200" dirty="0"/>
              <a:t>earlier and materiality also plays a vital role in determination of </a:t>
            </a:r>
            <a:r>
              <a:rPr lang="en-US" sz="1200" dirty="0" smtClean="0"/>
              <a:t>material ABCOTD</a:t>
            </a:r>
            <a:endParaRPr lang="en-US" sz="1200" dirty="0"/>
          </a:p>
          <a:p>
            <a:pPr marL="463550" indent="-238125">
              <a:buFont typeface="Arial" pitchFamily="34" charset="0"/>
              <a:buChar char="•"/>
            </a:pPr>
            <a:r>
              <a:rPr lang="en-US" sz="1200" dirty="0" smtClean="0"/>
              <a:t>Role </a:t>
            </a:r>
            <a:r>
              <a:rPr lang="en-US" sz="1200" dirty="0"/>
              <a:t>of partner and senior on the audit </a:t>
            </a:r>
            <a:r>
              <a:rPr lang="en-US" sz="1200" dirty="0" smtClean="0"/>
              <a:t>engagement is </a:t>
            </a:r>
            <a:r>
              <a:rPr lang="en-US" sz="1200" dirty="0"/>
              <a:t>vital to identify the material </a:t>
            </a:r>
            <a:r>
              <a:rPr lang="en-US" sz="1200" dirty="0" smtClean="0"/>
              <a:t>ABCOTD.</a:t>
            </a:r>
          </a:p>
          <a:p>
            <a:pPr marL="463550" indent="-238125">
              <a:buFont typeface="Arial" pitchFamily="34" charset="0"/>
              <a:buChar char="•"/>
            </a:pPr>
            <a:endParaRPr lang="en-US" sz="1200" dirty="0"/>
          </a:p>
          <a:p>
            <a:pPr marL="225425" indent="-225425">
              <a:buFont typeface="Wingdings" pitchFamily="2" charset="2"/>
              <a:buChar char="ü"/>
            </a:pPr>
            <a:r>
              <a:rPr lang="en-US" sz="1200" dirty="0"/>
              <a:t>Permanent File Update: </a:t>
            </a:r>
            <a:r>
              <a:rPr lang="en-US" sz="1200" dirty="0" smtClean="0"/>
              <a:t>Imperative </a:t>
            </a:r>
            <a:r>
              <a:rPr lang="en-US" sz="1200" dirty="0"/>
              <a:t>for auditors to have a permanent file being prepared for future </a:t>
            </a:r>
            <a:r>
              <a:rPr lang="en-US" sz="1200" dirty="0" smtClean="0"/>
              <a:t>references as </a:t>
            </a:r>
            <a:r>
              <a:rPr lang="en-US" sz="1200" dirty="0"/>
              <a:t>well for understanding significant client issues faced during the audit.</a:t>
            </a:r>
          </a:p>
        </p:txBody>
      </p:sp>
    </p:spTree>
    <p:extLst>
      <p:ext uri="{BB962C8B-B14F-4D97-AF65-F5344CB8AC3E}">
        <p14:creationId xmlns:p14="http://schemas.microsoft.com/office/powerpoint/2010/main" val="39073941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246</TotalTime>
  <Words>3052</Words>
  <Application>Microsoft Office PowerPoint</Application>
  <PresentationFormat>Custom</PresentationFormat>
  <Paragraphs>357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Technic</vt:lpstr>
      <vt:lpstr>Audit Documentation / Other  important Standards  for  SMEs perspective</vt:lpstr>
      <vt:lpstr>Contents</vt:lpstr>
      <vt:lpstr>About Small and Medium Enterprises </vt:lpstr>
      <vt:lpstr>About Small and Medium Enterprises </vt:lpstr>
      <vt:lpstr>Auditing Standards: Overall objective Ensure &amp; enhance quality of audit engagements</vt:lpstr>
      <vt:lpstr>Audit Approach  Considerations in Audits of SMEs</vt:lpstr>
      <vt:lpstr>Audit Approach  How do SAs demonstrate proportionality?</vt:lpstr>
      <vt:lpstr>Audit Approach  Audit Planning and Control (including risk assessment)</vt:lpstr>
      <vt:lpstr>Audit Approach  Audit Planning and Control (including risk assessment)</vt:lpstr>
      <vt:lpstr>Audit Approach  Audit Planning and Control (including risk assessment)</vt:lpstr>
      <vt:lpstr>Audit Approach  Audit Program – Balance Sheet Items and Statement of Profit and Loss</vt:lpstr>
      <vt:lpstr>Audit Approach  Audit in Computer based environment</vt:lpstr>
      <vt:lpstr>Audit Documentation  Nature and Purpose</vt:lpstr>
      <vt:lpstr>Audit Documentation  Critical component of audit evidence</vt:lpstr>
      <vt:lpstr>Audit Documentation  Definitions</vt:lpstr>
      <vt:lpstr>Audit Documentation  Do we know what we do not know</vt:lpstr>
      <vt:lpstr>Audit Documentation  Other Matters</vt:lpstr>
      <vt:lpstr>Audit Documentation  Not a substitute  for the entity’s accounting records</vt:lpstr>
      <vt:lpstr>Audit Documentation  Under other SAs</vt:lpstr>
      <vt:lpstr>Audit Documentation  Under other SAs (Contd.)</vt:lpstr>
      <vt:lpstr>Audit Documentation  Under other SAs (Contd.)</vt:lpstr>
      <vt:lpstr>Audit Documentation  Compliance with all SAs</vt:lpstr>
      <vt:lpstr>SME Audits: Few challenges and Insights  </vt:lpstr>
      <vt:lpstr>Q&amp;A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Documentation / Other  important Standards  for  SMEs perspective</dc:title>
  <cp:lastModifiedBy>HKN</cp:lastModifiedBy>
  <cp:revision>40</cp:revision>
  <dcterms:created xsi:type="dcterms:W3CDTF">2022-12-28T02:47:32Z</dcterms:created>
  <dcterms:modified xsi:type="dcterms:W3CDTF">2022-12-28T09:07:28Z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2022-12-28T00:00:00Z</vt:filetime>
  </property>
</Properties>
</file>