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256" r:id="rId2"/>
    <p:sldId id="319" r:id="rId3"/>
    <p:sldId id="322" r:id="rId4"/>
    <p:sldId id="323" r:id="rId5"/>
    <p:sldId id="324" r:id="rId6"/>
    <p:sldId id="287" r:id="rId7"/>
    <p:sldId id="315" r:id="rId8"/>
    <p:sldId id="316" r:id="rId9"/>
    <p:sldId id="257" r:id="rId10"/>
    <p:sldId id="282" r:id="rId11"/>
    <p:sldId id="283" r:id="rId12"/>
    <p:sldId id="284" r:id="rId13"/>
    <p:sldId id="290" r:id="rId14"/>
    <p:sldId id="291" r:id="rId15"/>
    <p:sldId id="293" r:id="rId16"/>
    <p:sldId id="292" r:id="rId17"/>
    <p:sldId id="294" r:id="rId18"/>
    <p:sldId id="295" r:id="rId19"/>
    <p:sldId id="285" r:id="rId20"/>
    <p:sldId id="286" r:id="rId21"/>
    <p:sldId id="288" r:id="rId22"/>
    <p:sldId id="289" r:id="rId23"/>
    <p:sldId id="296" r:id="rId24"/>
    <p:sldId id="259" r:id="rId25"/>
    <p:sldId id="260" r:id="rId26"/>
    <p:sldId id="261" r:id="rId27"/>
    <p:sldId id="321" r:id="rId28"/>
    <p:sldId id="262" r:id="rId29"/>
    <p:sldId id="263" r:id="rId30"/>
    <p:sldId id="264" r:id="rId31"/>
    <p:sldId id="265" r:id="rId32"/>
    <p:sldId id="317" r:id="rId33"/>
    <p:sldId id="266" r:id="rId34"/>
    <p:sldId id="268" r:id="rId35"/>
    <p:sldId id="267" r:id="rId36"/>
    <p:sldId id="269" r:id="rId37"/>
    <p:sldId id="270" r:id="rId38"/>
    <p:sldId id="271" r:id="rId39"/>
    <p:sldId id="272" r:id="rId40"/>
    <p:sldId id="273" r:id="rId41"/>
    <p:sldId id="274" r:id="rId42"/>
    <p:sldId id="275" r:id="rId43"/>
    <p:sldId id="276" r:id="rId44"/>
    <p:sldId id="277" r:id="rId45"/>
    <p:sldId id="278" r:id="rId46"/>
    <p:sldId id="320" r:id="rId47"/>
    <p:sldId id="300" r:id="rId48"/>
    <p:sldId id="329" r:id="rId49"/>
    <p:sldId id="297" r:id="rId50"/>
    <p:sldId id="279" r:id="rId51"/>
    <p:sldId id="298" r:id="rId52"/>
    <p:sldId id="280" r:id="rId53"/>
    <p:sldId id="281" r:id="rId54"/>
    <p:sldId id="301" r:id="rId55"/>
    <p:sldId id="302" r:id="rId56"/>
    <p:sldId id="303" r:id="rId57"/>
    <p:sldId id="304" r:id="rId58"/>
    <p:sldId id="305" r:id="rId59"/>
    <p:sldId id="306" r:id="rId60"/>
    <p:sldId id="307" r:id="rId61"/>
    <p:sldId id="308" r:id="rId62"/>
    <p:sldId id="309" r:id="rId63"/>
    <p:sldId id="310" r:id="rId64"/>
    <p:sldId id="311" r:id="rId65"/>
    <p:sldId id="312" r:id="rId66"/>
    <p:sldId id="318" r:id="rId67"/>
    <p:sldId id="325" r:id="rId68"/>
    <p:sldId id="326" r:id="rId69"/>
    <p:sldId id="327" r:id="rId70"/>
    <p:sldId id="313" r:id="rId71"/>
    <p:sldId id="314" r:id="rId72"/>
    <p:sldId id="328" r:id="rId73"/>
    <p:sldId id="330" r:id="rId74"/>
    <p:sldId id="331"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4" autoAdjust="0"/>
  </p:normalViewPr>
  <p:slideViewPr>
    <p:cSldViewPr>
      <p:cViewPr varScale="1">
        <p:scale>
          <a:sx n="58" d="100"/>
          <a:sy n="58" d="100"/>
        </p:scale>
        <p:origin x="1517"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4D5EBF-B6B3-4089-8014-7903E4276B8F}"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IN"/>
        </a:p>
      </dgm:t>
    </dgm:pt>
    <dgm:pt modelId="{83AB4256-8732-40A7-A074-AE37AA3106E1}">
      <dgm:prSet phldrT="[Text]"/>
      <dgm:spPr/>
      <dgm:t>
        <a:bodyPr/>
        <a:lstStyle/>
        <a:p>
          <a:r>
            <a:rPr lang="en-US" dirty="0"/>
            <a:t> 2(7A)	</a:t>
          </a:r>
          <a:endParaRPr lang="en-IN" dirty="0"/>
        </a:p>
      </dgm:t>
    </dgm:pt>
    <dgm:pt modelId="{F5DD9D62-665B-426D-B1F2-C9A6D02CB2E7}" type="parTrans" cxnId="{15B5D098-E91B-42B5-9BFF-9678276BBC17}">
      <dgm:prSet/>
      <dgm:spPr/>
      <dgm:t>
        <a:bodyPr/>
        <a:lstStyle/>
        <a:p>
          <a:endParaRPr lang="en-IN"/>
        </a:p>
      </dgm:t>
    </dgm:pt>
    <dgm:pt modelId="{9D115D03-A565-4884-AF54-9120C1D6B2B0}" type="sibTrans" cxnId="{15B5D098-E91B-42B5-9BFF-9678276BBC17}">
      <dgm:prSet/>
      <dgm:spPr/>
      <dgm:t>
        <a:bodyPr/>
        <a:lstStyle/>
        <a:p>
          <a:endParaRPr lang="en-IN"/>
        </a:p>
      </dgm:t>
    </dgm:pt>
    <dgm:pt modelId="{364299BA-BFC6-4BC3-A789-B193D8E77DEE}">
      <dgm:prSet phldrT="[Text]"/>
      <dgm:spPr/>
      <dgm:t>
        <a:bodyPr/>
        <a:lstStyle/>
        <a:p>
          <a:r>
            <a:rPr lang="en-US" dirty="0"/>
            <a:t>92CA</a:t>
          </a:r>
        </a:p>
      </dgm:t>
    </dgm:pt>
    <dgm:pt modelId="{EFED0178-22E3-4950-A83B-ADD5712C25F1}" type="parTrans" cxnId="{A8C93D63-4C6C-4716-B2A8-39BFA9AEC27C}">
      <dgm:prSet/>
      <dgm:spPr/>
      <dgm:t>
        <a:bodyPr/>
        <a:lstStyle/>
        <a:p>
          <a:endParaRPr lang="en-IN"/>
        </a:p>
      </dgm:t>
    </dgm:pt>
    <dgm:pt modelId="{DD725676-4008-4D07-9934-1AEB181921EF}" type="sibTrans" cxnId="{A8C93D63-4C6C-4716-B2A8-39BFA9AEC27C}">
      <dgm:prSet/>
      <dgm:spPr/>
      <dgm:t>
        <a:bodyPr/>
        <a:lstStyle/>
        <a:p>
          <a:endParaRPr lang="en-IN"/>
        </a:p>
      </dgm:t>
    </dgm:pt>
    <dgm:pt modelId="{0C672B2E-6C7E-4CB4-B325-7532D7D1FAB5}">
      <dgm:prSet phldrT="[Text]"/>
      <dgm:spPr/>
      <dgm:t>
        <a:bodyPr/>
        <a:lstStyle/>
        <a:p>
          <a:r>
            <a:rPr lang="en-US" dirty="0"/>
            <a:t>120</a:t>
          </a:r>
          <a:endParaRPr lang="en-IN" dirty="0"/>
        </a:p>
      </dgm:t>
    </dgm:pt>
    <dgm:pt modelId="{ECA77BBD-E9A7-45B6-8CBE-CF669AB74496}" type="parTrans" cxnId="{F690F0AB-99C1-4495-9B8A-97A5A3D70390}">
      <dgm:prSet/>
      <dgm:spPr/>
      <dgm:t>
        <a:bodyPr/>
        <a:lstStyle/>
        <a:p>
          <a:endParaRPr lang="en-IN"/>
        </a:p>
      </dgm:t>
    </dgm:pt>
    <dgm:pt modelId="{B162CF11-FAAA-4C69-86D6-BA5802653BA9}" type="sibTrans" cxnId="{F690F0AB-99C1-4495-9B8A-97A5A3D70390}">
      <dgm:prSet/>
      <dgm:spPr/>
      <dgm:t>
        <a:bodyPr/>
        <a:lstStyle/>
        <a:p>
          <a:endParaRPr lang="en-IN"/>
        </a:p>
      </dgm:t>
    </dgm:pt>
    <dgm:pt modelId="{81FAB1EF-D91D-49C1-A303-4A9120A6BD8F}">
      <dgm:prSet phldrT="[Text]"/>
      <dgm:spPr/>
      <dgm:t>
        <a:bodyPr/>
        <a:lstStyle/>
        <a:p>
          <a:r>
            <a:rPr lang="en-US" dirty="0"/>
            <a:t>124</a:t>
          </a:r>
          <a:endParaRPr lang="en-IN" dirty="0"/>
        </a:p>
      </dgm:t>
    </dgm:pt>
    <dgm:pt modelId="{096472F7-D59C-4FC4-B3F4-513EB4A9C24A}" type="parTrans" cxnId="{05748ED6-A744-4D23-9A94-C18D9777371E}">
      <dgm:prSet/>
      <dgm:spPr/>
      <dgm:t>
        <a:bodyPr/>
        <a:lstStyle/>
        <a:p>
          <a:endParaRPr lang="en-IN"/>
        </a:p>
      </dgm:t>
    </dgm:pt>
    <dgm:pt modelId="{BF8167F7-ADED-4A0E-8BC9-1C3378F9C006}" type="sibTrans" cxnId="{05748ED6-A744-4D23-9A94-C18D9777371E}">
      <dgm:prSet/>
      <dgm:spPr/>
      <dgm:t>
        <a:bodyPr/>
        <a:lstStyle/>
        <a:p>
          <a:endParaRPr lang="en-IN"/>
        </a:p>
      </dgm:t>
    </dgm:pt>
    <dgm:pt modelId="{CE63E6A9-BC5E-4195-A6BF-A45FB18D1F8D}">
      <dgm:prSet phldrT="[Text]"/>
      <dgm:spPr/>
      <dgm:t>
        <a:bodyPr/>
        <a:lstStyle/>
        <a:p>
          <a:r>
            <a:rPr lang="en-US" dirty="0"/>
            <a:t>127</a:t>
          </a:r>
        </a:p>
      </dgm:t>
    </dgm:pt>
    <dgm:pt modelId="{87CCC645-FE0B-456C-A03A-1958F72D6E2D}" type="parTrans" cxnId="{F8BEAEB2-EB07-4F86-9DF5-7973FB82363E}">
      <dgm:prSet/>
      <dgm:spPr/>
      <dgm:t>
        <a:bodyPr/>
        <a:lstStyle/>
        <a:p>
          <a:endParaRPr lang="en-IN"/>
        </a:p>
      </dgm:t>
    </dgm:pt>
    <dgm:pt modelId="{EDA48872-EF76-4AF6-B9A6-9D33C707E472}" type="sibTrans" cxnId="{F8BEAEB2-EB07-4F86-9DF5-7973FB82363E}">
      <dgm:prSet/>
      <dgm:spPr/>
      <dgm:t>
        <a:bodyPr/>
        <a:lstStyle/>
        <a:p>
          <a:endParaRPr lang="en-IN"/>
        </a:p>
      </dgm:t>
    </dgm:pt>
    <dgm:pt modelId="{574C1429-B880-4D5C-9AB6-C8D03ACDAD0D}">
      <dgm:prSet/>
      <dgm:spPr/>
      <dgm:t>
        <a:bodyPr/>
        <a:lstStyle/>
        <a:p>
          <a:r>
            <a:rPr lang="en-US" dirty="0"/>
            <a:t>129</a:t>
          </a:r>
          <a:endParaRPr lang="en-IN" dirty="0"/>
        </a:p>
      </dgm:t>
    </dgm:pt>
    <dgm:pt modelId="{731D77C8-2FCD-4773-B2BB-4270B1F56742}" type="parTrans" cxnId="{14A3F400-5408-4D3C-B407-7A9AAB1976F8}">
      <dgm:prSet/>
      <dgm:spPr/>
      <dgm:t>
        <a:bodyPr/>
        <a:lstStyle/>
        <a:p>
          <a:endParaRPr lang="en-IN"/>
        </a:p>
      </dgm:t>
    </dgm:pt>
    <dgm:pt modelId="{1CFDBDC3-9135-4150-86BB-735F37F9E6E5}" type="sibTrans" cxnId="{14A3F400-5408-4D3C-B407-7A9AAB1976F8}">
      <dgm:prSet/>
      <dgm:spPr/>
      <dgm:t>
        <a:bodyPr/>
        <a:lstStyle/>
        <a:p>
          <a:endParaRPr lang="en-IN"/>
        </a:p>
      </dgm:t>
    </dgm:pt>
    <dgm:pt modelId="{335259C7-5C3A-4966-9B8E-C4510D8EF43E}">
      <dgm:prSet/>
      <dgm:spPr/>
      <dgm:t>
        <a:bodyPr/>
        <a:lstStyle/>
        <a:p>
          <a:r>
            <a:rPr lang="en-US" dirty="0"/>
            <a:t>131</a:t>
          </a:r>
          <a:endParaRPr lang="en-IN" dirty="0"/>
        </a:p>
      </dgm:t>
    </dgm:pt>
    <dgm:pt modelId="{0EFC577F-7230-44D6-B71E-693320371CAE}" type="parTrans" cxnId="{C44B3631-99B5-413B-99CD-DCABC3A46E63}">
      <dgm:prSet/>
      <dgm:spPr/>
      <dgm:t>
        <a:bodyPr/>
        <a:lstStyle/>
        <a:p>
          <a:endParaRPr lang="en-IN"/>
        </a:p>
      </dgm:t>
    </dgm:pt>
    <dgm:pt modelId="{B7DC8327-1324-4D64-9A1A-49AE5C6B14EA}" type="sibTrans" cxnId="{C44B3631-99B5-413B-99CD-DCABC3A46E63}">
      <dgm:prSet/>
      <dgm:spPr/>
      <dgm:t>
        <a:bodyPr/>
        <a:lstStyle/>
        <a:p>
          <a:endParaRPr lang="en-IN"/>
        </a:p>
      </dgm:t>
    </dgm:pt>
    <dgm:pt modelId="{08D7D509-8549-42F5-A1DB-9FE8ED997A2B}">
      <dgm:prSet/>
      <dgm:spPr/>
      <dgm:t>
        <a:bodyPr/>
        <a:lstStyle/>
        <a:p>
          <a:r>
            <a:rPr lang="en-US" dirty="0"/>
            <a:t>133</a:t>
          </a:r>
          <a:endParaRPr lang="en-IN" dirty="0"/>
        </a:p>
      </dgm:t>
    </dgm:pt>
    <dgm:pt modelId="{63FD3B5E-69AF-4E54-BE49-E9FA5D762093}" type="parTrans" cxnId="{28B9031D-B38D-4357-8C23-DFDB93953C80}">
      <dgm:prSet/>
      <dgm:spPr/>
      <dgm:t>
        <a:bodyPr/>
        <a:lstStyle/>
        <a:p>
          <a:endParaRPr lang="en-IN"/>
        </a:p>
      </dgm:t>
    </dgm:pt>
    <dgm:pt modelId="{B7D0FCAF-6763-4267-BDE2-BCFA69C7BEBD}" type="sibTrans" cxnId="{28B9031D-B38D-4357-8C23-DFDB93953C80}">
      <dgm:prSet/>
      <dgm:spPr/>
      <dgm:t>
        <a:bodyPr/>
        <a:lstStyle/>
        <a:p>
          <a:endParaRPr lang="en-IN"/>
        </a:p>
      </dgm:t>
    </dgm:pt>
    <dgm:pt modelId="{7347AF61-D892-4CE9-B549-CA716E644A7D}">
      <dgm:prSet/>
      <dgm:spPr/>
      <dgm:t>
        <a:bodyPr/>
        <a:lstStyle/>
        <a:p>
          <a:r>
            <a:rPr lang="en-US" dirty="0"/>
            <a:t>133A</a:t>
          </a:r>
          <a:endParaRPr lang="en-IN" dirty="0"/>
        </a:p>
      </dgm:t>
    </dgm:pt>
    <dgm:pt modelId="{2EA03218-4FDF-4AEB-A808-D8E46F38D729}" type="parTrans" cxnId="{108B9109-81D2-40AD-A595-E4511CF64BB5}">
      <dgm:prSet/>
      <dgm:spPr/>
      <dgm:t>
        <a:bodyPr/>
        <a:lstStyle/>
        <a:p>
          <a:endParaRPr lang="en-IN"/>
        </a:p>
      </dgm:t>
    </dgm:pt>
    <dgm:pt modelId="{69F8B946-9498-4FCE-BBDB-A20D564DBCD3}" type="sibTrans" cxnId="{108B9109-81D2-40AD-A595-E4511CF64BB5}">
      <dgm:prSet/>
      <dgm:spPr/>
      <dgm:t>
        <a:bodyPr/>
        <a:lstStyle/>
        <a:p>
          <a:endParaRPr lang="en-IN"/>
        </a:p>
      </dgm:t>
    </dgm:pt>
    <dgm:pt modelId="{95559958-1209-404C-8299-D41262AA0950}">
      <dgm:prSet/>
      <dgm:spPr/>
      <dgm:t>
        <a:bodyPr/>
        <a:lstStyle/>
        <a:p>
          <a:r>
            <a:rPr lang="en-US" dirty="0"/>
            <a:t>133C</a:t>
          </a:r>
          <a:endParaRPr lang="en-IN" dirty="0"/>
        </a:p>
      </dgm:t>
    </dgm:pt>
    <dgm:pt modelId="{AF2824F5-7DF4-46B9-932A-FA7D87227EA7}" type="parTrans" cxnId="{C9A8C2FF-812E-4C9E-9D92-8953A5540B25}">
      <dgm:prSet/>
      <dgm:spPr/>
      <dgm:t>
        <a:bodyPr/>
        <a:lstStyle/>
        <a:p>
          <a:endParaRPr lang="en-IN"/>
        </a:p>
      </dgm:t>
    </dgm:pt>
    <dgm:pt modelId="{F31278D0-962C-48CC-BD07-F7FB04936040}" type="sibTrans" cxnId="{C9A8C2FF-812E-4C9E-9D92-8953A5540B25}">
      <dgm:prSet/>
      <dgm:spPr/>
      <dgm:t>
        <a:bodyPr/>
        <a:lstStyle/>
        <a:p>
          <a:endParaRPr lang="en-IN"/>
        </a:p>
      </dgm:t>
    </dgm:pt>
    <dgm:pt modelId="{4FB38B0B-CFC9-43A1-AF80-A4AC8A4FDA6E}">
      <dgm:prSet/>
      <dgm:spPr/>
      <dgm:t>
        <a:bodyPr/>
        <a:lstStyle/>
        <a:p>
          <a:r>
            <a:rPr lang="en-US" dirty="0"/>
            <a:t>134</a:t>
          </a:r>
          <a:endParaRPr lang="en-IN" dirty="0"/>
        </a:p>
      </dgm:t>
    </dgm:pt>
    <dgm:pt modelId="{47647CBA-3264-4758-861E-D439467C5EE1}" type="parTrans" cxnId="{AC96E3E3-0AC8-47E4-900A-A56E6DEBA7DA}">
      <dgm:prSet/>
      <dgm:spPr/>
      <dgm:t>
        <a:bodyPr/>
        <a:lstStyle/>
        <a:p>
          <a:endParaRPr lang="en-IN"/>
        </a:p>
      </dgm:t>
    </dgm:pt>
    <dgm:pt modelId="{3FC9C547-A38C-4FE6-8C53-9DB6F2B3BA80}" type="sibTrans" cxnId="{AC96E3E3-0AC8-47E4-900A-A56E6DEBA7DA}">
      <dgm:prSet/>
      <dgm:spPr/>
      <dgm:t>
        <a:bodyPr/>
        <a:lstStyle/>
        <a:p>
          <a:endParaRPr lang="en-IN"/>
        </a:p>
      </dgm:t>
    </dgm:pt>
    <dgm:pt modelId="{1A4E2167-278A-4E6D-B0D6-A2442D1AE5D9}">
      <dgm:prSet/>
      <dgm:spPr/>
      <dgm:t>
        <a:bodyPr/>
        <a:lstStyle/>
        <a:p>
          <a:r>
            <a:rPr lang="en-US" dirty="0"/>
            <a:t>142</a:t>
          </a:r>
          <a:endParaRPr lang="en-IN" dirty="0"/>
        </a:p>
      </dgm:t>
    </dgm:pt>
    <dgm:pt modelId="{9695AD3A-438B-4D82-B642-50EE9D91FE60}" type="parTrans" cxnId="{9FC31AAE-A021-465C-9A56-14B72747E9EF}">
      <dgm:prSet/>
      <dgm:spPr/>
      <dgm:t>
        <a:bodyPr/>
        <a:lstStyle/>
        <a:p>
          <a:endParaRPr lang="en-IN"/>
        </a:p>
      </dgm:t>
    </dgm:pt>
    <dgm:pt modelId="{74BFB592-E221-49E8-8232-1F1AE5018D80}" type="sibTrans" cxnId="{9FC31AAE-A021-465C-9A56-14B72747E9EF}">
      <dgm:prSet/>
      <dgm:spPr/>
      <dgm:t>
        <a:bodyPr/>
        <a:lstStyle/>
        <a:p>
          <a:endParaRPr lang="en-IN"/>
        </a:p>
      </dgm:t>
    </dgm:pt>
    <dgm:pt modelId="{E1923C34-24F8-4444-B60F-B676AB7D78B9}">
      <dgm:prSet/>
      <dgm:spPr/>
      <dgm:t>
        <a:bodyPr/>
        <a:lstStyle/>
        <a:p>
          <a:r>
            <a:rPr lang="en-US" dirty="0"/>
            <a:t>142A</a:t>
          </a:r>
          <a:endParaRPr lang="en-IN" dirty="0"/>
        </a:p>
      </dgm:t>
    </dgm:pt>
    <dgm:pt modelId="{A93A2E58-E55B-4A58-A8F7-BED69B16C5DE}" type="parTrans" cxnId="{9A9B386D-1B4F-4409-AA1D-7478892AE893}">
      <dgm:prSet/>
      <dgm:spPr/>
      <dgm:t>
        <a:bodyPr/>
        <a:lstStyle/>
        <a:p>
          <a:endParaRPr lang="en-IN"/>
        </a:p>
      </dgm:t>
    </dgm:pt>
    <dgm:pt modelId="{A3B92E9A-57BD-49B5-8F0F-614FEC3734F3}" type="sibTrans" cxnId="{9A9B386D-1B4F-4409-AA1D-7478892AE893}">
      <dgm:prSet/>
      <dgm:spPr/>
      <dgm:t>
        <a:bodyPr/>
        <a:lstStyle/>
        <a:p>
          <a:endParaRPr lang="en-IN"/>
        </a:p>
      </dgm:t>
    </dgm:pt>
    <dgm:pt modelId="{084BBE88-878B-4CD4-A31F-B220D8E7FC06}">
      <dgm:prSet/>
      <dgm:spPr/>
      <dgm:t>
        <a:bodyPr/>
        <a:lstStyle/>
        <a:p>
          <a:r>
            <a:rPr lang="en-US" dirty="0"/>
            <a:t>143</a:t>
          </a:r>
          <a:endParaRPr lang="en-IN" dirty="0"/>
        </a:p>
      </dgm:t>
    </dgm:pt>
    <dgm:pt modelId="{A53EC6DD-4FE9-4836-A6BB-320E13508011}" type="sibTrans" cxnId="{08EF9940-2DAE-4E20-971A-7EC6DAFF5E0F}">
      <dgm:prSet/>
      <dgm:spPr/>
      <dgm:t>
        <a:bodyPr/>
        <a:lstStyle/>
        <a:p>
          <a:endParaRPr lang="en-IN"/>
        </a:p>
      </dgm:t>
    </dgm:pt>
    <dgm:pt modelId="{077E4C2F-1FF7-4D6D-A9F0-9424C8119F5F}" type="parTrans" cxnId="{08EF9940-2DAE-4E20-971A-7EC6DAFF5E0F}">
      <dgm:prSet/>
      <dgm:spPr/>
      <dgm:t>
        <a:bodyPr/>
        <a:lstStyle/>
        <a:p>
          <a:endParaRPr lang="en-IN"/>
        </a:p>
      </dgm:t>
    </dgm:pt>
    <dgm:pt modelId="{4E3025D4-C9DA-47BB-8E68-D6425B3EB04F}">
      <dgm:prSet/>
      <dgm:spPr/>
      <dgm:t>
        <a:bodyPr/>
        <a:lstStyle/>
        <a:p>
          <a:r>
            <a:rPr lang="en-US" dirty="0"/>
            <a:t>144A</a:t>
          </a:r>
          <a:endParaRPr lang="en-IN" dirty="0"/>
        </a:p>
      </dgm:t>
    </dgm:pt>
    <dgm:pt modelId="{1DF4249E-C3CB-4EEB-984E-06CFF395C2D5}" type="parTrans" cxnId="{AC90BD04-7DB6-4B70-8404-5FBDF91354AE}">
      <dgm:prSet/>
      <dgm:spPr/>
      <dgm:t>
        <a:bodyPr/>
        <a:lstStyle/>
        <a:p>
          <a:endParaRPr lang="en-IN"/>
        </a:p>
      </dgm:t>
    </dgm:pt>
    <dgm:pt modelId="{BDFA50A8-F318-4AC7-8A49-E506F1686C7D}" type="sibTrans" cxnId="{AC90BD04-7DB6-4B70-8404-5FBDF91354AE}">
      <dgm:prSet/>
      <dgm:spPr/>
      <dgm:t>
        <a:bodyPr/>
        <a:lstStyle/>
        <a:p>
          <a:endParaRPr lang="en-IN"/>
        </a:p>
      </dgm:t>
    </dgm:pt>
    <dgm:pt modelId="{49116536-0568-436B-B178-5C573A5E86CC}">
      <dgm:prSet/>
      <dgm:spPr/>
      <dgm:t>
        <a:bodyPr/>
        <a:lstStyle/>
        <a:p>
          <a:r>
            <a:rPr lang="en-US" dirty="0"/>
            <a:t>144BA</a:t>
          </a:r>
          <a:endParaRPr lang="en-IN" dirty="0"/>
        </a:p>
      </dgm:t>
    </dgm:pt>
    <dgm:pt modelId="{28ECEEFB-54CB-418B-B4CF-92FEAC2E63A7}" type="parTrans" cxnId="{B6F49F70-84C8-415A-9876-4E217632012E}">
      <dgm:prSet/>
      <dgm:spPr/>
      <dgm:t>
        <a:bodyPr/>
        <a:lstStyle/>
        <a:p>
          <a:endParaRPr lang="en-IN"/>
        </a:p>
      </dgm:t>
    </dgm:pt>
    <dgm:pt modelId="{CED5832C-3F1B-40FF-B9AB-A6FAE75CDD1F}" type="sibTrans" cxnId="{B6F49F70-84C8-415A-9876-4E217632012E}">
      <dgm:prSet/>
      <dgm:spPr/>
      <dgm:t>
        <a:bodyPr/>
        <a:lstStyle/>
        <a:p>
          <a:endParaRPr lang="en-IN"/>
        </a:p>
      </dgm:t>
    </dgm:pt>
    <dgm:pt modelId="{BE556390-57A0-4050-BACC-9BA3D10611FD}">
      <dgm:prSet/>
      <dgm:spPr/>
      <dgm:t>
        <a:bodyPr/>
        <a:lstStyle/>
        <a:p>
          <a:r>
            <a:rPr lang="en-US" dirty="0"/>
            <a:t>144C</a:t>
          </a:r>
          <a:endParaRPr lang="en-IN" dirty="0"/>
        </a:p>
      </dgm:t>
    </dgm:pt>
    <dgm:pt modelId="{31123C05-6C50-43C1-A588-012C7D554643}" type="parTrans" cxnId="{F9A96AFF-7E0B-4796-BEF5-89C6FD794E5E}">
      <dgm:prSet/>
      <dgm:spPr/>
      <dgm:t>
        <a:bodyPr/>
        <a:lstStyle/>
        <a:p>
          <a:endParaRPr lang="en-IN"/>
        </a:p>
      </dgm:t>
    </dgm:pt>
    <dgm:pt modelId="{5D8F17A1-A9AD-4CB3-BE2C-348F8EDF73CE}" type="sibTrans" cxnId="{F9A96AFF-7E0B-4796-BEF5-89C6FD794E5E}">
      <dgm:prSet/>
      <dgm:spPr/>
      <dgm:t>
        <a:bodyPr/>
        <a:lstStyle/>
        <a:p>
          <a:endParaRPr lang="en-IN"/>
        </a:p>
      </dgm:t>
    </dgm:pt>
    <dgm:pt modelId="{A4482D7F-1EDE-4B4A-8C5F-156B0FE0C492}">
      <dgm:prSet/>
      <dgm:spPr/>
      <dgm:t>
        <a:bodyPr/>
        <a:lstStyle/>
        <a:p>
          <a:r>
            <a:rPr lang="en-US" dirty="0"/>
            <a:t>Chapter XXI</a:t>
          </a:r>
          <a:endParaRPr lang="en-IN" dirty="0"/>
        </a:p>
      </dgm:t>
    </dgm:pt>
    <dgm:pt modelId="{920F0420-1F4A-4443-A84B-1760AD1AF400}" type="parTrans" cxnId="{54397F98-788A-4440-9D52-B2196FDD7C6D}">
      <dgm:prSet/>
      <dgm:spPr/>
      <dgm:t>
        <a:bodyPr/>
        <a:lstStyle/>
        <a:p>
          <a:endParaRPr lang="en-IN"/>
        </a:p>
      </dgm:t>
    </dgm:pt>
    <dgm:pt modelId="{260EA928-450A-445C-8B4D-226B38610A54}" type="sibTrans" cxnId="{54397F98-788A-4440-9D52-B2196FDD7C6D}">
      <dgm:prSet/>
      <dgm:spPr/>
      <dgm:t>
        <a:bodyPr/>
        <a:lstStyle/>
        <a:p>
          <a:endParaRPr lang="en-IN"/>
        </a:p>
      </dgm:t>
    </dgm:pt>
    <dgm:pt modelId="{C261EC0F-C70C-4D92-8310-DC6650DF420D}" type="pres">
      <dgm:prSet presAssocID="{2D4D5EBF-B6B3-4089-8014-7903E4276B8F}" presName="diagram" presStyleCnt="0">
        <dgm:presLayoutVars>
          <dgm:dir/>
          <dgm:resizeHandles val="exact"/>
        </dgm:presLayoutVars>
      </dgm:prSet>
      <dgm:spPr/>
    </dgm:pt>
    <dgm:pt modelId="{6B7E0FE2-F1BF-47F4-BA7E-02EFA69EC655}" type="pres">
      <dgm:prSet presAssocID="{83AB4256-8732-40A7-A074-AE37AA3106E1}" presName="node" presStyleLbl="node1" presStyleIdx="0" presStyleCnt="18">
        <dgm:presLayoutVars>
          <dgm:bulletEnabled val="1"/>
        </dgm:presLayoutVars>
      </dgm:prSet>
      <dgm:spPr/>
    </dgm:pt>
    <dgm:pt modelId="{1C0DF48B-CA02-4D2D-8C86-70DF380F4B75}" type="pres">
      <dgm:prSet presAssocID="{9D115D03-A565-4884-AF54-9120C1D6B2B0}" presName="sibTrans" presStyleCnt="0"/>
      <dgm:spPr/>
    </dgm:pt>
    <dgm:pt modelId="{BBE54133-BD11-4D6C-A72D-511637F007DD}" type="pres">
      <dgm:prSet presAssocID="{364299BA-BFC6-4BC3-A789-B193D8E77DEE}" presName="node" presStyleLbl="node1" presStyleIdx="1" presStyleCnt="18">
        <dgm:presLayoutVars>
          <dgm:bulletEnabled val="1"/>
        </dgm:presLayoutVars>
      </dgm:prSet>
      <dgm:spPr/>
    </dgm:pt>
    <dgm:pt modelId="{5E432626-FD45-436C-AE99-D311A9D4448A}" type="pres">
      <dgm:prSet presAssocID="{DD725676-4008-4D07-9934-1AEB181921EF}" presName="sibTrans" presStyleCnt="0"/>
      <dgm:spPr/>
    </dgm:pt>
    <dgm:pt modelId="{D487C385-DE38-4FBD-97FB-C687840E8AF1}" type="pres">
      <dgm:prSet presAssocID="{0C672B2E-6C7E-4CB4-B325-7532D7D1FAB5}" presName="node" presStyleLbl="node1" presStyleIdx="2" presStyleCnt="18">
        <dgm:presLayoutVars>
          <dgm:bulletEnabled val="1"/>
        </dgm:presLayoutVars>
      </dgm:prSet>
      <dgm:spPr/>
    </dgm:pt>
    <dgm:pt modelId="{2526DFCB-A63C-4462-AF9E-869934269898}" type="pres">
      <dgm:prSet presAssocID="{B162CF11-FAAA-4C69-86D6-BA5802653BA9}" presName="sibTrans" presStyleCnt="0"/>
      <dgm:spPr/>
    </dgm:pt>
    <dgm:pt modelId="{4BEFADC5-5404-4C28-882E-7EB034D41D7D}" type="pres">
      <dgm:prSet presAssocID="{81FAB1EF-D91D-49C1-A303-4A9120A6BD8F}" presName="node" presStyleLbl="node1" presStyleIdx="3" presStyleCnt="18">
        <dgm:presLayoutVars>
          <dgm:bulletEnabled val="1"/>
        </dgm:presLayoutVars>
      </dgm:prSet>
      <dgm:spPr/>
    </dgm:pt>
    <dgm:pt modelId="{A458B14A-9489-4930-A34B-E5E92F1A12CC}" type="pres">
      <dgm:prSet presAssocID="{BF8167F7-ADED-4A0E-8BC9-1C3378F9C006}" presName="sibTrans" presStyleCnt="0"/>
      <dgm:spPr/>
    </dgm:pt>
    <dgm:pt modelId="{6B4F5297-78C0-4291-A481-66ACBE538C3D}" type="pres">
      <dgm:prSet presAssocID="{CE63E6A9-BC5E-4195-A6BF-A45FB18D1F8D}" presName="node" presStyleLbl="node1" presStyleIdx="4" presStyleCnt="18" custLinFactNeighborX="-2551" custLinFactNeighborY="2151">
        <dgm:presLayoutVars>
          <dgm:bulletEnabled val="1"/>
        </dgm:presLayoutVars>
      </dgm:prSet>
      <dgm:spPr/>
    </dgm:pt>
    <dgm:pt modelId="{8A951665-5F83-4CFE-8EB7-109598132DDD}" type="pres">
      <dgm:prSet presAssocID="{EDA48872-EF76-4AF6-B9A6-9D33C707E472}" presName="sibTrans" presStyleCnt="0"/>
      <dgm:spPr/>
    </dgm:pt>
    <dgm:pt modelId="{3647CC8B-31AB-4E3F-A3E1-8FE62976A4DD}" type="pres">
      <dgm:prSet presAssocID="{574C1429-B880-4D5C-9AB6-C8D03ACDAD0D}" presName="node" presStyleLbl="node1" presStyleIdx="5" presStyleCnt="18" custLinFactNeighborX="-12000" custLinFactNeighborY="-2674">
        <dgm:presLayoutVars>
          <dgm:bulletEnabled val="1"/>
        </dgm:presLayoutVars>
      </dgm:prSet>
      <dgm:spPr/>
    </dgm:pt>
    <dgm:pt modelId="{04D9AEAA-4178-4C90-9181-0357B67D072E}" type="pres">
      <dgm:prSet presAssocID="{1CFDBDC3-9135-4150-86BB-735F37F9E6E5}" presName="sibTrans" presStyleCnt="0"/>
      <dgm:spPr/>
    </dgm:pt>
    <dgm:pt modelId="{022E3A57-1E1C-4729-A417-E9A323CE3E8C}" type="pres">
      <dgm:prSet presAssocID="{335259C7-5C3A-4966-9B8E-C4510D8EF43E}" presName="node" presStyleLbl="node1" presStyleIdx="6" presStyleCnt="18" custLinFactNeighborX="-840" custLinFactNeighborY="2124">
        <dgm:presLayoutVars>
          <dgm:bulletEnabled val="1"/>
        </dgm:presLayoutVars>
      </dgm:prSet>
      <dgm:spPr/>
    </dgm:pt>
    <dgm:pt modelId="{3F9D784C-080C-4505-BD62-A983206750E6}" type="pres">
      <dgm:prSet presAssocID="{B7DC8327-1324-4D64-9A1A-49AE5C6B14EA}" presName="sibTrans" presStyleCnt="0"/>
      <dgm:spPr/>
    </dgm:pt>
    <dgm:pt modelId="{813AD4EE-D7CE-4D8D-8042-0E51221C1F0C}" type="pres">
      <dgm:prSet presAssocID="{08D7D509-8549-42F5-A1DB-9FE8ED997A2B}" presName="node" presStyleLbl="node1" presStyleIdx="7" presStyleCnt="18" custLinFactNeighborX="-2059" custLinFactNeighborY="2124">
        <dgm:presLayoutVars>
          <dgm:bulletEnabled val="1"/>
        </dgm:presLayoutVars>
      </dgm:prSet>
      <dgm:spPr/>
    </dgm:pt>
    <dgm:pt modelId="{4CB0D081-9E1F-4E5A-859D-6A5D05311AD3}" type="pres">
      <dgm:prSet presAssocID="{B7D0FCAF-6763-4267-BDE2-BCFA69C7BEBD}" presName="sibTrans" presStyleCnt="0"/>
      <dgm:spPr/>
    </dgm:pt>
    <dgm:pt modelId="{AFAA29BD-90F3-4272-B71E-5FBF2AA2B670}" type="pres">
      <dgm:prSet presAssocID="{7347AF61-D892-4CE9-B549-CA716E644A7D}" presName="node" presStyleLbl="node1" presStyleIdx="8" presStyleCnt="18" custLinFactNeighborX="5137" custLinFactNeighborY="316">
        <dgm:presLayoutVars>
          <dgm:bulletEnabled val="1"/>
        </dgm:presLayoutVars>
      </dgm:prSet>
      <dgm:spPr/>
    </dgm:pt>
    <dgm:pt modelId="{BE4A8062-964F-4C9F-8278-C0A084683DFF}" type="pres">
      <dgm:prSet presAssocID="{69F8B946-9498-4FCE-BBDB-A20D564DBCD3}" presName="sibTrans" presStyleCnt="0"/>
      <dgm:spPr/>
    </dgm:pt>
    <dgm:pt modelId="{612168D3-36D9-4D5C-8EC1-F77CBCFF0BA8}" type="pres">
      <dgm:prSet presAssocID="{95559958-1209-404C-8299-D41262AA0950}" presName="node" presStyleLbl="node1" presStyleIdx="9" presStyleCnt="18" custLinFactNeighborX="-5000" custLinFactNeighborY="316">
        <dgm:presLayoutVars>
          <dgm:bulletEnabled val="1"/>
        </dgm:presLayoutVars>
      </dgm:prSet>
      <dgm:spPr/>
    </dgm:pt>
    <dgm:pt modelId="{8E9D582B-EBDE-4D39-ACD0-7B1075382092}" type="pres">
      <dgm:prSet presAssocID="{F31278D0-962C-48CC-BD07-F7FB04936040}" presName="sibTrans" presStyleCnt="0"/>
      <dgm:spPr/>
    </dgm:pt>
    <dgm:pt modelId="{6325D5D6-102D-4FC5-AF10-7AC033077AC0}" type="pres">
      <dgm:prSet presAssocID="{4FB38B0B-CFC9-43A1-AF80-A4AC8A4FDA6E}" presName="node" presStyleLbl="node1" presStyleIdx="10" presStyleCnt="18" custLinFactNeighborX="-3921" custLinFactNeighborY="316">
        <dgm:presLayoutVars>
          <dgm:bulletEnabled val="1"/>
        </dgm:presLayoutVars>
      </dgm:prSet>
      <dgm:spPr/>
    </dgm:pt>
    <dgm:pt modelId="{353DF33C-43F2-49DF-A511-2091BCBCDA29}" type="pres">
      <dgm:prSet presAssocID="{3FC9C547-A38C-4FE6-8C53-9DB6F2B3BA80}" presName="sibTrans" presStyleCnt="0"/>
      <dgm:spPr/>
    </dgm:pt>
    <dgm:pt modelId="{99F4A528-952B-4D3C-9630-F59DE74F865A}" type="pres">
      <dgm:prSet presAssocID="{1A4E2167-278A-4E6D-B0D6-A2442D1AE5D9}" presName="node" presStyleLbl="node1" presStyleIdx="11" presStyleCnt="18" custLinFactNeighborX="-7508" custLinFactNeighborY="316">
        <dgm:presLayoutVars>
          <dgm:bulletEnabled val="1"/>
        </dgm:presLayoutVars>
      </dgm:prSet>
      <dgm:spPr/>
    </dgm:pt>
    <dgm:pt modelId="{8BD8FF72-EFBB-420D-82A6-0BA83138987B}" type="pres">
      <dgm:prSet presAssocID="{74BFB592-E221-49E8-8232-1F1AE5018D80}" presName="sibTrans" presStyleCnt="0"/>
      <dgm:spPr/>
    </dgm:pt>
    <dgm:pt modelId="{57EA09FB-EC71-45B7-BF70-B5B26962D267}" type="pres">
      <dgm:prSet presAssocID="{E1923C34-24F8-4444-B60F-B676AB7D78B9}" presName="node" presStyleLbl="node1" presStyleIdx="12" presStyleCnt="18" custLinFactNeighborX="792" custLinFactNeighborY="2756">
        <dgm:presLayoutVars>
          <dgm:bulletEnabled val="1"/>
        </dgm:presLayoutVars>
      </dgm:prSet>
      <dgm:spPr/>
    </dgm:pt>
    <dgm:pt modelId="{4D9D58FB-476B-4E5A-8B72-758764197199}" type="pres">
      <dgm:prSet presAssocID="{A3B92E9A-57BD-49B5-8F0F-614FEC3734F3}" presName="sibTrans" presStyleCnt="0"/>
      <dgm:spPr/>
    </dgm:pt>
    <dgm:pt modelId="{53578BE9-5009-4A15-ABEB-8F724D19EF44}" type="pres">
      <dgm:prSet presAssocID="{084BBE88-878B-4CD4-A31F-B220D8E7FC06}" presName="node" presStyleLbl="node1" presStyleIdx="13" presStyleCnt="18">
        <dgm:presLayoutVars>
          <dgm:bulletEnabled val="1"/>
        </dgm:presLayoutVars>
      </dgm:prSet>
      <dgm:spPr/>
    </dgm:pt>
    <dgm:pt modelId="{06E73832-AF3F-468F-93BC-32EA98BB6BD4}" type="pres">
      <dgm:prSet presAssocID="{A53EC6DD-4FE9-4836-A6BB-320E13508011}" presName="sibTrans" presStyleCnt="0"/>
      <dgm:spPr/>
    </dgm:pt>
    <dgm:pt modelId="{2359DA9F-76AB-4C5B-A3BF-2490B4C81B34}" type="pres">
      <dgm:prSet presAssocID="{4E3025D4-C9DA-47BB-8E68-D6425B3EB04F}" presName="node" presStyleLbl="node1" presStyleIdx="14" presStyleCnt="18" custLinFactNeighborX="-1135" custLinFactNeighborY="2756">
        <dgm:presLayoutVars>
          <dgm:bulletEnabled val="1"/>
        </dgm:presLayoutVars>
      </dgm:prSet>
      <dgm:spPr/>
    </dgm:pt>
    <dgm:pt modelId="{BDF6C3BE-9A60-44E2-9D81-1B5AA6CF9B69}" type="pres">
      <dgm:prSet presAssocID="{BDFA50A8-F318-4AC7-8A49-E506F1686C7D}" presName="sibTrans" presStyleCnt="0"/>
      <dgm:spPr/>
    </dgm:pt>
    <dgm:pt modelId="{DA1DBF1D-6A4B-469B-8C46-3B9A0C1ED2A9}" type="pres">
      <dgm:prSet presAssocID="{49116536-0568-436B-B178-5C573A5E86CC}" presName="node" presStyleLbl="node1" presStyleIdx="15" presStyleCnt="18" custLinFactNeighborX="-3018" custLinFactNeighborY="3337">
        <dgm:presLayoutVars>
          <dgm:bulletEnabled val="1"/>
        </dgm:presLayoutVars>
      </dgm:prSet>
      <dgm:spPr/>
    </dgm:pt>
    <dgm:pt modelId="{A331EF4E-7DA9-45C1-A5A4-C4302A3DD1E0}" type="pres">
      <dgm:prSet presAssocID="{CED5832C-3F1B-40FF-B9AB-A6FAE75CDD1F}" presName="sibTrans" presStyleCnt="0"/>
      <dgm:spPr/>
    </dgm:pt>
    <dgm:pt modelId="{F85F6CD9-DAC3-4527-8F30-1AB7D8F26A70}" type="pres">
      <dgm:prSet presAssocID="{BE556390-57A0-4050-BACC-9BA3D10611FD}" presName="node" presStyleLbl="node1" presStyleIdx="16" presStyleCnt="18">
        <dgm:presLayoutVars>
          <dgm:bulletEnabled val="1"/>
        </dgm:presLayoutVars>
      </dgm:prSet>
      <dgm:spPr/>
    </dgm:pt>
    <dgm:pt modelId="{F130C09E-E001-48FF-A677-D2EF29FBA5F9}" type="pres">
      <dgm:prSet presAssocID="{5D8F17A1-A9AD-4CB3-BE2C-348F8EDF73CE}" presName="sibTrans" presStyleCnt="0"/>
      <dgm:spPr/>
    </dgm:pt>
    <dgm:pt modelId="{579F1D80-979D-4A73-BBC1-D5A76BB5F827}" type="pres">
      <dgm:prSet presAssocID="{A4482D7F-1EDE-4B4A-8C5F-156B0FE0C492}" presName="node" presStyleLbl="node1" presStyleIdx="17" presStyleCnt="18">
        <dgm:presLayoutVars>
          <dgm:bulletEnabled val="1"/>
        </dgm:presLayoutVars>
      </dgm:prSet>
      <dgm:spPr/>
    </dgm:pt>
  </dgm:ptLst>
  <dgm:cxnLst>
    <dgm:cxn modelId="{14A3F400-5408-4D3C-B407-7A9AAB1976F8}" srcId="{2D4D5EBF-B6B3-4089-8014-7903E4276B8F}" destId="{574C1429-B880-4D5C-9AB6-C8D03ACDAD0D}" srcOrd="5" destOrd="0" parTransId="{731D77C8-2FCD-4773-B2BB-4270B1F56742}" sibTransId="{1CFDBDC3-9135-4150-86BB-735F37F9E6E5}"/>
    <dgm:cxn modelId="{AC90BD04-7DB6-4B70-8404-5FBDF91354AE}" srcId="{2D4D5EBF-B6B3-4089-8014-7903E4276B8F}" destId="{4E3025D4-C9DA-47BB-8E68-D6425B3EB04F}" srcOrd="14" destOrd="0" parTransId="{1DF4249E-C3CB-4EEB-984E-06CFF395C2D5}" sibTransId="{BDFA50A8-F318-4AC7-8A49-E506F1686C7D}"/>
    <dgm:cxn modelId="{CBC30F05-380D-4888-9A09-769068DFE5E5}" type="presOf" srcId="{E1923C34-24F8-4444-B60F-B676AB7D78B9}" destId="{57EA09FB-EC71-45B7-BF70-B5B26962D267}" srcOrd="0" destOrd="0" presId="urn:microsoft.com/office/officeart/2005/8/layout/default#1"/>
    <dgm:cxn modelId="{62ABFC06-88EE-4D40-9CA9-07E1659DC333}" type="presOf" srcId="{2D4D5EBF-B6B3-4089-8014-7903E4276B8F}" destId="{C261EC0F-C70C-4D92-8310-DC6650DF420D}" srcOrd="0" destOrd="0" presId="urn:microsoft.com/office/officeart/2005/8/layout/default#1"/>
    <dgm:cxn modelId="{ADD4D508-BF91-4494-8231-8E3DA123451E}" type="presOf" srcId="{83AB4256-8732-40A7-A074-AE37AA3106E1}" destId="{6B7E0FE2-F1BF-47F4-BA7E-02EFA69EC655}" srcOrd="0" destOrd="0" presId="urn:microsoft.com/office/officeart/2005/8/layout/default#1"/>
    <dgm:cxn modelId="{108B9109-81D2-40AD-A595-E4511CF64BB5}" srcId="{2D4D5EBF-B6B3-4089-8014-7903E4276B8F}" destId="{7347AF61-D892-4CE9-B549-CA716E644A7D}" srcOrd="8" destOrd="0" parTransId="{2EA03218-4FDF-4AEB-A808-D8E46F38D729}" sibTransId="{69F8B946-9498-4FCE-BBDB-A20D564DBCD3}"/>
    <dgm:cxn modelId="{13A11F0C-745C-47E5-9756-9BE4455E6DF9}" type="presOf" srcId="{81FAB1EF-D91D-49C1-A303-4A9120A6BD8F}" destId="{4BEFADC5-5404-4C28-882E-7EB034D41D7D}" srcOrd="0" destOrd="0" presId="urn:microsoft.com/office/officeart/2005/8/layout/default#1"/>
    <dgm:cxn modelId="{28B9031D-B38D-4357-8C23-DFDB93953C80}" srcId="{2D4D5EBF-B6B3-4089-8014-7903E4276B8F}" destId="{08D7D509-8549-42F5-A1DB-9FE8ED997A2B}" srcOrd="7" destOrd="0" parTransId="{63FD3B5E-69AF-4E54-BE49-E9FA5D762093}" sibTransId="{B7D0FCAF-6763-4267-BDE2-BCFA69C7BEBD}"/>
    <dgm:cxn modelId="{C44B3631-99B5-413B-99CD-DCABC3A46E63}" srcId="{2D4D5EBF-B6B3-4089-8014-7903E4276B8F}" destId="{335259C7-5C3A-4966-9B8E-C4510D8EF43E}" srcOrd="6" destOrd="0" parTransId="{0EFC577F-7230-44D6-B71E-693320371CAE}" sibTransId="{B7DC8327-1324-4D64-9A1A-49AE5C6B14EA}"/>
    <dgm:cxn modelId="{2C65CE35-1B4A-4CBE-992D-452C49968907}" type="presOf" srcId="{335259C7-5C3A-4966-9B8E-C4510D8EF43E}" destId="{022E3A57-1E1C-4729-A417-E9A323CE3E8C}" srcOrd="0" destOrd="0" presId="urn:microsoft.com/office/officeart/2005/8/layout/default#1"/>
    <dgm:cxn modelId="{08EF9940-2DAE-4E20-971A-7EC6DAFF5E0F}" srcId="{2D4D5EBF-B6B3-4089-8014-7903E4276B8F}" destId="{084BBE88-878B-4CD4-A31F-B220D8E7FC06}" srcOrd="13" destOrd="0" parTransId="{077E4C2F-1FF7-4D6D-A9F0-9424C8119F5F}" sibTransId="{A53EC6DD-4FE9-4836-A6BB-320E13508011}"/>
    <dgm:cxn modelId="{D8FF135D-F2DE-45C8-BA47-B873C533BD16}" type="presOf" srcId="{CE63E6A9-BC5E-4195-A6BF-A45FB18D1F8D}" destId="{6B4F5297-78C0-4291-A481-66ACBE538C3D}" srcOrd="0" destOrd="0" presId="urn:microsoft.com/office/officeart/2005/8/layout/default#1"/>
    <dgm:cxn modelId="{A3491762-5128-495C-8A0B-31E048F7CDDF}" type="presOf" srcId="{95559958-1209-404C-8299-D41262AA0950}" destId="{612168D3-36D9-4D5C-8EC1-F77CBCFF0BA8}" srcOrd="0" destOrd="0" presId="urn:microsoft.com/office/officeart/2005/8/layout/default#1"/>
    <dgm:cxn modelId="{3302D862-B8F7-4972-A6B7-34ED61F02CB6}" type="presOf" srcId="{0C672B2E-6C7E-4CB4-B325-7532D7D1FAB5}" destId="{D487C385-DE38-4FBD-97FB-C687840E8AF1}" srcOrd="0" destOrd="0" presId="urn:microsoft.com/office/officeart/2005/8/layout/default#1"/>
    <dgm:cxn modelId="{A8C93D63-4C6C-4716-B2A8-39BFA9AEC27C}" srcId="{2D4D5EBF-B6B3-4089-8014-7903E4276B8F}" destId="{364299BA-BFC6-4BC3-A789-B193D8E77DEE}" srcOrd="1" destOrd="0" parTransId="{EFED0178-22E3-4950-A83B-ADD5712C25F1}" sibTransId="{DD725676-4008-4D07-9934-1AEB181921EF}"/>
    <dgm:cxn modelId="{9A9B386D-1B4F-4409-AA1D-7478892AE893}" srcId="{2D4D5EBF-B6B3-4089-8014-7903E4276B8F}" destId="{E1923C34-24F8-4444-B60F-B676AB7D78B9}" srcOrd="12" destOrd="0" parTransId="{A93A2E58-E55B-4A58-A8F7-BED69B16C5DE}" sibTransId="{A3B92E9A-57BD-49B5-8F0F-614FEC3734F3}"/>
    <dgm:cxn modelId="{524D4370-D2D5-4304-B510-391B08EE75B9}" type="presOf" srcId="{BE556390-57A0-4050-BACC-9BA3D10611FD}" destId="{F85F6CD9-DAC3-4527-8F30-1AB7D8F26A70}" srcOrd="0" destOrd="0" presId="urn:microsoft.com/office/officeart/2005/8/layout/default#1"/>
    <dgm:cxn modelId="{B6F49F70-84C8-415A-9876-4E217632012E}" srcId="{2D4D5EBF-B6B3-4089-8014-7903E4276B8F}" destId="{49116536-0568-436B-B178-5C573A5E86CC}" srcOrd="15" destOrd="0" parTransId="{28ECEEFB-54CB-418B-B4CF-92FEAC2E63A7}" sibTransId="{CED5832C-3F1B-40FF-B9AB-A6FAE75CDD1F}"/>
    <dgm:cxn modelId="{273AB27A-1FF3-485A-923C-AADA7BC452F2}" type="presOf" srcId="{364299BA-BFC6-4BC3-A789-B193D8E77DEE}" destId="{BBE54133-BD11-4D6C-A72D-511637F007DD}" srcOrd="0" destOrd="0" presId="urn:microsoft.com/office/officeart/2005/8/layout/default#1"/>
    <dgm:cxn modelId="{54397F98-788A-4440-9D52-B2196FDD7C6D}" srcId="{2D4D5EBF-B6B3-4089-8014-7903E4276B8F}" destId="{A4482D7F-1EDE-4B4A-8C5F-156B0FE0C492}" srcOrd="17" destOrd="0" parTransId="{920F0420-1F4A-4443-A84B-1760AD1AF400}" sibTransId="{260EA928-450A-445C-8B4D-226B38610A54}"/>
    <dgm:cxn modelId="{15B5D098-E91B-42B5-9BFF-9678276BBC17}" srcId="{2D4D5EBF-B6B3-4089-8014-7903E4276B8F}" destId="{83AB4256-8732-40A7-A074-AE37AA3106E1}" srcOrd="0" destOrd="0" parTransId="{F5DD9D62-665B-426D-B1F2-C9A6D02CB2E7}" sibTransId="{9D115D03-A565-4884-AF54-9120C1D6B2B0}"/>
    <dgm:cxn modelId="{A16ED998-D9C3-4489-869D-450D2209ACB9}" type="presOf" srcId="{7347AF61-D892-4CE9-B549-CA716E644A7D}" destId="{AFAA29BD-90F3-4272-B71E-5FBF2AA2B670}" srcOrd="0" destOrd="0" presId="urn:microsoft.com/office/officeart/2005/8/layout/default#1"/>
    <dgm:cxn modelId="{F690F0AB-99C1-4495-9B8A-97A5A3D70390}" srcId="{2D4D5EBF-B6B3-4089-8014-7903E4276B8F}" destId="{0C672B2E-6C7E-4CB4-B325-7532D7D1FAB5}" srcOrd="2" destOrd="0" parTransId="{ECA77BBD-E9A7-45B6-8CBE-CF669AB74496}" sibTransId="{B162CF11-FAAA-4C69-86D6-BA5802653BA9}"/>
    <dgm:cxn modelId="{9FC31AAE-A021-465C-9A56-14B72747E9EF}" srcId="{2D4D5EBF-B6B3-4089-8014-7903E4276B8F}" destId="{1A4E2167-278A-4E6D-B0D6-A2442D1AE5D9}" srcOrd="11" destOrd="0" parTransId="{9695AD3A-438B-4D82-B642-50EE9D91FE60}" sibTransId="{74BFB592-E221-49E8-8232-1F1AE5018D80}"/>
    <dgm:cxn modelId="{F8BEAEB2-EB07-4F86-9DF5-7973FB82363E}" srcId="{2D4D5EBF-B6B3-4089-8014-7903E4276B8F}" destId="{CE63E6A9-BC5E-4195-A6BF-A45FB18D1F8D}" srcOrd="4" destOrd="0" parTransId="{87CCC645-FE0B-456C-A03A-1958F72D6E2D}" sibTransId="{EDA48872-EF76-4AF6-B9A6-9D33C707E472}"/>
    <dgm:cxn modelId="{B48A9FB6-8181-431A-8BB0-88DD5E78EEE2}" type="presOf" srcId="{574C1429-B880-4D5C-9AB6-C8D03ACDAD0D}" destId="{3647CC8B-31AB-4E3F-A3E1-8FE62976A4DD}" srcOrd="0" destOrd="0" presId="urn:microsoft.com/office/officeart/2005/8/layout/default#1"/>
    <dgm:cxn modelId="{0A6F3FBD-38BD-41EB-986A-B15104C0551C}" type="presOf" srcId="{A4482D7F-1EDE-4B4A-8C5F-156B0FE0C492}" destId="{579F1D80-979D-4A73-BBC1-D5A76BB5F827}" srcOrd="0" destOrd="0" presId="urn:microsoft.com/office/officeart/2005/8/layout/default#1"/>
    <dgm:cxn modelId="{E726A0BD-0929-4B9E-9CA3-2354A5ED5289}" type="presOf" srcId="{49116536-0568-436B-B178-5C573A5E86CC}" destId="{DA1DBF1D-6A4B-469B-8C46-3B9A0C1ED2A9}" srcOrd="0" destOrd="0" presId="urn:microsoft.com/office/officeart/2005/8/layout/default#1"/>
    <dgm:cxn modelId="{05748ED6-A744-4D23-9A94-C18D9777371E}" srcId="{2D4D5EBF-B6B3-4089-8014-7903E4276B8F}" destId="{81FAB1EF-D91D-49C1-A303-4A9120A6BD8F}" srcOrd="3" destOrd="0" parTransId="{096472F7-D59C-4FC4-B3F4-513EB4A9C24A}" sibTransId="{BF8167F7-ADED-4A0E-8BC9-1C3378F9C006}"/>
    <dgm:cxn modelId="{1BB99CDD-1376-421E-B64C-8B49AC3B7DCF}" type="presOf" srcId="{084BBE88-878B-4CD4-A31F-B220D8E7FC06}" destId="{53578BE9-5009-4A15-ABEB-8F724D19EF44}" srcOrd="0" destOrd="0" presId="urn:microsoft.com/office/officeart/2005/8/layout/default#1"/>
    <dgm:cxn modelId="{AC96E3E3-0AC8-47E4-900A-A56E6DEBA7DA}" srcId="{2D4D5EBF-B6B3-4089-8014-7903E4276B8F}" destId="{4FB38B0B-CFC9-43A1-AF80-A4AC8A4FDA6E}" srcOrd="10" destOrd="0" parTransId="{47647CBA-3264-4758-861E-D439467C5EE1}" sibTransId="{3FC9C547-A38C-4FE6-8C53-9DB6F2B3BA80}"/>
    <dgm:cxn modelId="{8FC41BE7-B594-4E5C-9779-61FCE7612C4B}" type="presOf" srcId="{1A4E2167-278A-4E6D-B0D6-A2442D1AE5D9}" destId="{99F4A528-952B-4D3C-9630-F59DE74F865A}" srcOrd="0" destOrd="0" presId="urn:microsoft.com/office/officeart/2005/8/layout/default#1"/>
    <dgm:cxn modelId="{DBF653EA-BDD7-4BAC-9A66-079E773B62A1}" type="presOf" srcId="{4E3025D4-C9DA-47BB-8E68-D6425B3EB04F}" destId="{2359DA9F-76AB-4C5B-A3BF-2490B4C81B34}" srcOrd="0" destOrd="0" presId="urn:microsoft.com/office/officeart/2005/8/layout/default#1"/>
    <dgm:cxn modelId="{CAB186EC-C019-4B2B-9267-16D6DC320748}" type="presOf" srcId="{08D7D509-8549-42F5-A1DB-9FE8ED997A2B}" destId="{813AD4EE-D7CE-4D8D-8042-0E51221C1F0C}" srcOrd="0" destOrd="0" presId="urn:microsoft.com/office/officeart/2005/8/layout/default#1"/>
    <dgm:cxn modelId="{323CC2EF-2C8E-48CA-8DC1-DD028DA6461F}" type="presOf" srcId="{4FB38B0B-CFC9-43A1-AF80-A4AC8A4FDA6E}" destId="{6325D5D6-102D-4FC5-AF10-7AC033077AC0}" srcOrd="0" destOrd="0" presId="urn:microsoft.com/office/officeart/2005/8/layout/default#1"/>
    <dgm:cxn modelId="{F9A96AFF-7E0B-4796-BEF5-89C6FD794E5E}" srcId="{2D4D5EBF-B6B3-4089-8014-7903E4276B8F}" destId="{BE556390-57A0-4050-BACC-9BA3D10611FD}" srcOrd="16" destOrd="0" parTransId="{31123C05-6C50-43C1-A588-012C7D554643}" sibTransId="{5D8F17A1-A9AD-4CB3-BE2C-348F8EDF73CE}"/>
    <dgm:cxn modelId="{C9A8C2FF-812E-4C9E-9D92-8953A5540B25}" srcId="{2D4D5EBF-B6B3-4089-8014-7903E4276B8F}" destId="{95559958-1209-404C-8299-D41262AA0950}" srcOrd="9" destOrd="0" parTransId="{AF2824F5-7DF4-46B9-932A-FA7D87227EA7}" sibTransId="{F31278D0-962C-48CC-BD07-F7FB04936040}"/>
    <dgm:cxn modelId="{0F63BD7A-B2C4-4695-9D3F-BA6B2DCC3615}" type="presParOf" srcId="{C261EC0F-C70C-4D92-8310-DC6650DF420D}" destId="{6B7E0FE2-F1BF-47F4-BA7E-02EFA69EC655}" srcOrd="0" destOrd="0" presId="urn:microsoft.com/office/officeart/2005/8/layout/default#1"/>
    <dgm:cxn modelId="{A9C80023-02C2-4252-BF21-928919C3CF3B}" type="presParOf" srcId="{C261EC0F-C70C-4D92-8310-DC6650DF420D}" destId="{1C0DF48B-CA02-4D2D-8C86-70DF380F4B75}" srcOrd="1" destOrd="0" presId="urn:microsoft.com/office/officeart/2005/8/layout/default#1"/>
    <dgm:cxn modelId="{B4D39C99-111D-494B-AA2C-0E7545E62720}" type="presParOf" srcId="{C261EC0F-C70C-4D92-8310-DC6650DF420D}" destId="{BBE54133-BD11-4D6C-A72D-511637F007DD}" srcOrd="2" destOrd="0" presId="urn:microsoft.com/office/officeart/2005/8/layout/default#1"/>
    <dgm:cxn modelId="{03FBDC79-C917-4496-A6F6-57AF9B09E38B}" type="presParOf" srcId="{C261EC0F-C70C-4D92-8310-DC6650DF420D}" destId="{5E432626-FD45-436C-AE99-D311A9D4448A}" srcOrd="3" destOrd="0" presId="urn:microsoft.com/office/officeart/2005/8/layout/default#1"/>
    <dgm:cxn modelId="{642B83E4-B87B-456B-B361-D9DD8111535A}" type="presParOf" srcId="{C261EC0F-C70C-4D92-8310-DC6650DF420D}" destId="{D487C385-DE38-4FBD-97FB-C687840E8AF1}" srcOrd="4" destOrd="0" presId="urn:microsoft.com/office/officeart/2005/8/layout/default#1"/>
    <dgm:cxn modelId="{19A9FCB3-4618-4315-8E06-63CC6656E16C}" type="presParOf" srcId="{C261EC0F-C70C-4D92-8310-DC6650DF420D}" destId="{2526DFCB-A63C-4462-AF9E-869934269898}" srcOrd="5" destOrd="0" presId="urn:microsoft.com/office/officeart/2005/8/layout/default#1"/>
    <dgm:cxn modelId="{6F87E8E9-EB71-4533-969D-6563A701A362}" type="presParOf" srcId="{C261EC0F-C70C-4D92-8310-DC6650DF420D}" destId="{4BEFADC5-5404-4C28-882E-7EB034D41D7D}" srcOrd="6" destOrd="0" presId="urn:microsoft.com/office/officeart/2005/8/layout/default#1"/>
    <dgm:cxn modelId="{B1F9BEC6-665F-49E6-8FD8-FD445613AFEB}" type="presParOf" srcId="{C261EC0F-C70C-4D92-8310-DC6650DF420D}" destId="{A458B14A-9489-4930-A34B-E5E92F1A12CC}" srcOrd="7" destOrd="0" presId="urn:microsoft.com/office/officeart/2005/8/layout/default#1"/>
    <dgm:cxn modelId="{72D685EE-57A3-48EB-8823-92CA3C72D6F7}" type="presParOf" srcId="{C261EC0F-C70C-4D92-8310-DC6650DF420D}" destId="{6B4F5297-78C0-4291-A481-66ACBE538C3D}" srcOrd="8" destOrd="0" presId="urn:microsoft.com/office/officeart/2005/8/layout/default#1"/>
    <dgm:cxn modelId="{91766C97-580D-49B5-B2CD-16DE379E2F3B}" type="presParOf" srcId="{C261EC0F-C70C-4D92-8310-DC6650DF420D}" destId="{8A951665-5F83-4CFE-8EB7-109598132DDD}" srcOrd="9" destOrd="0" presId="urn:microsoft.com/office/officeart/2005/8/layout/default#1"/>
    <dgm:cxn modelId="{0A5C22CD-08A3-4AEB-9BC9-7D8E52ED073B}" type="presParOf" srcId="{C261EC0F-C70C-4D92-8310-DC6650DF420D}" destId="{3647CC8B-31AB-4E3F-A3E1-8FE62976A4DD}" srcOrd="10" destOrd="0" presId="urn:microsoft.com/office/officeart/2005/8/layout/default#1"/>
    <dgm:cxn modelId="{CB8FD1D8-1BAA-4333-AF3D-9B5E753F1F89}" type="presParOf" srcId="{C261EC0F-C70C-4D92-8310-DC6650DF420D}" destId="{04D9AEAA-4178-4C90-9181-0357B67D072E}" srcOrd="11" destOrd="0" presId="urn:microsoft.com/office/officeart/2005/8/layout/default#1"/>
    <dgm:cxn modelId="{FC616E9C-3A5A-403B-88BE-9CAF116F2075}" type="presParOf" srcId="{C261EC0F-C70C-4D92-8310-DC6650DF420D}" destId="{022E3A57-1E1C-4729-A417-E9A323CE3E8C}" srcOrd="12" destOrd="0" presId="urn:microsoft.com/office/officeart/2005/8/layout/default#1"/>
    <dgm:cxn modelId="{14FF4EC9-51C8-4D8D-B2C1-22C1A029F6EA}" type="presParOf" srcId="{C261EC0F-C70C-4D92-8310-DC6650DF420D}" destId="{3F9D784C-080C-4505-BD62-A983206750E6}" srcOrd="13" destOrd="0" presId="urn:microsoft.com/office/officeart/2005/8/layout/default#1"/>
    <dgm:cxn modelId="{D7E22352-6ABB-41B5-A7EE-6411B9D3BDFD}" type="presParOf" srcId="{C261EC0F-C70C-4D92-8310-DC6650DF420D}" destId="{813AD4EE-D7CE-4D8D-8042-0E51221C1F0C}" srcOrd="14" destOrd="0" presId="urn:microsoft.com/office/officeart/2005/8/layout/default#1"/>
    <dgm:cxn modelId="{6054FCFD-4A93-4335-AFD5-496A4BD10303}" type="presParOf" srcId="{C261EC0F-C70C-4D92-8310-DC6650DF420D}" destId="{4CB0D081-9E1F-4E5A-859D-6A5D05311AD3}" srcOrd="15" destOrd="0" presId="urn:microsoft.com/office/officeart/2005/8/layout/default#1"/>
    <dgm:cxn modelId="{28B65CFA-D57B-42CF-AFA2-70257EA1796F}" type="presParOf" srcId="{C261EC0F-C70C-4D92-8310-DC6650DF420D}" destId="{AFAA29BD-90F3-4272-B71E-5FBF2AA2B670}" srcOrd="16" destOrd="0" presId="urn:microsoft.com/office/officeart/2005/8/layout/default#1"/>
    <dgm:cxn modelId="{8C5BF622-752C-4B7E-BB9B-B63C5C5B0586}" type="presParOf" srcId="{C261EC0F-C70C-4D92-8310-DC6650DF420D}" destId="{BE4A8062-964F-4C9F-8278-C0A084683DFF}" srcOrd="17" destOrd="0" presId="urn:microsoft.com/office/officeart/2005/8/layout/default#1"/>
    <dgm:cxn modelId="{52DD4C73-FC77-4BB7-B56E-A0C3DCA1D61F}" type="presParOf" srcId="{C261EC0F-C70C-4D92-8310-DC6650DF420D}" destId="{612168D3-36D9-4D5C-8EC1-F77CBCFF0BA8}" srcOrd="18" destOrd="0" presId="urn:microsoft.com/office/officeart/2005/8/layout/default#1"/>
    <dgm:cxn modelId="{4B6B6908-C8CF-4A50-9108-409C0E7E01D4}" type="presParOf" srcId="{C261EC0F-C70C-4D92-8310-DC6650DF420D}" destId="{8E9D582B-EBDE-4D39-ACD0-7B1075382092}" srcOrd="19" destOrd="0" presId="urn:microsoft.com/office/officeart/2005/8/layout/default#1"/>
    <dgm:cxn modelId="{1FE10477-E4B4-4087-BC50-0C994C4E85BD}" type="presParOf" srcId="{C261EC0F-C70C-4D92-8310-DC6650DF420D}" destId="{6325D5D6-102D-4FC5-AF10-7AC033077AC0}" srcOrd="20" destOrd="0" presId="urn:microsoft.com/office/officeart/2005/8/layout/default#1"/>
    <dgm:cxn modelId="{9337D56F-D777-4914-BA9B-4EE3677F65EE}" type="presParOf" srcId="{C261EC0F-C70C-4D92-8310-DC6650DF420D}" destId="{353DF33C-43F2-49DF-A511-2091BCBCDA29}" srcOrd="21" destOrd="0" presId="urn:microsoft.com/office/officeart/2005/8/layout/default#1"/>
    <dgm:cxn modelId="{36AC97EB-3831-47FA-B151-503AF7FECE5D}" type="presParOf" srcId="{C261EC0F-C70C-4D92-8310-DC6650DF420D}" destId="{99F4A528-952B-4D3C-9630-F59DE74F865A}" srcOrd="22" destOrd="0" presId="urn:microsoft.com/office/officeart/2005/8/layout/default#1"/>
    <dgm:cxn modelId="{92C0B2A1-A5A2-41F2-973A-04E76C9AF944}" type="presParOf" srcId="{C261EC0F-C70C-4D92-8310-DC6650DF420D}" destId="{8BD8FF72-EFBB-420D-82A6-0BA83138987B}" srcOrd="23" destOrd="0" presId="urn:microsoft.com/office/officeart/2005/8/layout/default#1"/>
    <dgm:cxn modelId="{7F3202EB-4ED1-4B58-92BC-0F2F323C216B}" type="presParOf" srcId="{C261EC0F-C70C-4D92-8310-DC6650DF420D}" destId="{57EA09FB-EC71-45B7-BF70-B5B26962D267}" srcOrd="24" destOrd="0" presId="urn:microsoft.com/office/officeart/2005/8/layout/default#1"/>
    <dgm:cxn modelId="{A50FD4DF-E53B-4EC9-8431-D8BC17FA99A8}" type="presParOf" srcId="{C261EC0F-C70C-4D92-8310-DC6650DF420D}" destId="{4D9D58FB-476B-4E5A-8B72-758764197199}" srcOrd="25" destOrd="0" presId="urn:microsoft.com/office/officeart/2005/8/layout/default#1"/>
    <dgm:cxn modelId="{E879EEB8-54E0-4C9C-80BD-8EE2BD6D636D}" type="presParOf" srcId="{C261EC0F-C70C-4D92-8310-DC6650DF420D}" destId="{53578BE9-5009-4A15-ABEB-8F724D19EF44}" srcOrd="26" destOrd="0" presId="urn:microsoft.com/office/officeart/2005/8/layout/default#1"/>
    <dgm:cxn modelId="{4F36B0CB-F44E-4CDD-85E0-DB0949310511}" type="presParOf" srcId="{C261EC0F-C70C-4D92-8310-DC6650DF420D}" destId="{06E73832-AF3F-468F-93BC-32EA98BB6BD4}" srcOrd="27" destOrd="0" presId="urn:microsoft.com/office/officeart/2005/8/layout/default#1"/>
    <dgm:cxn modelId="{FD787117-A6CD-478B-BB9F-A6509F678530}" type="presParOf" srcId="{C261EC0F-C70C-4D92-8310-DC6650DF420D}" destId="{2359DA9F-76AB-4C5B-A3BF-2490B4C81B34}" srcOrd="28" destOrd="0" presId="urn:microsoft.com/office/officeart/2005/8/layout/default#1"/>
    <dgm:cxn modelId="{EC30FD82-E16D-424E-B4C7-DE1B0A7E37CA}" type="presParOf" srcId="{C261EC0F-C70C-4D92-8310-DC6650DF420D}" destId="{BDF6C3BE-9A60-44E2-9D81-1B5AA6CF9B69}" srcOrd="29" destOrd="0" presId="urn:microsoft.com/office/officeart/2005/8/layout/default#1"/>
    <dgm:cxn modelId="{595CFADD-4519-4315-8388-D99C4CE9B56B}" type="presParOf" srcId="{C261EC0F-C70C-4D92-8310-DC6650DF420D}" destId="{DA1DBF1D-6A4B-469B-8C46-3B9A0C1ED2A9}" srcOrd="30" destOrd="0" presId="urn:microsoft.com/office/officeart/2005/8/layout/default#1"/>
    <dgm:cxn modelId="{CEEC0816-A5C4-4A0E-AB97-7ADDF39D825B}" type="presParOf" srcId="{C261EC0F-C70C-4D92-8310-DC6650DF420D}" destId="{A331EF4E-7DA9-45C1-A5A4-C4302A3DD1E0}" srcOrd="31" destOrd="0" presId="urn:microsoft.com/office/officeart/2005/8/layout/default#1"/>
    <dgm:cxn modelId="{BA74A6AD-F637-4688-9517-79FED63C0101}" type="presParOf" srcId="{C261EC0F-C70C-4D92-8310-DC6650DF420D}" destId="{F85F6CD9-DAC3-4527-8F30-1AB7D8F26A70}" srcOrd="32" destOrd="0" presId="urn:microsoft.com/office/officeart/2005/8/layout/default#1"/>
    <dgm:cxn modelId="{91C9BFC6-2C7D-4DC0-8636-0F05304EA95F}" type="presParOf" srcId="{C261EC0F-C70C-4D92-8310-DC6650DF420D}" destId="{F130C09E-E001-48FF-A677-D2EF29FBA5F9}" srcOrd="33" destOrd="0" presId="urn:microsoft.com/office/officeart/2005/8/layout/default#1"/>
    <dgm:cxn modelId="{E9E7025C-039A-4D2D-896D-C5A4527CCF03}" type="presParOf" srcId="{C261EC0F-C70C-4D92-8310-DC6650DF420D}" destId="{579F1D80-979D-4A73-BBC1-D5A76BB5F827}" srcOrd="34"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7E0FE2-F1BF-47F4-BA7E-02EFA69EC655}">
      <dsp:nvSpPr>
        <dsp:cNvPr id="0" name=""/>
        <dsp:cNvSpPr/>
      </dsp:nvSpPr>
      <dsp:spPr>
        <a:xfrm>
          <a:off x="2344" y="153572"/>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 2(7A)	</a:t>
          </a:r>
          <a:endParaRPr lang="en-IN" sz="2100" kern="1200" dirty="0"/>
        </a:p>
      </dsp:txBody>
      <dsp:txXfrm>
        <a:off x="2344" y="153572"/>
        <a:ext cx="1269131" cy="761479"/>
      </dsp:txXfrm>
    </dsp:sp>
    <dsp:sp modelId="{BBE54133-BD11-4D6C-A72D-511637F007DD}">
      <dsp:nvSpPr>
        <dsp:cNvPr id="0" name=""/>
        <dsp:cNvSpPr/>
      </dsp:nvSpPr>
      <dsp:spPr>
        <a:xfrm>
          <a:off x="1398389" y="153572"/>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92CA</a:t>
          </a:r>
        </a:p>
      </dsp:txBody>
      <dsp:txXfrm>
        <a:off x="1398389" y="153572"/>
        <a:ext cx="1269131" cy="761479"/>
      </dsp:txXfrm>
    </dsp:sp>
    <dsp:sp modelId="{D487C385-DE38-4FBD-97FB-C687840E8AF1}">
      <dsp:nvSpPr>
        <dsp:cNvPr id="0" name=""/>
        <dsp:cNvSpPr/>
      </dsp:nvSpPr>
      <dsp:spPr>
        <a:xfrm>
          <a:off x="2794434" y="153572"/>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120</a:t>
          </a:r>
          <a:endParaRPr lang="en-IN" sz="2100" kern="1200" dirty="0"/>
        </a:p>
      </dsp:txBody>
      <dsp:txXfrm>
        <a:off x="2794434" y="153572"/>
        <a:ext cx="1269131" cy="761479"/>
      </dsp:txXfrm>
    </dsp:sp>
    <dsp:sp modelId="{4BEFADC5-5404-4C28-882E-7EB034D41D7D}">
      <dsp:nvSpPr>
        <dsp:cNvPr id="0" name=""/>
        <dsp:cNvSpPr/>
      </dsp:nvSpPr>
      <dsp:spPr>
        <a:xfrm>
          <a:off x="4190479" y="153572"/>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124</a:t>
          </a:r>
          <a:endParaRPr lang="en-IN" sz="2100" kern="1200" dirty="0"/>
        </a:p>
      </dsp:txBody>
      <dsp:txXfrm>
        <a:off x="4190479" y="153572"/>
        <a:ext cx="1269131" cy="761479"/>
      </dsp:txXfrm>
    </dsp:sp>
    <dsp:sp modelId="{6B4F5297-78C0-4291-A481-66ACBE538C3D}">
      <dsp:nvSpPr>
        <dsp:cNvPr id="0" name=""/>
        <dsp:cNvSpPr/>
      </dsp:nvSpPr>
      <dsp:spPr>
        <a:xfrm>
          <a:off x="5554148" y="169951"/>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127</a:t>
          </a:r>
        </a:p>
      </dsp:txBody>
      <dsp:txXfrm>
        <a:off x="5554148" y="169951"/>
        <a:ext cx="1269131" cy="761479"/>
      </dsp:txXfrm>
    </dsp:sp>
    <dsp:sp modelId="{3647CC8B-31AB-4E3F-A3E1-8FE62976A4DD}">
      <dsp:nvSpPr>
        <dsp:cNvPr id="0" name=""/>
        <dsp:cNvSpPr/>
      </dsp:nvSpPr>
      <dsp:spPr>
        <a:xfrm>
          <a:off x="0" y="1021602"/>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129</a:t>
          </a:r>
          <a:endParaRPr lang="en-IN" sz="2100" kern="1200" dirty="0"/>
        </a:p>
      </dsp:txBody>
      <dsp:txXfrm>
        <a:off x="0" y="1021602"/>
        <a:ext cx="1269131" cy="761479"/>
      </dsp:txXfrm>
    </dsp:sp>
    <dsp:sp modelId="{022E3A57-1E1C-4729-A417-E9A323CE3E8C}">
      <dsp:nvSpPr>
        <dsp:cNvPr id="0" name=""/>
        <dsp:cNvSpPr/>
      </dsp:nvSpPr>
      <dsp:spPr>
        <a:xfrm>
          <a:off x="1387728" y="1058138"/>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131</a:t>
          </a:r>
          <a:endParaRPr lang="en-IN" sz="2100" kern="1200" dirty="0"/>
        </a:p>
      </dsp:txBody>
      <dsp:txXfrm>
        <a:off x="1387728" y="1058138"/>
        <a:ext cx="1269131" cy="761479"/>
      </dsp:txXfrm>
    </dsp:sp>
    <dsp:sp modelId="{813AD4EE-D7CE-4D8D-8042-0E51221C1F0C}">
      <dsp:nvSpPr>
        <dsp:cNvPr id="0" name=""/>
        <dsp:cNvSpPr/>
      </dsp:nvSpPr>
      <dsp:spPr>
        <a:xfrm>
          <a:off x="2768302" y="1058138"/>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133</a:t>
          </a:r>
          <a:endParaRPr lang="en-IN" sz="2100" kern="1200" dirty="0"/>
        </a:p>
      </dsp:txBody>
      <dsp:txXfrm>
        <a:off x="2768302" y="1058138"/>
        <a:ext cx="1269131" cy="761479"/>
      </dsp:txXfrm>
    </dsp:sp>
    <dsp:sp modelId="{AFAA29BD-90F3-4272-B71E-5FBF2AA2B670}">
      <dsp:nvSpPr>
        <dsp:cNvPr id="0" name=""/>
        <dsp:cNvSpPr/>
      </dsp:nvSpPr>
      <dsp:spPr>
        <a:xfrm>
          <a:off x="4255674" y="1044370"/>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133A</a:t>
          </a:r>
          <a:endParaRPr lang="en-IN" sz="2100" kern="1200" dirty="0"/>
        </a:p>
      </dsp:txBody>
      <dsp:txXfrm>
        <a:off x="4255674" y="1044370"/>
        <a:ext cx="1269131" cy="761479"/>
      </dsp:txXfrm>
    </dsp:sp>
    <dsp:sp modelId="{612168D3-36D9-4D5C-8EC1-F77CBCFF0BA8}">
      <dsp:nvSpPr>
        <dsp:cNvPr id="0" name=""/>
        <dsp:cNvSpPr/>
      </dsp:nvSpPr>
      <dsp:spPr>
        <a:xfrm>
          <a:off x="5523067" y="1044370"/>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133C</a:t>
          </a:r>
          <a:endParaRPr lang="en-IN" sz="2100" kern="1200" dirty="0"/>
        </a:p>
      </dsp:txBody>
      <dsp:txXfrm>
        <a:off x="5523067" y="1044370"/>
        <a:ext cx="1269131" cy="761479"/>
      </dsp:txXfrm>
    </dsp:sp>
    <dsp:sp modelId="{6325D5D6-102D-4FC5-AF10-7AC033077AC0}">
      <dsp:nvSpPr>
        <dsp:cNvPr id="0" name=""/>
        <dsp:cNvSpPr/>
      </dsp:nvSpPr>
      <dsp:spPr>
        <a:xfrm>
          <a:off x="0" y="1932762"/>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134</a:t>
          </a:r>
          <a:endParaRPr lang="en-IN" sz="2100" kern="1200" dirty="0"/>
        </a:p>
      </dsp:txBody>
      <dsp:txXfrm>
        <a:off x="0" y="1932762"/>
        <a:ext cx="1269131" cy="761479"/>
      </dsp:txXfrm>
    </dsp:sp>
    <dsp:sp modelId="{99F4A528-952B-4D3C-9630-F59DE74F865A}">
      <dsp:nvSpPr>
        <dsp:cNvPr id="0" name=""/>
        <dsp:cNvSpPr/>
      </dsp:nvSpPr>
      <dsp:spPr>
        <a:xfrm>
          <a:off x="1303102" y="1932762"/>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142</a:t>
          </a:r>
          <a:endParaRPr lang="en-IN" sz="2100" kern="1200" dirty="0"/>
        </a:p>
      </dsp:txBody>
      <dsp:txXfrm>
        <a:off x="1303102" y="1932762"/>
        <a:ext cx="1269131" cy="761479"/>
      </dsp:txXfrm>
    </dsp:sp>
    <dsp:sp modelId="{57EA09FB-EC71-45B7-BF70-B5B26962D267}">
      <dsp:nvSpPr>
        <dsp:cNvPr id="0" name=""/>
        <dsp:cNvSpPr/>
      </dsp:nvSpPr>
      <dsp:spPr>
        <a:xfrm>
          <a:off x="2804485" y="1951342"/>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142A</a:t>
          </a:r>
          <a:endParaRPr lang="en-IN" sz="2100" kern="1200" dirty="0"/>
        </a:p>
      </dsp:txBody>
      <dsp:txXfrm>
        <a:off x="2804485" y="1951342"/>
        <a:ext cx="1269131" cy="761479"/>
      </dsp:txXfrm>
    </dsp:sp>
    <dsp:sp modelId="{53578BE9-5009-4A15-ABEB-8F724D19EF44}">
      <dsp:nvSpPr>
        <dsp:cNvPr id="0" name=""/>
        <dsp:cNvSpPr/>
      </dsp:nvSpPr>
      <dsp:spPr>
        <a:xfrm>
          <a:off x="4190479" y="1930356"/>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143</a:t>
          </a:r>
          <a:endParaRPr lang="en-IN" sz="2100" kern="1200" dirty="0"/>
        </a:p>
      </dsp:txBody>
      <dsp:txXfrm>
        <a:off x="4190479" y="1930356"/>
        <a:ext cx="1269131" cy="761479"/>
      </dsp:txXfrm>
    </dsp:sp>
    <dsp:sp modelId="{2359DA9F-76AB-4C5B-A3BF-2490B4C81B34}">
      <dsp:nvSpPr>
        <dsp:cNvPr id="0" name=""/>
        <dsp:cNvSpPr/>
      </dsp:nvSpPr>
      <dsp:spPr>
        <a:xfrm>
          <a:off x="5572119" y="1951342"/>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144A</a:t>
          </a:r>
          <a:endParaRPr lang="en-IN" sz="2100" kern="1200" dirty="0"/>
        </a:p>
      </dsp:txBody>
      <dsp:txXfrm>
        <a:off x="5572119" y="1951342"/>
        <a:ext cx="1269131" cy="761479"/>
      </dsp:txXfrm>
    </dsp:sp>
    <dsp:sp modelId="{DA1DBF1D-6A4B-469B-8C46-3B9A0C1ED2A9}">
      <dsp:nvSpPr>
        <dsp:cNvPr id="0" name=""/>
        <dsp:cNvSpPr/>
      </dsp:nvSpPr>
      <dsp:spPr>
        <a:xfrm>
          <a:off x="1360086" y="2844159"/>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144BA</a:t>
          </a:r>
          <a:endParaRPr lang="en-IN" sz="2100" kern="1200" dirty="0"/>
        </a:p>
      </dsp:txBody>
      <dsp:txXfrm>
        <a:off x="1360086" y="2844159"/>
        <a:ext cx="1269131" cy="761479"/>
      </dsp:txXfrm>
    </dsp:sp>
    <dsp:sp modelId="{F85F6CD9-DAC3-4527-8F30-1AB7D8F26A70}">
      <dsp:nvSpPr>
        <dsp:cNvPr id="0" name=""/>
        <dsp:cNvSpPr/>
      </dsp:nvSpPr>
      <dsp:spPr>
        <a:xfrm>
          <a:off x="2794434" y="2818748"/>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144C</a:t>
          </a:r>
          <a:endParaRPr lang="en-IN" sz="2100" kern="1200" dirty="0"/>
        </a:p>
      </dsp:txBody>
      <dsp:txXfrm>
        <a:off x="2794434" y="2818748"/>
        <a:ext cx="1269131" cy="761479"/>
      </dsp:txXfrm>
    </dsp:sp>
    <dsp:sp modelId="{579F1D80-979D-4A73-BBC1-D5A76BB5F827}">
      <dsp:nvSpPr>
        <dsp:cNvPr id="0" name=""/>
        <dsp:cNvSpPr/>
      </dsp:nvSpPr>
      <dsp:spPr>
        <a:xfrm>
          <a:off x="4190479" y="2818748"/>
          <a:ext cx="1269131" cy="761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Chapter XXI</a:t>
          </a:r>
          <a:endParaRPr lang="en-IN" sz="2100" kern="1200" dirty="0"/>
        </a:p>
      </dsp:txBody>
      <dsp:txXfrm>
        <a:off x="4190479" y="2818748"/>
        <a:ext cx="1269131" cy="761479"/>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DA060A-E02D-4F36-ABB1-AECDBB99326F}" type="datetimeFigureOut">
              <a:rPr lang="en-US" smtClean="0"/>
              <a:t>11/19/2019</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IN"/>
              <a:t>Prepared by CA R R Modi</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C6FFC6-9D28-445F-8AAA-4A22B5652C55}" type="slidenum">
              <a:rPr lang="en-IN" smtClean="0"/>
              <a:t>‹#›</a:t>
            </a:fld>
            <a:endParaRPr lang="en-IN"/>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B94BCD-5E0A-452B-8982-C036E0D2AC11}" type="datetimeFigureOut">
              <a:rPr lang="en-US" smtClean="0"/>
              <a:pPr/>
              <a:t>11/19/2019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IN"/>
              <a:t>Prepared by CA R R Modi</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41569F-3C90-4702-9E1A-96BD9CB0AAD7}" type="slidenum">
              <a:rPr lang="en-IN" smtClean="0"/>
              <a:pPr/>
              <a:t>‹#›</a:t>
            </a:fld>
            <a:endParaRPr lang="en-IN"/>
          </a:p>
        </p:txBody>
      </p:sp>
    </p:spTree>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5" name="Footer Placeholder 4"/>
          <p:cNvSpPr>
            <a:spLocks noGrp="1"/>
          </p:cNvSpPr>
          <p:nvPr>
            <p:ph type="ftr" sz="quarter" idx="10"/>
          </p:nvPr>
        </p:nvSpPr>
        <p:spPr/>
        <p:txBody>
          <a:bodyPr/>
          <a:lstStyle/>
          <a:p>
            <a:r>
              <a:rPr lang="en-IN"/>
              <a:t>Prepared by CA R R Modi</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Footer Placeholder 3"/>
          <p:cNvSpPr>
            <a:spLocks noGrp="1"/>
          </p:cNvSpPr>
          <p:nvPr>
            <p:ph type="ftr" sz="quarter" idx="10"/>
          </p:nvPr>
        </p:nvSpPr>
        <p:spPr/>
        <p:txBody>
          <a:bodyPr/>
          <a:lstStyle/>
          <a:p>
            <a:r>
              <a:rPr lang="en-IN"/>
              <a:t>Prepared by CA R R Modi</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CFC8FF2B-FFC5-45C6-97C1-15C2681B5FE7}" type="datetime1">
              <a:rPr lang="en-US" smtClean="0"/>
              <a:t>11/19/2019</a:t>
            </a:fld>
            <a:endParaRPr lang="en-IN"/>
          </a:p>
        </p:txBody>
      </p:sp>
      <p:sp>
        <p:nvSpPr>
          <p:cNvPr id="5" name="Footer Placeholder 4"/>
          <p:cNvSpPr>
            <a:spLocks noGrp="1"/>
          </p:cNvSpPr>
          <p:nvPr>
            <p:ph type="ftr" sz="quarter" idx="11"/>
          </p:nvPr>
        </p:nvSpPr>
        <p:spPr/>
        <p:txBody>
          <a:bodyPr/>
          <a:lstStyle/>
          <a:p>
            <a:r>
              <a:rPr lang="en-IN"/>
              <a:t>Prepared by CA RR Modi</a:t>
            </a:r>
          </a:p>
        </p:txBody>
      </p:sp>
      <p:sp>
        <p:nvSpPr>
          <p:cNvPr id="6" name="Slide Number Placeholder 5"/>
          <p:cNvSpPr>
            <a:spLocks noGrp="1"/>
          </p:cNvSpPr>
          <p:nvPr>
            <p:ph type="sldNum" sz="quarter" idx="12"/>
          </p:nvPr>
        </p:nvSpPr>
        <p:spPr/>
        <p:txBody>
          <a:bodyPr/>
          <a:lstStyle/>
          <a:p>
            <a:fld id="{92064C4B-E792-4A95-8016-A9A635AC537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227E3A9-05EB-4AEE-9468-93990FDFD464}" type="datetime1">
              <a:rPr lang="en-US" smtClean="0"/>
              <a:t>11/19/2019</a:t>
            </a:fld>
            <a:endParaRPr lang="en-IN"/>
          </a:p>
        </p:txBody>
      </p:sp>
      <p:sp>
        <p:nvSpPr>
          <p:cNvPr id="5" name="Footer Placeholder 4"/>
          <p:cNvSpPr>
            <a:spLocks noGrp="1"/>
          </p:cNvSpPr>
          <p:nvPr>
            <p:ph type="ftr" sz="quarter" idx="11"/>
          </p:nvPr>
        </p:nvSpPr>
        <p:spPr/>
        <p:txBody>
          <a:bodyPr/>
          <a:lstStyle/>
          <a:p>
            <a:r>
              <a:rPr lang="en-IN"/>
              <a:t>Prepared by CA RR Modi</a:t>
            </a:r>
          </a:p>
        </p:txBody>
      </p:sp>
      <p:sp>
        <p:nvSpPr>
          <p:cNvPr id="6" name="Slide Number Placeholder 5"/>
          <p:cNvSpPr>
            <a:spLocks noGrp="1"/>
          </p:cNvSpPr>
          <p:nvPr>
            <p:ph type="sldNum" sz="quarter" idx="12"/>
          </p:nvPr>
        </p:nvSpPr>
        <p:spPr/>
        <p:txBody>
          <a:bodyPr/>
          <a:lstStyle/>
          <a:p>
            <a:fld id="{92064C4B-E792-4A95-8016-A9A635AC537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948BD88-0E5E-48D6-8021-40493395ADEC}" type="datetime1">
              <a:rPr lang="en-US" smtClean="0"/>
              <a:t>11/19/2019</a:t>
            </a:fld>
            <a:endParaRPr lang="en-IN"/>
          </a:p>
        </p:txBody>
      </p:sp>
      <p:sp>
        <p:nvSpPr>
          <p:cNvPr id="5" name="Footer Placeholder 4"/>
          <p:cNvSpPr>
            <a:spLocks noGrp="1"/>
          </p:cNvSpPr>
          <p:nvPr>
            <p:ph type="ftr" sz="quarter" idx="11"/>
          </p:nvPr>
        </p:nvSpPr>
        <p:spPr/>
        <p:txBody>
          <a:bodyPr/>
          <a:lstStyle/>
          <a:p>
            <a:r>
              <a:rPr lang="en-IN"/>
              <a:t>Prepared by CA RR Modi</a:t>
            </a:r>
          </a:p>
        </p:txBody>
      </p:sp>
      <p:sp>
        <p:nvSpPr>
          <p:cNvPr id="6" name="Slide Number Placeholder 5"/>
          <p:cNvSpPr>
            <a:spLocks noGrp="1"/>
          </p:cNvSpPr>
          <p:nvPr>
            <p:ph type="sldNum" sz="quarter" idx="12"/>
          </p:nvPr>
        </p:nvSpPr>
        <p:spPr/>
        <p:txBody>
          <a:bodyPr/>
          <a:lstStyle/>
          <a:p>
            <a:fld id="{92064C4B-E792-4A95-8016-A9A635AC537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10728EB-DC63-411B-A4CA-27AB64070A10}" type="datetime1">
              <a:rPr lang="en-US" smtClean="0"/>
              <a:t>11/19/2019</a:t>
            </a:fld>
            <a:endParaRPr lang="en-IN"/>
          </a:p>
        </p:txBody>
      </p:sp>
      <p:sp>
        <p:nvSpPr>
          <p:cNvPr id="5" name="Footer Placeholder 4"/>
          <p:cNvSpPr>
            <a:spLocks noGrp="1"/>
          </p:cNvSpPr>
          <p:nvPr>
            <p:ph type="ftr" sz="quarter" idx="11"/>
          </p:nvPr>
        </p:nvSpPr>
        <p:spPr/>
        <p:txBody>
          <a:bodyPr/>
          <a:lstStyle/>
          <a:p>
            <a:r>
              <a:rPr lang="en-IN"/>
              <a:t>Prepared by CA RR Modi</a:t>
            </a:r>
          </a:p>
        </p:txBody>
      </p:sp>
      <p:sp>
        <p:nvSpPr>
          <p:cNvPr id="6" name="Slide Number Placeholder 5"/>
          <p:cNvSpPr>
            <a:spLocks noGrp="1"/>
          </p:cNvSpPr>
          <p:nvPr>
            <p:ph type="sldNum" sz="quarter" idx="12"/>
          </p:nvPr>
        </p:nvSpPr>
        <p:spPr/>
        <p:txBody>
          <a:bodyPr/>
          <a:lstStyle/>
          <a:p>
            <a:fld id="{92064C4B-E792-4A95-8016-A9A635AC537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050D47-E3AC-4C0A-A48F-78AB6062CFCD}" type="datetime1">
              <a:rPr lang="en-US" smtClean="0"/>
              <a:t>11/19/2019</a:t>
            </a:fld>
            <a:endParaRPr lang="en-IN"/>
          </a:p>
        </p:txBody>
      </p:sp>
      <p:sp>
        <p:nvSpPr>
          <p:cNvPr id="5" name="Footer Placeholder 4"/>
          <p:cNvSpPr>
            <a:spLocks noGrp="1"/>
          </p:cNvSpPr>
          <p:nvPr>
            <p:ph type="ftr" sz="quarter" idx="11"/>
          </p:nvPr>
        </p:nvSpPr>
        <p:spPr/>
        <p:txBody>
          <a:bodyPr/>
          <a:lstStyle/>
          <a:p>
            <a:r>
              <a:rPr lang="en-IN"/>
              <a:t>Prepared by CA RR Modi</a:t>
            </a:r>
          </a:p>
        </p:txBody>
      </p:sp>
      <p:sp>
        <p:nvSpPr>
          <p:cNvPr id="6" name="Slide Number Placeholder 5"/>
          <p:cNvSpPr>
            <a:spLocks noGrp="1"/>
          </p:cNvSpPr>
          <p:nvPr>
            <p:ph type="sldNum" sz="quarter" idx="12"/>
          </p:nvPr>
        </p:nvSpPr>
        <p:spPr/>
        <p:txBody>
          <a:bodyPr/>
          <a:lstStyle/>
          <a:p>
            <a:fld id="{92064C4B-E792-4A95-8016-A9A635AC537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E375B9AC-7782-4AD5-812A-1C8600EEC4C4}" type="datetime1">
              <a:rPr lang="en-US" smtClean="0"/>
              <a:t>11/19/2019</a:t>
            </a:fld>
            <a:endParaRPr lang="en-IN"/>
          </a:p>
        </p:txBody>
      </p:sp>
      <p:sp>
        <p:nvSpPr>
          <p:cNvPr id="6" name="Footer Placeholder 5"/>
          <p:cNvSpPr>
            <a:spLocks noGrp="1"/>
          </p:cNvSpPr>
          <p:nvPr>
            <p:ph type="ftr" sz="quarter" idx="11"/>
          </p:nvPr>
        </p:nvSpPr>
        <p:spPr/>
        <p:txBody>
          <a:bodyPr/>
          <a:lstStyle/>
          <a:p>
            <a:r>
              <a:rPr lang="en-IN"/>
              <a:t>Prepared by CA RR Modi</a:t>
            </a:r>
          </a:p>
        </p:txBody>
      </p:sp>
      <p:sp>
        <p:nvSpPr>
          <p:cNvPr id="7" name="Slide Number Placeholder 6"/>
          <p:cNvSpPr>
            <a:spLocks noGrp="1"/>
          </p:cNvSpPr>
          <p:nvPr>
            <p:ph type="sldNum" sz="quarter" idx="12"/>
          </p:nvPr>
        </p:nvSpPr>
        <p:spPr/>
        <p:txBody>
          <a:bodyPr/>
          <a:lstStyle/>
          <a:p>
            <a:fld id="{92064C4B-E792-4A95-8016-A9A635AC537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5CB5B94-1859-427C-B1CA-3D163A468FCE}" type="datetime1">
              <a:rPr lang="en-US" smtClean="0"/>
              <a:t>11/19/2019</a:t>
            </a:fld>
            <a:endParaRPr lang="en-IN"/>
          </a:p>
        </p:txBody>
      </p:sp>
      <p:sp>
        <p:nvSpPr>
          <p:cNvPr id="8" name="Footer Placeholder 7"/>
          <p:cNvSpPr>
            <a:spLocks noGrp="1"/>
          </p:cNvSpPr>
          <p:nvPr>
            <p:ph type="ftr" sz="quarter" idx="11"/>
          </p:nvPr>
        </p:nvSpPr>
        <p:spPr/>
        <p:txBody>
          <a:bodyPr/>
          <a:lstStyle/>
          <a:p>
            <a:r>
              <a:rPr lang="en-IN"/>
              <a:t>Prepared by CA RR Modi</a:t>
            </a:r>
          </a:p>
        </p:txBody>
      </p:sp>
      <p:sp>
        <p:nvSpPr>
          <p:cNvPr id="9" name="Slide Number Placeholder 8"/>
          <p:cNvSpPr>
            <a:spLocks noGrp="1"/>
          </p:cNvSpPr>
          <p:nvPr>
            <p:ph type="sldNum" sz="quarter" idx="12"/>
          </p:nvPr>
        </p:nvSpPr>
        <p:spPr/>
        <p:txBody>
          <a:bodyPr/>
          <a:lstStyle/>
          <a:p>
            <a:fld id="{92064C4B-E792-4A95-8016-A9A635AC537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622139F6-7651-4BDC-B6DC-A0DE18A1A725}" type="datetime1">
              <a:rPr lang="en-US" smtClean="0"/>
              <a:t>11/19/2019</a:t>
            </a:fld>
            <a:endParaRPr lang="en-IN"/>
          </a:p>
        </p:txBody>
      </p:sp>
      <p:sp>
        <p:nvSpPr>
          <p:cNvPr id="4" name="Footer Placeholder 3"/>
          <p:cNvSpPr>
            <a:spLocks noGrp="1"/>
          </p:cNvSpPr>
          <p:nvPr>
            <p:ph type="ftr" sz="quarter" idx="11"/>
          </p:nvPr>
        </p:nvSpPr>
        <p:spPr/>
        <p:txBody>
          <a:bodyPr/>
          <a:lstStyle/>
          <a:p>
            <a:r>
              <a:rPr lang="en-IN"/>
              <a:t>Prepared by CA RR Modi</a:t>
            </a:r>
          </a:p>
        </p:txBody>
      </p:sp>
      <p:sp>
        <p:nvSpPr>
          <p:cNvPr id="5" name="Slide Number Placeholder 4"/>
          <p:cNvSpPr>
            <a:spLocks noGrp="1"/>
          </p:cNvSpPr>
          <p:nvPr>
            <p:ph type="sldNum" sz="quarter" idx="12"/>
          </p:nvPr>
        </p:nvSpPr>
        <p:spPr/>
        <p:txBody>
          <a:bodyPr/>
          <a:lstStyle/>
          <a:p>
            <a:fld id="{92064C4B-E792-4A95-8016-A9A635AC537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472C1-2361-4F08-8239-ECC03C04983A}" type="datetime1">
              <a:rPr lang="en-US" smtClean="0"/>
              <a:t>11/19/2019</a:t>
            </a:fld>
            <a:endParaRPr lang="en-IN"/>
          </a:p>
        </p:txBody>
      </p:sp>
      <p:sp>
        <p:nvSpPr>
          <p:cNvPr id="3" name="Footer Placeholder 2"/>
          <p:cNvSpPr>
            <a:spLocks noGrp="1"/>
          </p:cNvSpPr>
          <p:nvPr>
            <p:ph type="ftr" sz="quarter" idx="11"/>
          </p:nvPr>
        </p:nvSpPr>
        <p:spPr/>
        <p:txBody>
          <a:bodyPr/>
          <a:lstStyle/>
          <a:p>
            <a:r>
              <a:rPr lang="en-IN"/>
              <a:t>Prepared by CA RR Modi</a:t>
            </a:r>
          </a:p>
        </p:txBody>
      </p:sp>
      <p:sp>
        <p:nvSpPr>
          <p:cNvPr id="4" name="Slide Number Placeholder 3"/>
          <p:cNvSpPr>
            <a:spLocks noGrp="1"/>
          </p:cNvSpPr>
          <p:nvPr>
            <p:ph type="sldNum" sz="quarter" idx="12"/>
          </p:nvPr>
        </p:nvSpPr>
        <p:spPr/>
        <p:txBody>
          <a:bodyPr/>
          <a:lstStyle/>
          <a:p>
            <a:fld id="{92064C4B-E792-4A95-8016-A9A635AC537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EF742E-8E0E-427E-9FF7-F3CA26C79175}" type="datetime1">
              <a:rPr lang="en-US" smtClean="0"/>
              <a:t>11/19/2019</a:t>
            </a:fld>
            <a:endParaRPr lang="en-IN"/>
          </a:p>
        </p:txBody>
      </p:sp>
      <p:sp>
        <p:nvSpPr>
          <p:cNvPr id="6" name="Footer Placeholder 5"/>
          <p:cNvSpPr>
            <a:spLocks noGrp="1"/>
          </p:cNvSpPr>
          <p:nvPr>
            <p:ph type="ftr" sz="quarter" idx="11"/>
          </p:nvPr>
        </p:nvSpPr>
        <p:spPr/>
        <p:txBody>
          <a:bodyPr/>
          <a:lstStyle/>
          <a:p>
            <a:r>
              <a:rPr lang="en-IN"/>
              <a:t>Prepared by CA RR Modi</a:t>
            </a:r>
          </a:p>
        </p:txBody>
      </p:sp>
      <p:sp>
        <p:nvSpPr>
          <p:cNvPr id="7" name="Slide Number Placeholder 6"/>
          <p:cNvSpPr>
            <a:spLocks noGrp="1"/>
          </p:cNvSpPr>
          <p:nvPr>
            <p:ph type="sldNum" sz="quarter" idx="12"/>
          </p:nvPr>
        </p:nvSpPr>
        <p:spPr/>
        <p:txBody>
          <a:bodyPr/>
          <a:lstStyle/>
          <a:p>
            <a:fld id="{92064C4B-E792-4A95-8016-A9A635AC537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C8F9CF-D345-4C31-BA99-9C0521B36504}" type="datetime1">
              <a:rPr lang="en-US" smtClean="0"/>
              <a:t>11/19/2019</a:t>
            </a:fld>
            <a:endParaRPr lang="en-IN"/>
          </a:p>
        </p:txBody>
      </p:sp>
      <p:sp>
        <p:nvSpPr>
          <p:cNvPr id="6" name="Footer Placeholder 5"/>
          <p:cNvSpPr>
            <a:spLocks noGrp="1"/>
          </p:cNvSpPr>
          <p:nvPr>
            <p:ph type="ftr" sz="quarter" idx="11"/>
          </p:nvPr>
        </p:nvSpPr>
        <p:spPr/>
        <p:txBody>
          <a:bodyPr/>
          <a:lstStyle/>
          <a:p>
            <a:r>
              <a:rPr lang="en-IN"/>
              <a:t>Prepared by CA RR Modi</a:t>
            </a:r>
          </a:p>
        </p:txBody>
      </p:sp>
      <p:sp>
        <p:nvSpPr>
          <p:cNvPr id="7" name="Slide Number Placeholder 6"/>
          <p:cNvSpPr>
            <a:spLocks noGrp="1"/>
          </p:cNvSpPr>
          <p:nvPr>
            <p:ph type="sldNum" sz="quarter" idx="12"/>
          </p:nvPr>
        </p:nvSpPr>
        <p:spPr/>
        <p:txBody>
          <a:bodyPr/>
          <a:lstStyle/>
          <a:p>
            <a:fld id="{92064C4B-E792-4A95-8016-A9A635AC537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60430-437A-46F6-B5AF-88996417F855}" type="datetime1">
              <a:rPr lang="en-US" smtClean="0"/>
              <a:t>11/19/2019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a:t>Prepared by CA RR Modi</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64C4B-E792-4A95-8016-A9A635AC537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077200" cy="2212975"/>
          </a:xfrm>
        </p:spPr>
        <p:txBody>
          <a:bodyPr/>
          <a:lstStyle/>
          <a:p>
            <a:r>
              <a:rPr lang="en-US" b="1" dirty="0"/>
              <a:t>E-Assessment Scheme</a:t>
            </a:r>
            <a:endParaRPr lang="en-IN" b="1" dirty="0"/>
          </a:p>
        </p:txBody>
      </p:sp>
      <p:sp>
        <p:nvSpPr>
          <p:cNvPr id="3" name="Subtitle 2"/>
          <p:cNvSpPr>
            <a:spLocks noGrp="1"/>
          </p:cNvSpPr>
          <p:nvPr>
            <p:ph type="subTitle" idx="1"/>
          </p:nvPr>
        </p:nvSpPr>
        <p:spPr/>
        <p:txBody>
          <a:bodyPr>
            <a:normAutofit fontScale="62500" lnSpcReduction="20000"/>
          </a:bodyPr>
          <a:lstStyle/>
          <a:p>
            <a:r>
              <a:rPr lang="en-US" b="1" dirty="0"/>
              <a:t>(Faceless E-Assessment Scheme)</a:t>
            </a:r>
          </a:p>
          <a:p>
            <a:endParaRPr lang="en-US" dirty="0"/>
          </a:p>
          <a:p>
            <a:r>
              <a:rPr lang="en-US" b="1" dirty="0"/>
              <a:t>Lecture Meeting Held  by Central Kolkata CA Study Circle _ EIRC on 19 November 2019</a:t>
            </a:r>
          </a:p>
          <a:p>
            <a:r>
              <a:rPr lang="en-US" dirty="0"/>
              <a:t>This PPT is intended to elicit views  only on different aspects of E-assessment  Scheme.</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a:t>   </a:t>
            </a:r>
            <a:endParaRPr lang="en-IN" dirty="0"/>
          </a:p>
        </p:txBody>
      </p:sp>
      <p:graphicFrame>
        <p:nvGraphicFramePr>
          <p:cNvPr id="4" name="Content Placeholder 3"/>
          <p:cNvGraphicFramePr>
            <a:graphicFrameLocks noGrp="1"/>
          </p:cNvGraphicFramePr>
          <p:nvPr>
            <p:ph idx="1"/>
          </p:nvPr>
        </p:nvGraphicFramePr>
        <p:xfrm>
          <a:off x="381000" y="609600"/>
          <a:ext cx="8458200" cy="5420360"/>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1397000">
                <a:tc>
                  <a:txBody>
                    <a:bodyPr/>
                    <a:lstStyle/>
                    <a:p>
                      <a:r>
                        <a:rPr lang="en-US" sz="2800" dirty="0"/>
                        <a:t>Title</a:t>
                      </a:r>
                      <a:endParaRPr lang="en-IN" sz="2800" dirty="0"/>
                    </a:p>
                  </a:txBody>
                  <a:tcPr/>
                </a:tc>
                <a:tc>
                  <a:txBody>
                    <a:bodyPr/>
                    <a:lstStyle/>
                    <a:p>
                      <a:r>
                        <a:rPr lang="en-US" sz="2800" dirty="0"/>
                        <a:t>Notification No.</a:t>
                      </a:r>
                      <a:endParaRPr lang="en-IN" sz="2800" dirty="0"/>
                    </a:p>
                  </a:txBody>
                  <a:tcPr/>
                </a:tc>
                <a:tc>
                  <a:txBody>
                    <a:bodyPr/>
                    <a:lstStyle/>
                    <a:p>
                      <a:r>
                        <a:rPr lang="en-US" sz="2800" dirty="0"/>
                        <a:t>Date</a:t>
                      </a:r>
                      <a:endParaRPr lang="en-IN" sz="2800" dirty="0"/>
                    </a:p>
                  </a:txBody>
                  <a:tcPr/>
                </a:tc>
                <a:extLst>
                  <a:ext uri="{0D108BD9-81ED-4DB2-BD59-A6C34878D82A}">
                    <a16:rowId xmlns:a16="http://schemas.microsoft.com/office/drawing/2014/main" val="10000"/>
                  </a:ext>
                </a:extLst>
              </a:tr>
              <a:tr h="1397000">
                <a:tc>
                  <a:txBody>
                    <a:bodyPr/>
                    <a:lstStyle/>
                    <a:p>
                      <a:r>
                        <a:rPr lang="en-US" sz="2800" dirty="0"/>
                        <a:t>Direction for giving effect to Income tax E-Assessment</a:t>
                      </a:r>
                      <a:r>
                        <a:rPr lang="en-US" sz="2800" baseline="0" dirty="0"/>
                        <a:t> Scheme’2019</a:t>
                      </a:r>
                      <a:endParaRPr lang="en-IN" sz="2800" dirty="0"/>
                    </a:p>
                  </a:txBody>
                  <a:tcPr/>
                </a:tc>
                <a:tc>
                  <a:txBody>
                    <a:bodyPr/>
                    <a:lstStyle/>
                    <a:p>
                      <a:r>
                        <a:rPr lang="en-US" sz="2800" dirty="0"/>
                        <a:t>Notification</a:t>
                      </a:r>
                      <a:r>
                        <a:rPr lang="en-US" sz="2800" baseline="0" dirty="0"/>
                        <a:t> No. 62/2019-Income Tax</a:t>
                      </a:r>
                      <a:endParaRPr lang="en-IN" sz="2800" dirty="0"/>
                    </a:p>
                  </a:txBody>
                  <a:tcPr/>
                </a:tc>
                <a:tc>
                  <a:txBody>
                    <a:bodyPr/>
                    <a:lstStyle/>
                    <a:p>
                      <a:r>
                        <a:rPr lang="en-US" sz="2800" dirty="0"/>
                        <a:t>12/09/2019</a:t>
                      </a:r>
                      <a:endParaRPr lang="en-IN" sz="2800" dirty="0"/>
                    </a:p>
                  </a:txBody>
                  <a:tcPr/>
                </a:tc>
                <a:extLst>
                  <a:ext uri="{0D108BD9-81ED-4DB2-BD59-A6C34878D82A}">
                    <a16:rowId xmlns:a16="http://schemas.microsoft.com/office/drawing/2014/main" val="10001"/>
                  </a:ext>
                </a:extLst>
              </a:tr>
              <a:tr h="1397000">
                <a:tc>
                  <a:txBody>
                    <a:bodyPr/>
                    <a:lstStyle/>
                    <a:p>
                      <a:r>
                        <a:rPr lang="en-US" sz="2800" dirty="0"/>
                        <a:t>CBDT notifies Income Tax</a:t>
                      </a:r>
                      <a:r>
                        <a:rPr lang="en-US" sz="2800" baseline="0" dirty="0"/>
                        <a:t> E-Assessment scheme’2019</a:t>
                      </a:r>
                      <a:endParaRPr lang="en-IN" sz="2800" dirty="0"/>
                    </a:p>
                  </a:txBody>
                  <a:tcPr/>
                </a:tc>
                <a:tc>
                  <a:txBody>
                    <a:bodyPr/>
                    <a:lstStyle/>
                    <a:p>
                      <a:r>
                        <a:rPr lang="en-US" sz="2800" dirty="0"/>
                        <a:t>Notification</a:t>
                      </a:r>
                      <a:r>
                        <a:rPr lang="en-US" sz="2800" baseline="0" dirty="0"/>
                        <a:t> No. 61/2019-Income Tax</a:t>
                      </a:r>
                      <a:endParaRPr lang="en-IN" sz="2800" dirty="0"/>
                    </a:p>
                  </a:txBody>
                  <a:tcPr/>
                </a:tc>
                <a:tc>
                  <a:txBody>
                    <a:bodyPr/>
                    <a:lstStyle/>
                    <a:p>
                      <a:r>
                        <a:rPr lang="en-US" sz="2800" dirty="0"/>
                        <a:t>12/09/2019</a:t>
                      </a:r>
                      <a:endParaRPr lang="en-IN" sz="2800" dirty="0"/>
                    </a:p>
                  </a:txBody>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p:txBody>
          <a:bodyPr/>
          <a:lstStyle/>
          <a:p>
            <a:r>
              <a:rPr lang="en-IN"/>
              <a:t>Prepared by CA RR Modi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Existing Sections which apply to E-assessment also</a:t>
            </a:r>
            <a:endParaRPr lang="en-IN" b="1" u="sng" dirty="0"/>
          </a:p>
        </p:txBody>
      </p:sp>
      <p:sp>
        <p:nvSpPr>
          <p:cNvPr id="3" name="Content Placeholder 2"/>
          <p:cNvSpPr>
            <a:spLocks noGrp="1"/>
          </p:cNvSpPr>
          <p:nvPr>
            <p:ph idx="1"/>
          </p:nvPr>
        </p:nvSpPr>
        <p:spPr/>
        <p:txBody>
          <a:bodyPr>
            <a:normAutofit/>
          </a:bodyPr>
          <a:lstStyle/>
          <a:p>
            <a:pPr>
              <a:buNone/>
            </a:pPr>
            <a:r>
              <a:rPr lang="en-US" dirty="0"/>
              <a:t>    Following sections of IT Act, shall apply to the assessment made in accordance with Scheme</a:t>
            </a:r>
          </a:p>
          <a:p>
            <a:pPr>
              <a:buNone/>
            </a:pPr>
            <a:endParaRPr lang="en-IN" dirty="0"/>
          </a:p>
        </p:txBody>
      </p:sp>
      <p:graphicFrame>
        <p:nvGraphicFramePr>
          <p:cNvPr id="4" name="Diagram 3"/>
          <p:cNvGraphicFramePr/>
          <p:nvPr/>
        </p:nvGraphicFramePr>
        <p:xfrm>
          <a:off x="1143000" y="2743200"/>
          <a:ext cx="68580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IN"/>
              <a:t>Prepared by CA RR Modi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Definition to be borrowed from Information Technology Act,2000</a:t>
            </a:r>
            <a:endParaRPr lang="en-IN" b="1" u="sng" dirty="0"/>
          </a:p>
        </p:txBody>
      </p:sp>
      <p:sp>
        <p:nvSpPr>
          <p:cNvPr id="3" name="Content Placeholder 2"/>
          <p:cNvSpPr>
            <a:spLocks noGrp="1"/>
          </p:cNvSpPr>
          <p:nvPr>
            <p:ph idx="1"/>
          </p:nvPr>
        </p:nvSpPr>
        <p:spPr>
          <a:xfrm>
            <a:off x="609600" y="1981200"/>
            <a:ext cx="8229600" cy="4525963"/>
          </a:xfrm>
        </p:spPr>
        <p:txBody>
          <a:bodyPr/>
          <a:lstStyle/>
          <a:p>
            <a:r>
              <a:rPr lang="en-US" u="sng" dirty="0"/>
              <a:t>Addressee</a:t>
            </a:r>
            <a:r>
              <a:rPr lang="en-US" dirty="0"/>
              <a:t> - sec 2(1)(b)</a:t>
            </a:r>
          </a:p>
          <a:p>
            <a:r>
              <a:rPr lang="en-US" u="sng" dirty="0"/>
              <a:t>Computer resources </a:t>
            </a:r>
            <a:r>
              <a:rPr lang="en-US" dirty="0"/>
              <a:t>- sec 2(1)(k)</a:t>
            </a:r>
          </a:p>
          <a:p>
            <a:r>
              <a:rPr lang="en-US" u="sng" dirty="0"/>
              <a:t>Computer system </a:t>
            </a:r>
            <a:r>
              <a:rPr lang="en-US" dirty="0"/>
              <a:t>- sec 2(1)(l)</a:t>
            </a:r>
          </a:p>
          <a:p>
            <a:r>
              <a:rPr lang="en-US" u="sng" dirty="0"/>
              <a:t>Digital signature </a:t>
            </a:r>
            <a:r>
              <a:rPr lang="en-US" dirty="0"/>
              <a:t>- sec2(1)(p)</a:t>
            </a:r>
          </a:p>
          <a:p>
            <a:r>
              <a:rPr lang="en-US" u="sng" dirty="0"/>
              <a:t>Electronic Records </a:t>
            </a:r>
            <a:r>
              <a:rPr lang="en-US" dirty="0"/>
              <a:t>- sec 2(1)(f)</a:t>
            </a:r>
          </a:p>
          <a:p>
            <a:r>
              <a:rPr lang="en-US" u="sng" dirty="0"/>
              <a:t>Hash Function/Hash Result </a:t>
            </a:r>
            <a:r>
              <a:rPr lang="en-US" dirty="0"/>
              <a:t>- sec 3(2)</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Designated Portal</a:t>
            </a:r>
            <a:endParaRPr lang="en-IN" b="1" u="sng" dirty="0"/>
          </a:p>
        </p:txBody>
      </p:sp>
      <p:sp>
        <p:nvSpPr>
          <p:cNvPr id="3" name="Content Placeholder 2"/>
          <p:cNvSpPr>
            <a:spLocks noGrp="1"/>
          </p:cNvSpPr>
          <p:nvPr>
            <p:ph idx="1"/>
          </p:nvPr>
        </p:nvSpPr>
        <p:spPr/>
        <p:txBody>
          <a:bodyPr/>
          <a:lstStyle/>
          <a:p>
            <a:pPr>
              <a:buNone/>
            </a:pPr>
            <a:r>
              <a:rPr lang="en-US" dirty="0"/>
              <a:t>Clause 2(xii) of the scheme</a:t>
            </a:r>
          </a:p>
          <a:p>
            <a:pPr>
              <a:buNone/>
            </a:pPr>
            <a:r>
              <a:rPr lang="en-IN" dirty="0"/>
              <a:t>    the web portal designated as such by the </a:t>
            </a:r>
            <a:r>
              <a:rPr lang="en-IN" b="1" u="sng" dirty="0"/>
              <a:t>Principal Chief Commissioner or Principal Director General</a:t>
            </a:r>
            <a:r>
              <a:rPr lang="en-IN" dirty="0"/>
              <a:t>, in charge of the National e-assessment Centre</a:t>
            </a:r>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Computer Resource of the assessee</a:t>
            </a:r>
            <a:endParaRPr lang="en-IN" b="1" u="sng" dirty="0"/>
          </a:p>
        </p:txBody>
      </p:sp>
      <p:sp>
        <p:nvSpPr>
          <p:cNvPr id="3" name="Content Placeholder 2"/>
          <p:cNvSpPr>
            <a:spLocks noGrp="1"/>
          </p:cNvSpPr>
          <p:nvPr>
            <p:ph idx="1"/>
          </p:nvPr>
        </p:nvSpPr>
        <p:spPr/>
        <p:txBody>
          <a:bodyPr/>
          <a:lstStyle/>
          <a:p>
            <a:pPr>
              <a:buNone/>
            </a:pPr>
            <a:r>
              <a:rPr lang="en-US" dirty="0"/>
              <a:t>Clause 2(x) of the scheme</a:t>
            </a:r>
          </a:p>
          <a:p>
            <a:pPr>
              <a:buNone/>
            </a:pPr>
            <a:r>
              <a:rPr lang="en-US" dirty="0"/>
              <a:t>      it’s a inclusive definition</a:t>
            </a:r>
          </a:p>
          <a:p>
            <a:r>
              <a:rPr lang="en-IN" dirty="0"/>
              <a:t>assessee's registered account in </a:t>
            </a:r>
            <a:r>
              <a:rPr lang="en-IN" u="sng" dirty="0"/>
              <a:t>designated portal</a:t>
            </a:r>
            <a:r>
              <a:rPr lang="en-IN" dirty="0"/>
              <a:t> of the Income-tax Department</a:t>
            </a:r>
          </a:p>
          <a:p>
            <a:r>
              <a:rPr lang="en-IN" dirty="0"/>
              <a:t> the </a:t>
            </a:r>
            <a:r>
              <a:rPr lang="en-IN" u="sng" dirty="0"/>
              <a:t>Mobile App (</a:t>
            </a:r>
            <a:r>
              <a:rPr lang="en-IN" u="sng" dirty="0" err="1"/>
              <a:t>Aaykar-setu</a:t>
            </a:r>
            <a:r>
              <a:rPr lang="en-IN" u="sng" dirty="0"/>
              <a:t>) </a:t>
            </a:r>
            <a:r>
              <a:rPr lang="en-IN" dirty="0"/>
              <a:t>linked to the registered mobile number of the assessee</a:t>
            </a:r>
          </a:p>
          <a:p>
            <a:r>
              <a:rPr lang="en-IN" dirty="0"/>
              <a:t> the </a:t>
            </a:r>
            <a:r>
              <a:rPr lang="en-IN" u="sng" dirty="0"/>
              <a:t>email</a:t>
            </a:r>
            <a:r>
              <a:rPr lang="en-IN" dirty="0"/>
              <a:t> account of the assessee with his email service provider</a:t>
            </a:r>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Real Time alert</a:t>
            </a:r>
            <a:endParaRPr lang="en-IN" b="1" u="sng" dirty="0"/>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pPr>
              <a:buNone/>
            </a:pPr>
            <a:r>
              <a:rPr lang="en-US" sz="2800" dirty="0"/>
              <a:t>Clause 2(xx) of the scheme</a:t>
            </a:r>
            <a:endParaRPr lang="en-IN" sz="2800" dirty="0"/>
          </a:p>
          <a:p>
            <a:r>
              <a:rPr lang="en-IN" sz="2800" dirty="0"/>
              <a:t>any communication sent to the assessee, by way of Short Messaging Service </a:t>
            </a:r>
            <a:r>
              <a:rPr lang="en-IN" sz="2800" u="sng" dirty="0"/>
              <a:t>(SMS)</a:t>
            </a:r>
            <a:r>
              <a:rPr lang="en-IN" sz="2800" dirty="0"/>
              <a:t> on his registered mobile number, or</a:t>
            </a:r>
          </a:p>
          <a:p>
            <a:r>
              <a:rPr lang="en-IN" sz="2800" dirty="0"/>
              <a:t> by way of update on his </a:t>
            </a:r>
            <a:r>
              <a:rPr lang="en-IN" sz="2800" u="sng" dirty="0"/>
              <a:t>Mobile App</a:t>
            </a:r>
            <a:r>
              <a:rPr lang="en-IN" sz="2800" dirty="0"/>
              <a:t>, or</a:t>
            </a:r>
          </a:p>
          <a:p>
            <a:r>
              <a:rPr lang="en-IN" sz="2800" dirty="0"/>
              <a:t> by way of an email at his </a:t>
            </a:r>
            <a:r>
              <a:rPr lang="en-IN" sz="2800" u="sng" dirty="0"/>
              <a:t>registered email address</a:t>
            </a:r>
            <a:r>
              <a:rPr lang="en-IN" sz="2800" dirty="0"/>
              <a:t>, so as to alert him regarding delivery of an electronic communication</a:t>
            </a:r>
          </a:p>
          <a:p>
            <a:pPr>
              <a:buNone/>
            </a:pPr>
            <a:r>
              <a:rPr lang="en-US" sz="2800" b="1" dirty="0"/>
              <a:t>*</a:t>
            </a:r>
            <a:r>
              <a:rPr lang="en-US" sz="2800" b="1" i="1" u="sng" dirty="0"/>
              <a:t>Suggestions</a:t>
            </a:r>
            <a:r>
              <a:rPr lang="en-US" sz="2800" i="1" u="sng" dirty="0"/>
              <a:t> :-</a:t>
            </a:r>
          </a:p>
          <a:p>
            <a:pPr>
              <a:buNone/>
            </a:pPr>
            <a:r>
              <a:rPr lang="en-US" sz="2800" dirty="0"/>
              <a:t> 1) No </a:t>
            </a:r>
            <a:r>
              <a:rPr lang="en-US" sz="2800" dirty="0" err="1"/>
              <a:t>Whatsapp</a:t>
            </a:r>
            <a:endParaRPr lang="en-US" sz="2800" dirty="0"/>
          </a:p>
          <a:p>
            <a:pPr>
              <a:buNone/>
            </a:pPr>
            <a:r>
              <a:rPr lang="en-US" sz="2800" dirty="0"/>
              <a:t>2) Real time alert should be sent to all three modes mandatorily. This clarity is missing </a:t>
            </a:r>
          </a:p>
          <a:p>
            <a:pPr>
              <a:buNone/>
            </a:pPr>
            <a:r>
              <a:rPr lang="en-US" sz="2800" dirty="0"/>
              <a:t>                        </a:t>
            </a:r>
            <a:endParaRPr lang="en-IN" sz="2800"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Mobile App (</a:t>
            </a:r>
            <a:r>
              <a:rPr lang="en-US" b="1" u="sng" dirty="0" err="1"/>
              <a:t>Aaykar</a:t>
            </a:r>
            <a:r>
              <a:rPr lang="en-US" b="1" u="sng" dirty="0"/>
              <a:t> </a:t>
            </a:r>
            <a:r>
              <a:rPr lang="en-US" b="1" u="sng" dirty="0" err="1"/>
              <a:t>Setu</a:t>
            </a:r>
            <a:r>
              <a:rPr lang="en-US" b="1" u="sng" dirty="0"/>
              <a:t>/E-</a:t>
            </a:r>
            <a:r>
              <a:rPr lang="en-US" b="1" u="sng" dirty="0" err="1"/>
              <a:t>Setu</a:t>
            </a:r>
            <a:r>
              <a:rPr lang="en-US" b="1" u="sng" dirty="0"/>
              <a:t>)</a:t>
            </a:r>
            <a:endParaRPr lang="en-IN" b="1" u="sng" dirty="0"/>
          </a:p>
        </p:txBody>
      </p:sp>
      <p:sp>
        <p:nvSpPr>
          <p:cNvPr id="3" name="Content Placeholder 2"/>
          <p:cNvSpPr>
            <a:spLocks noGrp="1"/>
          </p:cNvSpPr>
          <p:nvPr>
            <p:ph idx="1"/>
          </p:nvPr>
        </p:nvSpPr>
        <p:spPr>
          <a:xfrm>
            <a:off x="381000" y="1295400"/>
            <a:ext cx="8229600" cy="4953000"/>
          </a:xfrm>
        </p:spPr>
        <p:txBody>
          <a:bodyPr/>
          <a:lstStyle/>
          <a:p>
            <a:endParaRPr lang="en-IN" dirty="0"/>
          </a:p>
          <a:p>
            <a:pPr>
              <a:buNone/>
            </a:pPr>
            <a:r>
              <a:rPr lang="en-US" dirty="0"/>
              <a:t>    Clause 2(xviii) of the scheme</a:t>
            </a:r>
            <a:endParaRPr lang="en-IN" dirty="0"/>
          </a:p>
          <a:p>
            <a:r>
              <a:rPr lang="en-IN" dirty="0"/>
              <a:t>the application software of the Income-tax Department developed for mobile devices which is downloaded and installed on the r</a:t>
            </a:r>
            <a:r>
              <a:rPr lang="en-IN" u="sng" dirty="0"/>
              <a:t>egistered mobile number </a:t>
            </a:r>
            <a:r>
              <a:rPr lang="en-IN" dirty="0"/>
              <a:t>of the assessee</a:t>
            </a:r>
          </a:p>
          <a:p>
            <a:pPr>
              <a:buNone/>
            </a:pPr>
            <a:r>
              <a:rPr lang="en-US" b="1" dirty="0"/>
              <a:t>Note</a:t>
            </a:r>
            <a:r>
              <a:rPr lang="en-US" dirty="0"/>
              <a:t>: More features will be put into above app.</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a:t>Registered E-mail address</a:t>
            </a:r>
            <a:r>
              <a:rPr lang="en-US" dirty="0"/>
              <a:t> </a:t>
            </a:r>
            <a:endParaRPr lang="en-IN" dirty="0"/>
          </a:p>
        </p:txBody>
      </p:sp>
      <p:sp>
        <p:nvSpPr>
          <p:cNvPr id="3" name="Content Placeholder 2"/>
          <p:cNvSpPr>
            <a:spLocks noGrp="1"/>
          </p:cNvSpPr>
          <p:nvPr>
            <p:ph idx="1"/>
          </p:nvPr>
        </p:nvSpPr>
        <p:spPr>
          <a:xfrm>
            <a:off x="381000" y="990600"/>
            <a:ext cx="8229600" cy="6096000"/>
          </a:xfrm>
        </p:spPr>
        <p:txBody>
          <a:bodyPr>
            <a:normAutofit fontScale="62500" lnSpcReduction="20000"/>
          </a:bodyPr>
          <a:lstStyle/>
          <a:p>
            <a:pPr>
              <a:buNone/>
            </a:pPr>
            <a:r>
              <a:rPr lang="en-US" dirty="0"/>
              <a:t>Clause 2(xxii) of the scheme</a:t>
            </a:r>
          </a:p>
          <a:p>
            <a:pPr>
              <a:buNone/>
            </a:pPr>
            <a:r>
              <a:rPr lang="en-IN" dirty="0"/>
              <a:t>       means the e-mail address at which an electronic communication may be delivered or transmitted to the addressee, including- </a:t>
            </a:r>
          </a:p>
          <a:p>
            <a:r>
              <a:rPr lang="en-IN" dirty="0"/>
              <a:t>the email address available in the electronic filing account of the addressee registered in designated portal; or</a:t>
            </a:r>
          </a:p>
          <a:p>
            <a:r>
              <a:rPr lang="en-IN" dirty="0"/>
              <a:t>the e-mail address available in the last income-tax return furnished by the addressee; or</a:t>
            </a:r>
          </a:p>
          <a:p>
            <a:r>
              <a:rPr lang="en-IN" dirty="0"/>
              <a:t>the e-mail address available in the Permanent Account Number database relating to the addressee; or</a:t>
            </a:r>
          </a:p>
          <a:p>
            <a:r>
              <a:rPr lang="en-IN" dirty="0"/>
              <a:t>in the case of addressee being an individual who possesses the Aadhaar number, the e-mail address of addressee available in the database of Unique Identification Authority of India ;or</a:t>
            </a:r>
          </a:p>
          <a:p>
            <a:r>
              <a:rPr lang="en-IN" dirty="0"/>
              <a:t> in the case of addressee being a company, the e-mail address of the company as available on the official website of Ministry of Corporate Affairs; or </a:t>
            </a:r>
          </a:p>
          <a:p>
            <a:r>
              <a:rPr lang="en-IN" dirty="0"/>
              <a:t>any e-mail address made available by the addressee to the income-tax authority or any person authorised by such authority.</a:t>
            </a:r>
          </a:p>
          <a:p>
            <a:pPr>
              <a:buNone/>
            </a:pPr>
            <a:endParaRPr lang="en-IN" b="1" u="sng" dirty="0"/>
          </a:p>
          <a:p>
            <a:pPr>
              <a:buNone/>
            </a:pPr>
            <a:r>
              <a:rPr lang="en-US" b="1" u="sng" dirty="0"/>
              <a:t>CAUTION </a:t>
            </a:r>
            <a:r>
              <a:rPr lang="en-US" dirty="0"/>
              <a:t>:</a:t>
            </a:r>
            <a:r>
              <a:rPr lang="en-US" sz="3800" dirty="0"/>
              <a:t> </a:t>
            </a:r>
            <a:r>
              <a:rPr lang="en-US" sz="3800" b="1" dirty="0"/>
              <a:t>Always ensure that latest in use e-mail address is at all the above places</a:t>
            </a:r>
          </a:p>
          <a:p>
            <a:pPr>
              <a:buNone/>
            </a:pP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Registered Mobile Number</a:t>
            </a:r>
            <a:endParaRPr lang="en-IN" b="1" u="sng" dirty="0"/>
          </a:p>
        </p:txBody>
      </p:sp>
      <p:sp>
        <p:nvSpPr>
          <p:cNvPr id="3" name="Content Placeholder 2"/>
          <p:cNvSpPr>
            <a:spLocks noGrp="1"/>
          </p:cNvSpPr>
          <p:nvPr>
            <p:ph idx="1"/>
          </p:nvPr>
        </p:nvSpPr>
        <p:spPr/>
        <p:txBody>
          <a:bodyPr/>
          <a:lstStyle/>
          <a:p>
            <a:pPr>
              <a:buNone/>
            </a:pPr>
            <a:r>
              <a:rPr lang="en-US" dirty="0"/>
              <a:t>Clause 2(xxiii) of the scheme</a:t>
            </a:r>
            <a:endParaRPr lang="en-IN" dirty="0"/>
          </a:p>
          <a:p>
            <a:r>
              <a:rPr lang="en-IN" dirty="0"/>
              <a:t>the mobile number of the assessee, or his authorised representative,</a:t>
            </a:r>
          </a:p>
          <a:p>
            <a:r>
              <a:rPr lang="en-IN" dirty="0"/>
              <a:t> appearing in the user profile of the electronic filing account </a:t>
            </a:r>
            <a:r>
              <a:rPr lang="en-IN" u="sng" dirty="0"/>
              <a:t>registered</a:t>
            </a:r>
            <a:r>
              <a:rPr lang="en-IN" dirty="0"/>
              <a:t> by the assessee </a:t>
            </a:r>
            <a:r>
              <a:rPr lang="en-IN" u="sng" dirty="0"/>
              <a:t>in designated portal</a:t>
            </a:r>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Automated Allocation System (AAS)</a:t>
            </a:r>
            <a:endParaRPr lang="en-IN" b="1" u="sng" dirty="0"/>
          </a:p>
        </p:txBody>
      </p:sp>
      <p:sp>
        <p:nvSpPr>
          <p:cNvPr id="3" name="Content Placeholder 2"/>
          <p:cNvSpPr>
            <a:spLocks noGrp="1"/>
          </p:cNvSpPr>
          <p:nvPr>
            <p:ph idx="1"/>
          </p:nvPr>
        </p:nvSpPr>
        <p:spPr/>
        <p:txBody>
          <a:bodyPr/>
          <a:lstStyle/>
          <a:p>
            <a:pPr>
              <a:buNone/>
            </a:pPr>
            <a:r>
              <a:rPr lang="en-US" dirty="0"/>
              <a:t>Clause 2(v)</a:t>
            </a:r>
            <a:r>
              <a:rPr lang="en-IN" dirty="0"/>
              <a:t> of the scheme</a:t>
            </a:r>
          </a:p>
          <a:p>
            <a:r>
              <a:rPr lang="en-US" dirty="0"/>
              <a:t>means an algorithm</a:t>
            </a:r>
          </a:p>
          <a:p>
            <a:r>
              <a:rPr lang="en-US" dirty="0"/>
              <a:t>randomised allocation of cases</a:t>
            </a:r>
          </a:p>
          <a:p>
            <a:r>
              <a:rPr lang="en-US" dirty="0"/>
              <a:t>By using suitable technology tool</a:t>
            </a:r>
          </a:p>
          <a:p>
            <a:pPr>
              <a:buNone/>
            </a:pPr>
            <a:endParaRPr lang="en-US" dirty="0"/>
          </a:p>
          <a:p>
            <a:pPr>
              <a:buNone/>
            </a:pPr>
            <a:r>
              <a:rPr lang="en-US" dirty="0"/>
              <a:t> Artificial intelligence              Machine Learning</a:t>
            </a:r>
          </a:p>
          <a:p>
            <a:pPr>
              <a:buNone/>
            </a:pPr>
            <a:r>
              <a:rPr lang="en-US" dirty="0"/>
              <a:t>with the view to </a:t>
            </a:r>
            <a:r>
              <a:rPr lang="en-US" u="sng" dirty="0"/>
              <a:t>optimize the use of resources</a:t>
            </a:r>
          </a:p>
        </p:txBody>
      </p:sp>
      <p:cxnSp>
        <p:nvCxnSpPr>
          <p:cNvPr id="5" name="Straight Connector 4"/>
          <p:cNvCxnSpPr>
            <a:stCxn id="17" idx="0"/>
          </p:cNvCxnSpPr>
          <p:nvPr/>
        </p:nvCxnSpPr>
        <p:spPr>
          <a:xfrm rot="16200000" flipH="1">
            <a:off x="4190206" y="1486694"/>
            <a:ext cx="1588" cy="5257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000500" y="39243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Down Arrow 16"/>
          <p:cNvSpPr/>
          <p:nvPr/>
        </p:nvSpPr>
        <p:spPr>
          <a:xfrm>
            <a:off x="1524000" y="4114800"/>
            <a:ext cx="76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Down Arrow 17"/>
          <p:cNvSpPr/>
          <p:nvPr/>
        </p:nvSpPr>
        <p:spPr>
          <a:xfrm>
            <a:off x="6781800" y="4191000"/>
            <a:ext cx="76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Footer Placeholder 7"/>
          <p:cNvSpPr>
            <a:spLocks noGrp="1"/>
          </p:cNvSpPr>
          <p:nvPr>
            <p:ph type="ftr" sz="quarter" idx="11"/>
          </p:nvPr>
        </p:nvSpPr>
        <p:spPr/>
        <p:txBody>
          <a:bodyPr/>
          <a:lstStyle/>
          <a:p>
            <a:r>
              <a:rPr lang="en-IN"/>
              <a:t>Prepared by CA RR Modi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B9A28-5FB0-4844-A59D-8E2D0A418801}"/>
              </a:ext>
            </a:extLst>
          </p:cNvPr>
          <p:cNvSpPr>
            <a:spLocks noGrp="1"/>
          </p:cNvSpPr>
          <p:nvPr>
            <p:ph type="title"/>
          </p:nvPr>
        </p:nvSpPr>
        <p:spPr/>
        <p:txBody>
          <a:bodyPr/>
          <a:lstStyle/>
          <a:p>
            <a:r>
              <a:rPr lang="en-GB" dirty="0"/>
              <a:t>E </a:t>
            </a:r>
            <a:r>
              <a:rPr lang="en-GB" dirty="0" err="1"/>
              <a:t>assessement</a:t>
            </a:r>
            <a:endParaRPr lang="en-GB" dirty="0"/>
          </a:p>
        </p:txBody>
      </p:sp>
      <p:sp>
        <p:nvSpPr>
          <p:cNvPr id="3" name="Content Placeholder 2">
            <a:extLst>
              <a:ext uri="{FF2B5EF4-FFF2-40B4-BE49-F238E27FC236}">
                <a16:creationId xmlns:a16="http://schemas.microsoft.com/office/drawing/2014/main" id="{CB9E393B-E405-43F4-B00C-18E88D64E17B}"/>
              </a:ext>
            </a:extLst>
          </p:cNvPr>
          <p:cNvSpPr>
            <a:spLocks noGrp="1"/>
          </p:cNvSpPr>
          <p:nvPr>
            <p:ph idx="1"/>
          </p:nvPr>
        </p:nvSpPr>
        <p:spPr/>
        <p:txBody>
          <a:bodyPr/>
          <a:lstStyle/>
          <a:p>
            <a:endParaRPr lang="en-GB" dirty="0"/>
          </a:p>
          <a:p>
            <a:endParaRPr lang="en-GB" dirty="0"/>
          </a:p>
          <a:p>
            <a:endParaRPr lang="en-GB" dirty="0"/>
          </a:p>
          <a:p>
            <a:r>
              <a:rPr lang="en-GB" dirty="0"/>
              <a:t>TEAM BASED DYNAMIC JURISDICTION</a:t>
            </a:r>
          </a:p>
          <a:p>
            <a:r>
              <a:rPr lang="en-GB" dirty="0"/>
              <a:t>ALL INDIA JURISDICTIONS OF ALL OFFICERS OF NAC AND RAC</a:t>
            </a:r>
          </a:p>
          <a:p>
            <a:r>
              <a:rPr lang="en-GB" dirty="0"/>
              <a:t>DISTRIBUTED POWER</a:t>
            </a:r>
          </a:p>
          <a:p>
            <a:pPr marL="0" indent="0">
              <a:buNone/>
            </a:pPr>
            <a:endParaRPr lang="en-GB" dirty="0"/>
          </a:p>
        </p:txBody>
      </p:sp>
      <p:sp>
        <p:nvSpPr>
          <p:cNvPr id="4" name="Footer Placeholder 3">
            <a:extLst>
              <a:ext uri="{FF2B5EF4-FFF2-40B4-BE49-F238E27FC236}">
                <a16:creationId xmlns:a16="http://schemas.microsoft.com/office/drawing/2014/main" id="{498AC302-50FE-41CA-9DC2-41E5CA6A2FCC}"/>
              </a:ext>
            </a:extLst>
          </p:cNvPr>
          <p:cNvSpPr>
            <a:spLocks noGrp="1"/>
          </p:cNvSpPr>
          <p:nvPr>
            <p:ph type="ftr" sz="quarter" idx="11"/>
          </p:nvPr>
        </p:nvSpPr>
        <p:spPr/>
        <p:txBody>
          <a:bodyPr/>
          <a:lstStyle/>
          <a:p>
            <a:r>
              <a:rPr lang="en-IN"/>
              <a:t>Prepared by CA RR Modi</a:t>
            </a:r>
          </a:p>
        </p:txBody>
      </p:sp>
    </p:spTree>
    <p:extLst>
      <p:ext uri="{BB962C8B-B14F-4D97-AF65-F5344CB8AC3E}">
        <p14:creationId xmlns:p14="http://schemas.microsoft.com/office/powerpoint/2010/main" val="407425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Automated Examination Tool (AET)</a:t>
            </a:r>
            <a:endParaRPr lang="en-IN" b="1" u="sng" dirty="0"/>
          </a:p>
        </p:txBody>
      </p:sp>
      <p:sp>
        <p:nvSpPr>
          <p:cNvPr id="3" name="Content Placeholder 2"/>
          <p:cNvSpPr>
            <a:spLocks noGrp="1"/>
          </p:cNvSpPr>
          <p:nvPr>
            <p:ph idx="1"/>
          </p:nvPr>
        </p:nvSpPr>
        <p:spPr>
          <a:xfrm>
            <a:off x="457200" y="1295400"/>
            <a:ext cx="8229600" cy="4419600"/>
          </a:xfrm>
        </p:spPr>
        <p:txBody>
          <a:bodyPr/>
          <a:lstStyle/>
          <a:p>
            <a:pPr>
              <a:buNone/>
            </a:pPr>
            <a:r>
              <a:rPr lang="en-US" dirty="0"/>
              <a:t>Clause 2(vi) of the scheme</a:t>
            </a:r>
          </a:p>
          <a:p>
            <a:r>
              <a:rPr lang="en-US" dirty="0"/>
              <a:t>means an algorithm</a:t>
            </a:r>
          </a:p>
          <a:p>
            <a:r>
              <a:rPr lang="en-US" dirty="0"/>
              <a:t>standardised examination of draft orders,</a:t>
            </a:r>
          </a:p>
          <a:p>
            <a:r>
              <a:rPr lang="en-US" dirty="0"/>
              <a:t>By using suitable technology tool</a:t>
            </a:r>
          </a:p>
          <a:p>
            <a:pPr>
              <a:buNone/>
            </a:pPr>
            <a:endParaRPr lang="en-US" dirty="0"/>
          </a:p>
          <a:p>
            <a:pPr>
              <a:buNone/>
            </a:pPr>
            <a:r>
              <a:rPr lang="en-US" dirty="0"/>
              <a:t>Artificial intelligence            Machine Learning</a:t>
            </a:r>
          </a:p>
          <a:p>
            <a:pPr>
              <a:buNone/>
            </a:pPr>
            <a:r>
              <a:rPr lang="en-US" dirty="0"/>
              <a:t>with the view to </a:t>
            </a:r>
            <a:r>
              <a:rPr lang="en-US" u="sng" dirty="0"/>
              <a:t>reduce </a:t>
            </a:r>
            <a:r>
              <a:rPr lang="en-IN" u="sng" dirty="0"/>
              <a:t>the scope of discretion</a:t>
            </a:r>
            <a:endParaRPr lang="en-US" u="sng" dirty="0"/>
          </a:p>
          <a:p>
            <a:endParaRPr lang="en-US" dirty="0"/>
          </a:p>
        </p:txBody>
      </p:sp>
      <p:cxnSp>
        <p:nvCxnSpPr>
          <p:cNvPr id="6" name="Straight Connector 5"/>
          <p:cNvCxnSpPr/>
          <p:nvPr/>
        </p:nvCxnSpPr>
        <p:spPr>
          <a:xfrm>
            <a:off x="1295400" y="3886200"/>
            <a:ext cx="563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3848100" y="36957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Down Arrow 9"/>
          <p:cNvSpPr/>
          <p:nvPr/>
        </p:nvSpPr>
        <p:spPr>
          <a:xfrm>
            <a:off x="1295400" y="3886200"/>
            <a:ext cx="45719"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Down Arrow 10"/>
          <p:cNvSpPr/>
          <p:nvPr/>
        </p:nvSpPr>
        <p:spPr>
          <a:xfrm>
            <a:off x="6934200" y="3886200"/>
            <a:ext cx="76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Footer Placeholder 8"/>
          <p:cNvSpPr>
            <a:spLocks noGrp="1"/>
          </p:cNvSpPr>
          <p:nvPr>
            <p:ph type="ftr" sz="quarter" idx="11"/>
          </p:nvPr>
        </p:nvSpPr>
        <p:spPr>
          <a:xfrm>
            <a:off x="3124200" y="5975350"/>
            <a:ext cx="2895600" cy="746125"/>
          </a:xfrm>
        </p:spPr>
        <p:txBody>
          <a:bodyPr/>
          <a:lstStyle/>
          <a:p>
            <a:r>
              <a:rPr lang="en-IN" dirty="0"/>
              <a:t>Prepared by CA RR Modi</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a:t>Difference between AAS &amp; AET</a:t>
            </a:r>
            <a:endParaRPr lang="en-IN" b="1" u="sng" dirty="0"/>
          </a:p>
        </p:txBody>
      </p:sp>
      <p:graphicFrame>
        <p:nvGraphicFramePr>
          <p:cNvPr id="4" name="Content Placeholder 3"/>
          <p:cNvGraphicFramePr>
            <a:graphicFrameLocks noGrp="1"/>
          </p:cNvGraphicFramePr>
          <p:nvPr>
            <p:ph idx="1"/>
          </p:nvPr>
        </p:nvGraphicFramePr>
        <p:xfrm>
          <a:off x="457200" y="1828800"/>
          <a:ext cx="8229600" cy="21336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066800">
                <a:tc>
                  <a:txBody>
                    <a:bodyPr/>
                    <a:lstStyle/>
                    <a:p>
                      <a:pPr algn="ctr"/>
                      <a:r>
                        <a:rPr lang="en-US" sz="2800" dirty="0"/>
                        <a:t>Automation</a:t>
                      </a:r>
                      <a:r>
                        <a:rPr lang="en-US" sz="2800" baseline="0" dirty="0"/>
                        <a:t> Allocation System (AAS)</a:t>
                      </a:r>
                      <a:endParaRPr lang="en-IN" sz="2800" dirty="0"/>
                    </a:p>
                  </a:txBody>
                  <a:tcPr/>
                </a:tc>
                <a:tc>
                  <a:txBody>
                    <a:bodyPr/>
                    <a:lstStyle/>
                    <a:p>
                      <a:pPr algn="ctr"/>
                      <a:r>
                        <a:rPr lang="en-US" sz="2800" dirty="0"/>
                        <a:t>Automated Examination</a:t>
                      </a:r>
                      <a:r>
                        <a:rPr lang="en-US" sz="2800" baseline="0" dirty="0"/>
                        <a:t> Tool (AET)</a:t>
                      </a:r>
                      <a:endParaRPr lang="en-IN" dirty="0"/>
                    </a:p>
                  </a:txBody>
                  <a:tcPr/>
                </a:tc>
                <a:extLst>
                  <a:ext uri="{0D108BD9-81ED-4DB2-BD59-A6C34878D82A}">
                    <a16:rowId xmlns:a16="http://schemas.microsoft.com/office/drawing/2014/main" val="10000"/>
                  </a:ext>
                </a:extLst>
              </a:tr>
              <a:tr h="1066800">
                <a:tc>
                  <a:txBody>
                    <a:bodyPr/>
                    <a:lstStyle/>
                    <a:p>
                      <a:r>
                        <a:rPr lang="en-US" sz="2400" dirty="0"/>
                        <a:t>Used for</a:t>
                      </a:r>
                      <a:r>
                        <a:rPr lang="en-US" sz="2400" baseline="0" dirty="0"/>
                        <a:t> Allocation of cases </a:t>
                      </a:r>
                      <a:endParaRPr lang="en-IN" dirty="0"/>
                    </a:p>
                  </a:txBody>
                  <a:tcPr/>
                </a:tc>
                <a:tc>
                  <a:txBody>
                    <a:bodyPr/>
                    <a:lstStyle/>
                    <a:p>
                      <a:r>
                        <a:rPr lang="en-US" sz="2400" dirty="0"/>
                        <a:t>Used</a:t>
                      </a:r>
                      <a:r>
                        <a:rPr lang="en-US" sz="2400" baseline="0" dirty="0"/>
                        <a:t> for Examination of Draft Assessment order</a:t>
                      </a:r>
                      <a:endParaRPr lang="en-IN" sz="2400" dirty="0"/>
                    </a:p>
                  </a:txBody>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p:txBody>
          <a:bodyPr/>
          <a:lstStyle/>
          <a:p>
            <a:r>
              <a:rPr lang="en-IN"/>
              <a:t>Prepared by CA RR Modi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Difference between Digital Signature &amp; Electronic Signature</a:t>
            </a:r>
            <a:endParaRPr lang="en-IN" b="1" u="sng" dirty="0"/>
          </a:p>
        </p:txBody>
      </p:sp>
      <p:graphicFrame>
        <p:nvGraphicFramePr>
          <p:cNvPr id="4" name="Content Placeholder 3"/>
          <p:cNvGraphicFramePr>
            <a:graphicFrameLocks noGrp="1"/>
          </p:cNvGraphicFramePr>
          <p:nvPr>
            <p:ph idx="1"/>
          </p:nvPr>
        </p:nvGraphicFramePr>
        <p:xfrm>
          <a:off x="457200" y="1600200"/>
          <a:ext cx="8229600" cy="45770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40">
                <a:tc>
                  <a:txBody>
                    <a:bodyPr/>
                    <a:lstStyle/>
                    <a:p>
                      <a:r>
                        <a:rPr lang="en-US" sz="2400" dirty="0"/>
                        <a:t>Basis</a:t>
                      </a:r>
                      <a:endParaRPr lang="en-IN" dirty="0"/>
                    </a:p>
                  </a:txBody>
                  <a:tcPr/>
                </a:tc>
                <a:tc>
                  <a:txBody>
                    <a:bodyPr/>
                    <a:lstStyle/>
                    <a:p>
                      <a:r>
                        <a:rPr lang="en-US" dirty="0"/>
                        <a:t>Digital Signature</a:t>
                      </a:r>
                      <a:endParaRPr lang="en-IN" dirty="0"/>
                    </a:p>
                  </a:txBody>
                  <a:tcPr/>
                </a:tc>
                <a:tc>
                  <a:txBody>
                    <a:bodyPr/>
                    <a:lstStyle/>
                    <a:p>
                      <a:r>
                        <a:rPr lang="en-US" dirty="0"/>
                        <a:t>Electronic Signature</a:t>
                      </a:r>
                      <a:endParaRPr lang="en-IN" dirty="0"/>
                    </a:p>
                  </a:txBody>
                  <a:tcPr/>
                </a:tc>
                <a:extLst>
                  <a:ext uri="{0D108BD9-81ED-4DB2-BD59-A6C34878D82A}">
                    <a16:rowId xmlns:a16="http://schemas.microsoft.com/office/drawing/2014/main" val="10000"/>
                  </a:ext>
                </a:extLst>
              </a:tr>
              <a:tr h="370840">
                <a:tc>
                  <a:txBody>
                    <a:bodyPr/>
                    <a:lstStyle/>
                    <a:p>
                      <a:r>
                        <a:rPr lang="en-US" dirty="0"/>
                        <a:t>Purpose</a:t>
                      </a:r>
                      <a:endParaRPr lang="en-IN" dirty="0"/>
                    </a:p>
                  </a:txBody>
                  <a:tcPr/>
                </a:tc>
                <a:tc>
                  <a:txBody>
                    <a:bodyPr/>
                    <a:lstStyle/>
                    <a:p>
                      <a:r>
                        <a:rPr lang="en-IN" sz="1800" b="0" i="0" kern="1200" dirty="0">
                          <a:solidFill>
                            <a:schemeClr val="dk1"/>
                          </a:solidFill>
                          <a:latin typeface="+mn-lt"/>
                          <a:ea typeface="+mn-ea"/>
                          <a:cs typeface="+mn-cs"/>
                        </a:rPr>
                        <a:t>Used to secure a document</a:t>
                      </a:r>
                      <a:endParaRPr lang="en-IN" dirty="0"/>
                    </a:p>
                  </a:txBody>
                  <a:tcPr/>
                </a:tc>
                <a:tc>
                  <a:txBody>
                    <a:bodyPr/>
                    <a:lstStyle/>
                    <a:p>
                      <a:r>
                        <a:rPr lang="en-IN" sz="1800" b="0" i="0" kern="1200" dirty="0">
                          <a:solidFill>
                            <a:schemeClr val="dk1"/>
                          </a:solidFill>
                          <a:latin typeface="+mn-lt"/>
                          <a:ea typeface="+mn-ea"/>
                          <a:cs typeface="+mn-cs"/>
                        </a:rPr>
                        <a:t>Mainly used to verify a document</a:t>
                      </a:r>
                      <a:endParaRPr lang="en-IN" dirty="0"/>
                    </a:p>
                  </a:txBody>
                  <a:tcPr/>
                </a:tc>
                <a:extLst>
                  <a:ext uri="{0D108BD9-81ED-4DB2-BD59-A6C34878D82A}">
                    <a16:rowId xmlns:a16="http://schemas.microsoft.com/office/drawing/2014/main" val="10001"/>
                  </a:ext>
                </a:extLst>
              </a:tr>
              <a:tr h="370840">
                <a:tc>
                  <a:txBody>
                    <a:bodyPr/>
                    <a:lstStyle/>
                    <a:p>
                      <a:r>
                        <a:rPr lang="en-US" dirty="0"/>
                        <a:t>Regulation</a:t>
                      </a:r>
                      <a:endParaRPr lang="en-IN" dirty="0"/>
                    </a:p>
                  </a:txBody>
                  <a:tcPr/>
                </a:tc>
                <a:tc>
                  <a:txBody>
                    <a:bodyPr/>
                    <a:lstStyle/>
                    <a:p>
                      <a:r>
                        <a:rPr lang="en-US" dirty="0"/>
                        <a:t>Regulated</a:t>
                      </a:r>
                      <a:r>
                        <a:rPr lang="en-US" baseline="0" dirty="0"/>
                        <a:t> by </a:t>
                      </a:r>
                      <a:r>
                        <a:rPr lang="en-IN" sz="1800" b="0" i="0" kern="1200" dirty="0">
                          <a:solidFill>
                            <a:schemeClr val="dk1"/>
                          </a:solidFill>
                          <a:latin typeface="+mn-lt"/>
                          <a:ea typeface="+mn-ea"/>
                          <a:cs typeface="+mn-cs"/>
                        </a:rPr>
                        <a:t> certification authorities</a:t>
                      </a:r>
                      <a:endParaRPr lang="en-IN" dirty="0"/>
                    </a:p>
                  </a:txBody>
                  <a:tcPr/>
                </a:tc>
                <a:tc>
                  <a:txBody>
                    <a:bodyPr/>
                    <a:lstStyle/>
                    <a:p>
                      <a:r>
                        <a:rPr lang="en-US" dirty="0"/>
                        <a:t>Usually</a:t>
                      </a:r>
                      <a:r>
                        <a:rPr lang="en-US" baseline="0" dirty="0"/>
                        <a:t> not authorized</a:t>
                      </a:r>
                      <a:endParaRPr lang="en-IN" dirty="0"/>
                    </a:p>
                  </a:txBody>
                  <a:tcPr/>
                </a:tc>
                <a:extLst>
                  <a:ext uri="{0D108BD9-81ED-4DB2-BD59-A6C34878D82A}">
                    <a16:rowId xmlns:a16="http://schemas.microsoft.com/office/drawing/2014/main" val="10002"/>
                  </a:ext>
                </a:extLst>
              </a:tr>
              <a:tr h="370840">
                <a:tc>
                  <a:txBody>
                    <a:bodyPr/>
                    <a:lstStyle/>
                    <a:p>
                      <a:r>
                        <a:rPr lang="en-US" dirty="0"/>
                        <a:t>Security</a:t>
                      </a:r>
                      <a:endParaRPr lang="en-IN" dirty="0"/>
                    </a:p>
                  </a:txBody>
                  <a:tcPr/>
                </a:tc>
                <a:tc>
                  <a:txBody>
                    <a:bodyPr/>
                    <a:lstStyle/>
                    <a:p>
                      <a:r>
                        <a:rPr lang="en-IN" sz="1800" b="0" i="0" kern="1200" dirty="0">
                          <a:solidFill>
                            <a:schemeClr val="dk1"/>
                          </a:solidFill>
                          <a:latin typeface="+mn-lt"/>
                          <a:ea typeface="+mn-ea"/>
                          <a:cs typeface="+mn-cs"/>
                        </a:rPr>
                        <a:t>Comprised of more security features</a:t>
                      </a:r>
                      <a:endParaRPr lang="en-IN" dirty="0"/>
                    </a:p>
                  </a:txBody>
                  <a:tcPr/>
                </a:tc>
                <a:tc>
                  <a:txBody>
                    <a:bodyPr/>
                    <a:lstStyle/>
                    <a:p>
                      <a:r>
                        <a:rPr lang="en-IN" sz="1800" b="0" i="0" kern="1200" dirty="0">
                          <a:solidFill>
                            <a:schemeClr val="dk1"/>
                          </a:solidFill>
                          <a:latin typeface="+mn-lt"/>
                          <a:ea typeface="+mn-ea"/>
                          <a:cs typeface="+mn-cs"/>
                        </a:rPr>
                        <a:t>Comprised of less security features</a:t>
                      </a:r>
                      <a:endParaRPr lang="en-IN" dirty="0"/>
                    </a:p>
                  </a:txBody>
                  <a:tcPr/>
                </a:tc>
                <a:extLst>
                  <a:ext uri="{0D108BD9-81ED-4DB2-BD59-A6C34878D82A}">
                    <a16:rowId xmlns:a16="http://schemas.microsoft.com/office/drawing/2014/main" val="10003"/>
                  </a:ext>
                </a:extLst>
              </a:tr>
              <a:tr h="370840">
                <a:tc>
                  <a:txBody>
                    <a:bodyPr/>
                    <a:lstStyle/>
                    <a:p>
                      <a:r>
                        <a:rPr lang="en-US" dirty="0"/>
                        <a:t>Types</a:t>
                      </a:r>
                      <a:r>
                        <a:rPr lang="en-US" baseline="0" dirty="0"/>
                        <a:t> of signature</a:t>
                      </a:r>
                      <a:endParaRPr lang="en-IN" dirty="0"/>
                    </a:p>
                  </a:txBody>
                  <a:tcPr/>
                </a:tc>
                <a:tc>
                  <a:txBody>
                    <a:bodyPr/>
                    <a:lstStyle/>
                    <a:p>
                      <a:r>
                        <a:rPr lang="en-IN" sz="1800" b="0" i="0" kern="1200" dirty="0">
                          <a:solidFill>
                            <a:schemeClr val="dk1"/>
                          </a:solidFill>
                          <a:latin typeface="+mn-lt"/>
                          <a:ea typeface="+mn-ea"/>
                          <a:cs typeface="+mn-cs"/>
                        </a:rPr>
                        <a:t>Common types of digital signature are based on Adobe and Microsoft</a:t>
                      </a:r>
                      <a:endParaRPr lang="en-IN" dirty="0"/>
                    </a:p>
                  </a:txBody>
                  <a:tcPr/>
                </a:tc>
                <a:tc>
                  <a:txBody>
                    <a:bodyPr/>
                    <a:lstStyle/>
                    <a:p>
                      <a:r>
                        <a:rPr lang="en-IN" sz="1800" b="0" i="0" kern="1200" dirty="0">
                          <a:solidFill>
                            <a:schemeClr val="dk1"/>
                          </a:solidFill>
                          <a:latin typeface="+mn-lt"/>
                          <a:ea typeface="+mn-ea"/>
                          <a:cs typeface="+mn-cs"/>
                        </a:rPr>
                        <a:t>Main types of electronic signature include verbal, electronic ticks or scanned signatures.</a:t>
                      </a:r>
                      <a:endParaRPr lang="en-IN" dirty="0"/>
                    </a:p>
                  </a:txBody>
                  <a:tcPr/>
                </a:tc>
                <a:extLst>
                  <a:ext uri="{0D108BD9-81ED-4DB2-BD59-A6C34878D82A}">
                    <a16:rowId xmlns:a16="http://schemas.microsoft.com/office/drawing/2014/main" val="10004"/>
                  </a:ext>
                </a:extLst>
              </a:tr>
              <a:tr h="370840">
                <a:tc>
                  <a:txBody>
                    <a:bodyPr/>
                    <a:lstStyle/>
                    <a:p>
                      <a:r>
                        <a:rPr lang="en-US" dirty="0"/>
                        <a:t>Verification</a:t>
                      </a:r>
                      <a:r>
                        <a:rPr lang="en-US" baseline="0" dirty="0"/>
                        <a:t> </a:t>
                      </a:r>
                      <a:endParaRPr lang="en-IN" dirty="0"/>
                    </a:p>
                  </a:txBody>
                  <a:tcPr/>
                </a:tc>
                <a:tc>
                  <a:txBody>
                    <a:bodyPr/>
                    <a:lstStyle/>
                    <a:p>
                      <a:r>
                        <a:rPr lang="en-IN" sz="1800" b="0" i="0" kern="1200" dirty="0">
                          <a:solidFill>
                            <a:schemeClr val="dk1"/>
                          </a:solidFill>
                          <a:latin typeface="+mn-lt"/>
                          <a:ea typeface="+mn-ea"/>
                          <a:cs typeface="+mn-cs"/>
                        </a:rPr>
                        <a:t>A digital signature can be verified</a:t>
                      </a:r>
                      <a:endParaRPr lang="en-IN" dirty="0"/>
                    </a:p>
                  </a:txBody>
                  <a:tcPr/>
                </a:tc>
                <a:tc>
                  <a:txBody>
                    <a:bodyPr/>
                    <a:lstStyle/>
                    <a:p>
                      <a:r>
                        <a:rPr lang="en-IN" sz="1800" b="0" i="0" kern="1200" dirty="0">
                          <a:solidFill>
                            <a:schemeClr val="dk1"/>
                          </a:solidFill>
                          <a:latin typeface="+mn-lt"/>
                          <a:ea typeface="+mn-ea"/>
                          <a:cs typeface="+mn-cs"/>
                        </a:rPr>
                        <a:t>An electronic signature cannot be verified.</a:t>
                      </a:r>
                      <a:endParaRPr lang="en-IN" dirty="0"/>
                    </a:p>
                  </a:txBody>
                  <a:tcPr/>
                </a:tc>
                <a:extLst>
                  <a:ext uri="{0D108BD9-81ED-4DB2-BD59-A6C34878D82A}">
                    <a16:rowId xmlns:a16="http://schemas.microsoft.com/office/drawing/2014/main" val="10005"/>
                  </a:ext>
                </a:extLst>
              </a:tr>
              <a:tr h="370840">
                <a:tc>
                  <a:txBody>
                    <a:bodyPr/>
                    <a:lstStyle/>
                    <a:p>
                      <a:r>
                        <a:rPr lang="en-US" dirty="0"/>
                        <a:t>Preferable</a:t>
                      </a:r>
                      <a:endParaRPr lang="en-IN" dirty="0"/>
                    </a:p>
                  </a:txBody>
                  <a:tcPr/>
                </a:tc>
                <a:tc>
                  <a:txBody>
                    <a:bodyPr/>
                    <a:lstStyle/>
                    <a:p>
                      <a:r>
                        <a:rPr lang="en-IN" sz="1800" b="0" i="0" kern="1200" dirty="0">
                          <a:solidFill>
                            <a:schemeClr val="dk1"/>
                          </a:solidFill>
                          <a:latin typeface="+mn-lt"/>
                          <a:ea typeface="+mn-ea"/>
                          <a:cs typeface="+mn-cs"/>
                        </a:rPr>
                        <a:t>Preferred more than electronic signature due to high levels of authenticity</a:t>
                      </a:r>
                      <a:endParaRPr lang="en-IN" dirty="0"/>
                    </a:p>
                  </a:txBody>
                  <a:tcPr/>
                </a:tc>
                <a:tc>
                  <a:txBody>
                    <a:bodyPr/>
                    <a:lstStyle/>
                    <a:p>
                      <a:r>
                        <a:rPr lang="en-IN" sz="1800" b="0" i="0" kern="1200" dirty="0">
                          <a:solidFill>
                            <a:schemeClr val="dk1"/>
                          </a:solidFill>
                          <a:latin typeface="+mn-lt"/>
                          <a:ea typeface="+mn-ea"/>
                          <a:cs typeface="+mn-cs"/>
                        </a:rPr>
                        <a:t>Easy to use but less authentic</a:t>
                      </a:r>
                      <a:endParaRPr lang="en-IN" dirty="0"/>
                    </a:p>
                  </a:txBody>
                  <a:tcPr/>
                </a:tc>
                <a:extLst>
                  <a:ext uri="{0D108BD9-81ED-4DB2-BD59-A6C34878D82A}">
                    <a16:rowId xmlns:a16="http://schemas.microsoft.com/office/drawing/2014/main" val="10006"/>
                  </a:ext>
                </a:extLst>
              </a:tr>
            </a:tbl>
          </a:graphicData>
        </a:graphic>
      </p:graphicFrame>
      <p:sp>
        <p:nvSpPr>
          <p:cNvPr id="5" name="Footer Placeholder 4"/>
          <p:cNvSpPr>
            <a:spLocks noGrp="1"/>
          </p:cNvSpPr>
          <p:nvPr>
            <p:ph type="ftr" sz="quarter" idx="11"/>
          </p:nvPr>
        </p:nvSpPr>
        <p:spPr/>
        <p:txBody>
          <a:bodyPr/>
          <a:lstStyle/>
          <a:p>
            <a:r>
              <a:rPr lang="en-IN"/>
              <a:t>Prepared by CA RR Modi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Scope of the Scheme</a:t>
            </a:r>
            <a:endParaRPr lang="en-IN" b="1" u="sng" dirty="0"/>
          </a:p>
        </p:txBody>
      </p:sp>
      <p:sp>
        <p:nvSpPr>
          <p:cNvPr id="3" name="Content Placeholder 2"/>
          <p:cNvSpPr>
            <a:spLocks noGrp="1"/>
          </p:cNvSpPr>
          <p:nvPr>
            <p:ph idx="1"/>
          </p:nvPr>
        </p:nvSpPr>
        <p:spPr/>
        <p:txBody>
          <a:bodyPr>
            <a:normAutofit fontScale="77500" lnSpcReduction="20000"/>
          </a:bodyPr>
          <a:lstStyle/>
          <a:p>
            <a:pPr>
              <a:buNone/>
            </a:pPr>
            <a:r>
              <a:rPr lang="en-IN" dirty="0"/>
              <a:t>   The assessment under this Scheme shall be </a:t>
            </a:r>
            <a:r>
              <a:rPr lang="en-IN" u="sng" dirty="0"/>
              <a:t>made in respect </a:t>
            </a:r>
            <a:r>
              <a:rPr lang="en-IN" dirty="0"/>
              <a:t>of such territorial area, or persons or class of persons, or incomes or class of incomes, or cases or class of cases, as may be </a:t>
            </a:r>
            <a:r>
              <a:rPr lang="en-IN" u="sng" dirty="0"/>
              <a:t>specified by the Board</a:t>
            </a:r>
          </a:p>
          <a:p>
            <a:pPr>
              <a:buNone/>
            </a:pPr>
            <a:endParaRPr lang="en-US" u="sng" dirty="0"/>
          </a:p>
          <a:p>
            <a:pPr>
              <a:buNone/>
            </a:pPr>
            <a:r>
              <a:rPr lang="en-US" b="1" u="sng" dirty="0"/>
              <a:t>Note:-</a:t>
            </a:r>
          </a:p>
          <a:p>
            <a:r>
              <a:rPr lang="en-US" b="1" dirty="0"/>
              <a:t>Nothing so far has been specified by the Board.</a:t>
            </a:r>
          </a:p>
          <a:p>
            <a:r>
              <a:rPr lang="en-US" b="1" dirty="0"/>
              <a:t>Recently it has been announced that 58322 cases have been picked up for e-assessment for AY 2018-19 and notices u/s 143(2) are already issued by NAC before 30-9-2019</a:t>
            </a:r>
          </a:p>
          <a:p>
            <a:r>
              <a:rPr lang="en-US" b="1" dirty="0"/>
              <a:t>Search &amp; survey cases are currently out from e-assessment.</a:t>
            </a:r>
          </a:p>
          <a:p>
            <a:pPr>
              <a:buNone/>
            </a:pPr>
            <a:endParaRPr lang="en-US" dirty="0"/>
          </a:p>
          <a:p>
            <a:pPr>
              <a:buNone/>
            </a:pPr>
            <a:endParaRPr lang="en-US" dirty="0"/>
          </a:p>
          <a:p>
            <a:pPr>
              <a:buNone/>
            </a:pP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fontScale="90000"/>
          </a:bodyPr>
          <a:lstStyle/>
          <a:p>
            <a:r>
              <a:rPr lang="en-US" b="1" u="sng" dirty="0"/>
              <a:t>E-Assessment Centres</a:t>
            </a:r>
            <a:br>
              <a:rPr lang="en-US" dirty="0"/>
            </a:br>
            <a:r>
              <a:rPr lang="en-US" dirty="0"/>
              <a:t>(</a:t>
            </a:r>
            <a:r>
              <a:rPr lang="en-US" u="sng" dirty="0"/>
              <a:t>National &amp; Regional Level</a:t>
            </a:r>
            <a:r>
              <a:rPr lang="en-US" dirty="0"/>
              <a:t>)</a:t>
            </a:r>
            <a:endParaRPr lang="en-IN" dirty="0"/>
          </a:p>
        </p:txBody>
      </p:sp>
      <p:sp>
        <p:nvSpPr>
          <p:cNvPr id="3" name="Content Placeholder 2"/>
          <p:cNvSpPr>
            <a:spLocks noGrp="1"/>
          </p:cNvSpPr>
          <p:nvPr>
            <p:ph idx="1"/>
          </p:nvPr>
        </p:nvSpPr>
        <p:spPr>
          <a:xfrm>
            <a:off x="228600" y="1371600"/>
            <a:ext cx="8382000" cy="5257800"/>
          </a:xfrm>
        </p:spPr>
        <p:txBody>
          <a:bodyPr>
            <a:normAutofit/>
          </a:bodyPr>
          <a:lstStyle/>
          <a:p>
            <a:r>
              <a:rPr lang="en-US" sz="2800" dirty="0"/>
              <a:t>These Centres are supported by specialized units in Tax Department for carrying out specific functions related to various aspects of an assessment.</a:t>
            </a:r>
          </a:p>
          <a:p>
            <a:r>
              <a:rPr lang="en-US" sz="2800" dirty="0"/>
              <a:t>These are as follows:</a:t>
            </a:r>
          </a:p>
          <a:p>
            <a:pPr>
              <a:buFont typeface="Wingdings" pitchFamily="2" charset="2"/>
              <a:buChar char="Ø"/>
            </a:pPr>
            <a:r>
              <a:rPr lang="en-US" sz="2800" dirty="0"/>
              <a:t>National e-assessment centre</a:t>
            </a:r>
          </a:p>
          <a:p>
            <a:pPr>
              <a:buFont typeface="Wingdings" pitchFamily="2" charset="2"/>
              <a:buChar char="Ø"/>
            </a:pPr>
            <a:r>
              <a:rPr lang="en-US" sz="2800" dirty="0"/>
              <a:t>Regional e-assessment centre</a:t>
            </a:r>
          </a:p>
          <a:p>
            <a:pPr>
              <a:buFont typeface="Wingdings" pitchFamily="2" charset="2"/>
              <a:buChar char="Ø"/>
            </a:pPr>
            <a:r>
              <a:rPr lang="en-US" sz="2800" dirty="0"/>
              <a:t>Assessment Units</a:t>
            </a:r>
          </a:p>
          <a:p>
            <a:pPr>
              <a:buFont typeface="Wingdings" pitchFamily="2" charset="2"/>
              <a:buChar char="Ø"/>
            </a:pPr>
            <a:r>
              <a:rPr lang="en-US" sz="2800" dirty="0"/>
              <a:t>Verification Units</a:t>
            </a:r>
          </a:p>
          <a:p>
            <a:pPr>
              <a:buFont typeface="Wingdings" pitchFamily="2" charset="2"/>
              <a:buChar char="Ø"/>
            </a:pPr>
            <a:r>
              <a:rPr lang="en-US" sz="2800" dirty="0"/>
              <a:t>Technical Units</a:t>
            </a:r>
          </a:p>
          <a:p>
            <a:pPr>
              <a:buFont typeface="Wingdings" pitchFamily="2" charset="2"/>
              <a:buChar char="Ø"/>
            </a:pPr>
            <a:r>
              <a:rPr lang="en-US" sz="2800" dirty="0"/>
              <a:t>Review Units</a:t>
            </a:r>
          </a:p>
          <a:p>
            <a:pPr>
              <a:buNone/>
            </a:pPr>
            <a:endParaRPr lang="en-US" sz="2800" dirty="0"/>
          </a:p>
          <a:p>
            <a:pPr>
              <a:buFont typeface="Wingdings" pitchFamily="2" charset="2"/>
              <a:buChar char="Ø"/>
            </a:pP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44562"/>
          </a:xfrm>
        </p:spPr>
        <p:txBody>
          <a:bodyPr/>
          <a:lstStyle/>
          <a:p>
            <a:r>
              <a:rPr lang="en-US" b="1" u="sng" dirty="0"/>
              <a:t>National e-assessment centre</a:t>
            </a:r>
            <a:endParaRPr lang="en-IN" b="1" u="sng" dirty="0"/>
          </a:p>
        </p:txBody>
      </p:sp>
      <p:sp>
        <p:nvSpPr>
          <p:cNvPr id="3" name="Content Placeholder 2"/>
          <p:cNvSpPr>
            <a:spLocks noGrp="1"/>
          </p:cNvSpPr>
          <p:nvPr>
            <p:ph idx="1"/>
          </p:nvPr>
        </p:nvSpPr>
        <p:spPr>
          <a:xfrm>
            <a:off x="381000" y="838200"/>
            <a:ext cx="8229600" cy="5715000"/>
          </a:xfrm>
        </p:spPr>
        <p:txBody>
          <a:bodyPr>
            <a:normAutofit lnSpcReduction="10000"/>
          </a:bodyPr>
          <a:lstStyle/>
          <a:p>
            <a:r>
              <a:rPr lang="en-US" sz="2800" dirty="0" err="1"/>
              <a:t>NeAC</a:t>
            </a:r>
            <a:r>
              <a:rPr lang="en-US" sz="2800" dirty="0"/>
              <a:t> located at Delhi would be the </a:t>
            </a:r>
            <a:r>
              <a:rPr lang="en-US" sz="2800" b="1" dirty="0"/>
              <a:t>nodal point</a:t>
            </a:r>
            <a:r>
              <a:rPr lang="en-US" sz="2800" dirty="0"/>
              <a:t> for all the communication between the tax department &amp; Taxpayer (</a:t>
            </a:r>
            <a:r>
              <a:rPr lang="en-US" sz="2800" b="1" dirty="0"/>
              <a:t>Centrally Control the e-assessment</a:t>
            </a:r>
            <a:r>
              <a:rPr lang="en-US" sz="2800" dirty="0"/>
              <a:t>)</a:t>
            </a:r>
          </a:p>
          <a:p>
            <a:r>
              <a:rPr lang="en-US" sz="2800" b="1" u="sng" dirty="0"/>
              <a:t>Functions</a:t>
            </a:r>
          </a:p>
          <a:p>
            <a:pPr>
              <a:buNone/>
            </a:pPr>
            <a:r>
              <a:rPr lang="en-US" sz="2800" dirty="0"/>
              <a:t>    Co-ordinate between different units in the tax department </a:t>
            </a:r>
          </a:p>
          <a:p>
            <a:pPr>
              <a:buFont typeface="Wingdings" pitchFamily="2" charset="2"/>
              <a:buChar char="ü"/>
            </a:pPr>
            <a:r>
              <a:rPr lang="en-US" sz="2800" dirty="0"/>
              <a:t>Gathering Information</a:t>
            </a:r>
          </a:p>
          <a:p>
            <a:pPr>
              <a:buFont typeface="Wingdings" pitchFamily="2" charset="2"/>
              <a:buChar char="ü"/>
            </a:pPr>
            <a:r>
              <a:rPr lang="en-US" sz="2800" dirty="0"/>
              <a:t>Verify &amp; Review information between by tax payer</a:t>
            </a:r>
          </a:p>
          <a:p>
            <a:pPr>
              <a:buFont typeface="Wingdings" pitchFamily="2" charset="2"/>
              <a:buChar char="ü"/>
            </a:pPr>
            <a:r>
              <a:rPr lang="en-US" sz="2800" dirty="0"/>
              <a:t>Review Draft order framed by Assessment Order</a:t>
            </a:r>
          </a:p>
          <a:p>
            <a:pPr>
              <a:buFont typeface="Wingdings" pitchFamily="2" charset="2"/>
              <a:buChar char="ü"/>
            </a:pPr>
            <a:r>
              <a:rPr lang="en-US" sz="2800" dirty="0"/>
              <a:t>Issue Final assessment order, along with the demand notice if applicable, and issue the notice for initiating any penalty proceeding</a:t>
            </a:r>
          </a:p>
          <a:p>
            <a:pPr>
              <a:buNone/>
            </a:pPr>
            <a:endParaRPr lang="en-US" sz="2800" dirty="0"/>
          </a:p>
          <a:p>
            <a:pPr>
              <a:buFont typeface="Wingdings" pitchFamily="2" charset="2"/>
              <a:buChar char="ü"/>
            </a:pPr>
            <a:endParaRPr lang="en-US" sz="2800"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u="sng" dirty="0"/>
              <a:t>Regional e-assessment centre</a:t>
            </a:r>
            <a:endParaRPr lang="en-IN" b="1" u="sng" dirty="0"/>
          </a:p>
        </p:txBody>
      </p:sp>
      <p:sp>
        <p:nvSpPr>
          <p:cNvPr id="3" name="Content Placeholder 2"/>
          <p:cNvSpPr>
            <a:spLocks noGrp="1"/>
          </p:cNvSpPr>
          <p:nvPr>
            <p:ph idx="1"/>
          </p:nvPr>
        </p:nvSpPr>
        <p:spPr>
          <a:xfrm>
            <a:off x="304800" y="1066800"/>
            <a:ext cx="8610600" cy="5486400"/>
          </a:xfrm>
        </p:spPr>
        <p:txBody>
          <a:bodyPr/>
          <a:lstStyle/>
          <a:p>
            <a:r>
              <a:rPr lang="en-US" dirty="0"/>
              <a:t>8 Regional Centres have been set up-</a:t>
            </a:r>
          </a:p>
          <a:p>
            <a:pPr>
              <a:buNone/>
            </a:pPr>
            <a:r>
              <a:rPr lang="en-US" dirty="0"/>
              <a:t>    (New Delhi, Mumbai, Chennai, Kolkata, </a:t>
            </a:r>
            <a:r>
              <a:rPr lang="en-US" dirty="0" err="1"/>
              <a:t>Ahmedabad</a:t>
            </a:r>
            <a:r>
              <a:rPr lang="en-US" dirty="0"/>
              <a:t>, </a:t>
            </a:r>
            <a:r>
              <a:rPr lang="en-US" dirty="0" err="1"/>
              <a:t>Pune</a:t>
            </a:r>
            <a:r>
              <a:rPr lang="en-US" dirty="0"/>
              <a:t>, Bangalore, Hyderabad)</a:t>
            </a:r>
          </a:p>
          <a:p>
            <a:r>
              <a:rPr lang="en-US" dirty="0" err="1"/>
              <a:t>ReAC</a:t>
            </a:r>
            <a:r>
              <a:rPr lang="en-US" dirty="0"/>
              <a:t> shall house the specialized units (Assessment Unit, Verification Unit, Review Unit, Technical Unit)</a:t>
            </a:r>
          </a:p>
          <a:p>
            <a:pPr>
              <a:buNone/>
            </a:pPr>
            <a:endParaRPr lang="en-US" dirty="0"/>
          </a:p>
          <a:p>
            <a:endParaRPr lang="en-US" dirty="0"/>
          </a:p>
          <a:p>
            <a:pPr>
              <a:buNone/>
            </a:pPr>
            <a:endParaRPr lang="en-US" dirty="0"/>
          </a:p>
          <a:p>
            <a:pPr>
              <a:buNone/>
            </a:pPr>
            <a:endParaRPr lang="en-IN" dirty="0"/>
          </a:p>
        </p:txBody>
      </p:sp>
      <p:sp>
        <p:nvSpPr>
          <p:cNvPr id="4" name="Footer Placeholder 3"/>
          <p:cNvSpPr>
            <a:spLocks noGrp="1"/>
          </p:cNvSpPr>
          <p:nvPr>
            <p:ph type="ftr" sz="quarter" idx="11"/>
          </p:nvPr>
        </p:nvSpPr>
        <p:spPr/>
        <p:txBody>
          <a:bodyPr/>
          <a:lstStyle/>
          <a:p>
            <a:r>
              <a:rPr lang="en-IN" dirty="0"/>
              <a:t>Prepared by CA RR </a:t>
            </a:r>
            <a:r>
              <a:rPr lang="en-IN" dirty="0" err="1"/>
              <a:t>Modi</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4E864-C8C2-49A4-9028-CF4D2A2B92A5}"/>
              </a:ext>
            </a:extLst>
          </p:cNvPr>
          <p:cNvSpPr>
            <a:spLocks noGrp="1"/>
          </p:cNvSpPr>
          <p:nvPr>
            <p:ph type="title"/>
          </p:nvPr>
        </p:nvSpPr>
        <p:spPr>
          <a:xfrm>
            <a:off x="457200" y="274638"/>
            <a:ext cx="8229600" cy="715962"/>
          </a:xfrm>
        </p:spPr>
        <p:txBody>
          <a:bodyPr>
            <a:normAutofit fontScale="90000"/>
          </a:bodyPr>
          <a:lstStyle/>
          <a:p>
            <a:r>
              <a:rPr lang="en-GB" dirty="0"/>
              <a:t>NAC</a:t>
            </a:r>
          </a:p>
        </p:txBody>
      </p:sp>
      <p:sp>
        <p:nvSpPr>
          <p:cNvPr id="3" name="Content Placeholder 2">
            <a:extLst>
              <a:ext uri="{FF2B5EF4-FFF2-40B4-BE49-F238E27FC236}">
                <a16:creationId xmlns:a16="http://schemas.microsoft.com/office/drawing/2014/main" id="{03CC64C0-E8F0-4C6D-889A-7201DB99ACEF}"/>
              </a:ext>
            </a:extLst>
          </p:cNvPr>
          <p:cNvSpPr>
            <a:spLocks noGrp="1"/>
          </p:cNvSpPr>
          <p:nvPr>
            <p:ph idx="1"/>
          </p:nvPr>
        </p:nvSpPr>
        <p:spPr>
          <a:xfrm>
            <a:off x="457200" y="1219200"/>
            <a:ext cx="8229600" cy="4906963"/>
          </a:xfrm>
        </p:spPr>
        <p:txBody>
          <a:bodyPr>
            <a:normAutofit fontScale="70000" lnSpcReduction="20000"/>
          </a:bodyPr>
          <a:lstStyle/>
          <a:p>
            <a:r>
              <a:rPr lang="en-IN" b="1" u="sng" dirty="0"/>
              <a:t>About National e-Assessment Centre (</a:t>
            </a:r>
            <a:r>
              <a:rPr lang="en-IN" b="1" u="sng" dirty="0" err="1"/>
              <a:t>NeAC</a:t>
            </a:r>
            <a:r>
              <a:rPr lang="en-IN" b="1" u="sng" dirty="0"/>
              <a:t>) :</a:t>
            </a:r>
            <a:endParaRPr lang="en-IN" dirty="0"/>
          </a:p>
          <a:p>
            <a:r>
              <a:rPr lang="en-IN" dirty="0" err="1"/>
              <a:t>NeAC</a:t>
            </a:r>
            <a:r>
              <a:rPr lang="en-IN" dirty="0"/>
              <a:t> will be an independent office that will look after the work of e-Assessment scheme which is recently notified for faceless e-assessment for income tax payers. There would be a </a:t>
            </a:r>
            <a:r>
              <a:rPr lang="en-IN" dirty="0" err="1"/>
              <a:t>NeAC</a:t>
            </a:r>
            <a:r>
              <a:rPr lang="en-IN" dirty="0"/>
              <a:t> in Delhi to be headed by Principal Chief Commissioner of Income Tax (</a:t>
            </a:r>
            <a:r>
              <a:rPr lang="en-IN" dirty="0" err="1"/>
              <a:t>Pr.CCIT</a:t>
            </a:r>
            <a:r>
              <a:rPr lang="en-IN" dirty="0"/>
              <a:t>). There are 8 Regional e-Assessment Centres (</a:t>
            </a:r>
            <a:r>
              <a:rPr lang="en-IN" dirty="0" err="1"/>
              <a:t>ReAC</a:t>
            </a:r>
            <a:r>
              <a:rPr lang="en-IN" dirty="0"/>
              <a:t>) set up at Delhi, Mumbai, Chennai, Kolkata Ahmedabad, Pune, Bengaluru and Hyderabad which would comprise Assessment unit, Review unit, Technical unit and Verification units. Each </a:t>
            </a:r>
            <a:r>
              <a:rPr lang="en-IN" dirty="0" err="1"/>
              <a:t>ReAC</a:t>
            </a:r>
            <a:r>
              <a:rPr lang="en-IN" dirty="0"/>
              <a:t> will be headed by Chief Commissioner of Income Tax (CCIT). Cases for the specified work shall be assigned by the </a:t>
            </a:r>
            <a:r>
              <a:rPr lang="en-IN" dirty="0" err="1"/>
              <a:t>NeAC</a:t>
            </a:r>
            <a:r>
              <a:rPr lang="en-IN" dirty="0"/>
              <a:t> to different units by way of automated allocation systems. In view of the dynamic and all India jurisdiction of all officers of </a:t>
            </a:r>
            <a:r>
              <a:rPr lang="en-IN" dirty="0" err="1"/>
              <a:t>NeAC</a:t>
            </a:r>
            <a:r>
              <a:rPr lang="en-IN" dirty="0"/>
              <a:t> and </a:t>
            </a:r>
            <a:r>
              <a:rPr lang="en-IN" dirty="0" err="1"/>
              <a:t>ReAC</a:t>
            </a:r>
            <a:r>
              <a:rPr lang="en-IN" dirty="0"/>
              <a:t>, this kind of connective and collaborative effort of officers is likely to lead to better quality of assessments.</a:t>
            </a:r>
          </a:p>
          <a:p>
            <a:endParaRPr lang="en-GB" dirty="0"/>
          </a:p>
        </p:txBody>
      </p:sp>
      <p:sp>
        <p:nvSpPr>
          <p:cNvPr id="4" name="Footer Placeholder 3">
            <a:extLst>
              <a:ext uri="{FF2B5EF4-FFF2-40B4-BE49-F238E27FC236}">
                <a16:creationId xmlns:a16="http://schemas.microsoft.com/office/drawing/2014/main" id="{CC7C122F-F318-411E-8166-E4543BEB897C}"/>
              </a:ext>
            </a:extLst>
          </p:cNvPr>
          <p:cNvSpPr>
            <a:spLocks noGrp="1"/>
          </p:cNvSpPr>
          <p:nvPr>
            <p:ph type="ftr" sz="quarter" idx="11"/>
          </p:nvPr>
        </p:nvSpPr>
        <p:spPr/>
        <p:txBody>
          <a:bodyPr/>
          <a:lstStyle/>
          <a:p>
            <a:r>
              <a:rPr lang="en-IN"/>
              <a:t>Prepared by CA RR Modi</a:t>
            </a:r>
          </a:p>
        </p:txBody>
      </p:sp>
    </p:spTree>
    <p:extLst>
      <p:ext uri="{BB962C8B-B14F-4D97-AF65-F5344CB8AC3E}">
        <p14:creationId xmlns:p14="http://schemas.microsoft.com/office/powerpoint/2010/main" val="30979359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868362"/>
          </a:xfrm>
        </p:spPr>
        <p:txBody>
          <a:bodyPr>
            <a:normAutofit/>
          </a:bodyPr>
          <a:lstStyle/>
          <a:p>
            <a:r>
              <a:rPr lang="en-US" b="1" u="sng" dirty="0"/>
              <a:t>Assessment Units</a:t>
            </a:r>
            <a:endParaRPr lang="en-IN" b="1" u="sng" dirty="0"/>
          </a:p>
        </p:txBody>
      </p:sp>
      <p:sp>
        <p:nvSpPr>
          <p:cNvPr id="3" name="Content Placeholder 2"/>
          <p:cNvSpPr>
            <a:spLocks noGrp="1"/>
          </p:cNvSpPr>
          <p:nvPr>
            <p:ph idx="1"/>
          </p:nvPr>
        </p:nvSpPr>
        <p:spPr>
          <a:xfrm>
            <a:off x="381000" y="838200"/>
            <a:ext cx="8229600" cy="5791200"/>
          </a:xfrm>
        </p:spPr>
        <p:txBody>
          <a:bodyPr>
            <a:normAutofit fontScale="92500" lnSpcReduction="20000"/>
          </a:bodyPr>
          <a:lstStyle/>
          <a:p>
            <a:r>
              <a:rPr lang="en-US" dirty="0"/>
              <a:t>Functions under </a:t>
            </a:r>
            <a:r>
              <a:rPr lang="en-US" dirty="0" err="1"/>
              <a:t>NeAC</a:t>
            </a:r>
            <a:r>
              <a:rPr lang="en-US" dirty="0"/>
              <a:t> &amp; </a:t>
            </a:r>
            <a:r>
              <a:rPr lang="en-US" dirty="0" err="1"/>
              <a:t>ReAC</a:t>
            </a:r>
            <a:endParaRPr lang="en-US" dirty="0"/>
          </a:p>
          <a:p>
            <a:r>
              <a:rPr lang="en-US" u="sng" dirty="0"/>
              <a:t>Functions</a:t>
            </a:r>
            <a:r>
              <a:rPr lang="en-US" dirty="0"/>
              <a:t>:-</a:t>
            </a:r>
          </a:p>
          <a:p>
            <a:pPr>
              <a:buFont typeface="Wingdings" pitchFamily="2" charset="2"/>
              <a:buChar char="Ø"/>
            </a:pPr>
            <a:r>
              <a:rPr lang="en-US" dirty="0"/>
              <a:t>Review the Tax return,</a:t>
            </a:r>
          </a:p>
          <a:p>
            <a:pPr>
              <a:buFont typeface="Wingdings" pitchFamily="2" charset="2"/>
              <a:buChar char="Ø"/>
            </a:pPr>
            <a:r>
              <a:rPr lang="en-US" dirty="0"/>
              <a:t>Identifying the points or issues,</a:t>
            </a:r>
          </a:p>
          <a:p>
            <a:pPr>
              <a:buFont typeface="Wingdings" pitchFamily="2" charset="2"/>
              <a:buChar char="Ø"/>
            </a:pPr>
            <a:r>
              <a:rPr lang="en-US" dirty="0"/>
              <a:t>Material for determination of any Liability (including refund),</a:t>
            </a:r>
          </a:p>
          <a:p>
            <a:pPr>
              <a:buFont typeface="Wingdings" pitchFamily="2" charset="2"/>
              <a:buChar char="Ø"/>
            </a:pPr>
            <a:r>
              <a:rPr lang="en-US" dirty="0" err="1"/>
              <a:t>Analysing</a:t>
            </a:r>
            <a:r>
              <a:rPr lang="en-US" dirty="0"/>
              <a:t> the information,</a:t>
            </a:r>
          </a:p>
          <a:p>
            <a:pPr>
              <a:buFont typeface="Wingdings" pitchFamily="2" charset="2"/>
              <a:buChar char="Ø"/>
            </a:pPr>
            <a:r>
              <a:rPr lang="en-US" dirty="0"/>
              <a:t>Frame the </a:t>
            </a:r>
            <a:r>
              <a:rPr lang="en-US" b="1" u="sng" dirty="0"/>
              <a:t>Draft Assessment order</a:t>
            </a:r>
            <a:r>
              <a:rPr lang="en-US" dirty="0"/>
              <a:t> &amp; share the same with </a:t>
            </a:r>
            <a:r>
              <a:rPr lang="en-US" dirty="0" err="1"/>
              <a:t>NeAC</a:t>
            </a:r>
            <a:endParaRPr lang="en-US" dirty="0"/>
          </a:p>
          <a:p>
            <a:pPr>
              <a:buFont typeface="Wingdings" pitchFamily="2" charset="2"/>
              <a:buChar char="Ø"/>
            </a:pPr>
            <a:r>
              <a:rPr lang="en-US" dirty="0"/>
              <a:t>May Revise (on assessee’s response )or modify (on receiving suggestions from review units) the draft assessment order under direction from </a:t>
            </a:r>
            <a:r>
              <a:rPr lang="en-US" dirty="0" err="1"/>
              <a:t>NeAC</a:t>
            </a:r>
            <a:endParaRPr lang="en-US"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u="sng" dirty="0"/>
              <a:t>Verification Units</a:t>
            </a:r>
            <a:endParaRPr lang="en-IN" b="1" u="sng" dirty="0"/>
          </a:p>
        </p:txBody>
      </p:sp>
      <p:sp>
        <p:nvSpPr>
          <p:cNvPr id="3" name="Content Placeholder 2"/>
          <p:cNvSpPr>
            <a:spLocks noGrp="1"/>
          </p:cNvSpPr>
          <p:nvPr>
            <p:ph idx="1"/>
          </p:nvPr>
        </p:nvSpPr>
        <p:spPr>
          <a:xfrm>
            <a:off x="304800" y="990600"/>
            <a:ext cx="8229600" cy="5638800"/>
          </a:xfrm>
        </p:spPr>
        <p:txBody>
          <a:bodyPr/>
          <a:lstStyle/>
          <a:p>
            <a:r>
              <a:rPr lang="en-US" dirty="0"/>
              <a:t>Facilitate the conduct of Assessment unit</a:t>
            </a:r>
          </a:p>
          <a:p>
            <a:r>
              <a:rPr lang="en-US" u="sng" dirty="0"/>
              <a:t>Functions:-</a:t>
            </a:r>
          </a:p>
          <a:p>
            <a:pPr>
              <a:buFont typeface="Wingdings" pitchFamily="2" charset="2"/>
              <a:buChar char="Ø"/>
            </a:pPr>
            <a:r>
              <a:rPr lang="en-US" dirty="0"/>
              <a:t>Enquiry</a:t>
            </a:r>
          </a:p>
          <a:p>
            <a:pPr>
              <a:buFont typeface="Wingdings" pitchFamily="2" charset="2"/>
              <a:buChar char="Ø"/>
            </a:pPr>
            <a:r>
              <a:rPr lang="en-US" dirty="0"/>
              <a:t>Cross Verification</a:t>
            </a:r>
          </a:p>
          <a:p>
            <a:pPr>
              <a:buFont typeface="Wingdings" pitchFamily="2" charset="2"/>
              <a:buChar char="Ø"/>
            </a:pPr>
            <a:r>
              <a:rPr lang="en-US" dirty="0"/>
              <a:t>Examination of Books of A/c </a:t>
            </a:r>
          </a:p>
          <a:p>
            <a:pPr>
              <a:buFont typeface="Wingdings" pitchFamily="2" charset="2"/>
              <a:buChar char="Ø"/>
            </a:pPr>
            <a:r>
              <a:rPr lang="en-US" dirty="0"/>
              <a:t>Examination of Witnesses</a:t>
            </a:r>
          </a:p>
          <a:p>
            <a:pPr>
              <a:buFont typeface="Wingdings" pitchFamily="2" charset="2"/>
              <a:buChar char="Ø"/>
            </a:pPr>
            <a:r>
              <a:rPr lang="en-US" dirty="0"/>
              <a:t>Recording of statement, etc.</a:t>
            </a:r>
          </a:p>
          <a:p>
            <a:pPr>
              <a:buFont typeface="Wingdings" pitchFamily="2" charset="2"/>
              <a:buChar char="Ø"/>
            </a:pPr>
            <a:endParaRPr lang="en-US" dirty="0"/>
          </a:p>
          <a:p>
            <a:pPr>
              <a:buFont typeface="Wingdings" pitchFamily="2" charset="2"/>
              <a:buChar char="Ø"/>
            </a:pPr>
            <a:endParaRPr lang="en-IN" sz="2800"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43F4A-CFEB-427A-9DA4-8EBC829E149A}"/>
              </a:ext>
            </a:extLst>
          </p:cNvPr>
          <p:cNvSpPr>
            <a:spLocks noGrp="1"/>
          </p:cNvSpPr>
          <p:nvPr>
            <p:ph type="title"/>
          </p:nvPr>
        </p:nvSpPr>
        <p:spPr>
          <a:xfrm>
            <a:off x="457200" y="274638"/>
            <a:ext cx="8229600" cy="457199"/>
          </a:xfrm>
        </p:spPr>
        <p:txBody>
          <a:bodyPr>
            <a:normAutofit fontScale="90000"/>
          </a:bodyPr>
          <a:lstStyle/>
          <a:p>
            <a:r>
              <a:rPr lang="en-GB" dirty="0"/>
              <a:t>  </a:t>
            </a:r>
          </a:p>
        </p:txBody>
      </p:sp>
      <p:sp>
        <p:nvSpPr>
          <p:cNvPr id="4" name="Footer Placeholder 3">
            <a:extLst>
              <a:ext uri="{FF2B5EF4-FFF2-40B4-BE49-F238E27FC236}">
                <a16:creationId xmlns:a16="http://schemas.microsoft.com/office/drawing/2014/main" id="{BA3AFFF3-FEC6-4D6D-B983-D6CB99AFB87B}"/>
              </a:ext>
            </a:extLst>
          </p:cNvPr>
          <p:cNvSpPr>
            <a:spLocks noGrp="1"/>
          </p:cNvSpPr>
          <p:nvPr>
            <p:ph type="ftr" sz="quarter" idx="11"/>
          </p:nvPr>
        </p:nvSpPr>
        <p:spPr/>
        <p:txBody>
          <a:bodyPr/>
          <a:lstStyle/>
          <a:p>
            <a:r>
              <a:rPr lang="en-IN"/>
              <a:t>Prepared by CA RR Modi</a:t>
            </a:r>
          </a:p>
        </p:txBody>
      </p:sp>
      <p:pic>
        <p:nvPicPr>
          <p:cNvPr id="1026" name="Picture 2">
            <a:extLst>
              <a:ext uri="{FF2B5EF4-FFF2-40B4-BE49-F238E27FC236}">
                <a16:creationId xmlns:a16="http://schemas.microsoft.com/office/drawing/2014/main" id="{EC431C9F-8E3F-4B50-8835-FBA990D626A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274638"/>
            <a:ext cx="8458200" cy="6202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373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u="sng" dirty="0"/>
              <a:t>Technical Units</a:t>
            </a:r>
            <a:endParaRPr lang="en-IN" b="1" u="sng" dirty="0"/>
          </a:p>
        </p:txBody>
      </p:sp>
      <p:sp>
        <p:nvSpPr>
          <p:cNvPr id="3" name="Content Placeholder 2"/>
          <p:cNvSpPr>
            <a:spLocks noGrp="1"/>
          </p:cNvSpPr>
          <p:nvPr>
            <p:ph idx="1"/>
          </p:nvPr>
        </p:nvSpPr>
        <p:spPr>
          <a:xfrm>
            <a:off x="304800" y="838200"/>
            <a:ext cx="8229600" cy="5791200"/>
          </a:xfrm>
        </p:spPr>
        <p:txBody>
          <a:bodyPr>
            <a:normAutofit lnSpcReduction="10000"/>
          </a:bodyPr>
          <a:lstStyle/>
          <a:p>
            <a:r>
              <a:rPr lang="en-US" dirty="0"/>
              <a:t>Facilitate the conduct of Assessment unit</a:t>
            </a:r>
          </a:p>
          <a:p>
            <a:r>
              <a:rPr lang="en-US" u="sng" dirty="0"/>
              <a:t>Functions</a:t>
            </a:r>
            <a:r>
              <a:rPr lang="en-US" dirty="0"/>
              <a:t>:-</a:t>
            </a:r>
          </a:p>
          <a:p>
            <a:pPr>
              <a:buNone/>
            </a:pPr>
            <a:r>
              <a:rPr lang="en-US" dirty="0"/>
              <a:t>Providing assistance or advice on –</a:t>
            </a:r>
          </a:p>
          <a:p>
            <a:pPr>
              <a:buFont typeface="Wingdings" pitchFamily="2" charset="2"/>
              <a:buChar char="Ø"/>
            </a:pPr>
            <a:r>
              <a:rPr lang="en-US" dirty="0"/>
              <a:t>Legal,</a:t>
            </a:r>
          </a:p>
          <a:p>
            <a:pPr>
              <a:buFont typeface="Wingdings" pitchFamily="2" charset="2"/>
              <a:buChar char="Ø"/>
            </a:pPr>
            <a:r>
              <a:rPr lang="en-US" dirty="0"/>
              <a:t>Accounting,</a:t>
            </a:r>
          </a:p>
          <a:p>
            <a:pPr>
              <a:buFont typeface="Wingdings" pitchFamily="2" charset="2"/>
              <a:buChar char="Ø"/>
            </a:pPr>
            <a:r>
              <a:rPr lang="en-US" dirty="0"/>
              <a:t>Forensic,</a:t>
            </a:r>
          </a:p>
          <a:p>
            <a:pPr>
              <a:buFont typeface="Wingdings" pitchFamily="2" charset="2"/>
              <a:buChar char="Ø"/>
            </a:pPr>
            <a:r>
              <a:rPr lang="en-US" dirty="0"/>
              <a:t>Information technology,</a:t>
            </a:r>
          </a:p>
          <a:p>
            <a:pPr>
              <a:buFont typeface="Wingdings" pitchFamily="2" charset="2"/>
              <a:buChar char="Ø"/>
            </a:pPr>
            <a:r>
              <a:rPr lang="en-US" dirty="0"/>
              <a:t>Valuation,</a:t>
            </a:r>
          </a:p>
          <a:p>
            <a:pPr>
              <a:buFont typeface="Wingdings" pitchFamily="2" charset="2"/>
              <a:buChar char="Ø"/>
            </a:pPr>
            <a:r>
              <a:rPr lang="en-US" dirty="0"/>
              <a:t>Transfer pricing,</a:t>
            </a:r>
          </a:p>
          <a:p>
            <a:pPr>
              <a:buFont typeface="Wingdings" pitchFamily="2" charset="2"/>
              <a:buChar char="Ø"/>
            </a:pPr>
            <a:r>
              <a:rPr lang="en-US" dirty="0"/>
              <a:t>Data analytics, etc.</a:t>
            </a:r>
          </a:p>
          <a:p>
            <a:pPr>
              <a:buNone/>
            </a:pPr>
            <a:endParaRPr lang="en-US"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b="1" u="sng" dirty="0"/>
              <a:t>Review Units</a:t>
            </a:r>
            <a:endParaRPr lang="en-IN" b="1" u="sng" dirty="0"/>
          </a:p>
        </p:txBody>
      </p:sp>
      <p:sp>
        <p:nvSpPr>
          <p:cNvPr id="3" name="Content Placeholder 2"/>
          <p:cNvSpPr>
            <a:spLocks noGrp="1"/>
          </p:cNvSpPr>
          <p:nvPr>
            <p:ph idx="1"/>
          </p:nvPr>
        </p:nvSpPr>
        <p:spPr>
          <a:xfrm>
            <a:off x="228600" y="609600"/>
            <a:ext cx="8686800" cy="5943600"/>
          </a:xfrm>
        </p:spPr>
        <p:txBody>
          <a:bodyPr/>
          <a:lstStyle/>
          <a:p>
            <a:r>
              <a:rPr lang="en-US" dirty="0"/>
              <a:t>Assist the </a:t>
            </a:r>
            <a:r>
              <a:rPr lang="en-US" dirty="0" err="1"/>
              <a:t>NeAC</a:t>
            </a:r>
            <a:r>
              <a:rPr lang="en-US" dirty="0"/>
              <a:t> in carrying out </a:t>
            </a:r>
            <a:r>
              <a:rPr lang="en-US" u="sng" dirty="0"/>
              <a:t>review on Draft assessment order </a:t>
            </a:r>
            <a:r>
              <a:rPr lang="en-US" dirty="0"/>
              <a:t>submitted by assessment units</a:t>
            </a:r>
          </a:p>
          <a:p>
            <a:r>
              <a:rPr lang="en-US" dirty="0"/>
              <a:t>Review not only Arithmetical correctness, but also check-</a:t>
            </a:r>
          </a:p>
          <a:p>
            <a:pPr>
              <a:buFont typeface="Wingdings" pitchFamily="2" charset="2"/>
              <a:buChar char="Ø"/>
            </a:pPr>
            <a:r>
              <a:rPr lang="en-US" dirty="0"/>
              <a:t> relevant </a:t>
            </a:r>
            <a:r>
              <a:rPr lang="en-US" b="1" dirty="0"/>
              <a:t>material evidence </a:t>
            </a:r>
            <a:r>
              <a:rPr lang="en-US" dirty="0"/>
              <a:t>brought or recorded,</a:t>
            </a:r>
          </a:p>
          <a:p>
            <a:pPr>
              <a:buFont typeface="Wingdings" pitchFamily="2" charset="2"/>
              <a:buChar char="Ø"/>
            </a:pPr>
            <a:r>
              <a:rPr lang="en-US" b="1" dirty="0"/>
              <a:t>law </a:t>
            </a:r>
            <a:r>
              <a:rPr lang="en-US" dirty="0"/>
              <a:t>have been duly incorporated in draft order</a:t>
            </a:r>
          </a:p>
          <a:p>
            <a:pPr>
              <a:buFont typeface="Wingdings" pitchFamily="2" charset="2"/>
              <a:buChar char="Ø"/>
            </a:pPr>
            <a:r>
              <a:rPr lang="en-US" dirty="0"/>
              <a:t>whether applicable </a:t>
            </a:r>
            <a:r>
              <a:rPr lang="en-US" b="1" dirty="0"/>
              <a:t>judicial decision</a:t>
            </a:r>
            <a:r>
              <a:rPr lang="en-US" dirty="0"/>
              <a:t> have been considered &amp; dealt with in draft order</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err="1"/>
              <a:t>Encharge</a:t>
            </a:r>
            <a:r>
              <a:rPr lang="en-US" b="1" u="sng" dirty="0"/>
              <a:t> of Specialized Units</a:t>
            </a:r>
            <a:br>
              <a:rPr lang="en-US" b="1" u="sng" dirty="0"/>
            </a:br>
            <a:r>
              <a:rPr lang="en-US" sz="3100" b="1" u="sng" dirty="0"/>
              <a:t>(Assessment Unit, Verification unit, Review Unit, Technical unit)</a:t>
            </a:r>
            <a:endParaRPr lang="en-IN" sz="3100" b="1" u="sng" dirty="0"/>
          </a:p>
        </p:txBody>
      </p:sp>
      <p:sp>
        <p:nvSpPr>
          <p:cNvPr id="3" name="Content Placeholder 2"/>
          <p:cNvSpPr>
            <a:spLocks noGrp="1"/>
          </p:cNvSpPr>
          <p:nvPr>
            <p:ph idx="1"/>
          </p:nvPr>
        </p:nvSpPr>
        <p:spPr/>
        <p:txBody>
          <a:bodyPr>
            <a:normAutofit lnSpcReduction="10000"/>
          </a:bodyPr>
          <a:lstStyle/>
          <a:p>
            <a:r>
              <a:rPr lang="en-US" u="sng" dirty="0"/>
              <a:t>Additional Commissioner</a:t>
            </a:r>
            <a:r>
              <a:rPr lang="en-US" dirty="0"/>
              <a:t> / Director /Joint Commissioner / Joint Director, as the case may be</a:t>
            </a:r>
          </a:p>
          <a:p>
            <a:r>
              <a:rPr lang="en-US" u="sng" dirty="0"/>
              <a:t>Deputy Commissioner </a:t>
            </a:r>
            <a:r>
              <a:rPr lang="en-US" dirty="0"/>
              <a:t>/</a:t>
            </a:r>
            <a:r>
              <a:rPr lang="en-IN" dirty="0"/>
              <a:t> Deputy Director / Assistant Commissioner / Assistant Director / Income-tax Officer, as the case may be</a:t>
            </a:r>
          </a:p>
          <a:p>
            <a:r>
              <a:rPr lang="en-US" dirty="0"/>
              <a:t>Such other income tax authority, Ministerial staff, executive &amp; consultant, as considered necessary by the board.</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Mode of Communication</a:t>
            </a:r>
            <a:r>
              <a:rPr lang="en-US" dirty="0"/>
              <a:t> </a:t>
            </a:r>
            <a:endParaRPr lang="en-IN" dirty="0"/>
          </a:p>
        </p:txBody>
      </p:sp>
      <p:sp>
        <p:nvSpPr>
          <p:cNvPr id="3" name="Content Placeholder 2"/>
          <p:cNvSpPr>
            <a:spLocks noGrp="1"/>
          </p:cNvSpPr>
          <p:nvPr>
            <p:ph idx="1"/>
          </p:nvPr>
        </p:nvSpPr>
        <p:spPr/>
        <p:txBody>
          <a:bodyPr/>
          <a:lstStyle/>
          <a:p>
            <a:r>
              <a:rPr lang="en-US" dirty="0"/>
              <a:t>All the communication between whether internal or external shall be carried out only by </a:t>
            </a:r>
            <a:r>
              <a:rPr lang="en-US" b="1" dirty="0"/>
              <a:t>electronic mode</a:t>
            </a:r>
            <a:r>
              <a:rPr lang="en-US" dirty="0"/>
              <a:t> &amp; it should be rooted through </a:t>
            </a:r>
            <a:r>
              <a:rPr lang="en-US" dirty="0" err="1"/>
              <a:t>NeAC</a:t>
            </a:r>
            <a:r>
              <a:rPr lang="en-US" dirty="0"/>
              <a:t> ( Centralized Manner communication) </a:t>
            </a:r>
          </a:p>
          <a:p>
            <a:r>
              <a:rPr lang="en-US" dirty="0"/>
              <a:t>Electronic Mode:- E-mail, Mobile-app, uploading of documents on e-filing portal.</a:t>
            </a:r>
          </a:p>
          <a:p>
            <a:pPr>
              <a:buNone/>
            </a:pPr>
            <a:r>
              <a:rPr lang="en-US" dirty="0"/>
              <a:t>                                                                    </a:t>
            </a:r>
            <a:r>
              <a:rPr lang="en-US" dirty="0" err="1"/>
              <a:t>Contd</a:t>
            </a:r>
            <a:r>
              <a:rPr lang="en-US" dirty="0"/>
              <a:t>…</a:t>
            </a:r>
          </a:p>
          <a:p>
            <a:pPr>
              <a:buNone/>
            </a:pP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endParaRPr lang="en-IN" dirty="0"/>
          </a:p>
        </p:txBody>
      </p:sp>
      <p:sp>
        <p:nvSpPr>
          <p:cNvPr id="3" name="Content Placeholder 2"/>
          <p:cNvSpPr>
            <a:spLocks noGrp="1"/>
          </p:cNvSpPr>
          <p:nvPr>
            <p:ph idx="1"/>
          </p:nvPr>
        </p:nvSpPr>
        <p:spPr>
          <a:xfrm>
            <a:off x="228600" y="0"/>
            <a:ext cx="8686800" cy="6705600"/>
          </a:xfrm>
        </p:spPr>
        <p:txBody>
          <a:bodyPr/>
          <a:lstStyle/>
          <a:p>
            <a:pPr>
              <a:buNone/>
            </a:pPr>
            <a:r>
              <a:rPr lang="en-US" dirty="0" err="1"/>
              <a:t>Contd</a:t>
            </a:r>
            <a:r>
              <a:rPr lang="en-US" sz="3600" dirty="0"/>
              <a:t>…. </a:t>
            </a:r>
            <a:r>
              <a:rPr lang="en-US" sz="3600" b="1" u="sng" dirty="0"/>
              <a:t>Video Conferencing</a:t>
            </a:r>
            <a:endParaRPr lang="en-US" b="1" u="sng" dirty="0"/>
          </a:p>
          <a:p>
            <a:pPr>
              <a:buNone/>
            </a:pPr>
            <a:r>
              <a:rPr lang="en-US" dirty="0"/>
              <a:t> Under following two scenarios the proceedings may be conducted through video conferencing:-</a:t>
            </a:r>
          </a:p>
          <a:p>
            <a:pPr>
              <a:buFont typeface="Wingdings" pitchFamily="2" charset="2"/>
              <a:buChar char="Ø"/>
            </a:pPr>
            <a:r>
              <a:rPr lang="en-US" dirty="0"/>
              <a:t>In case where modification is proposed in the draft assessment order &amp; taxpayer makes a request for personal hearing- (Clause 11(2) of the N 61)</a:t>
            </a:r>
          </a:p>
          <a:p>
            <a:pPr>
              <a:buFont typeface="Wingdings" pitchFamily="2" charset="2"/>
              <a:buChar char="Ø"/>
            </a:pPr>
            <a:r>
              <a:rPr lang="en-US" dirty="0"/>
              <a:t>Any examination or recording of statement of the taxpayer or any other person (other than sec 133A)-(Clause 11(3) of the N 61)</a:t>
            </a:r>
          </a:p>
          <a:p>
            <a:pPr>
              <a:buNone/>
            </a:pPr>
            <a:endParaRPr lang="en-US" dirty="0"/>
          </a:p>
          <a:p>
            <a:pPr>
              <a:buNone/>
            </a:pPr>
            <a:endParaRPr lang="en-US"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Procedure for E-Assessment </a:t>
            </a:r>
            <a:endParaRPr lang="en-IN" b="1" u="sng" dirty="0"/>
          </a:p>
        </p:txBody>
      </p:sp>
      <p:sp>
        <p:nvSpPr>
          <p:cNvPr id="3" name="Content Placeholder 2"/>
          <p:cNvSpPr>
            <a:spLocks noGrp="1"/>
          </p:cNvSpPr>
          <p:nvPr>
            <p:ph idx="1"/>
          </p:nvPr>
        </p:nvSpPr>
        <p:spPr/>
        <p:txBody>
          <a:bodyPr/>
          <a:lstStyle/>
          <a:p>
            <a:r>
              <a:rPr lang="en-US" u="sng" dirty="0"/>
              <a:t>Stage 1</a:t>
            </a:r>
            <a:r>
              <a:rPr lang="en-US" dirty="0"/>
              <a:t>:- Passing of Draft assessment order</a:t>
            </a:r>
          </a:p>
          <a:p>
            <a:pPr>
              <a:buNone/>
            </a:pPr>
            <a:endParaRPr lang="en-US" dirty="0"/>
          </a:p>
          <a:p>
            <a:r>
              <a:rPr lang="en-US" u="sng" dirty="0"/>
              <a:t>Stage 2</a:t>
            </a:r>
            <a:r>
              <a:rPr lang="en-US" dirty="0"/>
              <a:t>:- Passing Final assessment order</a:t>
            </a:r>
          </a:p>
          <a:p>
            <a:endParaRPr lang="en-US" dirty="0"/>
          </a:p>
          <a:p>
            <a:r>
              <a:rPr lang="en-US" u="sng" dirty="0"/>
              <a:t>Stage 3</a:t>
            </a:r>
            <a:r>
              <a:rPr lang="en-US" dirty="0"/>
              <a:t>:- Post assessment process</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u="sng" dirty="0"/>
              <a:t>Stage 1</a:t>
            </a:r>
            <a:r>
              <a:rPr lang="en-US" b="1" dirty="0"/>
              <a:t>:- </a:t>
            </a:r>
            <a:r>
              <a:rPr lang="en-US" b="1" u="sng" dirty="0"/>
              <a:t>Passing of Draft assessment order</a:t>
            </a:r>
            <a:endParaRPr lang="en-IN" b="1" u="sng" dirty="0"/>
          </a:p>
        </p:txBody>
      </p:sp>
      <p:sp>
        <p:nvSpPr>
          <p:cNvPr id="3" name="Content Placeholder 2"/>
          <p:cNvSpPr>
            <a:spLocks noGrp="1"/>
          </p:cNvSpPr>
          <p:nvPr>
            <p:ph idx="1"/>
          </p:nvPr>
        </p:nvSpPr>
        <p:spPr>
          <a:xfrm>
            <a:off x="381000" y="1143000"/>
            <a:ext cx="8229600" cy="5410200"/>
          </a:xfrm>
        </p:spPr>
        <p:txBody>
          <a:bodyPr/>
          <a:lstStyle/>
          <a:p>
            <a:r>
              <a:rPr lang="en-US" dirty="0" err="1"/>
              <a:t>NeAC</a:t>
            </a:r>
            <a:r>
              <a:rPr lang="en-US" dirty="0"/>
              <a:t> shall serve a notice on the taxpayer making inquiry on specific issues to which taxpayer has to </a:t>
            </a:r>
            <a:r>
              <a:rPr lang="en-US" b="1" dirty="0"/>
              <a:t>respond</a:t>
            </a:r>
            <a:r>
              <a:rPr lang="en-US" dirty="0"/>
              <a:t> </a:t>
            </a:r>
            <a:r>
              <a:rPr lang="en-US" b="1" dirty="0"/>
              <a:t>within 15 days</a:t>
            </a:r>
          </a:p>
          <a:p>
            <a:r>
              <a:rPr lang="en-US" dirty="0"/>
              <a:t>On the receipt of the </a:t>
            </a:r>
            <a:r>
              <a:rPr lang="en-IN" dirty="0"/>
              <a:t>response from the taxpayer, </a:t>
            </a:r>
            <a:r>
              <a:rPr lang="en-IN" dirty="0" err="1"/>
              <a:t>NeAC</a:t>
            </a:r>
            <a:r>
              <a:rPr lang="en-IN" dirty="0"/>
              <a:t> shall </a:t>
            </a:r>
            <a:r>
              <a:rPr lang="en-IN" b="1" dirty="0"/>
              <a:t>assign the selected cases </a:t>
            </a:r>
            <a:r>
              <a:rPr lang="en-IN" dirty="0"/>
              <a:t>to a </a:t>
            </a:r>
            <a:r>
              <a:rPr lang="en-IN" b="1" dirty="0"/>
              <a:t>specific Assessment unit</a:t>
            </a:r>
            <a:r>
              <a:rPr lang="en-IN" dirty="0"/>
              <a:t> in any one of the Regional Centre through an Automated Allocation System (Random allocation of cases by using artificial intelligence)</a:t>
            </a:r>
          </a:p>
          <a:p>
            <a:pPr>
              <a:buNone/>
            </a:pPr>
            <a:r>
              <a:rPr lang="en-US" dirty="0"/>
              <a:t>                                                                 </a:t>
            </a:r>
            <a:r>
              <a:rPr lang="en-US" dirty="0" err="1"/>
              <a:t>Contd</a:t>
            </a:r>
            <a:r>
              <a:rPr lang="en-US" dirty="0"/>
              <a:t>…..</a:t>
            </a:r>
            <a:endParaRPr lang="en-IN" dirty="0"/>
          </a:p>
          <a:p>
            <a:endParaRPr lang="en-IN" dirty="0"/>
          </a:p>
          <a:p>
            <a:pPr>
              <a:buNone/>
            </a:pP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endParaRPr lang="en-IN" dirty="0"/>
          </a:p>
        </p:txBody>
      </p:sp>
      <p:sp>
        <p:nvSpPr>
          <p:cNvPr id="3" name="Content Placeholder 2"/>
          <p:cNvSpPr>
            <a:spLocks noGrp="1"/>
          </p:cNvSpPr>
          <p:nvPr>
            <p:ph idx="1"/>
          </p:nvPr>
        </p:nvSpPr>
        <p:spPr>
          <a:xfrm>
            <a:off x="228600" y="304800"/>
            <a:ext cx="8610600" cy="6553200"/>
          </a:xfrm>
        </p:spPr>
        <p:txBody>
          <a:bodyPr>
            <a:normAutofit fontScale="85000" lnSpcReduction="10000"/>
          </a:bodyPr>
          <a:lstStyle/>
          <a:p>
            <a:pPr>
              <a:buNone/>
            </a:pPr>
            <a:r>
              <a:rPr lang="en-US" sz="2600" dirty="0" err="1"/>
              <a:t>Contd</a:t>
            </a:r>
            <a:r>
              <a:rPr lang="en-US" dirty="0"/>
              <a:t>…..</a:t>
            </a:r>
          </a:p>
          <a:p>
            <a:r>
              <a:rPr lang="en-US" dirty="0"/>
              <a:t>For conducting the assessment, the assessment unit may request the </a:t>
            </a:r>
            <a:r>
              <a:rPr lang="en-US" dirty="0" err="1"/>
              <a:t>NeAC</a:t>
            </a:r>
            <a:r>
              <a:rPr lang="en-US" dirty="0"/>
              <a:t> to:-</a:t>
            </a:r>
          </a:p>
          <a:p>
            <a:pPr marL="682625" indent="-341313">
              <a:buFont typeface="Wingdings" pitchFamily="2" charset="2"/>
              <a:buChar char="Ø"/>
            </a:pPr>
            <a:r>
              <a:rPr lang="en-IN" u="sng" dirty="0"/>
              <a:t>Obtain further information, documents or evidence from the taxpayer</a:t>
            </a:r>
            <a:r>
              <a:rPr lang="en-IN" dirty="0"/>
              <a:t> or any other person. </a:t>
            </a:r>
            <a:r>
              <a:rPr lang="en-IN" dirty="0" err="1"/>
              <a:t>NeAC</a:t>
            </a:r>
            <a:r>
              <a:rPr lang="en-IN" dirty="0"/>
              <a:t> shall issue appropriate notice or requisition to the taxpayer or any other person for obtaining such details</a:t>
            </a:r>
          </a:p>
          <a:p>
            <a:pPr marL="682625" indent="-341313">
              <a:buFont typeface="Wingdings" pitchFamily="2" charset="2"/>
              <a:buChar char="Ø"/>
            </a:pPr>
            <a:r>
              <a:rPr lang="en-IN" dirty="0"/>
              <a:t>To conduct </a:t>
            </a:r>
            <a:r>
              <a:rPr lang="en-IN" u="sng" dirty="0"/>
              <a:t>enquiry or verification through Verifying Unit </a:t>
            </a:r>
            <a:r>
              <a:rPr lang="en-IN" dirty="0"/>
              <a:t>which may be allocated to any Verifying Unit through Automated Allocation System by </a:t>
            </a:r>
            <a:r>
              <a:rPr lang="en-IN" dirty="0" err="1"/>
              <a:t>NeAC</a:t>
            </a:r>
            <a:endParaRPr lang="en-IN" dirty="0"/>
          </a:p>
          <a:p>
            <a:pPr marL="682625" indent="-341313">
              <a:buFont typeface="Wingdings" pitchFamily="2" charset="2"/>
              <a:buChar char="Ø"/>
            </a:pPr>
            <a:r>
              <a:rPr lang="en-IN" dirty="0"/>
              <a:t>To seek </a:t>
            </a:r>
            <a:r>
              <a:rPr lang="en-IN" u="sng" dirty="0"/>
              <a:t>technical assistance from the Technical Unit</a:t>
            </a:r>
            <a:r>
              <a:rPr lang="en-IN" dirty="0"/>
              <a:t> in such case </a:t>
            </a:r>
            <a:r>
              <a:rPr lang="en-IN" dirty="0" err="1"/>
              <a:t>NeAC</a:t>
            </a:r>
            <a:r>
              <a:rPr lang="en-IN" dirty="0"/>
              <a:t> shall assign the request to Technical Unit in any one </a:t>
            </a:r>
            <a:r>
              <a:rPr lang="en-IN" dirty="0" err="1"/>
              <a:t>ReAC</a:t>
            </a:r>
            <a:r>
              <a:rPr lang="en-IN" dirty="0"/>
              <a:t> through Automated Allocation System</a:t>
            </a:r>
          </a:p>
          <a:p>
            <a:pPr>
              <a:buNone/>
            </a:pPr>
            <a:r>
              <a:rPr lang="en-US" dirty="0"/>
              <a:t>                                                                         </a:t>
            </a:r>
            <a:r>
              <a:rPr lang="en-US" sz="2600" dirty="0" err="1"/>
              <a:t>Contd</a:t>
            </a:r>
            <a:r>
              <a:rPr lang="en-US" sz="2600" dirty="0"/>
              <a:t>…</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endParaRPr lang="en-IN" dirty="0"/>
          </a:p>
        </p:txBody>
      </p:sp>
      <p:sp>
        <p:nvSpPr>
          <p:cNvPr id="3" name="Content Placeholder 2"/>
          <p:cNvSpPr>
            <a:spLocks noGrp="1"/>
          </p:cNvSpPr>
          <p:nvPr>
            <p:ph idx="1"/>
          </p:nvPr>
        </p:nvSpPr>
        <p:spPr>
          <a:xfrm>
            <a:off x="457200" y="228600"/>
            <a:ext cx="8229600" cy="5897563"/>
          </a:xfrm>
        </p:spPr>
        <p:txBody>
          <a:bodyPr/>
          <a:lstStyle/>
          <a:p>
            <a:r>
              <a:rPr lang="en-IN" dirty="0"/>
              <a:t>After considering the inputs from the above process, </a:t>
            </a:r>
            <a:r>
              <a:rPr lang="en-IN" b="1" u="sng" dirty="0"/>
              <a:t>the Assessment Unit shall pass draft assessment order</a:t>
            </a:r>
            <a:r>
              <a:rPr lang="en-IN" dirty="0"/>
              <a:t> either accepting taxpayer’s returned income or modifying the returned income. Assessment Unit shall also recommend initiation of penalty with details of the relevant issues.</a:t>
            </a:r>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Stage 2:-Passing Final assessment order</a:t>
            </a:r>
            <a:endParaRPr lang="en-IN" b="1" u="sng" dirty="0"/>
          </a:p>
        </p:txBody>
      </p:sp>
      <p:sp>
        <p:nvSpPr>
          <p:cNvPr id="3" name="Content Placeholder 2"/>
          <p:cNvSpPr>
            <a:spLocks noGrp="1"/>
          </p:cNvSpPr>
          <p:nvPr>
            <p:ph idx="1"/>
          </p:nvPr>
        </p:nvSpPr>
        <p:spPr>
          <a:xfrm>
            <a:off x="457200" y="1447800"/>
            <a:ext cx="8229600" cy="5410200"/>
          </a:xfrm>
        </p:spPr>
        <p:txBody>
          <a:bodyPr>
            <a:normAutofit fontScale="92500" lnSpcReduction="10000"/>
          </a:bodyPr>
          <a:lstStyle/>
          <a:p>
            <a:r>
              <a:rPr lang="en-IN" dirty="0" err="1"/>
              <a:t>NeAC</a:t>
            </a:r>
            <a:r>
              <a:rPr lang="en-IN" dirty="0"/>
              <a:t> shall </a:t>
            </a:r>
            <a:r>
              <a:rPr lang="en-IN" b="1" u="sng" dirty="0"/>
              <a:t>examine draft assessment order</a:t>
            </a:r>
            <a:r>
              <a:rPr lang="en-IN" dirty="0"/>
              <a:t> in accordance with risk management strategy by way of an automated examination tool and thereafter </a:t>
            </a:r>
            <a:r>
              <a:rPr lang="en-IN" dirty="0" err="1"/>
              <a:t>NeAC</a:t>
            </a:r>
            <a:r>
              <a:rPr lang="en-IN" dirty="0"/>
              <a:t> shall either:-	</a:t>
            </a:r>
          </a:p>
          <a:p>
            <a:pPr marL="1022350" indent="-449263">
              <a:buFont typeface="Wingdings" pitchFamily="2" charset="2"/>
              <a:buChar char="Ø"/>
              <a:tabLst>
                <a:tab pos="976313" algn="l"/>
              </a:tabLst>
            </a:pPr>
            <a:r>
              <a:rPr lang="en-IN" sz="3000" u="sng" dirty="0"/>
              <a:t>Finalize the assessment </a:t>
            </a:r>
            <a:r>
              <a:rPr lang="en-IN" sz="3000" dirty="0"/>
              <a:t>as per the draft assessment order and serve a copy of such order on the taxpayer ,or</a:t>
            </a:r>
          </a:p>
          <a:p>
            <a:pPr marL="1022350" indent="-449263">
              <a:buFont typeface="Wingdings" pitchFamily="2" charset="2"/>
              <a:buChar char="Ø"/>
              <a:tabLst>
                <a:tab pos="976313" algn="l"/>
              </a:tabLst>
            </a:pPr>
            <a:r>
              <a:rPr lang="en-US" sz="3000" dirty="0"/>
              <a:t>Provide an </a:t>
            </a:r>
            <a:r>
              <a:rPr lang="en-US" sz="3000" u="sng" dirty="0"/>
              <a:t>opportunity to assessee</a:t>
            </a:r>
            <a:r>
              <a:rPr lang="en-US" sz="3000" dirty="0"/>
              <a:t>, in case of modification is proposed, by serving a notice</a:t>
            </a:r>
            <a:endParaRPr lang="en-IN" sz="3000" dirty="0"/>
          </a:p>
          <a:p>
            <a:pPr marL="1022350" indent="-449263">
              <a:buFont typeface="Wingdings" pitchFamily="2" charset="2"/>
              <a:buChar char="Ø"/>
            </a:pPr>
            <a:r>
              <a:rPr lang="en-IN" sz="3000" u="sng" dirty="0"/>
              <a:t>Transfer the draft assessment</a:t>
            </a:r>
            <a:r>
              <a:rPr lang="en-IN" sz="3000" dirty="0"/>
              <a:t> order to Review Unit for review.</a:t>
            </a:r>
          </a:p>
          <a:p>
            <a:pPr marL="682625" indent="0">
              <a:buNone/>
            </a:pPr>
            <a:r>
              <a:rPr lang="en-US" sz="3000" dirty="0"/>
              <a:t>                                                                                </a:t>
            </a:r>
            <a:r>
              <a:rPr lang="en-US" sz="3000" dirty="0" err="1"/>
              <a:t>contd</a:t>
            </a:r>
            <a:endParaRPr lang="en-IN" sz="3000"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10F2C-A36D-4D9A-BFAF-4D35A516DA54}"/>
              </a:ext>
            </a:extLst>
          </p:cNvPr>
          <p:cNvSpPr>
            <a:spLocks noGrp="1"/>
          </p:cNvSpPr>
          <p:nvPr>
            <p:ph type="title"/>
          </p:nvPr>
        </p:nvSpPr>
        <p:spPr>
          <a:xfrm>
            <a:off x="457200" y="274639"/>
            <a:ext cx="8229600" cy="563562"/>
          </a:xfrm>
        </p:spPr>
        <p:txBody>
          <a:bodyPr>
            <a:normAutofit fontScale="90000"/>
          </a:bodyPr>
          <a:lstStyle/>
          <a:p>
            <a:r>
              <a:rPr lang="en-GB" dirty="0"/>
              <a:t>  </a:t>
            </a:r>
          </a:p>
        </p:txBody>
      </p:sp>
      <p:sp>
        <p:nvSpPr>
          <p:cNvPr id="4" name="Footer Placeholder 3">
            <a:extLst>
              <a:ext uri="{FF2B5EF4-FFF2-40B4-BE49-F238E27FC236}">
                <a16:creationId xmlns:a16="http://schemas.microsoft.com/office/drawing/2014/main" id="{B41592D7-E621-4402-A55D-669B9E1D6990}"/>
              </a:ext>
            </a:extLst>
          </p:cNvPr>
          <p:cNvSpPr>
            <a:spLocks noGrp="1"/>
          </p:cNvSpPr>
          <p:nvPr>
            <p:ph type="ftr" sz="quarter" idx="11"/>
          </p:nvPr>
        </p:nvSpPr>
        <p:spPr/>
        <p:txBody>
          <a:bodyPr/>
          <a:lstStyle/>
          <a:p>
            <a:r>
              <a:rPr lang="en-IN"/>
              <a:t>Prepared by CA RR Modi</a:t>
            </a:r>
          </a:p>
        </p:txBody>
      </p:sp>
      <p:pic>
        <p:nvPicPr>
          <p:cNvPr id="2050" name="Picture 2">
            <a:extLst>
              <a:ext uri="{FF2B5EF4-FFF2-40B4-BE49-F238E27FC236}">
                <a16:creationId xmlns:a16="http://schemas.microsoft.com/office/drawing/2014/main" id="{47F8AA26-E630-468E-B6AA-2C0AF90E61A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74639"/>
            <a:ext cx="8458200" cy="6202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7697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endParaRPr lang="en-IN" dirty="0"/>
          </a:p>
        </p:txBody>
      </p:sp>
      <p:sp>
        <p:nvSpPr>
          <p:cNvPr id="3" name="Content Placeholder 2"/>
          <p:cNvSpPr>
            <a:spLocks noGrp="1"/>
          </p:cNvSpPr>
          <p:nvPr>
            <p:ph idx="1"/>
          </p:nvPr>
        </p:nvSpPr>
        <p:spPr>
          <a:xfrm>
            <a:off x="457200" y="304800"/>
            <a:ext cx="8229600" cy="5821363"/>
          </a:xfrm>
        </p:spPr>
        <p:txBody>
          <a:bodyPr>
            <a:normAutofit/>
          </a:bodyPr>
          <a:lstStyle/>
          <a:p>
            <a:pPr>
              <a:buNone/>
            </a:pPr>
            <a:r>
              <a:rPr lang="en-US" sz="2400" dirty="0" err="1"/>
              <a:t>Contd</a:t>
            </a:r>
            <a:r>
              <a:rPr lang="en-US" dirty="0"/>
              <a:t>…</a:t>
            </a:r>
            <a:endParaRPr lang="en-IN" dirty="0"/>
          </a:p>
          <a:p>
            <a:pPr marL="914400" indent="-341313">
              <a:buFont typeface="Wingdings" pitchFamily="2" charset="2"/>
              <a:buChar char="v"/>
            </a:pPr>
            <a:r>
              <a:rPr lang="en-IN" sz="2600" dirty="0"/>
              <a:t>If Review Unit </a:t>
            </a:r>
            <a:r>
              <a:rPr lang="en-IN" sz="2600" u="sng" dirty="0"/>
              <a:t>concurs with the draft assessment order</a:t>
            </a:r>
            <a:r>
              <a:rPr lang="en-IN" sz="2600" dirty="0"/>
              <a:t>, NAC shall pass final assessment order or, in case of modification, provide an opportunity to the taxpayer to defend his/her case</a:t>
            </a:r>
          </a:p>
          <a:p>
            <a:pPr marL="914400" indent="-107950">
              <a:buNone/>
            </a:pPr>
            <a:endParaRPr lang="en-IN" sz="2600" dirty="0"/>
          </a:p>
          <a:p>
            <a:pPr marL="914400" indent="-341313">
              <a:buFont typeface="Wingdings" pitchFamily="2" charset="2"/>
              <a:buChar char="v"/>
            </a:pPr>
            <a:r>
              <a:rPr lang="en-IN" sz="2600" dirty="0"/>
              <a:t> Alternatively, Review Unit may make </a:t>
            </a:r>
            <a:r>
              <a:rPr lang="en-IN" sz="2600" u="sng" dirty="0"/>
              <a:t>suggestions to </a:t>
            </a:r>
            <a:r>
              <a:rPr lang="en-IN" sz="2600" dirty="0" err="1"/>
              <a:t>NeAC</a:t>
            </a:r>
            <a:r>
              <a:rPr lang="en-IN" sz="2600" dirty="0"/>
              <a:t> for </a:t>
            </a:r>
            <a:r>
              <a:rPr lang="en-IN" sz="2600" u="sng" dirty="0"/>
              <a:t>modification in the draft assessment order </a:t>
            </a:r>
            <a:r>
              <a:rPr lang="en-IN" sz="2600" dirty="0"/>
              <a:t>which shall be communicated to the Assessment Unit for passing revised draft assessment order.</a:t>
            </a:r>
            <a:endParaRPr lang="en-US" sz="3000" dirty="0"/>
          </a:p>
          <a:p>
            <a:pPr>
              <a:buNone/>
            </a:pPr>
            <a:r>
              <a:rPr lang="en-US" dirty="0"/>
              <a:t>                                                             </a:t>
            </a:r>
            <a:r>
              <a:rPr lang="en-US" sz="2800" dirty="0" err="1"/>
              <a:t>contd</a:t>
            </a:r>
            <a:r>
              <a:rPr lang="en-US" dirty="0"/>
              <a:t>…</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endParaRPr lang="en-IN" dirty="0"/>
          </a:p>
        </p:txBody>
      </p:sp>
      <p:sp>
        <p:nvSpPr>
          <p:cNvPr id="3" name="Content Placeholder 2"/>
          <p:cNvSpPr>
            <a:spLocks noGrp="1"/>
          </p:cNvSpPr>
          <p:nvPr>
            <p:ph idx="1"/>
          </p:nvPr>
        </p:nvSpPr>
        <p:spPr>
          <a:xfrm>
            <a:off x="304800" y="152400"/>
            <a:ext cx="8610600" cy="6553200"/>
          </a:xfrm>
        </p:spPr>
        <p:txBody>
          <a:bodyPr>
            <a:normAutofit/>
          </a:bodyPr>
          <a:lstStyle/>
          <a:p>
            <a:pPr>
              <a:buNone/>
            </a:pPr>
            <a:r>
              <a:rPr lang="en-US" dirty="0" err="1"/>
              <a:t>contd</a:t>
            </a:r>
            <a:r>
              <a:rPr lang="en-US" dirty="0"/>
              <a:t>…</a:t>
            </a:r>
          </a:p>
          <a:p>
            <a:r>
              <a:rPr lang="en-IN" dirty="0"/>
              <a:t>If modification is proposed in the draft assessment order, </a:t>
            </a:r>
            <a:r>
              <a:rPr lang="en-IN" dirty="0" err="1"/>
              <a:t>NeAC</a:t>
            </a:r>
            <a:r>
              <a:rPr lang="en-IN" dirty="0"/>
              <a:t> shall provide opportunity to the taxpayer for defending such modification</a:t>
            </a:r>
          </a:p>
          <a:p>
            <a:pPr marL="744538" indent="-403225">
              <a:buFont typeface="Wingdings" pitchFamily="2" charset="2"/>
              <a:buChar char="Ø"/>
            </a:pPr>
            <a:r>
              <a:rPr lang="en-IN" sz="2800" dirty="0"/>
              <a:t>If no response is received from the taxpayer, </a:t>
            </a:r>
            <a:r>
              <a:rPr lang="en-IN" sz="2800" dirty="0" err="1"/>
              <a:t>NeAC</a:t>
            </a:r>
            <a:r>
              <a:rPr lang="en-IN" sz="2800" dirty="0"/>
              <a:t> may pass final assessment order </a:t>
            </a:r>
          </a:p>
          <a:p>
            <a:pPr marL="744538" indent="-403225">
              <a:buFont typeface="Wingdings" pitchFamily="2" charset="2"/>
              <a:buChar char="Ø"/>
            </a:pPr>
            <a:r>
              <a:rPr lang="en-IN" sz="2800" dirty="0"/>
              <a:t> If taxpayer responds, </a:t>
            </a:r>
            <a:r>
              <a:rPr lang="en-IN" sz="2800" dirty="0" err="1"/>
              <a:t>NeAC</a:t>
            </a:r>
            <a:r>
              <a:rPr lang="en-IN" sz="2800" dirty="0"/>
              <a:t> shall transfer the response to Assessment Unit for passing revised draft assessment order. On receipt of the revised draft assessment order, the </a:t>
            </a:r>
            <a:r>
              <a:rPr lang="en-IN" sz="2800" dirty="0" err="1"/>
              <a:t>NeAC</a:t>
            </a:r>
            <a:r>
              <a:rPr lang="en-IN" sz="2800" dirty="0"/>
              <a:t> may proceed as follows:-    </a:t>
            </a:r>
          </a:p>
          <a:p>
            <a:pPr marL="744538" indent="-403225">
              <a:buNone/>
            </a:pPr>
            <a:r>
              <a:rPr lang="en-IN" dirty="0"/>
              <a:t>                                                                          </a:t>
            </a:r>
            <a:r>
              <a:rPr lang="en-IN" sz="2800" dirty="0" err="1"/>
              <a:t>Contd</a:t>
            </a:r>
            <a:r>
              <a:rPr lang="en-IN" dirty="0"/>
              <a:t>…</a:t>
            </a:r>
            <a:endParaRPr lang="en-US" dirty="0"/>
          </a:p>
          <a:p>
            <a:pPr>
              <a:buNone/>
            </a:pP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endParaRPr lang="en-IN" dirty="0"/>
          </a:p>
        </p:txBody>
      </p:sp>
      <p:sp>
        <p:nvSpPr>
          <p:cNvPr id="3" name="Content Placeholder 2"/>
          <p:cNvSpPr>
            <a:spLocks noGrp="1"/>
          </p:cNvSpPr>
          <p:nvPr>
            <p:ph idx="1"/>
          </p:nvPr>
        </p:nvSpPr>
        <p:spPr>
          <a:xfrm>
            <a:off x="381000" y="228600"/>
            <a:ext cx="8229600" cy="6400800"/>
          </a:xfrm>
        </p:spPr>
        <p:txBody>
          <a:bodyPr/>
          <a:lstStyle/>
          <a:p>
            <a:pPr>
              <a:buNone/>
            </a:pPr>
            <a:endParaRPr lang="en-IN" dirty="0"/>
          </a:p>
          <a:p>
            <a:pPr marL="1193800" indent="-387350">
              <a:buFont typeface="Wingdings" pitchFamily="2" charset="2"/>
              <a:buChar char="q"/>
            </a:pPr>
            <a:r>
              <a:rPr lang="en-IN" dirty="0"/>
              <a:t>If the revised order is not prejudicial to the taxpayer – </a:t>
            </a:r>
            <a:r>
              <a:rPr lang="en-IN" dirty="0" err="1"/>
              <a:t>NeAC</a:t>
            </a:r>
            <a:r>
              <a:rPr lang="en-IN" dirty="0"/>
              <a:t> shall pass final assessment order </a:t>
            </a:r>
          </a:p>
          <a:p>
            <a:pPr marL="1193800" indent="-387350">
              <a:buNone/>
            </a:pPr>
            <a:endParaRPr lang="en-IN" dirty="0"/>
          </a:p>
          <a:p>
            <a:pPr marL="1193800" indent="-387350">
              <a:buFont typeface="Wingdings" pitchFamily="2" charset="2"/>
              <a:buChar char="q"/>
            </a:pPr>
            <a:r>
              <a:rPr lang="en-IN" dirty="0"/>
              <a:t>If the revised order is prejudicial to the taxpayer – an opportunity may be granted to the taxpayer before passing final assessment order</a:t>
            </a:r>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a:t>Stage 3:- Post assessment process</a:t>
            </a:r>
            <a:endParaRPr lang="en-IN" b="1" u="sng" dirty="0"/>
          </a:p>
        </p:txBody>
      </p:sp>
      <p:sp>
        <p:nvSpPr>
          <p:cNvPr id="3" name="Content Placeholder 2"/>
          <p:cNvSpPr>
            <a:spLocks noGrp="1"/>
          </p:cNvSpPr>
          <p:nvPr>
            <p:ph idx="1"/>
          </p:nvPr>
        </p:nvSpPr>
        <p:spPr>
          <a:xfrm>
            <a:off x="381000" y="1143000"/>
            <a:ext cx="8229600" cy="5486400"/>
          </a:xfrm>
        </p:spPr>
        <p:txBody>
          <a:bodyPr>
            <a:normAutofit fontScale="85000" lnSpcReduction="20000"/>
          </a:bodyPr>
          <a:lstStyle/>
          <a:p>
            <a:r>
              <a:rPr lang="en-IN" dirty="0"/>
              <a:t>On completion of the assessment, </a:t>
            </a:r>
            <a:r>
              <a:rPr lang="en-IN" dirty="0" err="1"/>
              <a:t>NeAC</a:t>
            </a:r>
            <a:r>
              <a:rPr lang="en-IN" dirty="0"/>
              <a:t> shall </a:t>
            </a:r>
            <a:r>
              <a:rPr lang="en-IN" b="1" u="sng" dirty="0"/>
              <a:t>transfer all the electronic records </a:t>
            </a:r>
            <a:r>
              <a:rPr lang="en-IN" dirty="0"/>
              <a:t>of the case to the Assessing Officer having jurisdiction over such case for all other functions allocated to Assessing Officer like</a:t>
            </a:r>
          </a:p>
          <a:p>
            <a:pPr>
              <a:buNone/>
            </a:pPr>
            <a:r>
              <a:rPr lang="en-IN" dirty="0"/>
              <a:t>(a) imposition of penalty</a:t>
            </a:r>
          </a:p>
          <a:p>
            <a:pPr>
              <a:buNone/>
            </a:pPr>
            <a:r>
              <a:rPr lang="en-IN" dirty="0"/>
              <a:t>(b) collection and recovery of demand</a:t>
            </a:r>
          </a:p>
          <a:p>
            <a:pPr>
              <a:buNone/>
            </a:pPr>
            <a:r>
              <a:rPr lang="en-IN" dirty="0"/>
              <a:t>(c) rectification of mistake</a:t>
            </a:r>
          </a:p>
          <a:p>
            <a:pPr>
              <a:buNone/>
            </a:pPr>
            <a:r>
              <a:rPr lang="en-IN" dirty="0"/>
              <a:t>(d) giving effect to appellate orders</a:t>
            </a:r>
          </a:p>
          <a:p>
            <a:pPr>
              <a:buNone/>
            </a:pPr>
            <a:r>
              <a:rPr lang="en-IN" dirty="0"/>
              <a:t>(e) submission of remand or any other report</a:t>
            </a:r>
          </a:p>
          <a:p>
            <a:pPr>
              <a:buNone/>
            </a:pPr>
            <a:r>
              <a:rPr lang="en-IN" dirty="0"/>
              <a:t>(f) any representation to be made, or any record to be produced before the Commissioner (Appeals), Appellate Tribunal or Courts, as the case may be, and </a:t>
            </a:r>
          </a:p>
          <a:p>
            <a:pPr>
              <a:buNone/>
            </a:pPr>
            <a:r>
              <a:rPr lang="en-IN" dirty="0"/>
              <a:t>(g) proposal seeking sanction for launch of prosecution and filing of complaint before the Court.</a:t>
            </a:r>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IN" b="1" u="sng" dirty="0"/>
              <a:t>Penalty proceeding for noncompliance</a:t>
            </a:r>
          </a:p>
        </p:txBody>
      </p:sp>
      <p:sp>
        <p:nvSpPr>
          <p:cNvPr id="3" name="Content Placeholder 2"/>
          <p:cNvSpPr>
            <a:spLocks noGrp="1"/>
          </p:cNvSpPr>
          <p:nvPr>
            <p:ph idx="1"/>
          </p:nvPr>
        </p:nvSpPr>
        <p:spPr>
          <a:xfrm>
            <a:off x="152400" y="1295400"/>
            <a:ext cx="8991600" cy="5334000"/>
          </a:xfrm>
        </p:spPr>
        <p:txBody>
          <a:bodyPr>
            <a:normAutofit fontScale="85000" lnSpcReduction="10000"/>
          </a:bodyPr>
          <a:lstStyle/>
          <a:p>
            <a:r>
              <a:rPr lang="en-IN" dirty="0"/>
              <a:t>On failure to comply with any notice, direction or order issued under this Scheme on the part of the taxpayer or any other person, any of the units may send recommendation to the </a:t>
            </a:r>
            <a:r>
              <a:rPr lang="en-IN" dirty="0" err="1"/>
              <a:t>NeAC</a:t>
            </a:r>
            <a:r>
              <a:rPr lang="en-IN" dirty="0"/>
              <a:t> </a:t>
            </a:r>
            <a:r>
              <a:rPr lang="en-IN" b="1" dirty="0"/>
              <a:t>for initiation of penalty proceedings</a:t>
            </a:r>
            <a:r>
              <a:rPr lang="en-IN" dirty="0"/>
              <a:t>, against such taxpayer or any other person.</a:t>
            </a:r>
          </a:p>
          <a:p>
            <a:r>
              <a:rPr lang="en-IN" dirty="0"/>
              <a:t>On receipt of such recommendation, </a:t>
            </a:r>
            <a:r>
              <a:rPr lang="en-IN" b="1" u="sng" dirty="0" err="1"/>
              <a:t>NeAC</a:t>
            </a:r>
            <a:r>
              <a:rPr lang="en-IN" b="1" u="sng" dirty="0"/>
              <a:t> shall serve a show-cause notice</a:t>
            </a:r>
            <a:r>
              <a:rPr lang="en-IN" u="sng" dirty="0"/>
              <a:t> </a:t>
            </a:r>
            <a:r>
              <a:rPr lang="en-IN" dirty="0"/>
              <a:t>on the taxpayer or any other person, on why penalty should not be imposed on him/her under the relevant provisions of the IT Act</a:t>
            </a:r>
          </a:p>
          <a:p>
            <a:r>
              <a:rPr lang="en-IN" dirty="0"/>
              <a:t>Once taxpayer responds to the show-cause notice, the response shall be sent by the </a:t>
            </a:r>
            <a:r>
              <a:rPr lang="en-IN" dirty="0" err="1"/>
              <a:t>NeAC</a:t>
            </a:r>
            <a:r>
              <a:rPr lang="en-IN" dirty="0"/>
              <a:t> to the concerned unit which has made the recommendation for penalty.</a:t>
            </a:r>
          </a:p>
          <a:p>
            <a:pPr>
              <a:buNone/>
            </a:pPr>
            <a:r>
              <a:rPr lang="en-US" dirty="0"/>
              <a:t>                                                                                     </a:t>
            </a:r>
            <a:r>
              <a:rPr lang="en-US" dirty="0" err="1"/>
              <a:t>contd</a:t>
            </a:r>
            <a:r>
              <a:rPr lang="en-US" dirty="0"/>
              <a:t>…</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endParaRPr lang="en-IN" dirty="0"/>
          </a:p>
        </p:txBody>
      </p:sp>
      <p:sp>
        <p:nvSpPr>
          <p:cNvPr id="3" name="Content Placeholder 2"/>
          <p:cNvSpPr>
            <a:spLocks noGrp="1"/>
          </p:cNvSpPr>
          <p:nvPr>
            <p:ph idx="1"/>
          </p:nvPr>
        </p:nvSpPr>
        <p:spPr>
          <a:xfrm>
            <a:off x="457200" y="228600"/>
            <a:ext cx="8229600" cy="6400800"/>
          </a:xfrm>
        </p:spPr>
        <p:txBody>
          <a:bodyPr/>
          <a:lstStyle/>
          <a:p>
            <a:pPr>
              <a:buNone/>
            </a:pPr>
            <a:r>
              <a:rPr lang="en-US" sz="2400" dirty="0" err="1"/>
              <a:t>Contd</a:t>
            </a:r>
            <a:r>
              <a:rPr lang="en-US" sz="2400" dirty="0"/>
              <a:t>…</a:t>
            </a:r>
          </a:p>
          <a:p>
            <a:r>
              <a:rPr lang="en-IN" dirty="0"/>
              <a:t>The e-assessment unit shall, after taking into consideration the response furnished by the taxpayer or any other person</a:t>
            </a:r>
          </a:p>
          <a:p>
            <a:pPr lvl="1"/>
            <a:r>
              <a:rPr lang="en-US" dirty="0"/>
              <a:t>ma</a:t>
            </a:r>
            <a:r>
              <a:rPr lang="en-IN" dirty="0" err="1"/>
              <a:t>ke</a:t>
            </a:r>
            <a:r>
              <a:rPr lang="en-IN" dirty="0"/>
              <a:t> a draft order of penalty and send a copy of such draft to </a:t>
            </a:r>
            <a:r>
              <a:rPr lang="en-IN" dirty="0" err="1"/>
              <a:t>NeAC</a:t>
            </a:r>
            <a:r>
              <a:rPr lang="en-IN" dirty="0"/>
              <a:t> </a:t>
            </a:r>
          </a:p>
          <a:p>
            <a:pPr lvl="1"/>
            <a:r>
              <a:rPr lang="en-IN" dirty="0"/>
              <a:t>drop the penalty after recording reasons, under intimation to the </a:t>
            </a:r>
            <a:r>
              <a:rPr lang="en-IN" dirty="0" err="1"/>
              <a:t>NeAC</a:t>
            </a:r>
            <a:endParaRPr lang="en-IN" dirty="0"/>
          </a:p>
          <a:p>
            <a:pPr marL="403225" lvl="1" indent="-295275">
              <a:buFont typeface="Arial" pitchFamily="34" charset="0"/>
              <a:buChar char="•"/>
              <a:tabLst>
                <a:tab pos="341313" algn="l"/>
              </a:tabLst>
            </a:pPr>
            <a:r>
              <a:rPr lang="en-IN" dirty="0" err="1"/>
              <a:t>NeAC</a:t>
            </a:r>
            <a:r>
              <a:rPr lang="en-IN" dirty="0"/>
              <a:t> shall levy the penalty as per the said draft penalty order and serve a copy of the same on the taxpayer or any other person	</a:t>
            </a:r>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F51AF-1269-4CF0-8908-4B77ABC2BAD1}"/>
              </a:ext>
            </a:extLst>
          </p:cNvPr>
          <p:cNvSpPr>
            <a:spLocks noGrp="1"/>
          </p:cNvSpPr>
          <p:nvPr>
            <p:ph type="title"/>
          </p:nvPr>
        </p:nvSpPr>
        <p:spPr/>
        <p:txBody>
          <a:bodyPr/>
          <a:lstStyle/>
          <a:p>
            <a:r>
              <a:rPr lang="en-GB" dirty="0"/>
              <a:t>Different draft orders</a:t>
            </a:r>
          </a:p>
        </p:txBody>
      </p:sp>
      <p:sp>
        <p:nvSpPr>
          <p:cNvPr id="3" name="Content Placeholder 2">
            <a:extLst>
              <a:ext uri="{FF2B5EF4-FFF2-40B4-BE49-F238E27FC236}">
                <a16:creationId xmlns:a16="http://schemas.microsoft.com/office/drawing/2014/main" id="{75E144C6-B6AB-423C-8343-C0975CA8F142}"/>
              </a:ext>
            </a:extLst>
          </p:cNvPr>
          <p:cNvSpPr>
            <a:spLocks noGrp="1"/>
          </p:cNvSpPr>
          <p:nvPr>
            <p:ph idx="1"/>
          </p:nvPr>
        </p:nvSpPr>
        <p:spPr/>
        <p:txBody>
          <a:bodyPr/>
          <a:lstStyle/>
          <a:p>
            <a:r>
              <a:rPr lang="en-GB" dirty="0"/>
              <a:t>Draft Assessment Order ( in every case)</a:t>
            </a:r>
          </a:p>
          <a:p>
            <a:endParaRPr lang="en-GB" dirty="0"/>
          </a:p>
          <a:p>
            <a:r>
              <a:rPr lang="en-GB" dirty="0"/>
              <a:t>Revised Draft assessment Order</a:t>
            </a:r>
          </a:p>
          <a:p>
            <a:endParaRPr lang="en-GB" dirty="0"/>
          </a:p>
          <a:p>
            <a:r>
              <a:rPr lang="en-GB" dirty="0"/>
              <a:t>Final Draft Assessment Order</a:t>
            </a:r>
          </a:p>
        </p:txBody>
      </p:sp>
      <p:sp>
        <p:nvSpPr>
          <p:cNvPr id="4" name="Footer Placeholder 3">
            <a:extLst>
              <a:ext uri="{FF2B5EF4-FFF2-40B4-BE49-F238E27FC236}">
                <a16:creationId xmlns:a16="http://schemas.microsoft.com/office/drawing/2014/main" id="{E11B161E-9432-454B-BFC2-8EC32D295C7B}"/>
              </a:ext>
            </a:extLst>
          </p:cNvPr>
          <p:cNvSpPr>
            <a:spLocks noGrp="1"/>
          </p:cNvSpPr>
          <p:nvPr>
            <p:ph type="ftr" sz="quarter" idx="11"/>
          </p:nvPr>
        </p:nvSpPr>
        <p:spPr/>
        <p:txBody>
          <a:bodyPr/>
          <a:lstStyle/>
          <a:p>
            <a:r>
              <a:rPr lang="en-IN"/>
              <a:t>Prepared by CA RR Modi</a:t>
            </a:r>
          </a:p>
        </p:txBody>
      </p:sp>
    </p:spTree>
    <p:extLst>
      <p:ext uri="{BB962C8B-B14F-4D97-AF65-F5344CB8AC3E}">
        <p14:creationId xmlns:p14="http://schemas.microsoft.com/office/powerpoint/2010/main" val="18886006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endParaRPr lang="en-IN" dirty="0"/>
          </a:p>
        </p:txBody>
      </p:sp>
      <p:sp>
        <p:nvSpPr>
          <p:cNvPr id="3" name="Content Placeholder 2"/>
          <p:cNvSpPr>
            <a:spLocks noGrp="1"/>
          </p:cNvSpPr>
          <p:nvPr>
            <p:ph idx="1"/>
          </p:nvPr>
        </p:nvSpPr>
        <p:spPr>
          <a:xfrm>
            <a:off x="457200" y="1066800"/>
            <a:ext cx="8458200" cy="5059363"/>
          </a:xfrm>
        </p:spPr>
        <p:txBody>
          <a:bodyPr/>
          <a:lstStyle/>
          <a:p>
            <a:pPr algn="ctr">
              <a:buNone/>
            </a:pPr>
            <a:r>
              <a:rPr lang="en-US" dirty="0"/>
              <a:t> </a:t>
            </a:r>
            <a:r>
              <a:rPr lang="en-US" sz="5400" u="sng" dirty="0"/>
              <a:t>Diagram Showing the process of Draft Assessment order to Final Assessment order</a:t>
            </a:r>
            <a:endParaRPr lang="en-IN" sz="5400" u="sng"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27A57-8686-4F39-AF3B-7731A68B3D57}"/>
              </a:ext>
            </a:extLst>
          </p:cNvPr>
          <p:cNvSpPr>
            <a:spLocks noGrp="1"/>
          </p:cNvSpPr>
          <p:nvPr>
            <p:ph type="title"/>
          </p:nvPr>
        </p:nvSpPr>
        <p:spPr/>
        <p:txBody>
          <a:bodyPr/>
          <a:lstStyle/>
          <a:p>
            <a:r>
              <a:rPr lang="en-GB" dirty="0"/>
              <a:t>  </a:t>
            </a:r>
          </a:p>
        </p:txBody>
      </p:sp>
      <p:sp>
        <p:nvSpPr>
          <p:cNvPr id="3" name="Content Placeholder 2">
            <a:extLst>
              <a:ext uri="{FF2B5EF4-FFF2-40B4-BE49-F238E27FC236}">
                <a16:creationId xmlns:a16="http://schemas.microsoft.com/office/drawing/2014/main" id="{D469D23A-7A40-459F-B562-F98E46688AEC}"/>
              </a:ext>
            </a:extLst>
          </p:cNvPr>
          <p:cNvSpPr>
            <a:spLocks noGrp="1"/>
          </p:cNvSpPr>
          <p:nvPr>
            <p:ph idx="1"/>
          </p:nvPr>
        </p:nvSpPr>
        <p:spPr>
          <a:xfrm>
            <a:off x="457200" y="136526"/>
            <a:ext cx="8229600" cy="6219824"/>
          </a:xfrm>
        </p:spPr>
        <p:txBody>
          <a:bodyPr/>
          <a:lstStyle/>
          <a:p>
            <a:endParaRPr lang="en-GB" dirty="0"/>
          </a:p>
          <a:p>
            <a:endParaRPr lang="en-GB" dirty="0"/>
          </a:p>
          <a:p>
            <a:endParaRPr lang="en-GB" dirty="0"/>
          </a:p>
          <a:p>
            <a:endParaRPr lang="en-GB" dirty="0"/>
          </a:p>
          <a:p>
            <a:endParaRPr lang="en-GB" dirty="0"/>
          </a:p>
          <a:p>
            <a:r>
              <a:rPr lang="en-GB" dirty="0"/>
              <a:t>FLOW CHART IN separate file</a:t>
            </a:r>
          </a:p>
        </p:txBody>
      </p:sp>
      <p:sp>
        <p:nvSpPr>
          <p:cNvPr id="4" name="Footer Placeholder 3">
            <a:extLst>
              <a:ext uri="{FF2B5EF4-FFF2-40B4-BE49-F238E27FC236}">
                <a16:creationId xmlns:a16="http://schemas.microsoft.com/office/drawing/2014/main" id="{30E10B8A-773C-40EF-97DF-1D1758B3AF40}"/>
              </a:ext>
            </a:extLst>
          </p:cNvPr>
          <p:cNvSpPr>
            <a:spLocks noGrp="1"/>
          </p:cNvSpPr>
          <p:nvPr>
            <p:ph type="ftr" sz="quarter" idx="11"/>
          </p:nvPr>
        </p:nvSpPr>
        <p:spPr/>
        <p:txBody>
          <a:bodyPr/>
          <a:lstStyle/>
          <a:p>
            <a:r>
              <a:rPr lang="en-IN"/>
              <a:t>Prepared by CA RR Modi</a:t>
            </a:r>
          </a:p>
        </p:txBody>
      </p:sp>
    </p:spTree>
    <p:extLst>
      <p:ext uri="{BB962C8B-B14F-4D97-AF65-F5344CB8AC3E}">
        <p14:creationId xmlns:p14="http://schemas.microsoft.com/office/powerpoint/2010/main" val="25725342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Fail Safe Clause 5(xxi) of the scheme</a:t>
            </a:r>
            <a:endParaRPr lang="en-IN" b="1" u="sng" dirty="0"/>
          </a:p>
        </p:txBody>
      </p:sp>
      <p:sp>
        <p:nvSpPr>
          <p:cNvPr id="3" name="Content Placeholder 2"/>
          <p:cNvSpPr>
            <a:spLocks noGrp="1"/>
          </p:cNvSpPr>
          <p:nvPr>
            <p:ph idx="1"/>
          </p:nvPr>
        </p:nvSpPr>
        <p:spPr/>
        <p:txBody>
          <a:bodyPr>
            <a:normAutofit fontScale="92500"/>
          </a:bodyPr>
          <a:lstStyle/>
          <a:p>
            <a:pPr>
              <a:buNone/>
            </a:pPr>
            <a:r>
              <a:rPr lang="en-IN" dirty="0"/>
              <a:t>    Notwithstanding anything contained in paragraph (xx) of the scheme, the National e-assessment Centre(</a:t>
            </a:r>
            <a:r>
              <a:rPr lang="en-IN" dirty="0" err="1"/>
              <a:t>NeAC</a:t>
            </a:r>
            <a:r>
              <a:rPr lang="en-IN" dirty="0"/>
              <a:t>) may </a:t>
            </a:r>
            <a:r>
              <a:rPr lang="en-IN" b="1" u="sng" dirty="0"/>
              <a:t>at any stage of the assessment</a:t>
            </a:r>
            <a:r>
              <a:rPr lang="en-IN" dirty="0"/>
              <a:t>, if considered necessary, </a:t>
            </a:r>
            <a:r>
              <a:rPr lang="en-IN" u="sng" dirty="0"/>
              <a:t> transfer the case to the Assessing Officer </a:t>
            </a:r>
            <a:r>
              <a:rPr lang="en-IN" dirty="0"/>
              <a:t>having jurisdiction over such case.</a:t>
            </a:r>
            <a:endParaRPr lang="en-IN" b="1" u="sng" dirty="0"/>
          </a:p>
          <a:p>
            <a:pPr>
              <a:buNone/>
            </a:pPr>
            <a:r>
              <a:rPr lang="en-IN" b="1" u="sng" dirty="0"/>
              <a:t>CAUTION: </a:t>
            </a:r>
            <a:r>
              <a:rPr lang="en-IN" dirty="0"/>
              <a:t>Everyone expects that this discretion of NAC will be utilized by them only in complicated matters on reasoned consideration.</a:t>
            </a:r>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A56CA-0665-4D16-BBA5-A5ECBFF93A5B}"/>
              </a:ext>
            </a:extLst>
          </p:cNvPr>
          <p:cNvSpPr>
            <a:spLocks noGrp="1"/>
          </p:cNvSpPr>
          <p:nvPr>
            <p:ph type="title"/>
          </p:nvPr>
        </p:nvSpPr>
        <p:spPr/>
        <p:txBody>
          <a:bodyPr/>
          <a:lstStyle/>
          <a:p>
            <a:r>
              <a:rPr lang="en-GB" dirty="0"/>
              <a:t>  </a:t>
            </a:r>
          </a:p>
        </p:txBody>
      </p:sp>
      <p:sp>
        <p:nvSpPr>
          <p:cNvPr id="4" name="Footer Placeholder 3">
            <a:extLst>
              <a:ext uri="{FF2B5EF4-FFF2-40B4-BE49-F238E27FC236}">
                <a16:creationId xmlns:a16="http://schemas.microsoft.com/office/drawing/2014/main" id="{5B4C23B8-8E3A-4681-B911-8AA3DB87B742}"/>
              </a:ext>
            </a:extLst>
          </p:cNvPr>
          <p:cNvSpPr>
            <a:spLocks noGrp="1"/>
          </p:cNvSpPr>
          <p:nvPr>
            <p:ph type="ftr" sz="quarter" idx="11"/>
          </p:nvPr>
        </p:nvSpPr>
        <p:spPr/>
        <p:txBody>
          <a:bodyPr/>
          <a:lstStyle/>
          <a:p>
            <a:r>
              <a:rPr lang="en-IN"/>
              <a:t>Prepared by CA RR Modi</a:t>
            </a:r>
          </a:p>
        </p:txBody>
      </p:sp>
      <p:pic>
        <p:nvPicPr>
          <p:cNvPr id="3074" name="Picture 2">
            <a:extLst>
              <a:ext uri="{FF2B5EF4-FFF2-40B4-BE49-F238E27FC236}">
                <a16:creationId xmlns:a16="http://schemas.microsoft.com/office/drawing/2014/main" id="{817DFD14-0F5E-4E70-8286-BBF15EAA80F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36526"/>
            <a:ext cx="8153400" cy="6219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89416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Authentication of electronic record</a:t>
            </a:r>
            <a:endParaRPr lang="en-IN" b="1" u="sng" dirty="0"/>
          </a:p>
        </p:txBody>
      </p:sp>
      <p:sp>
        <p:nvSpPr>
          <p:cNvPr id="3" name="Content Placeholder 2"/>
          <p:cNvSpPr>
            <a:spLocks noGrp="1"/>
          </p:cNvSpPr>
          <p:nvPr>
            <p:ph idx="1"/>
          </p:nvPr>
        </p:nvSpPr>
        <p:spPr>
          <a:xfrm>
            <a:off x="457200" y="1143000"/>
            <a:ext cx="8229600" cy="5486400"/>
          </a:xfrm>
        </p:spPr>
        <p:txBody>
          <a:bodyPr>
            <a:normAutofit fontScale="92500"/>
          </a:bodyPr>
          <a:lstStyle/>
          <a:p>
            <a:pPr>
              <a:buNone/>
            </a:pPr>
            <a:endParaRPr lang="en-IN" dirty="0"/>
          </a:p>
          <a:p>
            <a:pPr>
              <a:buNone/>
            </a:pPr>
            <a:r>
              <a:rPr lang="en-IN" dirty="0"/>
              <a:t>    An electronic record shall be authenticated by the originator, being taxpayer or any other person, by affixing his/her digital signature, electronic signature or electronic authentication technique in accordance with the provisions of the Information Technology Act.</a:t>
            </a:r>
          </a:p>
          <a:p>
            <a:pPr>
              <a:buNone/>
            </a:pPr>
            <a:endParaRPr lang="en-IN" dirty="0"/>
          </a:p>
          <a:p>
            <a:pPr>
              <a:buNone/>
            </a:pPr>
            <a:r>
              <a:rPr lang="en-IN" dirty="0"/>
              <a:t>    However for others as per clause 9 of the scheme the authentication by the originator shall be by affixing his digital signature only </a:t>
            </a:r>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u="sng" dirty="0"/>
              <a:t>Delivery of Notice</a:t>
            </a:r>
            <a:endParaRPr lang="en-IN" b="1" u="sng" dirty="0"/>
          </a:p>
        </p:txBody>
      </p:sp>
      <p:sp>
        <p:nvSpPr>
          <p:cNvPr id="3" name="Content Placeholder 2"/>
          <p:cNvSpPr>
            <a:spLocks noGrp="1"/>
          </p:cNvSpPr>
          <p:nvPr>
            <p:ph idx="1"/>
          </p:nvPr>
        </p:nvSpPr>
        <p:spPr>
          <a:xfrm>
            <a:off x="457200" y="1066800"/>
            <a:ext cx="8229600" cy="4648200"/>
          </a:xfrm>
        </p:spPr>
        <p:txBody>
          <a:bodyPr/>
          <a:lstStyle/>
          <a:p>
            <a:pPr>
              <a:buNone/>
            </a:pPr>
            <a:r>
              <a:rPr lang="en-US" b="1" u="sng" dirty="0"/>
              <a:t>In case of addressee being Assessee</a:t>
            </a:r>
          </a:p>
          <a:p>
            <a:r>
              <a:rPr lang="en-IN" dirty="0"/>
              <a:t>placing in the </a:t>
            </a:r>
            <a:r>
              <a:rPr lang="en-IN" u="sng" dirty="0"/>
              <a:t>assessee's registered account</a:t>
            </a:r>
          </a:p>
          <a:p>
            <a:r>
              <a:rPr lang="en-IN" dirty="0"/>
              <a:t>Sending to the </a:t>
            </a:r>
            <a:r>
              <a:rPr lang="en-IN" u="sng" dirty="0"/>
              <a:t>registered email address </a:t>
            </a:r>
            <a:r>
              <a:rPr lang="en-IN" dirty="0"/>
              <a:t>of the assessee or his authorised representative</a:t>
            </a:r>
          </a:p>
          <a:p>
            <a:r>
              <a:rPr lang="en-IN" dirty="0"/>
              <a:t>Uploading on the </a:t>
            </a:r>
            <a:r>
              <a:rPr lang="en-IN" u="sng" dirty="0"/>
              <a:t>assessee’s Mobile App</a:t>
            </a:r>
          </a:p>
          <a:p>
            <a:pPr>
              <a:buNone/>
            </a:pPr>
            <a:r>
              <a:rPr lang="en-US" b="1" u="sng" dirty="0"/>
              <a:t>In case of addressee being any other person</a:t>
            </a:r>
          </a:p>
          <a:p>
            <a:r>
              <a:rPr lang="en-US" dirty="0"/>
              <a:t>Sending to the registered email address of the such person.</a:t>
            </a:r>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b="1" u="sng" dirty="0"/>
              <a:t>Precautions</a:t>
            </a:r>
            <a:endParaRPr lang="en-IN" b="1" u="sng" dirty="0"/>
          </a:p>
        </p:txBody>
      </p:sp>
      <p:sp>
        <p:nvSpPr>
          <p:cNvPr id="3" name="Content Placeholder 2"/>
          <p:cNvSpPr>
            <a:spLocks noGrp="1"/>
          </p:cNvSpPr>
          <p:nvPr>
            <p:ph idx="1"/>
          </p:nvPr>
        </p:nvSpPr>
        <p:spPr>
          <a:xfrm>
            <a:off x="609600" y="1905000"/>
            <a:ext cx="8229600" cy="4191000"/>
          </a:xfrm>
        </p:spPr>
        <p:txBody>
          <a:bodyPr/>
          <a:lstStyle/>
          <a:p>
            <a:r>
              <a:rPr lang="en-IN" dirty="0"/>
              <a:t>Ensure that fields used in the return are consistent as it is totally automated. Clerical errors without having a bearing on the tax payable may initiate assessment proceeding.</a:t>
            </a:r>
          </a:p>
          <a:p>
            <a:r>
              <a:rPr lang="en-IN" dirty="0"/>
              <a:t>Ensure that </a:t>
            </a:r>
            <a:r>
              <a:rPr lang="en-IN" b="1" dirty="0"/>
              <a:t>mobile number</a:t>
            </a:r>
            <a:r>
              <a:rPr lang="en-IN" dirty="0"/>
              <a:t> and the </a:t>
            </a:r>
            <a:r>
              <a:rPr lang="en-IN" b="1" dirty="0"/>
              <a:t>e-mail id </a:t>
            </a:r>
            <a:r>
              <a:rPr lang="en-IN" dirty="0"/>
              <a:t>are updated as the assessee would be notified through an SMS/e-mail.</a:t>
            </a:r>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Issues 1</a:t>
            </a:r>
            <a:br>
              <a:rPr lang="en-US" b="1" u="sng" dirty="0"/>
            </a:br>
            <a:r>
              <a:rPr lang="en-US" b="1" u="sng" dirty="0"/>
              <a:t>Wrong notion by public</a:t>
            </a:r>
            <a:endParaRPr lang="en-IN" b="1" u="sng" dirty="0"/>
          </a:p>
        </p:txBody>
      </p:sp>
      <p:sp>
        <p:nvSpPr>
          <p:cNvPr id="3" name="Content Placeholder 2"/>
          <p:cNvSpPr>
            <a:spLocks noGrp="1"/>
          </p:cNvSpPr>
          <p:nvPr>
            <p:ph idx="1"/>
          </p:nvPr>
        </p:nvSpPr>
        <p:spPr>
          <a:xfrm>
            <a:off x="457200" y="1646237"/>
            <a:ext cx="8229600" cy="4525963"/>
          </a:xfrm>
        </p:spPr>
        <p:txBody>
          <a:bodyPr>
            <a:normAutofit fontScale="92500" lnSpcReduction="20000"/>
          </a:bodyPr>
          <a:lstStyle/>
          <a:p>
            <a:pPr>
              <a:buNone/>
            </a:pPr>
            <a:r>
              <a:rPr lang="en-US" dirty="0"/>
              <a:t>       </a:t>
            </a:r>
            <a:r>
              <a:rPr lang="en-US" b="1" dirty="0"/>
              <a:t>Does AO sign the order as sent by </a:t>
            </a:r>
            <a:r>
              <a:rPr lang="en-US" b="1" dirty="0" err="1"/>
              <a:t>NeAC</a:t>
            </a:r>
            <a:r>
              <a:rPr lang="en-US" b="1" dirty="0"/>
              <a:t> .   No . Its Team based dynamic jurisdiction.</a:t>
            </a:r>
          </a:p>
          <a:p>
            <a:pPr>
              <a:buNone/>
            </a:pPr>
            <a:endParaRPr lang="en-US" dirty="0"/>
          </a:p>
          <a:p>
            <a:pPr>
              <a:buNone/>
            </a:pPr>
            <a:r>
              <a:rPr lang="en-US" dirty="0"/>
              <a:t>No application of brain by Jurisdictional AO</a:t>
            </a:r>
          </a:p>
          <a:p>
            <a:r>
              <a:rPr lang="en-US" dirty="0"/>
              <a:t>Does not Sign the assessment Order</a:t>
            </a:r>
          </a:p>
          <a:p>
            <a:r>
              <a:rPr lang="en-US" dirty="0"/>
              <a:t>Recovery</a:t>
            </a:r>
          </a:p>
          <a:p>
            <a:r>
              <a:rPr lang="en-US" dirty="0"/>
              <a:t>Penalty Imposition</a:t>
            </a:r>
          </a:p>
          <a:p>
            <a:r>
              <a:rPr lang="en-US" dirty="0"/>
              <a:t>Appeal handling</a:t>
            </a:r>
          </a:p>
          <a:p>
            <a:pPr>
              <a:buNone/>
            </a:pPr>
            <a:r>
              <a:rPr lang="en-US" b="1" u="sng" dirty="0"/>
              <a:t>Note</a:t>
            </a:r>
            <a:r>
              <a:rPr lang="en-US" dirty="0"/>
              <a:t>: Assessment order is not issued by jurisdiction    AO but by NAC</a:t>
            </a:r>
          </a:p>
        </p:txBody>
      </p:sp>
      <p:cxnSp>
        <p:nvCxnSpPr>
          <p:cNvPr id="5" name="Straight Arrow Connector 4"/>
          <p:cNvCxnSpPr/>
          <p:nvPr/>
        </p:nvCxnSpPr>
        <p:spPr>
          <a:xfrm rot="5400000">
            <a:off x="4038600" y="2514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IN"/>
              <a:t>Prepared by CA RR Modi</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Issues 2</a:t>
            </a:r>
            <a:endParaRPr lang="en-IN" b="1" u="sng" dirty="0"/>
          </a:p>
        </p:txBody>
      </p:sp>
      <p:sp>
        <p:nvSpPr>
          <p:cNvPr id="3" name="Content Placeholder 2"/>
          <p:cNvSpPr>
            <a:spLocks noGrp="1"/>
          </p:cNvSpPr>
          <p:nvPr>
            <p:ph idx="1"/>
          </p:nvPr>
        </p:nvSpPr>
        <p:spPr/>
        <p:txBody>
          <a:bodyPr/>
          <a:lstStyle/>
          <a:p>
            <a:pPr>
              <a:buNone/>
            </a:pPr>
            <a:r>
              <a:rPr lang="en-US" b="1" dirty="0"/>
              <a:t>Since travelling through various processes</a:t>
            </a:r>
          </a:p>
          <a:p>
            <a:pPr>
              <a:buNone/>
            </a:pPr>
            <a:endParaRPr lang="en-US" b="1" dirty="0"/>
          </a:p>
          <a:p>
            <a:r>
              <a:rPr lang="en-US" dirty="0"/>
              <a:t>Only rigid, </a:t>
            </a:r>
            <a:r>
              <a:rPr lang="en-US" dirty="0" err="1"/>
              <a:t>conservating</a:t>
            </a:r>
            <a:r>
              <a:rPr lang="en-US" dirty="0"/>
              <a:t>, Non- Assessee friendly views are likely to be taken</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Issues 3</a:t>
            </a:r>
            <a:endParaRPr lang="en-IN" b="1" u="sng" dirty="0"/>
          </a:p>
        </p:txBody>
      </p:sp>
      <p:sp>
        <p:nvSpPr>
          <p:cNvPr id="3" name="Content Placeholder 2"/>
          <p:cNvSpPr>
            <a:spLocks noGrp="1"/>
          </p:cNvSpPr>
          <p:nvPr>
            <p:ph idx="1"/>
          </p:nvPr>
        </p:nvSpPr>
        <p:spPr/>
        <p:txBody>
          <a:bodyPr/>
          <a:lstStyle/>
          <a:p>
            <a:pPr>
              <a:buNone/>
            </a:pPr>
            <a:r>
              <a:rPr lang="en-US" dirty="0"/>
              <a:t>    Seems like a big complicated network with so many authorities transferring shuttles from one court to another</a:t>
            </a:r>
          </a:p>
          <a:p>
            <a:pPr>
              <a:buNone/>
            </a:pPr>
            <a:r>
              <a:rPr lang="en-US" b="1" dirty="0"/>
              <a:t>FAIL SAFE</a:t>
            </a:r>
          </a:p>
          <a:p>
            <a:pPr>
              <a:buNone/>
            </a:pPr>
            <a:r>
              <a:rPr lang="en-US" dirty="0"/>
              <a:t> at any stage can be transferred to A.O.</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Issues 4</a:t>
            </a:r>
            <a:endParaRPr lang="en-IN" b="1" u="sng" dirty="0"/>
          </a:p>
        </p:txBody>
      </p:sp>
      <p:sp>
        <p:nvSpPr>
          <p:cNvPr id="3" name="Content Placeholder 2"/>
          <p:cNvSpPr>
            <a:spLocks noGrp="1"/>
          </p:cNvSpPr>
          <p:nvPr>
            <p:ph idx="1"/>
          </p:nvPr>
        </p:nvSpPr>
        <p:spPr>
          <a:xfrm>
            <a:off x="381000" y="2332037"/>
            <a:ext cx="8229600" cy="4525963"/>
          </a:xfrm>
        </p:spPr>
        <p:txBody>
          <a:bodyPr/>
          <a:lstStyle/>
          <a:p>
            <a:pPr>
              <a:buNone/>
            </a:pPr>
            <a:r>
              <a:rPr lang="en-US" dirty="0"/>
              <a:t>TDS mismatch, particularly in professionals case</a:t>
            </a:r>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Issues 5</a:t>
            </a:r>
            <a:endParaRPr lang="en-IN" b="1" u="sng" dirty="0"/>
          </a:p>
        </p:txBody>
      </p:sp>
      <p:sp>
        <p:nvSpPr>
          <p:cNvPr id="3" name="Content Placeholder 2"/>
          <p:cNvSpPr>
            <a:spLocks noGrp="1"/>
          </p:cNvSpPr>
          <p:nvPr>
            <p:ph idx="1"/>
          </p:nvPr>
        </p:nvSpPr>
        <p:spPr/>
        <p:txBody>
          <a:bodyPr/>
          <a:lstStyle/>
          <a:p>
            <a:pPr>
              <a:buNone/>
            </a:pPr>
            <a:r>
              <a:rPr lang="en-US" dirty="0"/>
              <a:t>                   For intended addition </a:t>
            </a:r>
          </a:p>
          <a:p>
            <a:pPr>
              <a:buNone/>
            </a:pPr>
            <a:endParaRPr lang="en-US" dirty="0"/>
          </a:p>
          <a:p>
            <a:pPr algn="ctr">
              <a:buNone/>
            </a:pPr>
            <a:r>
              <a:rPr lang="en-US" dirty="0"/>
              <a:t>            Video conferencing hearing to be provided by NAC(if necessary)</a:t>
            </a:r>
          </a:p>
          <a:p>
            <a:pPr algn="ctr">
              <a:buNone/>
            </a:pPr>
            <a:endParaRPr lang="en-US" dirty="0"/>
          </a:p>
          <a:p>
            <a:pPr algn="ctr">
              <a:buNone/>
            </a:pPr>
            <a:r>
              <a:rPr lang="en-US" dirty="0"/>
              <a:t>Time Saving perspective gets diluted here</a:t>
            </a:r>
          </a:p>
        </p:txBody>
      </p:sp>
      <p:cxnSp>
        <p:nvCxnSpPr>
          <p:cNvPr id="5" name="Straight Arrow Connector 4"/>
          <p:cNvCxnSpPr/>
          <p:nvPr/>
        </p:nvCxnSpPr>
        <p:spPr>
          <a:xfrm rot="5400000">
            <a:off x="4115594" y="2438400"/>
            <a:ext cx="6088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4038600" y="4114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IN"/>
              <a:t>Prepared by CA RR Modi</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Issues-6</a:t>
            </a:r>
            <a:endParaRPr lang="en-IN" b="1" u="sng" dirty="0"/>
          </a:p>
        </p:txBody>
      </p:sp>
      <p:sp>
        <p:nvSpPr>
          <p:cNvPr id="3" name="Content Placeholder 2"/>
          <p:cNvSpPr>
            <a:spLocks noGrp="1"/>
          </p:cNvSpPr>
          <p:nvPr>
            <p:ph idx="1"/>
          </p:nvPr>
        </p:nvSpPr>
        <p:spPr/>
        <p:txBody>
          <a:bodyPr/>
          <a:lstStyle/>
          <a:p>
            <a:r>
              <a:rPr lang="en-US" dirty="0"/>
              <a:t>Technology glitches – IT </a:t>
            </a:r>
            <a:r>
              <a:rPr lang="en-US" dirty="0" err="1"/>
              <a:t>Inrastructure</a:t>
            </a:r>
            <a:endParaRPr lang="en-US" dirty="0"/>
          </a:p>
          <a:p>
            <a:r>
              <a:rPr lang="en-US" dirty="0"/>
              <a:t>Handling peak dates traffic</a:t>
            </a:r>
          </a:p>
          <a:p>
            <a:r>
              <a:rPr lang="en-US" dirty="0"/>
              <a:t>System crashes</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Issues 7</a:t>
            </a:r>
            <a:endParaRPr lang="en-IN" b="1" u="sng" dirty="0"/>
          </a:p>
        </p:txBody>
      </p:sp>
      <p:sp>
        <p:nvSpPr>
          <p:cNvPr id="3" name="Content Placeholder 2"/>
          <p:cNvSpPr>
            <a:spLocks noGrp="1"/>
          </p:cNvSpPr>
          <p:nvPr>
            <p:ph idx="1"/>
          </p:nvPr>
        </p:nvSpPr>
        <p:spPr/>
        <p:txBody>
          <a:bodyPr/>
          <a:lstStyle/>
          <a:p>
            <a:pPr algn="ctr">
              <a:buNone/>
            </a:pPr>
            <a:r>
              <a:rPr lang="en-US" dirty="0"/>
              <a:t>Uploading of voluminous data</a:t>
            </a:r>
          </a:p>
          <a:p>
            <a:pPr algn="ctr">
              <a:buNone/>
            </a:pPr>
            <a:endParaRPr lang="en-US" dirty="0"/>
          </a:p>
          <a:p>
            <a:pPr algn="ctr">
              <a:buNone/>
            </a:pPr>
            <a:r>
              <a:rPr lang="en-US" dirty="0"/>
              <a:t>Crossing MB limits, etc</a:t>
            </a:r>
          </a:p>
          <a:p>
            <a:pPr algn="ctr">
              <a:buNone/>
            </a:pPr>
            <a:endParaRPr lang="en-IN" dirty="0"/>
          </a:p>
        </p:txBody>
      </p:sp>
      <p:cxnSp>
        <p:nvCxnSpPr>
          <p:cNvPr id="5" name="Straight Arrow Connector 4"/>
          <p:cNvCxnSpPr/>
          <p:nvPr/>
        </p:nvCxnSpPr>
        <p:spPr>
          <a:xfrm rot="5400000">
            <a:off x="4152900" y="24765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IN"/>
              <a:t>Prepared by CA RR Modi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Meaning of E-assessment</a:t>
            </a:r>
            <a:endParaRPr lang="en-IN" b="1" u="sng" dirty="0"/>
          </a:p>
        </p:txBody>
      </p:sp>
      <p:sp>
        <p:nvSpPr>
          <p:cNvPr id="3" name="Content Placeholder 2"/>
          <p:cNvSpPr>
            <a:spLocks noGrp="1"/>
          </p:cNvSpPr>
          <p:nvPr>
            <p:ph idx="1"/>
          </p:nvPr>
        </p:nvSpPr>
        <p:spPr/>
        <p:txBody>
          <a:bodyPr/>
          <a:lstStyle/>
          <a:p>
            <a:pPr>
              <a:buNone/>
            </a:pPr>
            <a:r>
              <a:rPr lang="en-IN" dirty="0"/>
              <a:t>    Clause 2(xiii) of the scheme</a:t>
            </a:r>
          </a:p>
          <a:p>
            <a:pPr>
              <a:buNone/>
            </a:pPr>
            <a:r>
              <a:rPr lang="en-IN" dirty="0"/>
              <a:t>    Assessment proceedings conducted electronically in 'e-Proceeding' facility through assessee’s registered account in designated portal </a:t>
            </a:r>
          </a:p>
          <a:p>
            <a:pPr>
              <a:buNone/>
            </a:pP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Issues 8</a:t>
            </a:r>
            <a:endParaRPr lang="en-IN" b="1" u="sng" dirty="0"/>
          </a:p>
        </p:txBody>
      </p:sp>
      <p:sp>
        <p:nvSpPr>
          <p:cNvPr id="3" name="Content Placeholder 2"/>
          <p:cNvSpPr>
            <a:spLocks noGrp="1"/>
          </p:cNvSpPr>
          <p:nvPr>
            <p:ph idx="1"/>
          </p:nvPr>
        </p:nvSpPr>
        <p:spPr/>
        <p:txBody>
          <a:bodyPr/>
          <a:lstStyle/>
          <a:p>
            <a:r>
              <a:rPr lang="en-US" dirty="0"/>
              <a:t>Currently -  Assessee personally appears &amp; explains business specific transactions. All Misgivings are cleared out</a:t>
            </a:r>
          </a:p>
          <a:p>
            <a:r>
              <a:rPr lang="en-US" dirty="0"/>
              <a:t>It will be difficult to understand the specific currently business transaction through emails</a:t>
            </a:r>
          </a:p>
          <a:p>
            <a:pPr>
              <a:buNone/>
            </a:pP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Issues 9</a:t>
            </a:r>
            <a:endParaRPr lang="en-IN" b="1" u="sng" dirty="0"/>
          </a:p>
        </p:txBody>
      </p:sp>
      <p:sp>
        <p:nvSpPr>
          <p:cNvPr id="3" name="Content Placeholder 2"/>
          <p:cNvSpPr>
            <a:spLocks noGrp="1"/>
          </p:cNvSpPr>
          <p:nvPr>
            <p:ph idx="1"/>
          </p:nvPr>
        </p:nvSpPr>
        <p:spPr/>
        <p:txBody>
          <a:bodyPr/>
          <a:lstStyle/>
          <a:p>
            <a:pPr>
              <a:buNone/>
            </a:pPr>
            <a:r>
              <a:rPr lang="en-US" u="sng" dirty="0"/>
              <a:t>Current Issues</a:t>
            </a:r>
            <a:r>
              <a:rPr lang="en-US" dirty="0"/>
              <a:t>:-</a:t>
            </a:r>
          </a:p>
          <a:p>
            <a:r>
              <a:rPr lang="en-US" dirty="0"/>
              <a:t>Information uploaded by assessee</a:t>
            </a:r>
          </a:p>
          <a:p>
            <a:r>
              <a:rPr lang="en-US" dirty="0"/>
              <a:t>Again same information is wanted</a:t>
            </a:r>
          </a:p>
          <a:p>
            <a:r>
              <a:rPr lang="en-US" dirty="0"/>
              <a:t>Reloading</a:t>
            </a:r>
          </a:p>
          <a:p>
            <a:pPr>
              <a:buNone/>
            </a:pP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Issues 10</a:t>
            </a:r>
            <a:endParaRPr lang="en-IN" b="1" u="sng" dirty="0"/>
          </a:p>
        </p:txBody>
      </p:sp>
      <p:sp>
        <p:nvSpPr>
          <p:cNvPr id="3" name="Content Placeholder 2"/>
          <p:cNvSpPr>
            <a:spLocks noGrp="1"/>
          </p:cNvSpPr>
          <p:nvPr>
            <p:ph idx="1"/>
          </p:nvPr>
        </p:nvSpPr>
        <p:spPr>
          <a:xfrm>
            <a:off x="457200" y="1905000"/>
            <a:ext cx="8229600" cy="4525963"/>
          </a:xfrm>
        </p:spPr>
        <p:txBody>
          <a:bodyPr/>
          <a:lstStyle/>
          <a:p>
            <a:pPr algn="ctr">
              <a:buNone/>
            </a:pPr>
            <a:r>
              <a:rPr lang="en-US" dirty="0"/>
              <a:t>Tax Payers/tax professionals IT set up</a:t>
            </a:r>
          </a:p>
          <a:p>
            <a:pPr algn="ctr">
              <a:buNone/>
            </a:pPr>
            <a:endParaRPr lang="en-US" dirty="0"/>
          </a:p>
          <a:p>
            <a:pPr algn="ctr">
              <a:buNone/>
            </a:pPr>
            <a:endParaRPr lang="en-US" dirty="0"/>
          </a:p>
          <a:p>
            <a:pPr algn="ctr">
              <a:buNone/>
            </a:pPr>
            <a:r>
              <a:rPr lang="en-US" dirty="0"/>
              <a:t>Quality of scanners</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Issues 11</a:t>
            </a:r>
            <a:endParaRPr lang="en-IN" b="1" u="sng" dirty="0"/>
          </a:p>
        </p:txBody>
      </p:sp>
      <p:sp>
        <p:nvSpPr>
          <p:cNvPr id="3" name="Content Placeholder 2"/>
          <p:cNvSpPr>
            <a:spLocks noGrp="1"/>
          </p:cNvSpPr>
          <p:nvPr>
            <p:ph idx="1"/>
          </p:nvPr>
        </p:nvSpPr>
        <p:spPr/>
        <p:txBody>
          <a:bodyPr/>
          <a:lstStyle/>
          <a:p>
            <a:r>
              <a:rPr lang="en-US" dirty="0"/>
              <a:t>Whether Video Conferencing (VC) recording will be provided to taxpayers on demand</a:t>
            </a:r>
          </a:p>
          <a:p>
            <a:r>
              <a:rPr lang="en-US" dirty="0"/>
              <a:t>VC seamless effective communication?</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Issues 12</a:t>
            </a:r>
            <a:endParaRPr lang="en-IN" b="1" u="sng" dirty="0"/>
          </a:p>
        </p:txBody>
      </p:sp>
      <p:sp>
        <p:nvSpPr>
          <p:cNvPr id="3" name="Content Placeholder 2"/>
          <p:cNvSpPr>
            <a:spLocks noGrp="1"/>
          </p:cNvSpPr>
          <p:nvPr>
            <p:ph idx="1"/>
          </p:nvPr>
        </p:nvSpPr>
        <p:spPr/>
        <p:txBody>
          <a:bodyPr/>
          <a:lstStyle/>
          <a:p>
            <a:r>
              <a:rPr lang="en-US" dirty="0"/>
              <a:t>To check e-portal daily/email daily</a:t>
            </a:r>
          </a:p>
          <a:p>
            <a:r>
              <a:rPr lang="en-US" dirty="0"/>
              <a:t>If no response is made, addition will get sustained.</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Issues 13</a:t>
            </a:r>
            <a:endParaRPr lang="en-IN" b="1" u="sng" dirty="0"/>
          </a:p>
        </p:txBody>
      </p:sp>
      <p:sp>
        <p:nvSpPr>
          <p:cNvPr id="3" name="Content Placeholder 2"/>
          <p:cNvSpPr>
            <a:spLocks noGrp="1"/>
          </p:cNvSpPr>
          <p:nvPr>
            <p:ph idx="1"/>
          </p:nvPr>
        </p:nvSpPr>
        <p:spPr/>
        <p:txBody>
          <a:bodyPr/>
          <a:lstStyle/>
          <a:p>
            <a:r>
              <a:rPr lang="en-US" dirty="0"/>
              <a:t>Taxpayers submitting details naming a file- might be misunderstood </a:t>
            </a:r>
          </a:p>
          <a:p>
            <a:r>
              <a:rPr lang="en-US" dirty="0"/>
              <a:t>Non use of special characters</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1ABE1-819F-4509-939C-D3E3BA64B032}"/>
              </a:ext>
            </a:extLst>
          </p:cNvPr>
          <p:cNvSpPr>
            <a:spLocks noGrp="1"/>
          </p:cNvSpPr>
          <p:nvPr>
            <p:ph type="title"/>
          </p:nvPr>
        </p:nvSpPr>
        <p:spPr/>
        <p:txBody>
          <a:bodyPr>
            <a:normAutofit fontScale="90000"/>
          </a:bodyPr>
          <a:lstStyle/>
          <a:p>
            <a:r>
              <a:rPr lang="en-GB" dirty="0"/>
              <a:t>Issues 14</a:t>
            </a:r>
            <a:br>
              <a:rPr lang="en-GB" dirty="0"/>
            </a:br>
            <a:r>
              <a:rPr lang="en-GB" dirty="0"/>
              <a:t>NAC Penalty Orders</a:t>
            </a:r>
          </a:p>
        </p:txBody>
      </p:sp>
      <p:sp>
        <p:nvSpPr>
          <p:cNvPr id="3" name="Content Placeholder 2">
            <a:extLst>
              <a:ext uri="{FF2B5EF4-FFF2-40B4-BE49-F238E27FC236}">
                <a16:creationId xmlns:a16="http://schemas.microsoft.com/office/drawing/2014/main" id="{79BB6A9E-DDEF-4FEA-8178-C4FDCFBADD1E}"/>
              </a:ext>
            </a:extLst>
          </p:cNvPr>
          <p:cNvSpPr>
            <a:spLocks noGrp="1"/>
          </p:cNvSpPr>
          <p:nvPr>
            <p:ph idx="1"/>
          </p:nvPr>
        </p:nvSpPr>
        <p:spPr/>
        <p:txBody>
          <a:bodyPr/>
          <a:lstStyle/>
          <a:p>
            <a:r>
              <a:rPr lang="en-GB" dirty="0"/>
              <a:t>Though appeals against </a:t>
            </a:r>
            <a:r>
              <a:rPr lang="en-GB" dirty="0" err="1"/>
              <a:t>eassessement</a:t>
            </a:r>
            <a:r>
              <a:rPr lang="en-GB" dirty="0"/>
              <a:t> orders provided in the scheme. Similar provisions are wanted regarding penalty orders passed by NAC for non-compliance by assessee during </a:t>
            </a:r>
            <a:r>
              <a:rPr lang="en-GB" dirty="0" err="1"/>
              <a:t>eassessement</a:t>
            </a:r>
            <a:r>
              <a:rPr lang="en-GB" dirty="0"/>
              <a:t>.</a:t>
            </a:r>
          </a:p>
        </p:txBody>
      </p:sp>
      <p:sp>
        <p:nvSpPr>
          <p:cNvPr id="4" name="Footer Placeholder 3">
            <a:extLst>
              <a:ext uri="{FF2B5EF4-FFF2-40B4-BE49-F238E27FC236}">
                <a16:creationId xmlns:a16="http://schemas.microsoft.com/office/drawing/2014/main" id="{D9BB02AC-B516-4809-AF28-C775657EC04C}"/>
              </a:ext>
            </a:extLst>
          </p:cNvPr>
          <p:cNvSpPr>
            <a:spLocks noGrp="1"/>
          </p:cNvSpPr>
          <p:nvPr>
            <p:ph type="ftr" sz="quarter" idx="11"/>
          </p:nvPr>
        </p:nvSpPr>
        <p:spPr/>
        <p:txBody>
          <a:bodyPr/>
          <a:lstStyle/>
          <a:p>
            <a:r>
              <a:rPr lang="en-IN"/>
              <a:t>Prepared by CA RR Modi</a:t>
            </a:r>
          </a:p>
        </p:txBody>
      </p:sp>
    </p:spTree>
    <p:extLst>
      <p:ext uri="{BB962C8B-B14F-4D97-AF65-F5344CB8AC3E}">
        <p14:creationId xmlns:p14="http://schemas.microsoft.com/office/powerpoint/2010/main" val="4991090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6B5B-B12D-4926-9435-5471265EBD47}"/>
              </a:ext>
            </a:extLst>
          </p:cNvPr>
          <p:cNvSpPr>
            <a:spLocks noGrp="1"/>
          </p:cNvSpPr>
          <p:nvPr>
            <p:ph type="title"/>
          </p:nvPr>
        </p:nvSpPr>
        <p:spPr/>
        <p:txBody>
          <a:bodyPr/>
          <a:lstStyle/>
          <a:p>
            <a:r>
              <a:rPr lang="en-GB" b="1" u="sng" dirty="0"/>
              <a:t>Issues 15</a:t>
            </a:r>
          </a:p>
        </p:txBody>
      </p:sp>
      <p:sp>
        <p:nvSpPr>
          <p:cNvPr id="3" name="Content Placeholder 2">
            <a:extLst>
              <a:ext uri="{FF2B5EF4-FFF2-40B4-BE49-F238E27FC236}">
                <a16:creationId xmlns:a16="http://schemas.microsoft.com/office/drawing/2014/main" id="{BC79DF7C-5F18-42E6-AFBC-B4BBC400FA2E}"/>
              </a:ext>
            </a:extLst>
          </p:cNvPr>
          <p:cNvSpPr>
            <a:spLocks noGrp="1"/>
          </p:cNvSpPr>
          <p:nvPr>
            <p:ph idx="1"/>
          </p:nvPr>
        </p:nvSpPr>
        <p:spPr/>
        <p:txBody>
          <a:bodyPr/>
          <a:lstStyle/>
          <a:p>
            <a:pPr marL="0" indent="0">
              <a:buNone/>
            </a:pPr>
            <a:r>
              <a:rPr lang="en-GB" dirty="0"/>
              <a:t>How the responsibility will be fixed for any wrong action/error by an unit?</a:t>
            </a:r>
          </a:p>
          <a:p>
            <a:pPr marL="0" indent="0">
              <a:buNone/>
            </a:pPr>
            <a:endParaRPr lang="en-GB" dirty="0"/>
          </a:p>
          <a:p>
            <a:pPr marL="0" indent="0">
              <a:buNone/>
            </a:pPr>
            <a:r>
              <a:rPr lang="en-GB" dirty="0"/>
              <a:t>Whether the team head will be responsible?</a:t>
            </a:r>
          </a:p>
        </p:txBody>
      </p:sp>
      <p:sp>
        <p:nvSpPr>
          <p:cNvPr id="4" name="Footer Placeholder 3">
            <a:extLst>
              <a:ext uri="{FF2B5EF4-FFF2-40B4-BE49-F238E27FC236}">
                <a16:creationId xmlns:a16="http://schemas.microsoft.com/office/drawing/2014/main" id="{9D110385-40F9-4AF7-9D4F-5AD21D6AD391}"/>
              </a:ext>
            </a:extLst>
          </p:cNvPr>
          <p:cNvSpPr>
            <a:spLocks noGrp="1"/>
          </p:cNvSpPr>
          <p:nvPr>
            <p:ph type="ftr" sz="quarter" idx="11"/>
          </p:nvPr>
        </p:nvSpPr>
        <p:spPr/>
        <p:txBody>
          <a:bodyPr/>
          <a:lstStyle/>
          <a:p>
            <a:r>
              <a:rPr lang="en-IN"/>
              <a:t>Prepared by CA RR Modi</a:t>
            </a:r>
          </a:p>
        </p:txBody>
      </p:sp>
    </p:spTree>
    <p:extLst>
      <p:ext uri="{BB962C8B-B14F-4D97-AF65-F5344CB8AC3E}">
        <p14:creationId xmlns:p14="http://schemas.microsoft.com/office/powerpoint/2010/main" val="37103212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C5489-E1DB-4DBC-8BA8-A2D295320235}"/>
              </a:ext>
            </a:extLst>
          </p:cNvPr>
          <p:cNvSpPr>
            <a:spLocks noGrp="1"/>
          </p:cNvSpPr>
          <p:nvPr>
            <p:ph type="title"/>
          </p:nvPr>
        </p:nvSpPr>
        <p:spPr/>
        <p:txBody>
          <a:bodyPr/>
          <a:lstStyle/>
          <a:p>
            <a:r>
              <a:rPr lang="en-GB" b="1" u="sng" dirty="0"/>
              <a:t>Issues 16</a:t>
            </a:r>
          </a:p>
        </p:txBody>
      </p:sp>
      <p:sp>
        <p:nvSpPr>
          <p:cNvPr id="3" name="Content Placeholder 2">
            <a:extLst>
              <a:ext uri="{FF2B5EF4-FFF2-40B4-BE49-F238E27FC236}">
                <a16:creationId xmlns:a16="http://schemas.microsoft.com/office/drawing/2014/main" id="{6F334FFA-7793-4644-99CD-CFF1CDC772DE}"/>
              </a:ext>
            </a:extLst>
          </p:cNvPr>
          <p:cNvSpPr>
            <a:spLocks noGrp="1"/>
          </p:cNvSpPr>
          <p:nvPr>
            <p:ph idx="1"/>
          </p:nvPr>
        </p:nvSpPr>
        <p:spPr/>
        <p:txBody>
          <a:bodyPr/>
          <a:lstStyle/>
          <a:p>
            <a:pPr marL="0" indent="0">
              <a:buNone/>
            </a:pPr>
            <a:r>
              <a:rPr lang="en-GB" dirty="0"/>
              <a:t>Clarification required regarding referring the matter to dispute resolution panel </a:t>
            </a:r>
          </a:p>
          <a:p>
            <a:pPr marL="0" indent="0">
              <a:buNone/>
            </a:pPr>
            <a:endParaRPr lang="en-GB" dirty="0"/>
          </a:p>
          <a:p>
            <a:pPr marL="0" indent="0">
              <a:buNone/>
            </a:pPr>
            <a:r>
              <a:rPr lang="en-GB" dirty="0"/>
              <a:t>Clarification required regarding referring the matter for special audit </a:t>
            </a:r>
          </a:p>
          <a:p>
            <a:pPr marL="0" indent="0">
              <a:buNone/>
            </a:pPr>
            <a:endParaRPr lang="en-GB" dirty="0"/>
          </a:p>
          <a:p>
            <a:pPr marL="0" indent="0">
              <a:buNone/>
            </a:pPr>
            <a:endParaRPr lang="en-GB" dirty="0"/>
          </a:p>
          <a:p>
            <a:pPr marL="0" indent="0">
              <a:buNone/>
            </a:pPr>
            <a:endParaRPr lang="en-GB" dirty="0"/>
          </a:p>
        </p:txBody>
      </p:sp>
      <p:sp>
        <p:nvSpPr>
          <p:cNvPr id="4" name="Footer Placeholder 3">
            <a:extLst>
              <a:ext uri="{FF2B5EF4-FFF2-40B4-BE49-F238E27FC236}">
                <a16:creationId xmlns:a16="http://schemas.microsoft.com/office/drawing/2014/main" id="{7D3550F0-123D-47AD-ABB9-AC01115F46BA}"/>
              </a:ext>
            </a:extLst>
          </p:cNvPr>
          <p:cNvSpPr>
            <a:spLocks noGrp="1"/>
          </p:cNvSpPr>
          <p:nvPr>
            <p:ph type="ftr" sz="quarter" idx="11"/>
          </p:nvPr>
        </p:nvSpPr>
        <p:spPr/>
        <p:txBody>
          <a:bodyPr/>
          <a:lstStyle/>
          <a:p>
            <a:r>
              <a:rPr lang="en-IN"/>
              <a:t>Prepared by CA RR Modi</a:t>
            </a:r>
          </a:p>
        </p:txBody>
      </p:sp>
    </p:spTree>
    <p:extLst>
      <p:ext uri="{BB962C8B-B14F-4D97-AF65-F5344CB8AC3E}">
        <p14:creationId xmlns:p14="http://schemas.microsoft.com/office/powerpoint/2010/main" val="8058333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4496C-D182-4D8E-8121-56A2E467874D}"/>
              </a:ext>
            </a:extLst>
          </p:cNvPr>
          <p:cNvSpPr>
            <a:spLocks noGrp="1"/>
          </p:cNvSpPr>
          <p:nvPr>
            <p:ph type="title"/>
          </p:nvPr>
        </p:nvSpPr>
        <p:spPr/>
        <p:txBody>
          <a:bodyPr/>
          <a:lstStyle/>
          <a:p>
            <a:r>
              <a:rPr lang="en-GB" b="1" u="sng" dirty="0"/>
              <a:t>Issues 17</a:t>
            </a:r>
          </a:p>
        </p:txBody>
      </p:sp>
      <p:sp>
        <p:nvSpPr>
          <p:cNvPr id="3" name="Content Placeholder 2">
            <a:extLst>
              <a:ext uri="{FF2B5EF4-FFF2-40B4-BE49-F238E27FC236}">
                <a16:creationId xmlns:a16="http://schemas.microsoft.com/office/drawing/2014/main" id="{973279B1-FA87-4263-823C-E5D910F168AF}"/>
              </a:ext>
            </a:extLst>
          </p:cNvPr>
          <p:cNvSpPr>
            <a:spLocks noGrp="1"/>
          </p:cNvSpPr>
          <p:nvPr>
            <p:ph idx="1"/>
          </p:nvPr>
        </p:nvSpPr>
        <p:spPr/>
        <p:txBody>
          <a:bodyPr/>
          <a:lstStyle/>
          <a:p>
            <a:endParaRPr lang="en-GB" dirty="0"/>
          </a:p>
          <a:p>
            <a:pPr marL="0" indent="0">
              <a:buNone/>
            </a:pPr>
            <a:endParaRPr lang="en-GB" dirty="0"/>
          </a:p>
          <a:p>
            <a:pPr marL="0" indent="0" algn="ctr">
              <a:buNone/>
            </a:pPr>
            <a:r>
              <a:rPr lang="en-GB" dirty="0"/>
              <a:t>Department should clarify position on various litigated issues </a:t>
            </a:r>
          </a:p>
        </p:txBody>
      </p:sp>
      <p:sp>
        <p:nvSpPr>
          <p:cNvPr id="4" name="Footer Placeholder 3">
            <a:extLst>
              <a:ext uri="{FF2B5EF4-FFF2-40B4-BE49-F238E27FC236}">
                <a16:creationId xmlns:a16="http://schemas.microsoft.com/office/drawing/2014/main" id="{5CBF3B2E-86D9-4BED-B650-B4A34056039F}"/>
              </a:ext>
            </a:extLst>
          </p:cNvPr>
          <p:cNvSpPr>
            <a:spLocks noGrp="1"/>
          </p:cNvSpPr>
          <p:nvPr>
            <p:ph type="ftr" sz="quarter" idx="11"/>
          </p:nvPr>
        </p:nvSpPr>
        <p:spPr/>
        <p:txBody>
          <a:bodyPr/>
          <a:lstStyle/>
          <a:p>
            <a:r>
              <a:rPr lang="en-IN"/>
              <a:t>Prepared by CA RR Modi</a:t>
            </a:r>
          </a:p>
        </p:txBody>
      </p:sp>
    </p:spTree>
    <p:extLst>
      <p:ext uri="{BB962C8B-B14F-4D97-AF65-F5344CB8AC3E}">
        <p14:creationId xmlns:p14="http://schemas.microsoft.com/office/powerpoint/2010/main" val="155249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Background</a:t>
            </a:r>
            <a:endParaRPr lang="en-IN" b="1" u="sng" dirty="0"/>
          </a:p>
        </p:txBody>
      </p:sp>
      <p:sp>
        <p:nvSpPr>
          <p:cNvPr id="3" name="Content Placeholder 2"/>
          <p:cNvSpPr>
            <a:spLocks noGrp="1"/>
          </p:cNvSpPr>
          <p:nvPr>
            <p:ph idx="1"/>
          </p:nvPr>
        </p:nvSpPr>
        <p:spPr>
          <a:xfrm>
            <a:off x="457200" y="1219200"/>
            <a:ext cx="8229600" cy="5334000"/>
          </a:xfrm>
        </p:spPr>
        <p:txBody>
          <a:bodyPr>
            <a:normAutofit lnSpcReduction="10000"/>
          </a:bodyPr>
          <a:lstStyle/>
          <a:p>
            <a:r>
              <a:rPr lang="en-US" b="1" u="sng" dirty="0"/>
              <a:t>2015</a:t>
            </a:r>
            <a:r>
              <a:rPr lang="en-US" dirty="0"/>
              <a:t> -&gt;Pilot project launched in FIVE METROS on voluntary basis to make email based assessment.</a:t>
            </a:r>
          </a:p>
          <a:p>
            <a:r>
              <a:rPr lang="en-US" b="1" u="sng" dirty="0"/>
              <a:t>2016</a:t>
            </a:r>
            <a:r>
              <a:rPr lang="en-US" dirty="0"/>
              <a:t> -&gt;More cities were covered</a:t>
            </a:r>
          </a:p>
          <a:p>
            <a:r>
              <a:rPr lang="en-US" b="1" u="sng" dirty="0"/>
              <a:t>2017</a:t>
            </a:r>
            <a:r>
              <a:rPr lang="en-US" dirty="0"/>
              <a:t> -&gt;Options given to tax payers &amp; facility put on E-Portal</a:t>
            </a:r>
          </a:p>
          <a:p>
            <a:r>
              <a:rPr lang="en-US" b="1" u="sng" dirty="0"/>
              <a:t>2018</a:t>
            </a:r>
            <a:r>
              <a:rPr lang="en-US" dirty="0"/>
              <a:t> -&gt;CBDT instructions No. 1/2018 dated 12.02.2018 – subjected many cases to e-assessment</a:t>
            </a:r>
          </a:p>
          <a:p>
            <a:r>
              <a:rPr lang="en-US" b="1" u="sng" dirty="0"/>
              <a:t>FA 2018</a:t>
            </a:r>
            <a:r>
              <a:rPr lang="en-US" dirty="0"/>
              <a:t> -&gt;Introduced amendments and framed guidelines </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t>Possible </a:t>
            </a:r>
            <a:r>
              <a:rPr lang="en-US" sz="3600" b="1" u="sng" dirty="0" err="1"/>
              <a:t>Issuess</a:t>
            </a:r>
            <a:r>
              <a:rPr lang="en-US" sz="3600" b="1" u="sng" dirty="0"/>
              <a:t> raised by Tax Officials</a:t>
            </a:r>
            <a:endParaRPr lang="en-IN" sz="3600" b="1" u="sng" dirty="0"/>
          </a:p>
        </p:txBody>
      </p:sp>
      <p:sp>
        <p:nvSpPr>
          <p:cNvPr id="3" name="Content Placeholder 2"/>
          <p:cNvSpPr>
            <a:spLocks noGrp="1"/>
          </p:cNvSpPr>
          <p:nvPr>
            <p:ph idx="1"/>
          </p:nvPr>
        </p:nvSpPr>
        <p:spPr/>
        <p:txBody>
          <a:bodyPr/>
          <a:lstStyle/>
          <a:p>
            <a:r>
              <a:rPr lang="en-US" dirty="0"/>
              <a:t>Procedural difficulties</a:t>
            </a:r>
          </a:p>
          <a:p>
            <a:r>
              <a:rPr lang="en-US" dirty="0"/>
              <a:t>May hit revenue collection</a:t>
            </a:r>
          </a:p>
          <a:p>
            <a:r>
              <a:rPr lang="en-US" dirty="0"/>
              <a:t>Without books of accounts, proper assessment not possible</a:t>
            </a:r>
          </a:p>
          <a:p>
            <a:r>
              <a:rPr lang="en-US" dirty="0"/>
              <a:t>Natural justice will get diluted </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Advantages</a:t>
            </a:r>
            <a:endParaRPr lang="en-IN" b="1" u="sng" dirty="0"/>
          </a:p>
        </p:txBody>
      </p:sp>
      <p:sp>
        <p:nvSpPr>
          <p:cNvPr id="3" name="Content Placeholder 2"/>
          <p:cNvSpPr>
            <a:spLocks noGrp="1"/>
          </p:cNvSpPr>
          <p:nvPr>
            <p:ph idx="1"/>
          </p:nvPr>
        </p:nvSpPr>
        <p:spPr>
          <a:xfrm>
            <a:off x="457200" y="1295400"/>
            <a:ext cx="8229600" cy="5060950"/>
          </a:xfrm>
        </p:spPr>
        <p:txBody>
          <a:bodyPr>
            <a:normAutofit fontScale="85000" lnSpcReduction="20000"/>
          </a:bodyPr>
          <a:lstStyle/>
          <a:p>
            <a:r>
              <a:rPr lang="en-US" dirty="0"/>
              <a:t>No harassment</a:t>
            </a:r>
          </a:p>
          <a:p>
            <a:r>
              <a:rPr lang="en-US" dirty="0"/>
              <a:t>No travelling cost to attend hearings</a:t>
            </a:r>
          </a:p>
          <a:p>
            <a:r>
              <a:rPr lang="en-US" dirty="0"/>
              <a:t>Waiting time for hearing avoided</a:t>
            </a:r>
          </a:p>
          <a:p>
            <a:r>
              <a:rPr lang="en-US" dirty="0"/>
              <a:t>Non </a:t>
            </a:r>
            <a:r>
              <a:rPr lang="en-US" dirty="0" err="1"/>
              <a:t>recipt</a:t>
            </a:r>
            <a:r>
              <a:rPr lang="en-US" dirty="0"/>
              <a:t> of notice/delayed delivery issues will not arise</a:t>
            </a:r>
          </a:p>
          <a:p>
            <a:r>
              <a:rPr lang="en-US" dirty="0"/>
              <a:t>Better transparency</a:t>
            </a:r>
          </a:p>
          <a:p>
            <a:r>
              <a:rPr lang="en-US" dirty="0"/>
              <a:t>Greater efficiency</a:t>
            </a:r>
          </a:p>
          <a:p>
            <a:r>
              <a:rPr lang="en-US" dirty="0"/>
              <a:t>Remove biasness</a:t>
            </a:r>
          </a:p>
          <a:p>
            <a:r>
              <a:rPr lang="en-US" dirty="0"/>
              <a:t>Remove corruption</a:t>
            </a:r>
          </a:p>
          <a:p>
            <a:r>
              <a:rPr lang="en-US" dirty="0"/>
              <a:t>Radical &amp; path breaking</a:t>
            </a:r>
            <a:endParaRPr lang="en-US" b="1" dirty="0"/>
          </a:p>
          <a:p>
            <a:r>
              <a:rPr lang="en-US" b="1" dirty="0"/>
              <a:t>HOPEFULLY THERE WILL NOT BE ANY REVENUE TARGET??</a:t>
            </a:r>
            <a:endParaRPr lang="en-IN" b="1"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9FE8C-87DD-414B-9E82-B52E5786B15D}"/>
              </a:ext>
            </a:extLst>
          </p:cNvPr>
          <p:cNvSpPr>
            <a:spLocks noGrp="1"/>
          </p:cNvSpPr>
          <p:nvPr>
            <p:ph type="title"/>
          </p:nvPr>
        </p:nvSpPr>
        <p:spPr/>
        <p:txBody>
          <a:bodyPr/>
          <a:lstStyle/>
          <a:p>
            <a:r>
              <a:rPr lang="en-GB" b="1" u="sng" dirty="0"/>
              <a:t>Expectations from Tax </a:t>
            </a:r>
            <a:r>
              <a:rPr lang="en-GB" b="1" u="sng" dirty="0" err="1"/>
              <a:t>practioners</a:t>
            </a:r>
            <a:r>
              <a:rPr lang="en-GB" b="1" u="sng" dirty="0"/>
              <a:t> </a:t>
            </a:r>
          </a:p>
        </p:txBody>
      </p:sp>
      <p:sp>
        <p:nvSpPr>
          <p:cNvPr id="3" name="Content Placeholder 2">
            <a:extLst>
              <a:ext uri="{FF2B5EF4-FFF2-40B4-BE49-F238E27FC236}">
                <a16:creationId xmlns:a16="http://schemas.microsoft.com/office/drawing/2014/main" id="{55D13482-51C1-4093-A50C-DC7EC75C91CD}"/>
              </a:ext>
            </a:extLst>
          </p:cNvPr>
          <p:cNvSpPr>
            <a:spLocks noGrp="1"/>
          </p:cNvSpPr>
          <p:nvPr>
            <p:ph idx="1"/>
          </p:nvPr>
        </p:nvSpPr>
        <p:spPr/>
        <p:txBody>
          <a:bodyPr/>
          <a:lstStyle/>
          <a:p>
            <a:pPr marL="0" indent="0">
              <a:buNone/>
            </a:pPr>
            <a:endParaRPr lang="en-GB" dirty="0"/>
          </a:p>
          <a:p>
            <a:pPr marL="0" indent="0">
              <a:buNone/>
            </a:pPr>
            <a:endParaRPr lang="en-GB" dirty="0"/>
          </a:p>
          <a:p>
            <a:pPr marL="0" indent="0" algn="ctr">
              <a:buNone/>
            </a:pPr>
            <a:r>
              <a:rPr lang="en-GB" dirty="0"/>
              <a:t>Should be expert in making pointed written submissions with relevant facts &amp; laws</a:t>
            </a:r>
          </a:p>
          <a:p>
            <a:pPr marL="0" indent="0">
              <a:buNone/>
            </a:pPr>
            <a:endParaRPr lang="en-GB" dirty="0"/>
          </a:p>
        </p:txBody>
      </p:sp>
      <p:sp>
        <p:nvSpPr>
          <p:cNvPr id="4" name="Footer Placeholder 3">
            <a:extLst>
              <a:ext uri="{FF2B5EF4-FFF2-40B4-BE49-F238E27FC236}">
                <a16:creationId xmlns:a16="http://schemas.microsoft.com/office/drawing/2014/main" id="{7364437D-E075-4E22-A5BB-236F96537552}"/>
              </a:ext>
            </a:extLst>
          </p:cNvPr>
          <p:cNvSpPr>
            <a:spLocks noGrp="1"/>
          </p:cNvSpPr>
          <p:nvPr>
            <p:ph type="ftr" sz="quarter" idx="11"/>
          </p:nvPr>
        </p:nvSpPr>
        <p:spPr/>
        <p:txBody>
          <a:bodyPr/>
          <a:lstStyle/>
          <a:p>
            <a:r>
              <a:rPr lang="en-IN"/>
              <a:t>Prepared by CA RR Modi</a:t>
            </a:r>
          </a:p>
        </p:txBody>
      </p:sp>
    </p:spTree>
    <p:extLst>
      <p:ext uri="{BB962C8B-B14F-4D97-AF65-F5344CB8AC3E}">
        <p14:creationId xmlns:p14="http://schemas.microsoft.com/office/powerpoint/2010/main" val="324976852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13D86-BDE4-4694-B8D0-354901CD16DA}"/>
              </a:ext>
            </a:extLst>
          </p:cNvPr>
          <p:cNvSpPr>
            <a:spLocks noGrp="1"/>
          </p:cNvSpPr>
          <p:nvPr>
            <p:ph type="title"/>
          </p:nvPr>
        </p:nvSpPr>
        <p:spPr/>
        <p:txBody>
          <a:bodyPr/>
          <a:lstStyle/>
          <a:p>
            <a:r>
              <a:rPr lang="en-GB" dirty="0"/>
              <a:t>       E-ASSESSEMENT</a:t>
            </a:r>
          </a:p>
        </p:txBody>
      </p:sp>
      <p:sp>
        <p:nvSpPr>
          <p:cNvPr id="3" name="Content Placeholder 2">
            <a:extLst>
              <a:ext uri="{FF2B5EF4-FFF2-40B4-BE49-F238E27FC236}">
                <a16:creationId xmlns:a16="http://schemas.microsoft.com/office/drawing/2014/main" id="{05B7A49C-2DBC-46CE-953E-FC7E195B1D41}"/>
              </a:ext>
            </a:extLst>
          </p:cNvPr>
          <p:cNvSpPr>
            <a:spLocks noGrp="1"/>
          </p:cNvSpPr>
          <p:nvPr>
            <p:ph idx="1"/>
          </p:nvPr>
        </p:nvSpPr>
        <p:spPr/>
        <p:txBody>
          <a:bodyPr>
            <a:normAutofit fontScale="85000" lnSpcReduction="20000"/>
          </a:bodyPr>
          <a:lstStyle/>
          <a:p>
            <a:pPr lvl="2"/>
            <a:r>
              <a:rPr lang="en-GB" sz="4000" dirty="0"/>
              <a:t>IT’S A BOON</a:t>
            </a:r>
          </a:p>
          <a:p>
            <a:pPr lvl="2"/>
            <a:endParaRPr lang="en-GB" sz="4000" dirty="0"/>
          </a:p>
          <a:p>
            <a:pPr lvl="2"/>
            <a:endParaRPr lang="en-GB" sz="4000" dirty="0"/>
          </a:p>
          <a:p>
            <a:pPr lvl="2"/>
            <a:endParaRPr lang="en-GB" sz="4000" dirty="0"/>
          </a:p>
          <a:p>
            <a:pPr lvl="6"/>
            <a:r>
              <a:rPr lang="en-GB" sz="4000" dirty="0"/>
              <a:t>AND NOT A BANE</a:t>
            </a:r>
          </a:p>
          <a:p>
            <a:endParaRPr lang="en-GB" sz="4000" dirty="0"/>
          </a:p>
          <a:p>
            <a:endParaRPr lang="en-GB" dirty="0"/>
          </a:p>
          <a:p>
            <a:endParaRPr lang="en-GB" dirty="0"/>
          </a:p>
          <a:p>
            <a:r>
              <a:rPr lang="en-GB" dirty="0"/>
              <a:t>    </a:t>
            </a:r>
          </a:p>
        </p:txBody>
      </p:sp>
      <p:sp>
        <p:nvSpPr>
          <p:cNvPr id="4" name="Footer Placeholder 3">
            <a:extLst>
              <a:ext uri="{FF2B5EF4-FFF2-40B4-BE49-F238E27FC236}">
                <a16:creationId xmlns:a16="http://schemas.microsoft.com/office/drawing/2014/main" id="{4ACBCBEC-E9E1-4E99-8DD5-189071574892}"/>
              </a:ext>
            </a:extLst>
          </p:cNvPr>
          <p:cNvSpPr>
            <a:spLocks noGrp="1"/>
          </p:cNvSpPr>
          <p:nvPr>
            <p:ph type="ftr" sz="quarter" idx="11"/>
          </p:nvPr>
        </p:nvSpPr>
        <p:spPr/>
        <p:txBody>
          <a:bodyPr/>
          <a:lstStyle/>
          <a:p>
            <a:r>
              <a:rPr lang="en-IN"/>
              <a:t>Prepared by CA RR Modi</a:t>
            </a:r>
          </a:p>
        </p:txBody>
      </p:sp>
    </p:spTree>
    <p:extLst>
      <p:ext uri="{BB962C8B-B14F-4D97-AF65-F5344CB8AC3E}">
        <p14:creationId xmlns:p14="http://schemas.microsoft.com/office/powerpoint/2010/main" val="37319808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DF58A-36EF-4D79-B96F-A43B35EC0C64}"/>
              </a:ext>
            </a:extLst>
          </p:cNvPr>
          <p:cNvSpPr>
            <a:spLocks noGrp="1"/>
          </p:cNvSpPr>
          <p:nvPr>
            <p:ph type="title"/>
          </p:nvPr>
        </p:nvSpPr>
        <p:spPr/>
        <p:txBody>
          <a:bodyPr/>
          <a:lstStyle/>
          <a:p>
            <a:r>
              <a:rPr lang="en-GB" b="1" dirty="0"/>
              <a:t>Thank You</a:t>
            </a:r>
          </a:p>
        </p:txBody>
      </p:sp>
      <p:sp>
        <p:nvSpPr>
          <p:cNvPr id="3" name="Content Placeholder 2">
            <a:extLst>
              <a:ext uri="{FF2B5EF4-FFF2-40B4-BE49-F238E27FC236}">
                <a16:creationId xmlns:a16="http://schemas.microsoft.com/office/drawing/2014/main" id="{03872749-72CE-4534-A04E-29AE68A4839A}"/>
              </a:ext>
            </a:extLst>
          </p:cNvPr>
          <p:cNvSpPr>
            <a:spLocks noGrp="1"/>
          </p:cNvSpPr>
          <p:nvPr>
            <p:ph idx="1"/>
          </p:nvPr>
        </p:nvSpPr>
        <p:spPr/>
        <p:txBody>
          <a:bodyPr/>
          <a:lstStyle/>
          <a:p>
            <a:endParaRPr lang="en-GB" dirty="0"/>
          </a:p>
          <a:p>
            <a:pPr marL="3657600" lvl="8" indent="0">
              <a:buNone/>
            </a:pPr>
            <a:r>
              <a:rPr lang="en-GB" b="1" dirty="0"/>
              <a:t>TO</a:t>
            </a:r>
          </a:p>
          <a:p>
            <a:pPr marL="0" indent="0">
              <a:buNone/>
            </a:pPr>
            <a:endParaRPr lang="en-GB" dirty="0"/>
          </a:p>
          <a:p>
            <a:pPr marL="0" indent="0">
              <a:buNone/>
            </a:pPr>
            <a:r>
              <a:rPr lang="en-GB" b="1" dirty="0"/>
              <a:t>Central Kolkata CA Study Circle Executives and members and other audiences</a:t>
            </a:r>
          </a:p>
        </p:txBody>
      </p:sp>
      <p:sp>
        <p:nvSpPr>
          <p:cNvPr id="4" name="Footer Placeholder 3">
            <a:extLst>
              <a:ext uri="{FF2B5EF4-FFF2-40B4-BE49-F238E27FC236}">
                <a16:creationId xmlns:a16="http://schemas.microsoft.com/office/drawing/2014/main" id="{53586AAD-C067-4325-B7C3-F48EE2013DD1}"/>
              </a:ext>
            </a:extLst>
          </p:cNvPr>
          <p:cNvSpPr>
            <a:spLocks noGrp="1"/>
          </p:cNvSpPr>
          <p:nvPr>
            <p:ph type="ftr" sz="quarter" idx="11"/>
          </p:nvPr>
        </p:nvSpPr>
        <p:spPr/>
        <p:txBody>
          <a:bodyPr/>
          <a:lstStyle/>
          <a:p>
            <a:r>
              <a:rPr lang="en-IN" dirty="0"/>
              <a:t>Prepared by CA RR Modi   </a:t>
            </a:r>
          </a:p>
        </p:txBody>
      </p:sp>
    </p:spTree>
    <p:extLst>
      <p:ext uri="{BB962C8B-B14F-4D97-AF65-F5344CB8AC3E}">
        <p14:creationId xmlns:p14="http://schemas.microsoft.com/office/powerpoint/2010/main" val="3569048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FA 2018</a:t>
            </a:r>
            <a:endParaRPr lang="en-IN" b="1" u="sng" dirty="0"/>
          </a:p>
        </p:txBody>
      </p:sp>
      <p:sp>
        <p:nvSpPr>
          <p:cNvPr id="3" name="Content Placeholder 2"/>
          <p:cNvSpPr>
            <a:spLocks noGrp="1"/>
          </p:cNvSpPr>
          <p:nvPr>
            <p:ph idx="1"/>
          </p:nvPr>
        </p:nvSpPr>
        <p:spPr/>
        <p:txBody>
          <a:bodyPr/>
          <a:lstStyle/>
          <a:p>
            <a:r>
              <a:rPr lang="en-US" b="1" dirty="0"/>
              <a:t>SEC 143 (3A</a:t>
            </a:r>
            <a:r>
              <a:rPr lang="en-US" dirty="0"/>
              <a:t>)- Enables prescription of new proceedings      - Notification No. 61/2019</a:t>
            </a:r>
          </a:p>
          <a:p>
            <a:r>
              <a:rPr lang="en-US" b="1" dirty="0"/>
              <a:t>Sec 143 (3B</a:t>
            </a:r>
            <a:r>
              <a:rPr lang="en-US" dirty="0"/>
              <a:t>)- enables to modify or to adapt the applicability of provisions of IT Act   				  - Notification No. 62/2019</a:t>
            </a:r>
          </a:p>
          <a:p>
            <a:r>
              <a:rPr lang="en-US" b="1" dirty="0"/>
              <a:t>Sec 143 (3C</a:t>
            </a:r>
            <a:r>
              <a:rPr lang="en-US" dirty="0"/>
              <a:t>) – provides for laying before both House of Parliament, every notification issues under 143(3A) &amp; 143(3B).  -</a:t>
            </a:r>
            <a:endParaRPr lang="en-IN"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Introduction</a:t>
            </a:r>
            <a:endParaRPr lang="en-IN" b="1" u="sng" dirty="0"/>
          </a:p>
        </p:txBody>
      </p:sp>
      <p:sp>
        <p:nvSpPr>
          <p:cNvPr id="3" name="Content Placeholder 2"/>
          <p:cNvSpPr>
            <a:spLocks noGrp="1"/>
          </p:cNvSpPr>
          <p:nvPr>
            <p:ph idx="1"/>
          </p:nvPr>
        </p:nvSpPr>
        <p:spPr>
          <a:xfrm>
            <a:off x="457200" y="1295400"/>
            <a:ext cx="8229600" cy="5287963"/>
          </a:xfrm>
        </p:spPr>
        <p:txBody>
          <a:bodyPr>
            <a:normAutofit lnSpcReduction="10000"/>
          </a:bodyPr>
          <a:lstStyle/>
          <a:p>
            <a:r>
              <a:rPr lang="en-US" dirty="0"/>
              <a:t>It came into effect  from date of publication in official Gazette i.e. </a:t>
            </a:r>
            <a:r>
              <a:rPr lang="en-US" b="1" dirty="0"/>
              <a:t>12</a:t>
            </a:r>
            <a:r>
              <a:rPr lang="en-US" b="1" baseline="30000" dirty="0"/>
              <a:t>th</a:t>
            </a:r>
            <a:r>
              <a:rPr lang="en-US" b="1" dirty="0"/>
              <a:t> Sept’ 19</a:t>
            </a:r>
          </a:p>
          <a:p>
            <a:r>
              <a:rPr lang="en-US" dirty="0"/>
              <a:t> NAC FORMALLY INAGURATED  ON 7-10-2019. </a:t>
            </a:r>
          </a:p>
          <a:p>
            <a:r>
              <a:rPr lang="en-US" dirty="0"/>
              <a:t>Section under Income Tax Act,1961- </a:t>
            </a:r>
            <a:r>
              <a:rPr lang="en-US" b="1" u="sng" dirty="0"/>
              <a:t>s 143(3A) </a:t>
            </a:r>
            <a:r>
              <a:rPr lang="en-US" u="sng" dirty="0"/>
              <a:t>to</a:t>
            </a:r>
            <a:r>
              <a:rPr lang="en-US" b="1" u="sng" dirty="0"/>
              <a:t> 143(3C)</a:t>
            </a:r>
          </a:p>
          <a:p>
            <a:r>
              <a:rPr lang="en-US" dirty="0"/>
              <a:t>Under E-Assessment Scheme – Taxpayer will </a:t>
            </a:r>
            <a:r>
              <a:rPr lang="en-US" u="sng" dirty="0"/>
              <a:t>not be aware of IT Officer</a:t>
            </a:r>
            <a:r>
              <a:rPr lang="en-US" dirty="0"/>
              <a:t> who carries out the assessment </a:t>
            </a:r>
          </a:p>
          <a:p>
            <a:r>
              <a:rPr lang="en-US" dirty="0"/>
              <a:t>Its main purpose is to </a:t>
            </a:r>
            <a:r>
              <a:rPr lang="en-US" u="sng" dirty="0"/>
              <a:t>reduce Human Interface</a:t>
            </a:r>
            <a:r>
              <a:rPr lang="en-US" dirty="0"/>
              <a:t> between Tax administrative &amp; Tax Payer</a:t>
            </a:r>
          </a:p>
          <a:p>
            <a:endParaRPr lang="en-US" dirty="0"/>
          </a:p>
        </p:txBody>
      </p:sp>
      <p:sp>
        <p:nvSpPr>
          <p:cNvPr id="4" name="Footer Placeholder 3"/>
          <p:cNvSpPr>
            <a:spLocks noGrp="1"/>
          </p:cNvSpPr>
          <p:nvPr>
            <p:ph type="ftr" sz="quarter" idx="11"/>
          </p:nvPr>
        </p:nvSpPr>
        <p:spPr/>
        <p:txBody>
          <a:bodyPr/>
          <a:lstStyle/>
          <a:p>
            <a:r>
              <a:rPr lang="en-IN"/>
              <a:t>Prepared by CA RR Modi</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1980</TotalTime>
  <Words>3938</Words>
  <Application>Microsoft Office PowerPoint</Application>
  <PresentationFormat>On-screen Show (4:3)</PresentationFormat>
  <Paragraphs>509</Paragraphs>
  <Slides>74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74</vt:i4>
      </vt:variant>
    </vt:vector>
  </HeadingPairs>
  <TitlesOfParts>
    <vt:vector size="78" baseType="lpstr">
      <vt:lpstr>Arial</vt:lpstr>
      <vt:lpstr>Calibri</vt:lpstr>
      <vt:lpstr>Wingdings</vt:lpstr>
      <vt:lpstr>Office Theme</vt:lpstr>
      <vt:lpstr>E-Assessment Scheme</vt:lpstr>
      <vt:lpstr>E assessement</vt:lpstr>
      <vt:lpstr>  </vt:lpstr>
      <vt:lpstr>  </vt:lpstr>
      <vt:lpstr>  </vt:lpstr>
      <vt:lpstr>Meaning of E-assessment</vt:lpstr>
      <vt:lpstr>Background</vt:lpstr>
      <vt:lpstr>FA 2018</vt:lpstr>
      <vt:lpstr>Introduction</vt:lpstr>
      <vt:lpstr>   </vt:lpstr>
      <vt:lpstr>Existing Sections which apply to E-assessment also</vt:lpstr>
      <vt:lpstr>Definition to be borrowed from Information Technology Act,2000</vt:lpstr>
      <vt:lpstr>Designated Portal</vt:lpstr>
      <vt:lpstr>Computer Resource of the assessee</vt:lpstr>
      <vt:lpstr>Real Time alert</vt:lpstr>
      <vt:lpstr>Mobile App (Aaykar Setu/E-Setu)</vt:lpstr>
      <vt:lpstr>Registered E-mail address </vt:lpstr>
      <vt:lpstr>Registered Mobile Number</vt:lpstr>
      <vt:lpstr>Automated Allocation System (AAS)</vt:lpstr>
      <vt:lpstr>Automated Examination Tool (AET)</vt:lpstr>
      <vt:lpstr>Difference between AAS &amp; AET</vt:lpstr>
      <vt:lpstr>Difference between Digital Signature &amp; Electronic Signature</vt:lpstr>
      <vt:lpstr>Scope of the Scheme</vt:lpstr>
      <vt:lpstr>E-Assessment Centres (National &amp; Regional Level)</vt:lpstr>
      <vt:lpstr>National e-assessment centre</vt:lpstr>
      <vt:lpstr>Regional e-assessment centre</vt:lpstr>
      <vt:lpstr>NAC</vt:lpstr>
      <vt:lpstr>Assessment Units</vt:lpstr>
      <vt:lpstr>Verification Units</vt:lpstr>
      <vt:lpstr>Technical Units</vt:lpstr>
      <vt:lpstr>Review Units</vt:lpstr>
      <vt:lpstr>Encharge of Specialized Units (Assessment Unit, Verification unit, Review Unit, Technical unit)</vt:lpstr>
      <vt:lpstr>Mode of Communication </vt:lpstr>
      <vt:lpstr>        </vt:lpstr>
      <vt:lpstr>Procedure for E-Assessment </vt:lpstr>
      <vt:lpstr>Stage 1:- Passing of Draft assessment order</vt:lpstr>
      <vt:lpstr>   </vt:lpstr>
      <vt:lpstr>   </vt:lpstr>
      <vt:lpstr>Stage 2:-Passing Final assessment order</vt:lpstr>
      <vt:lpstr>   </vt:lpstr>
      <vt:lpstr>   </vt:lpstr>
      <vt:lpstr>   </vt:lpstr>
      <vt:lpstr>Stage 3:- Post assessment process</vt:lpstr>
      <vt:lpstr>Penalty proceeding for noncompliance</vt:lpstr>
      <vt:lpstr>   </vt:lpstr>
      <vt:lpstr>Different draft orders</vt:lpstr>
      <vt:lpstr>    </vt:lpstr>
      <vt:lpstr>  </vt:lpstr>
      <vt:lpstr>Fail Safe Clause 5(xxi) of the scheme</vt:lpstr>
      <vt:lpstr>Authentication of electronic record</vt:lpstr>
      <vt:lpstr>Delivery of Notice</vt:lpstr>
      <vt:lpstr>Precautions</vt:lpstr>
      <vt:lpstr>Issues 1 Wrong notion by public</vt:lpstr>
      <vt:lpstr>Issues 2</vt:lpstr>
      <vt:lpstr>Issues 3</vt:lpstr>
      <vt:lpstr>Issues 4</vt:lpstr>
      <vt:lpstr>Issues 5</vt:lpstr>
      <vt:lpstr>Issues-6</vt:lpstr>
      <vt:lpstr>Issues 7</vt:lpstr>
      <vt:lpstr>Issues 8</vt:lpstr>
      <vt:lpstr>Issues 9</vt:lpstr>
      <vt:lpstr>Issues 10</vt:lpstr>
      <vt:lpstr>Issues 11</vt:lpstr>
      <vt:lpstr>Issues 12</vt:lpstr>
      <vt:lpstr>Issues 13</vt:lpstr>
      <vt:lpstr>Issues 14 NAC Penalty Orders</vt:lpstr>
      <vt:lpstr>Issues 15</vt:lpstr>
      <vt:lpstr>Issues 16</vt:lpstr>
      <vt:lpstr>Issues 17</vt:lpstr>
      <vt:lpstr>Possible Issuess raised by Tax Officials</vt:lpstr>
      <vt:lpstr>Advantages</vt:lpstr>
      <vt:lpstr>Expectations from Tax practioners </vt:lpstr>
      <vt:lpstr>       E-ASSESSEMENT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E-Assessment</dc:title>
  <dc:creator>User</dc:creator>
  <cp:lastModifiedBy>r.r modi</cp:lastModifiedBy>
  <cp:revision>154</cp:revision>
  <dcterms:created xsi:type="dcterms:W3CDTF">2019-11-04T05:42:42Z</dcterms:created>
  <dcterms:modified xsi:type="dcterms:W3CDTF">2019-11-19T05:22:19Z</dcterms:modified>
</cp:coreProperties>
</file>