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50" r:id="rId3"/>
    <p:sldMasterId id="2147483687" r:id="rId4"/>
  </p:sldMasterIdLst>
  <p:notesMasterIdLst>
    <p:notesMasterId r:id="rId92"/>
  </p:notesMasterIdLst>
  <p:handoutMasterIdLst>
    <p:handoutMasterId r:id="rId93"/>
  </p:handoutMasterIdLst>
  <p:sldIdLst>
    <p:sldId id="256" r:id="rId5"/>
    <p:sldId id="443" r:id="rId6"/>
    <p:sldId id="441" r:id="rId7"/>
    <p:sldId id="436" r:id="rId8"/>
    <p:sldId id="437" r:id="rId9"/>
    <p:sldId id="438" r:id="rId10"/>
    <p:sldId id="275" r:id="rId11"/>
    <p:sldId id="277" r:id="rId12"/>
    <p:sldId id="407" r:id="rId13"/>
    <p:sldId id="282" r:id="rId14"/>
    <p:sldId id="283" r:id="rId15"/>
    <p:sldId id="408" r:id="rId16"/>
    <p:sldId id="285" r:id="rId17"/>
    <p:sldId id="409" r:id="rId18"/>
    <p:sldId id="286" r:id="rId19"/>
    <p:sldId id="431" r:id="rId20"/>
    <p:sldId id="432" r:id="rId21"/>
    <p:sldId id="410" r:id="rId22"/>
    <p:sldId id="287" r:id="rId23"/>
    <p:sldId id="411" r:id="rId24"/>
    <p:sldId id="288" r:id="rId25"/>
    <p:sldId id="302" r:id="rId26"/>
    <p:sldId id="440" r:id="rId27"/>
    <p:sldId id="303" r:id="rId28"/>
    <p:sldId id="305" r:id="rId29"/>
    <p:sldId id="439" r:id="rId30"/>
    <p:sldId id="307" r:id="rId31"/>
    <p:sldId id="347" r:id="rId32"/>
    <p:sldId id="348" r:id="rId33"/>
    <p:sldId id="397" r:id="rId34"/>
    <p:sldId id="312" r:id="rId35"/>
    <p:sldId id="313" r:id="rId36"/>
    <p:sldId id="402" r:id="rId37"/>
    <p:sldId id="415" r:id="rId38"/>
    <p:sldId id="414" r:id="rId39"/>
    <p:sldId id="413" r:id="rId40"/>
    <p:sldId id="412" r:id="rId41"/>
    <p:sldId id="314" r:id="rId42"/>
    <p:sldId id="417" r:id="rId43"/>
    <p:sldId id="425" r:id="rId44"/>
    <p:sldId id="423" r:id="rId45"/>
    <p:sldId id="421" r:id="rId46"/>
    <p:sldId id="420" r:id="rId47"/>
    <p:sldId id="419" r:id="rId48"/>
    <p:sldId id="416" r:id="rId49"/>
    <p:sldId id="430" r:id="rId50"/>
    <p:sldId id="428" r:id="rId51"/>
    <p:sldId id="429" r:id="rId52"/>
    <p:sldId id="427" r:id="rId53"/>
    <p:sldId id="433" r:id="rId54"/>
    <p:sldId id="434" r:id="rId55"/>
    <p:sldId id="435" r:id="rId56"/>
    <p:sldId id="442" r:id="rId57"/>
    <p:sldId id="406"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Lst>
  <p:sldSz cx="14630400" cy="8229600"/>
  <p:notesSz cx="7010400" cy="9296400"/>
  <p:defaultTextStyle>
    <a:defPPr>
      <a:defRPr lang="en-US"/>
    </a:defPPr>
    <a:lvl1pPr algn="l" rtl="0" eaLnBrk="0" fontAlgn="base" hangingPunct="0">
      <a:spcBef>
        <a:spcPct val="0"/>
      </a:spcBef>
      <a:spcAft>
        <a:spcPct val="0"/>
      </a:spcAft>
      <a:defRPr sz="2600" kern="1200">
        <a:solidFill>
          <a:schemeClr val="tx1"/>
        </a:solidFill>
        <a:latin typeface="Arial" charset="0"/>
        <a:ea typeface="+mn-ea"/>
        <a:cs typeface="Arial" charset="0"/>
      </a:defRPr>
    </a:lvl1pPr>
    <a:lvl2pPr marL="457200" algn="l" rtl="0" eaLnBrk="0" fontAlgn="base" hangingPunct="0">
      <a:spcBef>
        <a:spcPct val="0"/>
      </a:spcBef>
      <a:spcAft>
        <a:spcPct val="0"/>
      </a:spcAft>
      <a:defRPr sz="2600" kern="1200">
        <a:solidFill>
          <a:schemeClr val="tx1"/>
        </a:solidFill>
        <a:latin typeface="Arial" charset="0"/>
        <a:ea typeface="+mn-ea"/>
        <a:cs typeface="Arial" charset="0"/>
      </a:defRPr>
    </a:lvl2pPr>
    <a:lvl3pPr marL="914400" algn="l" rtl="0" eaLnBrk="0" fontAlgn="base" hangingPunct="0">
      <a:spcBef>
        <a:spcPct val="0"/>
      </a:spcBef>
      <a:spcAft>
        <a:spcPct val="0"/>
      </a:spcAft>
      <a:defRPr sz="26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6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600" kern="1200">
        <a:solidFill>
          <a:schemeClr val="tx1"/>
        </a:solidFill>
        <a:latin typeface="Arial" charset="0"/>
        <a:ea typeface="+mn-ea"/>
        <a:cs typeface="Arial" charset="0"/>
      </a:defRPr>
    </a:lvl5pPr>
    <a:lvl6pPr marL="2286000" algn="l" defTabSz="914400" rtl="0" eaLnBrk="1" latinLnBrk="0" hangingPunct="1">
      <a:defRPr sz="2600" kern="1200">
        <a:solidFill>
          <a:schemeClr val="tx1"/>
        </a:solidFill>
        <a:latin typeface="Arial" charset="0"/>
        <a:ea typeface="+mn-ea"/>
        <a:cs typeface="Arial" charset="0"/>
      </a:defRPr>
    </a:lvl6pPr>
    <a:lvl7pPr marL="2743200" algn="l" defTabSz="914400" rtl="0" eaLnBrk="1" latinLnBrk="0" hangingPunct="1">
      <a:defRPr sz="2600" kern="1200">
        <a:solidFill>
          <a:schemeClr val="tx1"/>
        </a:solidFill>
        <a:latin typeface="Arial" charset="0"/>
        <a:ea typeface="+mn-ea"/>
        <a:cs typeface="Arial" charset="0"/>
      </a:defRPr>
    </a:lvl7pPr>
    <a:lvl8pPr marL="3200400" algn="l" defTabSz="914400" rtl="0" eaLnBrk="1" latinLnBrk="0" hangingPunct="1">
      <a:defRPr sz="2600" kern="1200">
        <a:solidFill>
          <a:schemeClr val="tx1"/>
        </a:solidFill>
        <a:latin typeface="Arial" charset="0"/>
        <a:ea typeface="+mn-ea"/>
        <a:cs typeface="Arial" charset="0"/>
      </a:defRPr>
    </a:lvl8pPr>
    <a:lvl9pPr marL="3657600" algn="l" defTabSz="914400" rtl="0" eaLnBrk="1" latinLnBrk="0" hangingPunct="1">
      <a:defRPr sz="2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592">
          <p15:clr>
            <a:srgbClr val="A4A3A4"/>
          </p15:clr>
        </p15:guide>
        <p15:guide id="2" orient="horz" pos="1106">
          <p15:clr>
            <a:srgbClr val="A4A3A4"/>
          </p15:clr>
        </p15:guide>
        <p15:guide id="3" orient="horz" pos="5040">
          <p15:clr>
            <a:srgbClr val="A4A3A4"/>
          </p15:clr>
        </p15:guide>
        <p15:guide id="4" pos="4608">
          <p15:clr>
            <a:srgbClr val="A4A3A4"/>
          </p15:clr>
        </p15:guide>
        <p15:guide id="5" pos="347">
          <p15:clr>
            <a:srgbClr val="A4A3A4"/>
          </p15:clr>
        </p15:guide>
        <p15:guide id="6" pos="5806">
          <p15:clr>
            <a:srgbClr val="A4A3A4"/>
          </p15:clr>
        </p15:guide>
        <p15:guide id="7" pos="6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h" initials="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4D4D4D"/>
    <a:srgbClr val="DDDDD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49" autoAdjust="0"/>
    <p:restoredTop sz="87940" autoAdjust="0"/>
  </p:normalViewPr>
  <p:slideViewPr>
    <p:cSldViewPr>
      <p:cViewPr>
        <p:scale>
          <a:sx n="50" d="100"/>
          <a:sy n="50" d="100"/>
        </p:scale>
        <p:origin x="-810" y="-150"/>
      </p:cViewPr>
      <p:guideLst>
        <p:guide orient="horz" pos="2592"/>
        <p:guide orient="horz" pos="1106"/>
        <p:guide orient="horz" pos="5040"/>
        <p:guide pos="4608"/>
        <p:guide pos="347"/>
        <p:guide pos="5806"/>
        <p:guide pos="609"/>
      </p:guideLst>
    </p:cSldViewPr>
  </p:slideViewPr>
  <p:outlineViewPr>
    <p:cViewPr>
      <p:scale>
        <a:sx n="33" d="100"/>
        <a:sy n="33" d="100"/>
      </p:scale>
      <p:origin x="24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46" cy="466690"/>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en-IN"/>
          </a:p>
        </p:txBody>
      </p:sp>
      <p:sp>
        <p:nvSpPr>
          <p:cNvPr id="3" name="Date Placeholder 2"/>
          <p:cNvSpPr>
            <a:spLocks noGrp="1"/>
          </p:cNvSpPr>
          <p:nvPr>
            <p:ph type="dt" sz="quarter" idx="1"/>
          </p:nvPr>
        </p:nvSpPr>
        <p:spPr>
          <a:xfrm>
            <a:off x="3971955" y="0"/>
            <a:ext cx="3036793" cy="466690"/>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ACC0AA61-D057-40CE-8412-DE28A3586A32}" type="datetimeFigureOut">
              <a:rPr lang="en-IN"/>
              <a:pPr>
                <a:defRPr/>
              </a:pPr>
              <a:t>29-01-2019</a:t>
            </a:fld>
            <a:endParaRPr lang="en-IN"/>
          </a:p>
        </p:txBody>
      </p:sp>
      <p:sp>
        <p:nvSpPr>
          <p:cNvPr id="4" name="Footer Placeholder 3"/>
          <p:cNvSpPr>
            <a:spLocks noGrp="1"/>
          </p:cNvSpPr>
          <p:nvPr>
            <p:ph type="ftr" sz="quarter" idx="2"/>
          </p:nvPr>
        </p:nvSpPr>
        <p:spPr>
          <a:xfrm>
            <a:off x="1" y="8829710"/>
            <a:ext cx="3038446" cy="466690"/>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en-IN"/>
          </a:p>
        </p:txBody>
      </p:sp>
      <p:sp>
        <p:nvSpPr>
          <p:cNvPr id="5" name="Slide Number Placeholder 4"/>
          <p:cNvSpPr>
            <a:spLocks noGrp="1"/>
          </p:cNvSpPr>
          <p:nvPr>
            <p:ph type="sldNum" sz="quarter" idx="3"/>
          </p:nvPr>
        </p:nvSpPr>
        <p:spPr>
          <a:xfrm>
            <a:off x="3971955" y="8829710"/>
            <a:ext cx="3036793" cy="46669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C4EB0BC-ACA0-4B21-89D7-D76DD63E0051}" type="slidenum">
              <a:rPr lang="en-IN"/>
              <a:pPr/>
              <a:t>‹#›</a:t>
            </a:fld>
            <a:endParaRPr lang="en-IN"/>
          </a:p>
        </p:txBody>
      </p:sp>
    </p:spTree>
    <p:extLst>
      <p:ext uri="{BB962C8B-B14F-4D97-AF65-F5344CB8AC3E}">
        <p14:creationId xmlns:p14="http://schemas.microsoft.com/office/powerpoint/2010/main" xmlns="" val="110327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1"/>
            <a:ext cx="3038446" cy="465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22531" name="Rectangle 3"/>
          <p:cNvSpPr>
            <a:spLocks noGrp="1" noChangeArrowheads="1"/>
          </p:cNvSpPr>
          <p:nvPr>
            <p:ph type="dt" idx="1"/>
          </p:nvPr>
        </p:nvSpPr>
        <p:spPr bwMode="auto">
          <a:xfrm>
            <a:off x="3971955" y="1"/>
            <a:ext cx="3036793" cy="465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700545" y="4415603"/>
            <a:ext cx="5609311" cy="4183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2534" name="Rectangle 6"/>
          <p:cNvSpPr>
            <a:spLocks noGrp="1" noChangeArrowheads="1"/>
          </p:cNvSpPr>
          <p:nvPr>
            <p:ph type="ftr" sz="quarter" idx="4"/>
          </p:nvPr>
        </p:nvSpPr>
        <p:spPr bwMode="auto">
          <a:xfrm>
            <a:off x="1" y="8829711"/>
            <a:ext cx="3038446" cy="465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22535" name="Rectangle 7"/>
          <p:cNvSpPr>
            <a:spLocks noGrp="1" noChangeArrowheads="1"/>
          </p:cNvSpPr>
          <p:nvPr>
            <p:ph type="sldNum" sz="quarter" idx="5"/>
          </p:nvPr>
        </p:nvSpPr>
        <p:spPr bwMode="auto">
          <a:xfrm>
            <a:off x="3971955" y="8829711"/>
            <a:ext cx="3036793" cy="465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E2083792-962C-42BA-B287-1568E29A2644}" type="slidenum">
              <a:rPr lang="en-US" altLang="en-US"/>
              <a:pPr/>
              <a:t>‹#›</a:t>
            </a:fld>
            <a:endParaRPr lang="en-US" altLang="en-US"/>
          </a:p>
        </p:txBody>
      </p:sp>
    </p:spTree>
    <p:extLst>
      <p:ext uri="{BB962C8B-B14F-4D97-AF65-F5344CB8AC3E}">
        <p14:creationId xmlns:p14="http://schemas.microsoft.com/office/powerpoint/2010/main" xmlns="" val="26419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7</a:t>
            </a:fld>
            <a:endParaRPr lang="en-US" altLang="en-US" dirty="0"/>
          </a:p>
        </p:txBody>
      </p:sp>
    </p:spTree>
    <p:extLst>
      <p:ext uri="{BB962C8B-B14F-4D97-AF65-F5344CB8AC3E}">
        <p14:creationId xmlns:p14="http://schemas.microsoft.com/office/powerpoint/2010/main" xmlns="" val="282947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26628" name="Slide Number Placeholder 3"/>
          <p:cNvSpPr>
            <a:spLocks noGrp="1"/>
          </p:cNvSpPr>
          <p:nvPr>
            <p:ph type="sldNum" sz="quarter" idx="5"/>
          </p:nvPr>
        </p:nvSpPr>
        <p:spPr>
          <a:noFill/>
          <a:ln>
            <a:miter lim="800000"/>
            <a:headEnd/>
            <a:tailEnd/>
          </a:ln>
        </p:spPr>
        <p:txBody>
          <a:bodyPr/>
          <a:lstStyle/>
          <a:p>
            <a:fld id="{B491E417-7E05-4184-85A3-B71BB537A8E8}" type="slidenum">
              <a:rPr lang="en-US" altLang="en-US"/>
              <a:pPr/>
              <a:t>27</a:t>
            </a:fld>
            <a:endParaRPr lang="en-US" altLang="en-US" dirty="0"/>
          </a:p>
        </p:txBody>
      </p:sp>
    </p:spTree>
    <p:extLst>
      <p:ext uri="{BB962C8B-B14F-4D97-AF65-F5344CB8AC3E}">
        <p14:creationId xmlns:p14="http://schemas.microsoft.com/office/powerpoint/2010/main" xmlns="" val="361806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30724" name="Slide Number Placeholder 3"/>
          <p:cNvSpPr>
            <a:spLocks noGrp="1"/>
          </p:cNvSpPr>
          <p:nvPr>
            <p:ph type="sldNum" sz="quarter" idx="5"/>
          </p:nvPr>
        </p:nvSpPr>
        <p:spPr>
          <a:noFill/>
          <a:ln>
            <a:miter lim="800000"/>
            <a:headEnd/>
            <a:tailEnd/>
          </a:ln>
        </p:spPr>
        <p:txBody>
          <a:bodyPr/>
          <a:lstStyle/>
          <a:p>
            <a:fld id="{2310B732-21E4-42FA-B616-27778426A681}" type="slidenum">
              <a:rPr lang="en-US" altLang="en-US"/>
              <a:pPr/>
              <a:t>28</a:t>
            </a:fld>
            <a:endParaRPr lang="en-US" altLang="en-US" dirty="0"/>
          </a:p>
        </p:txBody>
      </p:sp>
    </p:spTree>
    <p:extLst>
      <p:ext uri="{BB962C8B-B14F-4D97-AF65-F5344CB8AC3E}">
        <p14:creationId xmlns:p14="http://schemas.microsoft.com/office/powerpoint/2010/main" xmlns="" val="100244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32772" name="Slide Number Placeholder 3"/>
          <p:cNvSpPr>
            <a:spLocks noGrp="1"/>
          </p:cNvSpPr>
          <p:nvPr>
            <p:ph type="sldNum" sz="quarter" idx="5"/>
          </p:nvPr>
        </p:nvSpPr>
        <p:spPr>
          <a:noFill/>
          <a:ln>
            <a:miter lim="800000"/>
            <a:headEnd/>
            <a:tailEnd/>
          </a:ln>
        </p:spPr>
        <p:txBody>
          <a:bodyPr/>
          <a:lstStyle/>
          <a:p>
            <a:fld id="{1DF4B14E-88CF-4C3D-9EE3-0751E5A6D47C}" type="slidenum">
              <a:rPr lang="en-US" altLang="en-US"/>
              <a:pPr/>
              <a:t>29</a:t>
            </a:fld>
            <a:endParaRPr lang="en-US" altLang="en-US" dirty="0"/>
          </a:p>
        </p:txBody>
      </p:sp>
    </p:spTree>
    <p:extLst>
      <p:ext uri="{BB962C8B-B14F-4D97-AF65-F5344CB8AC3E}">
        <p14:creationId xmlns:p14="http://schemas.microsoft.com/office/powerpoint/2010/main" xmlns="" val="218770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34820" name="Slide Number Placeholder 3"/>
          <p:cNvSpPr>
            <a:spLocks noGrp="1"/>
          </p:cNvSpPr>
          <p:nvPr>
            <p:ph type="sldNum" sz="quarter" idx="5"/>
          </p:nvPr>
        </p:nvSpPr>
        <p:spPr>
          <a:noFill/>
          <a:ln>
            <a:miter lim="800000"/>
            <a:headEnd/>
            <a:tailEnd/>
          </a:ln>
        </p:spPr>
        <p:txBody>
          <a:bodyPr/>
          <a:lstStyle/>
          <a:p>
            <a:fld id="{5428D72A-1302-410F-9EA9-F947373488B8}" type="slidenum">
              <a:rPr lang="en-US" altLang="en-US"/>
              <a:pPr/>
              <a:t>30</a:t>
            </a:fld>
            <a:endParaRPr lang="en-US" altLang="en-US" dirty="0"/>
          </a:p>
        </p:txBody>
      </p:sp>
    </p:spTree>
    <p:extLst>
      <p:ext uri="{BB962C8B-B14F-4D97-AF65-F5344CB8AC3E}">
        <p14:creationId xmlns:p14="http://schemas.microsoft.com/office/powerpoint/2010/main" xmlns="" val="598845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0C80FD-4177-4DF9-BACB-B594C012F788}" type="slidenum">
              <a:rPr lang="en-US" smtClean="0"/>
              <a:pPr/>
              <a:t>58</a:t>
            </a:fld>
            <a:endParaRPr lang="en-US"/>
          </a:p>
        </p:txBody>
      </p:sp>
    </p:spTree>
    <p:extLst>
      <p:ext uri="{BB962C8B-B14F-4D97-AF65-F5344CB8AC3E}">
        <p14:creationId xmlns:p14="http://schemas.microsoft.com/office/powerpoint/2010/main" xmlns="" val="422504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9</a:t>
            </a:fld>
            <a:endParaRPr lang="en-US" altLang="en-US" dirty="0"/>
          </a:p>
        </p:txBody>
      </p:sp>
    </p:spTree>
    <p:extLst>
      <p:ext uri="{BB962C8B-B14F-4D97-AF65-F5344CB8AC3E}">
        <p14:creationId xmlns:p14="http://schemas.microsoft.com/office/powerpoint/2010/main" xmlns="" val="335197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12</a:t>
            </a:fld>
            <a:endParaRPr lang="en-US" altLang="en-US" dirty="0"/>
          </a:p>
        </p:txBody>
      </p:sp>
    </p:spTree>
    <p:extLst>
      <p:ext uri="{BB962C8B-B14F-4D97-AF65-F5344CB8AC3E}">
        <p14:creationId xmlns:p14="http://schemas.microsoft.com/office/powerpoint/2010/main" xmlns="" val="400324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14</a:t>
            </a:fld>
            <a:endParaRPr lang="en-US" altLang="en-US" dirty="0"/>
          </a:p>
        </p:txBody>
      </p:sp>
    </p:spTree>
    <p:extLst>
      <p:ext uri="{BB962C8B-B14F-4D97-AF65-F5344CB8AC3E}">
        <p14:creationId xmlns:p14="http://schemas.microsoft.com/office/powerpoint/2010/main" xmlns="" val="352846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18</a:t>
            </a:fld>
            <a:endParaRPr lang="en-US" altLang="en-US" dirty="0"/>
          </a:p>
        </p:txBody>
      </p:sp>
    </p:spTree>
    <p:extLst>
      <p:ext uri="{BB962C8B-B14F-4D97-AF65-F5344CB8AC3E}">
        <p14:creationId xmlns:p14="http://schemas.microsoft.com/office/powerpoint/2010/main" xmlns="" val="1890891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IN" altLang="en-US" dirty="0" smtClean="0">
              <a:latin typeface="Arial" charset="0"/>
              <a:cs typeface="Arial" charset="0"/>
            </a:endParaRPr>
          </a:p>
        </p:txBody>
      </p:sp>
      <p:sp>
        <p:nvSpPr>
          <p:cNvPr id="9220" name="Slide Number Placeholder 3"/>
          <p:cNvSpPr>
            <a:spLocks noGrp="1"/>
          </p:cNvSpPr>
          <p:nvPr>
            <p:ph type="sldNum" sz="quarter" idx="5"/>
          </p:nvPr>
        </p:nvSpPr>
        <p:spPr>
          <a:noFill/>
          <a:ln>
            <a:miter lim="800000"/>
            <a:headEnd/>
            <a:tailEnd/>
          </a:ln>
        </p:spPr>
        <p:txBody>
          <a:bodyPr/>
          <a:lstStyle/>
          <a:p>
            <a:fld id="{CFCBCF00-BA01-430E-A897-743FABBBC354}" type="slidenum">
              <a:rPr lang="en-US" altLang="en-US"/>
              <a:pPr/>
              <a:t>20</a:t>
            </a:fld>
            <a:endParaRPr lang="en-US" altLang="en-US" dirty="0"/>
          </a:p>
        </p:txBody>
      </p:sp>
    </p:spTree>
    <p:extLst>
      <p:ext uri="{BB962C8B-B14F-4D97-AF65-F5344CB8AC3E}">
        <p14:creationId xmlns:p14="http://schemas.microsoft.com/office/powerpoint/2010/main" xmlns="" val="33022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22532" name="Slide Number Placeholder 3"/>
          <p:cNvSpPr>
            <a:spLocks noGrp="1"/>
          </p:cNvSpPr>
          <p:nvPr>
            <p:ph type="sldNum" sz="quarter" idx="5"/>
          </p:nvPr>
        </p:nvSpPr>
        <p:spPr>
          <a:noFill/>
          <a:ln>
            <a:miter lim="800000"/>
            <a:headEnd/>
            <a:tailEnd/>
          </a:ln>
        </p:spPr>
        <p:txBody>
          <a:bodyPr/>
          <a:lstStyle/>
          <a:p>
            <a:fld id="{A0412143-A294-4870-8097-035CE2262689}" type="slidenum">
              <a:rPr lang="en-US" altLang="en-US"/>
              <a:pPr/>
              <a:t>24</a:t>
            </a:fld>
            <a:endParaRPr lang="en-US" altLang="en-US" dirty="0"/>
          </a:p>
        </p:txBody>
      </p:sp>
    </p:spTree>
    <p:extLst>
      <p:ext uri="{BB962C8B-B14F-4D97-AF65-F5344CB8AC3E}">
        <p14:creationId xmlns:p14="http://schemas.microsoft.com/office/powerpoint/2010/main" xmlns="" val="166985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IN" altLang="en-US" smtClean="0">
              <a:latin typeface="Arial" charset="0"/>
              <a:cs typeface="Arial" charset="0"/>
            </a:endParaRPr>
          </a:p>
        </p:txBody>
      </p:sp>
      <p:sp>
        <p:nvSpPr>
          <p:cNvPr id="24580" name="Slide Number Placeholder 3"/>
          <p:cNvSpPr>
            <a:spLocks noGrp="1"/>
          </p:cNvSpPr>
          <p:nvPr>
            <p:ph type="sldNum" sz="quarter" idx="5"/>
          </p:nvPr>
        </p:nvSpPr>
        <p:spPr>
          <a:noFill/>
          <a:ln>
            <a:miter lim="800000"/>
            <a:headEnd/>
            <a:tailEnd/>
          </a:ln>
        </p:spPr>
        <p:txBody>
          <a:bodyPr/>
          <a:lstStyle/>
          <a:p>
            <a:fld id="{F89C2503-D49C-460B-A3B9-23E4BD3FB2DC}" type="slidenum">
              <a:rPr lang="en-US" altLang="en-US"/>
              <a:pPr/>
              <a:t>25</a:t>
            </a:fld>
            <a:endParaRPr lang="en-US" altLang="en-US"/>
          </a:p>
        </p:txBody>
      </p:sp>
    </p:spTree>
    <p:extLst>
      <p:ext uri="{BB962C8B-B14F-4D97-AF65-F5344CB8AC3E}">
        <p14:creationId xmlns:p14="http://schemas.microsoft.com/office/powerpoint/2010/main" xmlns="" val="248113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IN" altLang="en-US" dirty="0" smtClean="0">
              <a:latin typeface="Arial" charset="0"/>
              <a:cs typeface="Arial" charset="0"/>
            </a:endParaRPr>
          </a:p>
        </p:txBody>
      </p:sp>
      <p:sp>
        <p:nvSpPr>
          <p:cNvPr id="24580" name="Slide Number Placeholder 3"/>
          <p:cNvSpPr>
            <a:spLocks noGrp="1"/>
          </p:cNvSpPr>
          <p:nvPr>
            <p:ph type="sldNum" sz="quarter" idx="5"/>
          </p:nvPr>
        </p:nvSpPr>
        <p:spPr>
          <a:noFill/>
          <a:ln>
            <a:miter lim="800000"/>
            <a:headEnd/>
            <a:tailEnd/>
          </a:ln>
        </p:spPr>
        <p:txBody>
          <a:bodyPr/>
          <a:lstStyle/>
          <a:p>
            <a:fld id="{F89C2503-D49C-460B-A3B9-23E4BD3FB2DC}" type="slidenum">
              <a:rPr lang="en-US" altLang="en-US"/>
              <a:pPr/>
              <a:t>26</a:t>
            </a:fld>
            <a:endParaRPr lang="en-US" altLang="en-US" dirty="0"/>
          </a:p>
        </p:txBody>
      </p:sp>
    </p:spTree>
    <p:extLst>
      <p:ext uri="{BB962C8B-B14F-4D97-AF65-F5344CB8AC3E}">
        <p14:creationId xmlns:p14="http://schemas.microsoft.com/office/powerpoint/2010/main" xmlns="" val="199270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06475" y="2190750"/>
            <a:ext cx="12617450" cy="5221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06475" y="438150"/>
            <a:ext cx="9310688" cy="6973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06475" y="438150"/>
            <a:ext cx="12617450" cy="697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2"/>
          <p:cNvSpPr>
            <a:spLocks noGrp="1" noChangeArrowheads="1"/>
          </p:cNvSpPr>
          <p:nvPr>
            <p:ph type="sldNum" sz="quarter" idx="10"/>
          </p:nvPr>
        </p:nvSpPr>
        <p:spPr>
          <a:ln/>
        </p:spPr>
        <p:txBody>
          <a:bodyPr/>
          <a:lstStyle>
            <a:lvl1pPr>
              <a:defRPr/>
            </a:lvl1pPr>
          </a:lstStyle>
          <a:p>
            <a:fld id="{09214AE5-FA62-4BE4-8551-69860CC4F6A9}"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fld id="{3BC4A69C-3ADD-4F29-8771-40623898191E}"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998538" y="5507038"/>
            <a:ext cx="12619037" cy="180022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968FAFC5-7AF1-480C-95D1-8CDBAA81C80A}"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54483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0" y="1828800"/>
            <a:ext cx="54483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fld id="{F16588A5-0172-4B5E-B7F9-1CBF36DD8F77}"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fld id="{CF71BCD9-2285-4216-952A-B4C7A5CB0456}"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fld id="{8705A296-4884-45AE-8C9E-26959BD7DE5A}"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416FA760-34AB-4F20-960D-ABED775547C3}"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06475" y="2190750"/>
            <a:ext cx="12617450"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6FFDC2FD-9D5D-4C4D-AE2B-24B33F75E36B}"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B1BA127B-1308-469B-9472-96A2E7DB2E09}"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fld id="{042BCE00-9D01-4278-9850-8899DCA4E950}"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6350" y="304800"/>
            <a:ext cx="2762250" cy="6954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8134350" cy="6954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fld id="{D56C1BB5-38EE-4072-BBE7-1107B3D46C87}" type="slidenum">
              <a:rPr lang="en-US" altLang="en-US"/>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06475" y="2190750"/>
            <a:ext cx="12617450"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998538" y="5507038"/>
            <a:ext cx="12619037" cy="180022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2190750"/>
            <a:ext cx="6232525"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2190750"/>
            <a:ext cx="6232525"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p:cNvSpPr>
            <a:spLocks noGrp="1"/>
          </p:cNvSpPr>
          <p:nvPr>
            <p:ph type="body" idx="1"/>
          </p:nvPr>
        </p:nvSpPr>
        <p:spPr>
          <a:xfrm>
            <a:off x="1008063" y="2017713"/>
            <a:ext cx="6189662" cy="989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3006725"/>
            <a:ext cx="6189662" cy="4421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7275" y="2017713"/>
            <a:ext cx="6219825" cy="989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5" y="3006725"/>
            <a:ext cx="6219825" cy="4421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538" y="2051050"/>
            <a:ext cx="12619037" cy="3424238"/>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998538" y="5507038"/>
            <a:ext cx="12619037" cy="180022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9825" y="1184275"/>
            <a:ext cx="7407275" cy="58483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3" y="2468563"/>
            <a:ext cx="4718050" cy="4573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219825" y="1184275"/>
            <a:ext cx="7407275" cy="58483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8063" y="2468563"/>
            <a:ext cx="4718050" cy="4573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6475" y="2190750"/>
            <a:ext cx="12617450" cy="5221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77488" y="2190750"/>
            <a:ext cx="3246437" cy="5221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8175" y="2190750"/>
            <a:ext cx="9586913" cy="5221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2190750"/>
            <a:ext cx="12985750"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828800" y="4322763"/>
            <a:ext cx="10972800" cy="1985962"/>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vl1pPr>
          </a:lstStyle>
          <a:p>
            <a:pPr>
              <a:defRPr/>
            </a:pPr>
            <a:fld id="{A6F549F2-EEB4-47D3-9DF6-9F799EE88B93}"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vl1pPr>
          </a:lstStyle>
          <a:p>
            <a:pPr>
              <a:defRPr/>
            </a:pPr>
            <a:fld id="{918BDD7E-E20D-4D9C-8AF6-CF41F2ABCBBC}"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539" y="2051050"/>
            <a:ext cx="12619037" cy="34242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998539" y="5507039"/>
            <a:ext cx="12619037" cy="1800226"/>
          </a:xfrm>
        </p:spPr>
        <p:txBody>
          <a:bodyPr/>
          <a:lstStyle>
            <a:lvl1pPr marL="0" indent="0">
              <a:buNone/>
              <a:defRPr sz="2400"/>
            </a:lvl1pPr>
            <a:lvl2pPr marL="457182" indent="0">
              <a:buNone/>
              <a:defRPr sz="2000"/>
            </a:lvl2pPr>
            <a:lvl3pPr marL="914364" indent="0">
              <a:buNone/>
              <a:defRPr sz="1800"/>
            </a:lvl3pPr>
            <a:lvl4pPr marL="1371545" indent="0">
              <a:buNone/>
              <a:defRPr sz="1600"/>
            </a:lvl4pPr>
            <a:lvl5pPr marL="1828727" indent="0">
              <a:buNone/>
              <a:defRPr sz="1600"/>
            </a:lvl5pPr>
            <a:lvl6pPr marL="2285909" indent="0">
              <a:buNone/>
              <a:defRPr sz="1600"/>
            </a:lvl6pPr>
            <a:lvl7pPr marL="2743091" indent="0">
              <a:buNone/>
              <a:defRPr sz="1600"/>
            </a:lvl7pPr>
            <a:lvl8pPr marL="3200272" indent="0">
              <a:buNone/>
              <a:defRPr sz="1600"/>
            </a:lvl8pPr>
            <a:lvl9pPr marL="3657454" indent="0">
              <a:buNone/>
              <a:defRPr sz="160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vl1pPr>
          </a:lstStyle>
          <a:p>
            <a:pPr>
              <a:defRPr/>
            </a:pPr>
            <a:fld id="{00897F4D-7690-4F0D-9291-8351744EC097}"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54483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0" y="1828800"/>
            <a:ext cx="54483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vl1pPr>
          </a:lstStyle>
          <a:p>
            <a:pPr>
              <a:defRPr/>
            </a:pPr>
            <a:fld id="{FF2BE78D-C6E6-41BA-9B2F-CE14BFE5F2D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06475" y="2190750"/>
            <a:ext cx="6232525"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2190750"/>
            <a:ext cx="6232525"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438150"/>
            <a:ext cx="12619037" cy="1590676"/>
          </a:xfrm>
        </p:spPr>
        <p:txBody>
          <a:bodyPr/>
          <a:lstStyle/>
          <a:p>
            <a:r>
              <a:rPr lang="en-US"/>
              <a:t>Click to edit Master title style</a:t>
            </a:r>
          </a:p>
        </p:txBody>
      </p:sp>
      <p:sp>
        <p:nvSpPr>
          <p:cNvPr id="3" name="Text Placeholder 2"/>
          <p:cNvSpPr>
            <a:spLocks noGrp="1"/>
          </p:cNvSpPr>
          <p:nvPr>
            <p:ph type="body" idx="1"/>
          </p:nvPr>
        </p:nvSpPr>
        <p:spPr>
          <a:xfrm>
            <a:off x="1008063" y="2017713"/>
            <a:ext cx="6189662" cy="9890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7275" y="2017713"/>
            <a:ext cx="6219826" cy="9890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5" y="3006725"/>
            <a:ext cx="6219826"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2FEB8104-D78C-456C-8AC5-B0EFFFA279F7}"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1pPr fontAlgn="auto">
              <a:spcBef>
                <a:spcPts val="0"/>
              </a:spcBef>
              <a:spcAft>
                <a:spcPts val="0"/>
              </a:spcAft>
              <a:defRPr/>
            </a:lvl1pPr>
          </a:lstStyle>
          <a:p>
            <a:pPr>
              <a:defRPr/>
            </a:pPr>
            <a:fld id="{63C3E099-6355-45DF-8AC5-2FEADE17345D}"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fontAlgn="auto">
              <a:spcBef>
                <a:spcPts val="0"/>
              </a:spcBef>
              <a:spcAft>
                <a:spcPts val="0"/>
              </a:spcAft>
              <a:defRPr/>
            </a:lvl1pPr>
          </a:lstStyle>
          <a:p>
            <a:pPr>
              <a:defRPr/>
            </a:pPr>
            <a:fld id="{A81666FF-A7BE-4212-9304-DB81263929C4}" type="slidenum">
              <a:rPr lang="en-US" altLang="en-US"/>
              <a:pPr>
                <a:defRPr/>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6"/>
            <a:ext cx="4718050" cy="19192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9826" y="1184276"/>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3" y="2468564"/>
            <a:ext cx="4718050" cy="4573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vl1pPr>
          </a:lstStyle>
          <a:p>
            <a:pPr>
              <a:defRPr/>
            </a:pPr>
            <a:fld id="{1E8096C6-399B-421D-B9D7-35303508AADF}"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6"/>
            <a:ext cx="4718050" cy="19192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219826" y="1184276"/>
            <a:ext cx="7407275" cy="584835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pPr lvl="0"/>
            <a:endParaRPr lang="en-US" noProof="0"/>
          </a:p>
        </p:txBody>
      </p:sp>
      <p:sp>
        <p:nvSpPr>
          <p:cNvPr id="4" name="Text Placeholder 3"/>
          <p:cNvSpPr>
            <a:spLocks noGrp="1"/>
          </p:cNvSpPr>
          <p:nvPr>
            <p:ph type="body" sz="half" idx="2"/>
          </p:nvPr>
        </p:nvSpPr>
        <p:spPr>
          <a:xfrm>
            <a:off x="1008063" y="2468564"/>
            <a:ext cx="4718050" cy="4573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vl1pPr>
          </a:lstStyle>
          <a:p>
            <a:pPr>
              <a:defRPr/>
            </a:pPr>
            <a:fld id="{B2FCB571-1954-4176-9BBE-65A08014CEC3}"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vl1pPr>
          </a:lstStyle>
          <a:p>
            <a:pPr>
              <a:defRPr/>
            </a:pPr>
            <a:fld id="{76A2D33E-B18E-4112-BB51-8F830249AB66}" type="slidenum">
              <a:rPr lang="en-US" altLang="en-US"/>
              <a:pPr>
                <a:defRPr/>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6351" y="304800"/>
            <a:ext cx="2762250" cy="6954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304800"/>
            <a:ext cx="8134350" cy="6954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vl1pPr>
          </a:lstStyle>
          <a:p>
            <a:pPr>
              <a:defRPr/>
            </a:pPr>
            <a:fld id="{C17304AD-F683-43AF-BBCE-3E3648925AEB}" type="slidenum">
              <a:rPr lang="en-US" altLang="en-US"/>
              <a:pPr>
                <a:defRPr/>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8" name="Text Placeholder 2"/>
          <p:cNvSpPr>
            <a:spLocks noGrp="1"/>
          </p:cNvSpPr>
          <p:nvPr>
            <p:ph idx="1"/>
          </p:nvPr>
        </p:nvSpPr>
        <p:spPr>
          <a:xfrm>
            <a:off x="548640" y="2689868"/>
            <a:ext cx="13167362" cy="5156838"/>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2190750"/>
            <a:ext cx="12985750" cy="5221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38150"/>
            <a:ext cx="12619037" cy="15906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008063" y="2017713"/>
            <a:ext cx="6189662" cy="989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3006725"/>
            <a:ext cx="6189662" cy="4421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7275" y="2017713"/>
            <a:ext cx="6219825" cy="989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5" y="3006725"/>
            <a:ext cx="6219825" cy="4421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9825" y="1184275"/>
            <a:ext cx="7407275" cy="58483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3" y="2468563"/>
            <a:ext cx="4718050" cy="4573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219825" y="1184275"/>
            <a:ext cx="7407275" cy="58483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8063" y="2468563"/>
            <a:ext cx="4718050" cy="4573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lnSpc>
          <a:spcPct val="120000"/>
        </a:lnSpc>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14630400" cy="1447800"/>
          </a:xfrm>
          <a:prstGeom prst="rect">
            <a:avLst/>
          </a:prstGeom>
          <a:solidFill>
            <a:srgbClr val="4D4D4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defRPr/>
            </a:pPr>
            <a:endParaRPr lang="en-IN" altLang="en-US"/>
          </a:p>
        </p:txBody>
      </p:sp>
      <p:grpSp>
        <p:nvGrpSpPr>
          <p:cNvPr id="1027" name="Group 3"/>
          <p:cNvGrpSpPr>
            <a:grpSpLocks/>
          </p:cNvGrpSpPr>
          <p:nvPr userDrawn="1"/>
        </p:nvGrpSpPr>
        <p:grpSpPr bwMode="auto">
          <a:xfrm>
            <a:off x="11658600" y="0"/>
            <a:ext cx="2971800" cy="2073275"/>
            <a:chOff x="7152" y="0"/>
            <a:chExt cx="2064" cy="1440"/>
          </a:xfrm>
        </p:grpSpPr>
        <p:sp>
          <p:nvSpPr>
            <p:cNvPr id="1034" name="AutoShape 4"/>
            <p:cNvSpPr>
              <a:spLocks noChangeArrowheads="1"/>
            </p:cNvSpPr>
            <p:nvPr/>
          </p:nvSpPr>
          <p:spPr bwMode="auto">
            <a:xfrm rot="10800000">
              <a:off x="7776" y="0"/>
              <a:ext cx="1440" cy="1440"/>
            </a:xfrm>
            <a:prstGeom prst="rtTriangle">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defRPr/>
              </a:pPr>
              <a:endParaRPr lang="en-IN" altLang="en-US"/>
            </a:p>
          </p:txBody>
        </p:sp>
        <p:sp>
          <p:nvSpPr>
            <p:cNvPr id="1035" name="Freeform 5"/>
            <p:cNvSpPr>
              <a:spLocks/>
            </p:cNvSpPr>
            <p:nvPr/>
          </p:nvSpPr>
          <p:spPr bwMode="auto">
            <a:xfrm>
              <a:off x="7152" y="144"/>
              <a:ext cx="2064" cy="720"/>
            </a:xfrm>
            <a:custGeom>
              <a:avLst/>
              <a:gdLst>
                <a:gd name="T0" fmla="*/ 226218 w 1632"/>
                <a:gd name="T1" fmla="*/ 0 h 720"/>
                <a:gd name="T2" fmla="*/ 0 w 1632"/>
                <a:gd name="T3" fmla="*/ 0 h 720"/>
                <a:gd name="T4" fmla="*/ 99847 w 1632"/>
                <a:gd name="T5" fmla="*/ 720 h 720"/>
                <a:gd name="T6" fmla="*/ 226218 w 1632"/>
                <a:gd name="T7" fmla="*/ 720 h 720"/>
                <a:gd name="T8" fmla="*/ 226218 w 1632"/>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720">
                  <a:moveTo>
                    <a:pt x="1632" y="0"/>
                  </a:moveTo>
                  <a:lnTo>
                    <a:pt x="0" y="0"/>
                  </a:lnTo>
                  <a:lnTo>
                    <a:pt x="720" y="720"/>
                  </a:lnTo>
                  <a:lnTo>
                    <a:pt x="1632" y="720"/>
                  </a:lnTo>
                  <a:lnTo>
                    <a:pt x="1632" y="0"/>
                  </a:lnTo>
                  <a:close/>
                </a:path>
              </a:pathLst>
            </a:custGeom>
            <a:solidFill>
              <a:schemeClr val="bg1"/>
            </a:solidFill>
            <a:ln w="9525">
              <a:noFill/>
              <a:round/>
              <a:headEnd/>
              <a:tailEnd/>
            </a:ln>
            <a:effectLst/>
          </p:spPr>
          <p:txBody>
            <a:bodyPr/>
            <a:lstStyle/>
            <a:p>
              <a:endParaRPr lang="en-US"/>
            </a:p>
          </p:txBody>
        </p:sp>
        <p:pic>
          <p:nvPicPr>
            <p:cNvPr id="1036" name="Picture 6" descr="EXPORTS-02"/>
            <p:cNvPicPr>
              <a:picLocks noChangeAspect="1" noChangeArrowheads="1"/>
            </p:cNvPicPr>
            <p:nvPr/>
          </p:nvPicPr>
          <p:blipFill>
            <a:blip r:embed="rId13" cstate="print"/>
            <a:srcRect/>
            <a:stretch>
              <a:fillRect/>
            </a:stretch>
          </p:blipFill>
          <p:spPr bwMode="auto">
            <a:xfrm>
              <a:off x="7955" y="247"/>
              <a:ext cx="1152" cy="453"/>
            </a:xfrm>
            <a:prstGeom prst="rect">
              <a:avLst/>
            </a:prstGeom>
            <a:noFill/>
            <a:ln w="9525">
              <a:noFill/>
              <a:miter lim="800000"/>
              <a:headEnd/>
              <a:tailEnd/>
            </a:ln>
          </p:spPr>
        </p:pic>
      </p:grpSp>
      <p:sp>
        <p:nvSpPr>
          <p:cNvPr id="1028" name="Rectangle 7"/>
          <p:cNvSpPr>
            <a:spLocks noGrp="1" noChangeArrowheads="1"/>
          </p:cNvSpPr>
          <p:nvPr>
            <p:ph type="title"/>
          </p:nvPr>
        </p:nvSpPr>
        <p:spPr bwMode="auto">
          <a:xfrm>
            <a:off x="638175" y="304800"/>
            <a:ext cx="109728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29" name="Rectangle 8"/>
          <p:cNvSpPr>
            <a:spLocks noGrp="1" noChangeArrowheads="1"/>
          </p:cNvSpPr>
          <p:nvPr>
            <p:ph type="body" idx="1"/>
          </p:nvPr>
        </p:nvSpPr>
        <p:spPr bwMode="auto">
          <a:xfrm>
            <a:off x="609600" y="1828800"/>
            <a:ext cx="11049000" cy="54308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Line 9"/>
          <p:cNvSpPr>
            <a:spLocks noChangeShapeType="1"/>
          </p:cNvSpPr>
          <p:nvPr userDrawn="1"/>
        </p:nvSpPr>
        <p:spPr bwMode="auto">
          <a:xfrm>
            <a:off x="609600" y="7620000"/>
            <a:ext cx="13563600" cy="0"/>
          </a:xfrm>
          <a:prstGeom prst="line">
            <a:avLst/>
          </a:prstGeom>
          <a:noFill/>
          <a:ln w="9525">
            <a:solidFill>
              <a:schemeClr val="bg2"/>
            </a:solidFill>
            <a:round/>
            <a:headEnd/>
            <a:tailEnd/>
          </a:ln>
          <a:effectLst/>
        </p:spPr>
        <p:txBody>
          <a:bodyPr/>
          <a:lstStyle/>
          <a:p>
            <a:endParaRPr lang="en-US"/>
          </a:p>
        </p:txBody>
      </p:sp>
      <p:sp>
        <p:nvSpPr>
          <p:cNvPr id="60428" name="Rectangle 12"/>
          <p:cNvSpPr>
            <a:spLocks noGrp="1" noChangeArrowheads="1"/>
          </p:cNvSpPr>
          <p:nvPr>
            <p:ph type="sldNum" sz="quarter" idx="4"/>
          </p:nvPr>
        </p:nvSpPr>
        <p:spPr bwMode="auto">
          <a:xfrm>
            <a:off x="10729913" y="7800975"/>
            <a:ext cx="3413125" cy="35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1200"/>
            </a:lvl1pPr>
          </a:lstStyle>
          <a:p>
            <a:fld id="{48006721-6FF4-4FBB-9850-684F51C33B5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lnSpc>
          <a:spcPct val="120000"/>
        </a:lnSpc>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7"/>
          <p:cNvSpPr>
            <a:spLocks noChangeArrowheads="1"/>
          </p:cNvSpPr>
          <p:nvPr userDrawn="1"/>
        </p:nvSpPr>
        <p:spPr bwMode="auto">
          <a:xfrm>
            <a:off x="0" y="0"/>
            <a:ext cx="14630400" cy="7620000"/>
          </a:xfrm>
          <a:prstGeom prst="rect">
            <a:avLst/>
          </a:prstGeom>
          <a:solidFill>
            <a:srgbClr val="4D4D4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defRPr/>
            </a:pPr>
            <a:endParaRPr lang="en-IN" altLang="en-US"/>
          </a:p>
        </p:txBody>
      </p:sp>
      <p:sp>
        <p:nvSpPr>
          <p:cNvPr id="2051" name="AutoShape 14"/>
          <p:cNvSpPr>
            <a:spLocks noChangeArrowheads="1"/>
          </p:cNvSpPr>
          <p:nvPr userDrawn="1"/>
        </p:nvSpPr>
        <p:spPr bwMode="auto">
          <a:xfrm rot="10800000">
            <a:off x="6400800" y="0"/>
            <a:ext cx="8229600" cy="8229600"/>
          </a:xfrm>
          <a:prstGeom prst="rtTriangle">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defRPr/>
            </a:pPr>
            <a:endParaRPr lang="en-IN" altLang="en-US"/>
          </a:p>
        </p:txBody>
      </p:sp>
      <p:sp>
        <p:nvSpPr>
          <p:cNvPr id="2052" name="Freeform 15"/>
          <p:cNvSpPr>
            <a:spLocks/>
          </p:cNvSpPr>
          <p:nvPr userDrawn="1"/>
        </p:nvSpPr>
        <p:spPr bwMode="auto">
          <a:xfrm>
            <a:off x="5867400" y="762000"/>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a:p>
        </p:txBody>
      </p:sp>
      <p:pic>
        <p:nvPicPr>
          <p:cNvPr id="2053" name="Picture 16" descr="EXPORTS-02"/>
          <p:cNvPicPr>
            <a:picLocks noChangeAspect="1" noChangeArrowheads="1"/>
          </p:cNvPicPr>
          <p:nvPr userDrawn="1"/>
        </p:nvPicPr>
        <p:blipFill>
          <a:blip r:embed="rId14" cstate="print"/>
          <a:srcRect/>
          <a:stretch>
            <a:fillRect/>
          </a:stretch>
        </p:blipFill>
        <p:spPr bwMode="auto">
          <a:xfrm>
            <a:off x="10210800" y="1011238"/>
            <a:ext cx="3898900" cy="1535112"/>
          </a:xfrm>
          <a:prstGeom prst="rect">
            <a:avLst/>
          </a:prstGeom>
          <a:noFill/>
          <a:ln w="9525">
            <a:noFill/>
            <a:miter lim="800000"/>
            <a:headEnd/>
            <a:tailEnd/>
          </a:ln>
        </p:spPr>
      </p:pic>
      <p:sp>
        <p:nvSpPr>
          <p:cNvPr id="2054" name="Rectangle 7"/>
          <p:cNvSpPr>
            <a:spLocks noGrp="1" noChangeArrowheads="1"/>
          </p:cNvSpPr>
          <p:nvPr>
            <p:ph type="title"/>
          </p:nvPr>
        </p:nvSpPr>
        <p:spPr bwMode="auto">
          <a:xfrm>
            <a:off x="638175" y="4724400"/>
            <a:ext cx="109728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rtl="0" eaLnBrk="0" fontAlgn="base" hangingPunct="0">
        <a:spcBef>
          <a:spcPct val="0"/>
        </a:spcBef>
        <a:spcAft>
          <a:spcPct val="0"/>
        </a:spcAft>
        <a:defRPr sz="5000" b="1" kern="1200">
          <a:solidFill>
            <a:schemeClr val="bg1"/>
          </a:solidFill>
          <a:latin typeface="+mj-lt"/>
          <a:ea typeface="+mj-ea"/>
          <a:cs typeface="+mj-cs"/>
        </a:defRPr>
      </a:lvl1pPr>
      <a:lvl2pPr algn="l" rtl="0" eaLnBrk="0" fontAlgn="base" hangingPunct="0">
        <a:spcBef>
          <a:spcPct val="0"/>
        </a:spcBef>
        <a:spcAft>
          <a:spcPct val="0"/>
        </a:spcAft>
        <a:defRPr sz="5000" b="1">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5000" b="1">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5000" b="1">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5000" b="1">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lnSpc>
          <a:spcPct val="120000"/>
        </a:lnSpc>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14630400" cy="1447800"/>
          </a:xfrm>
          <a:prstGeom prst="rect">
            <a:avLst/>
          </a:prstGeom>
          <a:solidFill>
            <a:srgbClr val="4D4D4D"/>
          </a:solidFill>
          <a:ln>
            <a:noFill/>
          </a:ln>
          <a:effectLst/>
          <a:extLst/>
        </p:spPr>
        <p:txBody>
          <a:bodyPr wrap="none" lIns="109728" tIns="54864" rIns="109728" bIns="54864"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defRPr/>
            </a:pPr>
            <a:endParaRPr lang="en-IN" altLang="en-US" sz="2600">
              <a:solidFill>
                <a:srgbClr val="000000"/>
              </a:solidFill>
            </a:endParaRPr>
          </a:p>
        </p:txBody>
      </p:sp>
      <p:grpSp>
        <p:nvGrpSpPr>
          <p:cNvPr id="2" name="Group 3"/>
          <p:cNvGrpSpPr>
            <a:grpSpLocks/>
          </p:cNvGrpSpPr>
          <p:nvPr userDrawn="1"/>
        </p:nvGrpSpPr>
        <p:grpSpPr bwMode="auto">
          <a:xfrm>
            <a:off x="11658600" y="0"/>
            <a:ext cx="2971800" cy="2072640"/>
            <a:chOff x="7152" y="0"/>
            <a:chExt cx="2064" cy="1440"/>
          </a:xfrm>
        </p:grpSpPr>
        <p:sp>
          <p:nvSpPr>
            <p:cNvPr id="1034" name="AutoShape 4"/>
            <p:cNvSpPr>
              <a:spLocks noChangeArrowheads="1"/>
            </p:cNvSpPr>
            <p:nvPr/>
          </p:nvSpPr>
          <p:spPr bwMode="auto">
            <a:xfrm rot="10800000">
              <a:off x="7776" y="0"/>
              <a:ext cx="1440" cy="1440"/>
            </a:xfrm>
            <a:prstGeom prst="rtTriangle">
              <a:avLst/>
            </a:prstGeom>
            <a:solidFill>
              <a:srgbClr val="FF0000"/>
            </a:solidFill>
            <a:ln>
              <a:noFill/>
            </a:ln>
            <a:effectLst/>
            <a:extLst/>
          </p:spPr>
          <p:txBody>
            <a:bodyPr wrap="none"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defRPr/>
              </a:pPr>
              <a:endParaRPr lang="en-IN" altLang="en-US" sz="2600">
                <a:solidFill>
                  <a:srgbClr val="000000"/>
                </a:solidFill>
              </a:endParaRPr>
            </a:p>
          </p:txBody>
        </p:sp>
        <p:sp>
          <p:nvSpPr>
            <p:cNvPr id="1035" name="Freeform 5"/>
            <p:cNvSpPr>
              <a:spLocks/>
            </p:cNvSpPr>
            <p:nvPr/>
          </p:nvSpPr>
          <p:spPr bwMode="auto">
            <a:xfrm>
              <a:off x="7152" y="144"/>
              <a:ext cx="2064" cy="720"/>
            </a:xfrm>
            <a:custGeom>
              <a:avLst/>
              <a:gdLst>
                <a:gd name="T0" fmla="*/ 21609 w 1632"/>
                <a:gd name="T1" fmla="*/ 0 h 720"/>
                <a:gd name="T2" fmla="*/ 0 w 1632"/>
                <a:gd name="T3" fmla="*/ 0 h 720"/>
                <a:gd name="T4" fmla="*/ 9537 w 1632"/>
                <a:gd name="T5" fmla="*/ 720 h 720"/>
                <a:gd name="T6" fmla="*/ 21609 w 1632"/>
                <a:gd name="T7" fmla="*/ 720 h 720"/>
                <a:gd name="T8" fmla="*/ 21609 w 1632"/>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720">
                  <a:moveTo>
                    <a:pt x="1632" y="0"/>
                  </a:moveTo>
                  <a:lnTo>
                    <a:pt x="0" y="0"/>
                  </a:lnTo>
                  <a:lnTo>
                    <a:pt x="720" y="720"/>
                  </a:lnTo>
                  <a:lnTo>
                    <a:pt x="1632" y="720"/>
                  </a:lnTo>
                  <a:lnTo>
                    <a:pt x="1632" y="0"/>
                  </a:lnTo>
                  <a:close/>
                </a:path>
              </a:pathLst>
            </a:custGeom>
            <a:solidFill>
              <a:schemeClr val="bg1"/>
            </a:solidFill>
            <a:ln>
              <a:noFill/>
            </a:ln>
            <a:effectLst/>
            <a:extLst/>
          </p:spPr>
          <p:txBody>
            <a:bodyPr/>
            <a:lstStyle/>
            <a:p>
              <a:pPr eaLnBrk="0" hangingPunct="0">
                <a:defRPr/>
              </a:pPr>
              <a:endParaRPr lang="en-IN" sz="2600">
                <a:solidFill>
                  <a:srgbClr val="000000"/>
                </a:solidFill>
                <a:latin typeface="+mn-lt"/>
                <a:cs typeface="+mn-cs"/>
              </a:endParaRPr>
            </a:p>
          </p:txBody>
        </p:sp>
        <p:pic>
          <p:nvPicPr>
            <p:cNvPr id="3082" name="Picture 6" descr="EXPORTS-02"/>
            <p:cNvPicPr>
              <a:picLocks noChangeAspect="1" noChangeArrowheads="1"/>
            </p:cNvPicPr>
            <p:nvPr/>
          </p:nvPicPr>
          <p:blipFill>
            <a:blip r:embed="rId15" cstate="print"/>
            <a:srcRect/>
            <a:stretch>
              <a:fillRect/>
            </a:stretch>
          </p:blipFill>
          <p:spPr bwMode="auto">
            <a:xfrm>
              <a:off x="7955" y="247"/>
              <a:ext cx="1152" cy="453"/>
            </a:xfrm>
            <a:prstGeom prst="rect">
              <a:avLst/>
            </a:prstGeom>
            <a:noFill/>
            <a:ln w="9525">
              <a:noFill/>
              <a:miter lim="800000"/>
              <a:headEnd/>
              <a:tailEnd/>
            </a:ln>
          </p:spPr>
        </p:pic>
      </p:grpSp>
      <p:sp>
        <p:nvSpPr>
          <p:cNvPr id="3076" name="Rectangle 7"/>
          <p:cNvSpPr>
            <a:spLocks noGrp="1" noChangeArrowheads="1"/>
          </p:cNvSpPr>
          <p:nvPr>
            <p:ph type="title"/>
          </p:nvPr>
        </p:nvSpPr>
        <p:spPr bwMode="auto">
          <a:xfrm>
            <a:off x="638176" y="304800"/>
            <a:ext cx="10972800" cy="76771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3077" name="Rectangle 8"/>
          <p:cNvSpPr>
            <a:spLocks noGrp="1" noChangeArrowheads="1"/>
          </p:cNvSpPr>
          <p:nvPr>
            <p:ph type="body" idx="1"/>
          </p:nvPr>
        </p:nvSpPr>
        <p:spPr bwMode="auto">
          <a:xfrm>
            <a:off x="609600" y="1828800"/>
            <a:ext cx="11049000" cy="54311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Line 9"/>
          <p:cNvSpPr>
            <a:spLocks noChangeShapeType="1"/>
          </p:cNvSpPr>
          <p:nvPr userDrawn="1"/>
        </p:nvSpPr>
        <p:spPr bwMode="auto">
          <a:xfrm>
            <a:off x="609600" y="7620000"/>
            <a:ext cx="13563600" cy="0"/>
          </a:xfrm>
          <a:prstGeom prst="line">
            <a:avLst/>
          </a:prstGeom>
          <a:noFill/>
          <a:ln w="9525">
            <a:solidFill>
              <a:schemeClr val="bg2"/>
            </a:solidFill>
            <a:round/>
            <a:headEnd/>
            <a:tailEnd/>
          </a:ln>
          <a:effectLst/>
          <a:extLst/>
        </p:spPr>
        <p:txBody>
          <a:bodyPr lIns="109728" tIns="54864" rIns="109728" bIns="54864"/>
          <a:lstStyle/>
          <a:p>
            <a:pPr eaLnBrk="0" hangingPunct="0">
              <a:defRPr/>
            </a:pPr>
            <a:endParaRPr lang="en-IN" sz="2600">
              <a:solidFill>
                <a:srgbClr val="000000"/>
              </a:solidFill>
              <a:latin typeface="+mn-lt"/>
              <a:cs typeface="+mn-cs"/>
            </a:endParaRPr>
          </a:p>
        </p:txBody>
      </p:sp>
      <p:sp>
        <p:nvSpPr>
          <p:cNvPr id="60428" name="Rectangle 12"/>
          <p:cNvSpPr>
            <a:spLocks noGrp="1" noChangeArrowheads="1"/>
          </p:cNvSpPr>
          <p:nvPr>
            <p:ph type="sldNum" sz="quarter" idx="4"/>
          </p:nvPr>
        </p:nvSpPr>
        <p:spPr bwMode="auto">
          <a:xfrm>
            <a:off x="10730866" y="7800976"/>
            <a:ext cx="3411854" cy="354330"/>
          </a:xfrm>
          <a:prstGeom prst="rect">
            <a:avLst/>
          </a:prstGeom>
          <a:noFill/>
          <a:ln>
            <a:noFill/>
          </a:ln>
          <a:effectLst/>
          <a:extLst/>
        </p:spPr>
        <p:txBody>
          <a:bodyPr vert="horz" wrap="square" lIns="0" tIns="0" rIns="0" bIns="0" numCol="1" anchor="t" anchorCtr="0" compatLnSpc="1">
            <a:prstTxWarp prst="textNoShape">
              <a:avLst/>
            </a:prstTxWarp>
          </a:bodyPr>
          <a:lstStyle>
            <a:lvl1pPr algn="r" eaLnBrk="1" hangingPunct="1">
              <a:defRPr sz="1200">
                <a:solidFill>
                  <a:srgbClr val="000000"/>
                </a:solidFill>
                <a:latin typeface="+mn-lt"/>
                <a:cs typeface="+mn-cs"/>
              </a:defRPr>
            </a:lvl1pPr>
          </a:lstStyle>
          <a:p>
            <a:pPr>
              <a:defRPr/>
            </a:pPr>
            <a:fld id="{B43C848B-98FC-4A35-8D25-0E6BCD98CB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182"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6pPr>
      <a:lvl7pPr marL="914364"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7pPr>
      <a:lvl8pPr marL="1371545"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8pPr>
      <a:lvl9pPr marL="1828727"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9pPr>
    </p:titleStyle>
    <p:bodyStyle>
      <a:lvl1pPr marL="340996" indent="-340996" algn="l" rtl="0" eaLnBrk="0" fontAlgn="base" hangingPunct="0">
        <a:lnSpc>
          <a:spcPct val="120000"/>
        </a:lnSpc>
        <a:spcBef>
          <a:spcPct val="20000"/>
        </a:spcBef>
        <a:spcAft>
          <a:spcPct val="0"/>
        </a:spcAft>
        <a:buChar char="•"/>
        <a:defRPr sz="2400" kern="1200">
          <a:solidFill>
            <a:schemeClr val="tx1"/>
          </a:solidFill>
          <a:latin typeface="+mn-lt"/>
          <a:ea typeface="+mn-ea"/>
          <a:cs typeface="+mn-cs"/>
        </a:defRPr>
      </a:lvl1pPr>
      <a:lvl2pPr marL="741046" indent="-283846" algn="l" rtl="0" eaLnBrk="0" fontAlgn="base" hangingPunct="0">
        <a:lnSpc>
          <a:spcPct val="120000"/>
        </a:lnSpc>
        <a:spcBef>
          <a:spcPct val="20000"/>
        </a:spcBef>
        <a:spcAft>
          <a:spcPct val="0"/>
        </a:spcAft>
        <a:buChar char="–"/>
        <a:defRPr sz="1900" kern="1200">
          <a:solidFill>
            <a:schemeClr val="tx1"/>
          </a:solidFill>
          <a:latin typeface="+mn-lt"/>
          <a:ea typeface="+mn-ea"/>
          <a:cs typeface="+mn-cs"/>
        </a:defRPr>
      </a:lvl2pPr>
      <a:lvl3pPr marL="1141096" indent="-226696" algn="l" rtl="0" eaLnBrk="0" fontAlgn="base" hangingPunct="0">
        <a:lnSpc>
          <a:spcPct val="120000"/>
        </a:lnSpc>
        <a:spcBef>
          <a:spcPct val="20000"/>
        </a:spcBef>
        <a:spcAft>
          <a:spcPct val="0"/>
        </a:spcAft>
        <a:buChar char="•"/>
        <a:defRPr sz="2900" kern="1200">
          <a:solidFill>
            <a:schemeClr val="tx1"/>
          </a:solidFill>
          <a:latin typeface="+mn-lt"/>
          <a:ea typeface="+mn-ea"/>
          <a:cs typeface="+mn-cs"/>
        </a:defRPr>
      </a:lvl3pPr>
      <a:lvl4pPr marL="1598296" indent="-226696"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4pPr>
      <a:lvl5pPr marL="2055496" indent="-226696" algn="l" rtl="0" eaLnBrk="0" fontAlgn="base" hangingPunct="0">
        <a:lnSpc>
          <a:spcPct val="120000"/>
        </a:lnSpc>
        <a:spcBef>
          <a:spcPct val="20000"/>
        </a:spcBef>
        <a:spcAft>
          <a:spcPct val="0"/>
        </a:spcAft>
        <a:buChar char="»"/>
        <a:defRPr sz="16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hyperlink" Target="mailto:shailesh.sheth@spslegal.co.in"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23.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6.gif"/><Relationship Id="rId5" Type="http://schemas.openxmlformats.org/officeDocument/2006/relationships/image" Target="../media/image21.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shailesh.sheth@spslegal.co.in" TargetMode="Externa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8.xml"/><Relationship Id="rId5" Type="http://schemas.openxmlformats.org/officeDocument/2006/relationships/image" Target="../media/image5.jpeg"/><Relationship Id="rId4" Type="http://schemas.openxmlformats.org/officeDocument/2006/relationships/image" Target="../media/image38.gif"/></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slide" Target="slide74.xml"/><Relationship Id="rId2" Type="http://schemas.openxmlformats.org/officeDocument/2006/relationships/hyperlink" Target="mailto:shailesh.sheth@spslegal.co.in" TargetMode="External"/><Relationship Id="rId1" Type="http://schemas.openxmlformats.org/officeDocument/2006/relationships/slideLayout" Target="../slideLayouts/slideLayout42.xml"/><Relationship Id="rId6" Type="http://schemas.openxmlformats.org/officeDocument/2006/relationships/slide" Target="slide65.xml"/><Relationship Id="rId5" Type="http://schemas.openxmlformats.org/officeDocument/2006/relationships/slide" Target="slide56.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9.gif"/><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5123"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5124"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sp>
        <p:nvSpPr>
          <p:cNvPr id="17" name="Text Box 15"/>
          <p:cNvSpPr txBox="1">
            <a:spLocks noChangeArrowheads="1"/>
          </p:cNvSpPr>
          <p:nvPr/>
        </p:nvSpPr>
        <p:spPr bwMode="auto">
          <a:xfrm>
            <a:off x="2169561" y="7313930"/>
            <a:ext cx="2346203" cy="775597"/>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fontAlgn="auto">
              <a:lnSpc>
                <a:spcPct val="120000"/>
              </a:lnSpc>
              <a:spcBef>
                <a:spcPts val="0"/>
              </a:spcBef>
              <a:spcAft>
                <a:spcPts val="0"/>
              </a:spcAft>
              <a:defRPr/>
            </a:pPr>
            <a:r>
              <a:rPr lang="en-GB" altLang="en-US" sz="2400" b="1" kern="0" dirty="0" err="1">
                <a:solidFill>
                  <a:prstClr val="black"/>
                </a:solidFill>
              </a:rPr>
              <a:t>Shailes</a:t>
            </a:r>
            <a:r>
              <a:rPr lang="en-US" altLang="en-US" sz="2400" b="1" kern="0" dirty="0">
                <a:solidFill>
                  <a:prstClr val="black"/>
                </a:solidFill>
              </a:rPr>
              <a:t>h </a:t>
            </a:r>
            <a:r>
              <a:rPr lang="en-GB" altLang="en-US" sz="2400" b="1" kern="0" dirty="0">
                <a:solidFill>
                  <a:prstClr val="black"/>
                </a:solidFill>
              </a:rPr>
              <a:t>Sheth</a:t>
            </a:r>
          </a:p>
          <a:p>
            <a:pPr fontAlgn="auto">
              <a:lnSpc>
                <a:spcPct val="120000"/>
              </a:lnSpc>
              <a:spcBef>
                <a:spcPts val="0"/>
              </a:spcBef>
              <a:spcAft>
                <a:spcPts val="0"/>
              </a:spcAft>
              <a:defRPr/>
            </a:pPr>
            <a:r>
              <a:rPr lang="en-GB" altLang="en-US" sz="1800" kern="0" dirty="0">
                <a:solidFill>
                  <a:prstClr val="black"/>
                </a:solidFill>
              </a:rPr>
              <a:t>Advocate </a:t>
            </a:r>
          </a:p>
        </p:txBody>
      </p:sp>
      <p:sp>
        <p:nvSpPr>
          <p:cNvPr id="18" name="Text Box 16"/>
          <p:cNvSpPr txBox="1">
            <a:spLocks noChangeArrowheads="1"/>
          </p:cNvSpPr>
          <p:nvPr/>
        </p:nvSpPr>
        <p:spPr bwMode="auto">
          <a:xfrm>
            <a:off x="7284622" y="7400107"/>
            <a:ext cx="5593178" cy="603242"/>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fontAlgn="auto">
              <a:lnSpc>
                <a:spcPct val="140000"/>
              </a:lnSpc>
              <a:spcBef>
                <a:spcPts val="0"/>
              </a:spcBef>
              <a:spcAft>
                <a:spcPts val="0"/>
              </a:spcAft>
              <a:defRPr/>
            </a:pPr>
            <a:r>
              <a:rPr lang="en-GB" altLang="en-US" sz="2800" kern="0" dirty="0" smtClean="0">
                <a:solidFill>
                  <a:prstClr val="black"/>
                </a:solidFill>
                <a:hlinkClick r:id="rId2"/>
              </a:rPr>
              <a:t>shailesh.sheth@spslegal.co.in</a:t>
            </a:r>
            <a:endParaRPr lang="en-GB" altLang="en-US" sz="2000" kern="0" dirty="0">
              <a:solidFill>
                <a:prstClr val="black"/>
              </a:solidFill>
            </a:endParaRPr>
          </a:p>
        </p:txBody>
      </p:sp>
      <p:sp>
        <p:nvSpPr>
          <p:cNvPr id="21" name="Text Box 12"/>
          <p:cNvSpPr txBox="1">
            <a:spLocks noChangeArrowheads="1"/>
          </p:cNvSpPr>
          <p:nvPr/>
        </p:nvSpPr>
        <p:spPr bwMode="auto">
          <a:xfrm>
            <a:off x="609600" y="2906048"/>
            <a:ext cx="7239000" cy="3647152"/>
          </a:xfrm>
          <a:prstGeom prst="rect">
            <a:avLst/>
          </a:prstGeom>
          <a:noFill/>
          <a:ln w="57150">
            <a:solidFill>
              <a:srgbClr val="FFFF00"/>
            </a:solid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defRPr/>
            </a:pPr>
            <a:r>
              <a:rPr lang="en-US" altLang="en-US" sz="3000" b="1" kern="0" dirty="0">
                <a:solidFill>
                  <a:srgbClr val="FF0000"/>
                </a:solidFill>
              </a:rPr>
              <a:t>Seminar organized </a:t>
            </a:r>
            <a:r>
              <a:rPr lang="en-US" altLang="en-US" sz="3000" b="1" kern="0" dirty="0" smtClean="0">
                <a:solidFill>
                  <a:srgbClr val="FF0000"/>
                </a:solidFill>
              </a:rPr>
              <a:t> by</a:t>
            </a:r>
          </a:p>
          <a:p>
            <a:pPr algn="ctr" fontAlgn="auto">
              <a:spcBef>
                <a:spcPct val="50000"/>
              </a:spcBef>
              <a:spcAft>
                <a:spcPts val="0"/>
              </a:spcAft>
              <a:defRPr/>
            </a:pPr>
            <a:endParaRPr lang="en-US" altLang="en-US" sz="6000" b="1" kern="0" dirty="0" smtClean="0">
              <a:solidFill>
                <a:srgbClr val="92D050"/>
              </a:solidFill>
            </a:endParaRPr>
          </a:p>
          <a:p>
            <a:pPr algn="ctr" fontAlgn="auto">
              <a:spcBef>
                <a:spcPct val="50000"/>
              </a:spcBef>
              <a:spcAft>
                <a:spcPts val="0"/>
              </a:spcAft>
              <a:defRPr/>
            </a:pPr>
            <a:endParaRPr lang="en-US" altLang="en-US" sz="4800" b="1" kern="0" dirty="0" smtClean="0">
              <a:solidFill>
                <a:srgbClr val="92D050"/>
              </a:solidFill>
            </a:endParaRPr>
          </a:p>
          <a:p>
            <a:pPr algn="ctr" fontAlgn="auto">
              <a:spcBef>
                <a:spcPct val="50000"/>
              </a:spcBef>
              <a:spcAft>
                <a:spcPts val="0"/>
              </a:spcAft>
              <a:defRPr/>
            </a:pPr>
            <a:r>
              <a:rPr lang="en-US" altLang="en-US" sz="3000" b="1" kern="0" dirty="0" smtClean="0">
                <a:solidFill>
                  <a:prstClr val="white"/>
                </a:solidFill>
              </a:rPr>
              <a:t>Tuesday, 29</a:t>
            </a:r>
            <a:r>
              <a:rPr lang="en-US" altLang="en-US" sz="3000" b="1" kern="0" baseline="30000" dirty="0" smtClean="0">
                <a:solidFill>
                  <a:prstClr val="white"/>
                </a:solidFill>
              </a:rPr>
              <a:t>th</a:t>
            </a:r>
            <a:r>
              <a:rPr lang="en-US" altLang="en-US" sz="3000" b="1" kern="0" dirty="0" smtClean="0">
                <a:solidFill>
                  <a:prstClr val="white"/>
                </a:solidFill>
              </a:rPr>
              <a:t> January 2019 at Kolkata</a:t>
            </a:r>
            <a:endParaRPr lang="en-US" altLang="en-US" sz="3000" b="1" kern="0" dirty="0">
              <a:solidFill>
                <a:srgbClr val="FF0000"/>
              </a:solidFill>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22" name="Group 18"/>
          <p:cNvGrpSpPr/>
          <p:nvPr/>
        </p:nvGrpSpPr>
        <p:grpSpPr>
          <a:xfrm>
            <a:off x="5867400" y="731520"/>
            <a:ext cx="8763000" cy="2074818"/>
            <a:chOff x="3647780" y="1282700"/>
            <a:chExt cx="8657604" cy="1701999"/>
          </a:xfrm>
        </p:grpSpPr>
        <p:sp>
          <p:nvSpPr>
            <p:cNvPr id="23"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24"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4"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pic>
        <p:nvPicPr>
          <p:cNvPr id="1028" name="Picture 4" hidden="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57942" y="833440"/>
            <a:ext cx="2933700" cy="1771650"/>
          </a:xfrm>
          <a:prstGeom prst="rect">
            <a:avLst/>
          </a:prstGeom>
          <a:noFill/>
          <a:ln w="9525">
            <a:noFill/>
            <a:miter lim="800000"/>
            <a:headEnd/>
            <a:tailEnd/>
          </a:ln>
          <a:effectLst/>
        </p:spPr>
      </p:pic>
      <p:grpSp>
        <p:nvGrpSpPr>
          <p:cNvPr id="19" name="Group 18"/>
          <p:cNvGrpSpPr/>
          <p:nvPr/>
        </p:nvGrpSpPr>
        <p:grpSpPr>
          <a:xfrm>
            <a:off x="1371599" y="3409950"/>
            <a:ext cx="5753035" cy="2609850"/>
            <a:chOff x="1179797" y="4516745"/>
            <a:chExt cx="5753035" cy="2609850"/>
          </a:xfrm>
        </p:grpSpPr>
        <p:pic>
          <p:nvPicPr>
            <p:cNvPr id="1026" name="Picture 2"/>
            <p:cNvPicPr>
              <a:picLocks noChangeAspect="1" noChangeArrowheads="1"/>
            </p:cNvPicPr>
            <p:nvPr/>
          </p:nvPicPr>
          <p:blipFill>
            <a:blip r:embed="rId6"/>
            <a:srcRect/>
            <a:stretch>
              <a:fillRect/>
            </a:stretch>
          </p:blipFill>
          <p:spPr bwMode="auto">
            <a:xfrm>
              <a:off x="1179798" y="4516745"/>
              <a:ext cx="5715000" cy="1225238"/>
            </a:xfrm>
            <a:prstGeom prst="rect">
              <a:avLst/>
            </a:prstGeom>
            <a:noFill/>
            <a:ln w="9525">
              <a:solidFill>
                <a:srgbClr val="FF0000"/>
              </a:solidFill>
              <a:miter lim="800000"/>
              <a:headEnd/>
              <a:tailEnd/>
            </a:ln>
            <a:effectLst/>
            <a:scene3d>
              <a:camera prst="orthographicFront"/>
              <a:lightRig rig="threePt" dir="t"/>
            </a:scene3d>
            <a:sp3d>
              <a:bevelT prst="angle"/>
            </a:sp3d>
          </p:spPr>
        </p:pic>
        <p:pic>
          <p:nvPicPr>
            <p:cNvPr id="1027" name="Picture 3"/>
            <p:cNvPicPr>
              <a:picLocks noChangeAspect="1" noChangeArrowheads="1"/>
            </p:cNvPicPr>
            <p:nvPr/>
          </p:nvPicPr>
          <p:blipFill>
            <a:blip r:embed="rId7"/>
            <a:srcRect/>
            <a:stretch>
              <a:fillRect/>
            </a:stretch>
          </p:blipFill>
          <p:spPr bwMode="auto">
            <a:xfrm>
              <a:off x="1179797" y="5926994"/>
              <a:ext cx="5753035" cy="1199601"/>
            </a:xfrm>
            <a:prstGeom prst="rect">
              <a:avLst/>
            </a:prstGeom>
            <a:noFill/>
            <a:ln w="9525">
              <a:solidFill>
                <a:srgbClr val="FF0000"/>
              </a:solidFill>
              <a:miter lim="800000"/>
              <a:headEnd/>
              <a:tailEnd/>
            </a:ln>
            <a:effectLst/>
            <a:scene3d>
              <a:camera prst="orthographicFront"/>
              <a:lightRig rig="threePt" dir="t"/>
            </a:scene3d>
            <a:sp3d>
              <a:bevelT prst="angle"/>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Right)">
                                      <p:cBhvr>
                                        <p:cTn id="7" dur="3000"/>
                                        <p:tgtEl>
                                          <p:spTgt spid="22"/>
                                        </p:tgtEl>
                                      </p:cBhvr>
                                    </p:animEffect>
                                  </p:childTnLst>
                                </p:cTn>
                              </p:par>
                              <p:par>
                                <p:cTn id="8" presetID="4" presetClass="entr" presetSubtype="32" repeatCount="indefinite"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ox(out)">
                                      <p:cBhvr>
                                        <p:cTn id="10" dur="3000"/>
                                        <p:tgtEl>
                                          <p:spTgt spid="1028"/>
                                        </p:tgtEl>
                                      </p:cBhvr>
                                    </p:animEffect>
                                  </p:childTnLst>
                                </p:cTn>
                              </p:par>
                              <p:par>
                                <p:cTn id="11" presetID="4"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par>
                                <p:cTn id="14" presetID="4" presetClass="entr" presetSubtype="16" repeatCount="indefinite"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514600" y="304800"/>
            <a:ext cx="7162800" cy="766763"/>
          </a:xfrm>
        </p:spPr>
        <p:txBody>
          <a:bodyPr/>
          <a:lstStyle/>
          <a:p>
            <a:pPr eaLnBrk="1" hangingPunct="1"/>
            <a:r>
              <a:rPr lang="en-US" altLang="en-US" sz="3600" dirty="0" smtClean="0"/>
              <a:t>Fundamental Rights guaranteed </a:t>
            </a:r>
          </a:p>
        </p:txBody>
      </p:sp>
      <p:sp>
        <p:nvSpPr>
          <p:cNvPr id="11267" name="Rectangle 3"/>
          <p:cNvSpPr txBox="1">
            <a:spLocks noChangeArrowheads="1"/>
          </p:cNvSpPr>
          <p:nvPr/>
        </p:nvSpPr>
        <p:spPr bwMode="auto">
          <a:xfrm>
            <a:off x="533400" y="1676400"/>
            <a:ext cx="13182600" cy="5410200"/>
          </a:xfrm>
          <a:prstGeom prst="rect">
            <a:avLst/>
          </a:prstGeom>
          <a:noFill/>
          <a:ln w="9525">
            <a:noFill/>
            <a:miter lim="800000"/>
            <a:headEnd/>
            <a:tailEnd/>
          </a:ln>
          <a:effectLst/>
        </p:spPr>
        <p:txBody>
          <a:bodyPr lIns="0" tIns="0" rIns="0" bIns="0"/>
          <a:lstStyle/>
          <a:p>
            <a:pPr marL="342900" indent="-342900" eaLnBrk="1" hangingPunct="1">
              <a:lnSpc>
                <a:spcPct val="120000"/>
              </a:lnSpc>
              <a:spcBef>
                <a:spcPct val="20000"/>
              </a:spcBef>
              <a:buFont typeface="Wingdings" panose="05000000000000000000" pitchFamily="2" charset="2"/>
              <a:buChar char="q"/>
            </a:pPr>
            <a:r>
              <a:rPr lang="en-IN" altLang="en-US" sz="3000" dirty="0" smtClean="0"/>
              <a:t>Articles 14 &amp; 19(1)(g)</a:t>
            </a:r>
          </a:p>
          <a:p>
            <a:pPr marL="342900" indent="-342900" eaLnBrk="1" hangingPunct="1">
              <a:lnSpc>
                <a:spcPct val="120000"/>
              </a:lnSpc>
              <a:spcBef>
                <a:spcPct val="20000"/>
              </a:spcBef>
              <a:buFont typeface="Wingdings" panose="05000000000000000000" pitchFamily="2" charset="2"/>
              <a:buChar char="q"/>
            </a:pPr>
            <a:r>
              <a:rPr lang="en-IN" altLang="en-US" sz="3000" dirty="0" smtClean="0"/>
              <a:t>Fundamental Rights</a:t>
            </a:r>
          </a:p>
          <a:p>
            <a:pPr marL="342900" indent="-342900" eaLnBrk="1" hangingPunct="1">
              <a:lnSpc>
                <a:spcPct val="120000"/>
              </a:lnSpc>
              <a:spcBef>
                <a:spcPct val="20000"/>
              </a:spcBef>
              <a:buFont typeface="Wingdings" panose="05000000000000000000" pitchFamily="2" charset="2"/>
              <a:buChar char="q"/>
            </a:pPr>
            <a:r>
              <a:rPr lang="en-IN" altLang="en-US" sz="3000" dirty="0" smtClean="0"/>
              <a:t>Law(to levy tax) not to violate fundamental rights</a:t>
            </a:r>
          </a:p>
          <a:p>
            <a:pPr marL="342900" indent="-342900" eaLnBrk="1" hangingPunct="1">
              <a:lnSpc>
                <a:spcPct val="120000"/>
              </a:lnSpc>
              <a:spcBef>
                <a:spcPct val="20000"/>
              </a:spcBef>
              <a:buFont typeface="Wingdings" panose="05000000000000000000" pitchFamily="2" charset="2"/>
              <a:buChar char="q"/>
            </a:pPr>
            <a:r>
              <a:rPr lang="en-IN" altLang="en-US" sz="3000" dirty="0" smtClean="0"/>
              <a:t>Article 14</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Equality before the law</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State of LLP vs. Deepak Fertilizers &amp; Petrochemicals Corps. Ltd. 2007(10) SCC 342 (SC)</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UOI vs. N. S. Rathnan &amp; Sons.- 2015 (322) ELT 353 (SC)</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Super Traders vs. UOI- 1983 (12) ELT 258 (Del.)</a:t>
            </a:r>
            <a:endParaRPr lang="en-IN" altLang="en-US" sz="2800" dirty="0"/>
          </a:p>
        </p:txBody>
      </p:sp>
      <p:sp>
        <p:nvSpPr>
          <p:cNvPr id="11268" name="Slide Number Placeholder 1"/>
          <p:cNvSpPr>
            <a:spLocks noGrp="1"/>
          </p:cNvSpPr>
          <p:nvPr>
            <p:ph type="sldNum" sz="quarter" idx="10"/>
          </p:nvPr>
        </p:nvSpPr>
        <p:spPr>
          <a:noFill/>
          <a:ln>
            <a:miter lim="800000"/>
            <a:headEnd/>
            <a:tailEnd/>
          </a:ln>
        </p:spPr>
        <p:txBody>
          <a:bodyPr/>
          <a:lstStyle/>
          <a:p>
            <a:fld id="{431FAA89-5119-410C-BBAD-EE58A75A6B70}" type="slidenum">
              <a:rPr lang="en-US" altLang="en-US"/>
              <a:pPr/>
              <a:t>10</a:t>
            </a:fld>
            <a:endParaRPr lang="en-US" altLang="en-US" dirty="0"/>
          </a:p>
        </p:txBody>
      </p:sp>
      <p:pic>
        <p:nvPicPr>
          <p:cNvPr id="5" name="Picture 4" descr="fundamental_rights728X410.jpg"/>
          <p:cNvPicPr>
            <a:picLocks noChangeAspect="1"/>
          </p:cNvPicPr>
          <p:nvPr/>
        </p:nvPicPr>
        <p:blipFill>
          <a:blip r:embed="rId2" cstate="print"/>
          <a:stretch>
            <a:fillRect/>
          </a:stretch>
        </p:blipFill>
        <p:spPr>
          <a:xfrm>
            <a:off x="0" y="0"/>
            <a:ext cx="2469252" cy="1390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slide(fromBottom)">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slide(fromBottom)">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slide(fromBottom)">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slide(fromBottom)">
                                      <p:cBhvr>
                                        <p:cTn id="22" dur="500"/>
                                        <p:tgtEl>
                                          <p:spTgt spid="11267">
                                            <p:txEl>
                                              <p:pRg st="3" end="3"/>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267">
                                            <p:txEl>
                                              <p:pRg st="4" end="4"/>
                                            </p:txEl>
                                          </p:spTgt>
                                        </p:tgtEl>
                                        <p:attrNameLst>
                                          <p:attrName>style.visibility</p:attrName>
                                        </p:attrNameLst>
                                      </p:cBhvr>
                                      <p:to>
                                        <p:strVal val="visible"/>
                                      </p:to>
                                    </p:set>
                                    <p:animEffect transition="in" filter="slide(fromBottom)">
                                      <p:cBhvr>
                                        <p:cTn id="25" dur="500"/>
                                        <p:tgtEl>
                                          <p:spTgt spid="11267">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1267">
                                            <p:txEl>
                                              <p:pRg st="5" end="5"/>
                                            </p:txEl>
                                          </p:spTgt>
                                        </p:tgtEl>
                                        <p:attrNameLst>
                                          <p:attrName>style.visibility</p:attrName>
                                        </p:attrNameLst>
                                      </p:cBhvr>
                                      <p:to>
                                        <p:strVal val="visible"/>
                                      </p:to>
                                    </p:set>
                                    <p:animEffect transition="in" filter="slide(fromBottom)">
                                      <p:cBhvr>
                                        <p:cTn id="28" dur="500"/>
                                        <p:tgtEl>
                                          <p:spTgt spid="11267">
                                            <p:txEl>
                                              <p:pRg st="5" end="5"/>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slide(fromBottom)">
                                      <p:cBhvr>
                                        <p:cTn id="31" dur="500"/>
                                        <p:tgtEl>
                                          <p:spTgt spid="11267">
                                            <p:txEl>
                                              <p:pRg st="6" end="6"/>
                                            </p:txEl>
                                          </p:spTgt>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slide(fromBottom)">
                                      <p:cBhvr>
                                        <p:cTn id="34" dur="5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txBox="1">
            <a:spLocks noChangeArrowheads="1"/>
          </p:cNvSpPr>
          <p:nvPr/>
        </p:nvSpPr>
        <p:spPr bwMode="auto">
          <a:xfrm>
            <a:off x="533400" y="1447800"/>
            <a:ext cx="13182600" cy="6172200"/>
          </a:xfrm>
          <a:prstGeom prst="rect">
            <a:avLst/>
          </a:prstGeom>
          <a:noFill/>
          <a:ln w="9525">
            <a:noFill/>
            <a:miter lim="800000"/>
            <a:headEnd/>
            <a:tailEnd/>
          </a:ln>
          <a:effectLst/>
        </p:spPr>
        <p:txBody>
          <a:bodyPr lIns="0" tIns="0" rIns="0" bIns="0"/>
          <a:lstStyle/>
          <a:p>
            <a:pPr marL="800100" lvl="1" indent="-342900" eaLnBrk="1" hangingPunct="1">
              <a:lnSpc>
                <a:spcPct val="120000"/>
              </a:lnSpc>
              <a:spcBef>
                <a:spcPct val="20000"/>
              </a:spcBef>
              <a:buFont typeface="Wingdings" panose="05000000000000000000" pitchFamily="2" charset="2"/>
              <a:buChar char="§"/>
            </a:pPr>
            <a:r>
              <a:rPr lang="en-IN" altLang="en-US" sz="2800" dirty="0" smtClean="0"/>
              <a:t>L. V. Sankeshwar vs. Supdt. Of C. x.- 2006(4)  STR 257 (SC)</a:t>
            </a:r>
          </a:p>
          <a:p>
            <a:pPr marL="800100" lvl="1" indent="-342900" eaLnBrk="1" hangingPunct="1">
              <a:lnSpc>
                <a:spcPct val="120000"/>
              </a:lnSpc>
              <a:spcBef>
                <a:spcPct val="20000"/>
              </a:spcBef>
              <a:buFont typeface="Wingdings" panose="05000000000000000000" pitchFamily="2" charset="2"/>
              <a:buChar char="§"/>
            </a:pPr>
            <a:r>
              <a:rPr lang="en-IN" altLang="en-US" sz="2800" dirty="0" smtClean="0"/>
              <a:t>Fuljit Kaur vs. State of Punjab- 2010 (262) ELT 40 (SC)</a:t>
            </a:r>
          </a:p>
          <a:p>
            <a:pPr marL="800100" lvl="1" indent="-342900" eaLnBrk="1" hangingPunct="1">
              <a:lnSpc>
                <a:spcPct val="120000"/>
              </a:lnSpc>
              <a:spcBef>
                <a:spcPct val="20000"/>
              </a:spcBef>
              <a:buFont typeface="Wingdings" panose="05000000000000000000" pitchFamily="2" charset="2"/>
              <a:buChar char="§"/>
            </a:pPr>
            <a:r>
              <a:rPr lang="en-IN" altLang="en-US" sz="2800" dirty="0" smtClean="0"/>
              <a:t>Fed. Of hotel &amp; Restaurants vs. UOI- AIR 1990 SC 637</a:t>
            </a:r>
          </a:p>
          <a:p>
            <a:pPr marL="457200" indent="-457200" eaLnBrk="1" hangingPunct="1">
              <a:lnSpc>
                <a:spcPct val="120000"/>
              </a:lnSpc>
              <a:spcBef>
                <a:spcPct val="20000"/>
              </a:spcBef>
              <a:buFont typeface="Wingdings" panose="05000000000000000000" pitchFamily="2" charset="2"/>
              <a:buChar char="q"/>
            </a:pPr>
            <a:r>
              <a:rPr lang="en-IN" altLang="en-US" sz="3000" dirty="0" smtClean="0"/>
              <a:t>Article 19(1)(g)</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Fed. Of Hotel’s case (Supra)</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Chintamani Rao vs. State of MP- AIR 1951 SC 118</a:t>
            </a:r>
          </a:p>
          <a:p>
            <a:pPr marL="457200" indent="-457200" eaLnBrk="1" hangingPunct="1">
              <a:lnSpc>
                <a:spcPct val="120000"/>
              </a:lnSpc>
              <a:spcBef>
                <a:spcPct val="20000"/>
              </a:spcBef>
              <a:buFont typeface="Wingdings" panose="05000000000000000000" pitchFamily="2" charset="2"/>
              <a:buChar char="q"/>
            </a:pPr>
            <a:r>
              <a:rPr lang="en-IN" altLang="en-US" sz="3000" dirty="0" smtClean="0"/>
              <a:t>Articles 301 and 304</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Free intercourse, trade and commerce throughout the territory of India</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Entry tax (Art. 304)</a:t>
            </a:r>
          </a:p>
          <a:p>
            <a:pPr marL="342900" indent="-342900" eaLnBrk="1" hangingPunct="1">
              <a:lnSpc>
                <a:spcPct val="120000"/>
              </a:lnSpc>
              <a:spcBef>
                <a:spcPct val="20000"/>
              </a:spcBef>
              <a:buFont typeface="Wingdings" panose="05000000000000000000" pitchFamily="2" charset="2"/>
              <a:buChar char="q"/>
            </a:pPr>
            <a:r>
              <a:rPr lang="en-IN" altLang="en-US" sz="3000" dirty="0" smtClean="0"/>
              <a:t>Article 21   :  </a:t>
            </a:r>
            <a:r>
              <a:rPr lang="en-IN" altLang="en-US" sz="2800" dirty="0" smtClean="0"/>
              <a:t>Protection of Life and Liberty</a:t>
            </a:r>
          </a:p>
          <a:p>
            <a:pPr marL="914400" lvl="1" indent="-457200" eaLnBrk="1" hangingPunct="1">
              <a:lnSpc>
                <a:spcPct val="120000"/>
              </a:lnSpc>
              <a:spcBef>
                <a:spcPct val="20000"/>
              </a:spcBef>
              <a:buFont typeface="Wingdings" panose="05000000000000000000" pitchFamily="2" charset="2"/>
              <a:buChar char="§"/>
            </a:pPr>
            <a:endParaRPr lang="en-IN" altLang="en-US" sz="2800" dirty="0" smtClean="0"/>
          </a:p>
          <a:p>
            <a:pPr marL="914400" lvl="1" indent="-457200" eaLnBrk="1" hangingPunct="1">
              <a:lnSpc>
                <a:spcPct val="120000"/>
              </a:lnSpc>
              <a:spcBef>
                <a:spcPct val="20000"/>
              </a:spcBef>
              <a:buFont typeface="Wingdings" panose="05000000000000000000" pitchFamily="2" charset="2"/>
              <a:buChar char="§"/>
            </a:pPr>
            <a:endParaRPr lang="en-IN" altLang="en-US" sz="2800" dirty="0" smtClean="0"/>
          </a:p>
          <a:p>
            <a:pPr marL="914400" lvl="1" indent="-457200" eaLnBrk="1" hangingPunct="1">
              <a:lnSpc>
                <a:spcPct val="120000"/>
              </a:lnSpc>
              <a:spcBef>
                <a:spcPct val="20000"/>
              </a:spcBef>
              <a:buFont typeface="Wingdings" panose="05000000000000000000" pitchFamily="2" charset="2"/>
              <a:buChar char="§"/>
            </a:pPr>
            <a:endParaRPr lang="en-IN" altLang="en-US" sz="2800" dirty="0" smtClean="0"/>
          </a:p>
          <a:p>
            <a:pPr eaLnBrk="1" hangingPunct="1">
              <a:lnSpc>
                <a:spcPct val="120000"/>
              </a:lnSpc>
              <a:spcBef>
                <a:spcPct val="20000"/>
              </a:spcBef>
            </a:pPr>
            <a:endParaRPr lang="en-IN" altLang="en-US" sz="2800" dirty="0"/>
          </a:p>
        </p:txBody>
      </p:sp>
      <p:sp>
        <p:nvSpPr>
          <p:cNvPr id="12292" name="Slide Number Placeholder 1"/>
          <p:cNvSpPr>
            <a:spLocks noGrp="1"/>
          </p:cNvSpPr>
          <p:nvPr>
            <p:ph type="sldNum" sz="quarter" idx="10"/>
          </p:nvPr>
        </p:nvSpPr>
        <p:spPr>
          <a:noFill/>
          <a:ln>
            <a:miter lim="800000"/>
            <a:headEnd/>
            <a:tailEnd/>
          </a:ln>
        </p:spPr>
        <p:txBody>
          <a:bodyPr/>
          <a:lstStyle/>
          <a:p>
            <a:fld id="{B0E39E93-189E-4683-B610-8559D36BE910}" type="slidenum">
              <a:rPr lang="en-US" altLang="en-US"/>
              <a:pPr/>
              <a:t>11</a:t>
            </a:fld>
            <a:endParaRPr lang="en-US" altLang="en-US" dirty="0"/>
          </a:p>
        </p:txBody>
      </p:sp>
      <p:sp>
        <p:nvSpPr>
          <p:cNvPr id="5" name="Rectangle 2"/>
          <p:cNvSpPr txBox="1">
            <a:spLocks noChangeArrowheads="1"/>
          </p:cNvSpPr>
          <p:nvPr/>
        </p:nvSpPr>
        <p:spPr bwMode="auto">
          <a:xfrm>
            <a:off x="2514600" y="304800"/>
            <a:ext cx="71628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Fundamental Rights guaranteed </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6" name="Picture 5" descr="fundamental_rights728X410.jpg"/>
          <p:cNvPicPr>
            <a:picLocks noChangeAspect="1"/>
          </p:cNvPicPr>
          <p:nvPr/>
        </p:nvPicPr>
        <p:blipFill>
          <a:blip r:embed="rId2" cstate="print"/>
          <a:stretch>
            <a:fillRect/>
          </a:stretch>
        </p:blipFill>
        <p:spPr>
          <a:xfrm>
            <a:off x="0" y="0"/>
            <a:ext cx="2469252" cy="1390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slide(fromBottom)">
                                      <p:cBhvr>
                                        <p:cTn id="7" dur="500"/>
                                        <p:tgtEl>
                                          <p:spTgt spid="12291">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slide(fromBottom)">
                                      <p:cBhvr>
                                        <p:cTn id="10" dur="500"/>
                                        <p:tgtEl>
                                          <p:spTgt spid="12291">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Effect transition="in" filter="slide(fromBottom)">
                                      <p:cBhvr>
                                        <p:cTn id="13" dur="500"/>
                                        <p:tgtEl>
                                          <p:spTgt spid="122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2291">
                                            <p:txEl>
                                              <p:pRg st="3" end="3"/>
                                            </p:txEl>
                                          </p:spTgt>
                                        </p:tgtEl>
                                        <p:attrNameLst>
                                          <p:attrName>style.visibility</p:attrName>
                                        </p:attrNameLst>
                                      </p:cBhvr>
                                      <p:to>
                                        <p:strVal val="visible"/>
                                      </p:to>
                                    </p:set>
                                    <p:animEffect transition="in" filter="slide(fromBottom)">
                                      <p:cBhvr>
                                        <p:cTn id="18" dur="500"/>
                                        <p:tgtEl>
                                          <p:spTgt spid="12291">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291">
                                            <p:txEl>
                                              <p:pRg st="4" end="4"/>
                                            </p:txEl>
                                          </p:spTgt>
                                        </p:tgtEl>
                                        <p:attrNameLst>
                                          <p:attrName>style.visibility</p:attrName>
                                        </p:attrNameLst>
                                      </p:cBhvr>
                                      <p:to>
                                        <p:strVal val="visible"/>
                                      </p:to>
                                    </p:set>
                                    <p:animEffect transition="in" filter="slide(fromBottom)">
                                      <p:cBhvr>
                                        <p:cTn id="21" dur="500"/>
                                        <p:tgtEl>
                                          <p:spTgt spid="12291">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291">
                                            <p:txEl>
                                              <p:pRg st="5" end="5"/>
                                            </p:txEl>
                                          </p:spTgt>
                                        </p:tgtEl>
                                        <p:attrNameLst>
                                          <p:attrName>style.visibility</p:attrName>
                                        </p:attrNameLst>
                                      </p:cBhvr>
                                      <p:to>
                                        <p:strVal val="visible"/>
                                      </p:to>
                                    </p:set>
                                    <p:animEffect transition="in" filter="slide(fromBottom)">
                                      <p:cBhvr>
                                        <p:cTn id="24" dur="500"/>
                                        <p:tgtEl>
                                          <p:spTgt spid="1229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2291">
                                            <p:txEl>
                                              <p:pRg st="6" end="6"/>
                                            </p:txEl>
                                          </p:spTgt>
                                        </p:tgtEl>
                                        <p:attrNameLst>
                                          <p:attrName>style.visibility</p:attrName>
                                        </p:attrNameLst>
                                      </p:cBhvr>
                                      <p:to>
                                        <p:strVal val="visible"/>
                                      </p:to>
                                    </p:set>
                                    <p:animEffect transition="in" filter="slide(fromBottom)">
                                      <p:cBhvr>
                                        <p:cTn id="29" dur="500"/>
                                        <p:tgtEl>
                                          <p:spTgt spid="12291">
                                            <p:txEl>
                                              <p:pRg st="6" end="6"/>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2291">
                                            <p:txEl>
                                              <p:pRg st="7" end="7"/>
                                            </p:txEl>
                                          </p:spTgt>
                                        </p:tgtEl>
                                        <p:attrNameLst>
                                          <p:attrName>style.visibility</p:attrName>
                                        </p:attrNameLst>
                                      </p:cBhvr>
                                      <p:to>
                                        <p:strVal val="visible"/>
                                      </p:to>
                                    </p:set>
                                    <p:animEffect transition="in" filter="slide(fromBottom)">
                                      <p:cBhvr>
                                        <p:cTn id="32" dur="500"/>
                                        <p:tgtEl>
                                          <p:spTgt spid="12291">
                                            <p:txEl>
                                              <p:pRg st="7" end="7"/>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animEffect transition="in" filter="slide(fromBottom)">
                                      <p:cBhvr>
                                        <p:cTn id="35" dur="500"/>
                                        <p:tgtEl>
                                          <p:spTgt spid="12291">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2291">
                                            <p:txEl>
                                              <p:pRg st="9" end="9"/>
                                            </p:txEl>
                                          </p:spTgt>
                                        </p:tgtEl>
                                        <p:attrNameLst>
                                          <p:attrName>style.visibility</p:attrName>
                                        </p:attrNameLst>
                                      </p:cBhvr>
                                      <p:to>
                                        <p:strVal val="visible"/>
                                      </p:to>
                                    </p:set>
                                    <p:animEffect transition="in" filter="slide(fromBottom)">
                                      <p:cBhvr>
                                        <p:cTn id="40" dur="5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152400" y="3776515"/>
            <a:ext cx="7848600" cy="1923604"/>
          </a:xfrm>
          <a:prstGeom prst="rect">
            <a:avLst/>
          </a:prstGeom>
          <a:noFill/>
          <a:ln w="9525">
            <a:noFill/>
            <a:miter lim="800000"/>
            <a:headEnd/>
            <a:tailEnd/>
          </a:ln>
          <a:effectLst/>
        </p:spPr>
        <p:txBody>
          <a:bodyPr wrap="square" lIns="0" tIns="0" rIns="0" bIns="0">
            <a:spAutoFit/>
          </a:bodyPr>
          <a:lstStyle/>
          <a:p>
            <a:pPr algn="ctr" defTabSz="1306513" eaLnBrk="1" hangingPunct="1">
              <a:spcBef>
                <a:spcPct val="50000"/>
              </a:spcBef>
            </a:pPr>
            <a:r>
              <a:rPr lang="en-US" altLang="en-US" sz="5000" b="1" dirty="0" smtClean="0">
                <a:solidFill>
                  <a:schemeClr val="bg1"/>
                </a:solidFill>
              </a:rPr>
              <a:t>Enforcement of </a:t>
            </a:r>
          </a:p>
          <a:p>
            <a:pPr algn="ctr" defTabSz="1306513" eaLnBrk="1" hangingPunct="1">
              <a:spcBef>
                <a:spcPct val="50000"/>
              </a:spcBef>
            </a:pPr>
            <a:r>
              <a:rPr lang="en-US" altLang="en-US" sz="5000" b="1" dirty="0" smtClean="0">
                <a:solidFill>
                  <a:schemeClr val="bg1"/>
                </a:solidFill>
              </a:rPr>
              <a:t>Fundamental Rights</a:t>
            </a:r>
            <a:endParaRPr lang="en-IN" altLang="en-US" sz="5000" b="1" dirty="0">
              <a:solidFill>
                <a:schemeClr val="bg1"/>
              </a:solidFill>
            </a:endParaRPr>
          </a:p>
        </p:txBody>
      </p:sp>
      <p:pic>
        <p:nvPicPr>
          <p:cNvPr id="17" name="Picture 16" descr="download (3).jpg"/>
          <p:cNvPicPr>
            <a:picLocks noChangeAspect="1"/>
          </p:cNvPicPr>
          <p:nvPr/>
        </p:nvPicPr>
        <p:blipFill>
          <a:blip r:embed="rId5"/>
          <a:stretch>
            <a:fillRect/>
          </a:stretch>
        </p:blipFill>
        <p:spPr>
          <a:xfrm>
            <a:off x="920675" y="685800"/>
            <a:ext cx="3727525" cy="2133600"/>
          </a:xfrm>
          <a:prstGeom prst="rect">
            <a:avLst/>
          </a:prstGeom>
        </p:spPr>
      </p:pic>
    </p:spTree>
    <p:extLst>
      <p:ext uri="{BB962C8B-B14F-4D97-AF65-F5344CB8AC3E}">
        <p14:creationId xmlns:p14="http://schemas.microsoft.com/office/powerpoint/2010/main" xmlns="" val="361802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Right)">
                                      <p:cBhvr>
                                        <p:cTn id="7" dur="3000"/>
                                        <p:tgtEl>
                                          <p:spTgt spid="14"/>
                                        </p:tgtEl>
                                      </p:cBhvr>
                                    </p:animEffect>
                                  </p:childTnLst>
                                </p:cTn>
                              </p:par>
                              <p:par>
                                <p:cTn id="8" presetID="4" presetClass="entr" presetSubtype="16"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1"/>
          <p:cNvSpPr>
            <a:spLocks noGrp="1"/>
          </p:cNvSpPr>
          <p:nvPr>
            <p:ph type="sldNum" sz="quarter" idx="10"/>
          </p:nvPr>
        </p:nvSpPr>
        <p:spPr>
          <a:noFill/>
          <a:ln>
            <a:miter lim="800000"/>
            <a:headEnd/>
            <a:tailEnd/>
          </a:ln>
        </p:spPr>
        <p:txBody>
          <a:bodyPr/>
          <a:lstStyle/>
          <a:p>
            <a:fld id="{3BEA0E5D-4E36-41DB-8E72-564BBE53D20F}" type="slidenum">
              <a:rPr lang="en-US" altLang="en-US"/>
              <a:pPr/>
              <a:t>13</a:t>
            </a:fld>
            <a:endParaRPr lang="en-US" altLang="en-US" dirty="0"/>
          </a:p>
        </p:txBody>
      </p:sp>
      <p:sp>
        <p:nvSpPr>
          <p:cNvPr id="6" name="Rectangle 2"/>
          <p:cNvSpPr txBox="1">
            <a:spLocks noChangeArrowheads="1"/>
          </p:cNvSpPr>
          <p:nvPr/>
        </p:nvSpPr>
        <p:spPr bwMode="auto">
          <a:xfrm>
            <a:off x="2438400" y="304800"/>
            <a:ext cx="84582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b="1">
                <a:solidFill>
                  <a:schemeClr val="bg1"/>
                </a:solidFill>
                <a:latin typeface="Arial" panose="020B0604020202020204" pitchFamily="34" charset="0"/>
                <a:cs typeface="Arial" panose="020B0604020202020204" pitchFamily="34" charset="0"/>
              </a:defRPr>
            </a:lvl9pPr>
          </a:lstStyle>
          <a:p>
            <a:pPr eaLnBrk="1" hangingPunct="1"/>
            <a:r>
              <a:rPr lang="en-US" altLang="en-US" sz="3600" dirty="0" smtClean="0"/>
              <a:t>Enforcement of Fundamental Rights</a:t>
            </a:r>
          </a:p>
        </p:txBody>
      </p:sp>
      <p:sp>
        <p:nvSpPr>
          <p:cNvPr id="7" name="Rectangle 3"/>
          <p:cNvSpPr txBox="1">
            <a:spLocks noChangeArrowheads="1"/>
          </p:cNvSpPr>
          <p:nvPr/>
        </p:nvSpPr>
        <p:spPr bwMode="auto">
          <a:xfrm>
            <a:off x="609600" y="2133600"/>
            <a:ext cx="13182600" cy="4648200"/>
          </a:xfrm>
          <a:prstGeom prst="rect">
            <a:avLst/>
          </a:prstGeom>
          <a:noFill/>
          <a:ln w="9525">
            <a:noFill/>
            <a:miter lim="800000"/>
            <a:headEnd/>
            <a:tailEnd/>
          </a:ln>
          <a:effectLst/>
        </p:spPr>
        <p:txBody>
          <a:bodyPr lIns="0" tIns="0" rIns="0" bIns="0"/>
          <a:lstStyle/>
          <a:p>
            <a:pPr marL="342900" indent="-342900" eaLnBrk="1" hangingPunct="1">
              <a:lnSpc>
                <a:spcPct val="120000"/>
              </a:lnSpc>
              <a:spcBef>
                <a:spcPct val="20000"/>
              </a:spcBef>
              <a:buFont typeface="Wingdings" panose="05000000000000000000" pitchFamily="2" charset="2"/>
              <a:buChar char="q"/>
            </a:pPr>
            <a:r>
              <a:rPr lang="en-IN" altLang="en-US" sz="3000" dirty="0" smtClean="0"/>
              <a:t> ‘</a:t>
            </a:r>
            <a:r>
              <a:rPr lang="en-IN" altLang="en-US" sz="3000" b="1" i="1" dirty="0" smtClean="0"/>
              <a:t>ubi jus ibi remedium</a:t>
            </a:r>
            <a:r>
              <a:rPr lang="en-IN" altLang="en-US" sz="3000" dirty="0" smtClean="0"/>
              <a:t>’ – Meaning</a:t>
            </a:r>
          </a:p>
          <a:p>
            <a:pPr marL="342900" indent="-342900" eaLnBrk="1" hangingPunct="1">
              <a:lnSpc>
                <a:spcPct val="120000"/>
              </a:lnSpc>
              <a:spcBef>
                <a:spcPct val="20000"/>
              </a:spcBef>
              <a:buFont typeface="Wingdings" panose="05000000000000000000" pitchFamily="2" charset="2"/>
              <a:buChar char="q"/>
            </a:pPr>
            <a:r>
              <a:rPr lang="en-IN" altLang="en-US" sz="3000" dirty="0" smtClean="0"/>
              <a:t>Blackstone explains.</a:t>
            </a:r>
          </a:p>
          <a:p>
            <a:pPr marL="342900" indent="-342900" eaLnBrk="1" hangingPunct="1">
              <a:lnSpc>
                <a:spcPct val="120000"/>
              </a:lnSpc>
              <a:spcBef>
                <a:spcPct val="20000"/>
              </a:spcBef>
              <a:buFont typeface="Wingdings" panose="05000000000000000000" pitchFamily="2" charset="2"/>
              <a:buChar char="q"/>
            </a:pPr>
            <a:r>
              <a:rPr lang="en-IN" altLang="en-US" sz="3000" dirty="0" smtClean="0"/>
              <a:t>Articles 32 and 226</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Grant of writs by Supreme Court and High Courts.</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Article 226- High Courts’ powers to interfere</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UOI vs. Mangal Textile Mills (P) Ltd.- 2011 (269) ELT3 (SC)</a:t>
            </a:r>
          </a:p>
          <a:p>
            <a:pPr marL="914400" lvl="1" indent="-457200" eaLnBrk="1" hangingPunct="1">
              <a:lnSpc>
                <a:spcPct val="120000"/>
              </a:lnSpc>
              <a:spcBef>
                <a:spcPct val="20000"/>
              </a:spcBef>
              <a:buFont typeface="Wingdings" panose="05000000000000000000" pitchFamily="2" charset="2"/>
              <a:buChar char="§"/>
            </a:pPr>
            <a:r>
              <a:rPr lang="en-IN" altLang="en-US" sz="2800" dirty="0" smtClean="0"/>
              <a:t>M. Nagabhushan vs. State of Karnataka- 2011(271) ELT 481 (SC)</a:t>
            </a:r>
          </a:p>
          <a:p>
            <a:pPr marL="914400" lvl="1" indent="-457200" eaLnBrk="1" hangingPunct="1">
              <a:lnSpc>
                <a:spcPct val="120000"/>
              </a:lnSpc>
              <a:spcBef>
                <a:spcPct val="20000"/>
              </a:spcBef>
              <a:buFont typeface="Wingdings" panose="05000000000000000000" pitchFamily="2" charset="2"/>
              <a:buChar char="§"/>
            </a:pPr>
            <a:endParaRPr lang="en-IN" altLang="en-US" sz="2800" dirty="0" smtClean="0"/>
          </a:p>
        </p:txBody>
      </p:sp>
      <p:pic>
        <p:nvPicPr>
          <p:cNvPr id="5" name="Picture 4" descr="download (3).jpg"/>
          <p:cNvPicPr>
            <a:picLocks noChangeAspect="1"/>
          </p:cNvPicPr>
          <p:nvPr/>
        </p:nvPicPr>
        <p:blipFill>
          <a:blip r:embed="rId2"/>
          <a:stretch>
            <a:fillRect/>
          </a:stretch>
        </p:blipFill>
        <p:spPr>
          <a:xfrm>
            <a:off x="0" y="0"/>
            <a:ext cx="2355925" cy="13485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lide(fromBottom)">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lide(fromBottom)">
                                      <p:cBhvr>
                                        <p:cTn id="17" dur="500"/>
                                        <p:tgtEl>
                                          <p:spTgt spid="7">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slide(fromBottom)">
                                      <p:cBhvr>
                                        <p:cTn id="20" dur="500"/>
                                        <p:tgtEl>
                                          <p:spTgt spid="7">
                                            <p:txEl>
                                              <p:pRg st="3" end="3"/>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slide(fromBottom)">
                                      <p:cBhvr>
                                        <p:cTn id="23" dur="500"/>
                                        <p:tgtEl>
                                          <p:spTgt spid="7">
                                            <p:txEl>
                                              <p:pRg st="4" end="4"/>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slide(fromBottom)">
                                      <p:cBhvr>
                                        <p:cTn id="26" dur="500"/>
                                        <p:tgtEl>
                                          <p:spTgt spid="7">
                                            <p:txEl>
                                              <p:pRg st="5" end="5"/>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slide(fromBottom)">
                                      <p:cBhvr>
                                        <p:cTn id="2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533400" y="6096000"/>
            <a:ext cx="10058400" cy="769441"/>
          </a:xfrm>
          <a:prstGeom prst="rect">
            <a:avLst/>
          </a:prstGeom>
          <a:noFill/>
          <a:ln w="9525">
            <a:noFill/>
            <a:miter lim="800000"/>
            <a:headEnd/>
            <a:tailEnd/>
          </a:ln>
          <a:effectLst/>
        </p:spPr>
        <p:txBody>
          <a:bodyPr wrap="square" lIns="0" tIns="0" rIns="0" bIns="0">
            <a:spAutoFit/>
          </a:bodyPr>
          <a:lstStyle/>
          <a:p>
            <a:pPr defTabSz="1306513" eaLnBrk="1" hangingPunct="1">
              <a:spcBef>
                <a:spcPct val="50000"/>
              </a:spcBef>
            </a:pPr>
            <a:r>
              <a:rPr lang="en-US" altLang="en-US" sz="5000" b="1" dirty="0" smtClean="0">
                <a:solidFill>
                  <a:schemeClr val="bg1"/>
                </a:solidFill>
              </a:rPr>
              <a:t>GST &amp; Constitutional Framework</a:t>
            </a:r>
            <a:endParaRPr lang="en-IN" altLang="en-US" sz="5000" b="1" dirty="0">
              <a:solidFill>
                <a:schemeClr val="bg1"/>
              </a:solidFill>
            </a:endParaRPr>
          </a:p>
        </p:txBody>
      </p:sp>
      <p:pic>
        <p:nvPicPr>
          <p:cNvPr id="19" name="Picture 18" descr="G S T.gif"/>
          <p:cNvPicPr>
            <a:picLocks noChangeAspect="1"/>
          </p:cNvPicPr>
          <p:nvPr/>
        </p:nvPicPr>
        <p:blipFill>
          <a:blip r:embed="rId5">
            <a:clrChange>
              <a:clrFrom>
                <a:srgbClr val="00205A"/>
              </a:clrFrom>
              <a:clrTo>
                <a:srgbClr val="00205A">
                  <a:alpha val="0"/>
                </a:srgbClr>
              </a:clrTo>
            </a:clrChange>
            <a:duotone>
              <a:prstClr val="black"/>
              <a:srgbClr val="FF0000">
                <a:tint val="45000"/>
                <a:satMod val="400000"/>
              </a:srgbClr>
            </a:duotone>
          </a:blip>
          <a:stretch>
            <a:fillRect/>
          </a:stretch>
        </p:blipFill>
        <p:spPr>
          <a:xfrm>
            <a:off x="2099732" y="3962400"/>
            <a:ext cx="1896534" cy="1066800"/>
          </a:xfrm>
          <a:prstGeom prst="rect">
            <a:avLst/>
          </a:prstGeom>
          <a:ln>
            <a:solidFill>
              <a:srgbClr val="FFFF00"/>
            </a:solidFill>
          </a:ln>
        </p:spPr>
      </p:pic>
      <p:pic>
        <p:nvPicPr>
          <p:cNvPr id="55300" name="Picture 4" descr="Image result for GST animated gif"/>
          <p:cNvPicPr>
            <a:picLocks noChangeAspect="1" noChangeArrowheads="1" noCrop="1"/>
          </p:cNvPicPr>
          <p:nvPr/>
        </p:nvPicPr>
        <p:blipFill>
          <a:blip r:embed="rId6">
            <a:lum contrast="40000"/>
          </a:blip>
          <a:srcRect/>
          <a:stretch>
            <a:fillRect/>
          </a:stretch>
        </p:blipFill>
        <p:spPr bwMode="auto">
          <a:xfrm>
            <a:off x="195526" y="723901"/>
            <a:ext cx="5595674" cy="3009899"/>
          </a:xfrm>
          <a:prstGeom prst="rect">
            <a:avLst/>
          </a:prstGeom>
          <a:noFill/>
        </p:spPr>
      </p:pic>
    </p:spTree>
    <p:extLst>
      <p:ext uri="{BB962C8B-B14F-4D97-AF65-F5344CB8AC3E}">
        <p14:creationId xmlns:p14="http://schemas.microsoft.com/office/powerpoint/2010/main" xmlns="" val="778311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743200" y="381000"/>
            <a:ext cx="8305800" cy="766763"/>
          </a:xfrm>
        </p:spPr>
        <p:txBody>
          <a:bodyPr/>
          <a:lstStyle/>
          <a:p>
            <a:pPr eaLnBrk="1" hangingPunct="1"/>
            <a:r>
              <a:rPr lang="en-US" altLang="en-US" sz="3600" dirty="0" smtClean="0"/>
              <a:t>GST &amp; Constitutional Framework</a:t>
            </a:r>
          </a:p>
        </p:txBody>
      </p:sp>
      <p:sp>
        <p:nvSpPr>
          <p:cNvPr id="15363" name="Rectangle 3"/>
          <p:cNvSpPr txBox="1">
            <a:spLocks noChangeArrowheads="1"/>
          </p:cNvSpPr>
          <p:nvPr/>
        </p:nvSpPr>
        <p:spPr bwMode="auto">
          <a:xfrm>
            <a:off x="457200" y="1600200"/>
            <a:ext cx="13182600" cy="5486400"/>
          </a:xfrm>
          <a:prstGeom prst="rect">
            <a:avLst/>
          </a:prstGeom>
          <a:noFill/>
          <a:ln w="9525">
            <a:noFill/>
            <a:miter lim="800000"/>
            <a:headEnd/>
            <a:tailEnd/>
          </a:ln>
          <a:effectLst/>
        </p:spPr>
        <p:txBody>
          <a:bodyPr lIns="0" tIns="0" rIns="0" bIns="0"/>
          <a:lstStyle/>
          <a:p>
            <a:pPr lvl="0" algn="just" eaLnBrk="1" fontAlgn="auto" hangingPunct="1">
              <a:lnSpc>
                <a:spcPct val="150000"/>
              </a:lnSpc>
              <a:spcAft>
                <a:spcPts val="0"/>
              </a:spcAft>
              <a:buFont typeface="Wingdings" pitchFamily="2" charset="2"/>
              <a:buChar char="q"/>
              <a:defRPr/>
            </a:pPr>
            <a:r>
              <a:rPr lang="en-IN" altLang="en-US" sz="3000" b="1" kern="0" dirty="0" smtClean="0">
                <a:solidFill>
                  <a:srgbClr val="000000"/>
                </a:solidFill>
                <a:latin typeface="Arial" panose="020B0604020202020204" pitchFamily="34" charset="0"/>
                <a:cs typeface="Arial" panose="020B0604020202020204" pitchFamily="34" charset="0"/>
              </a:rPr>
              <a:t>Article 366(12A) </a:t>
            </a:r>
          </a:p>
          <a:p>
            <a:pPr lvl="0"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Defines ‘goods and services tax’ means any tax on </a:t>
            </a:r>
            <a:r>
              <a:rPr lang="en-IN" altLang="en-US" sz="2800" b="1" kern="0" dirty="0" smtClean="0">
                <a:solidFill>
                  <a:srgbClr val="000000"/>
                </a:solidFill>
                <a:latin typeface="Arial" panose="020B0604020202020204" pitchFamily="34" charset="0"/>
                <a:cs typeface="Arial" panose="020B0604020202020204" pitchFamily="34" charset="0"/>
              </a:rPr>
              <a:t>supply</a:t>
            </a:r>
            <a:r>
              <a:rPr lang="en-IN" altLang="en-US" sz="2800" kern="0" dirty="0" smtClean="0">
                <a:solidFill>
                  <a:srgbClr val="000000"/>
                </a:solidFill>
                <a:latin typeface="Arial" panose="020B0604020202020204" pitchFamily="34" charset="0"/>
                <a:cs typeface="Arial" panose="020B0604020202020204" pitchFamily="34" charset="0"/>
              </a:rPr>
              <a:t> of goods, or services or both except taxes on the supply of the alcoholic liquor for human consumption</a:t>
            </a:r>
          </a:p>
          <a:p>
            <a:pPr marL="342900" lvl="0" indent="-342900" algn="just" eaLnBrk="1" fontAlgn="auto" hangingPunct="1">
              <a:lnSpc>
                <a:spcPct val="150000"/>
              </a:lnSpc>
              <a:spcAft>
                <a:spcPts val="0"/>
              </a:spcAft>
              <a:defRPr/>
            </a:pPr>
            <a:r>
              <a:rPr lang="en-IN" altLang="en-US" sz="2800" b="1" i="1" kern="0" dirty="0" smtClean="0">
                <a:solidFill>
                  <a:srgbClr val="000000"/>
                </a:solidFill>
                <a:latin typeface="Arial" panose="020B0604020202020204" pitchFamily="34" charset="0"/>
                <a:cs typeface="Arial" panose="020B0604020202020204" pitchFamily="34" charset="0"/>
              </a:rPr>
              <a:t>Alcoholic liquor for human consumption – completely outside purview of</a:t>
            </a:r>
          </a:p>
          <a:p>
            <a:pPr marL="342900" lvl="0" indent="-342900" algn="just" eaLnBrk="1" fontAlgn="auto" hangingPunct="1">
              <a:lnSpc>
                <a:spcPct val="150000"/>
              </a:lnSpc>
              <a:spcAft>
                <a:spcPts val="0"/>
              </a:spcAft>
              <a:defRPr/>
            </a:pPr>
            <a:r>
              <a:rPr lang="en-IN" altLang="en-US" sz="2800" b="1" i="1" kern="0" dirty="0" smtClean="0">
                <a:solidFill>
                  <a:srgbClr val="000000"/>
                </a:solidFill>
                <a:latin typeface="Arial" panose="020B0604020202020204" pitchFamily="34" charset="0"/>
                <a:cs typeface="Arial" panose="020B0604020202020204" pitchFamily="34" charset="0"/>
              </a:rPr>
              <a:t>GST</a:t>
            </a:r>
          </a:p>
          <a:p>
            <a:pPr lvl="0" algn="just" eaLnBrk="1" fontAlgn="auto" hangingPunct="1">
              <a:lnSpc>
                <a:spcPct val="150000"/>
              </a:lnSpc>
              <a:spcAft>
                <a:spcPts val="0"/>
              </a:spcAft>
              <a:buFont typeface="Wingdings" pitchFamily="2" charset="2"/>
              <a:buChar char="q"/>
              <a:defRPr/>
            </a:pPr>
            <a:r>
              <a:rPr lang="en-IN" altLang="en-US" sz="3000" b="1" kern="0" dirty="0" smtClean="0">
                <a:solidFill>
                  <a:srgbClr val="000000"/>
                </a:solidFill>
                <a:latin typeface="Arial" panose="020B0604020202020204" pitchFamily="34" charset="0"/>
                <a:cs typeface="Arial" panose="020B0604020202020204" pitchFamily="34" charset="0"/>
              </a:rPr>
              <a:t>Article 279A</a:t>
            </a:r>
            <a:r>
              <a:rPr lang="en-IN" altLang="en-US" sz="3000" kern="0" dirty="0" smtClean="0">
                <a:solidFill>
                  <a:srgbClr val="000000"/>
                </a:solidFill>
                <a:latin typeface="Arial" panose="020B0604020202020204" pitchFamily="34" charset="0"/>
                <a:cs typeface="Arial" panose="020B0604020202020204" pitchFamily="34" charset="0"/>
              </a:rPr>
              <a:t> </a:t>
            </a:r>
          </a:p>
          <a:p>
            <a:pPr lvl="0"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GST council to recommend date from which GST on petroleum crude, high speed diesel, motor spirit (commonly known as petrol), natural gas and aviation turbine fuel shall be levied</a:t>
            </a:r>
            <a:endParaRPr lang="en-IN" altLang="en-US" sz="2800" kern="0" dirty="0">
              <a:solidFill>
                <a:srgbClr val="000000"/>
              </a:solidFill>
              <a:latin typeface="Arial" panose="020B0604020202020204" pitchFamily="34" charset="0"/>
              <a:cs typeface="Arial" panose="020B0604020202020204" pitchFamily="34" charset="0"/>
            </a:endParaRPr>
          </a:p>
        </p:txBody>
      </p:sp>
      <p:sp>
        <p:nvSpPr>
          <p:cNvPr id="15364" name="Slide Number Placeholder 1"/>
          <p:cNvSpPr>
            <a:spLocks noGrp="1"/>
          </p:cNvSpPr>
          <p:nvPr>
            <p:ph type="sldNum" sz="quarter" idx="10"/>
          </p:nvPr>
        </p:nvSpPr>
        <p:spPr>
          <a:noFill/>
          <a:ln>
            <a:miter lim="800000"/>
            <a:headEnd/>
            <a:tailEnd/>
          </a:ln>
        </p:spPr>
        <p:txBody>
          <a:bodyPr/>
          <a:lstStyle/>
          <a:p>
            <a:fld id="{9FD77A5D-910E-4633-870B-B5BFCBEB2AED}" type="slidenum">
              <a:rPr lang="en-US" altLang="en-US"/>
              <a:pPr/>
              <a:t>15</a:t>
            </a:fld>
            <a:endParaRPr lang="en-US" altLang="en-US" dirty="0"/>
          </a:p>
        </p:txBody>
      </p:sp>
      <p:pic>
        <p:nvPicPr>
          <p:cNvPr id="7" name="Picture 4" descr="Image result for GST animated gif"/>
          <p:cNvPicPr>
            <a:picLocks noChangeAspect="1" noChangeArrowheads="1" noCrop="1"/>
          </p:cNvPicPr>
          <p:nvPr/>
        </p:nvPicPr>
        <p:blipFill>
          <a:blip r:embed="rId2">
            <a:lum contrast="40000"/>
          </a:blip>
          <a:srcRect/>
          <a:stretch>
            <a:fillRect/>
          </a:stretch>
        </p:blipFill>
        <p:spPr bwMode="auto">
          <a:xfrm>
            <a:off x="76200" y="62879"/>
            <a:ext cx="2362200" cy="12706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slide(fromBottom)">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slide(fromBottom)">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slide(fromBottom)">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slide(fromBottom)">
                                      <p:cBhvr>
                                        <p:cTn id="22" dur="5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slide(fromBottom)">
                                      <p:cBhvr>
                                        <p:cTn id="27" dur="5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slide(fromBottom)">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609600" y="1828800"/>
            <a:ext cx="13182600" cy="5486400"/>
          </a:xfrm>
          <a:prstGeom prst="rect">
            <a:avLst/>
          </a:prstGeom>
          <a:noFill/>
          <a:ln w="9525">
            <a:noFill/>
            <a:miter lim="800000"/>
            <a:headEnd/>
            <a:tailEnd/>
          </a:ln>
          <a:effectLst/>
        </p:spPr>
        <p:txBody>
          <a:bodyPr lIns="0" tIns="0" rIns="0" bIns="0"/>
          <a:lstStyle/>
          <a:p>
            <a:pPr lvl="0" algn="just" eaLnBrk="1" fontAlgn="auto" hangingPunct="1">
              <a:lnSpc>
                <a:spcPct val="150000"/>
              </a:lnSpc>
              <a:spcAft>
                <a:spcPts val="0"/>
              </a:spcAft>
              <a:buFont typeface="Wingdings" pitchFamily="2" charset="2"/>
              <a:buChar char="q"/>
              <a:defRPr/>
            </a:pPr>
            <a:r>
              <a:rPr lang="en-IN" altLang="en-US" sz="3000" b="1" kern="0" dirty="0" smtClean="0">
                <a:solidFill>
                  <a:srgbClr val="000000"/>
                </a:solidFill>
                <a:latin typeface="Arial" panose="020B0604020202020204" pitchFamily="34" charset="0"/>
                <a:cs typeface="Arial" panose="020B0604020202020204" pitchFamily="34" charset="0"/>
              </a:rPr>
              <a:t>Article 246A </a:t>
            </a:r>
          </a:p>
          <a:p>
            <a:pPr marL="679952" lvl="0" indent="-380985" algn="just" eaLnBrk="1" fontAlgn="auto" hangingPunct="1">
              <a:lnSpc>
                <a:spcPct val="150000"/>
              </a:lnSpc>
              <a:spcAft>
                <a:spcPts val="0"/>
              </a:spcAft>
              <a:buFontTx/>
              <a:buAutoNum type="arabicParenBoth"/>
              <a:defRPr/>
            </a:pPr>
            <a:r>
              <a:rPr lang="en-IN" altLang="en-US" sz="2800" kern="0" dirty="0" smtClean="0">
                <a:solidFill>
                  <a:srgbClr val="000000"/>
                </a:solidFill>
                <a:latin typeface="Arial" panose="020B0604020202020204" pitchFamily="34" charset="0"/>
                <a:cs typeface="Arial" panose="020B0604020202020204" pitchFamily="34" charset="0"/>
              </a:rPr>
              <a:t> Notwithstanding anything contained in articles 246 and 254, Parliament, and, </a:t>
            </a:r>
          </a:p>
          <a:p>
            <a:pPr marL="679952" lvl="0" indent="-380985"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     subject to clause (2), the Legislature of every State, have power to make laws  </a:t>
            </a:r>
          </a:p>
          <a:p>
            <a:pPr marL="679952" lvl="0" indent="-380985"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     with respect to goods and services tax imposed by the Union or by such State.</a:t>
            </a:r>
          </a:p>
          <a:p>
            <a:pPr marL="679952" lvl="0" indent="-380985" algn="just" eaLnBrk="1" fontAlgn="auto" hangingPunct="1">
              <a:lnSpc>
                <a:spcPct val="150000"/>
              </a:lnSpc>
              <a:spcAft>
                <a:spcPts val="0"/>
              </a:spcAft>
              <a:defRPr/>
            </a:pPr>
            <a:endParaRPr lang="en-IN" altLang="en-US" sz="2800" kern="0" dirty="0" smtClean="0">
              <a:solidFill>
                <a:srgbClr val="000000"/>
              </a:solidFill>
              <a:latin typeface="Arial" panose="020B0604020202020204" pitchFamily="34" charset="0"/>
              <a:cs typeface="Arial" panose="020B0604020202020204" pitchFamily="34" charset="0"/>
            </a:endParaRPr>
          </a:p>
          <a:p>
            <a:pPr marL="679952" lvl="0" indent="-380985"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(2) Parliament has exclusive power to make laws with respect to goods and </a:t>
            </a:r>
          </a:p>
          <a:p>
            <a:pPr marL="679952" lvl="0" indent="-380985"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      services tax where the supply of goods, or of services, or both takes place in </a:t>
            </a:r>
          </a:p>
          <a:p>
            <a:pPr marL="679952" lvl="0" indent="-380985" algn="just" eaLnBrk="1" fontAlgn="auto" hangingPunct="1">
              <a:lnSpc>
                <a:spcPct val="150000"/>
              </a:lnSpc>
              <a:spcAft>
                <a:spcPts val="0"/>
              </a:spcAft>
              <a:defRPr/>
            </a:pPr>
            <a:r>
              <a:rPr lang="en-IN" altLang="en-US" sz="2800" kern="0" dirty="0" smtClean="0">
                <a:solidFill>
                  <a:srgbClr val="000000"/>
                </a:solidFill>
                <a:latin typeface="Arial" panose="020B0604020202020204" pitchFamily="34" charset="0"/>
                <a:cs typeface="Arial" panose="020B0604020202020204" pitchFamily="34" charset="0"/>
              </a:rPr>
              <a:t>      the course of inter-State trade or commerce.</a:t>
            </a:r>
          </a:p>
          <a:p>
            <a:pPr marL="342900" indent="-342900" eaLnBrk="1" hangingPunct="1">
              <a:lnSpc>
                <a:spcPct val="120000"/>
              </a:lnSpc>
              <a:spcBef>
                <a:spcPct val="20000"/>
              </a:spcBef>
            </a:pPr>
            <a:endParaRPr lang="en-IN" altLang="en-US" sz="3000" dirty="0"/>
          </a:p>
        </p:txBody>
      </p:sp>
      <p:sp>
        <p:nvSpPr>
          <p:cNvPr id="15364" name="Slide Number Placeholder 1"/>
          <p:cNvSpPr>
            <a:spLocks noGrp="1"/>
          </p:cNvSpPr>
          <p:nvPr>
            <p:ph type="sldNum" sz="quarter" idx="10"/>
          </p:nvPr>
        </p:nvSpPr>
        <p:spPr>
          <a:noFill/>
          <a:ln>
            <a:miter lim="800000"/>
            <a:headEnd/>
            <a:tailEnd/>
          </a:ln>
        </p:spPr>
        <p:txBody>
          <a:bodyPr/>
          <a:lstStyle/>
          <a:p>
            <a:fld id="{9FD77A5D-910E-4633-870B-B5BFCBEB2AED}" type="slidenum">
              <a:rPr lang="en-US" altLang="en-US"/>
              <a:pPr/>
              <a:t>16</a:t>
            </a:fld>
            <a:endParaRPr lang="en-US" altLang="en-US" dirty="0"/>
          </a:p>
        </p:txBody>
      </p:sp>
      <p:sp>
        <p:nvSpPr>
          <p:cNvPr id="7" name="Rectangle 2"/>
          <p:cNvSpPr txBox="1">
            <a:spLocks noChangeArrowheads="1"/>
          </p:cNvSpPr>
          <p:nvPr/>
        </p:nvSpPr>
        <p:spPr bwMode="auto">
          <a:xfrm>
            <a:off x="2590800" y="304800"/>
            <a:ext cx="99822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Constitutional Provisions relating to GST</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8" name="Picture 4" descr="Image result for GST animated gif"/>
          <p:cNvPicPr>
            <a:picLocks noChangeAspect="1" noChangeArrowheads="1" noCrop="1"/>
          </p:cNvPicPr>
          <p:nvPr/>
        </p:nvPicPr>
        <p:blipFill>
          <a:blip r:embed="rId2">
            <a:lum contrast="40000"/>
          </a:blip>
          <a:srcRect/>
          <a:stretch>
            <a:fillRect/>
          </a:stretch>
        </p:blipFill>
        <p:spPr bwMode="auto">
          <a:xfrm>
            <a:off x="76200" y="62879"/>
            <a:ext cx="2362200" cy="127062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533400" y="1371600"/>
            <a:ext cx="13411200" cy="5486400"/>
          </a:xfrm>
          <a:prstGeom prst="rect">
            <a:avLst/>
          </a:prstGeom>
          <a:noFill/>
          <a:ln w="9525">
            <a:noFill/>
            <a:miter lim="800000"/>
            <a:headEnd/>
            <a:tailEnd/>
          </a:ln>
          <a:effectLst/>
        </p:spPr>
        <p:txBody>
          <a:bodyPr lIns="0" tIns="0" rIns="0" bIns="0"/>
          <a:lstStyle/>
          <a:p>
            <a:pPr lvl="0" eaLnBrk="1" fontAlgn="auto" hangingPunct="1">
              <a:lnSpc>
                <a:spcPct val="150000"/>
              </a:lnSpc>
              <a:spcAft>
                <a:spcPts val="0"/>
              </a:spcAft>
              <a:buFont typeface="Wingdings" pitchFamily="2" charset="2"/>
              <a:buChar char="q"/>
              <a:defRPr/>
            </a:pPr>
            <a:r>
              <a:rPr lang="en-GB" sz="3000" b="1" kern="0" dirty="0" smtClean="0">
                <a:solidFill>
                  <a:srgbClr val="000000"/>
                </a:solidFill>
                <a:latin typeface="Arial" panose="020B0604020202020204" pitchFamily="34" charset="0"/>
                <a:cs typeface="Arial" panose="020B0604020202020204" pitchFamily="34" charset="0"/>
              </a:rPr>
              <a:t>Article 269A</a:t>
            </a:r>
            <a:r>
              <a:rPr lang="en-GB" sz="3000" kern="0" dirty="0" smtClean="0">
                <a:solidFill>
                  <a:srgbClr val="000000"/>
                </a:solidFill>
                <a:latin typeface="Arial" panose="020B0604020202020204" pitchFamily="34" charset="0"/>
                <a:cs typeface="Arial" panose="020B0604020202020204" pitchFamily="34" charset="0"/>
              </a:rPr>
              <a:t> </a:t>
            </a:r>
          </a:p>
          <a:p>
            <a:pPr marL="714346" lvl="1" indent="-380985" algn="just" eaLnBrk="1" fontAlgn="auto" hangingPunct="1">
              <a:lnSpc>
                <a:spcPct val="150000"/>
              </a:lnSpc>
              <a:spcAft>
                <a:spcPts val="0"/>
              </a:spcAft>
              <a:buFontTx/>
              <a:buAutoNum type="arabicParenBoth"/>
              <a:defRPr/>
            </a:pPr>
            <a:r>
              <a:rPr lang="en-GB" sz="2800" kern="0" dirty="0" smtClean="0">
                <a:solidFill>
                  <a:srgbClr val="000000"/>
                </a:solidFill>
                <a:latin typeface="Arial" panose="020B0604020202020204" pitchFamily="34" charset="0"/>
                <a:cs typeface="Arial" panose="020B0604020202020204" pitchFamily="34" charset="0"/>
              </a:rPr>
              <a:t>Goods and services tax on supplies in the course of inter-State trade or commerce shall be levied and collected by the Government of India and such tax shall be apportioned between the Union and the States in the manner as may be provided by Parliament by law on the recommendations of the Goods and Services Tax Council.</a:t>
            </a:r>
          </a:p>
          <a:p>
            <a:pPr marL="333362" lvl="1" algn="just" eaLnBrk="1" fontAlgn="auto" hangingPunct="1">
              <a:lnSpc>
                <a:spcPct val="150000"/>
              </a:lnSpc>
              <a:spcAft>
                <a:spcPts val="0"/>
              </a:spcAft>
              <a:defRPr/>
            </a:pPr>
            <a:r>
              <a:rPr lang="en-GB" sz="2800" b="1" kern="0" dirty="0" smtClean="0">
                <a:solidFill>
                  <a:srgbClr val="000000"/>
                </a:solidFill>
                <a:latin typeface="Arial" panose="020B0604020202020204" pitchFamily="34" charset="0"/>
                <a:cs typeface="Arial" panose="020B0604020202020204" pitchFamily="34" charset="0"/>
              </a:rPr>
              <a:t>Explanation.—</a:t>
            </a:r>
            <a:r>
              <a:rPr lang="en-GB" sz="2800" kern="0" dirty="0" smtClean="0">
                <a:solidFill>
                  <a:srgbClr val="000000"/>
                </a:solidFill>
                <a:latin typeface="Arial" panose="020B0604020202020204" pitchFamily="34" charset="0"/>
                <a:cs typeface="Arial" panose="020B0604020202020204" pitchFamily="34" charset="0"/>
              </a:rPr>
              <a:t>For the purposes of this clause, supply of goods, or of services, or both in the course of import into the territory of India shall be deemed to be supply of goods, or of services, or both in the course of inter-State trade or commerce.</a:t>
            </a:r>
            <a:endParaRPr lang="en-IN" altLang="en-US" sz="2800" kern="0" dirty="0" smtClean="0">
              <a:solidFill>
                <a:srgbClr val="000000"/>
              </a:solidFill>
              <a:latin typeface="Arial" panose="020B0604020202020204" pitchFamily="34" charset="0"/>
              <a:cs typeface="Arial" panose="020B0604020202020204" pitchFamily="34" charset="0"/>
            </a:endParaRPr>
          </a:p>
          <a:p>
            <a:pPr marL="342900" indent="-342900" eaLnBrk="1" hangingPunct="1">
              <a:lnSpc>
                <a:spcPct val="120000"/>
              </a:lnSpc>
              <a:spcBef>
                <a:spcPct val="20000"/>
              </a:spcBef>
            </a:pPr>
            <a:endParaRPr lang="en-IN" altLang="en-US" sz="3000" dirty="0"/>
          </a:p>
        </p:txBody>
      </p:sp>
      <p:sp>
        <p:nvSpPr>
          <p:cNvPr id="15364" name="Slide Number Placeholder 1"/>
          <p:cNvSpPr>
            <a:spLocks noGrp="1"/>
          </p:cNvSpPr>
          <p:nvPr>
            <p:ph type="sldNum" sz="quarter" idx="10"/>
          </p:nvPr>
        </p:nvSpPr>
        <p:spPr>
          <a:noFill/>
          <a:ln>
            <a:miter lim="800000"/>
            <a:headEnd/>
            <a:tailEnd/>
          </a:ln>
        </p:spPr>
        <p:txBody>
          <a:bodyPr/>
          <a:lstStyle/>
          <a:p>
            <a:fld id="{9FD77A5D-910E-4633-870B-B5BFCBEB2AED}" type="slidenum">
              <a:rPr lang="en-US" altLang="en-US"/>
              <a:pPr/>
              <a:t>17</a:t>
            </a:fld>
            <a:endParaRPr lang="en-US" altLang="en-US" dirty="0"/>
          </a:p>
        </p:txBody>
      </p:sp>
      <p:sp>
        <p:nvSpPr>
          <p:cNvPr id="6" name="Rectangle 2"/>
          <p:cNvSpPr txBox="1">
            <a:spLocks noChangeArrowheads="1"/>
          </p:cNvSpPr>
          <p:nvPr/>
        </p:nvSpPr>
        <p:spPr bwMode="auto">
          <a:xfrm>
            <a:off x="2590800" y="304800"/>
            <a:ext cx="9982200"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Constitutional Provisions relating to GST</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7" name="Picture 4" descr="Image result for GST animated gif"/>
          <p:cNvPicPr>
            <a:picLocks noChangeAspect="1" noChangeArrowheads="1" noCrop="1"/>
          </p:cNvPicPr>
          <p:nvPr/>
        </p:nvPicPr>
        <p:blipFill>
          <a:blip r:embed="rId2">
            <a:lum contrast="40000"/>
          </a:blip>
          <a:srcRect/>
          <a:stretch>
            <a:fillRect/>
          </a:stretch>
        </p:blipFill>
        <p:spPr bwMode="auto">
          <a:xfrm>
            <a:off x="76200" y="62879"/>
            <a:ext cx="2362200" cy="127062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609600" y="3776515"/>
            <a:ext cx="8534400" cy="1923604"/>
          </a:xfrm>
          <a:prstGeom prst="rect">
            <a:avLst/>
          </a:prstGeom>
          <a:noFill/>
          <a:ln w="9525">
            <a:noFill/>
            <a:miter lim="800000"/>
            <a:headEnd/>
            <a:tailEnd/>
          </a:ln>
          <a:effectLst/>
        </p:spPr>
        <p:txBody>
          <a:bodyPr wrap="square" lIns="0" tIns="0" rIns="0" bIns="0">
            <a:spAutoFit/>
          </a:bodyPr>
          <a:lstStyle/>
          <a:p>
            <a:pPr algn="ctr" defTabSz="1306513" eaLnBrk="1" hangingPunct="1">
              <a:spcBef>
                <a:spcPct val="50000"/>
              </a:spcBef>
            </a:pPr>
            <a:r>
              <a:rPr lang="en-US" altLang="en-US" sz="5000" b="1" dirty="0" smtClean="0">
                <a:solidFill>
                  <a:schemeClr val="bg1"/>
                </a:solidFill>
              </a:rPr>
              <a:t>Constitutional Amendments </a:t>
            </a:r>
          </a:p>
          <a:p>
            <a:pPr algn="ctr" defTabSz="1306513" eaLnBrk="1" hangingPunct="1">
              <a:spcBef>
                <a:spcPct val="50000"/>
              </a:spcBef>
            </a:pPr>
            <a:r>
              <a:rPr lang="en-US" altLang="en-US" sz="5000" b="1" dirty="0" smtClean="0">
                <a:solidFill>
                  <a:schemeClr val="bg1"/>
                </a:solidFill>
              </a:rPr>
              <a:t>and Certain Issues</a:t>
            </a:r>
            <a:endParaRPr lang="en-IN" altLang="en-US" sz="5000" b="1" dirty="0">
              <a:solidFill>
                <a:schemeClr val="bg1"/>
              </a:solidFill>
            </a:endParaRPr>
          </a:p>
        </p:txBody>
      </p:sp>
      <p:pic>
        <p:nvPicPr>
          <p:cNvPr id="17" name="Picture 16" descr="consti2.jpg"/>
          <p:cNvPicPr>
            <a:picLocks noChangeAspect="1"/>
          </p:cNvPicPr>
          <p:nvPr/>
        </p:nvPicPr>
        <p:blipFill>
          <a:blip r:embed="rId5">
            <a:lum bright="10000" contrast="10000"/>
          </a:blip>
          <a:stretch>
            <a:fillRect/>
          </a:stretch>
        </p:blipFill>
        <p:spPr>
          <a:xfrm>
            <a:off x="304800" y="304800"/>
            <a:ext cx="2514600" cy="3310035"/>
          </a:xfrm>
          <a:prstGeom prst="rect">
            <a:avLst/>
          </a:prstGeom>
        </p:spPr>
      </p:pic>
      <p:pic>
        <p:nvPicPr>
          <p:cNvPr id="19" name="Picture 18" descr="change.gif"/>
          <p:cNvPicPr>
            <a:picLocks noChangeAspect="1"/>
          </p:cNvPicPr>
          <p:nvPr/>
        </p:nvPicPr>
        <p:blipFill>
          <a:blip r:embed="rId6" cstate="print">
            <a:clrChange>
              <a:clrFrom>
                <a:srgbClr val="FFFFFF"/>
              </a:clrFrom>
              <a:clrTo>
                <a:srgbClr val="FFFFFF">
                  <a:alpha val="0"/>
                </a:srgbClr>
              </a:clrTo>
            </a:clrChange>
            <a:lum bright="-30000" contrast="40000"/>
          </a:blip>
          <a:stretch>
            <a:fillRect/>
          </a:stretch>
        </p:blipFill>
        <p:spPr>
          <a:xfrm>
            <a:off x="381000" y="1828800"/>
            <a:ext cx="2286000" cy="1714500"/>
          </a:xfrm>
          <a:prstGeom prst="rect">
            <a:avLst/>
          </a:prstGeom>
        </p:spPr>
      </p:pic>
    </p:spTree>
    <p:extLst>
      <p:ext uri="{BB962C8B-B14F-4D97-AF65-F5344CB8AC3E}">
        <p14:creationId xmlns:p14="http://schemas.microsoft.com/office/powerpoint/2010/main" xmlns="" val="3911523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04801" y="304800"/>
            <a:ext cx="11306174" cy="766763"/>
          </a:xfrm>
        </p:spPr>
        <p:txBody>
          <a:bodyPr/>
          <a:lstStyle/>
          <a:p>
            <a:pPr algn="ctr" defTabSz="1306513" eaLnBrk="1" hangingPunct="1">
              <a:spcBef>
                <a:spcPct val="50000"/>
              </a:spcBef>
            </a:pPr>
            <a:r>
              <a:rPr lang="en-US" altLang="en-US" sz="3600" dirty="0"/>
              <a:t>Constitutional Amendments and certain issues</a:t>
            </a:r>
            <a:endParaRPr lang="en-IN" altLang="en-US" sz="3600" dirty="0"/>
          </a:p>
        </p:txBody>
      </p:sp>
      <p:sp>
        <p:nvSpPr>
          <p:cNvPr id="16387" name="Rectangle 3"/>
          <p:cNvSpPr txBox="1">
            <a:spLocks noChangeArrowheads="1"/>
          </p:cNvSpPr>
          <p:nvPr/>
        </p:nvSpPr>
        <p:spPr bwMode="auto">
          <a:xfrm>
            <a:off x="457200" y="1905000"/>
            <a:ext cx="13182600" cy="4724400"/>
          </a:xfrm>
          <a:prstGeom prst="rect">
            <a:avLst/>
          </a:prstGeom>
          <a:noFill/>
          <a:ln w="9525">
            <a:noFill/>
            <a:miter lim="800000"/>
            <a:headEnd/>
            <a:tailEnd/>
          </a:ln>
          <a:effectLst/>
        </p:spPr>
        <p:txBody>
          <a:bodyPr lIns="0" tIns="0" rIns="0" bIns="0"/>
          <a:lstStyle/>
          <a:p>
            <a:pPr marL="457200" indent="-457200">
              <a:lnSpc>
                <a:spcPct val="120000"/>
              </a:lnSpc>
              <a:spcBef>
                <a:spcPct val="20000"/>
              </a:spcBef>
              <a:buFont typeface="Wingdings" panose="05000000000000000000" pitchFamily="2" charset="2"/>
              <a:buChar char="q"/>
            </a:pPr>
            <a:r>
              <a:rPr lang="en-IN" altLang="en-US" sz="3000" dirty="0" smtClean="0"/>
              <a:t>Whether the amendment leads to change in the basic structure of the constitution?</a:t>
            </a:r>
          </a:p>
          <a:p>
            <a:pPr marL="457200" indent="-457200">
              <a:lnSpc>
                <a:spcPct val="120000"/>
              </a:lnSpc>
              <a:spcBef>
                <a:spcPct val="20000"/>
              </a:spcBef>
              <a:buFont typeface="Wingdings" panose="05000000000000000000" pitchFamily="2" charset="2"/>
              <a:buChar char="q"/>
            </a:pPr>
            <a:r>
              <a:rPr lang="en-IN" altLang="en-US" sz="3000" dirty="0" smtClean="0"/>
              <a:t>Retention of residual entry 97 in List I of Sch. VII</a:t>
            </a:r>
          </a:p>
          <a:p>
            <a:pPr marL="457200" indent="-457200">
              <a:lnSpc>
                <a:spcPct val="120000"/>
              </a:lnSpc>
              <a:spcBef>
                <a:spcPct val="20000"/>
              </a:spcBef>
              <a:buFont typeface="Wingdings" panose="05000000000000000000" pitchFamily="2" charset="2"/>
              <a:buChar char="q"/>
            </a:pPr>
            <a:r>
              <a:rPr lang="en-IN" altLang="en-US" sz="3000" dirty="0" smtClean="0"/>
              <a:t>Retention of Article 366(29A)</a:t>
            </a:r>
          </a:p>
          <a:p>
            <a:pPr marL="457200" indent="-457200">
              <a:lnSpc>
                <a:spcPct val="120000"/>
              </a:lnSpc>
              <a:spcBef>
                <a:spcPct val="20000"/>
              </a:spcBef>
              <a:buFont typeface="Wingdings" panose="05000000000000000000" pitchFamily="2" charset="2"/>
              <a:buChar char="q"/>
            </a:pPr>
            <a:r>
              <a:rPr lang="en-IN" altLang="en-US" sz="3000" dirty="0" smtClean="0"/>
              <a:t>Taxation of supply of electricity post-GST</a:t>
            </a:r>
          </a:p>
          <a:p>
            <a:pPr>
              <a:lnSpc>
                <a:spcPct val="120000"/>
              </a:lnSpc>
              <a:spcBef>
                <a:spcPct val="20000"/>
              </a:spcBef>
            </a:pPr>
            <a:endParaRPr lang="en-IN" altLang="en-US" sz="3000" dirty="0" smtClean="0"/>
          </a:p>
          <a:p>
            <a:pPr marL="457200" indent="-457200">
              <a:lnSpc>
                <a:spcPct val="120000"/>
              </a:lnSpc>
              <a:spcBef>
                <a:spcPct val="20000"/>
              </a:spcBef>
              <a:buFont typeface="Wingdings" panose="05000000000000000000" pitchFamily="2" charset="2"/>
              <a:buChar char="q"/>
            </a:pPr>
            <a:endParaRPr lang="en-IN" altLang="en-US" sz="3000" dirty="0"/>
          </a:p>
        </p:txBody>
      </p:sp>
      <p:sp>
        <p:nvSpPr>
          <p:cNvPr id="16388" name="Slide Number Placeholder 1"/>
          <p:cNvSpPr>
            <a:spLocks noGrp="1"/>
          </p:cNvSpPr>
          <p:nvPr>
            <p:ph type="sldNum" sz="quarter" idx="10"/>
          </p:nvPr>
        </p:nvSpPr>
        <p:spPr>
          <a:noFill/>
          <a:ln>
            <a:miter lim="800000"/>
            <a:headEnd/>
            <a:tailEnd/>
          </a:ln>
        </p:spPr>
        <p:txBody>
          <a:bodyPr/>
          <a:lstStyle/>
          <a:p>
            <a:fld id="{BDCE1631-33C6-4969-9099-14E7DCC3407D}" type="slidenum">
              <a:rPr lang="en-US" altLang="en-US"/>
              <a:pPr/>
              <a:t>19</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slide(fromBottom)">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slide(fromBottom)">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slide(fromBottom)">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slide(fromBottom)">
                                      <p:cBhvr>
                                        <p:cTn id="22"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5123"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5124"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sp>
        <p:nvSpPr>
          <p:cNvPr id="5126" name="Text Box 12"/>
          <p:cNvSpPr txBox="1">
            <a:spLocks noChangeArrowheads="1"/>
          </p:cNvSpPr>
          <p:nvPr/>
        </p:nvSpPr>
        <p:spPr bwMode="auto">
          <a:xfrm>
            <a:off x="381000" y="4614208"/>
            <a:ext cx="10591800" cy="1938992"/>
          </a:xfrm>
          <a:prstGeom prst="rect">
            <a:avLst/>
          </a:prstGeom>
          <a:solidFill>
            <a:srgbClr val="FF0000"/>
          </a:solidFill>
          <a:ln w="57150">
            <a:solidFill>
              <a:srgbClr val="FFFF00"/>
            </a:solidFill>
            <a:miter lim="800000"/>
            <a:headEnd/>
            <a:tailEnd/>
          </a:ln>
          <a:effectLst/>
          <a:scene3d>
            <a:camera prst="orthographicFront"/>
            <a:lightRig rig="threePt" dir="t"/>
          </a:scene3d>
          <a:sp3d>
            <a:bevelT prst="angle"/>
          </a:sp3d>
        </p:spPr>
        <p:txBody>
          <a:bodyPr wrap="square" lIns="0" tIns="0" rIns="0" bIns="0">
            <a:spAutoFit/>
          </a:bodyPr>
          <a:lstStyle/>
          <a:p>
            <a:pPr algn="ctr" defTabSz="1306513" eaLnBrk="1" hangingPunct="1">
              <a:spcBef>
                <a:spcPct val="50000"/>
              </a:spcBef>
            </a:pPr>
            <a:r>
              <a:rPr lang="en-US" altLang="en-US" sz="4800" b="1" i="1" spc="300" dirty="0" smtClean="0">
                <a:ln w="29210">
                  <a:solidFill>
                    <a:schemeClr val="accent3">
                      <a:tint val="10000"/>
                    </a:schemeClr>
                  </a:solidFill>
                </a:ln>
                <a:solidFill>
                  <a:schemeClr val="accent2">
                    <a:lumMod val="50000"/>
                  </a:schemeClr>
                </a:solidFill>
                <a:effectLst>
                  <a:innerShdw blurRad="50800" dist="50800" dir="8100000">
                    <a:srgbClr val="7D7D7D">
                      <a:alpha val="73000"/>
                    </a:srgbClr>
                  </a:innerShdw>
                </a:effectLst>
              </a:rPr>
              <a:t>‘</a:t>
            </a:r>
            <a:r>
              <a:rPr lang="en-US" altLang="en-US" sz="4800" b="1" spc="300" dirty="0" smtClean="0">
                <a:ln w="29210">
                  <a:solidFill>
                    <a:schemeClr val="accent3">
                      <a:tint val="10000"/>
                    </a:schemeClr>
                  </a:solidFill>
                </a:ln>
                <a:solidFill>
                  <a:schemeClr val="accent2">
                    <a:lumMod val="50000"/>
                  </a:schemeClr>
                </a:solidFill>
                <a:effectLst>
                  <a:innerShdw blurRad="50800" dist="50800" dir="8100000">
                    <a:srgbClr val="7D7D7D">
                      <a:alpha val="73000"/>
                    </a:srgbClr>
                  </a:innerShdw>
                </a:effectLst>
              </a:rPr>
              <a:t>Recent Judicial Developments </a:t>
            </a:r>
          </a:p>
          <a:p>
            <a:pPr algn="ctr" defTabSz="1306513" eaLnBrk="1" hangingPunct="1">
              <a:spcBef>
                <a:spcPct val="50000"/>
              </a:spcBef>
            </a:pPr>
            <a:r>
              <a:rPr lang="en-US" altLang="en-US" sz="4800" b="1" spc="300" dirty="0" smtClean="0">
                <a:ln w="29210">
                  <a:solidFill>
                    <a:schemeClr val="accent3">
                      <a:tint val="10000"/>
                    </a:schemeClr>
                  </a:solidFill>
                </a:ln>
                <a:solidFill>
                  <a:schemeClr val="accent2">
                    <a:lumMod val="50000"/>
                  </a:schemeClr>
                </a:solidFill>
                <a:effectLst>
                  <a:innerShdw blurRad="50800" dist="50800" dir="8100000">
                    <a:srgbClr val="7D7D7D">
                      <a:alpha val="73000"/>
                    </a:srgbClr>
                  </a:innerShdw>
                </a:effectLst>
              </a:rPr>
              <a:t>Under GST’</a:t>
            </a:r>
          </a:p>
          <a:p>
            <a:pPr algn="ctr" defTabSz="1306513" eaLnBrk="1" hangingPunct="1">
              <a:spcBef>
                <a:spcPct val="50000"/>
              </a:spcBef>
            </a:pPr>
            <a:endParaRPr lang="en-US" altLang="en-US" sz="400" b="1" spc="300" dirty="0" smtClean="0">
              <a:ln w="29210">
                <a:solidFill>
                  <a:schemeClr val="accent3">
                    <a:tint val="10000"/>
                  </a:schemeClr>
                </a:solidFill>
              </a:ln>
              <a:solidFill>
                <a:schemeClr val="accent2">
                  <a:lumMod val="50000"/>
                </a:schemeClr>
              </a:solidFill>
              <a:effectLst>
                <a:innerShdw blurRad="50800" dist="50800" dir="8100000">
                  <a:srgbClr val="7D7D7D">
                    <a:alpha val="73000"/>
                  </a:srgbClr>
                </a:innerShdw>
              </a:effectLst>
            </a:endParaRPr>
          </a:p>
        </p:txBody>
      </p:sp>
      <p:sp>
        <p:nvSpPr>
          <p:cNvPr id="17" name="Text Box 15"/>
          <p:cNvSpPr txBox="1">
            <a:spLocks noChangeArrowheads="1"/>
          </p:cNvSpPr>
          <p:nvPr/>
        </p:nvSpPr>
        <p:spPr bwMode="auto">
          <a:xfrm>
            <a:off x="2169561" y="7313930"/>
            <a:ext cx="2346203" cy="775597"/>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fontAlgn="auto">
              <a:lnSpc>
                <a:spcPct val="120000"/>
              </a:lnSpc>
              <a:spcBef>
                <a:spcPts val="0"/>
              </a:spcBef>
              <a:spcAft>
                <a:spcPts val="0"/>
              </a:spcAft>
              <a:defRPr/>
            </a:pPr>
            <a:r>
              <a:rPr lang="en-GB" altLang="en-US" sz="2400" b="1" kern="0" dirty="0" err="1">
                <a:solidFill>
                  <a:prstClr val="black"/>
                </a:solidFill>
              </a:rPr>
              <a:t>Shailes</a:t>
            </a:r>
            <a:r>
              <a:rPr lang="en-US" altLang="en-US" sz="2400" b="1" kern="0" dirty="0">
                <a:solidFill>
                  <a:prstClr val="black"/>
                </a:solidFill>
              </a:rPr>
              <a:t>h </a:t>
            </a:r>
            <a:r>
              <a:rPr lang="en-GB" altLang="en-US" sz="2400" b="1" kern="0" dirty="0">
                <a:solidFill>
                  <a:prstClr val="black"/>
                </a:solidFill>
              </a:rPr>
              <a:t>Sheth</a:t>
            </a:r>
          </a:p>
          <a:p>
            <a:pPr fontAlgn="auto">
              <a:lnSpc>
                <a:spcPct val="120000"/>
              </a:lnSpc>
              <a:spcBef>
                <a:spcPts val="0"/>
              </a:spcBef>
              <a:spcAft>
                <a:spcPts val="0"/>
              </a:spcAft>
              <a:defRPr/>
            </a:pPr>
            <a:r>
              <a:rPr lang="en-GB" altLang="en-US" sz="1800" kern="0" dirty="0">
                <a:solidFill>
                  <a:prstClr val="black"/>
                </a:solidFill>
              </a:rPr>
              <a:t>Advocate </a:t>
            </a:r>
          </a:p>
        </p:txBody>
      </p:sp>
      <p:sp>
        <p:nvSpPr>
          <p:cNvPr id="18" name="Text Box 16"/>
          <p:cNvSpPr txBox="1">
            <a:spLocks noChangeArrowheads="1"/>
          </p:cNvSpPr>
          <p:nvPr/>
        </p:nvSpPr>
        <p:spPr bwMode="auto">
          <a:xfrm>
            <a:off x="7284622" y="7400107"/>
            <a:ext cx="5593178" cy="603242"/>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fontAlgn="auto">
              <a:lnSpc>
                <a:spcPct val="140000"/>
              </a:lnSpc>
              <a:spcBef>
                <a:spcPts val="0"/>
              </a:spcBef>
              <a:spcAft>
                <a:spcPts val="0"/>
              </a:spcAft>
              <a:defRPr/>
            </a:pPr>
            <a:r>
              <a:rPr lang="en-GB" altLang="en-US" sz="2800" kern="0" dirty="0" smtClean="0">
                <a:solidFill>
                  <a:prstClr val="black"/>
                </a:solidFill>
                <a:hlinkClick r:id="rId2"/>
              </a:rPr>
              <a:t>shailesh.sheth@spslegal.co.in</a:t>
            </a:r>
            <a:endParaRPr lang="en-GB" altLang="en-US" sz="2000" kern="0" dirty="0">
              <a:solidFill>
                <a:prstClr val="black"/>
              </a:solidFill>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2" name="Group 18"/>
          <p:cNvGrpSpPr/>
          <p:nvPr/>
        </p:nvGrpSpPr>
        <p:grpSpPr>
          <a:xfrm>
            <a:off x="5867400" y="731520"/>
            <a:ext cx="8763000" cy="2074818"/>
            <a:chOff x="3647780" y="1282700"/>
            <a:chExt cx="8657604" cy="1701999"/>
          </a:xfrm>
        </p:grpSpPr>
        <p:sp>
          <p:nvSpPr>
            <p:cNvPr id="23"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24"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4"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pic>
        <p:nvPicPr>
          <p:cNvPr id="1028" name="Picture 4" hidden="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57942" y="833440"/>
            <a:ext cx="2933700" cy="1771650"/>
          </a:xfrm>
          <a:prstGeom prst="rect">
            <a:avLst/>
          </a:prstGeom>
          <a:noFill/>
          <a:ln w="9525">
            <a:noFill/>
            <a:miter lim="800000"/>
            <a:headEnd/>
            <a:tailEnd/>
          </a:ln>
          <a:effectLst/>
        </p:spPr>
      </p:pic>
      <p:pic>
        <p:nvPicPr>
          <p:cNvPr id="25" name="Picture 24" descr="giphy (1).gif"/>
          <p:cNvPicPr>
            <a:picLocks noChangeAspect="1"/>
          </p:cNvPicPr>
          <p:nvPr/>
        </p:nvPicPr>
        <p:blipFill>
          <a:blip r:embed="rId6"/>
          <a:stretch>
            <a:fillRect/>
          </a:stretch>
        </p:blipFill>
        <p:spPr>
          <a:xfrm>
            <a:off x="381000" y="419100"/>
            <a:ext cx="3657600" cy="3657600"/>
          </a:xfrm>
          <a:prstGeom prst="rect">
            <a:avLst/>
          </a:prstGeom>
          <a:scene3d>
            <a:camera prst="orthographicFront"/>
            <a:lightRig rig="threePt" dir="t"/>
          </a:scene3d>
          <a:sp3d>
            <a:bevelT w="101600" prst="rible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3000"/>
                                        <p:tgtEl>
                                          <p:spTgt spid="2"/>
                                        </p:tgtEl>
                                      </p:cBhvr>
                                    </p:animEffect>
                                  </p:childTnLst>
                                </p:cTn>
                              </p:par>
                              <p:par>
                                <p:cTn id="8" presetID="4" presetClass="entr" presetSubtype="32" repeatCount="indefinite"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ox(out)">
                                      <p:cBhvr>
                                        <p:cTn id="10" dur="3000"/>
                                        <p:tgtEl>
                                          <p:spTgt spid="102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304800" y="6164759"/>
            <a:ext cx="13182600" cy="830997"/>
          </a:xfrm>
          <a:prstGeom prst="rect">
            <a:avLst/>
          </a:prstGeom>
          <a:noFill/>
          <a:ln w="9525">
            <a:noFill/>
            <a:miter lim="800000"/>
            <a:headEnd/>
            <a:tailEnd/>
          </a:ln>
          <a:effectLst/>
        </p:spPr>
        <p:txBody>
          <a:bodyPr wrap="square" lIns="0" tIns="0" rIns="0" bIns="0">
            <a:spAutoFit/>
          </a:bodyPr>
          <a:lstStyle/>
          <a:p>
            <a:pPr defTabSz="1306513" eaLnBrk="1" hangingPunct="1">
              <a:spcBef>
                <a:spcPct val="50000"/>
              </a:spcBef>
            </a:pPr>
            <a:r>
              <a:rPr lang="en-US" altLang="en-US" sz="5400" b="1" dirty="0" smtClean="0">
                <a:solidFill>
                  <a:schemeClr val="bg1"/>
                </a:solidFill>
              </a:rPr>
              <a:t>High Courts’ Rulings under GST regime</a:t>
            </a:r>
            <a:endParaRPr lang="en-IN" altLang="en-US" sz="5400" b="1" dirty="0">
              <a:solidFill>
                <a:schemeClr val="bg1"/>
              </a:solidFill>
            </a:endParaRPr>
          </a:p>
        </p:txBody>
      </p:sp>
      <p:pic>
        <p:nvPicPr>
          <p:cNvPr id="21" name="Picture 20" descr="DkPA.gif"/>
          <p:cNvPicPr>
            <a:picLocks noChangeAspect="1"/>
          </p:cNvPicPr>
          <p:nvPr/>
        </p:nvPicPr>
        <p:blipFill>
          <a:blip r:embed="rId5">
            <a:lum bright="20000"/>
          </a:blip>
          <a:stretch>
            <a:fillRect/>
          </a:stretch>
        </p:blipFill>
        <p:spPr>
          <a:xfrm>
            <a:off x="635000" y="1219200"/>
            <a:ext cx="5283200" cy="3962400"/>
          </a:xfrm>
          <a:prstGeom prst="rect">
            <a:avLst/>
          </a:prstGeom>
        </p:spPr>
      </p:pic>
      <p:pic>
        <p:nvPicPr>
          <p:cNvPr id="48135" name="Picture 7"/>
          <p:cNvPicPr>
            <a:picLocks noChangeAspect="1" noChangeArrowheads="1"/>
          </p:cNvPicPr>
          <p:nvPr/>
        </p:nvPicPr>
        <p:blipFill>
          <a:blip r:embed="rId6">
            <a:lum bright="20000"/>
          </a:blip>
          <a:srcRect/>
          <a:stretch>
            <a:fillRect/>
          </a:stretch>
        </p:blipFill>
        <p:spPr bwMode="auto">
          <a:xfrm>
            <a:off x="914400" y="4533900"/>
            <a:ext cx="4762500" cy="695325"/>
          </a:xfrm>
          <a:prstGeom prst="rect">
            <a:avLst/>
          </a:prstGeom>
          <a:noFill/>
          <a:ln w="9525">
            <a:noFill/>
            <a:miter lim="800000"/>
            <a:headEnd/>
            <a:tailEnd/>
          </a:ln>
          <a:effectLst/>
        </p:spPr>
      </p:pic>
      <p:pic>
        <p:nvPicPr>
          <p:cNvPr id="33" name="Picture 32" descr="UnpleasantSadAmericanriverotter-size_restricted.gif"/>
          <p:cNvPicPr>
            <a:picLocks noChangeAspect="1"/>
          </p:cNvPicPr>
          <p:nvPr/>
        </p:nvPicPr>
        <p:blipFill>
          <a:blip r:embed="rId7">
            <a:clrChange>
              <a:clrFrom>
                <a:srgbClr val="008CAD"/>
              </a:clrFrom>
              <a:clrTo>
                <a:srgbClr val="008CAD">
                  <a:alpha val="0"/>
                </a:srgbClr>
              </a:clrTo>
            </a:clrChange>
            <a:duotone>
              <a:prstClr val="black"/>
              <a:srgbClr val="FFFF00">
                <a:tint val="45000"/>
                <a:satMod val="400000"/>
              </a:srgbClr>
            </a:duotone>
          </a:blip>
          <a:stretch>
            <a:fillRect/>
          </a:stretch>
        </p:blipFill>
        <p:spPr>
          <a:xfrm>
            <a:off x="76200" y="2286000"/>
            <a:ext cx="6400800" cy="4800600"/>
          </a:xfrm>
          <a:prstGeom prst="rect">
            <a:avLst/>
          </a:prstGeom>
        </p:spPr>
      </p:pic>
      <p:pic>
        <p:nvPicPr>
          <p:cNvPr id="38" name="Picture 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209800" y="3067050"/>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25758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5000" fill="hold"/>
                                        <p:tgtEl>
                                          <p:spTgt spid="38"/>
                                        </p:tgtEl>
                                        <p:attrNameLst>
                                          <p:attrName>ppt_w</p:attrName>
                                        </p:attrNameLst>
                                      </p:cBhvr>
                                      <p:tavLst>
                                        <p:tav tm="0" fmla="#ppt_w*sin(2.5*pi*$)">
                                          <p:val>
                                            <p:fltVal val="0"/>
                                          </p:val>
                                        </p:tav>
                                        <p:tav tm="100000">
                                          <p:val>
                                            <p:fltVal val="1"/>
                                          </p:val>
                                        </p:tav>
                                      </p:tavLst>
                                    </p:anim>
                                    <p:anim calcmode="lin" valueType="num">
                                      <p:cBhvr>
                                        <p:cTn id="8" dur="5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txBox="1">
            <a:spLocks noChangeArrowheads="1"/>
          </p:cNvSpPr>
          <p:nvPr/>
        </p:nvSpPr>
        <p:spPr bwMode="auto">
          <a:xfrm>
            <a:off x="533400" y="2209800"/>
            <a:ext cx="13182600" cy="3886200"/>
          </a:xfrm>
          <a:prstGeom prst="rect">
            <a:avLst/>
          </a:prstGeom>
          <a:noFill/>
          <a:ln w="9525">
            <a:noFill/>
            <a:miter lim="800000"/>
            <a:headEnd/>
            <a:tailEnd/>
          </a:ln>
          <a:effectLst/>
        </p:spPr>
        <p:txBody>
          <a:bodyPr lIns="0" tIns="0" rIns="0" bIns="0"/>
          <a:lstStyle/>
          <a:p>
            <a:pPr marL="342900" indent="-342900">
              <a:lnSpc>
                <a:spcPct val="120000"/>
              </a:lnSpc>
              <a:spcBef>
                <a:spcPct val="20000"/>
              </a:spcBef>
              <a:buFont typeface="Wingdings" panose="05000000000000000000" pitchFamily="2" charset="2"/>
              <a:buChar char="q"/>
            </a:pPr>
            <a:endParaRPr lang="en-IN" altLang="en-US" sz="3000" dirty="0" smtClean="0"/>
          </a:p>
          <a:p>
            <a:pPr marL="619125" indent="-496888">
              <a:lnSpc>
                <a:spcPct val="120000"/>
              </a:lnSpc>
              <a:spcBef>
                <a:spcPct val="20000"/>
              </a:spcBef>
              <a:buFont typeface="Wingdings" panose="05000000000000000000" pitchFamily="2" charset="2"/>
              <a:buChar char="q"/>
            </a:pPr>
            <a:r>
              <a:rPr lang="en-IN" altLang="en-US" sz="3000" dirty="0" smtClean="0"/>
              <a:t>Background</a:t>
            </a:r>
          </a:p>
          <a:p>
            <a:pPr marL="619125" indent="-496888">
              <a:lnSpc>
                <a:spcPct val="120000"/>
              </a:lnSpc>
              <a:spcBef>
                <a:spcPct val="20000"/>
              </a:spcBef>
              <a:buFont typeface="Wingdings" panose="05000000000000000000" pitchFamily="2" charset="2"/>
              <a:buChar char="q"/>
            </a:pPr>
            <a:r>
              <a:rPr lang="en-IN" altLang="en-US" sz="3000" dirty="0" smtClean="0"/>
              <a:t>Unprecedented rush to High Courts</a:t>
            </a:r>
          </a:p>
          <a:p>
            <a:pPr marL="619125" indent="-496888">
              <a:lnSpc>
                <a:spcPct val="120000"/>
              </a:lnSpc>
              <a:spcBef>
                <a:spcPct val="20000"/>
              </a:spcBef>
              <a:buFont typeface="Wingdings" panose="05000000000000000000" pitchFamily="2" charset="2"/>
              <a:buChar char="q"/>
            </a:pPr>
            <a:r>
              <a:rPr lang="en-IN" altLang="en-US" sz="3000" dirty="0" smtClean="0"/>
              <a:t> Challenges to various provisions of GST Laws.</a:t>
            </a:r>
          </a:p>
          <a:p>
            <a:pPr marL="619125" indent="-496888">
              <a:lnSpc>
                <a:spcPct val="120000"/>
              </a:lnSpc>
              <a:spcBef>
                <a:spcPct val="20000"/>
              </a:spcBef>
              <a:buFont typeface="Wingdings" panose="05000000000000000000" pitchFamily="2" charset="2"/>
              <a:buChar char="q"/>
            </a:pPr>
            <a:r>
              <a:rPr lang="en-IN" altLang="en-US" sz="3000" dirty="0" smtClean="0"/>
              <a:t>18 months old ‘Law’ and more than 200 (reported) judgements!</a:t>
            </a:r>
          </a:p>
          <a:p>
            <a:pPr marL="342900" indent="-342900">
              <a:lnSpc>
                <a:spcPct val="120000"/>
              </a:lnSpc>
              <a:spcBef>
                <a:spcPct val="20000"/>
              </a:spcBef>
              <a:buFont typeface="Wingdings" panose="05000000000000000000" pitchFamily="2" charset="2"/>
              <a:buChar char="q"/>
            </a:pPr>
            <a:endParaRPr lang="en-IN" altLang="en-US" sz="2400" dirty="0" smtClean="0"/>
          </a:p>
          <a:p>
            <a:pPr marL="342900" indent="-342900">
              <a:lnSpc>
                <a:spcPct val="120000"/>
              </a:lnSpc>
              <a:spcBef>
                <a:spcPct val="20000"/>
              </a:spcBef>
              <a:buFont typeface="Wingdings" panose="05000000000000000000" pitchFamily="2" charset="2"/>
              <a:buChar char="q"/>
            </a:pPr>
            <a:endParaRPr lang="en-IN" altLang="en-US" sz="2400" dirty="0"/>
          </a:p>
        </p:txBody>
      </p:sp>
      <p:sp>
        <p:nvSpPr>
          <p:cNvPr id="17412" name="Slide Number Placeholder 1"/>
          <p:cNvSpPr>
            <a:spLocks noGrp="1"/>
          </p:cNvSpPr>
          <p:nvPr>
            <p:ph type="sldNum" sz="quarter" idx="10"/>
          </p:nvPr>
        </p:nvSpPr>
        <p:spPr>
          <a:noFill/>
          <a:ln>
            <a:miter lim="800000"/>
            <a:headEnd/>
            <a:tailEnd/>
          </a:ln>
        </p:spPr>
        <p:txBody>
          <a:bodyPr/>
          <a:lstStyle/>
          <a:p>
            <a:fld id="{3AE33704-25B2-4176-A59E-55CAAE1D585D}" type="slidenum">
              <a:rPr lang="en-US" altLang="en-US"/>
              <a:pPr/>
              <a:t>21</a:t>
            </a:fld>
            <a:endParaRPr lang="en-US" altLang="en-US" dirty="0"/>
          </a:p>
        </p:txBody>
      </p:sp>
      <p:sp>
        <p:nvSpPr>
          <p:cNvPr id="17410"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45061"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45061"/>
                                        </p:tgtEl>
                                        <p:attrNameLst>
                                          <p:attrName>style.visibility</p:attrName>
                                        </p:attrNameLst>
                                      </p:cBhvr>
                                      <p:to>
                                        <p:strVal val="visible"/>
                                      </p:to>
                                    </p:set>
                                    <p:anim calcmode="lin" valueType="num">
                                      <p:cBhvr>
                                        <p:cTn id="7" dur="5000" fill="hold"/>
                                        <p:tgtEl>
                                          <p:spTgt spid="45061"/>
                                        </p:tgtEl>
                                        <p:attrNameLst>
                                          <p:attrName>ppt_w</p:attrName>
                                        </p:attrNameLst>
                                      </p:cBhvr>
                                      <p:tavLst>
                                        <p:tav tm="0" fmla="#ppt_w*sin(2.5*pi*$)">
                                          <p:val>
                                            <p:fltVal val="0"/>
                                          </p:val>
                                        </p:tav>
                                        <p:tav tm="100000">
                                          <p:val>
                                            <p:fltVal val="1"/>
                                          </p:val>
                                        </p:tav>
                                      </p:tavLst>
                                    </p:anim>
                                    <p:anim calcmode="lin" valueType="num">
                                      <p:cBhvr>
                                        <p:cTn id="8" dur="5000" fill="hold"/>
                                        <p:tgtEl>
                                          <p:spTgt spid="450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txBox="1">
            <a:spLocks noChangeArrowheads="1"/>
          </p:cNvSpPr>
          <p:nvPr/>
        </p:nvSpPr>
        <p:spPr bwMode="auto">
          <a:xfrm>
            <a:off x="381000" y="1447800"/>
            <a:ext cx="128778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marL="342900" indent="-342900">
              <a:lnSpc>
                <a:spcPct val="120000"/>
              </a:lnSpc>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lnSpc>
                <a:spcPct val="120000"/>
              </a:lnSpc>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lnSpc>
                <a:spcPct val="120000"/>
              </a:lnSpc>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nSpc>
                <a:spcPct val="150000"/>
              </a:lnSpc>
              <a:spcBef>
                <a:spcPct val="0"/>
              </a:spcBef>
              <a:buFont typeface="Wingdings" panose="05000000000000000000" pitchFamily="2" charset="2"/>
              <a:buChar char="q"/>
              <a:defRPr/>
            </a:pPr>
            <a:r>
              <a:rPr lang="en-IN" altLang="en-US" sz="3000" dirty="0" smtClean="0"/>
              <a:t> </a:t>
            </a:r>
            <a:r>
              <a:rPr lang="en-IN" altLang="en-US" sz="3000" dirty="0" smtClean="0">
                <a:solidFill>
                  <a:srgbClr val="FF0000"/>
                </a:solidFill>
              </a:rPr>
              <a:t>Mohit Minerals Pvt. Ltd. vs. UOI- 2018(17)GSTL 561 (SC) </a:t>
            </a:r>
          </a:p>
          <a:p>
            <a:pPr lvl="1">
              <a:lnSpc>
                <a:spcPct val="100000"/>
              </a:lnSpc>
              <a:spcBef>
                <a:spcPct val="0"/>
              </a:spcBef>
              <a:buFont typeface="Wingdings" panose="05000000000000000000" pitchFamily="2" charset="2"/>
              <a:buChar char="§"/>
              <a:defRPr/>
            </a:pPr>
            <a:r>
              <a:rPr lang="en-IN" altLang="en-US" sz="2600" b="1" dirty="0" smtClean="0"/>
              <a:t>Issues Involved:</a:t>
            </a:r>
          </a:p>
          <a:p>
            <a:pPr lvl="2">
              <a:lnSpc>
                <a:spcPct val="150000"/>
              </a:lnSpc>
              <a:spcBef>
                <a:spcPct val="0"/>
              </a:spcBef>
              <a:buFont typeface="Courier New" panose="02070309020205020404" pitchFamily="49" charset="0"/>
              <a:buChar char="o"/>
              <a:defRPr/>
            </a:pPr>
            <a:r>
              <a:rPr lang="en-IN" altLang="en-US" sz="2800" dirty="0" smtClean="0"/>
              <a:t>Whether the Compensation to Sates Act, 2017 is beyond the legislative competence of Parliament?</a:t>
            </a:r>
          </a:p>
          <a:p>
            <a:pPr lvl="2">
              <a:lnSpc>
                <a:spcPct val="150000"/>
              </a:lnSpc>
              <a:spcBef>
                <a:spcPct val="0"/>
              </a:spcBef>
              <a:buFont typeface="Courier New" panose="02070309020205020404" pitchFamily="49" charset="0"/>
              <a:buChar char="o"/>
              <a:defRPr/>
            </a:pPr>
            <a:r>
              <a:rPr lang="en-IN" altLang="en-US" sz="2800" dirty="0" smtClean="0"/>
              <a:t>Whether compensation to Sates Act, 2017 violates Constitution (One Hundred and First Amendment) Act, 2016 and is against the objective </a:t>
            </a:r>
            <a:r>
              <a:rPr lang="en-IN" altLang="en-US" sz="2800" dirty="0"/>
              <a:t>of Constitution (One </a:t>
            </a:r>
            <a:r>
              <a:rPr lang="en-IN" altLang="en-US" sz="2800" dirty="0" smtClean="0"/>
              <a:t>Hundred </a:t>
            </a:r>
            <a:r>
              <a:rPr lang="en-IN" altLang="en-US" sz="2800" dirty="0"/>
              <a:t>and First Amendment) Act, </a:t>
            </a:r>
            <a:r>
              <a:rPr lang="en-IN" altLang="en-US" sz="2800" dirty="0" smtClean="0"/>
              <a:t>2016?</a:t>
            </a:r>
          </a:p>
          <a:p>
            <a:pPr lvl="2">
              <a:lnSpc>
                <a:spcPct val="150000"/>
              </a:lnSpc>
              <a:spcBef>
                <a:spcPct val="0"/>
              </a:spcBef>
              <a:buFont typeface="Courier New" panose="02070309020205020404" pitchFamily="49" charset="0"/>
              <a:buChar char="o"/>
              <a:defRPr/>
            </a:pPr>
            <a:r>
              <a:rPr lang="en-IN" altLang="en-US" sz="2800" dirty="0" smtClean="0"/>
              <a:t>Whether the Compensation to States Act, 2017 is colourable legislation?</a:t>
            </a:r>
          </a:p>
          <a:p>
            <a:pPr lvl="2">
              <a:lnSpc>
                <a:spcPct val="150000"/>
              </a:lnSpc>
              <a:spcBef>
                <a:spcPct val="0"/>
              </a:spcBef>
              <a:buFont typeface="Courier New" panose="02070309020205020404" pitchFamily="49" charset="0"/>
              <a:buChar char="o"/>
              <a:defRPr/>
            </a:pPr>
            <a:r>
              <a:rPr lang="en-IN" altLang="en-US" sz="2800" dirty="0" smtClean="0"/>
              <a:t>Whether levy of Compensation to States Cess and GST on the same taxing event is permissible in law?</a:t>
            </a:r>
          </a:p>
        </p:txBody>
      </p:sp>
      <p:sp>
        <p:nvSpPr>
          <p:cNvPr id="20484" name="Slide Number Placeholder 1"/>
          <p:cNvSpPr>
            <a:spLocks noGrp="1"/>
          </p:cNvSpPr>
          <p:nvPr>
            <p:ph type="sldNum" sz="quarter" idx="10"/>
          </p:nvPr>
        </p:nvSpPr>
        <p:spPr>
          <a:noFill/>
          <a:ln>
            <a:miter lim="800000"/>
            <a:headEnd/>
            <a:tailEnd/>
          </a:ln>
        </p:spPr>
        <p:txBody>
          <a:bodyPr/>
          <a:lstStyle/>
          <a:p>
            <a:fld id="{BDF31ADC-52E4-4DC4-836E-087142F343EF}" type="slidenum">
              <a:rPr lang="en-US" altLang="en-US"/>
              <a:pPr/>
              <a:t>22</a:t>
            </a:fld>
            <a:endParaRPr lang="en-US" altLang="en-US"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txBox="1">
            <a:spLocks noChangeArrowheads="1"/>
          </p:cNvSpPr>
          <p:nvPr/>
        </p:nvSpPr>
        <p:spPr bwMode="auto">
          <a:xfrm>
            <a:off x="381000" y="1676400"/>
            <a:ext cx="12877800"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marL="342900" indent="-342900">
              <a:lnSpc>
                <a:spcPct val="120000"/>
              </a:lnSpc>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lnSpc>
                <a:spcPct val="120000"/>
              </a:lnSpc>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lnSpc>
                <a:spcPct val="120000"/>
              </a:lnSpc>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lvl="2">
              <a:lnSpc>
                <a:spcPct val="150000"/>
              </a:lnSpc>
              <a:spcBef>
                <a:spcPct val="0"/>
              </a:spcBef>
              <a:buFont typeface="Courier New" panose="02070309020205020404" pitchFamily="49" charset="0"/>
              <a:buChar char="o"/>
              <a:defRPr/>
            </a:pPr>
            <a:endParaRPr lang="en-IN" altLang="en-US" sz="2800" dirty="0" smtClean="0"/>
          </a:p>
          <a:p>
            <a:pPr lvl="2">
              <a:lnSpc>
                <a:spcPct val="150000"/>
              </a:lnSpc>
              <a:spcBef>
                <a:spcPct val="0"/>
              </a:spcBef>
              <a:buFont typeface="Courier New" panose="02070309020205020404" pitchFamily="49" charset="0"/>
              <a:buChar char="o"/>
              <a:defRPr/>
            </a:pPr>
            <a:r>
              <a:rPr lang="en-IN" altLang="en-US" sz="2800" dirty="0" smtClean="0"/>
              <a:t>Whether levy of Compensation to  States Cess and GST on the same taxing event is permissible in law?</a:t>
            </a:r>
          </a:p>
          <a:p>
            <a:pPr lvl="2">
              <a:lnSpc>
                <a:spcPct val="150000"/>
              </a:lnSpc>
              <a:spcBef>
                <a:spcPct val="0"/>
              </a:spcBef>
              <a:buFont typeface="Courier New" panose="02070309020205020404" pitchFamily="49" charset="0"/>
              <a:buChar char="o"/>
              <a:defRPr/>
            </a:pPr>
            <a:r>
              <a:rPr lang="en-IN" altLang="en-US" sz="2800" dirty="0" smtClean="0"/>
              <a:t>Whether on the basis of Clean energy Cess paid by the petitioner till 30</a:t>
            </a:r>
            <a:r>
              <a:rPr lang="en-IN" altLang="en-US" sz="2800" baseline="30000" dirty="0" smtClean="0"/>
              <a:t>th</a:t>
            </a:r>
            <a:r>
              <a:rPr lang="en-IN" altLang="en-US" sz="2800" dirty="0" smtClean="0"/>
              <a:t> June, 2017,  the petitioner is entitled for set off in payment of Compensation to States Cess?</a:t>
            </a:r>
          </a:p>
          <a:p>
            <a:pPr lvl="2">
              <a:lnSpc>
                <a:spcPct val="150000"/>
              </a:lnSpc>
              <a:spcBef>
                <a:spcPct val="0"/>
              </a:spcBef>
              <a:buFont typeface="Courier New" panose="02070309020205020404" pitchFamily="49" charset="0"/>
              <a:buChar char="o"/>
              <a:defRPr/>
            </a:pPr>
            <a:endParaRPr lang="en-IN" altLang="en-US" sz="2800" dirty="0" smtClean="0"/>
          </a:p>
          <a:p>
            <a:pPr lvl="2">
              <a:lnSpc>
                <a:spcPct val="150000"/>
              </a:lnSpc>
              <a:spcBef>
                <a:spcPct val="0"/>
              </a:spcBef>
              <a:buFont typeface="Courier New" panose="02070309020205020404" pitchFamily="49" charset="0"/>
              <a:buChar char="o"/>
              <a:defRPr/>
            </a:pPr>
            <a:endParaRPr lang="en-IN" altLang="en-US" sz="2800" dirty="0" smtClean="0"/>
          </a:p>
        </p:txBody>
      </p:sp>
      <p:sp>
        <p:nvSpPr>
          <p:cNvPr id="20484" name="Slide Number Placeholder 1"/>
          <p:cNvSpPr>
            <a:spLocks noGrp="1"/>
          </p:cNvSpPr>
          <p:nvPr>
            <p:ph type="sldNum" sz="quarter" idx="10"/>
          </p:nvPr>
        </p:nvSpPr>
        <p:spPr>
          <a:noFill/>
          <a:ln>
            <a:miter lim="800000"/>
            <a:headEnd/>
            <a:tailEnd/>
          </a:ln>
        </p:spPr>
        <p:txBody>
          <a:bodyPr/>
          <a:lstStyle/>
          <a:p>
            <a:fld id="{BDF31ADC-52E4-4DC4-836E-087142F343EF}" type="slidenum">
              <a:rPr lang="en-US" altLang="en-US"/>
              <a:pPr/>
              <a:t>23</a:t>
            </a:fld>
            <a:endParaRPr lang="en-US" altLang="en-US"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159433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txBox="1">
            <a:spLocks noChangeArrowheads="1"/>
          </p:cNvSpPr>
          <p:nvPr/>
        </p:nvSpPr>
        <p:spPr bwMode="auto">
          <a:xfrm>
            <a:off x="457200" y="1371600"/>
            <a:ext cx="13792200" cy="6353175"/>
          </a:xfrm>
          <a:prstGeom prst="rect">
            <a:avLst/>
          </a:prstGeom>
          <a:noFill/>
          <a:ln w="9525">
            <a:noFill/>
            <a:miter lim="800000"/>
            <a:headEnd/>
            <a:tailEnd/>
          </a:ln>
          <a:effectLst/>
        </p:spPr>
        <p:txBody>
          <a:bodyPr lIns="0" tIns="0" rIns="0" bIns="0"/>
          <a:lstStyle/>
          <a:p>
            <a:pPr lvl="2" indent="-457200">
              <a:lnSpc>
                <a:spcPct val="150000"/>
              </a:lnSpc>
              <a:buFont typeface="Wingdings" panose="05000000000000000000" pitchFamily="2" charset="2"/>
              <a:buChar char="§"/>
            </a:pPr>
            <a:r>
              <a:rPr lang="en-IN" altLang="en-US" sz="3000" b="1" dirty="0" smtClean="0"/>
              <a:t>Legislations/ Statutory Provisions/ Notifications/ Circulars involved:</a:t>
            </a:r>
          </a:p>
          <a:p>
            <a:pPr lvl="3" indent="-457200">
              <a:lnSpc>
                <a:spcPct val="150000"/>
              </a:lnSpc>
              <a:buFont typeface="Courier New" panose="02070309020205020404" pitchFamily="49" charset="0"/>
              <a:buChar char="o"/>
            </a:pPr>
            <a:r>
              <a:rPr lang="en-IN" altLang="en-US" sz="2800" dirty="0" smtClean="0"/>
              <a:t>GST (CS) Act, 2017 </a:t>
            </a:r>
          </a:p>
          <a:p>
            <a:pPr lvl="3" indent="-457200">
              <a:lnSpc>
                <a:spcPct val="150000"/>
              </a:lnSpc>
              <a:buFont typeface="Courier New" panose="02070309020205020404" pitchFamily="49" charset="0"/>
              <a:buChar char="o"/>
            </a:pPr>
            <a:r>
              <a:rPr lang="en-IN" altLang="en-US" sz="2800" dirty="0" smtClean="0"/>
              <a:t>The Taxation Laws (Amendment) Act, 2017</a:t>
            </a:r>
            <a:r>
              <a:rPr lang="en-IN" altLang="en-US" sz="2800" dirty="0" smtClean="0">
                <a:solidFill>
                  <a:srgbClr val="FF0000"/>
                </a:solidFill>
              </a:rPr>
              <a:t> </a:t>
            </a:r>
          </a:p>
          <a:p>
            <a:pPr lvl="3" indent="-457200">
              <a:lnSpc>
                <a:spcPct val="150000"/>
              </a:lnSpc>
              <a:buFont typeface="Courier New" panose="02070309020205020404" pitchFamily="49" charset="0"/>
              <a:buChar char="o"/>
            </a:pPr>
            <a:r>
              <a:rPr lang="en-IN" altLang="en-US" sz="2800" dirty="0" smtClean="0"/>
              <a:t>The Constitution (101</a:t>
            </a:r>
            <a:r>
              <a:rPr lang="en-IN" altLang="en-US" sz="2800" baseline="30000" dirty="0" smtClean="0"/>
              <a:t>st</a:t>
            </a:r>
            <a:r>
              <a:rPr lang="en-IN" altLang="en-US" sz="2800" dirty="0" smtClean="0"/>
              <a:t> Amendment) Act, 2016</a:t>
            </a:r>
          </a:p>
          <a:p>
            <a:pPr lvl="3" indent="-457200">
              <a:lnSpc>
                <a:spcPct val="150000"/>
              </a:lnSpc>
              <a:buFont typeface="Courier New" panose="02070309020205020404" pitchFamily="49" charset="0"/>
              <a:buChar char="o"/>
            </a:pPr>
            <a:r>
              <a:rPr lang="en-IN" altLang="en-US" sz="2800" dirty="0" smtClean="0"/>
              <a:t>Article 248 r/w Articles 246 &amp; 246A of the Constitution</a:t>
            </a:r>
          </a:p>
          <a:p>
            <a:pPr lvl="3" indent="-457200">
              <a:lnSpc>
                <a:spcPct val="150000"/>
              </a:lnSpc>
              <a:buFont typeface="Courier New" panose="02070309020205020404" pitchFamily="49" charset="0"/>
              <a:buChar char="o"/>
            </a:pPr>
            <a:r>
              <a:rPr lang="en-IN" altLang="en-US" sz="2800" dirty="0" smtClean="0"/>
              <a:t>Article 270 of the Constitution</a:t>
            </a:r>
          </a:p>
          <a:p>
            <a:pPr lvl="3" indent="-457200">
              <a:lnSpc>
                <a:spcPct val="150000"/>
              </a:lnSpc>
              <a:buFont typeface="Courier New" panose="02070309020205020404" pitchFamily="49" charset="0"/>
              <a:buChar char="o"/>
            </a:pPr>
            <a:r>
              <a:rPr lang="en-IN" altLang="en-US" sz="2800" dirty="0" smtClean="0"/>
              <a:t>S. 8 of the GST (CC) act</a:t>
            </a:r>
          </a:p>
          <a:p>
            <a:pPr lvl="3" indent="-457200">
              <a:lnSpc>
                <a:spcPct val="150000"/>
              </a:lnSpc>
              <a:buFont typeface="Courier New" panose="02070309020205020404" pitchFamily="49" charset="0"/>
              <a:buChar char="o"/>
            </a:pPr>
            <a:r>
              <a:rPr lang="en-IN" altLang="en-US" sz="2800" dirty="0" smtClean="0"/>
              <a:t>S. 9 of the CGST Act</a:t>
            </a:r>
          </a:p>
          <a:p>
            <a:pPr lvl="3" indent="-457200">
              <a:lnSpc>
                <a:spcPct val="150000"/>
              </a:lnSpc>
              <a:buFont typeface="Courier New" panose="02070309020205020404" pitchFamily="49" charset="0"/>
              <a:buChar char="o"/>
            </a:pPr>
            <a:r>
              <a:rPr lang="en-IN" altLang="en-US" sz="2800" dirty="0" smtClean="0"/>
              <a:t>S. 5 of the IGST Act</a:t>
            </a:r>
          </a:p>
          <a:p>
            <a:pPr lvl="3" indent="-457200">
              <a:lnSpc>
                <a:spcPct val="150000"/>
              </a:lnSpc>
              <a:buFont typeface="Courier New" panose="02070309020205020404" pitchFamily="49" charset="0"/>
              <a:buChar char="o"/>
            </a:pPr>
            <a:r>
              <a:rPr lang="en-IN" altLang="en-US" sz="2800" dirty="0" smtClean="0"/>
              <a:t>Notification No. 1/2017 – CC (Rate) Dt. 28.06.2017</a:t>
            </a:r>
          </a:p>
          <a:p>
            <a:pPr lvl="3" indent="-457200">
              <a:lnSpc>
                <a:spcPct val="150000"/>
              </a:lnSpc>
              <a:buFont typeface="Courier New" panose="02070309020205020404" pitchFamily="49" charset="0"/>
              <a:buChar char="o"/>
            </a:pPr>
            <a:endParaRPr lang="en-IN" altLang="en-US" sz="2800" dirty="0" smtClean="0"/>
          </a:p>
          <a:p>
            <a:pPr lvl="3" indent="-457200">
              <a:lnSpc>
                <a:spcPct val="150000"/>
              </a:lnSpc>
              <a:buFont typeface="Courier New" panose="02070309020205020404" pitchFamily="49" charset="0"/>
              <a:buChar char="o"/>
            </a:pPr>
            <a:endParaRPr lang="en-IN" altLang="en-US" sz="2800" dirty="0" smtClean="0"/>
          </a:p>
          <a:p>
            <a:pPr lvl="3" indent="-457200">
              <a:lnSpc>
                <a:spcPct val="150000"/>
              </a:lnSpc>
              <a:buFont typeface="Courier New" panose="02070309020205020404" pitchFamily="49" charset="0"/>
              <a:buChar char="o"/>
            </a:pPr>
            <a:endParaRPr lang="en-IN" altLang="en-US" sz="2800" dirty="0" smtClean="0"/>
          </a:p>
          <a:p>
            <a:pPr lvl="3" indent="-457200">
              <a:lnSpc>
                <a:spcPct val="150000"/>
              </a:lnSpc>
              <a:buFont typeface="Courier New" panose="02070309020205020404" pitchFamily="49" charset="0"/>
              <a:buChar char="o"/>
            </a:pPr>
            <a:endParaRPr lang="en-IN" altLang="en-US" sz="2800" dirty="0"/>
          </a:p>
        </p:txBody>
      </p:sp>
      <p:sp>
        <p:nvSpPr>
          <p:cNvPr id="21508" name="Slide Number Placeholder 1"/>
          <p:cNvSpPr>
            <a:spLocks noGrp="1"/>
          </p:cNvSpPr>
          <p:nvPr>
            <p:ph type="sldNum" sz="quarter" idx="10"/>
          </p:nvPr>
        </p:nvSpPr>
        <p:spPr>
          <a:noFill/>
          <a:ln>
            <a:miter lim="800000"/>
            <a:headEnd/>
            <a:tailEnd/>
          </a:ln>
        </p:spPr>
        <p:txBody>
          <a:bodyPr/>
          <a:lstStyle/>
          <a:p>
            <a:fld id="{C62789CD-9E64-47D6-A88C-0E4B11E296EA}" type="slidenum">
              <a:rPr lang="en-US" altLang="en-US"/>
              <a:pPr/>
              <a:t>24</a:t>
            </a:fld>
            <a:endParaRPr lang="en-US" altLang="en-US"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82" name="Slide Number Placeholder 2"/>
          <p:cNvSpPr>
            <a:spLocks noGrp="1"/>
          </p:cNvSpPr>
          <p:nvPr>
            <p:ph type="sldNum" sz="quarter" idx="10"/>
          </p:nvPr>
        </p:nvSpPr>
        <p:spPr>
          <a:noFill/>
          <a:ln>
            <a:miter lim="800000"/>
            <a:headEnd/>
            <a:tailEnd/>
          </a:ln>
        </p:spPr>
        <p:txBody>
          <a:bodyPr/>
          <a:lstStyle/>
          <a:p>
            <a:fld id="{AC5860C5-6132-4DD3-92E0-B3E5276D7915}" type="slidenum">
              <a:rPr lang="en-US" altLang="en-US"/>
              <a:pPr/>
              <a:t>25</a:t>
            </a:fld>
            <a:endParaRPr lang="en-US" altLang="en-US" dirty="0"/>
          </a:p>
        </p:txBody>
      </p:sp>
      <p:sp>
        <p:nvSpPr>
          <p:cNvPr id="9" name="Rectangle 3"/>
          <p:cNvSpPr txBox="1">
            <a:spLocks noChangeArrowheads="1"/>
          </p:cNvSpPr>
          <p:nvPr/>
        </p:nvSpPr>
        <p:spPr bwMode="auto">
          <a:xfrm>
            <a:off x="366078" y="1447800"/>
            <a:ext cx="13792200" cy="6271101"/>
          </a:xfrm>
          <a:prstGeom prst="rect">
            <a:avLst/>
          </a:prstGeom>
          <a:noFill/>
          <a:ln w="9525">
            <a:noFill/>
            <a:miter lim="800000"/>
            <a:headEnd/>
            <a:tailEnd/>
          </a:ln>
          <a:effectLst/>
        </p:spPr>
        <p:txBody>
          <a:bodyPr lIns="0" tIns="0" rIns="0" bIns="0"/>
          <a:lstStyle/>
          <a:p>
            <a:pPr lvl="3" indent="-457200">
              <a:lnSpc>
                <a:spcPct val="150000"/>
              </a:lnSpc>
              <a:buFont typeface="Courier New" panose="02070309020205020404" pitchFamily="49" charset="0"/>
              <a:buChar char="o"/>
            </a:pPr>
            <a:endParaRPr lang="en-IN" altLang="en-US" sz="2800" dirty="0" smtClean="0"/>
          </a:p>
          <a:p>
            <a:pPr lvl="2" indent="-457200">
              <a:lnSpc>
                <a:spcPct val="150000"/>
              </a:lnSpc>
              <a:buFont typeface="Wingdings" panose="05000000000000000000" pitchFamily="2" charset="2"/>
              <a:buChar char="§"/>
            </a:pPr>
            <a:r>
              <a:rPr lang="en-IN" altLang="en-US" sz="3000" b="1" dirty="0" smtClean="0"/>
              <a:t>Order[03.10.2018]:</a:t>
            </a:r>
          </a:p>
          <a:p>
            <a:pPr lvl="3" indent="-457200">
              <a:lnSpc>
                <a:spcPct val="150000"/>
              </a:lnSpc>
              <a:buFont typeface="Courier New" panose="02070309020205020404" pitchFamily="49" charset="0"/>
              <a:buChar char="o"/>
            </a:pPr>
            <a:r>
              <a:rPr lang="en-IN" altLang="en-US" sz="2800" dirty="0" smtClean="0"/>
              <a:t>The </a:t>
            </a:r>
            <a:r>
              <a:rPr lang="en-IN" altLang="en-US" sz="2800" dirty="0" smtClean="0"/>
              <a:t>Compensation </a:t>
            </a:r>
            <a:r>
              <a:rPr lang="en-IN" altLang="en-US" sz="2800" dirty="0" smtClean="0"/>
              <a:t>to States Act, 2017 is not beyond the legislative competence of the Parliament.</a:t>
            </a:r>
          </a:p>
          <a:p>
            <a:pPr lvl="3" indent="-457200">
              <a:lnSpc>
                <a:spcPct val="150000"/>
              </a:lnSpc>
              <a:buFont typeface="Courier New" panose="02070309020205020404" pitchFamily="49" charset="0"/>
              <a:buChar char="o"/>
            </a:pPr>
            <a:r>
              <a:rPr lang="en-IN" altLang="en-US" sz="2800" dirty="0" smtClean="0"/>
              <a:t>The Compensation to States Act, 2017 does not violate Constitution (One Hundred and First Amendment) Act, 2016</a:t>
            </a:r>
          </a:p>
          <a:p>
            <a:pPr lvl="3" indent="-457200">
              <a:lnSpc>
                <a:spcPct val="150000"/>
              </a:lnSpc>
              <a:buFont typeface="Courier New" panose="02070309020205020404" pitchFamily="49" charset="0"/>
              <a:buChar char="o"/>
            </a:pPr>
            <a:r>
              <a:rPr lang="en-IN" altLang="en-US" sz="2800" dirty="0" smtClean="0"/>
              <a:t>The Compensation to Sates Act is not a colourable legislation</a:t>
            </a:r>
          </a:p>
          <a:p>
            <a:pPr lvl="3" indent="-457200">
              <a:lnSpc>
                <a:spcPct val="150000"/>
              </a:lnSpc>
              <a:buFont typeface="Courier New" panose="02070309020205020404" pitchFamily="49" charset="0"/>
              <a:buChar char="o"/>
            </a:pPr>
            <a:endParaRPr lang="en-IN" altLang="en-US" sz="2800"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82" name="Slide Number Placeholder 2"/>
          <p:cNvSpPr>
            <a:spLocks noGrp="1"/>
          </p:cNvSpPr>
          <p:nvPr>
            <p:ph type="sldNum" sz="quarter" idx="10"/>
          </p:nvPr>
        </p:nvSpPr>
        <p:spPr>
          <a:noFill/>
          <a:ln>
            <a:miter lim="800000"/>
            <a:headEnd/>
            <a:tailEnd/>
          </a:ln>
        </p:spPr>
        <p:txBody>
          <a:bodyPr/>
          <a:lstStyle/>
          <a:p>
            <a:fld id="{AC5860C5-6132-4DD3-92E0-B3E5276D7915}" type="slidenum">
              <a:rPr lang="en-US" altLang="en-US"/>
              <a:pPr/>
              <a:t>26</a:t>
            </a:fld>
            <a:endParaRPr lang="en-US" altLang="en-US" dirty="0"/>
          </a:p>
        </p:txBody>
      </p:sp>
      <p:sp>
        <p:nvSpPr>
          <p:cNvPr id="9" name="Rectangle 3"/>
          <p:cNvSpPr txBox="1">
            <a:spLocks noChangeArrowheads="1"/>
          </p:cNvSpPr>
          <p:nvPr/>
        </p:nvSpPr>
        <p:spPr bwMode="auto">
          <a:xfrm>
            <a:off x="366078" y="1447800"/>
            <a:ext cx="13792200" cy="6271101"/>
          </a:xfrm>
          <a:prstGeom prst="rect">
            <a:avLst/>
          </a:prstGeom>
          <a:noFill/>
          <a:ln w="9525">
            <a:noFill/>
            <a:miter lim="800000"/>
            <a:headEnd/>
            <a:tailEnd/>
          </a:ln>
          <a:effectLst/>
        </p:spPr>
        <p:txBody>
          <a:bodyPr lIns="0" tIns="0" rIns="0" bIns="0"/>
          <a:lstStyle/>
          <a:p>
            <a:pPr lvl="3" indent="-457200">
              <a:lnSpc>
                <a:spcPct val="150000"/>
              </a:lnSpc>
              <a:buFont typeface="Courier New" panose="02070309020205020404" pitchFamily="49" charset="0"/>
              <a:buChar char="o"/>
            </a:pPr>
            <a:endParaRPr lang="en-IN" altLang="en-US" sz="2800" dirty="0" smtClean="0"/>
          </a:p>
          <a:p>
            <a:pPr lvl="3" indent="-457200">
              <a:lnSpc>
                <a:spcPct val="150000"/>
              </a:lnSpc>
              <a:buFont typeface="Courier New" panose="02070309020205020404" pitchFamily="49" charset="0"/>
              <a:buChar char="o"/>
            </a:pPr>
            <a:r>
              <a:rPr lang="en-IN" altLang="en-US" sz="2800" dirty="0" smtClean="0"/>
              <a:t>Levy of Compensation to States Cess is an increment to goods and services tax which is permissible in law. </a:t>
            </a:r>
          </a:p>
          <a:p>
            <a:pPr lvl="3" indent="-457200">
              <a:lnSpc>
                <a:spcPct val="150000"/>
              </a:lnSpc>
              <a:buFont typeface="Courier New" panose="02070309020205020404" pitchFamily="49" charset="0"/>
              <a:buChar char="o"/>
            </a:pPr>
            <a:r>
              <a:rPr lang="en-IN" altLang="en-US" sz="2800" dirty="0" smtClean="0"/>
              <a:t>The petitioner is not entitled for any set off of payments made towards Clean Energy Cess in payment of Compensations to States Cess.</a:t>
            </a:r>
          </a:p>
          <a:p>
            <a:pPr lvl="3" indent="-457200">
              <a:lnSpc>
                <a:spcPct val="150000"/>
              </a:lnSpc>
              <a:buFont typeface="Courier New" panose="02070309020205020404" pitchFamily="49" charset="0"/>
              <a:buChar char="o"/>
            </a:pPr>
            <a:endParaRPr lang="en-IN" altLang="en-US" sz="2800" b="1" dirty="0" smtClean="0"/>
          </a:p>
          <a:p>
            <a:pPr lvl="3" indent="-457200">
              <a:lnSpc>
                <a:spcPct val="150000"/>
              </a:lnSpc>
              <a:buFont typeface="Courier New" panose="02070309020205020404" pitchFamily="49" charset="0"/>
              <a:buChar char="o"/>
            </a:pPr>
            <a:endParaRPr lang="en-IN" altLang="en-US" sz="2800"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15633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5" name="Slide Number Placeholder 2"/>
          <p:cNvSpPr>
            <a:spLocks noGrp="1"/>
          </p:cNvSpPr>
          <p:nvPr>
            <p:ph type="sldNum" sz="quarter" idx="10"/>
          </p:nvPr>
        </p:nvSpPr>
        <p:spPr>
          <a:noFill/>
          <a:ln>
            <a:miter lim="800000"/>
            <a:headEnd/>
            <a:tailEnd/>
          </a:ln>
        </p:spPr>
        <p:txBody>
          <a:bodyPr/>
          <a:lstStyle/>
          <a:p>
            <a:fld id="{2E307580-BBBD-4CFA-8DE0-5939C6B0269C}" type="slidenum">
              <a:rPr lang="en-US" altLang="en-US"/>
              <a:pPr/>
              <a:t>27</a:t>
            </a:fld>
            <a:endParaRPr lang="en-US" altLang="en-US" dirty="0"/>
          </a:p>
        </p:txBody>
      </p:sp>
      <p:sp>
        <p:nvSpPr>
          <p:cNvPr id="10" name="Rectangle 3"/>
          <p:cNvSpPr txBox="1">
            <a:spLocks noChangeArrowheads="1"/>
          </p:cNvSpPr>
          <p:nvPr/>
        </p:nvSpPr>
        <p:spPr bwMode="auto">
          <a:xfrm>
            <a:off x="457200" y="1851501"/>
            <a:ext cx="13792200" cy="6096000"/>
          </a:xfrm>
          <a:prstGeom prst="rect">
            <a:avLst/>
          </a:prstGeom>
          <a:noFill/>
          <a:ln w="9525">
            <a:noFill/>
            <a:miter lim="800000"/>
            <a:headEnd/>
            <a:tailEnd/>
          </a:ln>
          <a:effectLst/>
        </p:spPr>
        <p:txBody>
          <a:bodyPr lIns="0" tIns="0" rIns="0" bIns="0"/>
          <a:lstStyle/>
          <a:p>
            <a:pPr lvl="1" indent="-457200">
              <a:lnSpc>
                <a:spcPct val="150000"/>
              </a:lnSpc>
              <a:buFont typeface="Wingdings" panose="05000000000000000000" pitchFamily="2" charset="2"/>
              <a:buChar char="q"/>
            </a:pPr>
            <a:r>
              <a:rPr lang="en-IN" altLang="en-US" sz="3000" dirty="0" smtClean="0">
                <a:solidFill>
                  <a:srgbClr val="FF0000"/>
                </a:solidFill>
              </a:rPr>
              <a:t>GNG Enterprises vs. State of UP- 2017 (4) GSTL 436 (All.)</a:t>
            </a:r>
          </a:p>
          <a:p>
            <a:pPr lvl="1" indent="-457200">
              <a:lnSpc>
                <a:spcPct val="150000"/>
              </a:lnSpc>
              <a:buFont typeface="Wingdings" panose="05000000000000000000" pitchFamily="2" charset="2"/>
              <a:buChar char="q"/>
            </a:pPr>
            <a:r>
              <a:rPr lang="en-IN" altLang="en-US" sz="3000" dirty="0" smtClean="0">
                <a:solidFill>
                  <a:srgbClr val="FF0000"/>
                </a:solidFill>
              </a:rPr>
              <a:t>Multiplex Cinevision Pvt. Ltd. vs. State of UP- 2018(14)GSTL 3 (All.)</a:t>
            </a:r>
          </a:p>
          <a:p>
            <a:pPr lvl="2" indent="-457200">
              <a:lnSpc>
                <a:spcPct val="150000"/>
              </a:lnSpc>
              <a:buFont typeface="Wingdings" panose="05000000000000000000" pitchFamily="2" charset="2"/>
              <a:buChar char="§"/>
            </a:pPr>
            <a:r>
              <a:rPr lang="en-IN" altLang="en-US" sz="3000" b="1" dirty="0" smtClean="0"/>
              <a:t>Issues involved:</a:t>
            </a:r>
          </a:p>
          <a:p>
            <a:pPr lvl="3" indent="-457200">
              <a:lnSpc>
                <a:spcPct val="150000"/>
              </a:lnSpc>
              <a:buFont typeface="Courier New" panose="02070309020205020404" pitchFamily="49" charset="0"/>
              <a:buChar char="o"/>
            </a:pPr>
            <a:r>
              <a:rPr lang="en-IN" altLang="en-US" sz="2800" dirty="0" smtClean="0"/>
              <a:t>Whether the Petitioner is entitled to collect and retain the Entertainment Tax</a:t>
            </a:r>
            <a:r>
              <a:rPr lang="en-IN" altLang="en-US" sz="2800" b="1" dirty="0" smtClean="0"/>
              <a:t> post-repeal of </a:t>
            </a:r>
            <a:r>
              <a:rPr lang="en-IN" altLang="en-US" sz="2800" dirty="0" smtClean="0"/>
              <a:t>UPEBT Act, 1979 by S. 74 of UPGST Act,2017 in the absence of rescinding of notification permitting the collection and retention of such tax till 2020?</a:t>
            </a:r>
          </a:p>
          <a:p>
            <a:pPr lvl="3" indent="-457200">
              <a:lnSpc>
                <a:spcPct val="150000"/>
              </a:lnSpc>
              <a:buFont typeface="Courier New" panose="02070309020205020404" pitchFamily="49" charset="0"/>
              <a:buChar char="o"/>
            </a:pPr>
            <a:r>
              <a:rPr lang="en-IN" altLang="en-US" sz="2800" dirty="0" smtClean="0"/>
              <a:t>Repeal and Saving Clause</a:t>
            </a:r>
          </a:p>
          <a:p>
            <a:pPr lvl="3" indent="-457200">
              <a:lnSpc>
                <a:spcPct val="150000"/>
              </a:lnSpc>
              <a:buFont typeface="Courier New" panose="02070309020205020404" pitchFamily="49" charset="0"/>
              <a:buChar char="o"/>
            </a:pPr>
            <a:endParaRPr lang="en-IN" altLang="en-US" sz="2800"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txBox="1">
            <a:spLocks noChangeArrowheads="1"/>
          </p:cNvSpPr>
          <p:nvPr/>
        </p:nvSpPr>
        <p:spPr bwMode="auto">
          <a:xfrm>
            <a:off x="0" y="1333500"/>
            <a:ext cx="14325600" cy="6705600"/>
          </a:xfrm>
          <a:prstGeom prst="rect">
            <a:avLst/>
          </a:prstGeom>
          <a:noFill/>
          <a:ln w="9525">
            <a:noFill/>
            <a:miter lim="800000"/>
            <a:headEnd/>
            <a:tailEnd/>
          </a:ln>
          <a:effectLst/>
        </p:spPr>
        <p:txBody>
          <a:bodyPr lIns="0" tIns="0" rIns="0" bIns="0"/>
          <a:lstStyle/>
          <a:p>
            <a:pPr lvl="2" indent="-457200">
              <a:lnSpc>
                <a:spcPct val="150000"/>
              </a:lnSpc>
              <a:buFont typeface="Wingdings" panose="05000000000000000000" pitchFamily="2" charset="2"/>
              <a:buChar char="§"/>
            </a:pPr>
            <a:r>
              <a:rPr lang="en-IN" altLang="en-US" sz="2800" b="1" dirty="0"/>
              <a:t>Legislations/ Statutory Provisions/ Notifications/ Circulars involved</a:t>
            </a:r>
            <a:r>
              <a:rPr lang="en-IN" altLang="en-US" sz="2800" b="1" dirty="0" smtClean="0"/>
              <a:t>:</a:t>
            </a:r>
            <a:endParaRPr lang="en-IN" altLang="en-US" sz="2800" dirty="0"/>
          </a:p>
          <a:p>
            <a:pPr lvl="3" indent="-457200">
              <a:lnSpc>
                <a:spcPct val="150000"/>
              </a:lnSpc>
              <a:buFont typeface="Courier New" panose="02070309020205020404" pitchFamily="49" charset="0"/>
              <a:buChar char="o"/>
            </a:pPr>
            <a:r>
              <a:rPr lang="en-IN" altLang="en-US" sz="2800" dirty="0" smtClean="0"/>
              <a:t>UPEBT Act, 1979</a:t>
            </a:r>
          </a:p>
          <a:p>
            <a:pPr lvl="3" indent="-457200">
              <a:lnSpc>
                <a:spcPct val="150000"/>
              </a:lnSpc>
              <a:buFont typeface="Courier New" panose="02070309020205020404" pitchFamily="49" charset="0"/>
              <a:buChar char="o"/>
            </a:pPr>
            <a:r>
              <a:rPr lang="en-IN" altLang="en-US" sz="2800" dirty="0" smtClean="0"/>
              <a:t>S. 174 of UPGST Act, 2017</a:t>
            </a:r>
          </a:p>
          <a:p>
            <a:pPr lvl="2" indent="-457200">
              <a:lnSpc>
                <a:spcPct val="150000"/>
              </a:lnSpc>
              <a:buFont typeface="Wingdings" panose="05000000000000000000" pitchFamily="2" charset="2"/>
              <a:buChar char="§"/>
            </a:pPr>
            <a:r>
              <a:rPr lang="en-IN" altLang="en-US" sz="2800" dirty="0" smtClean="0"/>
              <a:t>Order [decided on 28.07.2017/ 08.05.2018]:</a:t>
            </a:r>
          </a:p>
          <a:p>
            <a:pPr lvl="3" indent="-457200">
              <a:lnSpc>
                <a:spcPct val="150000"/>
              </a:lnSpc>
              <a:buFont typeface="Courier New" panose="02070309020205020404" pitchFamily="49" charset="0"/>
              <a:buChar char="o"/>
            </a:pPr>
            <a:r>
              <a:rPr lang="en-IN" altLang="en-US" sz="2800" dirty="0" smtClean="0"/>
              <a:t>Respondents to file counter affidavit</a:t>
            </a:r>
          </a:p>
          <a:p>
            <a:pPr lvl="3" indent="-457200">
              <a:lnSpc>
                <a:spcPct val="150000"/>
              </a:lnSpc>
              <a:buFont typeface="Courier New" panose="02070309020205020404" pitchFamily="49" charset="0"/>
              <a:buChar char="o"/>
            </a:pPr>
            <a:r>
              <a:rPr lang="en-IN" altLang="en-US" sz="2800" dirty="0" smtClean="0"/>
              <a:t>Petitioners allowed to file rejoinder thereafter</a:t>
            </a:r>
          </a:p>
          <a:p>
            <a:pPr lvl="3" indent="-457200">
              <a:lnSpc>
                <a:spcPct val="150000"/>
              </a:lnSpc>
              <a:buFont typeface="Courier New" panose="02070309020205020404" pitchFamily="49" charset="0"/>
              <a:buChar char="o"/>
            </a:pPr>
            <a:r>
              <a:rPr lang="en-IN" altLang="en-US" sz="2800" dirty="0" smtClean="0"/>
              <a:t>Respondents to answer “</a:t>
            </a:r>
            <a:r>
              <a:rPr lang="en-IN" altLang="en-US" sz="2800" b="1" i="1" dirty="0" smtClean="0"/>
              <a:t>Whether the scheme granting tax benefit to the petitioner is still continuing or stand revoked either automatically or by any fresh notification?</a:t>
            </a:r>
            <a:r>
              <a:rPr lang="en-IN" altLang="en-US" sz="2800" dirty="0" smtClean="0"/>
              <a:t>”</a:t>
            </a:r>
          </a:p>
          <a:p>
            <a:pPr lvl="3" indent="-457200">
              <a:lnSpc>
                <a:spcPct val="150000"/>
              </a:lnSpc>
              <a:buFont typeface="Courier New" panose="02070309020205020404" pitchFamily="49" charset="0"/>
              <a:buChar char="o"/>
            </a:pPr>
            <a:r>
              <a:rPr lang="en-IN" altLang="en-US" sz="2800" dirty="0" smtClean="0"/>
              <a:t>Listed for admission/ final disposal in July, 2018( both petitions)</a:t>
            </a:r>
          </a:p>
          <a:p>
            <a:pPr lvl="3" indent="-457200">
              <a:lnSpc>
                <a:spcPct val="150000"/>
              </a:lnSpc>
              <a:buFont typeface="Courier New" panose="02070309020205020404" pitchFamily="49" charset="0"/>
              <a:buChar char="o"/>
            </a:pPr>
            <a:endParaRPr lang="en-IN" altLang="en-US" sz="2800" dirty="0" smtClean="0"/>
          </a:p>
          <a:p>
            <a:pPr marL="914400" lvl="3">
              <a:lnSpc>
                <a:spcPct val="150000"/>
              </a:lnSpc>
            </a:pPr>
            <a:endParaRPr lang="en-IN" altLang="en-US" sz="2800" dirty="0" smtClean="0"/>
          </a:p>
          <a:p>
            <a:pPr marL="914400" lvl="3">
              <a:lnSpc>
                <a:spcPct val="150000"/>
              </a:lnSpc>
            </a:pPr>
            <a:endParaRPr lang="en-IN" altLang="en-US" sz="2800" dirty="0" smtClean="0"/>
          </a:p>
        </p:txBody>
      </p:sp>
      <p:sp>
        <p:nvSpPr>
          <p:cNvPr id="29700" name="Slide Number Placeholder 1"/>
          <p:cNvSpPr>
            <a:spLocks noGrp="1"/>
          </p:cNvSpPr>
          <p:nvPr>
            <p:ph type="sldNum" sz="quarter" idx="10"/>
          </p:nvPr>
        </p:nvSpPr>
        <p:spPr>
          <a:noFill/>
          <a:ln>
            <a:miter lim="800000"/>
            <a:headEnd/>
            <a:tailEnd/>
          </a:ln>
        </p:spPr>
        <p:txBody>
          <a:bodyPr/>
          <a:lstStyle/>
          <a:p>
            <a:fld id="{D32FC3F4-4C47-47FD-9FEB-334025D66C6B}" type="slidenum">
              <a:rPr lang="en-US" altLang="en-US"/>
              <a:pPr/>
              <a:t>28</a:t>
            </a:fld>
            <a:endParaRPr lang="en-US" altLang="en-US"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txBox="1">
            <a:spLocks noChangeArrowheads="1"/>
          </p:cNvSpPr>
          <p:nvPr/>
        </p:nvSpPr>
        <p:spPr bwMode="auto">
          <a:xfrm>
            <a:off x="914400" y="1828800"/>
            <a:ext cx="124968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marL="342900" indent="-342900">
              <a:lnSpc>
                <a:spcPct val="120000"/>
              </a:lnSpc>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lnSpc>
                <a:spcPct val="120000"/>
              </a:lnSpc>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lnSpc>
                <a:spcPct val="120000"/>
              </a:lnSpc>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nSpc>
                <a:spcPct val="150000"/>
              </a:lnSpc>
              <a:spcBef>
                <a:spcPct val="0"/>
              </a:spcBef>
              <a:defRPr/>
            </a:pPr>
            <a:endParaRPr lang="en-IN" altLang="en-US" dirty="0"/>
          </a:p>
        </p:txBody>
      </p:sp>
      <p:sp>
        <p:nvSpPr>
          <p:cNvPr id="31748" name="Slide Number Placeholder 1"/>
          <p:cNvSpPr>
            <a:spLocks noGrp="1"/>
          </p:cNvSpPr>
          <p:nvPr>
            <p:ph type="sldNum" sz="quarter" idx="10"/>
          </p:nvPr>
        </p:nvSpPr>
        <p:spPr>
          <a:noFill/>
          <a:ln>
            <a:miter lim="800000"/>
            <a:headEnd/>
            <a:tailEnd/>
          </a:ln>
        </p:spPr>
        <p:txBody>
          <a:bodyPr/>
          <a:lstStyle/>
          <a:p>
            <a:fld id="{2435B5DD-466E-42A9-99C6-3AA4FE4C6370}" type="slidenum">
              <a:rPr lang="en-US" altLang="en-US"/>
              <a:pPr/>
              <a:t>29</a:t>
            </a:fld>
            <a:endParaRPr lang="en-US" altLang="en-US" dirty="0"/>
          </a:p>
        </p:txBody>
      </p:sp>
      <p:sp>
        <p:nvSpPr>
          <p:cNvPr id="8" name="Rectangle 3"/>
          <p:cNvSpPr txBox="1">
            <a:spLocks noChangeArrowheads="1"/>
          </p:cNvSpPr>
          <p:nvPr/>
        </p:nvSpPr>
        <p:spPr bwMode="auto">
          <a:xfrm>
            <a:off x="228600" y="1524000"/>
            <a:ext cx="12496800" cy="6019800"/>
          </a:xfrm>
          <a:prstGeom prst="rect">
            <a:avLst/>
          </a:prstGeom>
          <a:noFill/>
          <a:ln w="9525">
            <a:noFill/>
            <a:miter lim="800000"/>
            <a:headEnd/>
            <a:tailEnd/>
          </a:ln>
          <a:effectLst/>
        </p:spPr>
        <p:txBody>
          <a:bodyPr lIns="0" tIns="0" rIns="0" bIns="0"/>
          <a:lstStyle/>
          <a:p>
            <a:pPr lvl="1" indent="-457200">
              <a:lnSpc>
                <a:spcPct val="150000"/>
              </a:lnSpc>
              <a:buFont typeface="Wingdings" panose="05000000000000000000" pitchFamily="2" charset="2"/>
              <a:buChar char="q"/>
            </a:pPr>
            <a:r>
              <a:rPr lang="en-IN" altLang="en-US" sz="2800" dirty="0" smtClean="0">
                <a:solidFill>
                  <a:srgbClr val="FF0000"/>
                </a:solidFill>
              </a:rPr>
              <a:t>FC Agarwal Coal Pvt. Ltd.vs. UOI 2017 (6) GSTL 368 (Guj.)</a:t>
            </a:r>
          </a:p>
          <a:p>
            <a:pPr lvl="2" indent="-457200">
              <a:lnSpc>
                <a:spcPct val="150000"/>
              </a:lnSpc>
              <a:buFont typeface="Wingdings" panose="05000000000000000000" pitchFamily="2" charset="2"/>
              <a:buChar char="§"/>
            </a:pPr>
            <a:r>
              <a:rPr lang="en-IN" altLang="en-US" sz="2800" b="1" dirty="0" smtClean="0"/>
              <a:t>Issue involved:</a:t>
            </a:r>
          </a:p>
          <a:p>
            <a:pPr marL="914400" lvl="3">
              <a:lnSpc>
                <a:spcPct val="150000"/>
              </a:lnSpc>
            </a:pPr>
            <a:r>
              <a:rPr lang="en-IN" altLang="en-US" sz="2800" dirty="0" smtClean="0"/>
              <a:t>Challenge to </a:t>
            </a:r>
            <a:r>
              <a:rPr lang="en-IN" altLang="en-US" sz="2800" b="1" i="1" dirty="0" smtClean="0"/>
              <a:t>vires</a:t>
            </a:r>
            <a:r>
              <a:rPr lang="en-IN" altLang="en-US" sz="2800" dirty="0" smtClean="0"/>
              <a:t> of GST (CC) Act read with Notifications thereunder providing for the levy of CC on the imported coal that has already suffered CES.</a:t>
            </a:r>
          </a:p>
          <a:p>
            <a:pPr lvl="2" indent="-457200">
              <a:lnSpc>
                <a:spcPct val="150000"/>
              </a:lnSpc>
              <a:buFont typeface="Wingdings" panose="05000000000000000000" pitchFamily="2" charset="2"/>
              <a:buChar char="§"/>
            </a:pPr>
            <a:r>
              <a:rPr lang="en-IN" altLang="en-US" sz="2800" b="1" dirty="0"/>
              <a:t>Legislations/ Statutory Provisions/ Notifications/ Circulars involved</a:t>
            </a:r>
            <a:r>
              <a:rPr lang="en-IN" altLang="en-US" sz="2800" b="1" dirty="0" smtClean="0"/>
              <a:t>:</a:t>
            </a:r>
          </a:p>
          <a:p>
            <a:pPr lvl="3" indent="-457200">
              <a:lnSpc>
                <a:spcPct val="150000"/>
              </a:lnSpc>
              <a:buFont typeface="Courier New" panose="02070309020205020404" pitchFamily="49" charset="0"/>
              <a:buChar char="o"/>
            </a:pPr>
            <a:r>
              <a:rPr lang="en-IN" altLang="en-US" sz="2800" dirty="0" smtClean="0"/>
              <a:t>GST (CC) Act</a:t>
            </a:r>
          </a:p>
          <a:p>
            <a:pPr lvl="3" indent="-457200">
              <a:lnSpc>
                <a:spcPct val="150000"/>
              </a:lnSpc>
              <a:buFont typeface="Courier New" panose="02070309020205020404" pitchFamily="49" charset="0"/>
              <a:buChar char="o"/>
            </a:pPr>
            <a:r>
              <a:rPr lang="en-IN" altLang="en-US" sz="2800" dirty="0" smtClean="0"/>
              <a:t>Article 279A of COI</a:t>
            </a:r>
          </a:p>
        </p:txBody>
      </p:sp>
      <p:sp>
        <p:nvSpPr>
          <p:cNvPr id="6"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2"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fmla="#ppt_w*sin(2.5*pi*$)">
                                          <p:val>
                                            <p:fltVal val="0"/>
                                          </p:val>
                                        </p:tav>
                                        <p:tav tm="100000">
                                          <p:val>
                                            <p:fltVal val="1"/>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vine glass and bottle gif"/>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flipH="1">
            <a:off x="5471011" y="4914900"/>
            <a:ext cx="1571627" cy="1371600"/>
          </a:xfrm>
          <a:prstGeom prst="rect">
            <a:avLst/>
          </a:prstGeom>
          <a:noFill/>
        </p:spPr>
      </p:pic>
      <p:sp>
        <p:nvSpPr>
          <p:cNvPr id="2" name="Slide Number Placeholder 1"/>
          <p:cNvSpPr>
            <a:spLocks noGrp="1"/>
          </p:cNvSpPr>
          <p:nvPr>
            <p:ph type="sldNum" sz="quarter" idx="10"/>
          </p:nvPr>
        </p:nvSpPr>
        <p:spPr/>
        <p:txBody>
          <a:bodyPr/>
          <a:lstStyle/>
          <a:p>
            <a:fld id="{416FA760-34AB-4F20-960D-ABED775547C3}" type="slidenum">
              <a:rPr lang="en-US" altLang="en-US" smtClean="0"/>
              <a:pPr/>
              <a:t>3</a:t>
            </a:fld>
            <a:endParaRPr lang="en-US" altLang="en-US"/>
          </a:p>
        </p:txBody>
      </p:sp>
      <p:pic>
        <p:nvPicPr>
          <p:cNvPr id="5" name="Picture 4" descr="giphy (3).gif"/>
          <p:cNvPicPr>
            <a:picLocks noChangeAspect="1"/>
          </p:cNvPicPr>
          <p:nvPr/>
        </p:nvPicPr>
        <p:blipFill>
          <a:blip r:embed="rId3"/>
          <a:stretch>
            <a:fillRect/>
          </a:stretch>
        </p:blipFill>
        <p:spPr>
          <a:xfrm>
            <a:off x="12039600" y="4903573"/>
            <a:ext cx="2352516" cy="1802027"/>
          </a:xfrm>
          <a:prstGeom prst="rect">
            <a:avLst/>
          </a:prstGeom>
          <a:scene3d>
            <a:camera prst="orthographicFront"/>
            <a:lightRig rig="threePt" dir="t"/>
          </a:scene3d>
          <a:sp3d>
            <a:bevelT prst="angle"/>
          </a:sp3d>
        </p:spPr>
      </p:pic>
      <p:pic>
        <p:nvPicPr>
          <p:cNvPr id="7" name="Picture 6" descr="tenor.gif"/>
          <p:cNvPicPr>
            <a:picLocks noChangeAspect="1"/>
          </p:cNvPicPr>
          <p:nvPr/>
        </p:nvPicPr>
        <p:blipFill>
          <a:blip r:embed="rId4"/>
          <a:stretch>
            <a:fillRect/>
          </a:stretch>
        </p:blipFill>
        <p:spPr>
          <a:xfrm>
            <a:off x="9219404" y="952500"/>
            <a:ext cx="2438792" cy="1905000"/>
          </a:xfrm>
          <a:prstGeom prst="rect">
            <a:avLst/>
          </a:prstGeom>
          <a:scene3d>
            <a:camera prst="orthographicFront"/>
            <a:lightRig rig="threePt" dir="t"/>
          </a:scene3d>
          <a:sp3d>
            <a:bevelT prst="angle"/>
          </a:sp3d>
        </p:spPr>
      </p:pic>
      <p:pic>
        <p:nvPicPr>
          <p:cNvPr id="8" name="Picture 7" descr="Bill2.gif"/>
          <p:cNvPicPr>
            <a:picLocks noChangeAspect="1"/>
          </p:cNvPicPr>
          <p:nvPr/>
        </p:nvPicPr>
        <p:blipFill>
          <a:blip r:embed="rId5"/>
          <a:stretch>
            <a:fillRect/>
          </a:stretch>
        </p:blipFill>
        <p:spPr>
          <a:xfrm>
            <a:off x="10635991" y="2973889"/>
            <a:ext cx="2425815" cy="1813296"/>
          </a:xfrm>
          <a:prstGeom prst="rect">
            <a:avLst/>
          </a:prstGeom>
          <a:scene3d>
            <a:camera prst="orthographicFront"/>
            <a:lightRig rig="threePt" dir="t"/>
          </a:scene3d>
          <a:sp3d>
            <a:bevelT prst="angle"/>
          </a:sp3d>
        </p:spPr>
      </p:pic>
      <p:pic>
        <p:nvPicPr>
          <p:cNvPr id="6" name="Picture 8"/>
          <p:cNvPicPr>
            <a:picLocks noChangeAspect="1" noChangeArrowheads="1"/>
          </p:cNvPicPr>
          <p:nvPr/>
        </p:nvPicPr>
        <p:blipFill>
          <a:blip r:embed="rId6">
            <a:clrChange>
              <a:clrFrom>
                <a:srgbClr val="C3C3C3"/>
              </a:clrFrom>
              <a:clrTo>
                <a:srgbClr val="C3C3C3">
                  <a:alpha val="0"/>
                </a:srgbClr>
              </a:clrTo>
            </a:clrChange>
          </a:blip>
          <a:srcRect/>
          <a:stretch>
            <a:fillRect/>
          </a:stretch>
        </p:blipFill>
        <p:spPr bwMode="auto">
          <a:xfrm>
            <a:off x="7104845" y="5257800"/>
            <a:ext cx="5315755" cy="2971800"/>
          </a:xfrm>
          <a:prstGeom prst="rect">
            <a:avLst/>
          </a:prstGeom>
          <a:noFill/>
          <a:ln w="9525">
            <a:noFill/>
            <a:miter lim="800000"/>
            <a:headEnd/>
            <a:tailEnd/>
          </a:ln>
          <a:effectLst/>
        </p:spPr>
      </p:pic>
      <p:pic>
        <p:nvPicPr>
          <p:cNvPr id="3" name="Picture 3"/>
          <p:cNvPicPr>
            <a:picLocks noChangeAspect="1" noChangeArrowheads="1"/>
          </p:cNvPicPr>
          <p:nvPr/>
        </p:nvPicPr>
        <p:blipFill>
          <a:blip r:embed="rId7"/>
          <a:srcRect/>
          <a:stretch>
            <a:fillRect/>
          </a:stretch>
        </p:blipFill>
        <p:spPr bwMode="auto">
          <a:xfrm>
            <a:off x="164001" y="2438400"/>
            <a:ext cx="6998799" cy="5486400"/>
          </a:xfrm>
          <a:prstGeom prst="rect">
            <a:avLst/>
          </a:prstGeom>
          <a:noFill/>
          <a:ln w="9525">
            <a:noFill/>
            <a:miter lim="800000"/>
            <a:headEnd/>
            <a:tailEnd/>
          </a:ln>
          <a:effectLst/>
          <a:scene3d>
            <a:camera prst="orthographicFront"/>
            <a:lightRig rig="threePt" dir="t"/>
          </a:scene3d>
          <a:sp3d>
            <a:bevelT prst="angle"/>
          </a:sp3d>
        </p:spPr>
      </p:pic>
      <p:pic>
        <p:nvPicPr>
          <p:cNvPr id="12" name="Picture 11" descr="EdibleSpeedyGodwit-small.gif"/>
          <p:cNvPicPr>
            <a:picLocks noChangeAspect="1"/>
          </p:cNvPicPr>
          <p:nvPr/>
        </p:nvPicPr>
        <p:blipFill>
          <a:blip r:embed="rId8"/>
          <a:stretch>
            <a:fillRect/>
          </a:stretch>
        </p:blipFill>
        <p:spPr>
          <a:xfrm>
            <a:off x="1497501" y="3714750"/>
            <a:ext cx="1828800" cy="1219200"/>
          </a:xfrm>
          <a:prstGeom prst="rect">
            <a:avLst/>
          </a:prstGeom>
        </p:spPr>
      </p:pic>
      <p:pic>
        <p:nvPicPr>
          <p:cNvPr id="4" name="Picture 6"/>
          <p:cNvPicPr>
            <a:picLocks noChangeAspect="1" noChangeArrowheads="1"/>
          </p:cNvPicPr>
          <p:nvPr/>
        </p:nvPicPr>
        <p:blipFill>
          <a:blip r:embed="rId9"/>
          <a:srcRect/>
          <a:stretch>
            <a:fillRect/>
          </a:stretch>
        </p:blipFill>
        <p:spPr bwMode="auto">
          <a:xfrm>
            <a:off x="164001" y="400050"/>
            <a:ext cx="6998799" cy="2062925"/>
          </a:xfrm>
          <a:prstGeom prst="rect">
            <a:avLst/>
          </a:prstGeom>
          <a:noFill/>
          <a:ln w="9525">
            <a:solidFill>
              <a:schemeClr val="accent1"/>
            </a:solidFill>
            <a:miter lim="800000"/>
            <a:headEnd/>
            <a:tailEnd/>
          </a:ln>
          <a:effectLst/>
          <a:scene3d>
            <a:camera prst="orthographicFront"/>
            <a:lightRig rig="threePt" dir="t"/>
          </a:scene3d>
          <a:sp3d>
            <a:bevelT prst="angl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ox(in)">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txBox="1">
            <a:spLocks noChangeArrowheads="1"/>
          </p:cNvSpPr>
          <p:nvPr/>
        </p:nvSpPr>
        <p:spPr bwMode="auto">
          <a:xfrm>
            <a:off x="838200" y="1828800"/>
            <a:ext cx="124968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marL="342900" indent="-342900">
              <a:lnSpc>
                <a:spcPct val="120000"/>
              </a:lnSpc>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lnSpc>
                <a:spcPct val="120000"/>
              </a:lnSpc>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lnSpc>
                <a:spcPct val="120000"/>
              </a:lnSpc>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lnSpc>
                <a:spcPct val="120000"/>
              </a:lnSpc>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lvl="2" indent="-457200">
              <a:lnSpc>
                <a:spcPct val="150000"/>
              </a:lnSpc>
              <a:buFont typeface="Wingdings" panose="05000000000000000000" pitchFamily="2" charset="2"/>
              <a:buChar char="§"/>
            </a:pPr>
            <a:r>
              <a:rPr lang="en-IN" altLang="en-US" sz="2800" b="1" dirty="0" smtClean="0"/>
              <a:t>Order [Dt. 04.10.2017]:</a:t>
            </a:r>
          </a:p>
          <a:p>
            <a:pPr marL="1428750" lvl="3" indent="-285750">
              <a:lnSpc>
                <a:spcPct val="150000"/>
              </a:lnSpc>
              <a:buFont typeface="Courier New" panose="02070309020205020404" pitchFamily="49" charset="0"/>
              <a:buChar char="o"/>
            </a:pPr>
            <a:r>
              <a:rPr lang="en-IN" altLang="en-US" sz="2800" dirty="0" smtClean="0"/>
              <a:t>Notice returnable on 15.11.2017</a:t>
            </a:r>
          </a:p>
          <a:p>
            <a:pPr marL="1428750" lvl="3" indent="-285750">
              <a:lnSpc>
                <a:spcPct val="150000"/>
              </a:lnSpc>
              <a:buFont typeface="Courier New" panose="02070309020205020404" pitchFamily="49" charset="0"/>
              <a:buChar char="o"/>
            </a:pPr>
            <a:r>
              <a:rPr lang="en-IN" altLang="en-US" sz="2800" dirty="0" smtClean="0"/>
              <a:t>Notice to AG as well</a:t>
            </a:r>
          </a:p>
          <a:p>
            <a:pPr marL="0" indent="0">
              <a:lnSpc>
                <a:spcPct val="150000"/>
              </a:lnSpc>
              <a:buNone/>
            </a:pPr>
            <a:endParaRPr lang="en-IN" altLang="en-US" sz="2800" b="1" dirty="0" smtClean="0"/>
          </a:p>
          <a:p>
            <a:pPr lvl="2" indent="-457200">
              <a:lnSpc>
                <a:spcPct val="150000"/>
              </a:lnSpc>
              <a:buFont typeface="Wingdings" panose="05000000000000000000" pitchFamily="2" charset="2"/>
              <a:buChar char="§"/>
            </a:pPr>
            <a:endParaRPr lang="en-IN" altLang="en-US" sz="2800" b="1" dirty="0"/>
          </a:p>
        </p:txBody>
      </p:sp>
      <p:sp>
        <p:nvSpPr>
          <p:cNvPr id="33796" name="Slide Number Placeholder 1"/>
          <p:cNvSpPr>
            <a:spLocks noGrp="1"/>
          </p:cNvSpPr>
          <p:nvPr>
            <p:ph type="sldNum" sz="quarter" idx="10"/>
          </p:nvPr>
        </p:nvSpPr>
        <p:spPr>
          <a:noFill/>
          <a:ln>
            <a:miter lim="800000"/>
            <a:headEnd/>
            <a:tailEnd/>
          </a:ln>
        </p:spPr>
        <p:txBody>
          <a:bodyPr/>
          <a:lstStyle/>
          <a:p>
            <a:fld id="{B76F712A-B119-410B-BE65-8785DB8E5BB8}" type="slidenum">
              <a:rPr lang="en-US" altLang="en-US"/>
              <a:pPr/>
              <a:t>30</a:t>
            </a:fld>
            <a:endParaRPr lang="en-US" altLang="en-US" dirty="0"/>
          </a:p>
        </p:txBody>
      </p:sp>
      <p:sp>
        <p:nvSpPr>
          <p:cNvPr id="5"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4" name="Slide Number Placeholder 1"/>
          <p:cNvSpPr>
            <a:spLocks noGrp="1"/>
          </p:cNvSpPr>
          <p:nvPr>
            <p:ph type="sldNum" sz="quarter" idx="10"/>
          </p:nvPr>
        </p:nvSpPr>
        <p:spPr>
          <a:noFill/>
          <a:ln>
            <a:miter lim="800000"/>
            <a:headEnd/>
            <a:tailEnd/>
          </a:ln>
        </p:spPr>
        <p:txBody>
          <a:bodyPr/>
          <a:lstStyle/>
          <a:p>
            <a:fld id="{70B123AE-6041-4D1C-AB99-0F92958277A9}" type="slidenum">
              <a:rPr lang="en-US" altLang="en-US"/>
              <a:pPr/>
              <a:t>31</a:t>
            </a:fld>
            <a:endParaRPr lang="en-US" altLang="en-US" dirty="0"/>
          </a:p>
        </p:txBody>
      </p:sp>
      <p:sp>
        <p:nvSpPr>
          <p:cNvPr id="2" name="Rectangle 1"/>
          <p:cNvSpPr/>
          <p:nvPr/>
        </p:nvSpPr>
        <p:spPr>
          <a:xfrm>
            <a:off x="457200" y="1600200"/>
            <a:ext cx="13335000" cy="6001643"/>
          </a:xfrm>
          <a:prstGeom prst="rect">
            <a:avLst/>
          </a:prstGeom>
        </p:spPr>
        <p:txBody>
          <a:bodyPr wrap="square">
            <a:spAutoFit/>
          </a:bodyPr>
          <a:lstStyle/>
          <a:p>
            <a:pPr lvl="1" indent="-457200">
              <a:lnSpc>
                <a:spcPct val="150000"/>
              </a:lnSpc>
              <a:buFont typeface="Wingdings" panose="05000000000000000000" pitchFamily="2" charset="2"/>
              <a:buChar char="q"/>
            </a:pPr>
            <a:r>
              <a:rPr lang="en-IN" altLang="en-US" sz="3000" dirty="0">
                <a:solidFill>
                  <a:srgbClr val="FF0000"/>
                </a:solidFill>
              </a:rPr>
              <a:t>Industrial Trade and Agencies vs. State of </a:t>
            </a:r>
            <a:r>
              <a:rPr lang="en-IN" altLang="en-US" sz="3000" dirty="0" smtClean="0">
                <a:solidFill>
                  <a:srgbClr val="FF0000"/>
                </a:solidFill>
              </a:rPr>
              <a:t>Assam- </a:t>
            </a:r>
            <a:r>
              <a:rPr lang="en-IN" altLang="en-US" sz="3000" dirty="0">
                <a:solidFill>
                  <a:srgbClr val="FF0000"/>
                </a:solidFill>
              </a:rPr>
              <a:t>2018 (19) </a:t>
            </a:r>
            <a:r>
              <a:rPr lang="en-IN" altLang="en-US" sz="3000" dirty="0" smtClean="0">
                <a:solidFill>
                  <a:srgbClr val="FF0000"/>
                </a:solidFill>
              </a:rPr>
              <a:t>GSTL 613 </a:t>
            </a:r>
            <a:r>
              <a:rPr lang="en-IN" altLang="en-US" sz="3000" dirty="0">
                <a:solidFill>
                  <a:srgbClr val="FF0000"/>
                </a:solidFill>
              </a:rPr>
              <a:t>(</a:t>
            </a:r>
            <a:r>
              <a:rPr lang="en-IN" altLang="en-US" sz="3000" dirty="0" smtClean="0">
                <a:solidFill>
                  <a:srgbClr val="FF0000"/>
                </a:solidFill>
              </a:rPr>
              <a:t>Gau.)</a:t>
            </a:r>
            <a:endParaRPr lang="en-IN" altLang="en-US" sz="3000" dirty="0">
              <a:solidFill>
                <a:srgbClr val="FF0000"/>
              </a:solidFill>
            </a:endParaRPr>
          </a:p>
          <a:p>
            <a:pPr indent="-457200">
              <a:lnSpc>
                <a:spcPct val="100000"/>
              </a:lnSpc>
              <a:buFont typeface="Wingdings" panose="05000000000000000000" pitchFamily="2" charset="2"/>
              <a:buChar char="q"/>
            </a:pPr>
            <a:r>
              <a:rPr lang="en-IN" altLang="en-US" sz="3000" dirty="0" smtClean="0"/>
              <a:t>1.Laxmi </a:t>
            </a:r>
            <a:r>
              <a:rPr lang="en-IN" altLang="en-US" sz="3000" dirty="0"/>
              <a:t>Narayan Sahu vs. UOI            2018(19) GSTL 626 (</a:t>
            </a:r>
            <a:r>
              <a:rPr lang="en-IN" altLang="en-US" sz="3000" dirty="0" err="1"/>
              <a:t>Gau</a:t>
            </a:r>
            <a:r>
              <a:rPr lang="en-IN" altLang="en-US" sz="3000" dirty="0" smtClean="0"/>
              <a:t>.)            </a:t>
            </a:r>
            <a:endParaRPr lang="en-IN" altLang="en-US" sz="3000" dirty="0"/>
          </a:p>
          <a:p>
            <a:pPr marL="400050" lvl="1" indent="0">
              <a:lnSpc>
                <a:spcPct val="100000"/>
              </a:lnSpc>
              <a:buNone/>
            </a:pPr>
            <a:r>
              <a:rPr lang="en-IN" altLang="en-US" dirty="0"/>
              <a:t> </a:t>
            </a:r>
            <a:r>
              <a:rPr lang="en-IN" altLang="en-US" dirty="0" smtClean="0"/>
              <a:t>2.</a:t>
            </a:r>
            <a:r>
              <a:rPr lang="en-IN" altLang="en-US" sz="3000" dirty="0" smtClean="0"/>
              <a:t>Mascot </a:t>
            </a:r>
            <a:r>
              <a:rPr lang="en-IN" altLang="en-US" sz="3000" dirty="0"/>
              <a:t>Entrade Pvt. Ltd. vs. </a:t>
            </a:r>
            <a:r>
              <a:rPr lang="en-IN" altLang="en-US" sz="3000" dirty="0" smtClean="0"/>
              <a:t>UOI</a:t>
            </a:r>
          </a:p>
          <a:p>
            <a:pPr marL="400050" lvl="1" indent="0">
              <a:lnSpc>
                <a:spcPct val="100000"/>
              </a:lnSpc>
              <a:buNone/>
            </a:pPr>
            <a:endParaRPr lang="en-IN" altLang="en-US" sz="3000" dirty="0" smtClean="0">
              <a:solidFill>
                <a:srgbClr val="FF0000"/>
              </a:solidFill>
            </a:endParaRPr>
          </a:p>
          <a:p>
            <a:pPr marL="857250" lvl="1" indent="-457200">
              <a:lnSpc>
                <a:spcPct val="100000"/>
              </a:lnSpc>
              <a:buFont typeface="Wingdings" panose="05000000000000000000" pitchFamily="2" charset="2"/>
              <a:buChar char="§"/>
            </a:pPr>
            <a:r>
              <a:rPr lang="en-IN" altLang="en-US" sz="3000" b="1" dirty="0" smtClean="0"/>
              <a:t>Issues involved:</a:t>
            </a:r>
          </a:p>
          <a:p>
            <a:pPr marL="1314450" lvl="2" indent="-457200" algn="just">
              <a:buFont typeface="Courier New" panose="02070309020205020404" pitchFamily="49" charset="0"/>
              <a:buChar char="o"/>
            </a:pPr>
            <a:r>
              <a:rPr lang="en-IN" altLang="en-US" sz="2800" dirty="0" smtClean="0"/>
              <a:t>Challenge to order Dt. 08.08.2017 of the Assam Board of Revenue alongwith earlier Orders Dt. 17.04.2015 and 26.02.2015 of thr Supdt. Of Taxes and Dy. Comr. Of Taxes (Appeal) respectively on SCN Dt.. 07.04.2014 issued under AVAT Act of 2003</a:t>
            </a:r>
            <a:r>
              <a:rPr lang="en-IN" altLang="en-US" sz="3000" dirty="0" smtClean="0"/>
              <a:t>.</a:t>
            </a:r>
          </a:p>
          <a:p>
            <a:pPr marL="400050" lvl="1">
              <a:lnSpc>
                <a:spcPct val="100000"/>
              </a:lnSpc>
            </a:pPr>
            <a:endParaRPr lang="en-IN" altLang="en-US" sz="3000" dirty="0" smtClean="0"/>
          </a:p>
          <a:p>
            <a:pPr marL="857250" lvl="1" indent="-457200">
              <a:lnSpc>
                <a:spcPct val="100000"/>
              </a:lnSpc>
              <a:buFont typeface="Wingdings" panose="05000000000000000000" pitchFamily="2" charset="2"/>
              <a:buChar char="§"/>
            </a:pPr>
            <a:endParaRPr lang="en-IN" altLang="en-US" sz="3000" dirty="0"/>
          </a:p>
        </p:txBody>
      </p:sp>
      <p:sp>
        <p:nvSpPr>
          <p:cNvPr id="18" name="Right Brace 17"/>
          <p:cNvSpPr/>
          <p:nvPr/>
        </p:nvSpPr>
        <p:spPr bwMode="auto">
          <a:xfrm>
            <a:off x="6934200" y="3124200"/>
            <a:ext cx="381000" cy="685800"/>
          </a:xfrm>
          <a:prstGeom prst="rightBrace">
            <a:avLst/>
          </a:prstGeom>
          <a:noFill/>
          <a:ln w="9525" cap="flat" cmpd="sng" algn="ctr">
            <a:solidFill>
              <a:srgbClr val="00206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306513" rtl="0" eaLnBrk="1" fontAlgn="base" latinLnBrk="0" hangingPunct="1">
              <a:lnSpc>
                <a:spcPct val="100000"/>
              </a:lnSpc>
              <a:spcBef>
                <a:spcPct val="0"/>
              </a:spcBef>
              <a:spcAft>
                <a:spcPct val="0"/>
              </a:spcAft>
              <a:buClrTx/>
              <a:buSzTx/>
              <a:buFontTx/>
              <a:buNone/>
              <a:tabLst/>
            </a:pPr>
            <a:endParaRPr kumimoji="0" lang="en-IN" sz="2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2"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fmla="#ppt_w*sin(2.5*pi*$)">
                                          <p:val>
                                            <p:fltVal val="0"/>
                                          </p:val>
                                        </p:tav>
                                        <p:tav tm="100000">
                                          <p:val>
                                            <p:fltVal val="1"/>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Slide Number Placeholder 1"/>
          <p:cNvSpPr>
            <a:spLocks noGrp="1"/>
          </p:cNvSpPr>
          <p:nvPr>
            <p:ph type="sldNum" sz="quarter" idx="10"/>
          </p:nvPr>
        </p:nvSpPr>
        <p:spPr>
          <a:noFill/>
          <a:ln>
            <a:miter lim="800000"/>
            <a:headEnd/>
            <a:tailEnd/>
          </a:ln>
        </p:spPr>
        <p:txBody>
          <a:bodyPr/>
          <a:lstStyle/>
          <a:p>
            <a:fld id="{3FB9BFAA-05E1-4651-A0A2-2BA8BE4E6C25}" type="slidenum">
              <a:rPr lang="en-US" altLang="en-US"/>
              <a:pPr/>
              <a:t>32</a:t>
            </a:fld>
            <a:endParaRPr lang="en-US" altLang="en-US" dirty="0"/>
          </a:p>
        </p:txBody>
      </p:sp>
      <p:sp>
        <p:nvSpPr>
          <p:cNvPr id="3" name="Rectangle 2"/>
          <p:cNvSpPr/>
          <p:nvPr/>
        </p:nvSpPr>
        <p:spPr>
          <a:xfrm>
            <a:off x="638175" y="1905000"/>
            <a:ext cx="13001625" cy="5293757"/>
          </a:xfrm>
          <a:prstGeom prst="rect">
            <a:avLst/>
          </a:prstGeom>
        </p:spPr>
        <p:txBody>
          <a:bodyPr wrap="square">
            <a:spAutoFit/>
          </a:bodyPr>
          <a:lstStyle/>
          <a:p>
            <a:pPr marL="1314450" lvl="2" indent="-457200" algn="just">
              <a:buFont typeface="Courier New" panose="02070309020205020404" pitchFamily="49" charset="0"/>
              <a:buChar char="o"/>
            </a:pPr>
            <a:r>
              <a:rPr lang="en-IN" altLang="en-US" sz="2800" dirty="0"/>
              <a:t>Challenge to </a:t>
            </a:r>
            <a:r>
              <a:rPr lang="en-IN" altLang="en-US" sz="2800" dirty="0" smtClean="0"/>
              <a:t>the demand-cum-show cause notices demanding service tax issued after introduction of GST.</a:t>
            </a:r>
          </a:p>
          <a:p>
            <a:pPr marL="1314450" lvl="2" indent="-457200" algn="just">
              <a:buFont typeface="Courier New" panose="02070309020205020404" pitchFamily="49" charset="0"/>
              <a:buChar char="o"/>
            </a:pPr>
            <a:r>
              <a:rPr lang="en-IN" altLang="en-US" sz="2800" dirty="0" smtClean="0"/>
              <a:t>Continuation of proceedings under the </a:t>
            </a:r>
            <a:r>
              <a:rPr lang="en-IN" altLang="en-US" sz="2800" b="1" dirty="0" smtClean="0"/>
              <a:t>repealed enactment.</a:t>
            </a:r>
          </a:p>
          <a:p>
            <a:pPr marL="1314450" lvl="2" indent="-457200" algn="just">
              <a:buFont typeface="Courier New" panose="02070309020205020404" pitchFamily="49" charset="0"/>
              <a:buChar char="o"/>
            </a:pPr>
            <a:r>
              <a:rPr lang="en-IN" altLang="en-US" sz="2800" dirty="0"/>
              <a:t>Maintainable of Writ where alternative remedy is </a:t>
            </a:r>
            <a:r>
              <a:rPr lang="en-IN" altLang="en-US" sz="2800" dirty="0" smtClean="0"/>
              <a:t>available</a:t>
            </a:r>
          </a:p>
          <a:p>
            <a:pPr marL="857250" lvl="2" algn="just"/>
            <a:endParaRPr lang="en-IN" altLang="en-US" sz="2800" dirty="0" smtClean="0"/>
          </a:p>
          <a:p>
            <a:pPr marL="857250" lvl="1" indent="-457200" algn="just">
              <a:buFont typeface="Wingdings" panose="05000000000000000000" pitchFamily="2" charset="2"/>
              <a:buChar char="§"/>
            </a:pPr>
            <a:r>
              <a:rPr lang="en-IN" altLang="en-US" sz="2800" b="1" dirty="0"/>
              <a:t>Legislations/ Statutory Provisions/ Notifications/ Circulars involved</a:t>
            </a:r>
            <a:r>
              <a:rPr lang="en-IN" altLang="en-US" sz="2800" b="1" dirty="0" smtClean="0"/>
              <a:t>:</a:t>
            </a:r>
          </a:p>
          <a:p>
            <a:pPr marL="1314450" lvl="2" indent="-457200" algn="just">
              <a:buFont typeface="Courier New" panose="02070309020205020404" pitchFamily="49" charset="0"/>
              <a:buChar char="o"/>
            </a:pPr>
            <a:r>
              <a:rPr lang="en-IN" altLang="en-US" sz="2800" dirty="0" smtClean="0"/>
              <a:t>AVAT Act, 2003</a:t>
            </a:r>
          </a:p>
          <a:p>
            <a:pPr marL="1314450" lvl="2" indent="-457200" algn="just">
              <a:buFont typeface="Courier New" panose="02070309020205020404" pitchFamily="49" charset="0"/>
              <a:buChar char="o"/>
            </a:pPr>
            <a:r>
              <a:rPr lang="en-IN" altLang="en-US" sz="2800" dirty="0" smtClean="0"/>
              <a:t>S. 174 of the CGST Act</a:t>
            </a:r>
          </a:p>
          <a:p>
            <a:pPr marL="1314450" lvl="2" indent="-457200" algn="just">
              <a:buFont typeface="Courier New" panose="02070309020205020404" pitchFamily="49" charset="0"/>
              <a:buChar char="o"/>
            </a:pPr>
            <a:r>
              <a:rPr lang="en-IN" altLang="en-US" sz="2800" dirty="0" smtClean="0"/>
              <a:t>S. 173 of the CGST Act</a:t>
            </a:r>
          </a:p>
          <a:p>
            <a:pPr marL="1314450" lvl="2" indent="-457200" algn="just">
              <a:buFont typeface="Courier New" panose="02070309020205020404" pitchFamily="49" charset="0"/>
              <a:buChar char="o"/>
            </a:pPr>
            <a:r>
              <a:rPr lang="en-IN" altLang="en-US" sz="2800" dirty="0" smtClean="0"/>
              <a:t>S.6 and s.6A of the GC Act, 1857.</a:t>
            </a:r>
            <a:endParaRPr lang="en-IN" altLang="en-US" sz="2800" dirty="0"/>
          </a:p>
          <a:p>
            <a:pPr marL="1314450" lvl="2" indent="-457200" algn="just">
              <a:buFont typeface="Courier New" panose="02070309020205020404" pitchFamily="49" charset="0"/>
              <a:buChar char="o"/>
            </a:pPr>
            <a:endParaRPr lang="en-IN" altLang="en-US" sz="2800" dirty="0"/>
          </a:p>
          <a:p>
            <a:pPr marL="857250" lvl="1" indent="-457200">
              <a:lnSpc>
                <a:spcPct val="100000"/>
              </a:lnSpc>
              <a:buFont typeface="Wingdings" panose="05000000000000000000" pitchFamily="2" charset="2"/>
              <a:buChar char="§"/>
            </a:pPr>
            <a:endParaRPr lang="en-IN" altLang="en-US" sz="3000" b="1" dirty="0"/>
          </a:p>
        </p:txBody>
      </p:sp>
      <p:sp>
        <p:nvSpPr>
          <p:cNvPr id="6" name="Rectangle 2"/>
          <p:cNvSpPr txBox="1">
            <a:spLocks noChangeArrowheads="1"/>
          </p:cNvSpPr>
          <p:nvPr/>
        </p:nvSpPr>
        <p:spPr bwMode="auto">
          <a:xfrm>
            <a:off x="2590800" y="304800"/>
            <a:ext cx="11306174" cy="7667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chemeClr val="bg1"/>
                </a:solidFill>
                <a:effectLst/>
                <a:uLnTx/>
                <a:uFillTx/>
                <a:latin typeface="+mj-lt"/>
                <a:ea typeface="+mj-ea"/>
                <a:cs typeface="+mj-cs"/>
              </a:rPr>
              <a:t>High Courts’ Rulings under GST regime</a:t>
            </a:r>
            <a:endParaRPr kumimoji="0" lang="en-US" altLang="en-US" sz="36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1"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Slide Number Placeholder 1"/>
          <p:cNvSpPr>
            <a:spLocks noGrp="1"/>
          </p:cNvSpPr>
          <p:nvPr>
            <p:ph type="sldNum" sz="quarter" idx="10"/>
          </p:nvPr>
        </p:nvSpPr>
        <p:spPr>
          <a:noFill/>
          <a:ln>
            <a:miter lim="800000"/>
            <a:headEnd/>
            <a:tailEnd/>
          </a:ln>
        </p:spPr>
        <p:txBody>
          <a:bodyPr/>
          <a:lstStyle/>
          <a:p>
            <a:fld id="{49E65E4B-0260-4BA2-BAA4-99B2BD30291A}" type="slidenum">
              <a:rPr lang="en-US" altLang="en-US"/>
              <a:pPr/>
              <a:t>33</a:t>
            </a:fld>
            <a:endParaRPr lang="en-US" altLang="en-US" dirty="0"/>
          </a:p>
        </p:txBody>
      </p:sp>
      <p:sp>
        <p:nvSpPr>
          <p:cNvPr id="3" name="Rectangle 2"/>
          <p:cNvSpPr/>
          <p:nvPr/>
        </p:nvSpPr>
        <p:spPr>
          <a:xfrm>
            <a:off x="381000" y="1752600"/>
            <a:ext cx="12392025" cy="5693866"/>
          </a:xfrm>
          <a:prstGeom prst="rect">
            <a:avLst/>
          </a:prstGeom>
        </p:spPr>
        <p:txBody>
          <a:bodyPr wrap="square">
            <a:spAutoFit/>
          </a:bodyPr>
          <a:lstStyle/>
          <a:p>
            <a:pPr marL="857250" lvl="1" indent="-457200" algn="just">
              <a:buFont typeface="Wingdings" panose="05000000000000000000" pitchFamily="2" charset="2"/>
              <a:buChar char="§"/>
            </a:pPr>
            <a:r>
              <a:rPr lang="en-IN" altLang="en-US" sz="2800" b="1" dirty="0" smtClean="0"/>
              <a:t>Final Judgements [Dt. 12.04.2018 &amp; 12.10.2018]:</a:t>
            </a:r>
          </a:p>
          <a:p>
            <a:pPr marL="1314450" lvl="2" indent="-457200" algn="just">
              <a:buFont typeface="Courier New" panose="02070309020205020404" pitchFamily="49" charset="0"/>
              <a:buChar char="o"/>
            </a:pPr>
            <a:r>
              <a:rPr lang="en-IN" altLang="en-US" sz="2800" dirty="0" smtClean="0"/>
              <a:t>SCN issued during pre-GST period is protected by saving clause till it attained finality</a:t>
            </a:r>
          </a:p>
          <a:p>
            <a:pPr marL="1314450" lvl="2" indent="-457200" algn="just">
              <a:buFont typeface="Courier New" panose="02070309020205020404" pitchFamily="49" charset="0"/>
              <a:buChar char="o"/>
            </a:pPr>
            <a:r>
              <a:rPr lang="en-IN" altLang="en-US" sz="2800" dirty="0" smtClean="0"/>
              <a:t>Adjudication, investigation, enquiry or other proceedings for recovery of service tax to continue after omission of chapter V of the Finance Act, 1994 by section 173 of the CGST Act.</a:t>
            </a:r>
          </a:p>
          <a:p>
            <a:pPr marL="1314450" lvl="2" indent="-457200" algn="just">
              <a:buFont typeface="Courier New" panose="02070309020205020404" pitchFamily="49" charset="0"/>
              <a:buChar char="o"/>
            </a:pPr>
            <a:r>
              <a:rPr lang="en-IN" altLang="en-US" sz="2800" dirty="0" smtClean="0"/>
              <a:t>S.6 and 6A of GC Act apply to repeal as well as omission of an enactment.</a:t>
            </a:r>
          </a:p>
          <a:p>
            <a:pPr marL="1314450" lvl="2" indent="-457200" algn="just">
              <a:buFont typeface="Courier New" panose="02070309020205020404" pitchFamily="49" charset="0"/>
              <a:buChar char="o"/>
            </a:pPr>
            <a:r>
              <a:rPr lang="en-IN" altLang="en-US" sz="2800" dirty="0" smtClean="0"/>
              <a:t>Small Bench clarifying earlier larger Bench decision does not require reference to Larger Bench</a:t>
            </a:r>
          </a:p>
          <a:p>
            <a:pPr marL="1314450" lvl="2" indent="-457200" algn="just">
              <a:buFont typeface="Courier New" panose="02070309020205020404" pitchFamily="49" charset="0"/>
              <a:buChar char="o"/>
            </a:pPr>
            <a:r>
              <a:rPr lang="en-IN" altLang="en-US" sz="2800" dirty="0" smtClean="0"/>
              <a:t>Conflict between decisions of Bench of equal strength- proposition more appealing to be taken into consideration.</a:t>
            </a:r>
          </a:p>
          <a:p>
            <a:pPr marL="1314450" lvl="2" indent="-457200" algn="just">
              <a:buFont typeface="Courier New" panose="02070309020205020404" pitchFamily="49" charset="0"/>
              <a:buChar char="o"/>
            </a:pPr>
            <a:r>
              <a:rPr lang="en-IN" altLang="en-US" sz="2800" dirty="0" smtClean="0"/>
              <a:t>Writ not maintainable when specific statutory remedy available.</a:t>
            </a:r>
            <a:endParaRPr lang="en-IN" altLang="en-US"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Slide Number Placeholder 1"/>
          <p:cNvSpPr>
            <a:spLocks noGrp="1"/>
          </p:cNvSpPr>
          <p:nvPr>
            <p:ph type="sldNum" sz="quarter" idx="10"/>
          </p:nvPr>
        </p:nvSpPr>
        <p:spPr>
          <a:noFill/>
          <a:ln>
            <a:miter lim="800000"/>
            <a:headEnd/>
            <a:tailEnd/>
          </a:ln>
        </p:spPr>
        <p:txBody>
          <a:bodyPr/>
          <a:lstStyle/>
          <a:p>
            <a:fld id="{49E65E4B-0260-4BA2-BAA4-99B2BD30291A}" type="slidenum">
              <a:rPr lang="en-US" altLang="en-US"/>
              <a:pPr/>
              <a:t>34</a:t>
            </a:fld>
            <a:endParaRPr lang="en-US" altLang="en-US" dirty="0"/>
          </a:p>
        </p:txBody>
      </p:sp>
      <p:sp>
        <p:nvSpPr>
          <p:cNvPr id="2" name="Rectangle 1"/>
          <p:cNvSpPr/>
          <p:nvPr/>
        </p:nvSpPr>
        <p:spPr>
          <a:xfrm>
            <a:off x="790575" y="1828800"/>
            <a:ext cx="13154025" cy="5324535"/>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NKG Infrastructure Ltd. vs. UOI 2017(6) GSTL 254 (Del.)</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issue of SCN issued by DGCEI/DGGSTI re-visiting the </a:t>
            </a:r>
            <a:r>
              <a:rPr lang="en-IN" sz="2800" b="1" dirty="0" smtClean="0"/>
              <a:t>completed assessment</a:t>
            </a:r>
            <a:r>
              <a:rPr lang="en-IN" sz="2800" dirty="0" smtClean="0"/>
              <a:t> of service tax returns filed by the petitioner for a period of five years preceding SCN by reclassifying the services under a different head.</a:t>
            </a:r>
          </a:p>
          <a:p>
            <a:pPr marL="1371600" lvl="2" indent="-457200">
              <a:buFont typeface="Courier New" panose="02070309020205020404" pitchFamily="49" charset="0"/>
              <a:buChar char="o"/>
            </a:pPr>
            <a:r>
              <a:rPr lang="en-IN" sz="2800" dirty="0" smtClean="0"/>
              <a:t>Challenge to very authority of DGCET/DGGSTI to issue SCN</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Proviso to S.73(1) of FA</a:t>
            </a:r>
          </a:p>
          <a:p>
            <a:pPr marL="1371600" lvl="2" indent="-457200">
              <a:buFont typeface="Courier New" pitchFamily="49" charset="0"/>
              <a:buChar char="o"/>
            </a:pPr>
            <a:r>
              <a:rPr lang="en-IN" altLang="en-US" sz="2800" dirty="0" smtClean="0"/>
              <a:t>R.3 of STR</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2360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Slide Number Placeholder 1"/>
          <p:cNvSpPr>
            <a:spLocks noGrp="1"/>
          </p:cNvSpPr>
          <p:nvPr>
            <p:ph type="sldNum" sz="quarter" idx="10"/>
          </p:nvPr>
        </p:nvSpPr>
        <p:spPr>
          <a:noFill/>
          <a:ln>
            <a:miter lim="800000"/>
            <a:headEnd/>
            <a:tailEnd/>
          </a:ln>
        </p:spPr>
        <p:txBody>
          <a:bodyPr/>
          <a:lstStyle/>
          <a:p>
            <a:fld id="{49E65E4B-0260-4BA2-BAA4-99B2BD30291A}" type="slidenum">
              <a:rPr lang="en-US" altLang="en-US"/>
              <a:pPr/>
              <a:t>35</a:t>
            </a:fld>
            <a:endParaRPr lang="en-US" altLang="en-US" dirty="0"/>
          </a:p>
        </p:txBody>
      </p:sp>
      <p:sp>
        <p:nvSpPr>
          <p:cNvPr id="4" name="Rectangle 3"/>
          <p:cNvSpPr/>
          <p:nvPr/>
        </p:nvSpPr>
        <p:spPr>
          <a:xfrm>
            <a:off x="790575" y="1828800"/>
            <a:ext cx="13154025" cy="4431983"/>
          </a:xfrm>
          <a:prstGeom prst="rect">
            <a:avLst/>
          </a:prstGeom>
        </p:spPr>
        <p:txBody>
          <a:bodyPr wrap="square">
            <a:spAutoFit/>
          </a:bodyPr>
          <a:lstStyle/>
          <a:p>
            <a:pPr marL="457200" indent="-457200"/>
            <a:endParaRPr lang="en-IN" altLang="en-US" sz="3000" dirty="0" smtClean="0"/>
          </a:p>
          <a:p>
            <a:pPr marL="914400" lvl="1" indent="-457200">
              <a:buFont typeface="Wingdings" panose="05000000000000000000" pitchFamily="2" charset="2"/>
              <a:buChar char="§"/>
            </a:pPr>
            <a:r>
              <a:rPr lang="en-IN" sz="2800" b="1" dirty="0" smtClean="0"/>
              <a:t>Order[ Dt. 15.09.2017]:</a:t>
            </a:r>
          </a:p>
          <a:p>
            <a:pPr marL="1371600" lvl="2" indent="-457200">
              <a:buFont typeface="Courier New" panose="02070309020205020404" pitchFamily="49" charset="0"/>
              <a:buChar char="o"/>
            </a:pPr>
            <a:r>
              <a:rPr lang="en-IN" sz="2800" dirty="0" smtClean="0"/>
              <a:t>SCN stayed</a:t>
            </a:r>
          </a:p>
          <a:p>
            <a:pPr marL="1371600" lvl="2" indent="-457200">
              <a:buFont typeface="Courier New" panose="02070309020205020404" pitchFamily="49" charset="0"/>
              <a:buChar char="o"/>
            </a:pPr>
            <a:r>
              <a:rPr lang="en-IN" sz="2800" dirty="0" smtClean="0"/>
              <a:t>Reply/ rejoinder to be filed by the respective parties</a:t>
            </a:r>
          </a:p>
          <a:p>
            <a:pPr marL="1371600" lvl="2" indent="-457200">
              <a:buFont typeface="Courier New" panose="02070309020205020404" pitchFamily="49" charset="0"/>
              <a:buChar char="o"/>
            </a:pPr>
            <a:r>
              <a:rPr lang="en-IN" sz="2800" dirty="0" smtClean="0"/>
              <a:t>Listed on 22.11.2017</a:t>
            </a:r>
            <a:endParaRPr lang="en-IN" altLang="en-US" sz="2800" b="1" dirty="0" smtClean="0"/>
          </a:p>
          <a:p>
            <a:pPr marL="1371600" lvl="2" indent="-457200">
              <a:buFont typeface="Courier New" panose="02070309020205020404" pitchFamily="49" charset="0"/>
              <a:buChar char="o"/>
            </a:pPr>
            <a:endParaRPr lang="en-IN" altLang="en-US" sz="2800" b="1" dirty="0" smtClean="0"/>
          </a:p>
          <a:p>
            <a:pPr marL="1371600" lvl="2" indent="-457200">
              <a:buFont typeface="Courier New" panose="02070309020205020404" pitchFamily="49" charset="0"/>
              <a:buChar char="o"/>
            </a:pPr>
            <a:endParaRPr lang="en-IN" altLang="en-US" sz="2800" b="1" dirty="0" smtClean="0"/>
          </a:p>
          <a:p>
            <a:pPr marL="1371600" lvl="2" indent="-457200">
              <a:buFont typeface="Courier New" panose="02070309020205020404" pitchFamily="49" charset="0"/>
              <a:buChar char="o"/>
            </a:pPr>
            <a:endParaRPr lang="en-IN" altLang="en-US" sz="2800" b="1" dirty="0" smtClean="0"/>
          </a:p>
          <a:p>
            <a:pPr marL="1371600" lvl="2" indent="-457200">
              <a:buFont typeface="Courier New" panose="02070309020205020404" pitchFamily="49" charset="0"/>
              <a:buChar char="o"/>
            </a:pPr>
            <a:endParaRPr lang="en-IN" altLang="en-US" sz="2800" b="1" dirty="0" smtClean="0"/>
          </a:p>
          <a:p>
            <a:pPr marL="914400" lvl="1" indent="-457200">
              <a:buFont typeface="Wingdings" pitchFamily="2" charset="2"/>
              <a:buChar char="§"/>
            </a:pP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1340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Slide Number Placeholder 1"/>
          <p:cNvSpPr>
            <a:spLocks noGrp="1"/>
          </p:cNvSpPr>
          <p:nvPr>
            <p:ph type="sldNum" sz="quarter" idx="10"/>
          </p:nvPr>
        </p:nvSpPr>
        <p:spPr>
          <a:noFill/>
          <a:ln>
            <a:miter lim="800000"/>
            <a:headEnd/>
            <a:tailEnd/>
          </a:ln>
        </p:spPr>
        <p:txBody>
          <a:bodyPr/>
          <a:lstStyle/>
          <a:p>
            <a:fld id="{49E65E4B-0260-4BA2-BAA4-99B2BD30291A}" type="slidenum">
              <a:rPr lang="en-US" altLang="en-US"/>
              <a:pPr/>
              <a:t>36</a:t>
            </a:fld>
            <a:endParaRPr lang="en-US" altLang="en-US" dirty="0"/>
          </a:p>
        </p:txBody>
      </p:sp>
      <p:sp>
        <p:nvSpPr>
          <p:cNvPr id="4" name="Rectangle 3"/>
          <p:cNvSpPr/>
          <p:nvPr/>
        </p:nvSpPr>
        <p:spPr>
          <a:xfrm>
            <a:off x="762000" y="1676400"/>
            <a:ext cx="13154025" cy="5755422"/>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Vedanta Limited vs. UOI- 2018(19) GSTL 637 (Mad.)</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conditions at Sr. No. 2(c) of Notification No. 79/2017- Customs Dt. 13.10.2017</a:t>
            </a:r>
          </a:p>
          <a:p>
            <a:pPr marL="1371600" lvl="2" indent="-457200">
              <a:buFont typeface="Courier New" panose="02070309020205020404" pitchFamily="49" charset="0"/>
              <a:buChar char="o"/>
            </a:pPr>
            <a:r>
              <a:rPr lang="en-IN" sz="2800" dirty="0" smtClean="0"/>
              <a:t>Challenge to Para 1 of DGFT Notification No. 33/2015-20 Dt. 13.10.2017</a:t>
            </a:r>
          </a:p>
          <a:p>
            <a:pPr marL="1371600" lvl="2" indent="-457200">
              <a:buFont typeface="Courier New" panose="02070309020205020404" pitchFamily="49" charset="0"/>
              <a:buChar char="o"/>
            </a:pPr>
            <a:r>
              <a:rPr lang="en-IN" sz="2800" dirty="0" smtClean="0"/>
              <a:t>Challenge to Notice Dt. 15.03.2018 issued by DRI, Kolkata Zonal Unit</a:t>
            </a:r>
          </a:p>
          <a:p>
            <a:pPr marL="1371600" lvl="2" indent="-457200">
              <a:buFont typeface="Courier New" panose="02070309020205020404" pitchFamily="49" charset="0"/>
              <a:buChar char="o"/>
            </a:pPr>
            <a:r>
              <a:rPr lang="en-IN" sz="2800" dirty="0" smtClean="0"/>
              <a:t>Prayer seeking permission for imports w/o payment of IGST under AA without enforcing Pre-import condition.</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S.3(7) and 3(9) of CTA</a:t>
            </a:r>
          </a:p>
          <a:p>
            <a:pPr marL="1371600" lvl="2" indent="-457200">
              <a:buFont typeface="Courier New" pitchFamily="49" charset="0"/>
              <a:buChar char="o"/>
            </a:pPr>
            <a:r>
              <a:rPr lang="en-IN" altLang="en-US" sz="2800" dirty="0" smtClean="0"/>
              <a:t>FTP 2015-20</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46259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Slide Number Placeholder 1"/>
          <p:cNvSpPr>
            <a:spLocks noGrp="1"/>
          </p:cNvSpPr>
          <p:nvPr>
            <p:ph type="sldNum" sz="quarter" idx="10"/>
          </p:nvPr>
        </p:nvSpPr>
        <p:spPr>
          <a:noFill/>
          <a:ln>
            <a:miter lim="800000"/>
            <a:headEnd/>
            <a:tailEnd/>
          </a:ln>
        </p:spPr>
        <p:txBody>
          <a:bodyPr/>
          <a:lstStyle/>
          <a:p>
            <a:fld id="{49E65E4B-0260-4BA2-BAA4-99B2BD30291A}" type="slidenum">
              <a:rPr lang="en-US" altLang="en-US"/>
              <a:pPr/>
              <a:t>37</a:t>
            </a:fld>
            <a:endParaRPr lang="en-US" altLang="en-US" dirty="0"/>
          </a:p>
        </p:txBody>
      </p:sp>
      <p:sp>
        <p:nvSpPr>
          <p:cNvPr id="4" name="Rectangle 3"/>
          <p:cNvSpPr/>
          <p:nvPr/>
        </p:nvSpPr>
        <p:spPr>
          <a:xfrm>
            <a:off x="762000" y="1676400"/>
            <a:ext cx="13154025" cy="5262979"/>
          </a:xfrm>
          <a:prstGeom prst="rect">
            <a:avLst/>
          </a:prstGeom>
        </p:spPr>
        <p:txBody>
          <a:bodyPr wrap="square">
            <a:spAutoFit/>
          </a:bodyPr>
          <a:lstStyle/>
          <a:p>
            <a:pPr marL="1371600" lvl="2" indent="-457200">
              <a:buFont typeface="Courier New" panose="02070309020205020404" pitchFamily="49" charset="0"/>
              <a:buChar char="o"/>
            </a:pPr>
            <a:r>
              <a:rPr lang="en-IN" sz="2800" dirty="0" smtClean="0"/>
              <a:t>DGFT Notification No. 33/2015-20.</a:t>
            </a:r>
          </a:p>
          <a:p>
            <a:pPr marL="1371600" lvl="2" indent="-457200">
              <a:buFont typeface="Courier New" panose="02070309020205020404" pitchFamily="49" charset="0"/>
              <a:buChar char="o"/>
            </a:pPr>
            <a:r>
              <a:rPr lang="en-IN" sz="2800" dirty="0" smtClean="0"/>
              <a:t>Notification no. 18/2015-Customs Dt.. 01.04.2015</a:t>
            </a:r>
          </a:p>
          <a:p>
            <a:pPr marL="1371600" lvl="2" indent="-457200">
              <a:buFont typeface="Courier New" panose="02070309020205020404" pitchFamily="49" charset="0"/>
              <a:buChar char="o"/>
            </a:pPr>
            <a:r>
              <a:rPr lang="en-IN" sz="2800" dirty="0" smtClean="0"/>
              <a:t>Notification no. 79/2017- customs Dt.. 23.10.2017</a:t>
            </a:r>
          </a:p>
          <a:p>
            <a:pPr marL="1371600" lvl="2" indent="-457200">
              <a:buFont typeface="Courier New" panose="02070309020205020404" pitchFamily="49" charset="0"/>
              <a:buChar char="o"/>
            </a:pPr>
            <a:r>
              <a:rPr lang="en-IN" sz="2800" dirty="0" smtClean="0"/>
              <a:t>Para 4.3 and 4.13 of FTP 2015-20</a:t>
            </a:r>
          </a:p>
          <a:p>
            <a:pPr marL="1371600" lvl="2" indent="-457200"/>
            <a:endParaRPr lang="en-IN" sz="2800" dirty="0" smtClean="0"/>
          </a:p>
          <a:p>
            <a:pPr marL="914400" lvl="1" indent="-457200">
              <a:buFont typeface="Wingdings" pitchFamily="2" charset="2"/>
              <a:buChar char="§"/>
            </a:pPr>
            <a:r>
              <a:rPr lang="en-IN" altLang="en-US" sz="2800" b="1" dirty="0" smtClean="0"/>
              <a:t>Order[Dt. 29.10.2018]:</a:t>
            </a:r>
          </a:p>
          <a:p>
            <a:pPr marL="1371600" lvl="2" indent="-457200">
              <a:buFont typeface="Courier New" pitchFamily="49" charset="0"/>
              <a:buChar char="o"/>
            </a:pPr>
            <a:r>
              <a:rPr lang="en-IN" altLang="en-US" sz="2800" dirty="0" smtClean="0"/>
              <a:t>Petitioners to participate in DRI enquiry</a:t>
            </a:r>
          </a:p>
          <a:p>
            <a:pPr marL="1371600" lvl="2" indent="-457200">
              <a:buFont typeface="Courier New" pitchFamily="49" charset="0"/>
              <a:buChar char="o"/>
            </a:pPr>
            <a:r>
              <a:rPr lang="en-IN" altLang="en-US" sz="2800" dirty="0" smtClean="0"/>
              <a:t>Narendra Plastics Pvt. Ltd. Vs. UOI- 2017(4) GSTL 439 (Del.)/ 204/(11) GSTL 27(Del.) [interim order] &amp; Jindal Dyechem Inds. Pvt. Ltd. Vs. UOI- 2018(17) GSTL 222(Del.) relied upon and distinguished.</a:t>
            </a:r>
          </a:p>
          <a:p>
            <a:pPr marL="1371600" lvl="2" indent="-457200">
              <a:buFont typeface="Courier New" pitchFamily="49" charset="0"/>
              <a:buChar char="o"/>
            </a:pPr>
            <a:r>
              <a:rPr lang="en-IN" altLang="en-US" sz="2800" dirty="0" smtClean="0"/>
              <a:t>WP dismissed.</a:t>
            </a:r>
            <a:endParaRPr lang="en-IN" altLang="en-US" sz="2800" b="1" dirty="0" smtClean="0"/>
          </a:p>
          <a:p>
            <a:pPr marL="914400" lvl="1" indent="-457200">
              <a:buFont typeface="Wingdings" pitchFamily="2" charset="2"/>
              <a:buChar char="§"/>
            </a:pP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extLst>
      <p:ext uri="{BB962C8B-B14F-4D97-AF65-F5344CB8AC3E}">
        <p14:creationId xmlns:p14="http://schemas.microsoft.com/office/powerpoint/2010/main" xmlns="" val="382868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38</a:t>
            </a:fld>
            <a:endParaRPr lang="en-US" altLang="en-US" dirty="0"/>
          </a:p>
        </p:txBody>
      </p:sp>
      <p:sp>
        <p:nvSpPr>
          <p:cNvPr id="18" name="Rectangle 17"/>
          <p:cNvSpPr/>
          <p:nvPr/>
        </p:nvSpPr>
        <p:spPr>
          <a:xfrm>
            <a:off x="762000" y="1676400"/>
            <a:ext cx="13154025" cy="5755422"/>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Indian Association of Tour Operators vs. UOI- 2017(5) GSTL 4 (Del.)</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a:t>
            </a:r>
            <a:r>
              <a:rPr lang="en-IN" sz="2800" b="1" i="1" dirty="0" err="1" smtClean="0"/>
              <a:t>vires</a:t>
            </a:r>
            <a:r>
              <a:rPr lang="en-IN" sz="2800" dirty="0" smtClean="0"/>
              <a:t> of Rule 6A of STR to the extent it stipulates ‘place of provision of service’ to be ‘outside India’ for treating tour operating service as ‘export of service’</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S. 66B r/w S.65(51), 65(52) and 64(1) and 64(3) of the FA</a:t>
            </a:r>
          </a:p>
          <a:p>
            <a:pPr marL="1371600" lvl="2" indent="-457200">
              <a:buFont typeface="Courier New" pitchFamily="49" charset="0"/>
              <a:buChar char="o"/>
            </a:pPr>
            <a:r>
              <a:rPr lang="en-IN" altLang="en-US" sz="2800" dirty="0"/>
              <a:t>S.66C </a:t>
            </a:r>
            <a:r>
              <a:rPr lang="en-IN" altLang="en-US" sz="2800" dirty="0" smtClean="0"/>
              <a:t>of FA r/w </a:t>
            </a:r>
            <a:r>
              <a:rPr lang="en-IN" altLang="en-US" sz="2800" dirty="0"/>
              <a:t>POPS Rules.</a:t>
            </a:r>
            <a:endParaRPr lang="en-IN" altLang="en-US" sz="2800" dirty="0" smtClean="0"/>
          </a:p>
          <a:p>
            <a:pPr marL="1371600" lvl="2" indent="-457200">
              <a:buFont typeface="Courier New" pitchFamily="49" charset="0"/>
              <a:buChar char="o"/>
            </a:pPr>
            <a:r>
              <a:rPr lang="en-IN" altLang="en-US" sz="2800" dirty="0" smtClean="0"/>
              <a:t>S.94(2)(f) of FA.</a:t>
            </a:r>
          </a:p>
          <a:p>
            <a:pPr marL="1371600" lvl="2" indent="-457200">
              <a:buFont typeface="Courier New" pitchFamily="49" charset="0"/>
              <a:buChar char="o"/>
            </a:pPr>
            <a:r>
              <a:rPr lang="en-IN" altLang="en-US" sz="2800" dirty="0" smtClean="0"/>
              <a:t>Rule 6A of STR</a:t>
            </a:r>
          </a:p>
          <a:p>
            <a:pPr marL="914400" lvl="1" indent="-457200">
              <a:buFont typeface="Wingdings" pitchFamily="2" charset="2"/>
              <a:buChar char="§"/>
            </a:pPr>
            <a:r>
              <a:rPr lang="en-IN" altLang="en-US" sz="2800" b="1" dirty="0" smtClean="0"/>
              <a:t>Order[ dt.31.08.2017]:</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39</a:t>
            </a:fld>
            <a:endParaRPr lang="en-US" altLang="en-US"/>
          </a:p>
        </p:txBody>
      </p:sp>
      <p:sp>
        <p:nvSpPr>
          <p:cNvPr id="4" name="Rectangle 3"/>
          <p:cNvSpPr/>
          <p:nvPr/>
        </p:nvSpPr>
        <p:spPr>
          <a:xfrm>
            <a:off x="762000" y="1676400"/>
            <a:ext cx="13154025" cy="5324535"/>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Mohit Minerals Pvt. Ltd. Vs. UOI- 2018(10) GSTL 424(</a:t>
            </a:r>
            <a:r>
              <a:rPr lang="en-IN" altLang="en-US" sz="3000" dirty="0" err="1" smtClean="0">
                <a:solidFill>
                  <a:srgbClr val="FF0000"/>
                </a:solidFill>
              </a:rPr>
              <a:t>Guj</a:t>
            </a:r>
            <a:r>
              <a:rPr lang="en-IN" altLang="en-US" sz="3000" dirty="0" smtClean="0">
                <a:solidFill>
                  <a:srgbClr val="FF0000"/>
                </a:solidFill>
              </a:rPr>
              <a:t>)</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levy of IGST on ocean freight </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IGST Act</a:t>
            </a:r>
          </a:p>
          <a:p>
            <a:pPr marL="1371600" lvl="2" indent="-457200">
              <a:buFont typeface="Courier New" pitchFamily="49" charset="0"/>
              <a:buChar char="o"/>
            </a:pPr>
            <a:r>
              <a:rPr lang="en-IN" altLang="en-US" sz="2800" dirty="0" smtClean="0"/>
              <a:t>Notification No. 8/2017-IGST Dt.. 28.06.2017</a:t>
            </a:r>
          </a:p>
          <a:p>
            <a:pPr marL="1371600" lvl="2" indent="-457200">
              <a:buFont typeface="Courier New" pitchFamily="49" charset="0"/>
              <a:buChar char="o"/>
            </a:pPr>
            <a:r>
              <a:rPr lang="en-IN" altLang="en-US" sz="2800" dirty="0" smtClean="0"/>
              <a:t>Notification No. 10/2017- IGST Dt.. 28.06.21017</a:t>
            </a:r>
          </a:p>
          <a:p>
            <a:pPr marL="1371600" lvl="2" indent="-457200"/>
            <a:endParaRPr lang="en-IN" altLang="en-US" sz="2800" dirty="0" smtClean="0"/>
          </a:p>
          <a:p>
            <a:pPr marL="914400" lvl="1" indent="-457200">
              <a:buFont typeface="Wingdings" pitchFamily="2" charset="2"/>
              <a:buChar char="§"/>
            </a:pPr>
            <a:r>
              <a:rPr lang="en-IN" altLang="en-US" sz="2800" b="1" dirty="0" smtClean="0"/>
              <a:t>Order[ dt.09.02.2018]:</a:t>
            </a:r>
          </a:p>
          <a:p>
            <a:pPr marL="1371600" lvl="2" indent="-457200"/>
            <a:r>
              <a:rPr lang="en-IN" altLang="en-US" sz="2800" dirty="0" smtClean="0"/>
              <a:t>Notice returnable on 09.03.2018.</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52600" y="0"/>
            <a:ext cx="9982200" cy="1371600"/>
          </a:xfrm>
        </p:spPr>
        <p:txBody>
          <a:bodyPr/>
          <a:lstStyle/>
          <a:p>
            <a:pPr defTabSz="1306513" eaLnBrk="1" hangingPunct="1">
              <a:spcBef>
                <a:spcPct val="50000"/>
              </a:spcBef>
            </a:pPr>
            <a:r>
              <a:rPr lang="en-IN" altLang="en-US" sz="3600" dirty="0" smtClean="0"/>
              <a:t>Issues raised before the High Courts:</a:t>
            </a:r>
            <a:endParaRPr lang="en-IN" altLang="en-US" sz="3600" dirty="0"/>
          </a:p>
        </p:txBody>
      </p:sp>
      <p:sp>
        <p:nvSpPr>
          <p:cNvPr id="10243" name="Rectangle 3"/>
          <p:cNvSpPr txBox="1">
            <a:spLocks noChangeArrowheads="1"/>
          </p:cNvSpPr>
          <p:nvPr/>
        </p:nvSpPr>
        <p:spPr bwMode="auto">
          <a:xfrm>
            <a:off x="457200" y="1676400"/>
            <a:ext cx="13487400" cy="5943600"/>
          </a:xfrm>
          <a:prstGeom prst="rect">
            <a:avLst/>
          </a:prstGeom>
          <a:noFill/>
          <a:ln w="9525">
            <a:noFill/>
            <a:miter lim="800000"/>
            <a:headEnd/>
            <a:tailEnd/>
          </a:ln>
          <a:effectLst/>
        </p:spPr>
        <p:txBody>
          <a:bodyPr lIns="0" tIns="0" rIns="0" bIns="0"/>
          <a:lstStyle/>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CC on the imported coal</a:t>
            </a:r>
          </a:p>
          <a:p>
            <a:pPr marL="457200" indent="-457200" eaLnBrk="1" hangingPunct="1">
              <a:lnSpc>
                <a:spcPct val="120000"/>
              </a:lnSpc>
              <a:spcBef>
                <a:spcPct val="20000"/>
              </a:spcBef>
              <a:buFont typeface="Wingdings" panose="05000000000000000000" pitchFamily="2" charset="2"/>
              <a:buChar char="q"/>
            </a:pPr>
            <a:r>
              <a:rPr lang="en-US" altLang="en-US" sz="3000" dirty="0" smtClean="0"/>
              <a:t>Right to collect ‘Entertainment Tax’ post repeal of UPEBT Act under GST regime</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continuation of proceedings under the State VAT Act and issue of order post GST</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issue of SCN by DGCEI/DGGSTI demanding service tax post- GST</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‘Pre-import’ condition relating to imports against AAs.</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a:t>
            </a:r>
            <a:r>
              <a:rPr lang="en-US" altLang="en-US" sz="3000" b="1" i="1" dirty="0" smtClean="0"/>
              <a:t>vires </a:t>
            </a:r>
            <a:r>
              <a:rPr lang="en-US" altLang="en-US" sz="3000" dirty="0" smtClean="0"/>
              <a:t>of R.6A of STR providing for ‘POPS’ as ‘outside India’ for tour operators service</a:t>
            </a:r>
            <a:endParaRPr lang="en-US" altLang="en-US" sz="3000" b="1" i="1" dirty="0" smtClean="0"/>
          </a:p>
        </p:txBody>
      </p:sp>
      <p:sp>
        <p:nvSpPr>
          <p:cNvPr id="10244" name="Slide Number Placeholder 1"/>
          <p:cNvSpPr>
            <a:spLocks noGrp="1"/>
          </p:cNvSpPr>
          <p:nvPr>
            <p:ph type="sldNum" sz="quarter" idx="10"/>
          </p:nvPr>
        </p:nvSpPr>
        <p:spPr>
          <a:xfrm>
            <a:off x="10668000" y="8168640"/>
            <a:ext cx="3413125" cy="354013"/>
          </a:xfrm>
          <a:noFill/>
          <a:ln>
            <a:miter lim="800000"/>
            <a:headEnd/>
            <a:tailEnd/>
          </a:ln>
        </p:spPr>
        <p:txBody>
          <a:bodyPr/>
          <a:lstStyle/>
          <a:p>
            <a:fld id="{7D59C494-5195-4B92-A19A-0C50E8DB672D}" type="slidenum">
              <a:rPr lang="en-US" altLang="en-US"/>
              <a:pPr/>
              <a:t>4</a:t>
            </a:fld>
            <a:endParaRPr lang="en-US" altLang="en-US" dirty="0"/>
          </a:p>
        </p:txBody>
      </p:sp>
      <p:pic>
        <p:nvPicPr>
          <p:cNvPr id="8" name="Picture 7" descr="animated-gifs-justice-023.gif"/>
          <p:cNvPicPr>
            <a:picLocks noChangeAspect="1"/>
          </p:cNvPicPr>
          <p:nvPr/>
        </p:nvPicPr>
        <p:blipFill>
          <a:blip r:embed="rId2"/>
          <a:stretch>
            <a:fillRect/>
          </a:stretch>
        </p:blipFill>
        <p:spPr>
          <a:xfrm>
            <a:off x="0" y="0"/>
            <a:ext cx="1790700" cy="1928446"/>
          </a:xfrm>
          <a:prstGeom prst="rect">
            <a:avLst/>
          </a:prstGeom>
        </p:spPr>
      </p:pic>
    </p:spTree>
    <p:extLst>
      <p:ext uri="{BB962C8B-B14F-4D97-AF65-F5344CB8AC3E}">
        <p14:creationId xmlns:p14="http://schemas.microsoft.com/office/powerpoint/2010/main" xmlns="" val="5126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40</a:t>
            </a:fld>
            <a:endParaRPr lang="en-US" altLang="en-US"/>
          </a:p>
        </p:txBody>
      </p:sp>
      <p:sp>
        <p:nvSpPr>
          <p:cNvPr id="4" name="Rectangle 3"/>
          <p:cNvSpPr/>
          <p:nvPr/>
        </p:nvSpPr>
        <p:spPr>
          <a:xfrm>
            <a:off x="381000" y="1447800"/>
            <a:ext cx="13535025" cy="6155531"/>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Modern advertising and Marketing vs. State of UP- 2018(16) GSTL 438 (All.)</a:t>
            </a:r>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Whether ‘Advertisement Tax’ would be continued to be levied by UPMC in view of omission of Cl. (h) of sub-section (2) of S.172 and S.192 and 193 of UPMC Act by S.173 of UPGST Act?</a:t>
            </a:r>
          </a:p>
          <a:p>
            <a:pPr marL="1371600" lvl="2" indent="-457200">
              <a:buFont typeface="Courier New" panose="02070309020205020404" pitchFamily="49" charset="0"/>
              <a:buChar char="o"/>
            </a:pPr>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UPMC Act</a:t>
            </a:r>
          </a:p>
          <a:p>
            <a:pPr marL="1371600" lvl="2" indent="-457200">
              <a:buFont typeface="Courier New" pitchFamily="49" charset="0"/>
              <a:buChar char="o"/>
            </a:pPr>
            <a:r>
              <a:rPr lang="en-IN" altLang="en-US" sz="2800" dirty="0" smtClean="0"/>
              <a:t>UPGST Act</a:t>
            </a:r>
          </a:p>
          <a:p>
            <a:pPr marL="1371600" lvl="2" indent="-457200">
              <a:buFont typeface="Courier New" pitchFamily="49" charset="0"/>
              <a:buChar char="o"/>
            </a:pPr>
            <a:endParaRPr lang="en-IN" altLang="en-US" sz="2800" dirty="0" smtClean="0"/>
          </a:p>
          <a:p>
            <a:pPr marL="914400" lvl="1" indent="-457200">
              <a:buFont typeface="Wingdings" pitchFamily="2" charset="2"/>
              <a:buChar char="§"/>
            </a:pPr>
            <a:r>
              <a:rPr lang="en-IN" altLang="en-US" sz="2800" b="1" dirty="0" smtClean="0"/>
              <a:t>Order[Dt. 11.04.2018]:</a:t>
            </a:r>
          </a:p>
          <a:p>
            <a:pPr marL="1371600" lvl="2" indent="-457200">
              <a:buFont typeface="Courier New" pitchFamily="49" charset="0"/>
              <a:buChar char="o"/>
            </a:pPr>
            <a:r>
              <a:rPr lang="en-IN" altLang="en-US" sz="2800" dirty="0" smtClean="0"/>
              <a:t>Parties to file counter and rejoinder  within stipulated time</a:t>
            </a:r>
          </a:p>
          <a:p>
            <a:pPr marL="1371600" lvl="2" indent="-457200">
              <a:buFont typeface="Courier New" pitchFamily="49" charset="0"/>
              <a:buChar char="o"/>
            </a:pPr>
            <a:r>
              <a:rPr lang="en-IN" altLang="en-US" sz="2800" dirty="0" smtClean="0"/>
              <a:t>Proceedings under Tender Notice stayed</a:t>
            </a:r>
          </a:p>
          <a:p>
            <a:pPr marL="1371600" lvl="2" indent="-457200">
              <a:buFont typeface="Courier New" pitchFamily="49" charset="0"/>
              <a:buChar char="o"/>
            </a:pPr>
            <a:r>
              <a:rPr lang="en-IN" altLang="en-US" sz="2800" dirty="0" smtClean="0"/>
              <a:t>Listing after expiry of period stipulated</a:t>
            </a:r>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41</a:t>
            </a:fld>
            <a:endParaRPr lang="en-US" altLang="en-US"/>
          </a:p>
        </p:txBody>
      </p:sp>
      <p:sp>
        <p:nvSpPr>
          <p:cNvPr id="4" name="Rectangle 3"/>
          <p:cNvSpPr/>
          <p:nvPr/>
        </p:nvSpPr>
        <p:spPr>
          <a:xfrm>
            <a:off x="762000" y="1676400"/>
            <a:ext cx="13154025" cy="5755422"/>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Liberty </a:t>
            </a:r>
            <a:r>
              <a:rPr lang="en-IN" altLang="en-US" sz="3000" dirty="0" err="1">
                <a:solidFill>
                  <a:srgbClr val="FF0000"/>
                </a:solidFill>
              </a:rPr>
              <a:t>C</a:t>
            </a:r>
            <a:r>
              <a:rPr lang="en-IN" altLang="en-US" sz="3000" dirty="0" err="1" smtClean="0">
                <a:solidFill>
                  <a:srgbClr val="FF0000"/>
                </a:solidFill>
              </a:rPr>
              <a:t>hemtrade</a:t>
            </a:r>
            <a:r>
              <a:rPr lang="en-IN" altLang="en-US" sz="3000" dirty="0" smtClean="0">
                <a:solidFill>
                  <a:srgbClr val="FF0000"/>
                </a:solidFill>
              </a:rPr>
              <a:t> Pvt. Ltd. Vs. UOI- 2018(12) GSTL 353(</a:t>
            </a:r>
            <a:r>
              <a:rPr lang="en-IN" altLang="en-US" sz="3000" dirty="0" err="1" smtClean="0">
                <a:solidFill>
                  <a:srgbClr val="FF0000"/>
                </a:solidFill>
              </a:rPr>
              <a:t>Guj</a:t>
            </a:r>
            <a:r>
              <a:rPr lang="en-IN" altLang="en-US" sz="3000" dirty="0" smtClean="0">
                <a:solidFill>
                  <a:srgbClr val="FF0000"/>
                </a:solidFill>
              </a:rPr>
              <a:t>.)</a:t>
            </a:r>
          </a:p>
          <a:p>
            <a:pPr marL="457200" indent="-457200">
              <a:buFont typeface="Wingdings" panose="05000000000000000000" pitchFamily="2" charset="2"/>
              <a:buChar char="q"/>
            </a:pPr>
            <a:r>
              <a:rPr lang="en-IN" altLang="en-US" sz="3000" dirty="0" err="1" smtClean="0">
                <a:solidFill>
                  <a:srgbClr val="FF0000"/>
                </a:solidFill>
              </a:rPr>
              <a:t>Devashish</a:t>
            </a:r>
            <a:r>
              <a:rPr lang="en-IN" altLang="en-US" sz="3000" dirty="0" smtClean="0">
                <a:solidFill>
                  <a:srgbClr val="FF0000"/>
                </a:solidFill>
              </a:rPr>
              <a:t> Polymers Pvt. Ltd. Vs. UOI- 2018(12) GSTL 18(Del.)</a:t>
            </a:r>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Whether IGST is </a:t>
            </a:r>
            <a:r>
              <a:rPr lang="en-IN" sz="2800" dirty="0" err="1" smtClean="0"/>
              <a:t>leviable</a:t>
            </a:r>
            <a:r>
              <a:rPr lang="en-IN" sz="2800" dirty="0" smtClean="0"/>
              <a:t> at the time of sale of warehoused goods by the importer or at the time of customs clearance?</a:t>
            </a:r>
          </a:p>
          <a:p>
            <a:pPr marL="1371600" lvl="2" indent="-457200">
              <a:buFont typeface="Courier New" panose="02070309020205020404" pitchFamily="49" charset="0"/>
              <a:buChar char="o"/>
            </a:pPr>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IGST Act</a:t>
            </a:r>
          </a:p>
          <a:p>
            <a:pPr marL="1371600" lvl="2" indent="-457200">
              <a:buFont typeface="Courier New" pitchFamily="49" charset="0"/>
              <a:buChar char="o"/>
            </a:pPr>
            <a:r>
              <a:rPr lang="en-IN" altLang="en-US" sz="2800" dirty="0" smtClean="0"/>
              <a:t>Circular Dt.. 24.11.2017 of CBEC</a:t>
            </a:r>
          </a:p>
          <a:p>
            <a:pPr marL="1371600" lvl="2" indent="-457200">
              <a:buFont typeface="Courier New" pitchFamily="49" charset="0"/>
              <a:buChar char="o"/>
            </a:pPr>
            <a:endParaRPr lang="en-IN" altLang="en-US" sz="2800" dirty="0" smtClean="0"/>
          </a:p>
          <a:p>
            <a:pPr marL="914400" lvl="1" indent="-457200">
              <a:buFont typeface="Wingdings" pitchFamily="2" charset="2"/>
              <a:buChar char="§"/>
            </a:pPr>
            <a:r>
              <a:rPr lang="en-IN" altLang="en-US" sz="2800" b="1" dirty="0" smtClean="0"/>
              <a:t>Order[Dt. 12.04.2018 &amp; 22.12.2017]:</a:t>
            </a:r>
          </a:p>
          <a:p>
            <a:pPr marL="1371600" lvl="2" indent="-457200">
              <a:buFont typeface="Courier New" pitchFamily="49" charset="0"/>
              <a:buChar char="o"/>
            </a:pPr>
            <a:r>
              <a:rPr lang="en-IN" altLang="en-US" sz="2800" dirty="0" smtClean="0"/>
              <a:t>Notice returnable on 10.05.2018(</a:t>
            </a:r>
            <a:r>
              <a:rPr lang="en-IN" altLang="en-US" sz="2800" dirty="0" err="1" smtClean="0"/>
              <a:t>Guj</a:t>
            </a:r>
            <a:r>
              <a:rPr lang="en-IN" altLang="en-US" sz="2800" dirty="0" smtClean="0"/>
              <a:t>. HC)</a:t>
            </a:r>
          </a:p>
          <a:p>
            <a:pPr marL="1371600" lvl="2" indent="-457200">
              <a:buFont typeface="Courier New" pitchFamily="49" charset="0"/>
              <a:buChar char="o"/>
            </a:pPr>
            <a:r>
              <a:rPr lang="en-IN" altLang="en-US" sz="2800" dirty="0" smtClean="0"/>
              <a:t>Re-listed on 08.03.2018(Delhi HC)</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42</a:t>
            </a:fld>
            <a:endParaRPr lang="en-US" altLang="en-US"/>
          </a:p>
        </p:txBody>
      </p:sp>
      <p:sp>
        <p:nvSpPr>
          <p:cNvPr id="4" name="Rectangle 3"/>
          <p:cNvSpPr/>
          <p:nvPr/>
        </p:nvSpPr>
        <p:spPr>
          <a:xfrm>
            <a:off x="762000" y="1676400"/>
            <a:ext cx="13154025" cy="5816977"/>
          </a:xfrm>
          <a:prstGeom prst="rect">
            <a:avLst/>
          </a:prstGeom>
        </p:spPr>
        <p:txBody>
          <a:bodyPr wrap="square">
            <a:spAutoFit/>
          </a:bodyPr>
          <a:lstStyle/>
          <a:p>
            <a:pPr marL="457200" indent="-457200">
              <a:buFont typeface="Wingdings" panose="05000000000000000000" pitchFamily="2" charset="2"/>
              <a:buChar char="q"/>
            </a:pPr>
            <a:r>
              <a:rPr lang="en-IN" altLang="en-US" sz="3000" dirty="0" err="1" smtClean="0">
                <a:solidFill>
                  <a:srgbClr val="FF0000"/>
                </a:solidFill>
              </a:rPr>
              <a:t>Kundan</a:t>
            </a:r>
            <a:r>
              <a:rPr lang="en-IN" altLang="en-US" sz="3000" dirty="0" smtClean="0">
                <a:solidFill>
                  <a:srgbClr val="FF0000"/>
                </a:solidFill>
              </a:rPr>
              <a:t> care Products Ltd. Vs. UOI- 2017(4) GSTL 118(Del.)</a:t>
            </a:r>
          </a:p>
          <a:p>
            <a:pPr marL="457200" indent="-457200"/>
            <a:r>
              <a:rPr lang="en-IN" altLang="en-US" sz="3000" dirty="0" smtClean="0">
                <a:solidFill>
                  <a:srgbClr val="FF0000"/>
                </a:solidFill>
              </a:rPr>
              <a:t>							&amp;</a:t>
            </a:r>
          </a:p>
          <a:p>
            <a:pPr marL="457200" indent="-457200">
              <a:buFont typeface="Wingdings" panose="05000000000000000000" pitchFamily="2" charset="2"/>
              <a:buChar char="q"/>
            </a:pPr>
            <a:r>
              <a:rPr lang="en-IN" altLang="en-US" sz="3000" dirty="0" err="1" smtClean="0">
                <a:solidFill>
                  <a:srgbClr val="FF0000"/>
                </a:solidFill>
              </a:rPr>
              <a:t>Salasar</a:t>
            </a:r>
            <a:r>
              <a:rPr lang="en-IN" altLang="en-US" sz="3000" dirty="0" smtClean="0">
                <a:solidFill>
                  <a:srgbClr val="FF0000"/>
                </a:solidFill>
              </a:rPr>
              <a:t> Synthetics vs. UOI- 2017(6) GSTL 396(Del.)</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the </a:t>
            </a:r>
            <a:r>
              <a:rPr lang="en-IN" sz="2800" b="1" i="1" dirty="0" err="1" smtClean="0"/>
              <a:t>vires</a:t>
            </a:r>
            <a:r>
              <a:rPr lang="en-IN" sz="2800" b="1" dirty="0" smtClean="0"/>
              <a:t> </a:t>
            </a:r>
            <a:r>
              <a:rPr lang="en-IN" sz="2800" dirty="0" smtClean="0"/>
              <a:t>of Rule 44A of CGST Rules requiring reversal of 5/6</a:t>
            </a:r>
            <a:r>
              <a:rPr lang="en-IN" sz="2800" baseline="30000" dirty="0" smtClean="0"/>
              <a:t>th</a:t>
            </a:r>
            <a:r>
              <a:rPr lang="en-IN" sz="2800" dirty="0" smtClean="0"/>
              <a:t> of already accrued </a:t>
            </a:r>
            <a:r>
              <a:rPr lang="en-IN" sz="2800" dirty="0" err="1" smtClean="0"/>
              <a:t>Cenvat</a:t>
            </a:r>
            <a:r>
              <a:rPr lang="en-IN" sz="2800" dirty="0" smtClean="0"/>
              <a:t> Credit of CVD paid on imported gold </a:t>
            </a:r>
            <a:r>
              <a:rPr lang="en-IN" sz="2800" dirty="0" err="1" smtClean="0"/>
              <a:t>dore</a:t>
            </a:r>
            <a:r>
              <a:rPr lang="en-IN" sz="2800" dirty="0" smtClean="0"/>
              <a:t> bar</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S.140 and S.164 of the CGST Act</a:t>
            </a:r>
          </a:p>
          <a:p>
            <a:pPr marL="1371600" lvl="2" indent="-457200">
              <a:buFont typeface="Courier New" pitchFamily="49" charset="0"/>
              <a:buChar char="o"/>
            </a:pPr>
            <a:r>
              <a:rPr lang="en-IN" altLang="en-US" sz="2800" dirty="0" smtClean="0"/>
              <a:t>Rule 44A of CGST Rules</a:t>
            </a:r>
          </a:p>
          <a:p>
            <a:pPr marL="1371600" lvl="2" indent="-457200">
              <a:buFont typeface="Courier New" pitchFamily="49" charset="0"/>
              <a:buChar char="o"/>
            </a:pPr>
            <a:r>
              <a:rPr lang="en-IN" altLang="en-US" sz="2800" dirty="0" smtClean="0"/>
              <a:t>Notification dated 17.08.2017</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43</a:t>
            </a:fld>
            <a:endParaRPr lang="en-US" altLang="en-US"/>
          </a:p>
        </p:txBody>
      </p:sp>
      <p:sp>
        <p:nvSpPr>
          <p:cNvPr id="4" name="Rectangle 3"/>
          <p:cNvSpPr/>
          <p:nvPr/>
        </p:nvSpPr>
        <p:spPr>
          <a:xfrm>
            <a:off x="762000" y="1676400"/>
            <a:ext cx="13154025" cy="3970318"/>
          </a:xfrm>
          <a:prstGeom prst="rect">
            <a:avLst/>
          </a:prstGeom>
        </p:spPr>
        <p:txBody>
          <a:bodyPr wrap="square">
            <a:spAutoFit/>
          </a:bodyPr>
          <a:lstStyle/>
          <a:p>
            <a:pPr marL="1371600" lvl="2" indent="-457200"/>
            <a:endParaRPr lang="en-IN" sz="2800" dirty="0" smtClean="0"/>
          </a:p>
          <a:p>
            <a:pPr marL="914400" lvl="1" indent="-457200">
              <a:buFont typeface="Wingdings" pitchFamily="2" charset="2"/>
              <a:buChar char="§"/>
            </a:pPr>
            <a:r>
              <a:rPr lang="en-IN" altLang="en-US" sz="2800" b="1" dirty="0" smtClean="0"/>
              <a:t>Order [Dt. 25.08.2017 &amp; 01.09.2017]:</a:t>
            </a:r>
          </a:p>
          <a:p>
            <a:pPr marL="1371600" lvl="2" indent="-457200">
              <a:buFont typeface="Courier New" pitchFamily="49" charset="0"/>
              <a:buChar char="o"/>
            </a:pPr>
            <a:r>
              <a:rPr lang="en-IN" altLang="en-US" sz="2800" dirty="0" smtClean="0"/>
              <a:t>No coercive action</a:t>
            </a:r>
          </a:p>
          <a:p>
            <a:pPr marL="1371600" lvl="2" indent="-457200">
              <a:buFont typeface="Courier New" pitchFamily="49" charset="0"/>
              <a:buChar char="o"/>
            </a:pPr>
            <a:r>
              <a:rPr lang="en-IN" altLang="en-US" sz="2800" dirty="0" smtClean="0"/>
              <a:t>Reply/ Rejoinder to be filed within the stipulated period</a:t>
            </a:r>
          </a:p>
          <a:p>
            <a:pPr marL="1371600" lvl="2" indent="-457200">
              <a:buFont typeface="Courier New" pitchFamily="49" charset="0"/>
              <a:buChar char="o"/>
            </a:pPr>
            <a:r>
              <a:rPr lang="en-IN" altLang="en-US" sz="2800" dirty="0" smtClean="0"/>
              <a:t>Listed on 25.09.2017</a:t>
            </a:r>
          </a:p>
          <a:p>
            <a:pPr marL="1371600" lvl="2" indent="-457200"/>
            <a:endParaRPr lang="en-IN" altLang="en-US" sz="2800" dirty="0" smtClean="0"/>
          </a:p>
          <a:p>
            <a:pPr marL="1371600" lvl="2" indent="-457200">
              <a:buFont typeface="Courier New" pitchFamily="49" charset="0"/>
              <a:buChar char="o"/>
            </a:pPr>
            <a:endParaRPr lang="en-IN" altLang="en-US" sz="2800" b="1" dirty="0" smtClean="0"/>
          </a:p>
          <a:p>
            <a:pPr marL="1371600" lvl="2" indent="-457200">
              <a:buFont typeface="Courier New" pitchFamily="49" charset="0"/>
              <a:buChar char="o"/>
            </a:pPr>
            <a:endParaRPr lang="en-IN" altLang="en-US" sz="2800" b="1" dirty="0" smtClean="0"/>
          </a:p>
          <a:p>
            <a:pPr marL="914400" lvl="1" indent="-457200">
              <a:buFont typeface="Wingdings" pitchFamily="2" charset="2"/>
              <a:buChar char="§"/>
            </a:pP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44</a:t>
            </a:fld>
            <a:endParaRPr lang="en-US" altLang="en-US"/>
          </a:p>
        </p:txBody>
      </p:sp>
      <p:sp>
        <p:nvSpPr>
          <p:cNvPr id="4" name="Rectangle 3"/>
          <p:cNvSpPr/>
          <p:nvPr/>
        </p:nvSpPr>
        <p:spPr>
          <a:xfrm>
            <a:off x="762000" y="1521678"/>
            <a:ext cx="13154025" cy="6155531"/>
          </a:xfrm>
          <a:prstGeom prst="rect">
            <a:avLst/>
          </a:prstGeom>
        </p:spPr>
        <p:txBody>
          <a:bodyPr wrap="square">
            <a:spAutoFit/>
          </a:bodyPr>
          <a:lstStyle/>
          <a:p>
            <a:pPr marL="457200" indent="-457200">
              <a:buFont typeface="Wingdings" panose="05000000000000000000" pitchFamily="2" charset="2"/>
              <a:buChar char="q"/>
            </a:pPr>
            <a:r>
              <a:rPr lang="en-IN" altLang="en-US" sz="3000" dirty="0" err="1" smtClean="0">
                <a:solidFill>
                  <a:srgbClr val="FF0000"/>
                </a:solidFill>
              </a:rPr>
              <a:t>Willowood</a:t>
            </a:r>
            <a:r>
              <a:rPr lang="en-IN" altLang="en-US" sz="3000" dirty="0" smtClean="0">
                <a:solidFill>
                  <a:srgbClr val="FF0000"/>
                </a:solidFill>
              </a:rPr>
              <a:t> Chemicals Pvt. Ltd. Vs. UOI- 2018(19) GSTL 228(</a:t>
            </a:r>
            <a:r>
              <a:rPr lang="en-IN" altLang="en-US" sz="3000" dirty="0" err="1" smtClean="0">
                <a:solidFill>
                  <a:srgbClr val="FF0000"/>
                </a:solidFill>
              </a:rPr>
              <a:t>Guj</a:t>
            </a:r>
            <a:r>
              <a:rPr lang="en-IN" altLang="en-US" sz="3000" dirty="0" smtClean="0">
                <a:solidFill>
                  <a:srgbClr val="FF0000"/>
                </a:solidFill>
              </a:rPr>
              <a:t>.)</a:t>
            </a:r>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the constitutionality of second proviso to S.140(1) of the CGST Act prescribing time limit for filing TRAN-1</a:t>
            </a:r>
          </a:p>
          <a:p>
            <a:pPr marL="1371600" lvl="2" indent="-457200">
              <a:buFont typeface="Courier New" panose="02070309020205020404" pitchFamily="49" charset="0"/>
              <a:buChar char="o"/>
            </a:pPr>
            <a:r>
              <a:rPr lang="en-IN" sz="2800" dirty="0" smtClean="0"/>
              <a:t>Challenge to S.164 of the CGST Act</a:t>
            </a:r>
          </a:p>
          <a:p>
            <a:pPr marL="1371600" lvl="2" indent="-457200">
              <a:buFont typeface="Courier New" panose="02070309020205020404" pitchFamily="49" charset="0"/>
              <a:buChar char="o"/>
            </a:pPr>
            <a:r>
              <a:rPr lang="en-IN" sz="2800" dirty="0" smtClean="0"/>
              <a:t>Challenge to</a:t>
            </a:r>
            <a:r>
              <a:rPr lang="en-IN" sz="2800" i="1" dirty="0" smtClean="0"/>
              <a:t> </a:t>
            </a:r>
            <a:r>
              <a:rPr lang="en-IN" sz="2800" b="1" i="1" dirty="0" smtClean="0"/>
              <a:t>vires</a:t>
            </a:r>
            <a:r>
              <a:rPr lang="en-IN" sz="2800" i="1" dirty="0" smtClean="0"/>
              <a:t> </a:t>
            </a:r>
            <a:r>
              <a:rPr lang="en-IN" sz="2800" dirty="0" smtClean="0"/>
              <a:t>of Rule 117 of the CGST Rules</a:t>
            </a:r>
          </a:p>
          <a:p>
            <a:pPr marL="914400" lvl="1" indent="-457200">
              <a:buFont typeface="Wingdings" pitchFamily="2" charset="2"/>
              <a:buChar char="§"/>
            </a:pPr>
            <a:endParaRPr lang="en-IN" altLang="en-US" sz="2800" b="1"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S.140(1) and 140(3) of the CGST Act</a:t>
            </a:r>
          </a:p>
          <a:p>
            <a:pPr marL="1371600" lvl="2" indent="-457200">
              <a:buFont typeface="Courier New" pitchFamily="49" charset="0"/>
              <a:buChar char="o"/>
            </a:pPr>
            <a:r>
              <a:rPr lang="en-IN" altLang="en-US" sz="2800" dirty="0" smtClean="0"/>
              <a:t>S.164 of the CGST Act</a:t>
            </a:r>
          </a:p>
          <a:p>
            <a:pPr marL="1371600" lvl="2" indent="-457200">
              <a:buFont typeface="Courier New" pitchFamily="49" charset="0"/>
              <a:buChar char="o"/>
            </a:pPr>
            <a:r>
              <a:rPr lang="en-IN" altLang="en-US" sz="2800" dirty="0" smtClean="0"/>
              <a:t>R.117of the CGST Rules</a:t>
            </a:r>
          </a:p>
          <a:p>
            <a:pPr marL="1371600" lvl="2" indent="-457200">
              <a:buFont typeface="Courier New" pitchFamily="49" charset="0"/>
              <a:buChar char="o"/>
            </a:pPr>
            <a:r>
              <a:rPr lang="en-IN" altLang="en-US" sz="2800" dirty="0" smtClean="0"/>
              <a:t>S.100 (2A) of GVAT Act, 2003</a:t>
            </a:r>
          </a:p>
          <a:p>
            <a:pPr marL="914400" lvl="1" indent="-457200">
              <a:buFont typeface="Wingdings" pitchFamily="2" charset="2"/>
              <a:buChar char="§"/>
            </a:pPr>
            <a:endParaRPr lang="en-IN" altLang="en-US" sz="2800" b="1" dirty="0" smtClean="0"/>
          </a:p>
          <a:p>
            <a:pPr marL="914400" lvl="1" indent="-457200">
              <a:buFont typeface="Wingdings" pitchFamily="2" charset="2"/>
              <a:buChar char="§"/>
            </a:pPr>
            <a:r>
              <a:rPr lang="en-IN" altLang="en-US" sz="2800" b="1" dirty="0" smtClean="0"/>
              <a:t>Order[</a:t>
            </a:r>
            <a:r>
              <a:rPr lang="en-IN" altLang="en-US" sz="2800" b="1" dirty="0" err="1" smtClean="0"/>
              <a:t>dt</a:t>
            </a:r>
            <a:r>
              <a:rPr lang="en-IN" altLang="en-US" sz="2800" b="1" dirty="0" smtClean="0"/>
              <a:t>. 20.03.2018]:     </a:t>
            </a:r>
            <a:r>
              <a:rPr lang="en-IN" altLang="en-US" sz="2800" dirty="0" smtClean="0"/>
              <a:t>Petition dismissed.</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45</a:t>
            </a:fld>
            <a:endParaRPr lang="en-US" altLang="en-US"/>
          </a:p>
        </p:txBody>
      </p:sp>
      <p:sp>
        <p:nvSpPr>
          <p:cNvPr id="4" name="Rectangle 3"/>
          <p:cNvSpPr/>
          <p:nvPr/>
        </p:nvSpPr>
        <p:spPr>
          <a:xfrm>
            <a:off x="533400" y="1524000"/>
            <a:ext cx="13154025" cy="5755422"/>
          </a:xfrm>
          <a:prstGeom prst="rect">
            <a:avLst/>
          </a:prstGeom>
        </p:spPr>
        <p:txBody>
          <a:bodyPr wrap="square">
            <a:spAutoFit/>
          </a:bodyPr>
          <a:lstStyle/>
          <a:p>
            <a:pPr marL="457200" indent="-457200">
              <a:buFont typeface="Wingdings" panose="05000000000000000000" pitchFamily="2" charset="2"/>
              <a:buChar char="q"/>
            </a:pPr>
            <a:r>
              <a:rPr lang="en-IN" altLang="en-US" sz="3000" dirty="0" err="1" smtClean="0">
                <a:solidFill>
                  <a:srgbClr val="FF0000"/>
                </a:solidFill>
              </a:rPr>
              <a:t>Filco</a:t>
            </a:r>
            <a:r>
              <a:rPr lang="en-IN" altLang="en-US" sz="3000" dirty="0" smtClean="0">
                <a:solidFill>
                  <a:srgbClr val="FF0000"/>
                </a:solidFill>
              </a:rPr>
              <a:t> Trade Centre Pvt. Ltd. Vs. UOI- 2018(17) GSTL 3 (Guj.)</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a:t>
            </a:r>
            <a:r>
              <a:rPr lang="en-IN" sz="2800" b="1" i="1" dirty="0" err="1" smtClean="0"/>
              <a:t>vires</a:t>
            </a:r>
            <a:r>
              <a:rPr lang="en-IN" sz="2800" dirty="0" smtClean="0"/>
              <a:t> of the condition as Cl.(iv) of S.140(3) prescribing the validity period of ‘12 months’ for the invoices for input in stock/WIP to claim ITC in terms of S. 140(3) of the CGST Act.</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Clause (iv) of S. 140(3) of the CGST Act</a:t>
            </a:r>
          </a:p>
          <a:p>
            <a:pPr marL="1371600" lvl="2" indent="-457200">
              <a:buFont typeface="Courier New" pitchFamily="49" charset="0"/>
              <a:buChar char="o"/>
            </a:pPr>
            <a:r>
              <a:rPr lang="en-IN" altLang="en-US" sz="2800" dirty="0" smtClean="0"/>
              <a:t>CEA &amp; CCR</a:t>
            </a:r>
          </a:p>
          <a:p>
            <a:pPr marL="1371600" lvl="2" indent="-457200">
              <a:buFont typeface="Courier New" pitchFamily="49" charset="0"/>
              <a:buChar char="o"/>
            </a:pPr>
            <a:endParaRPr lang="en-IN" altLang="en-US" sz="2800" dirty="0" smtClean="0"/>
          </a:p>
          <a:p>
            <a:pPr marL="914400" lvl="1" indent="-457200">
              <a:buFont typeface="Wingdings" pitchFamily="2" charset="2"/>
              <a:buChar char="§"/>
            </a:pPr>
            <a:r>
              <a:rPr lang="en-IN" altLang="en-US" sz="2800" b="1" dirty="0" smtClean="0"/>
              <a:t>Order[</a:t>
            </a:r>
            <a:r>
              <a:rPr lang="en-IN" altLang="en-US" sz="2800" b="1" dirty="0" err="1" smtClean="0"/>
              <a:t>dt</a:t>
            </a:r>
            <a:r>
              <a:rPr lang="en-IN" altLang="en-US" sz="2800" b="1" dirty="0" smtClean="0"/>
              <a:t>. 05.09.2018]:</a:t>
            </a:r>
          </a:p>
          <a:p>
            <a:pPr marL="1371600" lvl="2" indent="-457200"/>
            <a:r>
              <a:rPr lang="en-IN" altLang="en-US" sz="2800" dirty="0" smtClean="0"/>
              <a:t>Clause (iv) of S. 140(3) struck down as </a:t>
            </a:r>
            <a:r>
              <a:rPr lang="en-IN" altLang="en-US" sz="2800" b="1" i="1" dirty="0" smtClean="0"/>
              <a:t>ultra vires </a:t>
            </a:r>
            <a:r>
              <a:rPr lang="en-IN" altLang="en-US" sz="2800" dirty="0" smtClean="0"/>
              <a:t>and unconstitutional</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46</a:t>
            </a:fld>
            <a:endParaRPr lang="en-US" altLang="en-US"/>
          </a:p>
        </p:txBody>
      </p:sp>
      <p:sp>
        <p:nvSpPr>
          <p:cNvPr id="5" name="Rectangle 4"/>
          <p:cNvSpPr/>
          <p:nvPr/>
        </p:nvSpPr>
        <p:spPr>
          <a:xfrm>
            <a:off x="685800" y="1447800"/>
            <a:ext cx="13154025" cy="6186309"/>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JCB India Ltd. Vs. UOI- 2018(15) GSTL 145(</a:t>
            </a:r>
            <a:r>
              <a:rPr lang="en-IN" altLang="en-US" sz="3000" dirty="0" err="1" smtClean="0">
                <a:solidFill>
                  <a:srgbClr val="FF0000"/>
                </a:solidFill>
              </a:rPr>
              <a:t>Bom</a:t>
            </a:r>
            <a:r>
              <a:rPr lang="en-IN" altLang="en-US" sz="3000" dirty="0" smtClean="0">
                <a:solidFill>
                  <a:srgbClr val="FF0000"/>
                </a:solidFill>
              </a:rPr>
              <a:t>.)</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a:t>
            </a:r>
            <a:r>
              <a:rPr lang="en-IN" sz="2800" b="1" i="1" dirty="0" smtClean="0"/>
              <a:t>vires</a:t>
            </a:r>
            <a:r>
              <a:rPr lang="en-IN" sz="2800" dirty="0" smtClean="0"/>
              <a:t> of the condition at Cl.(iv) of S.140(3) prescribing the validity period of ‘12 months’ for the invoices for input in stock/WIP to claim ITC in terms of S. 140(3) of the CGST Act.</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Clause (iv) of S. 140(3) of the CGST Act</a:t>
            </a:r>
          </a:p>
          <a:p>
            <a:pPr marL="1371600" lvl="2" indent="-457200">
              <a:buFont typeface="Courier New" pitchFamily="49" charset="0"/>
              <a:buChar char="o"/>
            </a:pPr>
            <a:r>
              <a:rPr lang="en-IN" altLang="en-US" sz="2800" dirty="0" smtClean="0"/>
              <a:t>CEA &amp; CCR</a:t>
            </a:r>
          </a:p>
          <a:p>
            <a:pPr marL="1371600" lvl="2" indent="-457200"/>
            <a:endParaRPr lang="en-IN" altLang="en-US" sz="2800" dirty="0" smtClean="0"/>
          </a:p>
          <a:p>
            <a:pPr marL="914400" lvl="1" indent="-457200">
              <a:buFont typeface="Wingdings" pitchFamily="2" charset="2"/>
              <a:buChar char="§"/>
            </a:pPr>
            <a:r>
              <a:rPr lang="en-IN" altLang="en-US" sz="2800" b="1" dirty="0" smtClean="0"/>
              <a:t>Order[</a:t>
            </a:r>
            <a:r>
              <a:rPr lang="en-IN" altLang="en-US" sz="2800" b="1" dirty="0" err="1" smtClean="0"/>
              <a:t>dt</a:t>
            </a:r>
            <a:r>
              <a:rPr lang="en-IN" altLang="en-US" sz="2800" b="1" dirty="0" smtClean="0"/>
              <a:t>. 05.09.2018]:</a:t>
            </a:r>
          </a:p>
          <a:p>
            <a:pPr marL="1371600" lvl="2" indent="-457200"/>
            <a:r>
              <a:rPr lang="en-IN" altLang="en-US" sz="2800" dirty="0" smtClean="0"/>
              <a:t>Clause (iv) of S. 140(3) existing both in Central GST &amp; State GST Laws is</a:t>
            </a:r>
          </a:p>
          <a:p>
            <a:pPr marL="1371600" lvl="2" indent="-457200"/>
            <a:r>
              <a:rPr lang="en-IN" altLang="en-US" sz="2800" dirty="0" smtClean="0"/>
              <a:t>Constitutionally valid</a:t>
            </a:r>
            <a:endParaRPr lang="en-IN" sz="2800" dirty="0"/>
          </a:p>
        </p:txBody>
      </p:sp>
      <p:sp>
        <p:nvSpPr>
          <p:cNvPr id="6"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1"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47</a:t>
            </a:fld>
            <a:endParaRPr lang="en-US" altLang="en-US"/>
          </a:p>
        </p:txBody>
      </p:sp>
      <p:sp>
        <p:nvSpPr>
          <p:cNvPr id="7" name="Rectangle 6"/>
          <p:cNvSpPr/>
          <p:nvPr/>
        </p:nvSpPr>
        <p:spPr>
          <a:xfrm>
            <a:off x="762000" y="1447800"/>
            <a:ext cx="13154025" cy="2677656"/>
          </a:xfrm>
          <a:prstGeom prst="rect">
            <a:avLst/>
          </a:prstGeom>
        </p:spPr>
        <p:txBody>
          <a:bodyPr wrap="square">
            <a:spAutoFit/>
          </a:bodyPr>
          <a:lstStyle/>
          <a:p>
            <a:pPr marL="1371600" lvl="2" indent="-457200"/>
            <a:endParaRPr lang="en-IN" sz="2800" dirty="0" smtClean="0"/>
          </a:p>
          <a:p>
            <a:pPr marL="1371600" lvl="2" indent="-457200">
              <a:buFont typeface="Courier New" pitchFamily="49" charset="0"/>
              <a:buChar char="o"/>
            </a:pPr>
            <a:endParaRPr lang="en-IN" altLang="en-US" sz="2800" dirty="0" smtClean="0"/>
          </a:p>
          <a:p>
            <a:pPr marL="1371600" lvl="2" indent="-457200"/>
            <a:endParaRPr lang="en-IN" altLang="en-US" sz="2800" dirty="0" smtClean="0"/>
          </a:p>
          <a:p>
            <a:pPr marL="1371600" lvl="2" indent="-457200">
              <a:buFont typeface="Courier New" pitchFamily="49" charset="0"/>
              <a:buChar char="o"/>
            </a:pPr>
            <a:endParaRPr lang="en-IN" altLang="en-US" sz="2800" b="1" dirty="0" smtClean="0"/>
          </a:p>
          <a:p>
            <a:pPr marL="1371600" lvl="2" indent="-457200">
              <a:buFont typeface="Courier New" pitchFamily="49" charset="0"/>
              <a:buChar char="o"/>
            </a:pPr>
            <a:endParaRPr lang="en-IN" altLang="en-US" sz="2800" b="1" dirty="0" smtClean="0"/>
          </a:p>
          <a:p>
            <a:pPr marL="914400" lvl="1" indent="-457200">
              <a:buFont typeface="Wingdings" pitchFamily="2" charset="2"/>
              <a:buChar char="§"/>
            </a:pPr>
            <a:endParaRPr lang="en-IN" sz="2800" dirty="0"/>
          </a:p>
        </p:txBody>
      </p:sp>
      <p:sp>
        <p:nvSpPr>
          <p:cNvPr id="8" name="Rectangle 7"/>
          <p:cNvSpPr/>
          <p:nvPr/>
        </p:nvSpPr>
        <p:spPr>
          <a:xfrm>
            <a:off x="685800" y="1676400"/>
            <a:ext cx="13154025" cy="4031873"/>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D. Pauls Travels &amp; Tours Ltd. Vs. UOI- 2018(11) GSTL 255(Del.)</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the restriction on the </a:t>
            </a:r>
            <a:r>
              <a:rPr lang="en-IN" sz="2800" dirty="0" err="1" smtClean="0"/>
              <a:t>availment</a:t>
            </a:r>
            <a:r>
              <a:rPr lang="en-IN" sz="2800" dirty="0" smtClean="0"/>
              <a:t> of ITC of SGST charged by Hotels, etc. In different states due to non-registration.</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CGST Act</a:t>
            </a:r>
          </a:p>
          <a:p>
            <a:pPr marL="1371600" lvl="2" indent="-457200">
              <a:buFont typeface="Courier New" pitchFamily="49" charset="0"/>
              <a:buChar char="o"/>
            </a:pPr>
            <a:r>
              <a:rPr lang="en-IN" altLang="en-US" sz="2800" dirty="0" smtClean="0"/>
              <a:t>SGST Act</a:t>
            </a:r>
            <a:endParaRPr lang="en-IN" sz="2800" dirty="0"/>
          </a:p>
        </p:txBody>
      </p:sp>
      <p:sp>
        <p:nvSpPr>
          <p:cNvPr id="6"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3"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fmla="#ppt_w*sin(2.5*pi*$)">
                                          <p:val>
                                            <p:fltVal val="0"/>
                                          </p:val>
                                        </p:tav>
                                        <p:tav tm="100000">
                                          <p:val>
                                            <p:fltVal val="1"/>
                                          </p:val>
                                        </p:tav>
                                      </p:tavLst>
                                    </p:anim>
                                    <p:anim calcmode="lin" valueType="num">
                                      <p:cBhvr>
                                        <p:cTn id="8" dur="5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48</a:t>
            </a:fld>
            <a:endParaRPr lang="en-US" altLang="en-US"/>
          </a:p>
        </p:txBody>
      </p:sp>
      <p:sp>
        <p:nvSpPr>
          <p:cNvPr id="4" name="Rectangle 3"/>
          <p:cNvSpPr/>
          <p:nvPr/>
        </p:nvSpPr>
        <p:spPr>
          <a:xfrm>
            <a:off x="685800" y="1447800"/>
            <a:ext cx="13154025" cy="3108543"/>
          </a:xfrm>
          <a:prstGeom prst="rect">
            <a:avLst/>
          </a:prstGeom>
        </p:spPr>
        <p:txBody>
          <a:bodyPr wrap="square">
            <a:spAutoFit/>
          </a:bodyPr>
          <a:lstStyle/>
          <a:p>
            <a:pPr marL="1371600" lvl="2" indent="-457200"/>
            <a:endParaRPr lang="en-IN" altLang="en-US" sz="2800" dirty="0" smtClean="0"/>
          </a:p>
          <a:p>
            <a:pPr marL="914400" lvl="1" indent="-457200">
              <a:buFont typeface="Wingdings" pitchFamily="2" charset="2"/>
              <a:buChar char="§"/>
            </a:pPr>
            <a:r>
              <a:rPr lang="en-IN" altLang="en-US" sz="2800" b="1" dirty="0" smtClean="0"/>
              <a:t>Order[Dt. 06.12.2017]:</a:t>
            </a:r>
          </a:p>
          <a:p>
            <a:pPr marL="1371600" lvl="2" indent="-457200">
              <a:buFont typeface="Courier New" pitchFamily="49" charset="0"/>
              <a:buChar char="o"/>
            </a:pPr>
            <a:r>
              <a:rPr lang="en-IN" altLang="en-US" sz="2800" dirty="0" smtClean="0"/>
              <a:t>Respondents to examine the assertions and the so called anomalies.</a:t>
            </a:r>
          </a:p>
          <a:p>
            <a:pPr marL="1371600" lvl="2" indent="-457200">
              <a:buFont typeface="Courier New" pitchFamily="49" charset="0"/>
              <a:buChar char="o"/>
            </a:pPr>
            <a:r>
              <a:rPr lang="en-IN" altLang="en-US" sz="2800" dirty="0" smtClean="0"/>
              <a:t>To inform the Court of the treatment accorded on sale of manufactured goods and other services provided by an </a:t>
            </a:r>
            <a:r>
              <a:rPr lang="en-IN" altLang="en-US" sz="2800" dirty="0" err="1" smtClean="0"/>
              <a:t>assessee</a:t>
            </a:r>
            <a:r>
              <a:rPr lang="en-IN" altLang="en-US" sz="2800" dirty="0" smtClean="0"/>
              <a:t> across the country.</a:t>
            </a:r>
          </a:p>
          <a:p>
            <a:pPr marL="1371600" lvl="2" indent="-457200">
              <a:buFont typeface="Courier New" pitchFamily="49" charset="0"/>
              <a:buChar char="o"/>
            </a:pPr>
            <a:r>
              <a:rPr lang="en-IN" altLang="en-US" sz="2800" dirty="0" smtClean="0"/>
              <a:t>To consider whether the matter to be put up before the GST Council</a:t>
            </a:r>
          </a:p>
          <a:p>
            <a:pPr marL="1371600" lvl="2" indent="-457200">
              <a:buFont typeface="Courier New" pitchFamily="49" charset="0"/>
              <a:buChar char="o"/>
            </a:pPr>
            <a:r>
              <a:rPr lang="en-IN" altLang="en-US" sz="2800" dirty="0" smtClean="0"/>
              <a:t>Listed on 08.02.2018 </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49</a:t>
            </a:fld>
            <a:endParaRPr lang="en-US" altLang="en-US"/>
          </a:p>
        </p:txBody>
      </p:sp>
      <p:sp>
        <p:nvSpPr>
          <p:cNvPr id="4" name="Rectangle 3"/>
          <p:cNvSpPr/>
          <p:nvPr/>
        </p:nvSpPr>
        <p:spPr>
          <a:xfrm>
            <a:off x="685800" y="1447800"/>
            <a:ext cx="13154025" cy="6186309"/>
          </a:xfrm>
          <a:prstGeom prst="rect">
            <a:avLst/>
          </a:prstGeom>
        </p:spPr>
        <p:txBody>
          <a:bodyPr wrap="square">
            <a:spAutoFit/>
          </a:bodyPr>
          <a:lstStyle/>
          <a:p>
            <a:pPr marL="457200" indent="-457200">
              <a:buFont typeface="Wingdings" panose="05000000000000000000" pitchFamily="2" charset="2"/>
              <a:buChar char="q"/>
            </a:pPr>
            <a:r>
              <a:rPr lang="en-IN" altLang="en-US" sz="3000" dirty="0" smtClean="0">
                <a:solidFill>
                  <a:srgbClr val="FF0000"/>
                </a:solidFill>
              </a:rPr>
              <a:t>TVS Motor Company Ltd. Vs. UOI- 2018-TIOL-71-HC-Mad-GST.</a:t>
            </a:r>
          </a:p>
          <a:p>
            <a:pPr marL="457200" indent="-457200"/>
            <a:endParaRPr lang="en-IN" altLang="en-US" sz="3000" dirty="0" smtClean="0"/>
          </a:p>
          <a:p>
            <a:pPr marL="914400" lvl="1" indent="-457200">
              <a:buFont typeface="Wingdings" panose="05000000000000000000" pitchFamily="2" charset="2"/>
              <a:buChar char="§"/>
            </a:pPr>
            <a:r>
              <a:rPr lang="en-IN" sz="2800" b="1" dirty="0" smtClean="0"/>
              <a:t>Issues involved:</a:t>
            </a:r>
          </a:p>
          <a:p>
            <a:pPr marL="1371600" lvl="2" indent="-457200">
              <a:buFont typeface="Courier New" panose="02070309020205020404" pitchFamily="49" charset="0"/>
              <a:buChar char="o"/>
            </a:pPr>
            <a:r>
              <a:rPr lang="en-IN" sz="2800" dirty="0" smtClean="0"/>
              <a:t>Challenge to demand letter ‘requiring the reversal of the transitional credit of Education Cess’ carried forward by the Petitioner u/s. 140(1) of the CGST Act.</a:t>
            </a:r>
          </a:p>
          <a:p>
            <a:pPr marL="1371600" lvl="2" indent="-457200"/>
            <a:endParaRPr lang="en-IN" sz="2800" dirty="0" smtClean="0"/>
          </a:p>
          <a:p>
            <a:pPr marL="914400" lvl="1" indent="-457200">
              <a:buFont typeface="Wingdings" pitchFamily="2" charset="2"/>
              <a:buChar char="§"/>
            </a:pPr>
            <a:r>
              <a:rPr lang="en-IN" altLang="en-US" sz="2800" b="1" dirty="0" smtClean="0"/>
              <a:t>Legislations/ Statutory Provisions/ Notifications/ Circulars involved:</a:t>
            </a:r>
          </a:p>
          <a:p>
            <a:pPr marL="1371600" lvl="2" indent="-457200">
              <a:buFont typeface="Courier New" pitchFamily="49" charset="0"/>
              <a:buChar char="o"/>
            </a:pPr>
            <a:r>
              <a:rPr lang="en-IN" altLang="en-US" sz="2800" dirty="0" smtClean="0"/>
              <a:t>S. 140(1) of the CGST Act</a:t>
            </a:r>
          </a:p>
          <a:p>
            <a:pPr marL="1371600" lvl="2" indent="-457200">
              <a:buFont typeface="Courier New" pitchFamily="49" charset="0"/>
              <a:buChar char="o"/>
            </a:pPr>
            <a:r>
              <a:rPr lang="en-IN" altLang="en-US" sz="2800" dirty="0" smtClean="0"/>
              <a:t>S.73 of the CGST Act</a:t>
            </a:r>
          </a:p>
          <a:p>
            <a:pPr marL="1371600" lvl="2" indent="-457200"/>
            <a:endParaRPr lang="en-IN" altLang="en-US" sz="2800" dirty="0" smtClean="0"/>
          </a:p>
          <a:p>
            <a:pPr marL="914400" lvl="1" indent="-457200">
              <a:buFont typeface="Wingdings" pitchFamily="2" charset="2"/>
              <a:buChar char="§"/>
            </a:pPr>
            <a:r>
              <a:rPr lang="en-IN" altLang="en-US" sz="2800" b="1" dirty="0" smtClean="0"/>
              <a:t>Order[</a:t>
            </a:r>
            <a:r>
              <a:rPr lang="en-IN" altLang="en-US" sz="2800" b="1" dirty="0" err="1" smtClean="0"/>
              <a:t>dt</a:t>
            </a:r>
            <a:r>
              <a:rPr lang="en-IN" altLang="en-US" sz="2800" b="1" dirty="0" smtClean="0"/>
              <a:t>. 05.09.2018]:</a:t>
            </a:r>
          </a:p>
          <a:p>
            <a:pPr marL="1371600" lvl="2" indent="-457200">
              <a:buFont typeface="Courier New" pitchFamily="49" charset="0"/>
              <a:buChar char="o"/>
            </a:pPr>
            <a:r>
              <a:rPr lang="en-IN" altLang="en-US" sz="2800" dirty="0" smtClean="0"/>
              <a:t>Impugned ‘order’ set aside and WP allowed</a:t>
            </a:r>
          </a:p>
          <a:p>
            <a:pPr marL="1371600" lvl="2" indent="-457200">
              <a:buFont typeface="Courier New" pitchFamily="49" charset="0"/>
              <a:buChar char="o"/>
            </a:pPr>
            <a:r>
              <a:rPr lang="en-IN" altLang="en-US" sz="2800" dirty="0" smtClean="0"/>
              <a:t>Respondents at liberty to proceed afresh in accordance with law.</a:t>
            </a:r>
            <a:endParaRPr lang="en-IN" sz="2800" dirty="0"/>
          </a:p>
        </p:txBody>
      </p:sp>
      <p:sp>
        <p:nvSpPr>
          <p:cNvPr id="5" name="Rectangle 2"/>
          <p:cNvSpPr>
            <a:spLocks noGrp="1" noChangeArrowheads="1"/>
          </p:cNvSpPr>
          <p:nvPr>
            <p:ph type="title" idx="4294967295"/>
          </p:nvPr>
        </p:nvSpPr>
        <p:spPr>
          <a:xfrm>
            <a:off x="2590800" y="304800"/>
            <a:ext cx="11306174" cy="766763"/>
          </a:xfrm>
        </p:spPr>
        <p:txBody>
          <a:bodyPr/>
          <a:lstStyle/>
          <a:p>
            <a:pPr eaLnBrk="1" hangingPunct="1"/>
            <a:r>
              <a:rPr lang="en-US" altLang="en-US" sz="3600" dirty="0" smtClean="0"/>
              <a:t>High Courts’ Rulings under GST regime</a:t>
            </a:r>
          </a:p>
        </p:txBody>
      </p:sp>
      <p:pic>
        <p:nvPicPr>
          <p:cNvPr id="10"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3363" y="234463"/>
            <a:ext cx="2109787" cy="984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txBox="1">
            <a:spLocks noChangeArrowheads="1"/>
          </p:cNvSpPr>
          <p:nvPr/>
        </p:nvSpPr>
        <p:spPr bwMode="auto">
          <a:xfrm>
            <a:off x="457200" y="1676400"/>
            <a:ext cx="13487400" cy="5943600"/>
          </a:xfrm>
          <a:prstGeom prst="rect">
            <a:avLst/>
          </a:prstGeom>
          <a:noFill/>
          <a:ln w="9525">
            <a:noFill/>
            <a:miter lim="800000"/>
            <a:headEnd/>
            <a:tailEnd/>
          </a:ln>
          <a:effectLst/>
        </p:spPr>
        <p:txBody>
          <a:bodyPr lIns="0" tIns="0" rIns="0" bIns="0"/>
          <a:lstStyle/>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levy of IGST on </a:t>
            </a:r>
            <a:r>
              <a:rPr lang="en-US" altLang="en-US" sz="3000" dirty="0"/>
              <a:t>O</a:t>
            </a:r>
            <a:r>
              <a:rPr lang="en-US" altLang="en-US" sz="3000" dirty="0" smtClean="0"/>
              <a:t>cean Freight</a:t>
            </a:r>
          </a:p>
          <a:p>
            <a:pPr marL="457200" indent="-457200" eaLnBrk="1" hangingPunct="1">
              <a:lnSpc>
                <a:spcPct val="120000"/>
              </a:lnSpc>
              <a:spcBef>
                <a:spcPct val="20000"/>
              </a:spcBef>
              <a:buFont typeface="Wingdings" panose="05000000000000000000" pitchFamily="2" charset="2"/>
              <a:buChar char="q"/>
            </a:pPr>
            <a:r>
              <a:rPr lang="en-US" altLang="en-US" sz="3000" dirty="0" smtClean="0"/>
              <a:t>Right to collect ‘Advertisement Tax’ under the omitted provisions of UPMC post-GST</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levy of IGST on the sale of warehoused goods</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a:t>
            </a:r>
            <a:r>
              <a:rPr lang="en-US" altLang="en-US" sz="3000" b="1" i="1" dirty="0" smtClean="0"/>
              <a:t>vires </a:t>
            </a:r>
            <a:r>
              <a:rPr lang="en-US" altLang="en-US" sz="3000" dirty="0" smtClean="0"/>
              <a:t>of R.44A of CGST Rules</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second proviso to S.140(1) of the CGST Act</a:t>
            </a:r>
          </a:p>
          <a:p>
            <a:pPr marL="457200" indent="-457200" eaLnBrk="1" hangingPunct="1">
              <a:lnSpc>
                <a:spcPct val="120000"/>
              </a:lnSpc>
              <a:spcBef>
                <a:spcPct val="20000"/>
              </a:spcBef>
              <a:buFont typeface="Wingdings" panose="05000000000000000000" pitchFamily="2" charset="2"/>
              <a:buChar char="q"/>
            </a:pPr>
            <a:r>
              <a:rPr lang="en-US" altLang="en-US" sz="3000" dirty="0"/>
              <a:t>Challenge to </a:t>
            </a:r>
            <a:r>
              <a:rPr lang="en-US" altLang="en-US" sz="3000" dirty="0" smtClean="0"/>
              <a:t>clause (iv) of S.140(3) </a:t>
            </a:r>
            <a:r>
              <a:rPr lang="en-US" altLang="en-US" sz="3000" dirty="0"/>
              <a:t>of the CGST </a:t>
            </a:r>
            <a:r>
              <a:rPr lang="en-US" altLang="en-US" sz="3000" dirty="0" smtClean="0"/>
              <a:t>Act</a:t>
            </a:r>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the restriction on the availment of SGST in case of supply in other States</a:t>
            </a:r>
          </a:p>
          <a:p>
            <a:pPr marL="457200" indent="-457200" eaLnBrk="1" hangingPunct="1">
              <a:lnSpc>
                <a:spcPct val="120000"/>
              </a:lnSpc>
              <a:spcBef>
                <a:spcPct val="20000"/>
              </a:spcBef>
              <a:buFont typeface="Wingdings" panose="05000000000000000000" pitchFamily="2" charset="2"/>
              <a:buChar char="q"/>
            </a:pPr>
            <a:endParaRPr lang="en-US" altLang="en-US" sz="3000" dirty="0"/>
          </a:p>
          <a:p>
            <a:pPr marL="457200" indent="-457200" eaLnBrk="1" hangingPunct="1">
              <a:lnSpc>
                <a:spcPct val="120000"/>
              </a:lnSpc>
              <a:spcBef>
                <a:spcPct val="20000"/>
              </a:spcBef>
              <a:buFont typeface="Wingdings" panose="05000000000000000000" pitchFamily="2" charset="2"/>
              <a:buChar char="q"/>
            </a:pPr>
            <a:endParaRPr lang="en-US" altLang="en-US" sz="3000" dirty="0" smtClean="0"/>
          </a:p>
        </p:txBody>
      </p:sp>
      <p:sp>
        <p:nvSpPr>
          <p:cNvPr id="10244" name="Slide Number Placeholder 1"/>
          <p:cNvSpPr>
            <a:spLocks noGrp="1"/>
          </p:cNvSpPr>
          <p:nvPr>
            <p:ph type="sldNum" sz="quarter" idx="10"/>
          </p:nvPr>
        </p:nvSpPr>
        <p:spPr>
          <a:xfrm>
            <a:off x="10668000" y="8168640"/>
            <a:ext cx="3413125" cy="354013"/>
          </a:xfrm>
          <a:noFill/>
          <a:ln>
            <a:miter lim="800000"/>
            <a:headEnd/>
            <a:tailEnd/>
          </a:ln>
        </p:spPr>
        <p:txBody>
          <a:bodyPr/>
          <a:lstStyle/>
          <a:p>
            <a:fld id="{7D59C494-5195-4B92-A19A-0C50E8DB672D}" type="slidenum">
              <a:rPr lang="en-US" altLang="en-US"/>
              <a:pPr/>
              <a:t>5</a:t>
            </a:fld>
            <a:endParaRPr lang="en-US" altLang="en-US" dirty="0"/>
          </a:p>
        </p:txBody>
      </p:sp>
      <p:sp>
        <p:nvSpPr>
          <p:cNvPr id="6" name="Rectangle 2"/>
          <p:cNvSpPr>
            <a:spLocks noGrp="1" noChangeArrowheads="1"/>
          </p:cNvSpPr>
          <p:nvPr>
            <p:ph type="title"/>
          </p:nvPr>
        </p:nvSpPr>
        <p:spPr>
          <a:xfrm>
            <a:off x="1752600" y="0"/>
            <a:ext cx="9982200" cy="1371600"/>
          </a:xfrm>
        </p:spPr>
        <p:txBody>
          <a:bodyPr/>
          <a:lstStyle/>
          <a:p>
            <a:pPr defTabSz="1306513" eaLnBrk="1" hangingPunct="1">
              <a:spcBef>
                <a:spcPct val="50000"/>
              </a:spcBef>
            </a:pPr>
            <a:r>
              <a:rPr lang="en-IN" altLang="en-US" sz="3600" dirty="0" smtClean="0"/>
              <a:t>Issues raised before the High Courts:</a:t>
            </a:r>
            <a:endParaRPr lang="en-IN" altLang="en-US" sz="3600" dirty="0"/>
          </a:p>
        </p:txBody>
      </p:sp>
      <p:pic>
        <p:nvPicPr>
          <p:cNvPr id="7" name="Picture 6" descr="animated-gifs-justice-023.gif"/>
          <p:cNvPicPr>
            <a:picLocks noChangeAspect="1"/>
          </p:cNvPicPr>
          <p:nvPr/>
        </p:nvPicPr>
        <p:blipFill>
          <a:blip r:embed="rId2"/>
          <a:stretch>
            <a:fillRect/>
          </a:stretch>
        </p:blipFill>
        <p:spPr>
          <a:xfrm>
            <a:off x="0" y="0"/>
            <a:ext cx="1790700" cy="1928446"/>
          </a:xfrm>
          <a:prstGeom prst="rect">
            <a:avLst/>
          </a:prstGeom>
        </p:spPr>
      </p:pic>
    </p:spTree>
    <p:extLst>
      <p:ext uri="{BB962C8B-B14F-4D97-AF65-F5344CB8AC3E}">
        <p14:creationId xmlns:p14="http://schemas.microsoft.com/office/powerpoint/2010/main" xmlns="" val="428530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43">
                                            <p:txEl>
                                              <p:pRg st="6" end="6"/>
                                            </p:txEl>
                                          </p:spTgt>
                                        </p:tgtEl>
                                        <p:attrNameLst>
                                          <p:attrName>style.visibility</p:attrName>
                                        </p:attrNameLst>
                                      </p:cBhvr>
                                      <p:to>
                                        <p:strVal val="visible"/>
                                      </p:to>
                                    </p:set>
                                    <p:anim calcmode="lin" valueType="num">
                                      <p:cBhvr additive="base">
                                        <p:cTn id="43"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50</a:t>
            </a:fld>
            <a:endParaRPr lang="en-US" altLang="en-US"/>
          </a:p>
        </p:txBody>
      </p:sp>
      <p:sp>
        <p:nvSpPr>
          <p:cNvPr id="4" name="Rectangle 3"/>
          <p:cNvSpPr/>
          <p:nvPr/>
        </p:nvSpPr>
        <p:spPr>
          <a:xfrm>
            <a:off x="106680" y="1710690"/>
            <a:ext cx="7208520" cy="5909310"/>
          </a:xfrm>
          <a:prstGeom prst="rect">
            <a:avLst/>
          </a:prstGeom>
          <a:ln>
            <a:solidFill>
              <a:schemeClr val="tx1"/>
            </a:solidFill>
          </a:ln>
        </p:spPr>
        <p:txBody>
          <a:bodyPr wrap="square">
            <a:spAutoFit/>
          </a:bodyPr>
          <a:lstStyle/>
          <a:p>
            <a:pPr marL="457200" indent="-457200">
              <a:lnSpc>
                <a:spcPct val="150000"/>
              </a:lnSpc>
            </a:pPr>
            <a:r>
              <a:rPr lang="en-IN" altLang="en-US" sz="2800" dirty="0" smtClean="0"/>
              <a:t>                         AA - Advance Authorisations</a:t>
            </a:r>
          </a:p>
          <a:p>
            <a:pPr marL="457200" indent="-457200">
              <a:lnSpc>
                <a:spcPct val="150000"/>
              </a:lnSpc>
            </a:pPr>
            <a:r>
              <a:rPr lang="en-IN" altLang="en-US" sz="2800" dirty="0" smtClean="0"/>
              <a:t>AVAT Act – Assam Value Added Tax Act,          	        2003</a:t>
            </a:r>
          </a:p>
          <a:p>
            <a:pPr marL="457200" indent="-457200">
              <a:lnSpc>
                <a:spcPct val="150000"/>
              </a:lnSpc>
            </a:pPr>
            <a:r>
              <a:rPr lang="en-IN" altLang="en-US" sz="2800" dirty="0" smtClean="0"/>
              <a:t>CBEC – Central Board of Excise and 	      	     Customs</a:t>
            </a:r>
          </a:p>
          <a:p>
            <a:pPr marL="457200" indent="-457200">
              <a:lnSpc>
                <a:spcPct val="150000"/>
              </a:lnSpc>
            </a:pPr>
            <a:r>
              <a:rPr lang="en-IN" altLang="en-US" sz="2800" dirty="0" smtClean="0"/>
              <a:t>CC - Compensation Cess</a:t>
            </a:r>
          </a:p>
          <a:p>
            <a:pPr marL="457200" indent="-457200">
              <a:lnSpc>
                <a:spcPct val="150000"/>
              </a:lnSpc>
            </a:pPr>
            <a:r>
              <a:rPr lang="en-IN" altLang="en-US" sz="2800" dirty="0" smtClean="0"/>
              <a:t>CCR - </a:t>
            </a:r>
            <a:r>
              <a:rPr lang="en-IN" altLang="en-US" sz="2800" dirty="0" err="1" smtClean="0"/>
              <a:t>Cenvat</a:t>
            </a:r>
            <a:r>
              <a:rPr lang="en-IN" altLang="en-US" sz="2800" dirty="0" smtClean="0"/>
              <a:t> Credit Rules, 2004 as 	</a:t>
            </a:r>
            <a:r>
              <a:rPr lang="en-IN" altLang="en-US" sz="2800" dirty="0"/>
              <a:t> </a:t>
            </a:r>
            <a:r>
              <a:rPr lang="en-IN" altLang="en-US" sz="2800" dirty="0" smtClean="0"/>
              <a:t>   	   amended</a:t>
            </a:r>
          </a:p>
          <a:p>
            <a:pPr marL="457200" indent="-457200">
              <a:lnSpc>
                <a:spcPct val="150000"/>
              </a:lnSpc>
            </a:pPr>
            <a:r>
              <a:rPr lang="en-IN" altLang="en-US" sz="2800" dirty="0" smtClean="0"/>
              <a:t>CEA - Central Excise Act, 1944 as amended</a:t>
            </a:r>
            <a:endParaRPr lang="en-IN" sz="2800" dirty="0"/>
          </a:p>
        </p:txBody>
      </p:sp>
      <p:sp>
        <p:nvSpPr>
          <p:cNvPr id="5" name="Rectangle 4"/>
          <p:cNvSpPr/>
          <p:nvPr/>
        </p:nvSpPr>
        <p:spPr>
          <a:xfrm>
            <a:off x="7467600" y="1710690"/>
            <a:ext cx="7162800" cy="5909310"/>
          </a:xfrm>
          <a:prstGeom prst="rect">
            <a:avLst/>
          </a:prstGeom>
          <a:ln>
            <a:solidFill>
              <a:schemeClr val="tx1"/>
            </a:solidFill>
          </a:ln>
        </p:spPr>
        <p:txBody>
          <a:bodyPr wrap="square">
            <a:spAutoFit/>
          </a:bodyPr>
          <a:lstStyle/>
          <a:p>
            <a:pPr marL="457200" indent="-457200">
              <a:lnSpc>
                <a:spcPct val="150000"/>
              </a:lnSpc>
            </a:pPr>
            <a:r>
              <a:rPr lang="en-IN" altLang="en-US" sz="2800" dirty="0" smtClean="0"/>
              <a:t>CES - Clean Energy Cess</a:t>
            </a:r>
            <a:endParaRPr lang="en-IN" altLang="en-US" sz="2800" dirty="0"/>
          </a:p>
          <a:p>
            <a:pPr marL="457200" indent="-457200">
              <a:lnSpc>
                <a:spcPct val="150000"/>
              </a:lnSpc>
            </a:pPr>
            <a:r>
              <a:rPr lang="en-IN" altLang="en-US" sz="2800" dirty="0" smtClean="0"/>
              <a:t>CGST Act - Central Goods and Service 	   	         Tax Act, 2017</a:t>
            </a:r>
            <a:endParaRPr lang="en-IN" altLang="en-US" sz="2800" dirty="0"/>
          </a:p>
          <a:p>
            <a:pPr marL="457200" indent="-457200">
              <a:lnSpc>
                <a:spcPct val="150000"/>
              </a:lnSpc>
            </a:pPr>
            <a:r>
              <a:rPr lang="en-IN" altLang="en-US" sz="2800" dirty="0" smtClean="0"/>
              <a:t>CGST Rules - </a:t>
            </a:r>
            <a:r>
              <a:rPr lang="en-IN" altLang="en-US" sz="2800" dirty="0"/>
              <a:t>Central Goods and Service 	   	         Tax </a:t>
            </a:r>
            <a:r>
              <a:rPr lang="en-IN" altLang="en-US" sz="2800" dirty="0" smtClean="0"/>
              <a:t>Rules,2017</a:t>
            </a:r>
            <a:endParaRPr lang="en-IN" altLang="en-US" sz="2800" dirty="0"/>
          </a:p>
          <a:p>
            <a:pPr marL="457200" indent="-457200">
              <a:lnSpc>
                <a:spcPct val="150000"/>
              </a:lnSpc>
            </a:pPr>
            <a:r>
              <a:rPr lang="en-IN" altLang="en-US" sz="2800" dirty="0" smtClean="0"/>
              <a:t>COI – Constitution of India</a:t>
            </a:r>
            <a:endParaRPr lang="en-IN" altLang="en-US" sz="2800" dirty="0"/>
          </a:p>
          <a:p>
            <a:pPr marL="457200" indent="-457200">
              <a:lnSpc>
                <a:spcPct val="150000"/>
              </a:lnSpc>
            </a:pPr>
            <a:r>
              <a:rPr lang="en-IN" altLang="en-US" sz="2800" dirty="0"/>
              <a:t>COI (101</a:t>
            </a:r>
            <a:r>
              <a:rPr lang="en-IN" altLang="en-US" sz="2800" baseline="30000" dirty="0"/>
              <a:t>st</a:t>
            </a:r>
            <a:r>
              <a:rPr lang="en-IN" altLang="en-US" sz="2800" dirty="0"/>
              <a:t> Amendment) </a:t>
            </a:r>
            <a:r>
              <a:rPr lang="en-IN" altLang="en-US" sz="2800" dirty="0" smtClean="0"/>
              <a:t>Act- Constitution of India (101</a:t>
            </a:r>
            <a:r>
              <a:rPr lang="en-IN" altLang="en-US" sz="2800" baseline="30000" dirty="0" smtClean="0"/>
              <a:t>st</a:t>
            </a:r>
            <a:r>
              <a:rPr lang="en-IN" altLang="en-US" sz="2800" dirty="0" smtClean="0"/>
              <a:t> Amendment) Act, 2016</a:t>
            </a:r>
            <a:endParaRPr lang="en-IN" altLang="en-US" sz="2800" dirty="0"/>
          </a:p>
          <a:p>
            <a:pPr marL="457200" indent="-457200">
              <a:lnSpc>
                <a:spcPct val="150000"/>
              </a:lnSpc>
            </a:pPr>
            <a:r>
              <a:rPr lang="en-IN" altLang="en-US" sz="2800" dirty="0" smtClean="0"/>
              <a:t>CTA- Customs Tariff Act, 1975 as amended</a:t>
            </a:r>
            <a:endParaRPr lang="en-IN" sz="2800" dirty="0"/>
          </a:p>
        </p:txBody>
      </p:sp>
      <p:pic>
        <p:nvPicPr>
          <p:cNvPr id="6146" name="Picture 2" descr="Image result for abbreviations"/>
          <p:cNvPicPr>
            <a:picLocks noChangeAspect="1" noChangeArrowheads="1"/>
          </p:cNvPicPr>
          <p:nvPr/>
        </p:nvPicPr>
        <p:blipFill>
          <a:blip r:embed="rId2"/>
          <a:srcRect/>
          <a:stretch>
            <a:fillRect/>
          </a:stretch>
        </p:blipFill>
        <p:spPr bwMode="auto">
          <a:xfrm>
            <a:off x="19049" y="0"/>
            <a:ext cx="2381251" cy="2041923"/>
          </a:xfrm>
          <a:prstGeom prst="rect">
            <a:avLst/>
          </a:prstGeom>
          <a:noFill/>
          <a:ln>
            <a:solidFill>
              <a:schemeClr val="tx1"/>
            </a:solidFill>
          </a:ln>
        </p:spPr>
      </p:pic>
      <p:pic>
        <p:nvPicPr>
          <p:cNvPr id="7" name="Picture 6" descr="Top_logo_abbreviations_com.png"/>
          <p:cNvPicPr>
            <a:picLocks noChangeAspect="1"/>
          </p:cNvPicPr>
          <p:nvPr/>
        </p:nvPicPr>
        <p:blipFill>
          <a:blip r:embed="rId3"/>
          <a:stretch>
            <a:fillRect/>
          </a:stretch>
        </p:blipFill>
        <p:spPr>
          <a:xfrm>
            <a:off x="4953000" y="-228600"/>
            <a:ext cx="4819650" cy="2171700"/>
          </a:xfrm>
          <a:prstGeom prst="rect">
            <a:avLst/>
          </a:prstGeom>
        </p:spPr>
      </p:pic>
    </p:spTree>
    <p:extLst>
      <p:ext uri="{BB962C8B-B14F-4D97-AF65-F5344CB8AC3E}">
        <p14:creationId xmlns:p14="http://schemas.microsoft.com/office/powerpoint/2010/main" xmlns="" val="11593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51</a:t>
            </a:fld>
            <a:endParaRPr lang="en-US" altLang="en-US"/>
          </a:p>
        </p:txBody>
      </p:sp>
      <p:sp>
        <p:nvSpPr>
          <p:cNvPr id="4" name="Rectangle 3"/>
          <p:cNvSpPr/>
          <p:nvPr/>
        </p:nvSpPr>
        <p:spPr>
          <a:xfrm>
            <a:off x="0" y="1482090"/>
            <a:ext cx="6781800" cy="5909310"/>
          </a:xfrm>
          <a:prstGeom prst="rect">
            <a:avLst/>
          </a:prstGeom>
          <a:ln>
            <a:solidFill>
              <a:schemeClr val="tx1"/>
            </a:solidFill>
          </a:ln>
        </p:spPr>
        <p:txBody>
          <a:bodyPr wrap="square">
            <a:spAutoFit/>
          </a:bodyPr>
          <a:lstStyle/>
          <a:p>
            <a:pPr marL="457200" indent="-457200">
              <a:lnSpc>
                <a:spcPct val="150000"/>
              </a:lnSpc>
            </a:pPr>
            <a:r>
              <a:rPr lang="en-IN" altLang="en-US" sz="2800" dirty="0" smtClean="0"/>
              <a:t>DGCEI – Directorate General of Central 	   	      Excise Intelligence</a:t>
            </a:r>
            <a:endParaRPr lang="en-IN" altLang="en-US" sz="2800" dirty="0"/>
          </a:p>
          <a:p>
            <a:pPr marL="457200" indent="-457200">
              <a:lnSpc>
                <a:spcPct val="150000"/>
              </a:lnSpc>
            </a:pPr>
            <a:r>
              <a:rPr lang="en-IN" altLang="en-US" sz="2800" dirty="0" smtClean="0"/>
              <a:t>DGFT- </a:t>
            </a:r>
            <a:r>
              <a:rPr lang="en-IN" altLang="en-US" sz="2800" dirty="0"/>
              <a:t>Directorate General of </a:t>
            </a:r>
            <a:r>
              <a:rPr lang="en-IN" altLang="en-US" sz="2800" dirty="0" smtClean="0"/>
              <a:t>Foreign 		   Trade</a:t>
            </a:r>
            <a:endParaRPr lang="en-IN" altLang="en-US" sz="2800" dirty="0"/>
          </a:p>
          <a:p>
            <a:pPr marL="457200" indent="-457200">
              <a:lnSpc>
                <a:spcPct val="150000"/>
              </a:lnSpc>
            </a:pPr>
            <a:r>
              <a:rPr lang="en-IN" altLang="en-US" sz="2800" dirty="0" smtClean="0"/>
              <a:t>DGGSTI - </a:t>
            </a:r>
            <a:r>
              <a:rPr lang="en-IN" altLang="en-US" sz="2800" dirty="0"/>
              <a:t>Directorate General of </a:t>
            </a:r>
            <a:r>
              <a:rPr lang="en-IN" altLang="en-US" sz="2800" dirty="0" smtClean="0"/>
              <a:t>Goods  	        and Services Tax Intelligence</a:t>
            </a:r>
            <a:endParaRPr lang="en-IN" altLang="en-US" sz="2800" dirty="0"/>
          </a:p>
          <a:p>
            <a:pPr marL="457200" indent="-457200">
              <a:lnSpc>
                <a:spcPct val="150000"/>
              </a:lnSpc>
            </a:pPr>
            <a:r>
              <a:rPr lang="en-IN" altLang="en-US" sz="2800" dirty="0" smtClean="0"/>
              <a:t>DRI - </a:t>
            </a:r>
            <a:r>
              <a:rPr lang="en-IN" altLang="en-US" sz="2800" dirty="0"/>
              <a:t>Directorate </a:t>
            </a:r>
            <a:r>
              <a:rPr lang="en-IN" altLang="en-US" sz="2800" dirty="0" smtClean="0"/>
              <a:t>of Revenue Intelligence</a:t>
            </a:r>
            <a:endParaRPr lang="en-IN" altLang="en-US" sz="2800" dirty="0"/>
          </a:p>
          <a:p>
            <a:pPr marL="457200" indent="-457200">
              <a:lnSpc>
                <a:spcPct val="150000"/>
              </a:lnSpc>
            </a:pPr>
            <a:r>
              <a:rPr lang="en-IN" altLang="en-US" sz="2800" dirty="0" smtClean="0"/>
              <a:t>FA – Finance Act, 1994 as amended</a:t>
            </a:r>
            <a:endParaRPr lang="en-IN" altLang="en-US" sz="2800" dirty="0"/>
          </a:p>
          <a:p>
            <a:pPr marL="457200" indent="-457200">
              <a:lnSpc>
                <a:spcPct val="150000"/>
              </a:lnSpc>
            </a:pPr>
            <a:r>
              <a:rPr lang="en-IN" altLang="en-US" sz="2800" dirty="0"/>
              <a:t>FA, </a:t>
            </a:r>
            <a:r>
              <a:rPr lang="en-IN" altLang="en-US" sz="2800" dirty="0" smtClean="0"/>
              <a:t>2010 – Finance Act, 2010</a:t>
            </a:r>
            <a:endParaRPr lang="en-IN" sz="2800" dirty="0"/>
          </a:p>
        </p:txBody>
      </p:sp>
      <p:sp>
        <p:nvSpPr>
          <p:cNvPr id="5" name="Rectangle 4"/>
          <p:cNvSpPr/>
          <p:nvPr/>
        </p:nvSpPr>
        <p:spPr>
          <a:xfrm>
            <a:off x="6843078" y="1482090"/>
            <a:ext cx="7634922" cy="5909310"/>
          </a:xfrm>
          <a:prstGeom prst="rect">
            <a:avLst/>
          </a:prstGeom>
          <a:ln>
            <a:solidFill>
              <a:schemeClr val="tx1"/>
            </a:solidFill>
          </a:ln>
        </p:spPr>
        <p:txBody>
          <a:bodyPr wrap="square">
            <a:spAutoFit/>
          </a:bodyPr>
          <a:lstStyle/>
          <a:p>
            <a:pPr marL="457200" indent="-457200">
              <a:lnSpc>
                <a:spcPct val="150000"/>
              </a:lnSpc>
            </a:pPr>
            <a:r>
              <a:rPr lang="en-IN" altLang="en-US" sz="2800" dirty="0"/>
              <a:t>FTP 2015-20 </a:t>
            </a:r>
            <a:r>
              <a:rPr lang="en-IN" altLang="en-US" sz="2800" dirty="0" smtClean="0"/>
              <a:t>– Foreign Trade Policy </a:t>
            </a:r>
          </a:p>
          <a:p>
            <a:pPr marL="457200" indent="-457200">
              <a:lnSpc>
                <a:spcPct val="150000"/>
              </a:lnSpc>
            </a:pPr>
            <a:r>
              <a:rPr lang="en-IN" altLang="en-US" sz="2800" dirty="0"/>
              <a:t>	</a:t>
            </a:r>
            <a:r>
              <a:rPr lang="en-IN" altLang="en-US" sz="2800" dirty="0" smtClean="0"/>
              <a:t>			2015-20</a:t>
            </a:r>
            <a:endParaRPr lang="en-IN" altLang="en-US" sz="2800" dirty="0"/>
          </a:p>
          <a:p>
            <a:pPr marL="457200" indent="-457200">
              <a:lnSpc>
                <a:spcPct val="150000"/>
              </a:lnSpc>
            </a:pPr>
            <a:r>
              <a:rPr lang="en-IN" altLang="en-US" sz="2800" dirty="0"/>
              <a:t>GC Act </a:t>
            </a:r>
            <a:r>
              <a:rPr lang="en-IN" altLang="en-US" sz="2800" dirty="0" smtClean="0"/>
              <a:t>– General Clauses Act, 1857</a:t>
            </a:r>
            <a:endParaRPr lang="en-IN" altLang="en-US" sz="2800" dirty="0"/>
          </a:p>
          <a:p>
            <a:pPr marL="457200" indent="-457200">
              <a:lnSpc>
                <a:spcPct val="150000"/>
              </a:lnSpc>
            </a:pPr>
            <a:r>
              <a:rPr lang="en-IN" altLang="en-US" sz="2800" dirty="0"/>
              <a:t>GVAT Act </a:t>
            </a:r>
            <a:r>
              <a:rPr lang="en-IN" altLang="en-US" sz="2800" dirty="0" smtClean="0"/>
              <a:t>– Gujarat Value Added Tax, 2003</a:t>
            </a:r>
            <a:endParaRPr lang="en-IN" altLang="en-US" sz="2800" dirty="0"/>
          </a:p>
          <a:p>
            <a:pPr marL="457200" indent="-457200">
              <a:lnSpc>
                <a:spcPct val="150000"/>
              </a:lnSpc>
            </a:pPr>
            <a:r>
              <a:rPr lang="en-IN" altLang="en-US" sz="2800" dirty="0" smtClean="0"/>
              <a:t>GST- Goods and Services Tax</a:t>
            </a:r>
            <a:endParaRPr lang="en-IN" altLang="en-US" sz="2800" dirty="0"/>
          </a:p>
          <a:p>
            <a:pPr marL="457200" indent="-457200">
              <a:lnSpc>
                <a:spcPct val="150000"/>
              </a:lnSpc>
            </a:pPr>
            <a:r>
              <a:rPr lang="en-IN" altLang="en-US" sz="2800" dirty="0"/>
              <a:t>GST(CC) Act </a:t>
            </a:r>
            <a:r>
              <a:rPr lang="en-IN" altLang="en-US" sz="2800" dirty="0" smtClean="0"/>
              <a:t>- </a:t>
            </a:r>
            <a:r>
              <a:rPr lang="en-IN" altLang="en-US" sz="2800" dirty="0"/>
              <a:t>Goods and </a:t>
            </a:r>
            <a:r>
              <a:rPr lang="en-IN" altLang="en-US" sz="2800" dirty="0" smtClean="0"/>
              <a:t>Services 	     	               	               (Compensation Cess) Act, 2017</a:t>
            </a:r>
            <a:endParaRPr lang="en-IN" altLang="en-US" sz="2800" dirty="0"/>
          </a:p>
          <a:p>
            <a:pPr marL="457200" indent="-457200">
              <a:lnSpc>
                <a:spcPct val="150000"/>
              </a:lnSpc>
            </a:pPr>
            <a:r>
              <a:rPr lang="en-IN" altLang="en-US" sz="2800" dirty="0" smtClean="0"/>
              <a:t>IGST Act – Integrated Goods and Services Tax Act, 2017</a:t>
            </a:r>
            <a:endParaRPr lang="en-IN" sz="2800" dirty="0"/>
          </a:p>
        </p:txBody>
      </p:sp>
      <p:pic>
        <p:nvPicPr>
          <p:cNvPr id="6" name="Picture 5" descr="Top_logo_abbreviations_com.png"/>
          <p:cNvPicPr>
            <a:picLocks noChangeAspect="1"/>
          </p:cNvPicPr>
          <p:nvPr/>
        </p:nvPicPr>
        <p:blipFill>
          <a:blip r:embed="rId2"/>
          <a:stretch>
            <a:fillRect/>
          </a:stretch>
        </p:blipFill>
        <p:spPr>
          <a:xfrm>
            <a:off x="4419600" y="-228600"/>
            <a:ext cx="4819650" cy="2171700"/>
          </a:xfrm>
          <a:prstGeom prst="rect">
            <a:avLst/>
          </a:prstGeom>
        </p:spPr>
      </p:pic>
    </p:spTree>
    <p:extLst>
      <p:ext uri="{BB962C8B-B14F-4D97-AF65-F5344CB8AC3E}">
        <p14:creationId xmlns:p14="http://schemas.microsoft.com/office/powerpoint/2010/main" xmlns="" val="38855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6" name="Slide Number Placeholder 1"/>
          <p:cNvSpPr>
            <a:spLocks noGrp="1"/>
          </p:cNvSpPr>
          <p:nvPr>
            <p:ph type="sldNum" sz="quarter" idx="10"/>
          </p:nvPr>
        </p:nvSpPr>
        <p:spPr>
          <a:noFill/>
          <a:ln>
            <a:miter lim="800000"/>
            <a:headEnd/>
            <a:tailEnd/>
          </a:ln>
        </p:spPr>
        <p:txBody>
          <a:bodyPr/>
          <a:lstStyle/>
          <a:p>
            <a:fld id="{AE54E55B-151B-4146-A1A8-1F716F5F4559}" type="slidenum">
              <a:rPr lang="en-US" altLang="en-US"/>
              <a:pPr/>
              <a:t>52</a:t>
            </a:fld>
            <a:endParaRPr lang="en-US" altLang="en-US"/>
          </a:p>
        </p:txBody>
      </p:sp>
      <p:sp>
        <p:nvSpPr>
          <p:cNvPr id="4" name="Rectangle 3"/>
          <p:cNvSpPr/>
          <p:nvPr/>
        </p:nvSpPr>
        <p:spPr>
          <a:xfrm>
            <a:off x="0" y="1784152"/>
            <a:ext cx="7010400" cy="4616648"/>
          </a:xfrm>
          <a:prstGeom prst="rect">
            <a:avLst/>
          </a:prstGeom>
          <a:ln>
            <a:solidFill>
              <a:schemeClr val="tx1"/>
            </a:solidFill>
          </a:ln>
        </p:spPr>
        <p:txBody>
          <a:bodyPr wrap="square">
            <a:spAutoFit/>
          </a:bodyPr>
          <a:lstStyle/>
          <a:p>
            <a:pPr marL="457200" indent="-457200">
              <a:lnSpc>
                <a:spcPct val="150000"/>
              </a:lnSpc>
            </a:pPr>
            <a:r>
              <a:rPr lang="en-IN" altLang="en-US" sz="2800" dirty="0"/>
              <a:t>IGST </a:t>
            </a:r>
            <a:r>
              <a:rPr lang="en-IN" altLang="en-US" sz="2800" dirty="0" smtClean="0"/>
              <a:t>– Integrated Goods and Services 	     	   Tax</a:t>
            </a:r>
            <a:endParaRPr lang="en-IN" altLang="en-US" sz="2800" dirty="0"/>
          </a:p>
          <a:p>
            <a:pPr marL="457200" indent="-457200">
              <a:lnSpc>
                <a:spcPct val="150000"/>
              </a:lnSpc>
            </a:pPr>
            <a:r>
              <a:rPr lang="en-IN" altLang="en-US" sz="2800" dirty="0"/>
              <a:t>ITC </a:t>
            </a:r>
            <a:r>
              <a:rPr lang="en-IN" altLang="en-US" sz="2800" dirty="0" smtClean="0"/>
              <a:t>– Input Tax Credit</a:t>
            </a:r>
            <a:endParaRPr lang="en-IN" altLang="en-US" sz="2800" dirty="0"/>
          </a:p>
          <a:p>
            <a:pPr marL="457200" indent="-457200">
              <a:lnSpc>
                <a:spcPct val="150000"/>
              </a:lnSpc>
            </a:pPr>
            <a:r>
              <a:rPr lang="en-IN" altLang="en-US" sz="2800" dirty="0"/>
              <a:t>POPS Rules </a:t>
            </a:r>
            <a:r>
              <a:rPr lang="en-IN" altLang="en-US" sz="2800" dirty="0" smtClean="0"/>
              <a:t>– Place of Provision of Services Rules, 2012 as amended </a:t>
            </a:r>
            <a:endParaRPr lang="en-IN" altLang="en-US" sz="2800" dirty="0"/>
          </a:p>
          <a:p>
            <a:pPr marL="457200" indent="-457200">
              <a:lnSpc>
                <a:spcPct val="150000"/>
              </a:lnSpc>
            </a:pPr>
            <a:r>
              <a:rPr lang="en-IN" altLang="en-US" sz="2800" dirty="0"/>
              <a:t>SGST Acts </a:t>
            </a:r>
            <a:r>
              <a:rPr lang="en-IN" altLang="en-US" sz="2800" dirty="0" smtClean="0"/>
              <a:t>– States’ Goods and Services 	             Tax Acts, 2017</a:t>
            </a:r>
            <a:endParaRPr lang="en-IN" sz="2800" dirty="0"/>
          </a:p>
        </p:txBody>
      </p:sp>
      <p:sp>
        <p:nvSpPr>
          <p:cNvPr id="5" name="Rectangle 4"/>
          <p:cNvSpPr/>
          <p:nvPr/>
        </p:nvSpPr>
        <p:spPr>
          <a:xfrm>
            <a:off x="7162800" y="1784152"/>
            <a:ext cx="7467600" cy="4616648"/>
          </a:xfrm>
          <a:prstGeom prst="rect">
            <a:avLst/>
          </a:prstGeom>
          <a:ln>
            <a:solidFill>
              <a:schemeClr val="tx1"/>
            </a:solidFill>
          </a:ln>
        </p:spPr>
        <p:txBody>
          <a:bodyPr wrap="square">
            <a:spAutoFit/>
          </a:bodyPr>
          <a:lstStyle/>
          <a:p>
            <a:pPr marL="457200" indent="-457200">
              <a:lnSpc>
                <a:spcPct val="150000"/>
              </a:lnSpc>
            </a:pPr>
            <a:r>
              <a:rPr lang="en-IN" altLang="en-US" sz="2800" dirty="0" smtClean="0"/>
              <a:t>STR </a:t>
            </a:r>
            <a:r>
              <a:rPr lang="en-IN" altLang="en-US" sz="2800" dirty="0"/>
              <a:t>– Service Tax Rules, 1994 as 	   	  </a:t>
            </a:r>
            <a:r>
              <a:rPr lang="en-IN" altLang="en-US" sz="2800" dirty="0" smtClean="0"/>
              <a:t>amended </a:t>
            </a:r>
            <a:endParaRPr lang="en-IN" altLang="en-US" sz="2800" dirty="0"/>
          </a:p>
          <a:p>
            <a:pPr marL="457200" indent="-457200">
              <a:lnSpc>
                <a:spcPct val="150000"/>
              </a:lnSpc>
            </a:pPr>
            <a:r>
              <a:rPr lang="en-IN" altLang="en-US" sz="2800" dirty="0" smtClean="0"/>
              <a:t>UPEBT Act – Uttar Pradesh Entertainment 		    and Betting Act, 1979</a:t>
            </a:r>
          </a:p>
          <a:p>
            <a:pPr marL="457200" indent="-457200">
              <a:lnSpc>
                <a:spcPct val="150000"/>
              </a:lnSpc>
            </a:pPr>
            <a:r>
              <a:rPr lang="en-IN" altLang="en-US" sz="2800" dirty="0" smtClean="0"/>
              <a:t>UPGST </a:t>
            </a:r>
            <a:r>
              <a:rPr lang="en-IN" altLang="en-US" sz="2800" dirty="0"/>
              <a:t>Act </a:t>
            </a:r>
            <a:r>
              <a:rPr lang="en-IN" altLang="en-US" sz="2800" dirty="0" smtClean="0"/>
              <a:t>- </a:t>
            </a:r>
            <a:r>
              <a:rPr lang="en-IN" altLang="en-US" sz="2800" dirty="0"/>
              <a:t>Uttar </a:t>
            </a:r>
            <a:r>
              <a:rPr lang="en-IN" altLang="en-US" sz="2800" dirty="0" smtClean="0"/>
              <a:t>Pradesh</a:t>
            </a:r>
            <a:r>
              <a:rPr lang="en-IN" altLang="en-US" sz="2800" dirty="0"/>
              <a:t> </a:t>
            </a:r>
            <a:r>
              <a:rPr lang="en-IN" altLang="en-US" sz="2800" dirty="0" smtClean="0"/>
              <a:t>Goods and 	     	       	   Services Tax Act, 2017</a:t>
            </a:r>
          </a:p>
          <a:p>
            <a:pPr marL="457200" indent="-457200">
              <a:lnSpc>
                <a:spcPct val="150000"/>
              </a:lnSpc>
            </a:pPr>
            <a:r>
              <a:rPr lang="en-IN" altLang="en-US" sz="2800" dirty="0" smtClean="0"/>
              <a:t>UPMC </a:t>
            </a:r>
            <a:r>
              <a:rPr lang="en-IN" altLang="en-US" sz="2800" dirty="0"/>
              <a:t>Act </a:t>
            </a:r>
            <a:r>
              <a:rPr lang="en-IN" altLang="en-US" sz="2800" dirty="0" smtClean="0"/>
              <a:t>- </a:t>
            </a:r>
            <a:r>
              <a:rPr lang="en-IN" altLang="en-US" sz="2800" dirty="0"/>
              <a:t>Uttar </a:t>
            </a:r>
            <a:r>
              <a:rPr lang="en-IN" altLang="en-US" sz="2800" dirty="0" smtClean="0"/>
              <a:t>Pradesh Municipality Act</a:t>
            </a:r>
            <a:r>
              <a:rPr lang="en-IN" altLang="en-US" sz="2800" dirty="0" smtClean="0">
                <a:solidFill>
                  <a:srgbClr val="FF0000"/>
                </a:solidFill>
              </a:rPr>
              <a:t>,…</a:t>
            </a:r>
            <a:endParaRPr lang="en-IN" sz="2800" dirty="0"/>
          </a:p>
        </p:txBody>
      </p:sp>
      <p:pic>
        <p:nvPicPr>
          <p:cNvPr id="6" name="Picture 5" descr="Top_logo_abbreviations_com.png"/>
          <p:cNvPicPr>
            <a:picLocks noChangeAspect="1"/>
          </p:cNvPicPr>
          <p:nvPr/>
        </p:nvPicPr>
        <p:blipFill>
          <a:blip r:embed="rId2"/>
          <a:stretch>
            <a:fillRect/>
          </a:stretch>
        </p:blipFill>
        <p:spPr>
          <a:xfrm>
            <a:off x="4686300" y="-228600"/>
            <a:ext cx="4819650" cy="2171700"/>
          </a:xfrm>
          <a:prstGeom prst="rect">
            <a:avLst/>
          </a:prstGeom>
        </p:spPr>
      </p:pic>
    </p:spTree>
    <p:extLst>
      <p:ext uri="{BB962C8B-B14F-4D97-AF65-F5344CB8AC3E}">
        <p14:creationId xmlns:p14="http://schemas.microsoft.com/office/powerpoint/2010/main" xmlns="" val="39377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16FA760-34AB-4F20-960D-ABED775547C3}" type="slidenum">
              <a:rPr lang="en-US" altLang="en-US" smtClean="0"/>
              <a:pPr/>
              <a:t>53</a:t>
            </a:fld>
            <a:endParaRPr lang="en-US" altLang="en-US"/>
          </a:p>
        </p:txBody>
      </p:sp>
      <p:pic>
        <p:nvPicPr>
          <p:cNvPr id="6" name="Picture 5" descr="qa.gif"/>
          <p:cNvPicPr>
            <a:picLocks noChangeAspect="1"/>
          </p:cNvPicPr>
          <p:nvPr/>
        </p:nvPicPr>
        <p:blipFill>
          <a:blip r:embed="rId2">
            <a:clrChange>
              <a:clrFrom>
                <a:srgbClr val="FFFFFF"/>
              </a:clrFrom>
              <a:clrTo>
                <a:srgbClr val="FFFFFF">
                  <a:alpha val="0"/>
                </a:srgbClr>
              </a:clrTo>
            </a:clrChange>
          </a:blip>
          <a:stretch>
            <a:fillRect/>
          </a:stretch>
        </p:blipFill>
        <p:spPr>
          <a:xfrm>
            <a:off x="-1" y="1371600"/>
            <a:ext cx="12470655" cy="6248400"/>
          </a:xfrm>
          <a:prstGeom prst="rect">
            <a:avLst/>
          </a:prstGeom>
        </p:spPr>
      </p:pic>
      <p:pic>
        <p:nvPicPr>
          <p:cNvPr id="4" name="Picture 3" descr="click-for-answer.gif"/>
          <p:cNvPicPr>
            <a:picLocks noChangeAspect="1"/>
          </p:cNvPicPr>
          <p:nvPr/>
        </p:nvPicPr>
        <p:blipFill>
          <a:blip r:embed="rId3">
            <a:clrChange>
              <a:clrFrom>
                <a:srgbClr val="FFFFFF"/>
              </a:clrFrom>
              <a:clrTo>
                <a:srgbClr val="FFFFFF">
                  <a:alpha val="0"/>
                </a:srgbClr>
              </a:clrTo>
            </a:clrChange>
          </a:blip>
          <a:stretch>
            <a:fillRect/>
          </a:stretch>
        </p:blipFill>
        <p:spPr>
          <a:xfrm>
            <a:off x="9601200" y="4724400"/>
            <a:ext cx="6248781" cy="3520440"/>
          </a:xfrm>
          <a:prstGeom prst="rect">
            <a:avLst/>
          </a:prstGeom>
        </p:spPr>
      </p:pic>
      <p:pic>
        <p:nvPicPr>
          <p:cNvPr id="8" name="Picture 7" descr="q222.png"/>
          <p:cNvPicPr>
            <a:picLocks noChangeAspect="1"/>
          </p:cNvPicPr>
          <p:nvPr/>
        </p:nvPicPr>
        <p:blipFill>
          <a:blip r:embed="rId4"/>
          <a:stretch>
            <a:fillRect/>
          </a:stretch>
        </p:blipFill>
        <p:spPr>
          <a:xfrm>
            <a:off x="76200" y="5410200"/>
            <a:ext cx="2209800" cy="22098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14630400" cy="8229600"/>
          </a:xfrm>
          <a:prstGeom prst="rect">
            <a:avLst/>
          </a:prstGeom>
          <a:solidFill>
            <a:srgbClr val="4D4D4D"/>
          </a:solidFill>
          <a:ln>
            <a:noFill/>
          </a:ln>
          <a:effectLst/>
          <a:extLst/>
        </p:spPr>
        <p:txBody>
          <a:bodyPr wrap="none" lIns="109723" tIns="54862" rIns="109723" bIns="54862"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ts val="270"/>
              </a:spcBef>
              <a:spcAft>
                <a:spcPts val="346"/>
              </a:spcAft>
              <a:buClr>
                <a:schemeClr val="tx1"/>
              </a:buClr>
              <a:defRPr/>
            </a:pPr>
            <a:endParaRPr lang="en-US" altLang="en-US" sz="2800" dirty="0">
              <a:solidFill>
                <a:schemeClr val="bg1"/>
              </a:solidFill>
            </a:endParaRPr>
          </a:p>
        </p:txBody>
      </p:sp>
      <p:sp>
        <p:nvSpPr>
          <p:cNvPr id="9222" name="AutoShape 23"/>
          <p:cNvSpPr>
            <a:spLocks noChangeArrowheads="1"/>
          </p:cNvSpPr>
          <p:nvPr/>
        </p:nvSpPr>
        <p:spPr bwMode="auto">
          <a:xfrm>
            <a:off x="0" y="0"/>
            <a:ext cx="7543800" cy="8229600"/>
          </a:xfrm>
          <a:prstGeom prst="rtTriangle">
            <a:avLst/>
          </a:prstGeom>
          <a:solidFill>
            <a:srgbClr val="FF0000"/>
          </a:solidFill>
          <a:ln>
            <a:noFill/>
          </a:ln>
          <a:effectLst/>
          <a:extLst/>
        </p:spPr>
        <p:txBody>
          <a:bodyPr wrap="none" lIns="109723" tIns="54862" rIns="109723" bIns="54862" anchor="ctr"/>
          <a:lstStyle>
            <a:lvl1pPr>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defRPr/>
            </a:pPr>
            <a:endParaRPr lang="en-IN" altLang="en-US" kern="0" dirty="0">
              <a:solidFill>
                <a:srgbClr val="000000"/>
              </a:solidFill>
            </a:endParaRPr>
          </a:p>
        </p:txBody>
      </p:sp>
      <p:sp>
        <p:nvSpPr>
          <p:cNvPr id="9223" name="Freeform 24"/>
          <p:cNvSpPr>
            <a:spLocks/>
          </p:cNvSpPr>
          <p:nvPr/>
        </p:nvSpPr>
        <p:spPr bwMode="auto">
          <a:xfrm>
            <a:off x="5867400" y="5257800"/>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lIns="109723" tIns="54862" rIns="109723" bIns="54862"/>
          <a:lstStyle/>
          <a:p>
            <a:pPr eaLnBrk="0" hangingPunct="0">
              <a:defRPr/>
            </a:pPr>
            <a:endParaRPr lang="en-IN" kern="0" dirty="0">
              <a:solidFill>
                <a:srgbClr val="000000"/>
              </a:solidFill>
              <a:latin typeface="Arial"/>
              <a:cs typeface="Arial"/>
            </a:endParaRPr>
          </a:p>
        </p:txBody>
      </p:sp>
      <p:pic>
        <p:nvPicPr>
          <p:cNvPr id="87048" name="Picture 25" descr="EXPORTS-02"/>
          <p:cNvPicPr>
            <a:picLocks noChangeAspect="1" noChangeArrowheads="1"/>
          </p:cNvPicPr>
          <p:nvPr/>
        </p:nvPicPr>
        <p:blipFill>
          <a:blip r:embed="rId2" cstate="print"/>
          <a:srcRect/>
          <a:stretch>
            <a:fillRect/>
          </a:stretch>
        </p:blipFill>
        <p:spPr bwMode="auto">
          <a:xfrm>
            <a:off x="10210800" y="5507356"/>
            <a:ext cx="3899536" cy="1198244"/>
          </a:xfrm>
          <a:prstGeom prst="rect">
            <a:avLst/>
          </a:prstGeom>
          <a:noFill/>
          <a:ln w="9525">
            <a:noFill/>
            <a:miter lim="800000"/>
            <a:headEnd/>
            <a:tailEnd/>
          </a:ln>
        </p:spPr>
      </p:pic>
      <p:grpSp>
        <p:nvGrpSpPr>
          <p:cNvPr id="2" name="Group 8"/>
          <p:cNvGrpSpPr/>
          <p:nvPr/>
        </p:nvGrpSpPr>
        <p:grpSpPr>
          <a:xfrm>
            <a:off x="5867400" y="5254982"/>
            <a:ext cx="8763000" cy="2057400"/>
            <a:chOff x="4927600" y="1282700"/>
            <a:chExt cx="7302500" cy="1714500"/>
          </a:xfrm>
        </p:grpSpPr>
        <p:sp>
          <p:nvSpPr>
            <p:cNvPr id="10" name="Freeform 9"/>
            <p:cNvSpPr>
              <a:spLocks/>
            </p:cNvSpPr>
            <p:nvPr/>
          </p:nvSpPr>
          <p:spPr bwMode="auto">
            <a:xfrm>
              <a:off x="4927600" y="1282700"/>
              <a:ext cx="7302500" cy="17145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kern="0" dirty="0">
                <a:solidFill>
                  <a:sysClr val="windowText" lastClr="000000"/>
                </a:solidFill>
                <a:latin typeface="Calibri" panose="020F0502020204030204"/>
                <a:cs typeface="+mn-cs"/>
              </a:endParaRPr>
            </a:p>
          </p:txBody>
        </p:sp>
        <p:pic>
          <p:nvPicPr>
            <p:cNvPr id="11" name="Picture 10" descr="EXPORTS-02"/>
            <p:cNvPicPr>
              <a:picLocks noChangeAspect="1" noChangeArrowheads="1"/>
            </p:cNvPicPr>
            <p:nvPr/>
          </p:nvPicPr>
          <p:blipFill>
            <a:blip r:embed="rId3" cstate="print"/>
            <a:srcRect/>
            <a:stretch>
              <a:fillRect/>
            </a:stretch>
          </p:blipFill>
          <p:spPr bwMode="auto">
            <a:xfrm>
              <a:off x="8535987" y="1490663"/>
              <a:ext cx="3249613" cy="1000885"/>
            </a:xfrm>
            <a:prstGeom prst="rect">
              <a:avLst/>
            </a:prstGeom>
            <a:noFill/>
            <a:ln w="9525">
              <a:noFill/>
              <a:miter lim="800000"/>
              <a:headEnd/>
              <a:tailEnd/>
            </a:ln>
          </p:spPr>
        </p:pic>
      </p:grpSp>
      <p:sp>
        <p:nvSpPr>
          <p:cNvPr id="12" name="Text Box 15"/>
          <p:cNvSpPr txBox="1">
            <a:spLocks noChangeArrowheads="1"/>
          </p:cNvSpPr>
          <p:nvPr/>
        </p:nvSpPr>
        <p:spPr bwMode="auto">
          <a:xfrm>
            <a:off x="4343400" y="762000"/>
            <a:ext cx="4724400" cy="1515095"/>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r" fontAlgn="auto">
              <a:lnSpc>
                <a:spcPct val="120000"/>
              </a:lnSpc>
              <a:spcBef>
                <a:spcPts val="0"/>
              </a:spcBef>
              <a:spcAft>
                <a:spcPts val="0"/>
              </a:spcAft>
              <a:defRPr/>
            </a:pPr>
            <a:r>
              <a:rPr lang="en-GB" altLang="en-US" sz="4300" kern="0" spc="360" dirty="0" err="1">
                <a:solidFill>
                  <a:schemeClr val="bg1">
                    <a:lumMod val="95000"/>
                  </a:schemeClr>
                </a:solidFill>
              </a:rPr>
              <a:t>Shailes</a:t>
            </a:r>
            <a:r>
              <a:rPr lang="en-US" altLang="en-US" sz="4300" kern="0" spc="360" dirty="0">
                <a:solidFill>
                  <a:schemeClr val="bg1">
                    <a:lumMod val="95000"/>
                  </a:schemeClr>
                </a:solidFill>
              </a:rPr>
              <a:t>h </a:t>
            </a:r>
            <a:r>
              <a:rPr lang="en-GB" altLang="en-US" sz="4300" kern="0" spc="360" dirty="0">
                <a:solidFill>
                  <a:schemeClr val="bg1">
                    <a:lumMod val="95000"/>
                  </a:schemeClr>
                </a:solidFill>
              </a:rPr>
              <a:t>Sheth</a:t>
            </a:r>
          </a:p>
          <a:p>
            <a:pPr algn="r" fontAlgn="auto">
              <a:lnSpc>
                <a:spcPct val="120000"/>
              </a:lnSpc>
              <a:spcBef>
                <a:spcPts val="0"/>
              </a:spcBef>
              <a:spcAft>
                <a:spcPts val="0"/>
              </a:spcAft>
              <a:defRPr/>
            </a:pPr>
            <a:r>
              <a:rPr lang="en-GB" altLang="en-US" sz="4300" kern="0" spc="360" dirty="0">
                <a:solidFill>
                  <a:schemeClr val="bg1">
                    <a:lumMod val="95000"/>
                  </a:schemeClr>
                </a:solidFill>
              </a:rPr>
              <a:t>Advocate </a:t>
            </a:r>
          </a:p>
        </p:txBody>
      </p:sp>
      <p:pic>
        <p:nvPicPr>
          <p:cNvPr id="116738" name="Picture 2" descr="Image result for thank you animated gif"/>
          <p:cNvPicPr>
            <a:picLocks noChangeAspect="1" noChangeArrowheads="1" noCrop="1"/>
          </p:cNvPicPr>
          <p:nvPr/>
        </p:nvPicPr>
        <p:blipFill>
          <a:blip r:embed="rId4" cstate="print"/>
          <a:srcRect/>
          <a:stretch>
            <a:fillRect/>
          </a:stretch>
        </p:blipFill>
        <p:spPr bwMode="auto">
          <a:xfrm>
            <a:off x="10058400" y="609599"/>
            <a:ext cx="4114800" cy="2756917"/>
          </a:xfrm>
          <a:prstGeom prst="rect">
            <a:avLst/>
          </a:prstGeom>
          <a:noFill/>
          <a:scene3d>
            <a:camera prst="orthographicFront"/>
            <a:lightRig rig="threePt" dir="t"/>
          </a:scene3d>
          <a:sp3d>
            <a:bevelT w="139700" h="139700" prst="divot"/>
          </a:sp3d>
        </p:spPr>
      </p:pic>
      <p:sp>
        <p:nvSpPr>
          <p:cNvPr id="14" name="Text Box 16"/>
          <p:cNvSpPr txBox="1">
            <a:spLocks noChangeArrowheads="1"/>
          </p:cNvSpPr>
          <p:nvPr/>
        </p:nvSpPr>
        <p:spPr bwMode="auto">
          <a:xfrm>
            <a:off x="7162800" y="3923258"/>
            <a:ext cx="6979334" cy="724942"/>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fontAlgn="auto">
              <a:lnSpc>
                <a:spcPct val="140000"/>
              </a:lnSpc>
              <a:spcBef>
                <a:spcPts val="0"/>
              </a:spcBef>
              <a:spcAft>
                <a:spcPts val="0"/>
              </a:spcAft>
              <a:defRPr/>
            </a:pPr>
            <a:r>
              <a:rPr lang="en-GB" altLang="en-US" sz="3800" kern="0" dirty="0" smtClean="0">
                <a:solidFill>
                  <a:srgbClr val="FFFF00"/>
                </a:solidFill>
              </a:rPr>
              <a:t>shailesh.sheth@spslegal.co.in</a:t>
            </a:r>
            <a:endParaRPr lang="en-GB" altLang="en-US" sz="2900" kern="0" dirty="0">
              <a:solidFill>
                <a:srgbClr val="FFFF00"/>
              </a:solidFill>
            </a:endParaRPr>
          </a:p>
        </p:txBody>
      </p:sp>
      <p:sp>
        <p:nvSpPr>
          <p:cNvPr id="15" name="TextBox 14"/>
          <p:cNvSpPr txBox="1"/>
          <p:nvPr/>
        </p:nvSpPr>
        <p:spPr>
          <a:xfrm>
            <a:off x="76200" y="2460278"/>
            <a:ext cx="6172200" cy="5539978"/>
          </a:xfrm>
          <a:prstGeom prst="rect">
            <a:avLst/>
          </a:prstGeom>
          <a:noFill/>
        </p:spPr>
        <p:txBody>
          <a:bodyPr wrap="square" rtlCol="0">
            <a:spAutoFit/>
          </a:bodyPr>
          <a:lstStyle/>
          <a:p>
            <a:pPr eaLnBrk="1" hangingPunct="1">
              <a:lnSpc>
                <a:spcPct val="150000"/>
              </a:lnSpc>
              <a:spcBef>
                <a:spcPts val="270"/>
              </a:spcBef>
              <a:spcAft>
                <a:spcPts val="346"/>
              </a:spcAft>
              <a:buClr>
                <a:schemeClr val="tx1"/>
              </a:buClr>
              <a:defRPr/>
            </a:pPr>
            <a:r>
              <a:rPr lang="en-US" altLang="en-US" sz="3600" u="sng" dirty="0" smtClean="0">
                <a:solidFill>
                  <a:srgbClr val="FFFF00"/>
                </a:solidFill>
                <a:latin typeface="Arial" panose="020B0604020202020204" pitchFamily="34" charset="0"/>
                <a:cs typeface="Arial" panose="020B0604020202020204" pitchFamily="34" charset="0"/>
              </a:rPr>
              <a:t>Mumbai Chamber:</a:t>
            </a:r>
          </a:p>
          <a:p>
            <a:pPr eaLnBrk="1" hangingPunct="1">
              <a:lnSpc>
                <a:spcPct val="150000"/>
              </a:lnSpc>
              <a:spcBef>
                <a:spcPts val="270"/>
              </a:spcBef>
              <a:spcAft>
                <a:spcPts val="346"/>
              </a:spcAft>
              <a:buClr>
                <a:schemeClr val="tx1"/>
              </a:buClr>
              <a:defRPr/>
            </a:pPr>
            <a:r>
              <a:rPr lang="en-US" altLang="en-US" sz="2400" dirty="0" smtClean="0">
                <a:solidFill>
                  <a:srgbClr val="FFFF00"/>
                </a:solidFill>
                <a:latin typeface="Arial" panose="020B0604020202020204" pitchFamily="34" charset="0"/>
                <a:cs typeface="Arial" panose="020B0604020202020204" pitchFamily="34" charset="0"/>
              </a:rPr>
              <a:t>119/3, </a:t>
            </a:r>
            <a:r>
              <a:rPr lang="en-US" altLang="en-US" sz="2400" dirty="0" err="1" smtClean="0">
                <a:solidFill>
                  <a:srgbClr val="FFFF00"/>
                </a:solidFill>
                <a:latin typeface="Arial" panose="020B0604020202020204" pitchFamily="34" charset="0"/>
                <a:cs typeface="Arial" panose="020B0604020202020204" pitchFamily="34" charset="0"/>
              </a:rPr>
              <a:t>Maskati</a:t>
            </a:r>
            <a:r>
              <a:rPr lang="en-US" altLang="en-US" sz="2400" dirty="0" smtClean="0">
                <a:solidFill>
                  <a:srgbClr val="FFFF00"/>
                </a:solidFill>
                <a:latin typeface="Arial" panose="020B0604020202020204" pitchFamily="34" charset="0"/>
                <a:cs typeface="Arial" panose="020B0604020202020204" pitchFamily="34" charset="0"/>
              </a:rPr>
              <a:t> </a:t>
            </a:r>
            <a:r>
              <a:rPr lang="en-US" altLang="en-US" sz="2400" dirty="0" err="1" smtClean="0">
                <a:solidFill>
                  <a:srgbClr val="FFFF00"/>
                </a:solidFill>
                <a:latin typeface="Arial" panose="020B0604020202020204" pitchFamily="34" charset="0"/>
                <a:cs typeface="Arial" panose="020B0604020202020204" pitchFamily="34" charset="0"/>
              </a:rPr>
              <a:t>Mahal</a:t>
            </a:r>
            <a:r>
              <a:rPr lang="en-US" altLang="en-US" sz="2400" dirty="0" smtClean="0">
                <a:solidFill>
                  <a:srgbClr val="FFFF00"/>
                </a:solidFill>
                <a:latin typeface="Arial" panose="020B0604020202020204" pitchFamily="34" charset="0"/>
                <a:cs typeface="Arial" panose="020B0604020202020204" pitchFamily="34" charset="0"/>
              </a:rPr>
              <a:t>, KS </a:t>
            </a:r>
            <a:r>
              <a:rPr lang="en-US" altLang="en-US" sz="2400" dirty="0" err="1" smtClean="0">
                <a:solidFill>
                  <a:srgbClr val="FFFF00"/>
                </a:solidFill>
                <a:latin typeface="Arial" panose="020B0604020202020204" pitchFamily="34" charset="0"/>
                <a:cs typeface="Arial" panose="020B0604020202020204" pitchFamily="34" charset="0"/>
              </a:rPr>
              <a:t>Marg</a:t>
            </a:r>
            <a:r>
              <a:rPr lang="en-US" altLang="en-US" sz="2400" dirty="0" smtClean="0">
                <a:solidFill>
                  <a:srgbClr val="FFFF00"/>
                </a:solidFill>
                <a:latin typeface="Arial" panose="020B0604020202020204" pitchFamily="34" charset="0"/>
                <a:cs typeface="Arial" panose="020B0604020202020204" pitchFamily="34" charset="0"/>
              </a:rPr>
              <a:t> </a:t>
            </a:r>
          </a:p>
          <a:p>
            <a:pPr eaLnBrk="1" hangingPunct="1">
              <a:lnSpc>
                <a:spcPct val="150000"/>
              </a:lnSpc>
              <a:spcBef>
                <a:spcPts val="270"/>
              </a:spcBef>
              <a:spcAft>
                <a:spcPts val="346"/>
              </a:spcAft>
              <a:buClr>
                <a:schemeClr val="tx1"/>
              </a:buClr>
              <a:defRPr/>
            </a:pPr>
            <a:r>
              <a:rPr lang="en-US" altLang="en-US" sz="2400" dirty="0" smtClean="0">
                <a:solidFill>
                  <a:srgbClr val="FFFF00"/>
                </a:solidFill>
                <a:latin typeface="Arial" panose="020B0604020202020204" pitchFamily="34" charset="0"/>
                <a:cs typeface="Arial" panose="020B0604020202020204" pitchFamily="34" charset="0"/>
              </a:rPr>
              <a:t>(</a:t>
            </a:r>
            <a:r>
              <a:rPr lang="en-US" altLang="en-US" sz="2400" dirty="0" err="1" smtClean="0">
                <a:solidFill>
                  <a:srgbClr val="FFFF00"/>
                </a:solidFill>
                <a:latin typeface="Arial" panose="020B0604020202020204" pitchFamily="34" charset="0"/>
                <a:cs typeface="Arial" panose="020B0604020202020204" pitchFamily="34" charset="0"/>
              </a:rPr>
              <a:t>Lohar</a:t>
            </a:r>
            <a:r>
              <a:rPr lang="en-US" altLang="en-US" sz="2400" dirty="0" smtClean="0">
                <a:solidFill>
                  <a:srgbClr val="FFFF00"/>
                </a:solidFill>
                <a:latin typeface="Arial" panose="020B0604020202020204" pitchFamily="34" charset="0"/>
                <a:cs typeface="Arial" panose="020B0604020202020204" pitchFamily="34" charset="0"/>
              </a:rPr>
              <a:t> </a:t>
            </a:r>
            <a:r>
              <a:rPr lang="en-US" altLang="en-US" sz="2400" dirty="0" err="1" smtClean="0">
                <a:solidFill>
                  <a:srgbClr val="FFFF00"/>
                </a:solidFill>
                <a:latin typeface="Arial" panose="020B0604020202020204" pitchFamily="34" charset="0"/>
                <a:cs typeface="Arial" panose="020B0604020202020204" pitchFamily="34" charset="0"/>
              </a:rPr>
              <a:t>Chawl</a:t>
            </a:r>
            <a:r>
              <a:rPr lang="en-US" altLang="en-US" sz="2400" dirty="0" smtClean="0">
                <a:solidFill>
                  <a:srgbClr val="FFFF00"/>
                </a:solidFill>
                <a:latin typeface="Arial" panose="020B0604020202020204" pitchFamily="34" charset="0"/>
                <a:cs typeface="Arial" panose="020B0604020202020204" pitchFamily="34" charset="0"/>
              </a:rPr>
              <a:t>), Mumbai 400 002.</a:t>
            </a:r>
          </a:p>
          <a:p>
            <a:pPr eaLnBrk="1" hangingPunct="1">
              <a:lnSpc>
                <a:spcPct val="150000"/>
              </a:lnSpc>
              <a:spcBef>
                <a:spcPts val="270"/>
              </a:spcBef>
              <a:spcAft>
                <a:spcPts val="346"/>
              </a:spcAft>
              <a:buClr>
                <a:schemeClr val="tx1"/>
              </a:buClr>
              <a:defRPr/>
            </a:pPr>
            <a:r>
              <a:rPr lang="en-US" altLang="en-US" sz="2400" dirty="0" smtClean="0">
                <a:solidFill>
                  <a:srgbClr val="FFFF00"/>
                </a:solidFill>
                <a:latin typeface="Arial" panose="020B0604020202020204" pitchFamily="34" charset="0"/>
                <a:cs typeface="Arial" panose="020B0604020202020204" pitchFamily="34" charset="0"/>
              </a:rPr>
              <a:t>T: +91 22 22005096</a:t>
            </a:r>
          </a:p>
          <a:p>
            <a:pPr eaLnBrk="1" hangingPunct="1">
              <a:lnSpc>
                <a:spcPct val="150000"/>
              </a:lnSpc>
              <a:spcBef>
                <a:spcPts val="270"/>
              </a:spcBef>
              <a:spcAft>
                <a:spcPts val="346"/>
              </a:spcAft>
              <a:buClr>
                <a:schemeClr val="tx1"/>
              </a:buClr>
              <a:defRPr/>
            </a:pPr>
            <a:r>
              <a:rPr lang="en-US" altLang="en-US" sz="3600" u="sng" dirty="0" smtClean="0">
                <a:solidFill>
                  <a:srgbClr val="FFFF00"/>
                </a:solidFill>
                <a:latin typeface="Arial" panose="020B0604020202020204" pitchFamily="34" charset="0"/>
                <a:cs typeface="Arial" panose="020B0604020202020204" pitchFamily="34" charset="0"/>
              </a:rPr>
              <a:t>Rajkot Chamber:</a:t>
            </a:r>
          </a:p>
          <a:p>
            <a:pPr marL="4763" eaLnBrk="1" hangingPunct="1">
              <a:lnSpc>
                <a:spcPct val="150000"/>
              </a:lnSpc>
              <a:spcBef>
                <a:spcPts val="270"/>
              </a:spcBef>
              <a:spcAft>
                <a:spcPts val="346"/>
              </a:spcAft>
              <a:buClr>
                <a:schemeClr val="tx1"/>
              </a:buClr>
              <a:defRPr/>
            </a:pPr>
            <a:r>
              <a:rPr lang="en-US" altLang="en-US" sz="2400" dirty="0" smtClean="0">
                <a:solidFill>
                  <a:srgbClr val="FFFF00"/>
                </a:solidFill>
                <a:latin typeface="Arial" panose="020B0604020202020204" pitchFamily="34" charset="0"/>
                <a:cs typeface="Arial" panose="020B0604020202020204" pitchFamily="34" charset="0"/>
              </a:rPr>
              <a:t>201, Trade Centre, </a:t>
            </a:r>
            <a:r>
              <a:rPr lang="en-US" altLang="en-US" sz="2400" dirty="0" err="1" smtClean="0">
                <a:solidFill>
                  <a:srgbClr val="FFFF00"/>
                </a:solidFill>
                <a:latin typeface="Arial" panose="020B0604020202020204" pitchFamily="34" charset="0"/>
                <a:cs typeface="Arial" panose="020B0604020202020204" pitchFamily="34" charset="0"/>
              </a:rPr>
              <a:t>Sardarnagar</a:t>
            </a:r>
            <a:r>
              <a:rPr lang="en-US" altLang="en-US" sz="2400" dirty="0" smtClean="0">
                <a:solidFill>
                  <a:srgbClr val="FFFF00"/>
                </a:solidFill>
                <a:latin typeface="Arial" panose="020B0604020202020204" pitchFamily="34" charset="0"/>
                <a:cs typeface="Arial" panose="020B0604020202020204" pitchFamily="34" charset="0"/>
              </a:rPr>
              <a:t> Main Road, Rajkot 360 002.</a:t>
            </a:r>
          </a:p>
          <a:p>
            <a:pPr marL="4763" eaLnBrk="1" hangingPunct="1">
              <a:lnSpc>
                <a:spcPct val="150000"/>
              </a:lnSpc>
              <a:spcBef>
                <a:spcPts val="270"/>
              </a:spcBef>
              <a:spcAft>
                <a:spcPts val="346"/>
              </a:spcAft>
              <a:buClr>
                <a:schemeClr val="tx1"/>
              </a:buClr>
              <a:defRPr/>
            </a:pPr>
            <a:r>
              <a:rPr lang="en-US" altLang="en-US" sz="2400" dirty="0" smtClean="0">
                <a:solidFill>
                  <a:srgbClr val="FFFF00"/>
                </a:solidFill>
                <a:latin typeface="Arial" panose="020B0604020202020204" pitchFamily="34" charset="0"/>
                <a:cs typeface="Arial" panose="020B0604020202020204" pitchFamily="34" charset="0"/>
              </a:rPr>
              <a:t>T: +91 281 246 3757 </a:t>
            </a:r>
            <a:endParaRPr lang="en-US" sz="2400" dirty="0">
              <a:solidFill>
                <a:srgbClr val="FFFF00"/>
              </a:solidFill>
            </a:endParaRPr>
          </a:p>
        </p:txBody>
      </p:sp>
      <p:pic>
        <p:nvPicPr>
          <p:cNvPr id="16" name="Picture 10" descr="EXPORTS-02"/>
          <p:cNvPicPr>
            <a:picLocks noChangeAspect="1" noChangeArrowheads="1"/>
          </p:cNvPicPr>
          <p:nvPr/>
        </p:nvPicPr>
        <p:blipFill>
          <a:blip r:embed="rId5" cstate="print">
            <a:clrChange>
              <a:clrFrom>
                <a:srgbClr val="FFFFFF"/>
              </a:clrFrom>
              <a:clrTo>
                <a:srgbClr val="FFFFFF">
                  <a:alpha val="0"/>
                </a:srgbClr>
              </a:clrTo>
            </a:clrChange>
            <a:lum bright="-40000" contrast="40000"/>
          </a:blip>
          <a:srcRect/>
          <a:stretch>
            <a:fillRect/>
          </a:stretch>
        </p:blipFill>
        <p:spPr bwMode="auto">
          <a:xfrm>
            <a:off x="10230907" y="6598920"/>
            <a:ext cx="3865627" cy="4492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lIns="91436" tIns="45718" rIns="91436" bIns="45718" anchor="ctr"/>
          <a:lstStyle/>
          <a:p>
            <a:pPr eaLnBrk="1" hangingPunct="1"/>
            <a:endParaRPr lang="en-IN" altLang="en-US" dirty="0"/>
          </a:p>
        </p:txBody>
      </p:sp>
      <p:sp>
        <p:nvSpPr>
          <p:cNvPr id="14" name="Freeform 9"/>
          <p:cNvSpPr>
            <a:spLocks/>
          </p:cNvSpPr>
          <p:nvPr/>
        </p:nvSpPr>
        <p:spPr bwMode="auto">
          <a:xfrm>
            <a:off x="5896783" y="779766"/>
            <a:ext cx="8719966" cy="2039858"/>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lIns="109728" tIns="54864" rIns="109728" bIns="54864"/>
          <a:lstStyle/>
          <a:p>
            <a:pPr>
              <a:defRPr/>
            </a:pPr>
            <a:endParaRPr lang="en-IN" sz="1400" kern="0" dirty="0">
              <a:solidFill>
                <a:sysClr val="windowText" lastClr="000000"/>
              </a:solidFill>
              <a:latin typeface="Calibri" panose="020F0502020204030204"/>
            </a:endParaRPr>
          </a:p>
        </p:txBody>
      </p:sp>
      <p:sp>
        <p:nvSpPr>
          <p:cNvPr id="2" name="Text Box 15"/>
          <p:cNvSpPr txBox="1">
            <a:spLocks noChangeArrowheads="1"/>
          </p:cNvSpPr>
          <p:nvPr/>
        </p:nvSpPr>
        <p:spPr bwMode="auto">
          <a:xfrm>
            <a:off x="2167506" y="7676037"/>
            <a:ext cx="4776475" cy="443198"/>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nSpc>
                <a:spcPct val="120000"/>
              </a:lnSpc>
              <a:defRPr/>
            </a:pPr>
            <a:r>
              <a:rPr lang="en-GB" altLang="en-US" sz="2400" b="1" kern="0" dirty="0" err="1">
                <a:solidFill>
                  <a:prstClr val="black"/>
                </a:solidFill>
              </a:rPr>
              <a:t>Shailes</a:t>
            </a:r>
            <a:r>
              <a:rPr lang="en-US" altLang="en-US" sz="2400" b="1" kern="0" dirty="0">
                <a:solidFill>
                  <a:prstClr val="black"/>
                </a:solidFill>
              </a:rPr>
              <a:t>h </a:t>
            </a:r>
            <a:r>
              <a:rPr lang="en-GB" altLang="en-US" sz="2400" b="1" kern="0" dirty="0" smtClean="0">
                <a:solidFill>
                  <a:prstClr val="black"/>
                </a:solidFill>
              </a:rPr>
              <a:t>Sheth   </a:t>
            </a:r>
            <a:r>
              <a:rPr lang="en-GB" altLang="en-US" sz="1800" kern="0" dirty="0" smtClean="0">
                <a:solidFill>
                  <a:prstClr val="black"/>
                </a:solidFill>
              </a:rPr>
              <a:t>Advocate </a:t>
            </a:r>
            <a:endParaRPr lang="en-GB" altLang="en-US" sz="1800" kern="0" dirty="0">
              <a:solidFill>
                <a:prstClr val="black"/>
              </a:solidFill>
            </a:endParaRPr>
          </a:p>
        </p:txBody>
      </p:sp>
      <p:sp>
        <p:nvSpPr>
          <p:cNvPr id="3" name="Text Box 16"/>
          <p:cNvSpPr txBox="1">
            <a:spLocks noChangeArrowheads="1"/>
          </p:cNvSpPr>
          <p:nvPr/>
        </p:nvSpPr>
        <p:spPr bwMode="auto">
          <a:xfrm>
            <a:off x="7279718" y="7600324"/>
            <a:ext cx="5602985" cy="603242"/>
          </a:xfrm>
          <a:prstGeom prst="rect">
            <a:avLst/>
          </a:prstGeom>
          <a:noFill/>
          <a:ln>
            <a:noFill/>
          </a:ln>
          <a:effectLs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a:lnSpc>
                <a:spcPct val="140000"/>
              </a:lnSpc>
              <a:defRPr/>
            </a:pPr>
            <a:r>
              <a:rPr lang="en-GB" altLang="en-US" sz="2800" kern="0" dirty="0" smtClean="0">
                <a:solidFill>
                  <a:prstClr val="black"/>
                </a:solidFill>
                <a:hlinkClick r:id="rId2"/>
              </a:rPr>
              <a:t>shailesh.sheth@spslegal.co.in</a:t>
            </a:r>
            <a:endParaRPr lang="en-GB" altLang="en-US" sz="2000" kern="0" dirty="0">
              <a:solidFill>
                <a:prstClr val="black"/>
              </a:solidFill>
            </a:endParaRPr>
          </a:p>
        </p:txBody>
      </p:sp>
      <p:grpSp>
        <p:nvGrpSpPr>
          <p:cNvPr id="8" name="Group 18"/>
          <p:cNvGrpSpPr/>
          <p:nvPr/>
        </p:nvGrpSpPr>
        <p:grpSpPr>
          <a:xfrm>
            <a:off x="5894057" y="777041"/>
            <a:ext cx="8719966" cy="2039860"/>
            <a:chOff x="3374773" y="1852071"/>
            <a:chExt cx="8599995" cy="1312348"/>
          </a:xfrm>
        </p:grpSpPr>
        <p:sp>
          <p:nvSpPr>
            <p:cNvPr id="11" name="Freeform 9"/>
            <p:cNvSpPr>
              <a:spLocks/>
            </p:cNvSpPr>
            <p:nvPr/>
          </p:nvSpPr>
          <p:spPr bwMode="auto">
            <a:xfrm>
              <a:off x="3374773" y="1852071"/>
              <a:ext cx="8599995" cy="1312348"/>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a:defRPr/>
              </a:pPr>
              <a:endParaRPr lang="en-IN" sz="1400" kern="0" dirty="0">
                <a:solidFill>
                  <a:sysClr val="windowText" lastClr="000000"/>
                </a:solidFill>
                <a:latin typeface="Calibri" panose="020F0502020204030204"/>
              </a:endParaRPr>
            </a:p>
          </p:txBody>
        </p:sp>
        <p:pic>
          <p:nvPicPr>
            <p:cNvPr id="12" name="Picture 10" descr="EXPORTS-02"/>
            <p:cNvPicPr>
              <a:picLocks noChangeAspect="1" noChangeArrowheads="1"/>
            </p:cNvPicPr>
            <p:nvPr/>
          </p:nvPicPr>
          <p:blipFill>
            <a:blip r:embed="rId3" cstate="print"/>
            <a:srcRect b="25199"/>
            <a:stretch>
              <a:fillRect/>
            </a:stretch>
          </p:blipFill>
          <p:spPr bwMode="auto">
            <a:xfrm>
              <a:off x="8026671" y="1988590"/>
              <a:ext cx="3671887" cy="809761"/>
            </a:xfrm>
            <a:prstGeom prst="rect">
              <a:avLst/>
            </a:prstGeom>
            <a:noFill/>
            <a:ln w="9525">
              <a:noFill/>
              <a:miter lim="800000"/>
              <a:headEnd/>
              <a:tailEnd/>
            </a:ln>
          </p:spPr>
        </p:pic>
      </p:grpSp>
      <p:pic>
        <p:nvPicPr>
          <p:cNvPr id="13"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348195" y="2177683"/>
            <a:ext cx="4286166" cy="489317"/>
          </a:xfrm>
          <a:prstGeom prst="rect">
            <a:avLst/>
          </a:prstGeom>
          <a:noFill/>
          <a:ln w="9525">
            <a:noFill/>
            <a:miter lim="800000"/>
            <a:headEnd/>
            <a:tailEnd/>
          </a:ln>
        </p:spPr>
      </p:pic>
      <p:sp>
        <p:nvSpPr>
          <p:cNvPr id="4" name="Text Box 7">
            <a:hlinkClick r:id="rId5" action="ppaction://hlinksldjump"/>
          </p:cNvPr>
          <p:cNvSpPr txBox="1">
            <a:spLocks noChangeArrowheads="1"/>
          </p:cNvSpPr>
          <p:nvPr/>
        </p:nvSpPr>
        <p:spPr bwMode="auto">
          <a:xfrm>
            <a:off x="76200" y="3611094"/>
            <a:ext cx="12877800" cy="677108"/>
          </a:xfrm>
          <a:prstGeom prst="rect">
            <a:avLst/>
          </a:prstGeom>
          <a:solidFill>
            <a:schemeClr val="tx1"/>
          </a:solidFill>
          <a:ln w="28575">
            <a:solidFill>
              <a:srgbClr val="FFFF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a:spcBef>
                <a:spcPct val="50000"/>
              </a:spcBef>
              <a:defRPr/>
            </a:pPr>
            <a:r>
              <a:rPr lang="en-IN" altLang="en-US" sz="4400" b="1" kern="0" dirty="0" smtClean="0">
                <a:solidFill>
                  <a:srgbClr val="FF0000"/>
                </a:solidFill>
              </a:rPr>
              <a:t> Important </a:t>
            </a:r>
            <a:r>
              <a:rPr lang="en-IN" altLang="en-US" sz="4400" b="1" kern="0" dirty="0">
                <a:solidFill>
                  <a:srgbClr val="FF0000"/>
                </a:solidFill>
              </a:rPr>
              <a:t>Terms &amp; </a:t>
            </a:r>
            <a:r>
              <a:rPr lang="en-IN" altLang="en-US" sz="4400" b="1" kern="0" dirty="0" smtClean="0">
                <a:solidFill>
                  <a:srgbClr val="FF0000"/>
                </a:solidFill>
              </a:rPr>
              <a:t>Definitions: &gt;&gt;&gt;&gt; 56 to 64 </a:t>
            </a:r>
            <a:endParaRPr lang="en-IN" altLang="en-US" sz="4400" b="1" kern="0" dirty="0">
              <a:solidFill>
                <a:srgbClr val="FF0000"/>
              </a:solidFill>
            </a:endParaRPr>
          </a:p>
        </p:txBody>
      </p:sp>
      <p:sp>
        <p:nvSpPr>
          <p:cNvPr id="5" name="Title 4">
            <a:hlinkClick r:id="rId6" action="ppaction://hlinksldjump"/>
          </p:cNvPr>
          <p:cNvSpPr txBox="1">
            <a:spLocks/>
          </p:cNvSpPr>
          <p:nvPr/>
        </p:nvSpPr>
        <p:spPr bwMode="auto">
          <a:xfrm>
            <a:off x="775981" y="4924631"/>
            <a:ext cx="12827843" cy="763539"/>
          </a:xfrm>
          <a:prstGeom prst="rect">
            <a:avLst/>
          </a:prstGeom>
          <a:solidFill>
            <a:schemeClr val="tx1"/>
          </a:solidFill>
          <a:ln w="28575">
            <a:solidFill>
              <a:srgbClr val="FFFF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400" b="1" dirty="0" smtClean="0">
                <a:solidFill>
                  <a:srgbClr val="FF0000"/>
                </a:solidFill>
                <a:latin typeface="+mj-lt"/>
                <a:ea typeface="+mj-ea"/>
                <a:cs typeface="+mj-cs"/>
              </a:rPr>
              <a:t> Legislative Provisions:</a:t>
            </a:r>
            <a:r>
              <a:rPr lang="en-IN" sz="4400" b="1" dirty="0" smtClean="0">
                <a:solidFill>
                  <a:srgbClr val="FF0000"/>
                </a:solidFill>
              </a:rPr>
              <a:t> &gt;&gt;&gt;&gt; 65 to 73</a:t>
            </a:r>
            <a:endParaRPr lang="en-IN" sz="4400" b="1" dirty="0" smtClean="0">
              <a:solidFill>
                <a:srgbClr val="FF0000"/>
              </a:solidFill>
              <a:latin typeface="+mj-lt"/>
              <a:ea typeface="+mj-ea"/>
              <a:cs typeface="+mj-cs"/>
            </a:endParaRPr>
          </a:p>
        </p:txBody>
      </p:sp>
      <p:sp>
        <p:nvSpPr>
          <p:cNvPr id="6" name="Rectangle 5">
            <a:hlinkClick r:id="rId7" action="ppaction://hlinksldjump"/>
          </p:cNvPr>
          <p:cNvSpPr/>
          <p:nvPr/>
        </p:nvSpPr>
        <p:spPr>
          <a:xfrm>
            <a:off x="1425804" y="6324600"/>
            <a:ext cx="12823596" cy="787908"/>
          </a:xfrm>
          <a:prstGeom prst="rect">
            <a:avLst/>
          </a:prstGeom>
          <a:solidFill>
            <a:schemeClr val="tx1"/>
          </a:solidFill>
          <a:ln w="28575">
            <a:solidFill>
              <a:srgbClr val="FFFF00"/>
            </a:solidFill>
          </a:ln>
        </p:spPr>
        <p:txBody>
          <a:bodyPr wrap="square" lIns="109728" tIns="54864" rIns="109728" bIns="54864">
            <a:spAutoFit/>
          </a:bodyPr>
          <a:lstStyle/>
          <a:p>
            <a:r>
              <a:rPr lang="en-US" sz="4400" b="1" dirty="0" smtClean="0">
                <a:solidFill>
                  <a:srgbClr val="FF0000"/>
                </a:solidFill>
              </a:rPr>
              <a:t> Schedules: &gt;&gt;&gt;&gt; 74 to 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repeatCount="indefinite"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3000"/>
                                        <p:tgtEl>
                                          <p:spTgt spid="2"/>
                                        </p:tgtEl>
                                      </p:cBhvr>
                                    </p:animEffect>
                                  </p:childTnLst>
                                </p:cTn>
                              </p:par>
                              <p:par>
                                <p:cTn id="8" presetID="12" presetClass="entr" presetSubtype="2" repeatCount="indefinite"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Right)">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03468"/>
            <a:ext cx="12985750" cy="5907491"/>
          </a:xfrm>
        </p:spPr>
        <p:txBody>
          <a:bodyPr/>
          <a:lstStyle/>
          <a:p>
            <a:r>
              <a:rPr lang="en-US" sz="2200" b="1" dirty="0"/>
              <a:t>S.2 (17)</a:t>
            </a:r>
            <a:r>
              <a:rPr lang="en-US" sz="2200" dirty="0"/>
              <a:t> -  “business” includes––</a:t>
            </a:r>
          </a:p>
          <a:p>
            <a:pPr marL="0" indent="0">
              <a:buNone/>
            </a:pPr>
            <a:r>
              <a:rPr lang="en-US" sz="2200" dirty="0"/>
              <a:t>(a) 	</a:t>
            </a:r>
            <a:r>
              <a:rPr lang="en-US" dirty="0"/>
              <a:t>any trade, commerce, manufacture, profession, vocation, adventure, wager or any other                         	similar activity, whether or not it is for a pecuniary benefit;</a:t>
            </a:r>
          </a:p>
          <a:p>
            <a:pPr marL="0" indent="0">
              <a:buNone/>
            </a:pPr>
            <a:r>
              <a:rPr lang="en-US" dirty="0"/>
              <a:t>(b) 	any activity or transaction in connection with or incidental or ancillary to sub-clause (a);</a:t>
            </a:r>
          </a:p>
          <a:p>
            <a:pPr marL="0" indent="0">
              <a:buNone/>
            </a:pPr>
            <a:r>
              <a:rPr lang="en-US" dirty="0"/>
              <a:t>(c) 	any activity or transaction in the nature of sub-clause (a), whether or not there is 	volume, frequency, continuity or regularity of such transaction;</a:t>
            </a:r>
          </a:p>
          <a:p>
            <a:pPr marL="0" indent="0">
              <a:buNone/>
            </a:pPr>
            <a:r>
              <a:rPr lang="en-US" dirty="0"/>
              <a:t>(d) 	supply or acquisition of goods including capital goods and services in connection with 	commencement or closure of business;</a:t>
            </a:r>
          </a:p>
          <a:p>
            <a:pPr marL="0" indent="0">
              <a:buNone/>
            </a:pPr>
            <a:r>
              <a:rPr lang="en-US" dirty="0"/>
              <a:t>(e) 	provision by a club, association, society, or any such body (for a subscription or any 	other consideration) of the facilities or benefits to its members;</a:t>
            </a:r>
          </a:p>
          <a:p>
            <a:pPr marL="0" indent="0">
              <a:buNone/>
            </a:pPr>
            <a:r>
              <a:rPr lang="en-US" dirty="0"/>
              <a:t>(f) 	admission, for a consideration, of persons to any premises;</a:t>
            </a:r>
          </a:p>
          <a:p>
            <a:pPr marL="0" indent="0">
              <a:buNone/>
            </a:pPr>
            <a:endParaRPr lang="en-US" dirty="0"/>
          </a:p>
        </p:txBody>
      </p:sp>
      <p:sp>
        <p:nvSpPr>
          <p:cNvPr id="3"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Definitions </a:t>
            </a:r>
          </a:p>
        </p:txBody>
      </p:sp>
      <p:sp>
        <p:nvSpPr>
          <p:cNvPr id="4" name="Slide Number Placeholder 1"/>
          <p:cNvSpPr txBox="1">
            <a:spLocks/>
          </p:cNvSpPr>
          <p:nvPr/>
        </p:nvSpPr>
        <p:spPr>
          <a:xfrm>
            <a:off x="11653853"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100" smtClean="0"/>
              <a:pPr algn="r"/>
              <a:t>56</a:t>
            </a:fld>
            <a:endParaRPr lang="en-US" altLang="en-US" sz="1100" dirty="0"/>
          </a:p>
        </p:txBody>
      </p:sp>
    </p:spTree>
    <p:extLst>
      <p:ext uri="{BB962C8B-B14F-4D97-AF65-F5344CB8AC3E}">
        <p14:creationId xmlns:p14="http://schemas.microsoft.com/office/powerpoint/2010/main" xmlns="" val="3752753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04978"/>
            <a:ext cx="12985750" cy="5807060"/>
          </a:xfrm>
        </p:spPr>
        <p:txBody>
          <a:bodyPr/>
          <a:lstStyle/>
          <a:p>
            <a:pPr marL="0" indent="0">
              <a:buNone/>
            </a:pPr>
            <a:r>
              <a:rPr lang="en-US" b="1" dirty="0"/>
              <a:t>S.2 (17)</a:t>
            </a:r>
            <a:r>
              <a:rPr lang="en-US" dirty="0"/>
              <a:t> -  “business” continue……..</a:t>
            </a:r>
          </a:p>
          <a:p>
            <a:pPr marL="0" indent="0">
              <a:buNone/>
            </a:pPr>
            <a:r>
              <a:rPr lang="en-US" dirty="0"/>
              <a:t>(g) 	services supplied by a person as the holder of an office which has been accepted by 	him in the course or furtherance of his trade, profession or vocation;</a:t>
            </a:r>
          </a:p>
          <a:p>
            <a:pPr marL="0" indent="0">
              <a:buNone/>
            </a:pPr>
            <a:r>
              <a:rPr lang="en-US" dirty="0"/>
              <a:t>(h)	 services provided by a race club by way of </a:t>
            </a:r>
            <a:r>
              <a:rPr lang="en-US" dirty="0" err="1"/>
              <a:t>totalisator</a:t>
            </a:r>
            <a:r>
              <a:rPr lang="en-US" dirty="0"/>
              <a:t> or a </a:t>
            </a:r>
            <a:r>
              <a:rPr lang="en-US" dirty="0" err="1"/>
              <a:t>licence</a:t>
            </a:r>
            <a:r>
              <a:rPr lang="en-US" dirty="0"/>
              <a:t> to book maker in 	such club ; and</a:t>
            </a:r>
          </a:p>
          <a:p>
            <a:pPr marL="0" indent="0">
              <a:buNone/>
            </a:pPr>
            <a:r>
              <a:rPr lang="en-US" sz="2200" dirty="0"/>
              <a:t>(i) 	</a:t>
            </a:r>
            <a:r>
              <a:rPr lang="en-US" dirty="0"/>
              <a:t>any activity or transaction undertaken by the Central Government, a State Government 	or any local authority in which they are engaged as public authorities;</a:t>
            </a:r>
          </a:p>
          <a:p>
            <a:pPr marL="457182" lvl="1" indent="0">
              <a:buNone/>
            </a:pPr>
            <a:endParaRPr lang="en-US" sz="2400" dirty="0"/>
          </a:p>
        </p:txBody>
      </p:sp>
      <p:sp>
        <p:nvSpPr>
          <p:cNvPr id="3"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a:t>
            </a:r>
            <a:r>
              <a:rPr lang="en-IN" altLang="en-US" sz="4800" b="1" kern="0" dirty="0" smtClean="0">
                <a:solidFill>
                  <a:srgbClr val="FFFFFF"/>
                </a:solidFill>
              </a:rPr>
              <a:t>Definitions</a:t>
            </a:r>
            <a:endParaRPr lang="en-IN" altLang="en-US" sz="4800" b="1" kern="0" dirty="0">
              <a:solidFill>
                <a:srgbClr val="FFFFFF"/>
              </a:solidFill>
            </a:endParaRPr>
          </a:p>
        </p:txBody>
      </p:sp>
      <p:sp>
        <p:nvSpPr>
          <p:cNvPr id="4" name="Slide Number Placeholder 1"/>
          <p:cNvSpPr txBox="1">
            <a:spLocks/>
          </p:cNvSpPr>
          <p:nvPr/>
        </p:nvSpPr>
        <p:spPr>
          <a:xfrm>
            <a:off x="11391811"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100" smtClean="0"/>
              <a:pPr algn="r"/>
              <a:t>57</a:t>
            </a:fld>
            <a:endParaRPr lang="en-US" altLang="en-US" sz="1100" dirty="0"/>
          </a:p>
        </p:txBody>
      </p:sp>
    </p:spTree>
    <p:extLst>
      <p:ext uri="{BB962C8B-B14F-4D97-AF65-F5344CB8AC3E}">
        <p14:creationId xmlns:p14="http://schemas.microsoft.com/office/powerpoint/2010/main" xmlns="" val="1008931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97330"/>
            <a:ext cx="13357860" cy="5430838"/>
          </a:xfrm>
        </p:spPr>
        <p:txBody>
          <a:bodyPr/>
          <a:lstStyle/>
          <a:p>
            <a:pPr>
              <a:lnSpc>
                <a:spcPct val="150000"/>
              </a:lnSpc>
            </a:pPr>
            <a:r>
              <a:rPr lang="en-IN" sz="2200" b="1" dirty="0"/>
              <a:t>S.2(31) -  </a:t>
            </a:r>
            <a:r>
              <a:rPr lang="en-IN" sz="2200" dirty="0"/>
              <a:t>“consideration” in relation to the supply of goods or services or both includes––</a:t>
            </a:r>
          </a:p>
          <a:p>
            <a:pPr lvl="1">
              <a:lnSpc>
                <a:spcPct val="150000"/>
              </a:lnSpc>
              <a:buFont typeface="Wingdings" panose="05000000000000000000" pitchFamily="2" charset="2"/>
              <a:buChar char="§"/>
            </a:pPr>
            <a:r>
              <a:rPr lang="en-IN" sz="2200" dirty="0"/>
              <a:t>any payment made or to be made, whether in money or otherwise, in respect of, in response to, or for the inducement of, the supply of goods or services or both, whether by the recipient or by any other person but shall not include any subsidy given by the Central Government or a State Government;</a:t>
            </a:r>
          </a:p>
          <a:p>
            <a:pPr lvl="1">
              <a:lnSpc>
                <a:spcPct val="150000"/>
              </a:lnSpc>
              <a:buFont typeface="Wingdings" panose="05000000000000000000" pitchFamily="2" charset="2"/>
              <a:buChar char="§"/>
            </a:pPr>
            <a:r>
              <a:rPr lang="en-IN" sz="2200" dirty="0"/>
              <a:t>the monetary value of any act or forbearance, in respect of, in response to, or for the inducement of, the supply of goods or services or both, whether by the recipient or by any other person but shall not include any subsidy given by the Central Government or a State Government:</a:t>
            </a:r>
          </a:p>
          <a:p>
            <a:pPr marL="400033" lvl="1" indent="0">
              <a:lnSpc>
                <a:spcPct val="150000"/>
              </a:lnSpc>
              <a:buNone/>
            </a:pPr>
            <a:r>
              <a:rPr lang="en-IN" sz="2200" dirty="0"/>
              <a:t>Provided that a deposit given in respect of the supply of goods or services or both shall not be considered as payment made for such supply unless the supplier applies such deposit as consideration for the said supply;</a:t>
            </a:r>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58</a:t>
            </a:fld>
            <a:endParaRPr lang="en-US" altLang="en-US">
              <a:solidFill>
                <a:srgbClr val="000000"/>
              </a:solidFill>
            </a:endParaRPr>
          </a:p>
        </p:txBody>
      </p:sp>
      <p:sp>
        <p:nvSpPr>
          <p:cNvPr id="6"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a:t>
            </a:r>
            <a:r>
              <a:rPr lang="en-IN" altLang="en-US" sz="4800" b="1" kern="0" dirty="0" smtClean="0">
                <a:solidFill>
                  <a:srgbClr val="FFFFFF"/>
                </a:solidFill>
              </a:rPr>
              <a:t>Definitions</a:t>
            </a:r>
            <a:endParaRPr lang="en-IN" altLang="en-US" sz="4800" b="1" kern="0" dirty="0">
              <a:solidFill>
                <a:srgbClr val="FFFFFF"/>
              </a:solidFill>
            </a:endParaRPr>
          </a:p>
        </p:txBody>
      </p:sp>
    </p:spTree>
    <p:extLst>
      <p:ext uri="{BB962C8B-B14F-4D97-AF65-F5344CB8AC3E}">
        <p14:creationId xmlns:p14="http://schemas.microsoft.com/office/powerpoint/2010/main" xmlns="" val="26698397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en-US" b="1" dirty="0"/>
              <a:t>S.2 (47)</a:t>
            </a:r>
            <a:r>
              <a:rPr lang="en-US" dirty="0"/>
              <a:t> -  “exempt supply” means supply of any goods or services or both which attracts  nil </a:t>
            </a:r>
          </a:p>
          <a:p>
            <a:pPr marL="0" indent="0">
              <a:buNone/>
            </a:pPr>
            <a:r>
              <a:rPr lang="en-US" dirty="0"/>
              <a:t>    rate of tax or which may be wholly exempt from tax under section 11, or under section 6    </a:t>
            </a:r>
          </a:p>
          <a:p>
            <a:pPr marL="0" indent="0">
              <a:buNone/>
            </a:pPr>
            <a:r>
              <a:rPr lang="en-US" dirty="0"/>
              <a:t>    of the Integrated Goods and Services Tax Act, and includes non-taxable supply;</a:t>
            </a:r>
          </a:p>
          <a:p>
            <a:pPr marL="0" indent="0">
              <a:buNone/>
            </a:pPr>
            <a:endParaRPr lang="en-US" dirty="0"/>
          </a:p>
          <a:p>
            <a:r>
              <a:rPr lang="en-US" b="1" dirty="0"/>
              <a:t>S.2 (67) - </a:t>
            </a:r>
            <a:r>
              <a:rPr lang="en-US" dirty="0"/>
              <a:t>“inward supply” in relation to a person, shall mean receipt of goods or</a:t>
            </a:r>
          </a:p>
          <a:p>
            <a:pPr marL="0" indent="0">
              <a:buNone/>
            </a:pPr>
            <a:r>
              <a:rPr lang="en-US" dirty="0"/>
              <a:t>    services or both whether by purchase, acquisition or any other means with or without</a:t>
            </a:r>
          </a:p>
          <a:p>
            <a:pPr marL="0" indent="0">
              <a:buNone/>
            </a:pPr>
            <a:r>
              <a:rPr lang="en-US" dirty="0"/>
              <a:t>    consideration;</a:t>
            </a:r>
          </a:p>
          <a:p>
            <a:endParaRPr lang="en-US" dirty="0"/>
          </a:p>
          <a:p>
            <a:endParaRPr lang="en-US" dirty="0"/>
          </a:p>
          <a:p>
            <a:pPr marL="0" indent="0">
              <a:buNone/>
            </a:pPr>
            <a:endParaRPr lang="en-US" dirty="0"/>
          </a:p>
          <a:p>
            <a:pPr marL="0" indent="0">
              <a:buNone/>
            </a:pPr>
            <a:endParaRPr lang="en-IN" dirty="0"/>
          </a:p>
          <a:p>
            <a:endParaRPr lang="en-US" dirty="0"/>
          </a:p>
          <a:p>
            <a:endParaRPr lang="en-US" dirty="0"/>
          </a:p>
        </p:txBody>
      </p:sp>
      <p:sp>
        <p:nvSpPr>
          <p:cNvPr id="3"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Definitions </a:t>
            </a:r>
          </a:p>
        </p:txBody>
      </p:sp>
      <p:sp>
        <p:nvSpPr>
          <p:cNvPr id="4" name="Slide Number Placeholder 1"/>
          <p:cNvSpPr txBox="1">
            <a:spLocks/>
          </p:cNvSpPr>
          <p:nvPr/>
        </p:nvSpPr>
        <p:spPr>
          <a:xfrm>
            <a:off x="11506454"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59</a:t>
            </a:fld>
            <a:endParaRPr lang="en-US" altLang="en-US" sz="1200" dirty="0"/>
          </a:p>
        </p:txBody>
      </p:sp>
    </p:spTree>
    <p:extLst>
      <p:ext uri="{BB962C8B-B14F-4D97-AF65-F5344CB8AC3E}">
        <p14:creationId xmlns:p14="http://schemas.microsoft.com/office/powerpoint/2010/main" xmlns="" val="2995601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txBox="1">
            <a:spLocks noChangeArrowheads="1"/>
          </p:cNvSpPr>
          <p:nvPr/>
        </p:nvSpPr>
        <p:spPr bwMode="auto">
          <a:xfrm>
            <a:off x="457200" y="1676400"/>
            <a:ext cx="13487400" cy="5943600"/>
          </a:xfrm>
          <a:prstGeom prst="rect">
            <a:avLst/>
          </a:prstGeom>
          <a:noFill/>
          <a:ln w="9525">
            <a:noFill/>
            <a:miter lim="800000"/>
            <a:headEnd/>
            <a:tailEnd/>
          </a:ln>
          <a:effectLst/>
        </p:spPr>
        <p:txBody>
          <a:bodyPr lIns="0" tIns="0" rIns="0" bIns="0"/>
          <a:lstStyle/>
          <a:p>
            <a:pPr marL="457200" indent="-457200" eaLnBrk="1" hangingPunct="1">
              <a:lnSpc>
                <a:spcPct val="120000"/>
              </a:lnSpc>
              <a:spcBef>
                <a:spcPct val="20000"/>
              </a:spcBef>
              <a:buFont typeface="Wingdings" panose="05000000000000000000" pitchFamily="2" charset="2"/>
              <a:buChar char="q"/>
            </a:pPr>
            <a:endParaRPr lang="en-US" altLang="en-US" sz="3000" dirty="0" smtClean="0"/>
          </a:p>
          <a:p>
            <a:pPr marL="457200" indent="-457200" eaLnBrk="1" hangingPunct="1">
              <a:lnSpc>
                <a:spcPct val="120000"/>
              </a:lnSpc>
              <a:spcBef>
                <a:spcPct val="20000"/>
              </a:spcBef>
              <a:buFont typeface="Wingdings" panose="05000000000000000000" pitchFamily="2" charset="2"/>
              <a:buChar char="q"/>
            </a:pPr>
            <a:r>
              <a:rPr lang="en-US" altLang="en-US" sz="3000" dirty="0" smtClean="0"/>
              <a:t>Challenge to ‘Demand Letters’</a:t>
            </a:r>
          </a:p>
          <a:p>
            <a:pPr marL="457200" indent="-457200" eaLnBrk="1" hangingPunct="1">
              <a:lnSpc>
                <a:spcPct val="120000"/>
              </a:lnSpc>
              <a:spcBef>
                <a:spcPct val="20000"/>
              </a:spcBef>
              <a:buFont typeface="Wingdings" panose="05000000000000000000" pitchFamily="2" charset="2"/>
              <a:buChar char="q"/>
            </a:pPr>
            <a:r>
              <a:rPr lang="en-US" altLang="en-US" sz="3000" dirty="0" smtClean="0"/>
              <a:t>GST &amp; TDS – Kerala HC</a:t>
            </a:r>
          </a:p>
          <a:p>
            <a:pPr marL="457200" indent="-457200" eaLnBrk="1" hangingPunct="1">
              <a:lnSpc>
                <a:spcPct val="120000"/>
              </a:lnSpc>
              <a:spcBef>
                <a:spcPct val="20000"/>
              </a:spcBef>
              <a:buFont typeface="Wingdings" panose="05000000000000000000" pitchFamily="2" charset="2"/>
              <a:buChar char="q"/>
            </a:pPr>
            <a:r>
              <a:rPr lang="en-US" altLang="en-US" sz="3000" dirty="0" smtClean="0"/>
              <a:t>Electricity- Gujarat HC</a:t>
            </a:r>
            <a:endParaRPr lang="en-US" altLang="en-US" sz="3000" dirty="0"/>
          </a:p>
          <a:p>
            <a:pPr marL="457200" indent="-457200" eaLnBrk="1" hangingPunct="1">
              <a:lnSpc>
                <a:spcPct val="120000"/>
              </a:lnSpc>
              <a:spcBef>
                <a:spcPct val="20000"/>
              </a:spcBef>
              <a:buFont typeface="Wingdings" panose="05000000000000000000" pitchFamily="2" charset="2"/>
              <a:buChar char="q"/>
            </a:pPr>
            <a:endParaRPr lang="en-US" altLang="en-US" sz="3000" dirty="0" smtClean="0"/>
          </a:p>
        </p:txBody>
      </p:sp>
      <p:sp>
        <p:nvSpPr>
          <p:cNvPr id="10244" name="Slide Number Placeholder 1"/>
          <p:cNvSpPr>
            <a:spLocks noGrp="1"/>
          </p:cNvSpPr>
          <p:nvPr>
            <p:ph type="sldNum" sz="quarter" idx="10"/>
          </p:nvPr>
        </p:nvSpPr>
        <p:spPr>
          <a:xfrm>
            <a:off x="10668000" y="8168640"/>
            <a:ext cx="3413125" cy="354013"/>
          </a:xfrm>
          <a:noFill/>
          <a:ln>
            <a:miter lim="800000"/>
            <a:headEnd/>
            <a:tailEnd/>
          </a:ln>
        </p:spPr>
        <p:txBody>
          <a:bodyPr/>
          <a:lstStyle/>
          <a:p>
            <a:fld id="{7D59C494-5195-4B92-A19A-0C50E8DB672D}" type="slidenum">
              <a:rPr lang="en-US" altLang="en-US"/>
              <a:pPr/>
              <a:t>6</a:t>
            </a:fld>
            <a:endParaRPr lang="en-US" altLang="en-US" dirty="0"/>
          </a:p>
        </p:txBody>
      </p:sp>
      <p:sp>
        <p:nvSpPr>
          <p:cNvPr id="6" name="Rectangle 2"/>
          <p:cNvSpPr>
            <a:spLocks noGrp="1" noChangeArrowheads="1"/>
          </p:cNvSpPr>
          <p:nvPr>
            <p:ph type="title"/>
          </p:nvPr>
        </p:nvSpPr>
        <p:spPr>
          <a:xfrm>
            <a:off x="1752600" y="0"/>
            <a:ext cx="9982200" cy="1371600"/>
          </a:xfrm>
        </p:spPr>
        <p:txBody>
          <a:bodyPr/>
          <a:lstStyle/>
          <a:p>
            <a:pPr defTabSz="1306513" eaLnBrk="1" hangingPunct="1">
              <a:spcBef>
                <a:spcPct val="50000"/>
              </a:spcBef>
            </a:pPr>
            <a:r>
              <a:rPr lang="en-IN" altLang="en-US" sz="3600" dirty="0" smtClean="0"/>
              <a:t>Issues raised before the High Courts:</a:t>
            </a:r>
            <a:endParaRPr lang="en-IN" altLang="en-US" sz="3600" dirty="0"/>
          </a:p>
        </p:txBody>
      </p:sp>
      <p:pic>
        <p:nvPicPr>
          <p:cNvPr id="7" name="Picture 6" descr="animated-gifs-justice-023.gif"/>
          <p:cNvPicPr>
            <a:picLocks noChangeAspect="1"/>
          </p:cNvPicPr>
          <p:nvPr/>
        </p:nvPicPr>
        <p:blipFill>
          <a:blip r:embed="rId2"/>
          <a:stretch>
            <a:fillRect/>
          </a:stretch>
        </p:blipFill>
        <p:spPr>
          <a:xfrm>
            <a:off x="0" y="0"/>
            <a:ext cx="1790700" cy="1928446"/>
          </a:xfrm>
          <a:prstGeom prst="rect">
            <a:avLst/>
          </a:prstGeom>
        </p:spPr>
      </p:pic>
    </p:spTree>
    <p:extLst>
      <p:ext uri="{BB962C8B-B14F-4D97-AF65-F5344CB8AC3E}">
        <p14:creationId xmlns:p14="http://schemas.microsoft.com/office/powerpoint/2010/main" xmlns="" val="4018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 calcmode="lin" valueType="num">
                                      <p:cBhvr additive="base">
                                        <p:cTn id="7"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additive="base">
                                        <p:cTn id="13"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anim calcmode="lin" valueType="num">
                                      <p:cBhvr additive="base">
                                        <p:cTn id="19"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0"/>
            <a:ext cx="13114589" cy="5430838"/>
          </a:xfrm>
        </p:spPr>
        <p:txBody>
          <a:bodyPr/>
          <a:lstStyle/>
          <a:p>
            <a:r>
              <a:rPr lang="en-US" b="1" dirty="0"/>
              <a:t>S.2 (75)</a:t>
            </a:r>
            <a:r>
              <a:rPr lang="en-US" dirty="0"/>
              <a:t> -  “money” means the Indian legal tender or any foreign currency, </a:t>
            </a:r>
            <a:r>
              <a:rPr lang="en-US" dirty="0" err="1"/>
              <a:t>cheque</a:t>
            </a:r>
            <a:r>
              <a:rPr lang="en-US" dirty="0"/>
              <a:t>, promissory note, bill of exchange, letter of credit, draft, pay order, traveller </a:t>
            </a:r>
            <a:r>
              <a:rPr lang="en-US" dirty="0" err="1"/>
              <a:t>cheque</a:t>
            </a:r>
            <a:r>
              <a:rPr lang="en-US" dirty="0"/>
              <a:t>, money order, postal or electronic remittance or any other instrument </a:t>
            </a:r>
            <a:r>
              <a:rPr lang="en-US" dirty="0" err="1"/>
              <a:t>recognised</a:t>
            </a:r>
            <a:r>
              <a:rPr lang="en-US" dirty="0"/>
              <a:t> by the Reserve Bank of India when used as a consideration to settle an obligation or exchange with Indian legal tender of another denomination but shall not include any currency that is held for its numismatic value; </a:t>
            </a:r>
          </a:p>
          <a:p>
            <a:endParaRPr lang="en-US" dirty="0"/>
          </a:p>
          <a:p>
            <a:r>
              <a:rPr lang="en-US" b="1" dirty="0"/>
              <a:t>S.2(</a:t>
            </a:r>
            <a:r>
              <a:rPr lang="en-US" b="1" i="1" dirty="0"/>
              <a:t>78</a:t>
            </a:r>
            <a:r>
              <a:rPr lang="en-US" b="1" dirty="0"/>
              <a:t>) </a:t>
            </a:r>
            <a:r>
              <a:rPr lang="en-US" dirty="0"/>
              <a:t>- “non-taxable supply” means a supply of goods or services or both which is</a:t>
            </a:r>
          </a:p>
          <a:p>
            <a:pPr marL="0" indent="0">
              <a:buNone/>
            </a:pPr>
            <a:r>
              <a:rPr lang="en-US" dirty="0"/>
              <a:t>    not </a:t>
            </a:r>
            <a:r>
              <a:rPr lang="en-US" dirty="0" err="1"/>
              <a:t>leviable</a:t>
            </a:r>
            <a:r>
              <a:rPr lang="en-US" dirty="0"/>
              <a:t> to tax under this Act or under the Integrated Goods and Services Tax Act;</a:t>
            </a:r>
          </a:p>
          <a:p>
            <a:pPr marL="0" indent="0">
              <a:buNone/>
            </a:pPr>
            <a:endParaRPr lang="en-US" dirty="0"/>
          </a:p>
          <a:p>
            <a:r>
              <a:rPr lang="en-US" b="1" dirty="0"/>
              <a:t>S.2 (</a:t>
            </a:r>
            <a:r>
              <a:rPr lang="en-US" b="1" i="1" dirty="0"/>
              <a:t>79</a:t>
            </a:r>
            <a:r>
              <a:rPr lang="en-US" b="1" dirty="0"/>
              <a:t>) </a:t>
            </a:r>
            <a:r>
              <a:rPr lang="en-US" dirty="0"/>
              <a:t>- “non-taxable territory” means the territory which is outside the taxable</a:t>
            </a:r>
          </a:p>
          <a:p>
            <a:pPr marL="0" indent="0">
              <a:buNone/>
            </a:pPr>
            <a:r>
              <a:rPr lang="en-US" dirty="0"/>
              <a:t>     territory;</a:t>
            </a:r>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60</a:t>
            </a:fld>
            <a:endParaRPr lang="en-US" altLang="en-US">
              <a:solidFill>
                <a:srgbClr val="000000"/>
              </a:solidFill>
            </a:endParaRPr>
          </a:p>
        </p:txBody>
      </p:sp>
      <p:sp>
        <p:nvSpPr>
          <p:cNvPr id="5"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Definitions </a:t>
            </a:r>
          </a:p>
        </p:txBody>
      </p:sp>
    </p:spTree>
    <p:extLst>
      <p:ext uri="{BB962C8B-B14F-4D97-AF65-F5344CB8AC3E}">
        <p14:creationId xmlns:p14="http://schemas.microsoft.com/office/powerpoint/2010/main" xmlns="" val="3482893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S.2 (83)</a:t>
            </a:r>
            <a:r>
              <a:rPr lang="en-US" dirty="0"/>
              <a:t> - “outward supply” in relation to a taxable person, means supply of goods or services or both, whether by sale, transfer, barter, exchange, </a:t>
            </a:r>
            <a:r>
              <a:rPr lang="en-US" dirty="0" err="1"/>
              <a:t>licence</a:t>
            </a:r>
            <a:r>
              <a:rPr lang="en-US" dirty="0"/>
              <a:t>, rental, lease or disposal or any other mode, made or agreed to be made by such person in the course or furtherance of business;</a:t>
            </a:r>
          </a:p>
          <a:p>
            <a:r>
              <a:rPr lang="en-US" b="1" dirty="0"/>
              <a:t>S.2 (84)</a:t>
            </a:r>
            <a:r>
              <a:rPr lang="en-US" dirty="0"/>
              <a:t> -  “person” includes—</a:t>
            </a:r>
          </a:p>
          <a:p>
            <a:pPr marL="752476" indent="0">
              <a:buNone/>
            </a:pPr>
            <a:r>
              <a:rPr lang="en-US" dirty="0"/>
              <a:t>(a) an individual;</a:t>
            </a:r>
          </a:p>
          <a:p>
            <a:pPr marL="752476" indent="0">
              <a:buNone/>
            </a:pPr>
            <a:r>
              <a:rPr lang="en-US" dirty="0"/>
              <a:t>(b) a Hindu Undivided Family; </a:t>
            </a:r>
          </a:p>
          <a:p>
            <a:pPr marL="752476" indent="0">
              <a:buNone/>
            </a:pPr>
            <a:r>
              <a:rPr lang="en-US" dirty="0"/>
              <a:t>(c) a company; </a:t>
            </a:r>
          </a:p>
          <a:p>
            <a:pPr marL="752476" indent="0">
              <a:buNone/>
            </a:pPr>
            <a:r>
              <a:rPr lang="en-US" dirty="0"/>
              <a:t>(d) a firm;</a:t>
            </a:r>
          </a:p>
          <a:p>
            <a:pPr marL="752476" indent="0">
              <a:buNone/>
            </a:pPr>
            <a:r>
              <a:rPr lang="en-US" dirty="0"/>
              <a:t>(e) a Limited Liability Partnership;</a:t>
            </a:r>
          </a:p>
          <a:p>
            <a:pPr marL="752476" indent="0">
              <a:buNone/>
            </a:pPr>
            <a:r>
              <a:rPr lang="en-US" dirty="0"/>
              <a:t>(f) an association of persons or a body of individuals, whether incorporated or not, in India or outside India</a:t>
            </a:r>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61</a:t>
            </a:fld>
            <a:endParaRPr lang="en-US" altLang="en-US">
              <a:solidFill>
                <a:srgbClr val="000000"/>
              </a:solidFill>
            </a:endParaRPr>
          </a:p>
        </p:txBody>
      </p:sp>
      <p:sp>
        <p:nvSpPr>
          <p:cNvPr id="5"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Definitions </a:t>
            </a:r>
          </a:p>
        </p:txBody>
      </p:sp>
    </p:spTree>
    <p:extLst>
      <p:ext uri="{BB962C8B-B14F-4D97-AF65-F5344CB8AC3E}">
        <p14:creationId xmlns:p14="http://schemas.microsoft.com/office/powerpoint/2010/main" xmlns="" val="1530837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0"/>
            <a:ext cx="12426742" cy="5430838"/>
          </a:xfrm>
        </p:spPr>
        <p:txBody>
          <a:bodyPr/>
          <a:lstStyle/>
          <a:p>
            <a:pPr marL="752476" indent="0">
              <a:buNone/>
            </a:pPr>
            <a:r>
              <a:rPr lang="en-US" b="1" dirty="0" smtClean="0"/>
              <a:t>S.2 </a:t>
            </a:r>
            <a:r>
              <a:rPr lang="en-US" b="1" dirty="0"/>
              <a:t>(84)</a:t>
            </a:r>
            <a:r>
              <a:rPr lang="en-US" dirty="0"/>
              <a:t> -  “person”  continue……..</a:t>
            </a:r>
          </a:p>
          <a:p>
            <a:pPr marL="752476" indent="0">
              <a:buNone/>
            </a:pPr>
            <a:r>
              <a:rPr lang="en-US" dirty="0"/>
              <a:t>(g) any corporation established by or under any Central Act, State Act or Provincial Act or a Government company as defined in clause (45) of section 2 of the Companies Act, 2013;</a:t>
            </a:r>
          </a:p>
          <a:p>
            <a:pPr marL="752476" indent="-278130">
              <a:buNone/>
            </a:pPr>
            <a:r>
              <a:rPr lang="en-US" dirty="0"/>
              <a:t>(h) 	any body corporate incorporated by or under the laws of a country outside India;</a:t>
            </a:r>
          </a:p>
          <a:p>
            <a:pPr marL="752476" indent="-278130">
              <a:buNone/>
            </a:pPr>
            <a:r>
              <a:rPr lang="en-US" dirty="0"/>
              <a:t>(i) 	a co-operative society registered under any law relating to co-operative societies; </a:t>
            </a:r>
          </a:p>
          <a:p>
            <a:pPr marL="752476" indent="-278130">
              <a:buNone/>
            </a:pPr>
            <a:r>
              <a:rPr lang="en-US" dirty="0"/>
              <a:t>(j) 	a local authority; </a:t>
            </a:r>
          </a:p>
          <a:p>
            <a:pPr marL="752476" indent="-278130">
              <a:buNone/>
            </a:pPr>
            <a:r>
              <a:rPr lang="en-US" dirty="0"/>
              <a:t>(k) 	Central Government or a State Government; </a:t>
            </a:r>
          </a:p>
          <a:p>
            <a:pPr marL="752476" indent="-278130">
              <a:buNone/>
            </a:pPr>
            <a:r>
              <a:rPr lang="en-US" dirty="0"/>
              <a:t>(l) 	society as defined under the Societies Registration Act, 1860; </a:t>
            </a:r>
          </a:p>
          <a:p>
            <a:pPr marL="752476" indent="-278130">
              <a:buNone/>
            </a:pPr>
            <a:r>
              <a:rPr lang="en-US" dirty="0"/>
              <a:t>(m) 	trust; and </a:t>
            </a:r>
          </a:p>
          <a:p>
            <a:pPr marL="752476" indent="-278130">
              <a:buNone/>
            </a:pPr>
            <a:r>
              <a:rPr lang="en-US" dirty="0"/>
              <a:t>(n) 	every artificial juridical person, not falling within any of the above; </a:t>
            </a:r>
          </a:p>
          <a:p>
            <a:pPr marL="752476"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62</a:t>
            </a:fld>
            <a:endParaRPr lang="en-US" altLang="en-US">
              <a:solidFill>
                <a:srgbClr val="000000"/>
              </a:solidFill>
            </a:endParaRPr>
          </a:p>
        </p:txBody>
      </p:sp>
      <p:sp>
        <p:nvSpPr>
          <p:cNvPr id="5" name="Text Box 7"/>
          <p:cNvSpPr txBox="1">
            <a:spLocks noChangeArrowheads="1"/>
          </p:cNvSpPr>
          <p:nvPr/>
        </p:nvSpPr>
        <p:spPr bwMode="auto">
          <a:xfrm>
            <a:off x="501787" y="391024"/>
            <a:ext cx="1100232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Important Terms &amp; Definitions </a:t>
            </a:r>
          </a:p>
        </p:txBody>
      </p:sp>
    </p:spTree>
    <p:extLst>
      <p:ext uri="{BB962C8B-B14F-4D97-AF65-F5344CB8AC3E}">
        <p14:creationId xmlns:p14="http://schemas.microsoft.com/office/powerpoint/2010/main" xmlns="" val="10445374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800" dirty="0"/>
              <a:t>Important Terms &amp; Definitions</a:t>
            </a:r>
          </a:p>
        </p:txBody>
      </p:sp>
      <p:sp>
        <p:nvSpPr>
          <p:cNvPr id="3" name="Content Placeholder 2"/>
          <p:cNvSpPr>
            <a:spLocks noGrp="1"/>
          </p:cNvSpPr>
          <p:nvPr>
            <p:ph idx="1"/>
          </p:nvPr>
        </p:nvSpPr>
        <p:spPr>
          <a:xfrm>
            <a:off x="609600" y="1522916"/>
            <a:ext cx="13357860" cy="6108908"/>
          </a:xfrm>
        </p:spPr>
        <p:txBody>
          <a:bodyPr/>
          <a:lstStyle/>
          <a:p>
            <a:r>
              <a:rPr lang="en-IN" b="1" dirty="0"/>
              <a:t>S.2(94) </a:t>
            </a:r>
            <a:r>
              <a:rPr lang="en-US" dirty="0"/>
              <a:t>- “registered person” means a person who is registered under section 25 but</a:t>
            </a:r>
          </a:p>
          <a:p>
            <a:pPr marL="0" indent="0">
              <a:buNone/>
            </a:pPr>
            <a:r>
              <a:rPr lang="en-US" dirty="0"/>
              <a:t>    does not include a person having a Unique Identity Number;</a:t>
            </a:r>
          </a:p>
          <a:p>
            <a:pPr marL="0" indent="0">
              <a:buNone/>
            </a:pPr>
            <a:endParaRPr lang="en-US" dirty="0"/>
          </a:p>
          <a:p>
            <a:r>
              <a:rPr lang="en-US" b="1" dirty="0"/>
              <a:t>S.2(</a:t>
            </a:r>
            <a:r>
              <a:rPr lang="en-US" b="1" i="1" dirty="0"/>
              <a:t>98</a:t>
            </a:r>
            <a:r>
              <a:rPr lang="en-US" b="1" dirty="0"/>
              <a:t>) - </a:t>
            </a:r>
            <a:r>
              <a:rPr lang="en-US" dirty="0"/>
              <a:t>“reverse charge” means the liability to pay tax by the recipient of supply of</a:t>
            </a:r>
          </a:p>
          <a:p>
            <a:pPr marL="0" indent="0">
              <a:buNone/>
            </a:pPr>
            <a:r>
              <a:rPr lang="en-US" dirty="0"/>
              <a:t>    goods or services or both instead of the supplier of such goods or services or both</a:t>
            </a:r>
          </a:p>
          <a:p>
            <a:pPr marL="0" indent="0">
              <a:buNone/>
            </a:pPr>
            <a:r>
              <a:rPr lang="en-US" dirty="0"/>
              <a:t>    under sub-section (</a:t>
            </a:r>
            <a:r>
              <a:rPr lang="en-US" i="1" dirty="0"/>
              <a:t>3</a:t>
            </a:r>
            <a:r>
              <a:rPr lang="en-US" dirty="0"/>
              <a:t>) or sub-section (</a:t>
            </a:r>
            <a:r>
              <a:rPr lang="en-US" i="1" dirty="0"/>
              <a:t>4</a:t>
            </a:r>
            <a:r>
              <a:rPr lang="en-US" dirty="0"/>
              <a:t>) of section 9, or under sub-section (</a:t>
            </a:r>
            <a:r>
              <a:rPr lang="en-US" i="1" dirty="0"/>
              <a:t>3</a:t>
            </a:r>
            <a:r>
              <a:rPr lang="en-US" dirty="0"/>
              <a:t>) or subsection</a:t>
            </a:r>
          </a:p>
          <a:p>
            <a:pPr marL="0" indent="0">
              <a:buNone/>
            </a:pPr>
            <a:r>
              <a:rPr lang="en-US" dirty="0"/>
              <a:t>    (</a:t>
            </a:r>
            <a:r>
              <a:rPr lang="en-US" i="1" dirty="0"/>
              <a:t>4</a:t>
            </a:r>
            <a:r>
              <a:rPr lang="en-US" dirty="0"/>
              <a:t>) of section 5 of the Integrated Goods and Services Tax Act;</a:t>
            </a:r>
          </a:p>
          <a:p>
            <a:pPr marL="0" indent="0">
              <a:buNone/>
            </a:pPr>
            <a:endParaRPr lang="en-US" dirty="0"/>
          </a:p>
          <a:p>
            <a:r>
              <a:rPr lang="en-US" b="1" dirty="0"/>
              <a:t>S.2 (102) – </a:t>
            </a:r>
            <a:r>
              <a:rPr lang="en-US" dirty="0"/>
              <a:t>(</a:t>
            </a:r>
            <a:r>
              <a:rPr lang="en-US" i="1" dirty="0"/>
              <a:t>102</a:t>
            </a:r>
            <a:r>
              <a:rPr lang="en-US" dirty="0"/>
              <a:t>) “services” means anything other than goods, money and securities but</a:t>
            </a:r>
          </a:p>
          <a:p>
            <a:pPr marL="0" indent="0">
              <a:buNone/>
            </a:pPr>
            <a:r>
              <a:rPr lang="en-US" dirty="0"/>
              <a:t>     includes activities relating to the use of money or its conversion by cash or by any</a:t>
            </a:r>
          </a:p>
          <a:p>
            <a:pPr marL="0" indent="0">
              <a:buNone/>
            </a:pPr>
            <a:r>
              <a:rPr lang="en-US" dirty="0"/>
              <a:t>     other mode, from one form, currency or denomination, to another form, currency or</a:t>
            </a:r>
          </a:p>
          <a:p>
            <a:pPr marL="0" indent="0">
              <a:buNone/>
            </a:pPr>
            <a:r>
              <a:rPr lang="en-US" dirty="0"/>
              <a:t>     denomination for which a separate consideration is charged;</a:t>
            </a:r>
            <a:endParaRPr lang="en-US" b="1" dirty="0"/>
          </a:p>
          <a:p>
            <a:endParaRPr lang="en-IN" b="1" dirty="0"/>
          </a:p>
          <a:p>
            <a:pPr marL="0" indent="0">
              <a:lnSpc>
                <a:spcPct val="150000"/>
              </a:lnSpc>
              <a:buNone/>
            </a:pPr>
            <a:endParaRPr lang="en-IN" dirty="0"/>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63</a:t>
            </a:fld>
            <a:endParaRPr lang="en-US" altLang="en-US">
              <a:solidFill>
                <a:srgbClr val="000000"/>
              </a:solidFill>
            </a:endParaRPr>
          </a:p>
        </p:txBody>
      </p:sp>
    </p:spTree>
    <p:extLst>
      <p:ext uri="{BB962C8B-B14F-4D97-AF65-F5344CB8AC3E}">
        <p14:creationId xmlns:p14="http://schemas.microsoft.com/office/powerpoint/2010/main" xmlns="" val="34784199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03070"/>
            <a:ext cx="13357860" cy="5430838"/>
          </a:xfrm>
        </p:spPr>
        <p:txBody>
          <a:bodyPr/>
          <a:lstStyle/>
          <a:p>
            <a:pPr>
              <a:lnSpc>
                <a:spcPct val="150000"/>
              </a:lnSpc>
              <a:buFont typeface="Arial" pitchFamily="34" charset="0"/>
              <a:buChar char="•"/>
            </a:pPr>
            <a:r>
              <a:rPr lang="en-IN" b="1" dirty="0"/>
              <a:t>S.2(107) - </a:t>
            </a:r>
            <a:r>
              <a:rPr lang="en-IN" dirty="0"/>
              <a:t>“taxable person” means a person who is registered or liable to be registered under section 22 or section 24;</a:t>
            </a:r>
          </a:p>
          <a:p>
            <a:pPr marL="0" indent="0">
              <a:lnSpc>
                <a:spcPct val="150000"/>
              </a:lnSpc>
              <a:buNone/>
            </a:pPr>
            <a:endParaRPr lang="en-IN" dirty="0"/>
          </a:p>
          <a:p>
            <a:pPr>
              <a:lnSpc>
                <a:spcPct val="150000"/>
              </a:lnSpc>
              <a:buFont typeface="Arial" pitchFamily="34" charset="0"/>
              <a:buChar char="•"/>
            </a:pPr>
            <a:r>
              <a:rPr lang="en-IN" b="1" dirty="0"/>
              <a:t>S.2(108)-  </a:t>
            </a:r>
            <a:r>
              <a:rPr lang="en-IN" dirty="0"/>
              <a:t>“taxable supply” means a supply of goods or services or both which is </a:t>
            </a:r>
            <a:r>
              <a:rPr lang="en-IN" dirty="0" err="1"/>
              <a:t>leviable</a:t>
            </a:r>
            <a:r>
              <a:rPr lang="en-IN" dirty="0"/>
              <a:t> to tax under this Act;</a:t>
            </a:r>
          </a:p>
          <a:p>
            <a:pPr marL="0" indent="0">
              <a:lnSpc>
                <a:spcPct val="150000"/>
              </a:lnSpc>
              <a:buNone/>
            </a:pPr>
            <a:endParaRPr lang="en-IN" dirty="0"/>
          </a:p>
          <a:p>
            <a:r>
              <a:rPr lang="en-US" b="1" dirty="0"/>
              <a:t>S.2(</a:t>
            </a:r>
            <a:r>
              <a:rPr lang="en-US" b="1" i="1" dirty="0"/>
              <a:t>109</a:t>
            </a:r>
            <a:r>
              <a:rPr lang="en-US" b="1" dirty="0"/>
              <a:t>) </a:t>
            </a:r>
            <a:r>
              <a:rPr lang="en-US" dirty="0"/>
              <a:t>- “taxable territory” means the territory to which the provisions of this Act</a:t>
            </a:r>
          </a:p>
          <a:p>
            <a:pPr marL="0" indent="0">
              <a:buNone/>
            </a:pPr>
            <a:r>
              <a:rPr lang="en-US" dirty="0"/>
              <a:t>    apply;</a:t>
            </a:r>
            <a:endParaRPr lang="en-IN" dirty="0"/>
          </a:p>
          <a:p>
            <a:pPr marL="0" indent="0">
              <a:lnSpc>
                <a:spcPct val="150000"/>
              </a:lnSpc>
              <a:buNone/>
            </a:pPr>
            <a:endParaRPr lang="en-IN" dirty="0"/>
          </a:p>
          <a:p>
            <a:pPr>
              <a:lnSpc>
                <a:spcPct val="150000"/>
              </a:lnSpc>
              <a:buFont typeface="Wingdings" panose="05000000000000000000" pitchFamily="2" charset="2"/>
              <a:buChar char="Ø"/>
            </a:pPr>
            <a:endParaRPr lang="en-IN" dirty="0"/>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64</a:t>
            </a:fld>
            <a:endParaRPr lang="en-US" altLang="en-US" dirty="0">
              <a:solidFill>
                <a:srgbClr val="000000"/>
              </a:solidFill>
            </a:endParaRPr>
          </a:p>
        </p:txBody>
      </p:sp>
      <p:sp>
        <p:nvSpPr>
          <p:cNvPr id="5" name="Title 4"/>
          <p:cNvSpPr>
            <a:spLocks noGrp="1"/>
          </p:cNvSpPr>
          <p:nvPr>
            <p:ph type="title"/>
          </p:nvPr>
        </p:nvSpPr>
        <p:spPr/>
        <p:txBody>
          <a:bodyPr/>
          <a:lstStyle/>
          <a:p>
            <a:r>
              <a:rPr lang="en-IN" sz="4800" dirty="0"/>
              <a:t>Important Terms &amp; Definitions</a:t>
            </a:r>
            <a:endParaRPr lang="en-US" sz="4800" dirty="0"/>
          </a:p>
        </p:txBody>
      </p:sp>
    </p:spTree>
    <p:extLst>
      <p:ext uri="{BB962C8B-B14F-4D97-AF65-F5344CB8AC3E}">
        <p14:creationId xmlns:p14="http://schemas.microsoft.com/office/powerpoint/2010/main" xmlns="" val="505976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en-US" b="1" dirty="0"/>
              <a:t>S.7 – “scope of supply” – [Amended by CGST (Amendment) Act, 2018 </a:t>
            </a:r>
            <a:r>
              <a:rPr lang="en-US" b="1" dirty="0" err="1"/>
              <a:t>w.e.f</a:t>
            </a:r>
            <a:r>
              <a:rPr lang="en-US" b="1" dirty="0"/>
              <a:t>. 30.08.2018] </a:t>
            </a:r>
            <a:r>
              <a:rPr lang="en-US" dirty="0"/>
              <a:t> (1) For the purposes of this Act, the expression “supply” includes–</a:t>
            </a:r>
          </a:p>
          <a:p>
            <a:pPr marL="344806" indent="0">
              <a:buNone/>
            </a:pPr>
            <a:r>
              <a:rPr lang="en-US" dirty="0"/>
              <a:t>(a) all forms of supply of goods or services or both such as sale, transfer, barter, exchange, </a:t>
            </a:r>
            <a:r>
              <a:rPr lang="en-US" dirty="0" err="1"/>
              <a:t>licence</a:t>
            </a:r>
            <a:r>
              <a:rPr lang="en-US" dirty="0"/>
              <a:t>, rental, lease or disposal made or agreed to be made for a consideration by a person in the course or furtherance of business;</a:t>
            </a:r>
          </a:p>
          <a:p>
            <a:pPr marL="344806" indent="0">
              <a:buNone/>
            </a:pPr>
            <a:r>
              <a:rPr lang="en-US" dirty="0"/>
              <a:t> (b) import of services for a consideration whether or not in the course or furtherance of business </a:t>
            </a:r>
            <a:r>
              <a:rPr lang="en-US" b="1" i="1" dirty="0"/>
              <a:t>and;</a:t>
            </a:r>
          </a:p>
          <a:p>
            <a:pPr marL="344806" indent="0">
              <a:buNone/>
            </a:pPr>
            <a:r>
              <a:rPr lang="en-US" dirty="0"/>
              <a:t> (c) the activities specified in Schedule I, made or agreed to be made without a consideration; </a:t>
            </a:r>
          </a:p>
          <a:p>
            <a:pPr marL="344806" indent="0">
              <a:buNone/>
            </a:pPr>
            <a:r>
              <a:rPr lang="en-US" b="1" i="1" dirty="0"/>
              <a:t> (1A) where certain activities or transactions constitute a supply in accordance with the provisions of sub-section (1), they shall be treated either as supply of goods or supply of services as referred to in Schedule II;</a:t>
            </a:r>
            <a:endParaRPr lang="en-US" sz="5000" b="1" i="1" dirty="0">
              <a:solidFill>
                <a:schemeClr val="bg1"/>
              </a:solidFill>
              <a:latin typeface="+mj-lt"/>
              <a:ea typeface="+mj-ea"/>
              <a:cs typeface="+mj-cs"/>
            </a:endParaRPr>
          </a:p>
        </p:txBody>
      </p:sp>
      <p:sp>
        <p:nvSpPr>
          <p:cNvPr id="5"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6" name="Slide Number Placeholder 1"/>
          <p:cNvSpPr txBox="1">
            <a:spLocks/>
          </p:cNvSpPr>
          <p:nvPr/>
        </p:nvSpPr>
        <p:spPr>
          <a:xfrm>
            <a:off x="11424566"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65</a:t>
            </a:fld>
            <a:endParaRPr lang="en-US" altLang="en-US" sz="1200" dirty="0"/>
          </a:p>
        </p:txBody>
      </p:sp>
    </p:spTree>
    <p:extLst>
      <p:ext uri="{BB962C8B-B14F-4D97-AF65-F5344CB8AC3E}">
        <p14:creationId xmlns:p14="http://schemas.microsoft.com/office/powerpoint/2010/main" xmlns="" val="1203761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07284"/>
            <a:ext cx="12985750" cy="5804754"/>
          </a:xfrm>
        </p:spPr>
        <p:txBody>
          <a:bodyPr/>
          <a:lstStyle/>
          <a:p>
            <a:pPr marL="0" indent="0">
              <a:buNone/>
            </a:pPr>
            <a:r>
              <a:rPr lang="en-US" b="1" dirty="0"/>
              <a:t>S.7 – “scope of supply” continue ……..</a:t>
            </a:r>
            <a:endParaRPr lang="en-US" dirty="0"/>
          </a:p>
          <a:p>
            <a:r>
              <a:rPr lang="en-US" dirty="0"/>
              <a:t>(2)    Notwithstanding anything contained in sub-section (1),––</a:t>
            </a:r>
          </a:p>
          <a:p>
            <a:pPr marL="0" indent="0">
              <a:buNone/>
            </a:pPr>
            <a:r>
              <a:rPr lang="en-US" dirty="0"/>
              <a:t>    (a) activities or transactions specified in Schedule III; or</a:t>
            </a:r>
          </a:p>
          <a:p>
            <a:pPr marL="400033" lvl="1" indent="0">
              <a:buNone/>
            </a:pPr>
            <a:r>
              <a:rPr lang="en-US" sz="2400" dirty="0"/>
              <a:t>(b) such activities or transactions undertaken by the Central Government, a State Government or any local authority in which they are engaged as public authorities, as may be notified by the Government on the recommendations of the Council, shall be treated neither as a supply of goods nor a supply of services.</a:t>
            </a:r>
          </a:p>
          <a:p>
            <a:r>
              <a:rPr lang="en-US" dirty="0"/>
              <a:t> (3)    Subject to the provisions of sub-sections (1), </a:t>
            </a:r>
            <a:r>
              <a:rPr lang="en-US" b="1" i="1" dirty="0"/>
              <a:t>(1A) </a:t>
            </a:r>
            <a:r>
              <a:rPr lang="en-US" dirty="0"/>
              <a:t>and (2), the Government may, on the recommendations of the Council, specify, by notification, the transactions that are to be treated as—</a:t>
            </a:r>
          </a:p>
          <a:p>
            <a:pPr marL="0" indent="0">
              <a:buNone/>
            </a:pPr>
            <a:r>
              <a:rPr lang="en-US" dirty="0"/>
              <a:t>	(a) a supply of goods and not as a supply of services; or</a:t>
            </a:r>
          </a:p>
          <a:p>
            <a:pPr marL="0" indent="0">
              <a:buNone/>
            </a:pPr>
            <a:r>
              <a:rPr lang="en-US" dirty="0"/>
              <a:t>	(b) a supply of services and not as a supply of goods.</a:t>
            </a:r>
          </a:p>
          <a:p>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424566"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66</a:t>
            </a:fld>
            <a:endParaRPr lang="en-US" altLang="en-US" sz="1200" dirty="0"/>
          </a:p>
        </p:txBody>
      </p:sp>
    </p:spTree>
    <p:extLst>
      <p:ext uri="{BB962C8B-B14F-4D97-AF65-F5344CB8AC3E}">
        <p14:creationId xmlns:p14="http://schemas.microsoft.com/office/powerpoint/2010/main" xmlns="" val="36505530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69103"/>
            <a:ext cx="12985750" cy="5742936"/>
          </a:xfrm>
        </p:spPr>
        <p:txBody>
          <a:bodyPr/>
          <a:lstStyle/>
          <a:p>
            <a:r>
              <a:rPr lang="en-US" b="1" dirty="0"/>
              <a:t>S. 9 – “Levy and collection”- [Amended by CGST (Amendment) Act, 2018 </a:t>
            </a:r>
            <a:r>
              <a:rPr lang="en-US" b="1" dirty="0" err="1"/>
              <a:t>w.e.f</a:t>
            </a:r>
            <a:r>
              <a:rPr lang="en-US" b="1" dirty="0"/>
              <a:t>. 30.08.2018]- </a:t>
            </a:r>
            <a:r>
              <a:rPr lang="en-US" dirty="0"/>
              <a:t>(1) Subject to the provisions of sub-section (2), there shall be levied a tax called the central goods and services tax on all intra-State supplies of goods or services or both, except on the supply of alcoholic liquor for human consumption, on the value determined under section 15 and at such rates, not exceeding twenty per cent., as may be notified by the Government on the recommendations of the Council and collected in such manner as may be prescribed and shall be paid by the taxable person.</a:t>
            </a:r>
          </a:p>
          <a:p>
            <a:r>
              <a:rPr lang="en-US" dirty="0"/>
              <a:t>(2) The central tax on the supply of petroleum crude, high speed diesel, motor spirit (commonly known as petrol), natural gas and aviation turbine fuel shall be levied with effect from such date as may be notified by the Government on the recommendations of the Council.</a:t>
            </a:r>
          </a:p>
          <a:p>
            <a:pPr marL="0" indent="0">
              <a:buNone/>
            </a:pPr>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522832"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67</a:t>
            </a:fld>
            <a:endParaRPr lang="en-US" altLang="en-US" sz="1200" dirty="0"/>
          </a:p>
        </p:txBody>
      </p:sp>
    </p:spTree>
    <p:extLst>
      <p:ext uri="{BB962C8B-B14F-4D97-AF65-F5344CB8AC3E}">
        <p14:creationId xmlns:p14="http://schemas.microsoft.com/office/powerpoint/2010/main" xmlns="" val="19570701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545465"/>
            <a:ext cx="12985750" cy="5866573"/>
          </a:xfrm>
        </p:spPr>
        <p:txBody>
          <a:bodyPr/>
          <a:lstStyle/>
          <a:p>
            <a:r>
              <a:rPr lang="en-US" b="1" dirty="0"/>
              <a:t>S. 9 – “Levy and collection continue……….</a:t>
            </a:r>
            <a:endParaRPr lang="en-US" dirty="0"/>
          </a:p>
          <a:p>
            <a:endParaRPr lang="en-US" dirty="0"/>
          </a:p>
          <a:p>
            <a:pPr marL="0" indent="0">
              <a:buNone/>
            </a:pPr>
            <a:r>
              <a:rPr lang="en-US" dirty="0"/>
              <a:t>(3) The Government may, on the recommendations of the Council, by notification, specify categories of supply of goods or services or both, the tax on which shall be paid on reverse charge basis by the recipient of such goods or services or both and all the provisions of this Act shall apply to such recipient as if he is the person liable for paying the tax in relation to the supply of such goods or services or both.</a:t>
            </a:r>
          </a:p>
          <a:p>
            <a:pPr marL="0" indent="0">
              <a:buNone/>
            </a:pPr>
            <a:r>
              <a:rPr lang="en-US" b="1" i="1" dirty="0"/>
              <a:t>(4)  The Government may, on the recommendations of the Council, by notification, specify a class of registered persons who shall, in respect of supply of specified categories of goods or services or both received from an unregistered supplier, pay the tax on reverse charge basis as the recipient of such supply of goods or services or both, and all the provisions of this Act shall apply to such recipient as if he is the person liable for paying the tax in relation to such supply of goods or services or both.  </a:t>
            </a:r>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440944"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68</a:t>
            </a:fld>
            <a:endParaRPr lang="en-US" altLang="en-US" sz="1200" dirty="0"/>
          </a:p>
        </p:txBody>
      </p:sp>
    </p:spTree>
    <p:extLst>
      <p:ext uri="{BB962C8B-B14F-4D97-AF65-F5344CB8AC3E}">
        <p14:creationId xmlns:p14="http://schemas.microsoft.com/office/powerpoint/2010/main" xmlns="" val="15324599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07284"/>
            <a:ext cx="12985750" cy="5804754"/>
          </a:xfrm>
        </p:spPr>
        <p:txBody>
          <a:bodyPr/>
          <a:lstStyle/>
          <a:p>
            <a:r>
              <a:rPr lang="en-US" b="1" dirty="0"/>
              <a:t>S. 9 – “Levy and collection continue……….</a:t>
            </a:r>
            <a:endParaRPr lang="en-US" dirty="0"/>
          </a:p>
          <a:p>
            <a:r>
              <a:rPr lang="en-US" dirty="0"/>
              <a:t>(5) The Government may, on the recommendations of the Council, by notification, specify categories of services the tax on intra-State supplies of which shall be paid by the electronic commerce operator if such services are supplied through it, and all the provisions of this Act shall apply to such electronic commerce operator as if he is the supplier liable for paying the tax in relation to the supply of such services:</a:t>
            </a:r>
          </a:p>
          <a:p>
            <a:r>
              <a:rPr lang="en-US" dirty="0"/>
              <a:t>Provided that where an electronic commerce operator does not have a physical presence in the taxable territory, any person representing such electronic commerce operator for any purpose in the taxable territory shall be liable to pay tax:</a:t>
            </a:r>
          </a:p>
          <a:p>
            <a:r>
              <a:rPr lang="en-US" dirty="0"/>
              <a:t>Provided further that where an electronic commerce operator does not have a physical presence in the taxable territory and also he does not have a representative in the said territory, such electronic commerce operator shall appoint a person in the taxable territory for the purpose of paying tax and such person shall be liable to pay tax.</a:t>
            </a:r>
          </a:p>
          <a:p>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555587"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69</a:t>
            </a:fld>
            <a:endParaRPr lang="en-US" altLang="en-US" sz="1200" dirty="0"/>
          </a:p>
        </p:txBody>
      </p:sp>
    </p:spTree>
    <p:extLst>
      <p:ext uri="{BB962C8B-B14F-4D97-AF65-F5344CB8AC3E}">
        <p14:creationId xmlns:p14="http://schemas.microsoft.com/office/powerpoint/2010/main" xmlns="" val="509624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609600" y="3776515"/>
            <a:ext cx="8371681" cy="1538883"/>
          </a:xfrm>
          <a:prstGeom prst="rect">
            <a:avLst/>
          </a:prstGeom>
          <a:noFill/>
          <a:ln w="9525">
            <a:noFill/>
            <a:miter lim="800000"/>
            <a:headEnd/>
            <a:tailEnd/>
          </a:ln>
          <a:effectLst/>
        </p:spPr>
        <p:txBody>
          <a:bodyPr wrap="square" lIns="0" tIns="0" rIns="0" bIns="0">
            <a:spAutoFit/>
          </a:bodyPr>
          <a:lstStyle/>
          <a:p>
            <a:pPr algn="ctr" defTabSz="1306513" eaLnBrk="1" hangingPunct="1">
              <a:spcBef>
                <a:spcPct val="50000"/>
              </a:spcBef>
            </a:pPr>
            <a:r>
              <a:rPr lang="en-IN" altLang="en-US" sz="5000" b="1" dirty="0" smtClean="0">
                <a:solidFill>
                  <a:schemeClr val="bg1"/>
                </a:solidFill>
              </a:rPr>
              <a:t>Levy and Collection of Tax- Constitutional Scheme</a:t>
            </a:r>
            <a:endParaRPr lang="en-IN" altLang="en-US" sz="5000" b="1" dirty="0">
              <a:solidFill>
                <a:schemeClr val="bg1"/>
              </a:solidFill>
            </a:endParaRPr>
          </a:p>
        </p:txBody>
      </p:sp>
      <p:pic>
        <p:nvPicPr>
          <p:cNvPr id="17" name="Picture 16" descr="NFQt.gif"/>
          <p:cNvPicPr>
            <a:picLocks noChangeAspect="1"/>
          </p:cNvPicPr>
          <p:nvPr/>
        </p:nvPicPr>
        <p:blipFill>
          <a:blip r:embed="rId5"/>
          <a:stretch>
            <a:fillRect/>
          </a:stretch>
        </p:blipFill>
        <p:spPr>
          <a:xfrm>
            <a:off x="1016236" y="730468"/>
            <a:ext cx="3708164" cy="2088932"/>
          </a:xfrm>
          <a:prstGeom prst="rect">
            <a:avLst/>
          </a:prstGeom>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Righ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653647"/>
            <a:ext cx="12985750" cy="5758391"/>
          </a:xfrm>
        </p:spPr>
        <p:txBody>
          <a:bodyPr/>
          <a:lstStyle/>
          <a:p>
            <a:r>
              <a:rPr lang="en-US" b="1" dirty="0"/>
              <a:t>S.15. ‘Value of taxable Supply’</a:t>
            </a:r>
            <a:r>
              <a:rPr lang="en-US" dirty="0"/>
              <a:t> – (1) The value of a supply of goods or services or both shall be the transaction value, which is the price actually paid or payable for the said supply of goods or services or both where the supplier and the recipient of the supply are not related and the price is the sole consideration for the supply.</a:t>
            </a:r>
          </a:p>
          <a:p>
            <a:r>
              <a:rPr lang="en-US" dirty="0"/>
              <a:t>(2) The value of supply shall include – </a:t>
            </a:r>
          </a:p>
          <a:p>
            <a:pPr marL="548640" indent="-548640">
              <a:buAutoNum type="alphaLcParenBoth"/>
            </a:pPr>
            <a:r>
              <a:rPr lang="en-US" dirty="0"/>
              <a:t>any taxes, duties, </a:t>
            </a:r>
            <a:r>
              <a:rPr lang="en-US" dirty="0" err="1"/>
              <a:t>cesses</a:t>
            </a:r>
            <a:r>
              <a:rPr lang="en-US" dirty="0"/>
              <a:t>, fees and charges levied under any law for the time being in force other than this Act, the State Goods and Services Tax Act, the Union Territory Goods and Services Tax Act and the Goods and Services Tax (Compensation to States) Act, if charged separately by the supplier;</a:t>
            </a:r>
          </a:p>
          <a:p>
            <a:pPr marL="0" indent="0">
              <a:buNone/>
            </a:pPr>
            <a:r>
              <a:rPr lang="en-US" dirty="0"/>
              <a:t>(b) any amount that the supplier is liable to pay in relation to such supply but which has been </a:t>
            </a:r>
          </a:p>
          <a:p>
            <a:pPr marL="0" indent="0">
              <a:buNone/>
            </a:pPr>
            <a:r>
              <a:rPr lang="en-US" dirty="0"/>
              <a:t>     incurred by the recipient of the supply and not included in the price actually paid or payable </a:t>
            </a:r>
          </a:p>
          <a:p>
            <a:pPr marL="0" indent="0">
              <a:buNone/>
            </a:pPr>
            <a:r>
              <a:rPr lang="en-US" dirty="0"/>
              <a:t>     for the goods or services or both; </a:t>
            </a:r>
          </a:p>
          <a:p>
            <a:pPr marL="548640" indent="-548640">
              <a:buAutoNum type="alphaLcParenBoth"/>
            </a:pPr>
            <a:endParaRPr lang="en-US" dirty="0"/>
          </a:p>
          <a:p>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391811"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70</a:t>
            </a:fld>
            <a:endParaRPr lang="en-US" altLang="en-US" sz="1200" dirty="0"/>
          </a:p>
        </p:txBody>
      </p:sp>
    </p:spTree>
    <p:extLst>
      <p:ext uri="{BB962C8B-B14F-4D97-AF65-F5344CB8AC3E}">
        <p14:creationId xmlns:p14="http://schemas.microsoft.com/office/powerpoint/2010/main" xmlns="" val="36816204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709238"/>
            <a:ext cx="12985750" cy="5866573"/>
          </a:xfrm>
        </p:spPr>
        <p:txBody>
          <a:bodyPr/>
          <a:lstStyle/>
          <a:p>
            <a:r>
              <a:rPr lang="en-US" b="1" dirty="0"/>
              <a:t>S.15. ‘Value of taxable Supply continue……..</a:t>
            </a:r>
            <a:endParaRPr lang="en-US" dirty="0"/>
          </a:p>
          <a:p>
            <a:pPr marL="344806" indent="0">
              <a:buNone/>
            </a:pPr>
            <a:r>
              <a:rPr lang="en-US" dirty="0"/>
              <a:t>(c) incidental expenses, including commission and packing, charged by the supplier to the recipient of a supply and any amount charged for anything done by the supplier in respect of the supply of goods or services or both at the time of, or before delivery of goods or supply of services;</a:t>
            </a:r>
          </a:p>
          <a:p>
            <a:pPr marL="344806" indent="0">
              <a:buNone/>
            </a:pPr>
            <a:r>
              <a:rPr lang="en-US" dirty="0"/>
              <a:t>(d) interest or late fee or penalty for delayed payment of any consideration for any </a:t>
            </a:r>
          </a:p>
          <a:p>
            <a:pPr marL="344806" indent="0">
              <a:buNone/>
            </a:pPr>
            <a:r>
              <a:rPr lang="en-US" dirty="0"/>
              <a:t> supply; and</a:t>
            </a:r>
          </a:p>
          <a:p>
            <a:pPr marL="344806" indent="0">
              <a:buNone/>
            </a:pPr>
            <a:r>
              <a:rPr lang="en-US" dirty="0"/>
              <a:t>(e) subsidies directly linked to the price excluding subsidies provided by the Central      Government and State Governments. </a:t>
            </a:r>
          </a:p>
          <a:p>
            <a:pPr marL="0" indent="0">
              <a:buNone/>
            </a:pPr>
            <a:r>
              <a:rPr lang="en-US" dirty="0"/>
              <a:t>    </a:t>
            </a:r>
            <a:r>
              <a:rPr lang="en-US" i="1" dirty="0"/>
              <a:t>Explanation.- </a:t>
            </a:r>
            <a:r>
              <a:rPr lang="en-US" dirty="0"/>
              <a:t>For the purposes of this sub-section, the amount of subsidy shall be included </a:t>
            </a:r>
          </a:p>
          <a:p>
            <a:pPr marL="0" indent="0">
              <a:buNone/>
            </a:pPr>
            <a:r>
              <a:rPr lang="en-US" dirty="0"/>
              <a:t>    in  the value of supply of the supplier who receives the subsidy. </a:t>
            </a:r>
          </a:p>
          <a:p>
            <a:pPr marL="0" indent="0">
              <a:buNone/>
            </a:pPr>
            <a:endParaRPr lang="en-US" dirty="0"/>
          </a:p>
        </p:txBody>
      </p:sp>
      <p:sp>
        <p:nvSpPr>
          <p:cNvPr id="3" name="Title 4"/>
          <p:cNvSpPr txBox="1">
            <a:spLocks/>
          </p:cNvSpPr>
          <p:nvPr/>
        </p:nvSpPr>
        <p:spPr bwMode="auto">
          <a:xfrm>
            <a:off x="638176" y="212072"/>
            <a:ext cx="10972800" cy="1086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490077"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71</a:t>
            </a:fld>
            <a:endParaRPr lang="en-US" altLang="en-US" sz="1200" dirty="0"/>
          </a:p>
        </p:txBody>
      </p:sp>
    </p:spTree>
    <p:extLst>
      <p:ext uri="{BB962C8B-B14F-4D97-AF65-F5344CB8AC3E}">
        <p14:creationId xmlns:p14="http://schemas.microsoft.com/office/powerpoint/2010/main" xmlns="" val="22816794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04881" y="1636348"/>
            <a:ext cx="12985750" cy="5946347"/>
          </a:xfrm>
        </p:spPr>
        <p:txBody>
          <a:bodyPr/>
          <a:lstStyle/>
          <a:p>
            <a:r>
              <a:rPr lang="en-US" b="1" dirty="0"/>
              <a:t>S.15. ‘Value of taxable Supply continue……..</a:t>
            </a:r>
            <a:endParaRPr lang="en-US" dirty="0"/>
          </a:p>
          <a:p>
            <a:pPr marL="344806" indent="0">
              <a:buNone/>
            </a:pPr>
            <a:r>
              <a:rPr lang="en-US" dirty="0"/>
              <a:t>(3) The value of the supply shall not include any discount which is given – </a:t>
            </a:r>
          </a:p>
          <a:p>
            <a:pPr marL="344806" indent="0">
              <a:buNone/>
            </a:pPr>
            <a:r>
              <a:rPr lang="en-US" dirty="0"/>
              <a:t>(a) before or at the time of the supply if such discount has been duly recorded in the    invoice issued in respect of such supply; and </a:t>
            </a:r>
          </a:p>
          <a:p>
            <a:pPr marL="344806" indent="0">
              <a:buNone/>
            </a:pPr>
            <a:r>
              <a:rPr lang="en-US" dirty="0"/>
              <a:t>(b) after the supply has been effected, if – </a:t>
            </a:r>
          </a:p>
          <a:p>
            <a:pPr marL="344806" indent="0">
              <a:buNone/>
            </a:pPr>
            <a:r>
              <a:rPr lang="en-US" dirty="0"/>
              <a:t>    (i) such discount is established in terms of an agreement entered into at or before the time of </a:t>
            </a:r>
          </a:p>
          <a:p>
            <a:pPr marL="344806" indent="0">
              <a:buNone/>
            </a:pPr>
            <a:r>
              <a:rPr lang="en-US" dirty="0"/>
              <a:t>    such supply and specifically linked to relevant invoices; and </a:t>
            </a:r>
          </a:p>
          <a:p>
            <a:pPr marL="344806" indent="0">
              <a:buNone/>
            </a:pPr>
            <a:r>
              <a:rPr lang="en-US" dirty="0"/>
              <a:t>    (ii) input tax credit as is attributable to the discount on the basis of document issued by the </a:t>
            </a:r>
          </a:p>
          <a:p>
            <a:pPr marL="344806" indent="0">
              <a:buNone/>
            </a:pPr>
            <a:r>
              <a:rPr lang="en-US" dirty="0"/>
              <a:t>     supplier has been reversed by the recipient of the supply. </a:t>
            </a:r>
          </a:p>
          <a:p>
            <a:pPr marL="344806" indent="0">
              <a:buNone/>
            </a:pPr>
            <a:r>
              <a:rPr lang="en-US" dirty="0"/>
              <a:t>(4) Where the value of the supply of goods or services or both cannot be determined under sub-section (1), the same shall be determined in such manner as may be prescribed.</a:t>
            </a:r>
          </a:p>
          <a:p>
            <a:pPr marL="0" indent="0">
              <a:buNone/>
            </a:pPr>
            <a:endParaRPr lang="en-US" dirty="0"/>
          </a:p>
          <a:p>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424566"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72</a:t>
            </a:fld>
            <a:endParaRPr lang="en-US" altLang="en-US" sz="1200" dirty="0"/>
          </a:p>
        </p:txBody>
      </p:sp>
    </p:spTree>
    <p:extLst>
      <p:ext uri="{BB962C8B-B14F-4D97-AF65-F5344CB8AC3E}">
        <p14:creationId xmlns:p14="http://schemas.microsoft.com/office/powerpoint/2010/main" xmlns="" val="14555614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483644"/>
            <a:ext cx="12985750" cy="6614592"/>
          </a:xfrm>
        </p:spPr>
        <p:txBody>
          <a:bodyPr/>
          <a:lstStyle/>
          <a:p>
            <a:r>
              <a:rPr lang="en-US" dirty="0"/>
              <a:t>(5</a:t>
            </a:r>
            <a:r>
              <a:rPr lang="en-US" sz="2200" dirty="0"/>
              <a:t>) Notwithstanding anything contained in sub-section (1) or sub-section (4), the value of such supplies as may be notified by the Government on the recommendations of the Council shall be determined in such manner as may be prescribed. </a:t>
            </a:r>
          </a:p>
          <a:p>
            <a:r>
              <a:rPr lang="en-US" sz="1700" i="1" dirty="0"/>
              <a:t>Explanation.—</a:t>
            </a:r>
            <a:r>
              <a:rPr lang="en-US" sz="1700" dirty="0"/>
              <a:t>For the purposes of this Act,––</a:t>
            </a:r>
          </a:p>
          <a:p>
            <a:r>
              <a:rPr lang="en-US" sz="1700" dirty="0"/>
              <a:t>(a) persons shall be deemed to be “related persons” if––</a:t>
            </a:r>
          </a:p>
          <a:p>
            <a:r>
              <a:rPr lang="en-US" sz="1700" dirty="0"/>
              <a:t>(i) such persons are officers or directors of one another’s businesses;</a:t>
            </a:r>
          </a:p>
          <a:p>
            <a:r>
              <a:rPr lang="en-US" sz="1700" dirty="0"/>
              <a:t>(ii) such persons are legally </a:t>
            </a:r>
            <a:r>
              <a:rPr lang="en-US" sz="1700" dirty="0" err="1"/>
              <a:t>recognised</a:t>
            </a:r>
            <a:r>
              <a:rPr lang="en-US" sz="1700" dirty="0"/>
              <a:t> partners in business;</a:t>
            </a:r>
          </a:p>
          <a:p>
            <a:r>
              <a:rPr lang="en-US" sz="1700" dirty="0"/>
              <a:t>(iii) such persons are employer and employee;</a:t>
            </a:r>
          </a:p>
          <a:p>
            <a:r>
              <a:rPr lang="en-US" sz="1700" dirty="0"/>
              <a:t>(iv) any person directly or indirectly owns, controls or holds twenty-five</a:t>
            </a:r>
          </a:p>
          <a:p>
            <a:r>
              <a:rPr lang="en-US" sz="1700" dirty="0"/>
              <a:t>per cent. or more of the outstanding voting stock or shares of both of them;</a:t>
            </a:r>
          </a:p>
          <a:p>
            <a:r>
              <a:rPr lang="en-US" sz="1700" dirty="0"/>
              <a:t>(v) one of them directly or indirectly controls the other;</a:t>
            </a:r>
          </a:p>
          <a:p>
            <a:r>
              <a:rPr lang="en-US" sz="1700" dirty="0"/>
              <a:t>(vi) both of them are directly or indirectly controlled by a third person;</a:t>
            </a:r>
          </a:p>
          <a:p>
            <a:r>
              <a:rPr lang="en-US" sz="1700" dirty="0"/>
              <a:t>(vii) together they directly or indirectly control a third person; or</a:t>
            </a:r>
          </a:p>
          <a:p>
            <a:r>
              <a:rPr lang="en-US" sz="1700" dirty="0"/>
              <a:t>(viii) they are members of the same family;</a:t>
            </a:r>
          </a:p>
          <a:p>
            <a:r>
              <a:rPr lang="en-US" sz="1700" dirty="0"/>
              <a:t>(b) the term “person” also includes legal persons;</a:t>
            </a:r>
          </a:p>
          <a:p>
            <a:r>
              <a:rPr lang="en-US" sz="1700" dirty="0"/>
              <a:t>(c) persons who are associated in the business of one another in that one is the sole agent or sole distributor or sole concessionaire, howsoever described, of the other, shall be deemed to be related.</a:t>
            </a:r>
          </a:p>
          <a:p>
            <a:endParaRPr lang="en-US" dirty="0"/>
          </a:p>
        </p:txBody>
      </p:sp>
      <p:sp>
        <p:nvSpPr>
          <p:cNvPr id="3" name="Title 4"/>
          <p:cNvSpPr txBox="1">
            <a:spLocks/>
          </p:cNvSpPr>
          <p:nvPr/>
        </p:nvSpPr>
        <p:spPr bwMode="auto">
          <a:xfrm>
            <a:off x="638176" y="304802"/>
            <a:ext cx="10972800"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39" indent="-285739"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1pPr>
            <a:lvl2pPr marL="619100" indent="-238115" algn="l" rtl="0" eaLnBrk="0" fontAlgn="base" hangingPunct="0">
              <a:lnSpc>
                <a:spcPct val="120000"/>
              </a:lnSpc>
              <a:spcBef>
                <a:spcPct val="20000"/>
              </a:spcBef>
              <a:spcAft>
                <a:spcPct val="0"/>
              </a:spcAft>
              <a:buChar char="–"/>
              <a:defRPr sz="1667" kern="1200">
                <a:solidFill>
                  <a:schemeClr val="tx1"/>
                </a:solidFill>
                <a:latin typeface="+mn-lt"/>
                <a:ea typeface="+mn-ea"/>
                <a:cs typeface="+mn-cs"/>
              </a:defRPr>
            </a:lvl2pPr>
            <a:lvl3pPr marL="952462" indent="-190492"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333447"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4pPr>
            <a:lvl5pPr marL="1714431" indent="-190492" algn="l" rtl="0" eaLnBrk="0" fontAlgn="base" hangingPunct="0">
              <a:lnSpc>
                <a:spcPct val="120000"/>
              </a:lnSpc>
              <a:spcBef>
                <a:spcPct val="20000"/>
              </a:spcBef>
              <a:spcAft>
                <a:spcPct val="0"/>
              </a:spcAft>
              <a:buChar char="»"/>
              <a:defRPr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spcBef>
                <a:spcPct val="0"/>
              </a:spcBef>
              <a:buNone/>
            </a:pPr>
            <a:r>
              <a:rPr lang="en-IN" sz="4800" b="1" dirty="0">
                <a:solidFill>
                  <a:schemeClr val="bg1"/>
                </a:solidFill>
                <a:latin typeface="+mj-lt"/>
                <a:ea typeface="+mj-ea"/>
                <a:cs typeface="+mj-cs"/>
              </a:rPr>
              <a:t>Important</a:t>
            </a:r>
            <a:r>
              <a:rPr lang="en-IN" sz="4800" dirty="0"/>
              <a:t> </a:t>
            </a:r>
            <a:r>
              <a:rPr lang="en-IN" sz="4800" b="1" dirty="0">
                <a:solidFill>
                  <a:schemeClr val="bg1"/>
                </a:solidFill>
                <a:latin typeface="+mj-lt"/>
                <a:ea typeface="+mj-ea"/>
                <a:cs typeface="+mj-cs"/>
              </a:rPr>
              <a:t>Legislative Provisions</a:t>
            </a:r>
            <a:endParaRPr lang="en-US" sz="4800" b="1" dirty="0">
              <a:solidFill>
                <a:schemeClr val="bg1"/>
              </a:solidFill>
              <a:latin typeface="+mj-lt"/>
              <a:ea typeface="+mj-ea"/>
              <a:cs typeface="+mj-cs"/>
            </a:endParaRPr>
          </a:p>
        </p:txBody>
      </p:sp>
      <p:sp>
        <p:nvSpPr>
          <p:cNvPr id="4" name="Slide Number Placeholder 1"/>
          <p:cNvSpPr txBox="1">
            <a:spLocks/>
          </p:cNvSpPr>
          <p:nvPr/>
        </p:nvSpPr>
        <p:spPr>
          <a:xfrm>
            <a:off x="11473699" y="7800977"/>
            <a:ext cx="2773680" cy="354330"/>
          </a:xfrm>
          <a:prstGeom prst="rect">
            <a:avLst/>
          </a:prstGeom>
          <a:noFill/>
        </p:spPr>
        <p:txBody>
          <a:bodyPr lIns="109728" tIns="54864" rIns="109728" bIns="54864"/>
          <a:lstStyle>
            <a:defPPr>
              <a:defRPr lang="en-US"/>
            </a:defPPr>
            <a:lvl1pPr marL="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9pPr>
          </a:lstStyle>
          <a:p>
            <a:pPr algn="r"/>
            <a:fld id="{84F51883-E5C8-40A2-9BFF-DFED8957DF2D}" type="slidenum">
              <a:rPr lang="en-US" altLang="en-US" sz="1200" smtClean="0"/>
              <a:pPr algn="r"/>
              <a:t>73</a:t>
            </a:fld>
            <a:endParaRPr lang="en-US" altLang="en-US" sz="1200" dirty="0"/>
          </a:p>
        </p:txBody>
      </p:sp>
    </p:spTree>
    <p:extLst>
      <p:ext uri="{BB962C8B-B14F-4D97-AF65-F5344CB8AC3E}">
        <p14:creationId xmlns:p14="http://schemas.microsoft.com/office/powerpoint/2010/main" xmlns="" val="1764309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92511" y="1846821"/>
            <a:ext cx="12985750" cy="5221288"/>
          </a:xfrm>
        </p:spPr>
        <p:txBody>
          <a:bodyPr/>
          <a:lstStyle/>
          <a:p>
            <a:pPr indent="0" algn="ctr">
              <a:lnSpc>
                <a:spcPct val="100000"/>
              </a:lnSpc>
              <a:spcBef>
                <a:spcPts val="0"/>
              </a:spcBef>
              <a:buNone/>
            </a:pPr>
            <a:r>
              <a:rPr lang="en-US" dirty="0"/>
              <a:t>SCHEDULE I</a:t>
            </a:r>
          </a:p>
          <a:p>
            <a:pPr indent="0" algn="ctr">
              <a:lnSpc>
                <a:spcPct val="100000"/>
              </a:lnSpc>
              <a:spcBef>
                <a:spcPts val="0"/>
              </a:spcBef>
              <a:buNone/>
            </a:pPr>
            <a:endParaRPr lang="en-US" dirty="0"/>
          </a:p>
          <a:p>
            <a:pPr indent="0" algn="ctr">
              <a:lnSpc>
                <a:spcPct val="100000"/>
              </a:lnSpc>
              <a:spcBef>
                <a:spcPts val="0"/>
              </a:spcBef>
              <a:buNone/>
            </a:pPr>
            <a:r>
              <a:rPr lang="en-US" dirty="0"/>
              <a:t>[</a:t>
            </a:r>
            <a:r>
              <a:rPr lang="en-US" i="1" dirty="0"/>
              <a:t>See </a:t>
            </a:r>
            <a:r>
              <a:rPr lang="en-US" dirty="0"/>
              <a:t>section 7]</a:t>
            </a:r>
          </a:p>
          <a:p>
            <a:pPr indent="0" algn="ctr">
              <a:lnSpc>
                <a:spcPct val="100000"/>
              </a:lnSpc>
              <a:spcBef>
                <a:spcPts val="0"/>
              </a:spcBef>
              <a:buNone/>
            </a:pPr>
            <a:endParaRPr lang="en-US" dirty="0"/>
          </a:p>
          <a:p>
            <a:pPr indent="0" algn="ctr">
              <a:lnSpc>
                <a:spcPct val="100000"/>
              </a:lnSpc>
              <a:spcBef>
                <a:spcPts val="0"/>
              </a:spcBef>
              <a:buNone/>
            </a:pPr>
            <a:r>
              <a:rPr lang="en-US" dirty="0"/>
              <a:t>ACTIVITIES TO BE TREATED AS SUPPLY EVEN IF MADE WITHOUT CONSIDERATION</a:t>
            </a:r>
          </a:p>
          <a:p>
            <a:pPr indent="0">
              <a:lnSpc>
                <a:spcPct val="100000"/>
              </a:lnSpc>
              <a:spcBef>
                <a:spcPts val="0"/>
              </a:spcBef>
              <a:buNone/>
            </a:pPr>
            <a:endParaRPr lang="en-US" dirty="0"/>
          </a:p>
          <a:p>
            <a:pPr indent="0">
              <a:lnSpc>
                <a:spcPct val="100000"/>
              </a:lnSpc>
              <a:spcBef>
                <a:spcPts val="0"/>
              </a:spcBef>
              <a:buNone/>
            </a:pPr>
            <a:endParaRPr lang="en-US" dirty="0"/>
          </a:p>
          <a:p>
            <a:pPr indent="0">
              <a:lnSpc>
                <a:spcPct val="100000"/>
              </a:lnSpc>
              <a:spcBef>
                <a:spcPts val="0"/>
              </a:spcBef>
              <a:buNone/>
            </a:pPr>
            <a:r>
              <a:rPr lang="en-US" dirty="0"/>
              <a:t>1. 	Permanent transfer or disposal of business assets where input tax credit has been</a:t>
            </a:r>
          </a:p>
          <a:p>
            <a:pPr indent="0">
              <a:lnSpc>
                <a:spcPct val="100000"/>
              </a:lnSpc>
              <a:spcBef>
                <a:spcPts val="0"/>
              </a:spcBef>
              <a:buNone/>
            </a:pPr>
            <a:r>
              <a:rPr lang="en-US" dirty="0"/>
              <a:t>availed on such assets.</a:t>
            </a:r>
          </a:p>
          <a:p>
            <a:pPr indent="0">
              <a:lnSpc>
                <a:spcPct val="100000"/>
              </a:lnSpc>
              <a:spcBef>
                <a:spcPts val="0"/>
              </a:spcBef>
              <a:buNone/>
            </a:pPr>
            <a:endParaRPr lang="en-US" dirty="0"/>
          </a:p>
          <a:p>
            <a:pPr indent="0">
              <a:lnSpc>
                <a:spcPct val="100000"/>
              </a:lnSpc>
              <a:spcBef>
                <a:spcPts val="0"/>
              </a:spcBef>
              <a:buNone/>
            </a:pPr>
            <a:r>
              <a:rPr lang="en-US" dirty="0"/>
              <a:t>2. 	Supply of goods or services or both between related persons or between distinct</a:t>
            </a:r>
          </a:p>
          <a:p>
            <a:pPr indent="0">
              <a:lnSpc>
                <a:spcPct val="100000"/>
              </a:lnSpc>
              <a:spcBef>
                <a:spcPts val="0"/>
              </a:spcBef>
              <a:buNone/>
            </a:pPr>
            <a:r>
              <a:rPr lang="en-US" dirty="0"/>
              <a:t>persons as specified in section 25, when made in the course or furtherance of business:</a:t>
            </a:r>
          </a:p>
          <a:p>
            <a:pPr indent="0">
              <a:lnSpc>
                <a:spcPct val="100000"/>
              </a:lnSpc>
              <a:spcBef>
                <a:spcPts val="0"/>
              </a:spcBef>
              <a:buNone/>
            </a:pPr>
            <a:r>
              <a:rPr lang="en-US" dirty="0"/>
              <a:t>Provided that gifts not exceeding fifty thousand rupees in value in a financial year by</a:t>
            </a:r>
          </a:p>
          <a:p>
            <a:pPr indent="0">
              <a:lnSpc>
                <a:spcPct val="100000"/>
              </a:lnSpc>
              <a:spcBef>
                <a:spcPts val="0"/>
              </a:spcBef>
              <a:buNone/>
            </a:pPr>
            <a:r>
              <a:rPr lang="en-US" dirty="0"/>
              <a:t>an employer to an employee shall not be treated as supply of goods or services or both.</a:t>
            </a:r>
          </a:p>
          <a:p>
            <a:pPr indent="0">
              <a:lnSpc>
                <a:spcPct val="100000"/>
              </a:lnSpc>
              <a:spcBef>
                <a:spcPts val="0"/>
              </a:spcBef>
            </a:pPr>
            <a:endParaRPr lang="en-US" dirty="0"/>
          </a:p>
          <a:p>
            <a:endParaRPr lang="en-US" dirty="0"/>
          </a:p>
        </p:txBody>
      </p:sp>
      <p:sp>
        <p:nvSpPr>
          <p:cNvPr id="3" name="Rectangle 2"/>
          <p:cNvSpPr/>
          <p:nvPr/>
        </p:nvSpPr>
        <p:spPr>
          <a:xfrm>
            <a:off x="1373381" y="273811"/>
            <a:ext cx="3912995" cy="849463"/>
          </a:xfrm>
          <a:prstGeom prst="rect">
            <a:avLst/>
          </a:prstGeom>
        </p:spPr>
        <p:txBody>
          <a:bodyPr wrap="none" lIns="109728" tIns="54864" rIns="109728" bIns="54864">
            <a:spAutoFit/>
          </a:bodyPr>
          <a:lstStyle/>
          <a:p>
            <a:r>
              <a:rPr lang="en-US" sz="4800" b="1" dirty="0" smtClean="0">
                <a:solidFill>
                  <a:schemeClr val="bg1"/>
                </a:solidFill>
              </a:rPr>
              <a:t>SCHEDULE I</a:t>
            </a:r>
            <a:endParaRPr lang="en-US" sz="4800" b="1" dirty="0">
              <a:solidFill>
                <a:schemeClr val="bg1"/>
              </a:solidFill>
            </a:endParaRPr>
          </a:p>
        </p:txBody>
      </p:sp>
    </p:spTree>
    <p:extLst>
      <p:ext uri="{BB962C8B-B14F-4D97-AF65-F5344CB8AC3E}">
        <p14:creationId xmlns:p14="http://schemas.microsoft.com/office/powerpoint/2010/main" xmlns="" val="24317535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764933"/>
            <a:ext cx="12985750" cy="5221288"/>
          </a:xfrm>
        </p:spPr>
        <p:txBody>
          <a:bodyPr/>
          <a:lstStyle/>
          <a:p>
            <a:pPr marL="0" indent="0">
              <a:buNone/>
            </a:pPr>
            <a:endParaRPr lang="en-US" dirty="0"/>
          </a:p>
          <a:p>
            <a:pPr marL="0" indent="0">
              <a:buNone/>
            </a:pPr>
            <a:r>
              <a:rPr lang="en-US" dirty="0"/>
              <a:t>Schedule I (</a:t>
            </a:r>
            <a:r>
              <a:rPr lang="en-US" dirty="0" err="1"/>
              <a:t>Contd</a:t>
            </a:r>
            <a:r>
              <a:rPr lang="en-US" dirty="0"/>
              <a:t>….)</a:t>
            </a:r>
          </a:p>
          <a:p>
            <a:pPr marL="0" indent="0">
              <a:buNone/>
            </a:pPr>
            <a:r>
              <a:rPr lang="en-US" dirty="0"/>
              <a:t>3.	 Supply of goods—</a:t>
            </a:r>
          </a:p>
          <a:p>
            <a:pPr marL="0" indent="0">
              <a:buNone/>
            </a:pPr>
            <a:r>
              <a:rPr lang="en-US" dirty="0"/>
              <a:t>(</a:t>
            </a:r>
            <a:r>
              <a:rPr lang="en-US" i="1" dirty="0"/>
              <a:t>a</a:t>
            </a:r>
            <a:r>
              <a:rPr lang="en-US" dirty="0"/>
              <a:t>) 	by a principal to his agent where the agent undertakes to supply such goods</a:t>
            </a:r>
          </a:p>
          <a:p>
            <a:pPr marL="0" indent="0">
              <a:buNone/>
            </a:pPr>
            <a:r>
              <a:rPr lang="en-US" dirty="0"/>
              <a:t>on behalf of the principal; or</a:t>
            </a:r>
          </a:p>
          <a:p>
            <a:pPr marL="0" indent="0">
              <a:buNone/>
            </a:pPr>
            <a:r>
              <a:rPr lang="en-US" dirty="0"/>
              <a:t>(</a:t>
            </a:r>
            <a:r>
              <a:rPr lang="en-US" i="1" dirty="0"/>
              <a:t>b</a:t>
            </a:r>
            <a:r>
              <a:rPr lang="en-US" dirty="0"/>
              <a:t>)	 by an agent to his principal where the agent undertakes to receive such</a:t>
            </a:r>
          </a:p>
          <a:p>
            <a:pPr marL="0" indent="0">
              <a:buNone/>
            </a:pPr>
            <a:r>
              <a:rPr lang="en-US" dirty="0"/>
              <a:t>goods on behalf of the principal.</a:t>
            </a:r>
          </a:p>
          <a:p>
            <a:pPr marL="0" indent="0">
              <a:buNone/>
            </a:pPr>
            <a:r>
              <a:rPr lang="en-US" dirty="0"/>
              <a:t>4. 	Import of services by a </a:t>
            </a:r>
            <a:r>
              <a:rPr lang="en-US" b="1" i="1" dirty="0"/>
              <a:t>person</a:t>
            </a:r>
            <a:r>
              <a:rPr lang="en-US" dirty="0"/>
              <a:t> from a related person or from any of his other establishments outside India, in the course or furtherance of business.</a:t>
            </a:r>
          </a:p>
          <a:p>
            <a:pPr marL="0" indent="0" algn="r">
              <a:buNone/>
            </a:pPr>
            <a:r>
              <a:rPr lang="en-US" b="1" dirty="0"/>
              <a:t>[Amended by CGST (Amendment Act, 2018 </a:t>
            </a:r>
            <a:r>
              <a:rPr lang="en-US" b="1" dirty="0" err="1"/>
              <a:t>w.e.f</a:t>
            </a:r>
            <a:r>
              <a:rPr lang="en-US" b="1" dirty="0"/>
              <a:t>. 30.08.2018] </a:t>
            </a:r>
            <a:endParaRPr lang="en-US" dirty="0"/>
          </a:p>
          <a:p>
            <a:pPr marL="0" indent="0">
              <a:buNone/>
            </a:pPr>
            <a:r>
              <a:rPr lang="en-US" b="1" dirty="0"/>
              <a:t> </a:t>
            </a:r>
            <a:endParaRPr lang="en-US" dirty="0"/>
          </a:p>
          <a:p>
            <a:pPr marL="0" indent="0">
              <a:buNone/>
            </a:pPr>
            <a:endParaRPr lang="en-US" dirty="0"/>
          </a:p>
        </p:txBody>
      </p:sp>
      <p:sp>
        <p:nvSpPr>
          <p:cNvPr id="3" name="Rectangle 2"/>
          <p:cNvSpPr/>
          <p:nvPr/>
        </p:nvSpPr>
        <p:spPr>
          <a:xfrm>
            <a:off x="1373381" y="273811"/>
            <a:ext cx="3912995" cy="849463"/>
          </a:xfrm>
          <a:prstGeom prst="rect">
            <a:avLst/>
          </a:prstGeom>
        </p:spPr>
        <p:txBody>
          <a:bodyPr wrap="none" lIns="109728" tIns="54864" rIns="109728" bIns="54864">
            <a:spAutoFit/>
          </a:bodyPr>
          <a:lstStyle/>
          <a:p>
            <a:r>
              <a:rPr lang="en-US" sz="4800" b="1" dirty="0" smtClean="0">
                <a:solidFill>
                  <a:schemeClr val="bg1"/>
                </a:solidFill>
              </a:rPr>
              <a:t>SCHEDULE I</a:t>
            </a:r>
            <a:endParaRPr lang="en-US" sz="4800" b="1" dirty="0">
              <a:solidFill>
                <a:schemeClr val="bg1"/>
              </a:solidFill>
            </a:endParaRPr>
          </a:p>
        </p:txBody>
      </p:sp>
    </p:spTree>
    <p:extLst>
      <p:ext uri="{BB962C8B-B14F-4D97-AF65-F5344CB8AC3E}">
        <p14:creationId xmlns:p14="http://schemas.microsoft.com/office/powerpoint/2010/main" xmlns="" val="40516578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732178"/>
            <a:ext cx="12985750" cy="5221288"/>
          </a:xfrm>
        </p:spPr>
        <p:txBody>
          <a:bodyPr/>
          <a:lstStyle/>
          <a:p>
            <a:pPr marL="0" indent="0" algn="ctr">
              <a:lnSpc>
                <a:spcPct val="100000"/>
              </a:lnSpc>
              <a:spcBef>
                <a:spcPts val="0"/>
              </a:spcBef>
              <a:buNone/>
            </a:pPr>
            <a:r>
              <a:rPr lang="en-US" b="1" dirty="0"/>
              <a:t>SCHEDULE II</a:t>
            </a:r>
            <a:endParaRPr lang="en-US" dirty="0"/>
          </a:p>
          <a:p>
            <a:pPr marL="0" indent="0" algn="ctr">
              <a:lnSpc>
                <a:spcPct val="100000"/>
              </a:lnSpc>
              <a:spcBef>
                <a:spcPts val="0"/>
              </a:spcBef>
              <a:buNone/>
            </a:pPr>
            <a:r>
              <a:rPr lang="en-US" b="1" dirty="0"/>
              <a:t>[</a:t>
            </a:r>
            <a:r>
              <a:rPr lang="en-US" b="1" i="1" dirty="0"/>
              <a:t>See </a:t>
            </a:r>
            <a:r>
              <a:rPr lang="en-US" b="1" dirty="0"/>
              <a:t>section 7]</a:t>
            </a:r>
            <a:endParaRPr lang="en-US" dirty="0"/>
          </a:p>
          <a:p>
            <a:pPr marL="0" indent="0">
              <a:lnSpc>
                <a:spcPct val="100000"/>
              </a:lnSpc>
              <a:spcBef>
                <a:spcPts val="0"/>
              </a:spcBef>
              <a:buNone/>
            </a:pPr>
            <a:r>
              <a:rPr lang="en-US" dirty="0"/>
              <a:t> </a:t>
            </a:r>
          </a:p>
          <a:p>
            <a:pPr marL="0" indent="0" algn="ctr">
              <a:lnSpc>
                <a:spcPct val="100000"/>
              </a:lnSpc>
              <a:spcBef>
                <a:spcPts val="0"/>
              </a:spcBef>
              <a:buNone/>
            </a:pPr>
            <a:r>
              <a:rPr lang="en-US" b="1" dirty="0"/>
              <a:t>ACTIVITIES </a:t>
            </a:r>
            <a:r>
              <a:rPr lang="en-US" b="1" i="1" dirty="0"/>
              <a:t>OR TRANSACTIONS </a:t>
            </a:r>
            <a:r>
              <a:rPr lang="en-US" b="1" dirty="0"/>
              <a:t> TO BE TREATED AS SUPPLY OF GOODS OR SUPPLY OF SERVICES </a:t>
            </a:r>
          </a:p>
          <a:p>
            <a:pPr marL="0" indent="0">
              <a:lnSpc>
                <a:spcPct val="100000"/>
              </a:lnSpc>
              <a:spcBef>
                <a:spcPts val="0"/>
              </a:spcBef>
              <a:buNone/>
            </a:pPr>
            <a:r>
              <a:rPr lang="en-US" dirty="0"/>
              <a:t>1. 	Transfer</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a</a:t>
            </a:r>
            <a:r>
              <a:rPr lang="en-US" dirty="0"/>
              <a:t>) any transfer of the title in goods is a supply of goods;</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b</a:t>
            </a:r>
            <a:r>
              <a:rPr lang="en-US" dirty="0"/>
              <a:t>) any transfer of right in goods or of undivided share in goods without the transfer of title thereof, is a supply of services;</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c</a:t>
            </a:r>
            <a:r>
              <a:rPr lang="en-US" dirty="0"/>
              <a:t>) any transfer of title in goods under an agreement which stipulates that property in goods shall pass at a future date upon payment of full consideration as agreed, is a supply of goods.</a:t>
            </a:r>
          </a:p>
          <a:p>
            <a:pPr marL="0" indent="0">
              <a:buNone/>
            </a:pPr>
            <a:r>
              <a:rPr lang="en-US" dirty="0"/>
              <a:t> </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29417415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dirty="0"/>
              <a:t>Schedule –II (</a:t>
            </a:r>
            <a:r>
              <a:rPr lang="en-US" dirty="0" err="1"/>
              <a:t>Contd</a:t>
            </a:r>
            <a:r>
              <a:rPr lang="en-US" dirty="0"/>
              <a:t>…) </a:t>
            </a:r>
          </a:p>
          <a:p>
            <a:pPr marL="0" indent="0">
              <a:lnSpc>
                <a:spcPct val="100000"/>
              </a:lnSpc>
              <a:spcBef>
                <a:spcPts val="0"/>
              </a:spcBef>
              <a:buNone/>
            </a:pPr>
            <a:endParaRPr lang="en-US" dirty="0"/>
          </a:p>
          <a:p>
            <a:pPr marL="0" indent="0">
              <a:lnSpc>
                <a:spcPct val="100000"/>
              </a:lnSpc>
              <a:spcBef>
                <a:spcPts val="0"/>
              </a:spcBef>
              <a:buNone/>
            </a:pPr>
            <a:r>
              <a:rPr lang="en-US" dirty="0"/>
              <a:t>2.	 Land and Building</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a</a:t>
            </a:r>
            <a:r>
              <a:rPr lang="en-US" dirty="0"/>
              <a:t>) any lease, tenancy, easement, </a:t>
            </a:r>
            <a:r>
              <a:rPr lang="en-US" dirty="0" err="1"/>
              <a:t>licence</a:t>
            </a:r>
            <a:r>
              <a:rPr lang="en-US" dirty="0"/>
              <a:t> to occupy land is a supply of services;</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b</a:t>
            </a:r>
            <a:r>
              <a:rPr lang="en-US" dirty="0"/>
              <a:t>) any lease or letting out of the building including a commercial, industrial or residential complex for business or commerce, either wholly or partly, is a supply of services.</a:t>
            </a:r>
          </a:p>
          <a:p>
            <a:pPr marL="0" indent="0">
              <a:lnSpc>
                <a:spcPct val="100000"/>
              </a:lnSpc>
              <a:spcBef>
                <a:spcPts val="0"/>
              </a:spcBef>
              <a:buNone/>
            </a:pPr>
            <a:r>
              <a:rPr lang="en-US" dirty="0"/>
              <a:t> </a:t>
            </a:r>
          </a:p>
          <a:p>
            <a:pPr marL="548640" indent="-548640">
              <a:lnSpc>
                <a:spcPct val="100000"/>
              </a:lnSpc>
              <a:spcBef>
                <a:spcPts val="0"/>
              </a:spcBef>
              <a:buAutoNum type="arabicPeriod" startAt="3"/>
            </a:pPr>
            <a:r>
              <a:rPr lang="en-US" dirty="0"/>
              <a:t>Treatment or process</a:t>
            </a:r>
          </a:p>
          <a:p>
            <a:pPr marL="0" indent="0">
              <a:lnSpc>
                <a:spcPct val="100000"/>
              </a:lnSpc>
              <a:spcBef>
                <a:spcPts val="0"/>
              </a:spcBef>
              <a:buNone/>
            </a:pPr>
            <a:r>
              <a:rPr lang="en-US" dirty="0"/>
              <a:t> </a:t>
            </a:r>
          </a:p>
          <a:p>
            <a:pPr marL="0" indent="0">
              <a:lnSpc>
                <a:spcPct val="100000"/>
              </a:lnSpc>
              <a:spcBef>
                <a:spcPts val="0"/>
              </a:spcBef>
              <a:buNone/>
            </a:pPr>
            <a:r>
              <a:rPr lang="en-US" dirty="0"/>
              <a:t>Any treatment or process which is applied to another person's goods is a supply of services.</a:t>
            </a:r>
          </a:p>
          <a:p>
            <a:pPr marL="0" indent="0">
              <a:buNone/>
            </a:pPr>
            <a:r>
              <a:rPr lang="en-US" dirty="0"/>
              <a:t> </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23121610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a:t>4. 	Transfer of business assets</a:t>
            </a:r>
          </a:p>
          <a:p>
            <a:pPr marL="0" indent="0">
              <a:buNone/>
            </a:pPr>
            <a:r>
              <a:rPr lang="en-US" dirty="0"/>
              <a:t>(</a:t>
            </a:r>
            <a:r>
              <a:rPr lang="en-US" i="1" dirty="0"/>
              <a:t>a</a:t>
            </a:r>
            <a:r>
              <a:rPr lang="en-US" dirty="0"/>
              <a:t>) where goods forming part of the assets of a business are transferred or disposed of by or under the directions of the person carrying on the business so as no longer to form part of those assets, whether or not for a consideration, such transfer or disposal is a supply of goods by the person;</a:t>
            </a:r>
          </a:p>
          <a:p>
            <a:pPr marL="0" indent="0">
              <a:buNone/>
            </a:pPr>
            <a:r>
              <a:rPr lang="en-US" dirty="0"/>
              <a:t>(</a:t>
            </a:r>
            <a:r>
              <a:rPr lang="en-US" i="1" dirty="0"/>
              <a:t>b</a:t>
            </a:r>
            <a:r>
              <a:rPr lang="en-US" dirty="0"/>
              <a:t>) where, by or under the direction of a person carrying on a business, goods held or used for the purposes of the business are put to any private use or are used, or made available to any person for use, for any purpose other than a purpose of the business, whether or not for a consideration, the usage or making available of such goods is a supply of services;</a:t>
            </a:r>
          </a:p>
          <a:p>
            <a:pPr marL="0" indent="0">
              <a:buNone/>
            </a:pPr>
            <a:r>
              <a:rPr lang="en-US" dirty="0"/>
              <a:t>(</a:t>
            </a:r>
            <a:r>
              <a:rPr lang="en-US" i="1" dirty="0"/>
              <a:t>c</a:t>
            </a:r>
            <a:r>
              <a:rPr lang="en-US" dirty="0"/>
              <a:t>) where any person ceases to be a taxable person, any goods forming part of the assets of any business carried on by him shall be deemed to be supplied by him in the course or furtherance of his business immediately before he ceases to be a taxable person, unless—</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9329690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a:t>Schedule II  (</a:t>
            </a:r>
            <a:r>
              <a:rPr lang="en-US" dirty="0" err="1"/>
              <a:t>Contd</a:t>
            </a:r>
            <a:r>
              <a:rPr lang="en-US" dirty="0"/>
              <a:t>….) </a:t>
            </a:r>
          </a:p>
          <a:p>
            <a:pPr marL="0" indent="0">
              <a:buNone/>
            </a:pPr>
            <a:r>
              <a:rPr lang="en-US" dirty="0"/>
              <a:t>(</a:t>
            </a:r>
            <a:r>
              <a:rPr lang="en-US" i="1" dirty="0"/>
              <a:t>i</a:t>
            </a:r>
            <a:r>
              <a:rPr lang="en-US" dirty="0"/>
              <a:t>) 	the business is transferred as a going concern to another person; or</a:t>
            </a:r>
          </a:p>
          <a:p>
            <a:pPr marL="0" indent="0">
              <a:buNone/>
            </a:pPr>
            <a:r>
              <a:rPr lang="en-US" dirty="0"/>
              <a:t>(</a:t>
            </a:r>
            <a:r>
              <a:rPr lang="en-US" i="1" dirty="0"/>
              <a:t>ii</a:t>
            </a:r>
            <a:r>
              <a:rPr lang="en-US" dirty="0"/>
              <a:t>) 	the business is carried on by a personal representative who is deemed</a:t>
            </a:r>
          </a:p>
          <a:p>
            <a:pPr marL="0" indent="0">
              <a:buNone/>
            </a:pPr>
            <a:r>
              <a:rPr lang="en-US" dirty="0"/>
              <a:t>	to be a taxable person.</a:t>
            </a:r>
          </a:p>
          <a:p>
            <a:pPr marL="0" indent="0">
              <a:buNone/>
            </a:pPr>
            <a:r>
              <a:rPr lang="en-US" dirty="0"/>
              <a:t>5. 	Supply of services</a:t>
            </a:r>
          </a:p>
          <a:p>
            <a:pPr marL="0" indent="0">
              <a:buNone/>
            </a:pPr>
            <a:r>
              <a:rPr lang="en-US" dirty="0"/>
              <a:t>The following shall be treated as supply of services, namely:—</a:t>
            </a:r>
          </a:p>
          <a:p>
            <a:pPr marL="0" indent="0">
              <a:buNone/>
            </a:pPr>
            <a:r>
              <a:rPr lang="en-US" dirty="0"/>
              <a:t>(</a:t>
            </a:r>
            <a:r>
              <a:rPr lang="en-US" i="1" dirty="0"/>
              <a:t>a</a:t>
            </a:r>
            <a:r>
              <a:rPr lang="en-US" dirty="0"/>
              <a:t>) renting of immovable property;</a:t>
            </a:r>
          </a:p>
          <a:p>
            <a:pPr marL="0" indent="0">
              <a:buNone/>
            </a:pPr>
            <a:r>
              <a:rPr lang="en-US" dirty="0"/>
              <a:t>(</a:t>
            </a:r>
            <a:r>
              <a:rPr lang="en-US" i="1" dirty="0"/>
              <a:t>b</a:t>
            </a:r>
            <a:r>
              <a:rPr lang="en-US" dirty="0"/>
              <a:t>) construction of a complex, building, civil structure or a part thereof, including a complex or building intended for sale to a buyer, wholly or partly, except where the entire consideration has been received after issuance of completion certificate, where required, by the competent authority or after its first occupation, whichever is earlier.</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4099873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0" y="0"/>
            <a:ext cx="9448800" cy="1371600"/>
          </a:xfrm>
        </p:spPr>
        <p:txBody>
          <a:bodyPr/>
          <a:lstStyle/>
          <a:p>
            <a:pPr algn="ctr" defTabSz="1306513" eaLnBrk="1" hangingPunct="1">
              <a:spcBef>
                <a:spcPct val="50000"/>
              </a:spcBef>
            </a:pPr>
            <a:r>
              <a:rPr lang="en-IN" altLang="en-US" sz="3600" dirty="0"/>
              <a:t>Levy and Collection of </a:t>
            </a:r>
            <a:r>
              <a:rPr lang="en-IN" altLang="en-US" sz="3600" dirty="0" smtClean="0"/>
              <a:t>Tax</a:t>
            </a:r>
            <a:br>
              <a:rPr lang="en-IN" altLang="en-US" sz="3600" dirty="0" smtClean="0"/>
            </a:br>
            <a:r>
              <a:rPr lang="en-IN" altLang="en-US" sz="3600" dirty="0" smtClean="0"/>
              <a:t>- </a:t>
            </a:r>
            <a:r>
              <a:rPr lang="en-IN" altLang="en-US" sz="3600" dirty="0"/>
              <a:t>Constitutional Scheme</a:t>
            </a:r>
          </a:p>
        </p:txBody>
      </p:sp>
      <p:sp>
        <p:nvSpPr>
          <p:cNvPr id="10243" name="Rectangle 3"/>
          <p:cNvSpPr txBox="1">
            <a:spLocks noChangeArrowheads="1"/>
          </p:cNvSpPr>
          <p:nvPr/>
        </p:nvSpPr>
        <p:spPr bwMode="auto">
          <a:xfrm>
            <a:off x="457200" y="1676400"/>
            <a:ext cx="11734800" cy="5791200"/>
          </a:xfrm>
          <a:prstGeom prst="rect">
            <a:avLst/>
          </a:prstGeom>
          <a:noFill/>
          <a:ln w="9525">
            <a:noFill/>
            <a:miter lim="800000"/>
            <a:headEnd/>
            <a:tailEnd/>
          </a:ln>
          <a:effectLst/>
        </p:spPr>
        <p:txBody>
          <a:bodyPr lIns="0" tIns="0" rIns="0" bIns="0"/>
          <a:lstStyle/>
          <a:p>
            <a:pPr marL="457200" indent="-457200" eaLnBrk="1" hangingPunct="1">
              <a:lnSpc>
                <a:spcPct val="120000"/>
              </a:lnSpc>
              <a:spcBef>
                <a:spcPct val="20000"/>
              </a:spcBef>
              <a:buFont typeface="Wingdings" panose="05000000000000000000" pitchFamily="2" charset="2"/>
              <a:buChar char="q"/>
            </a:pPr>
            <a:r>
              <a:rPr lang="en-US" altLang="en-US" sz="3000" dirty="0" smtClean="0"/>
              <a:t>Part XII of the Constitution</a:t>
            </a:r>
          </a:p>
          <a:p>
            <a:pPr marL="457200" indent="-457200" eaLnBrk="1" hangingPunct="1">
              <a:lnSpc>
                <a:spcPct val="120000"/>
              </a:lnSpc>
              <a:spcBef>
                <a:spcPct val="20000"/>
              </a:spcBef>
              <a:buFont typeface="Wingdings" panose="05000000000000000000" pitchFamily="2" charset="2"/>
              <a:buChar char="q"/>
            </a:pPr>
            <a:r>
              <a:rPr lang="en-US" altLang="en-US" sz="3000" dirty="0" smtClean="0"/>
              <a:t>Articles 264 to 300A</a:t>
            </a:r>
          </a:p>
          <a:p>
            <a:pPr marL="457200" indent="-457200" eaLnBrk="1" hangingPunct="1">
              <a:lnSpc>
                <a:spcPct val="120000"/>
              </a:lnSpc>
              <a:spcBef>
                <a:spcPct val="20000"/>
              </a:spcBef>
              <a:buFont typeface="Wingdings" panose="05000000000000000000" pitchFamily="2" charset="2"/>
              <a:buChar char="q"/>
            </a:pPr>
            <a:r>
              <a:rPr lang="en-US" altLang="en-US" sz="3000" dirty="0" smtClean="0"/>
              <a:t>‘Finance, Property, Contracts and Suits’</a:t>
            </a:r>
          </a:p>
          <a:p>
            <a:pPr marL="457200" indent="-457200" eaLnBrk="1" hangingPunct="1">
              <a:lnSpc>
                <a:spcPct val="120000"/>
              </a:lnSpc>
              <a:spcBef>
                <a:spcPct val="20000"/>
              </a:spcBef>
              <a:buFont typeface="Wingdings" panose="05000000000000000000" pitchFamily="2" charset="2"/>
              <a:buChar char="q"/>
            </a:pPr>
            <a:r>
              <a:rPr lang="en-US" altLang="en-US" sz="3000" dirty="0" smtClean="0"/>
              <a:t>Article 265 of the Constitution</a:t>
            </a:r>
            <a:endParaRPr lang="en-US" altLang="en-US" sz="3000" dirty="0"/>
          </a:p>
          <a:p>
            <a:pPr marL="742950" lvl="1" indent="-285750" eaLnBrk="1" hangingPunct="1">
              <a:lnSpc>
                <a:spcPct val="120000"/>
              </a:lnSpc>
              <a:spcBef>
                <a:spcPct val="20000"/>
              </a:spcBef>
              <a:buFont typeface="Wingdings" pitchFamily="2" charset="2"/>
              <a:buChar char="§"/>
            </a:pPr>
            <a:r>
              <a:rPr lang="en-US" altLang="en-US" sz="2800" dirty="0" smtClean="0"/>
              <a:t>‘No tax shall be levied or collected except by authority of law’</a:t>
            </a:r>
            <a:endParaRPr lang="en-US" altLang="en-US" sz="2800" dirty="0"/>
          </a:p>
          <a:p>
            <a:pPr marL="742950" lvl="1" indent="-285750" eaLnBrk="1" hangingPunct="1">
              <a:lnSpc>
                <a:spcPct val="120000"/>
              </a:lnSpc>
              <a:spcBef>
                <a:spcPct val="20000"/>
              </a:spcBef>
              <a:buFont typeface="Wingdings" pitchFamily="2" charset="2"/>
              <a:buChar char="§"/>
            </a:pPr>
            <a:r>
              <a:rPr lang="en-US" altLang="en-US" sz="2800" dirty="0" smtClean="0"/>
              <a:t>‘Tax’ includes ‘all types of taxes’</a:t>
            </a:r>
          </a:p>
          <a:p>
            <a:pPr marL="742950" lvl="1" indent="-285750" eaLnBrk="1" hangingPunct="1">
              <a:lnSpc>
                <a:spcPct val="120000"/>
              </a:lnSpc>
              <a:spcBef>
                <a:spcPct val="20000"/>
              </a:spcBef>
              <a:buFont typeface="Wingdings" pitchFamily="2" charset="2"/>
              <a:buChar char="§"/>
            </a:pPr>
            <a:r>
              <a:rPr lang="en-US" altLang="en-US" sz="2800" dirty="0" smtClean="0"/>
              <a:t>Mafatlal Indus. Ltd. vs. UOI – 1997(87)ELT 247(SC)</a:t>
            </a:r>
            <a:endParaRPr lang="en-US" altLang="en-US" sz="2000" dirty="0"/>
          </a:p>
          <a:p>
            <a:pPr marL="457200" indent="-457200" eaLnBrk="1" hangingPunct="1">
              <a:lnSpc>
                <a:spcPct val="120000"/>
              </a:lnSpc>
              <a:spcBef>
                <a:spcPct val="20000"/>
              </a:spcBef>
              <a:buFont typeface="Wingdings" panose="05000000000000000000" pitchFamily="2" charset="2"/>
              <a:buChar char="q"/>
            </a:pPr>
            <a:r>
              <a:rPr lang="en-US" altLang="en-US" sz="2800" dirty="0" smtClean="0"/>
              <a:t>‘Levy’ and ‘Collection’ both should be ‘lawful’</a:t>
            </a:r>
          </a:p>
        </p:txBody>
      </p:sp>
      <p:sp>
        <p:nvSpPr>
          <p:cNvPr id="10244" name="Slide Number Placeholder 1"/>
          <p:cNvSpPr>
            <a:spLocks noGrp="1"/>
          </p:cNvSpPr>
          <p:nvPr>
            <p:ph type="sldNum" sz="quarter" idx="10"/>
          </p:nvPr>
        </p:nvSpPr>
        <p:spPr>
          <a:xfrm>
            <a:off x="10668000" y="8168640"/>
            <a:ext cx="3413125" cy="354013"/>
          </a:xfrm>
          <a:noFill/>
          <a:ln>
            <a:miter lim="800000"/>
            <a:headEnd/>
            <a:tailEnd/>
          </a:ln>
        </p:spPr>
        <p:txBody>
          <a:bodyPr/>
          <a:lstStyle/>
          <a:p>
            <a:fld id="{7D59C494-5195-4B92-A19A-0C50E8DB672D}" type="slidenum">
              <a:rPr lang="en-US" altLang="en-US"/>
              <a:pPr/>
              <a:t>8</a:t>
            </a:fld>
            <a:endParaRPr lang="en-US" altLang="en-US" dirty="0"/>
          </a:p>
        </p:txBody>
      </p:sp>
      <p:pic>
        <p:nvPicPr>
          <p:cNvPr id="5" name="Picture 4" descr="NFQt.gif"/>
          <p:cNvPicPr>
            <a:picLocks noChangeAspect="1"/>
          </p:cNvPicPr>
          <p:nvPr/>
        </p:nvPicPr>
        <p:blipFill>
          <a:blip r:embed="rId2"/>
          <a:stretch>
            <a:fillRect/>
          </a:stretch>
        </p:blipFill>
        <p:spPr>
          <a:xfrm>
            <a:off x="152400" y="140770"/>
            <a:ext cx="2133600" cy="1201928"/>
          </a:xfrm>
          <a:prstGeom prst="rect">
            <a:avLst/>
          </a:prstGeom>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lide(fromBottom)">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slide(fromBottom)">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slide(fromBottom)">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slide(fromBottom)">
                                      <p:cBhvr>
                                        <p:cTn id="22" dur="500"/>
                                        <p:tgtEl>
                                          <p:spTgt spid="10243">
                                            <p:txEl>
                                              <p:pRg st="3" end="3"/>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Effect transition="in" filter="slide(fromBottom)">
                                      <p:cBhvr>
                                        <p:cTn id="25" dur="500"/>
                                        <p:tgtEl>
                                          <p:spTgt spid="1024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243">
                                            <p:txEl>
                                              <p:pRg st="5" end="5"/>
                                            </p:txEl>
                                          </p:spTgt>
                                        </p:tgtEl>
                                        <p:attrNameLst>
                                          <p:attrName>style.visibility</p:attrName>
                                        </p:attrNameLst>
                                      </p:cBhvr>
                                      <p:to>
                                        <p:strVal val="visible"/>
                                      </p:to>
                                    </p:set>
                                    <p:animEffect transition="in" filter="slide(fromBottom)">
                                      <p:cBhvr>
                                        <p:cTn id="28" dur="500"/>
                                        <p:tgtEl>
                                          <p:spTgt spid="10243">
                                            <p:txEl>
                                              <p:pRg st="5" end="5"/>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animEffect transition="in" filter="slide(fromBottom)">
                                      <p:cBhvr>
                                        <p:cTn id="31" dur="500"/>
                                        <p:tgtEl>
                                          <p:spTgt spid="1024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0243">
                                            <p:txEl>
                                              <p:pRg st="7" end="7"/>
                                            </p:txEl>
                                          </p:spTgt>
                                        </p:tgtEl>
                                        <p:attrNameLst>
                                          <p:attrName>style.visibility</p:attrName>
                                        </p:attrNameLst>
                                      </p:cBhvr>
                                      <p:to>
                                        <p:strVal val="visible"/>
                                      </p:to>
                                    </p:set>
                                    <p:animEffect transition="in" filter="slide(fromBottom)">
                                      <p:cBhvr>
                                        <p:cTn id="36" dur="500"/>
                                        <p:tgtEl>
                                          <p:spTgt spid="10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i="1" dirty="0"/>
              <a:t>Schedule II (</a:t>
            </a:r>
            <a:r>
              <a:rPr lang="en-US" i="1" dirty="0" err="1"/>
              <a:t>Contd</a:t>
            </a:r>
            <a:r>
              <a:rPr lang="en-US" i="1" dirty="0"/>
              <a:t>…) </a:t>
            </a:r>
          </a:p>
          <a:p>
            <a:pPr marL="0" indent="0">
              <a:lnSpc>
                <a:spcPct val="100000"/>
              </a:lnSpc>
              <a:spcBef>
                <a:spcPts val="0"/>
              </a:spcBef>
              <a:buNone/>
            </a:pPr>
            <a:endParaRPr lang="en-US" i="1" dirty="0"/>
          </a:p>
          <a:p>
            <a:pPr marL="0" indent="0">
              <a:lnSpc>
                <a:spcPct val="100000"/>
              </a:lnSpc>
              <a:spcBef>
                <a:spcPts val="0"/>
              </a:spcBef>
              <a:buNone/>
            </a:pPr>
            <a:r>
              <a:rPr lang="en-US" i="1" dirty="0"/>
              <a:t>Explanation</a:t>
            </a:r>
            <a:r>
              <a:rPr lang="en-US" dirty="0"/>
              <a:t>.—For the purposes of this clause—</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1</a:t>
            </a:r>
            <a:r>
              <a:rPr lang="en-US" dirty="0"/>
              <a:t>) the expression "competent authority" means the Government or any authority </a:t>
            </a:r>
            <a:r>
              <a:rPr lang="en-US" dirty="0" err="1"/>
              <a:t>authorised</a:t>
            </a:r>
            <a:r>
              <a:rPr lang="en-US" dirty="0"/>
              <a:t> to issue completion certificate under any law for the time being in force and in case of non-requirement of such certificate from such authority, from any of the following, namely:—</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i</a:t>
            </a:r>
            <a:r>
              <a:rPr lang="en-US" dirty="0"/>
              <a:t>) 	an architect registered with the Council of Architecture constituted</a:t>
            </a:r>
          </a:p>
          <a:p>
            <a:pPr marL="0" indent="0">
              <a:lnSpc>
                <a:spcPct val="100000"/>
              </a:lnSpc>
              <a:spcBef>
                <a:spcPts val="0"/>
              </a:spcBef>
              <a:buNone/>
            </a:pPr>
            <a:r>
              <a:rPr lang="en-US" dirty="0"/>
              <a:t>	under the Architects Act, 1972; or</a:t>
            </a:r>
          </a:p>
          <a:p>
            <a:pPr marL="0" indent="0">
              <a:lnSpc>
                <a:spcPct val="100000"/>
              </a:lnSpc>
              <a:spcBef>
                <a:spcPts val="0"/>
              </a:spcBef>
              <a:buNone/>
            </a:pPr>
            <a:r>
              <a:rPr lang="en-US" dirty="0"/>
              <a:t>(</a:t>
            </a:r>
            <a:r>
              <a:rPr lang="en-US" i="1" dirty="0"/>
              <a:t>ii</a:t>
            </a:r>
            <a:r>
              <a:rPr lang="en-US" dirty="0"/>
              <a:t>)	 a chartered engineer registered with the Institution of Engineers (India); or</a:t>
            </a:r>
          </a:p>
          <a:p>
            <a:pPr marL="0" indent="0">
              <a:lnSpc>
                <a:spcPct val="100000"/>
              </a:lnSpc>
              <a:spcBef>
                <a:spcPts val="0"/>
              </a:spcBef>
              <a:buNone/>
            </a:pPr>
            <a:r>
              <a:rPr lang="en-US" dirty="0"/>
              <a:t>(</a:t>
            </a:r>
            <a:r>
              <a:rPr lang="en-US" i="1" dirty="0"/>
              <a:t>iii</a:t>
            </a:r>
            <a:r>
              <a:rPr lang="en-US" dirty="0"/>
              <a:t>) 	a licensed surveyor of the respective local body of the city or town or village or 	development or planning authority;</a:t>
            </a:r>
          </a:p>
          <a:p>
            <a:pPr marL="0" indent="0">
              <a:lnSpc>
                <a:spcPct val="100000"/>
              </a:lnSpc>
              <a:spcBef>
                <a:spcPts val="0"/>
              </a:spcBef>
              <a:buNone/>
            </a:pPr>
            <a:r>
              <a:rPr lang="en-US" dirty="0"/>
              <a:t>(</a:t>
            </a:r>
            <a:r>
              <a:rPr lang="en-US" i="1" dirty="0"/>
              <a:t>2</a:t>
            </a:r>
            <a:r>
              <a:rPr lang="en-US" dirty="0"/>
              <a:t>) the expression "construction" includes additions, alterations, replacements or </a:t>
            </a:r>
            <a:r>
              <a:rPr lang="en-US" dirty="0" err="1"/>
              <a:t>remodelling</a:t>
            </a:r>
            <a:r>
              <a:rPr lang="en-US" dirty="0"/>
              <a:t> of any existing civil structure;</a:t>
            </a:r>
          </a:p>
          <a:p>
            <a:pPr marL="0" indent="0">
              <a:lnSpc>
                <a:spcPct val="100000"/>
              </a:lnSpc>
              <a:spcBef>
                <a:spcPts val="0"/>
              </a:spcBef>
              <a:buNone/>
            </a:pPr>
            <a:r>
              <a:rPr lang="en-US" dirty="0"/>
              <a:t> </a:t>
            </a:r>
          </a:p>
          <a:p>
            <a:pPr marL="0" indent="0">
              <a:lnSpc>
                <a:spcPct val="100000"/>
              </a:lnSpc>
              <a:spcBef>
                <a:spcPts val="0"/>
              </a:spcBef>
              <a:buNone/>
            </a:pPr>
            <a:r>
              <a:rPr lang="en-US" dirty="0"/>
              <a:t> </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17675837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dirty="0"/>
              <a:t>Schedule-II (</a:t>
            </a:r>
            <a:r>
              <a:rPr lang="en-US" dirty="0" err="1"/>
              <a:t>Contd</a:t>
            </a:r>
            <a:r>
              <a:rPr lang="en-US" dirty="0"/>
              <a:t>…</a:t>
            </a:r>
          </a:p>
          <a:p>
            <a:pPr marL="0" indent="0">
              <a:lnSpc>
                <a:spcPct val="100000"/>
              </a:lnSpc>
              <a:spcBef>
                <a:spcPts val="0"/>
              </a:spcBef>
              <a:buNone/>
            </a:pPr>
            <a:endParaRPr lang="en-US" dirty="0"/>
          </a:p>
          <a:p>
            <a:pPr marL="0" indent="0">
              <a:lnSpc>
                <a:spcPct val="100000"/>
              </a:lnSpc>
              <a:spcBef>
                <a:spcPts val="0"/>
              </a:spcBef>
              <a:buNone/>
            </a:pPr>
            <a:r>
              <a:rPr lang="en-US" dirty="0"/>
              <a:t>(</a:t>
            </a:r>
            <a:r>
              <a:rPr lang="en-US" i="1" dirty="0"/>
              <a:t>c</a:t>
            </a:r>
            <a:r>
              <a:rPr lang="en-US" dirty="0"/>
              <a:t>) temporary transfer or permitting the use or enjoyment of any intellectual property right;</a:t>
            </a:r>
          </a:p>
          <a:p>
            <a:pPr marL="0" indent="0">
              <a:lnSpc>
                <a:spcPct val="100000"/>
              </a:lnSpc>
              <a:spcBef>
                <a:spcPts val="0"/>
              </a:spcBef>
              <a:buNone/>
            </a:pPr>
            <a:r>
              <a:rPr lang="en-US" dirty="0"/>
              <a:t>(</a:t>
            </a:r>
            <a:r>
              <a:rPr lang="en-US" i="1" dirty="0"/>
              <a:t>d</a:t>
            </a:r>
            <a:r>
              <a:rPr lang="en-US" dirty="0"/>
              <a:t>) development, design, programming, </a:t>
            </a:r>
            <a:r>
              <a:rPr lang="en-US" dirty="0" err="1"/>
              <a:t>customisation</a:t>
            </a:r>
            <a:r>
              <a:rPr lang="en-US" dirty="0"/>
              <a:t>, adaptation, </a:t>
            </a:r>
            <a:r>
              <a:rPr lang="en-US" dirty="0" err="1"/>
              <a:t>upgradation</a:t>
            </a:r>
            <a:r>
              <a:rPr lang="en-US" dirty="0"/>
              <a:t>, enhancement, implementation of information technology software;</a:t>
            </a:r>
          </a:p>
          <a:p>
            <a:pPr marL="0" indent="0">
              <a:lnSpc>
                <a:spcPct val="100000"/>
              </a:lnSpc>
              <a:spcBef>
                <a:spcPts val="0"/>
              </a:spcBef>
              <a:buNone/>
            </a:pPr>
            <a:r>
              <a:rPr lang="en-US" dirty="0"/>
              <a:t>(</a:t>
            </a:r>
            <a:r>
              <a:rPr lang="en-US" i="1" dirty="0"/>
              <a:t>e</a:t>
            </a:r>
            <a:r>
              <a:rPr lang="en-US" dirty="0"/>
              <a:t>) agreeing to the obligation to refrain from an act, or to tolerate an act or a situation, or to do an act; and</a:t>
            </a:r>
          </a:p>
          <a:p>
            <a:pPr marL="0" indent="0">
              <a:lnSpc>
                <a:spcPct val="100000"/>
              </a:lnSpc>
              <a:spcBef>
                <a:spcPts val="0"/>
              </a:spcBef>
              <a:buNone/>
            </a:pPr>
            <a:r>
              <a:rPr lang="en-US" dirty="0"/>
              <a:t>(</a:t>
            </a:r>
            <a:r>
              <a:rPr lang="en-US" i="1" dirty="0"/>
              <a:t>f</a:t>
            </a:r>
            <a:r>
              <a:rPr lang="en-US" dirty="0"/>
              <a:t>) transfer of the right to use any goods for any purpose (whether or not for a specified period) for cash, deferred payment or other valuable consideration.</a:t>
            </a:r>
          </a:p>
          <a:p>
            <a:pPr marL="0" indent="0">
              <a:lnSpc>
                <a:spcPct val="100000"/>
              </a:lnSpc>
              <a:spcBef>
                <a:spcPts val="0"/>
              </a:spcBef>
              <a:buNone/>
            </a:pPr>
            <a:endParaRPr lang="en-US" dirty="0"/>
          </a:p>
          <a:p>
            <a:pPr marL="0" indent="0">
              <a:lnSpc>
                <a:spcPct val="100000"/>
              </a:lnSpc>
              <a:spcBef>
                <a:spcPts val="0"/>
              </a:spcBef>
              <a:buNone/>
            </a:pPr>
            <a:r>
              <a:rPr lang="en-US" dirty="0"/>
              <a:t>6. Composite supply</a:t>
            </a:r>
          </a:p>
          <a:p>
            <a:pPr marL="0" indent="0">
              <a:lnSpc>
                <a:spcPct val="100000"/>
              </a:lnSpc>
              <a:spcBef>
                <a:spcPts val="0"/>
              </a:spcBef>
              <a:buNone/>
            </a:pPr>
            <a:r>
              <a:rPr lang="en-US" dirty="0"/>
              <a:t> </a:t>
            </a:r>
          </a:p>
          <a:p>
            <a:pPr marL="0" indent="0">
              <a:lnSpc>
                <a:spcPct val="100000"/>
              </a:lnSpc>
              <a:spcBef>
                <a:spcPts val="0"/>
              </a:spcBef>
              <a:buNone/>
            </a:pPr>
            <a:r>
              <a:rPr lang="en-US" dirty="0"/>
              <a:t>The following composite supplies shall be treated as a supply of services, namely:—</a:t>
            </a:r>
          </a:p>
          <a:p>
            <a:pPr marL="0" indent="0">
              <a:lnSpc>
                <a:spcPct val="100000"/>
              </a:lnSpc>
              <a:spcBef>
                <a:spcPts val="0"/>
              </a:spcBef>
              <a:buNone/>
            </a:pPr>
            <a:r>
              <a:rPr lang="en-US" dirty="0"/>
              <a:t> </a:t>
            </a:r>
          </a:p>
          <a:p>
            <a:pPr marL="0" indent="0">
              <a:lnSpc>
                <a:spcPct val="100000"/>
              </a:lnSpc>
              <a:spcBef>
                <a:spcPts val="0"/>
              </a:spcBef>
              <a:buNone/>
            </a:pPr>
            <a:r>
              <a:rPr lang="en-US" dirty="0"/>
              <a:t>(</a:t>
            </a:r>
            <a:r>
              <a:rPr lang="en-US" i="1" dirty="0"/>
              <a:t>a</a:t>
            </a:r>
            <a:r>
              <a:rPr lang="en-US" dirty="0"/>
              <a:t>) works contract as defined in clause (119) of section 2; and</a:t>
            </a:r>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12901890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dirty="0"/>
              <a:t>Schedule II (</a:t>
            </a:r>
            <a:r>
              <a:rPr lang="en-US" dirty="0" err="1"/>
              <a:t>Contd</a:t>
            </a:r>
            <a:r>
              <a:rPr lang="en-US" dirty="0"/>
              <a:t>…) </a:t>
            </a:r>
          </a:p>
          <a:p>
            <a:pPr marL="0" indent="0">
              <a:lnSpc>
                <a:spcPct val="100000"/>
              </a:lnSpc>
              <a:spcBef>
                <a:spcPts val="0"/>
              </a:spcBef>
              <a:buNone/>
            </a:pPr>
            <a:endParaRPr lang="en-US" dirty="0"/>
          </a:p>
          <a:p>
            <a:pPr marL="0" indent="0">
              <a:lnSpc>
                <a:spcPct val="100000"/>
              </a:lnSpc>
              <a:spcBef>
                <a:spcPts val="0"/>
              </a:spcBef>
              <a:buNone/>
            </a:pPr>
            <a:r>
              <a:rPr lang="en-US" dirty="0"/>
              <a:t>(</a:t>
            </a:r>
            <a:r>
              <a:rPr lang="en-US" i="1" dirty="0"/>
              <a:t>b</a:t>
            </a:r>
            <a:r>
              <a:rPr lang="en-US" dirty="0"/>
              <a:t>) supply, by way of or as part of any service or in any other manner whatsoever, of goods, being food or any other article for human consumption or any drink (other than alcoholic liquor for human consumption), where such supply or service is for cash, deferred payment or other valuable consideration.</a:t>
            </a:r>
          </a:p>
          <a:p>
            <a:pPr marL="0" indent="0">
              <a:lnSpc>
                <a:spcPct val="100000"/>
              </a:lnSpc>
              <a:spcBef>
                <a:spcPts val="0"/>
              </a:spcBef>
              <a:buNone/>
            </a:pPr>
            <a:r>
              <a:rPr lang="en-US" dirty="0"/>
              <a:t> </a:t>
            </a:r>
          </a:p>
          <a:p>
            <a:pPr marL="0" indent="0">
              <a:lnSpc>
                <a:spcPct val="100000"/>
              </a:lnSpc>
              <a:spcBef>
                <a:spcPts val="0"/>
              </a:spcBef>
              <a:buNone/>
            </a:pPr>
            <a:r>
              <a:rPr lang="en-US" dirty="0"/>
              <a:t>7. 	Supply of Goods</a:t>
            </a:r>
          </a:p>
          <a:p>
            <a:pPr marL="0" indent="0">
              <a:lnSpc>
                <a:spcPct val="100000"/>
              </a:lnSpc>
              <a:spcBef>
                <a:spcPts val="0"/>
              </a:spcBef>
              <a:buNone/>
            </a:pPr>
            <a:r>
              <a:rPr lang="en-US" dirty="0"/>
              <a:t> </a:t>
            </a:r>
          </a:p>
          <a:p>
            <a:pPr marL="0" indent="0">
              <a:lnSpc>
                <a:spcPct val="100000"/>
              </a:lnSpc>
              <a:spcBef>
                <a:spcPts val="0"/>
              </a:spcBef>
              <a:buNone/>
            </a:pPr>
            <a:r>
              <a:rPr lang="en-US" dirty="0"/>
              <a:t>The following shall be treated as supply of goods, namely:—</a:t>
            </a:r>
          </a:p>
          <a:p>
            <a:pPr marL="0" indent="0">
              <a:lnSpc>
                <a:spcPct val="100000"/>
              </a:lnSpc>
              <a:spcBef>
                <a:spcPts val="0"/>
              </a:spcBef>
              <a:buNone/>
            </a:pPr>
            <a:r>
              <a:rPr lang="en-US" dirty="0"/>
              <a:t>	</a:t>
            </a:r>
          </a:p>
          <a:p>
            <a:pPr marL="0" indent="0">
              <a:lnSpc>
                <a:spcPct val="100000"/>
              </a:lnSpc>
              <a:spcBef>
                <a:spcPts val="0"/>
              </a:spcBef>
              <a:buNone/>
            </a:pPr>
            <a:r>
              <a:rPr lang="en-US" dirty="0"/>
              <a:t>Supply of goods by any unincorporated association or body of persons to a member thereof for cash, deferred payment or other valuable consideration.</a:t>
            </a:r>
          </a:p>
          <a:p>
            <a:pPr marL="0" indent="0">
              <a:lnSpc>
                <a:spcPct val="100000"/>
              </a:lnSpc>
              <a:spcBef>
                <a:spcPts val="0"/>
              </a:spcBef>
              <a:buNone/>
            </a:pPr>
            <a:r>
              <a:rPr lang="en-US" b="1" dirty="0"/>
              <a:t> </a:t>
            </a:r>
            <a:endParaRPr lang="en-US" dirty="0"/>
          </a:p>
          <a:p>
            <a:pPr marL="0" indent="0" algn="r">
              <a:lnSpc>
                <a:spcPct val="100000"/>
              </a:lnSpc>
              <a:spcBef>
                <a:spcPts val="0"/>
              </a:spcBef>
              <a:buNone/>
            </a:pPr>
            <a:r>
              <a:rPr lang="en-US" b="1" dirty="0"/>
              <a:t>[Amended by CGST (Amendment Act, 2018 </a:t>
            </a:r>
            <a:r>
              <a:rPr lang="en-US" b="1" dirty="0" err="1"/>
              <a:t>w.e.f</a:t>
            </a:r>
            <a:r>
              <a:rPr lang="en-US" b="1" dirty="0"/>
              <a:t>. 30.08.2018]</a:t>
            </a:r>
            <a:endParaRPr lang="en-US" dirty="0"/>
          </a:p>
          <a:p>
            <a:pPr marL="0" indent="0">
              <a:lnSpc>
                <a:spcPct val="100000"/>
              </a:lnSpc>
              <a:spcBef>
                <a:spcPts val="0"/>
              </a:spcBef>
              <a:buNone/>
            </a:pPr>
            <a:r>
              <a:rPr lang="en-US" b="1" dirty="0"/>
              <a:t> </a:t>
            </a:r>
            <a:endParaRPr lang="en-US" dirty="0"/>
          </a:p>
          <a:p>
            <a:pPr marL="0" indent="0">
              <a:lnSpc>
                <a:spcPct val="100000"/>
              </a:lnSpc>
              <a:spcBef>
                <a:spcPts val="0"/>
              </a:spcBef>
              <a:buNone/>
            </a:pPr>
            <a:r>
              <a:rPr lang="en-US" b="1" dirty="0"/>
              <a:t> </a:t>
            </a:r>
            <a:endParaRPr lang="en-US" dirty="0"/>
          </a:p>
          <a:p>
            <a:pPr marL="0" indent="0">
              <a:buNone/>
            </a:pPr>
            <a:endParaRPr lang="en-US" dirty="0"/>
          </a:p>
        </p:txBody>
      </p:sp>
      <p:sp>
        <p:nvSpPr>
          <p:cNvPr id="3" name="Rectangle 2"/>
          <p:cNvSpPr/>
          <p:nvPr/>
        </p:nvSpPr>
        <p:spPr>
          <a:xfrm>
            <a:off x="1373381" y="273811"/>
            <a:ext cx="4084195" cy="849463"/>
          </a:xfrm>
          <a:prstGeom prst="rect">
            <a:avLst/>
          </a:prstGeom>
        </p:spPr>
        <p:txBody>
          <a:bodyPr wrap="none" lIns="109728" tIns="54864" rIns="109728" bIns="54864">
            <a:spAutoFit/>
          </a:bodyPr>
          <a:lstStyle/>
          <a:p>
            <a:r>
              <a:rPr lang="en-US" sz="4800" b="1" dirty="0" smtClean="0">
                <a:solidFill>
                  <a:schemeClr val="bg1"/>
                </a:solidFill>
              </a:rPr>
              <a:t>SCHEDULE II</a:t>
            </a:r>
            <a:endParaRPr lang="en-US" sz="4800" b="1" dirty="0">
              <a:solidFill>
                <a:schemeClr val="bg1"/>
              </a:solidFill>
            </a:endParaRPr>
          </a:p>
        </p:txBody>
      </p:sp>
    </p:spTree>
    <p:extLst>
      <p:ext uri="{BB962C8B-B14F-4D97-AF65-F5344CB8AC3E}">
        <p14:creationId xmlns:p14="http://schemas.microsoft.com/office/powerpoint/2010/main" xmlns="" val="23511129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38175" y="1895954"/>
            <a:ext cx="12985750" cy="5221288"/>
          </a:xfrm>
        </p:spPr>
        <p:txBody>
          <a:bodyPr/>
          <a:lstStyle/>
          <a:p>
            <a:pPr marL="0" indent="0" algn="ctr">
              <a:buNone/>
            </a:pPr>
            <a:r>
              <a:rPr lang="en-US" b="1" dirty="0"/>
              <a:t>SCHEDULE III</a:t>
            </a:r>
            <a:endParaRPr lang="en-US" dirty="0"/>
          </a:p>
          <a:p>
            <a:pPr marL="0" indent="0" algn="ctr">
              <a:buNone/>
            </a:pPr>
            <a:r>
              <a:rPr lang="en-US" b="1" dirty="0"/>
              <a:t>[</a:t>
            </a:r>
            <a:r>
              <a:rPr lang="en-US" b="1" i="1" dirty="0"/>
              <a:t>See </a:t>
            </a:r>
            <a:r>
              <a:rPr lang="en-US" b="1" dirty="0"/>
              <a:t>section 7]</a:t>
            </a:r>
            <a:endParaRPr lang="en-US" dirty="0"/>
          </a:p>
          <a:p>
            <a:pPr marL="0" indent="0" algn="ctr">
              <a:lnSpc>
                <a:spcPct val="100000"/>
              </a:lnSpc>
              <a:spcBef>
                <a:spcPts val="0"/>
              </a:spcBef>
              <a:buNone/>
            </a:pPr>
            <a:r>
              <a:rPr lang="en-US" b="1" dirty="0"/>
              <a:t>ACTIVITIES OR TRANSACTIONS WHICH SHALL BE TREATED NEITHER AS A SUPPLY OF GOODS NOR A SUPPLY OF SERVICES</a:t>
            </a:r>
            <a:endParaRPr lang="en-US" dirty="0"/>
          </a:p>
          <a:p>
            <a:pPr marL="0" indent="0">
              <a:lnSpc>
                <a:spcPct val="100000"/>
              </a:lnSpc>
              <a:spcBef>
                <a:spcPts val="0"/>
              </a:spcBef>
              <a:buNone/>
            </a:pPr>
            <a:r>
              <a:rPr lang="en-US" b="1" dirty="0"/>
              <a:t> </a:t>
            </a:r>
            <a:endParaRPr lang="en-US" dirty="0"/>
          </a:p>
          <a:p>
            <a:pPr marL="0" indent="0">
              <a:lnSpc>
                <a:spcPct val="100000"/>
              </a:lnSpc>
              <a:spcBef>
                <a:spcPts val="0"/>
              </a:spcBef>
              <a:buNone/>
            </a:pPr>
            <a:r>
              <a:rPr lang="en-US" dirty="0"/>
              <a:t>1. Services by an employee to the employer in the course of or in relation to his employment.</a:t>
            </a:r>
          </a:p>
          <a:p>
            <a:pPr marL="0" indent="0">
              <a:lnSpc>
                <a:spcPct val="100000"/>
              </a:lnSpc>
              <a:spcBef>
                <a:spcPts val="0"/>
              </a:spcBef>
              <a:buNone/>
            </a:pPr>
            <a:r>
              <a:rPr lang="en-US" dirty="0"/>
              <a:t> </a:t>
            </a:r>
          </a:p>
          <a:p>
            <a:pPr marL="0" indent="0">
              <a:lnSpc>
                <a:spcPct val="100000"/>
              </a:lnSpc>
              <a:spcBef>
                <a:spcPts val="0"/>
              </a:spcBef>
              <a:buNone/>
            </a:pPr>
            <a:r>
              <a:rPr lang="en-US" dirty="0"/>
              <a:t>2. Services by any court or Tribunal established under any law for the time being in force.</a:t>
            </a:r>
          </a:p>
          <a:p>
            <a:pPr marL="0" indent="0">
              <a:lnSpc>
                <a:spcPct val="100000"/>
              </a:lnSpc>
              <a:spcBef>
                <a:spcPts val="0"/>
              </a:spcBef>
              <a:buNone/>
            </a:pPr>
            <a:r>
              <a:rPr lang="en-US" dirty="0"/>
              <a:t> </a:t>
            </a:r>
          </a:p>
          <a:p>
            <a:pPr marL="0" indent="0">
              <a:lnSpc>
                <a:spcPct val="100000"/>
              </a:lnSpc>
              <a:spcBef>
                <a:spcPts val="0"/>
              </a:spcBef>
              <a:buNone/>
            </a:pPr>
            <a:r>
              <a:rPr lang="en-US" dirty="0"/>
              <a:t>3. (</a:t>
            </a:r>
            <a:r>
              <a:rPr lang="en-US" i="1" dirty="0"/>
              <a:t>a</a:t>
            </a:r>
            <a:r>
              <a:rPr lang="en-US" dirty="0"/>
              <a:t>) the functions performed by the Members of Parliament, Members of State Legislature, Members of </a:t>
            </a:r>
            <a:r>
              <a:rPr lang="en-US" dirty="0" err="1"/>
              <a:t>Panchayats</a:t>
            </a:r>
            <a:r>
              <a:rPr lang="en-US" dirty="0"/>
              <a:t>, Members of Municipalities and Members of other local authorities;</a:t>
            </a:r>
          </a:p>
          <a:p>
            <a:pPr marL="0" indent="0">
              <a:buNone/>
            </a:pPr>
            <a:r>
              <a:rPr lang="en-US" dirty="0"/>
              <a:t>(</a:t>
            </a:r>
            <a:r>
              <a:rPr lang="en-US" i="1" dirty="0"/>
              <a:t>b</a:t>
            </a:r>
            <a:r>
              <a:rPr lang="en-US" dirty="0"/>
              <a:t>) the duties performed by any person who holds any post in pursuance of the provisions of the Constitution in that capacity; or</a:t>
            </a:r>
          </a:p>
          <a:p>
            <a:pPr marL="0" indent="0">
              <a:buNone/>
            </a:pPr>
            <a:endParaRPr lang="en-US" dirty="0"/>
          </a:p>
        </p:txBody>
      </p:sp>
      <p:sp>
        <p:nvSpPr>
          <p:cNvPr id="3" name="Rectangle 2"/>
          <p:cNvSpPr/>
          <p:nvPr/>
        </p:nvSpPr>
        <p:spPr>
          <a:xfrm>
            <a:off x="1373381" y="273811"/>
            <a:ext cx="4255397" cy="849463"/>
          </a:xfrm>
          <a:prstGeom prst="rect">
            <a:avLst/>
          </a:prstGeom>
        </p:spPr>
        <p:txBody>
          <a:bodyPr wrap="none" lIns="109728" tIns="54864" rIns="109728" bIns="54864">
            <a:spAutoFit/>
          </a:bodyPr>
          <a:lstStyle/>
          <a:p>
            <a:r>
              <a:rPr lang="en-US" sz="4800" b="1" dirty="0" smtClean="0">
                <a:solidFill>
                  <a:schemeClr val="bg1"/>
                </a:solidFill>
              </a:rPr>
              <a:t>SCHEDULE III</a:t>
            </a:r>
            <a:endParaRPr lang="en-US" sz="4800" b="1" dirty="0">
              <a:solidFill>
                <a:schemeClr val="bg1"/>
              </a:solidFill>
            </a:endParaRPr>
          </a:p>
        </p:txBody>
      </p:sp>
    </p:spTree>
    <p:extLst>
      <p:ext uri="{BB962C8B-B14F-4D97-AF65-F5344CB8AC3E}">
        <p14:creationId xmlns:p14="http://schemas.microsoft.com/office/powerpoint/2010/main" xmlns="" val="2795645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dirty="0"/>
              <a:t>Schedule III (</a:t>
            </a:r>
            <a:r>
              <a:rPr lang="en-US" dirty="0" err="1"/>
              <a:t>Contd</a:t>
            </a:r>
            <a:r>
              <a:rPr lang="en-US" dirty="0"/>
              <a:t>…)</a:t>
            </a:r>
          </a:p>
          <a:p>
            <a:pPr marL="0" indent="0">
              <a:lnSpc>
                <a:spcPct val="100000"/>
              </a:lnSpc>
              <a:spcBef>
                <a:spcPts val="0"/>
              </a:spcBef>
              <a:buNone/>
            </a:pPr>
            <a:endParaRPr lang="en-US" dirty="0"/>
          </a:p>
          <a:p>
            <a:pPr marL="0" indent="0">
              <a:lnSpc>
                <a:spcPct val="100000"/>
              </a:lnSpc>
              <a:spcBef>
                <a:spcPts val="0"/>
              </a:spcBef>
              <a:buNone/>
            </a:pPr>
            <a:r>
              <a:rPr lang="en-US" dirty="0"/>
              <a:t>(</a:t>
            </a:r>
            <a:r>
              <a:rPr lang="en-US" i="1" dirty="0"/>
              <a:t>c</a:t>
            </a:r>
            <a:r>
              <a:rPr lang="en-US" dirty="0"/>
              <a:t>) the duties performed by any person as a Chairperson or a Member or a Director in a body established by the Central Government or a State Government or local authority and who is not deemed as an employee before the commencement of this clause.</a:t>
            </a:r>
          </a:p>
          <a:p>
            <a:pPr marL="0" indent="0">
              <a:lnSpc>
                <a:spcPct val="100000"/>
              </a:lnSpc>
              <a:spcBef>
                <a:spcPts val="0"/>
              </a:spcBef>
              <a:buNone/>
            </a:pPr>
            <a:r>
              <a:rPr lang="en-US" dirty="0"/>
              <a:t> </a:t>
            </a:r>
          </a:p>
          <a:p>
            <a:pPr marL="0" indent="0">
              <a:lnSpc>
                <a:spcPct val="100000"/>
              </a:lnSpc>
              <a:spcBef>
                <a:spcPts val="0"/>
              </a:spcBef>
              <a:buNone/>
            </a:pPr>
            <a:r>
              <a:rPr lang="en-US" dirty="0"/>
              <a:t>4. Services of funeral, burial, crematorium or mortuary including transportation of the deceased.</a:t>
            </a:r>
          </a:p>
          <a:p>
            <a:pPr marL="0" indent="0">
              <a:lnSpc>
                <a:spcPct val="100000"/>
              </a:lnSpc>
              <a:spcBef>
                <a:spcPts val="0"/>
              </a:spcBef>
              <a:buNone/>
            </a:pPr>
            <a:r>
              <a:rPr lang="en-US" dirty="0"/>
              <a:t> </a:t>
            </a:r>
          </a:p>
          <a:p>
            <a:pPr marL="0" indent="0">
              <a:lnSpc>
                <a:spcPct val="100000"/>
              </a:lnSpc>
              <a:spcBef>
                <a:spcPts val="0"/>
              </a:spcBef>
              <a:buNone/>
            </a:pPr>
            <a:r>
              <a:rPr lang="en-US" dirty="0"/>
              <a:t>5. Sale of land and, subject to clause (</a:t>
            </a:r>
            <a:r>
              <a:rPr lang="en-US" i="1" dirty="0"/>
              <a:t>b</a:t>
            </a:r>
            <a:r>
              <a:rPr lang="en-US" dirty="0"/>
              <a:t>) of paragraph 5 of Schedule II, sale of building.</a:t>
            </a:r>
          </a:p>
          <a:p>
            <a:pPr marL="0" indent="0">
              <a:lnSpc>
                <a:spcPct val="100000"/>
              </a:lnSpc>
              <a:spcBef>
                <a:spcPts val="0"/>
              </a:spcBef>
              <a:buNone/>
            </a:pPr>
            <a:r>
              <a:rPr lang="en-US" dirty="0"/>
              <a:t> </a:t>
            </a:r>
          </a:p>
          <a:p>
            <a:pPr marL="0" indent="0">
              <a:lnSpc>
                <a:spcPct val="100000"/>
              </a:lnSpc>
              <a:spcBef>
                <a:spcPts val="0"/>
              </a:spcBef>
              <a:buNone/>
            </a:pPr>
            <a:r>
              <a:rPr lang="en-US" dirty="0"/>
              <a:t>6. Actionable claims, other than lottery, betting and gambling.</a:t>
            </a:r>
          </a:p>
          <a:p>
            <a:pPr marL="0" indent="0">
              <a:lnSpc>
                <a:spcPct val="100000"/>
              </a:lnSpc>
              <a:spcBef>
                <a:spcPts val="0"/>
              </a:spcBef>
              <a:buNone/>
            </a:pPr>
            <a:r>
              <a:rPr lang="en-US" dirty="0"/>
              <a:t> </a:t>
            </a:r>
          </a:p>
          <a:p>
            <a:pPr marL="0" indent="0">
              <a:lnSpc>
                <a:spcPct val="100000"/>
              </a:lnSpc>
              <a:spcBef>
                <a:spcPts val="0"/>
              </a:spcBef>
              <a:buNone/>
            </a:pPr>
            <a:r>
              <a:rPr lang="en-US" b="1" i="1" dirty="0"/>
              <a:t>7. Supply of goods from a place in the non-taxable territory to another place in the non-taxable territory without such goods entering into India. </a:t>
            </a:r>
            <a:endParaRPr lang="en-US" dirty="0"/>
          </a:p>
          <a:p>
            <a:pPr marL="0" indent="0">
              <a:buNone/>
            </a:pPr>
            <a:endParaRPr lang="en-US" dirty="0"/>
          </a:p>
        </p:txBody>
      </p:sp>
      <p:sp>
        <p:nvSpPr>
          <p:cNvPr id="3" name="Rectangle 2"/>
          <p:cNvSpPr/>
          <p:nvPr/>
        </p:nvSpPr>
        <p:spPr>
          <a:xfrm>
            <a:off x="1373381" y="273811"/>
            <a:ext cx="4255397" cy="849463"/>
          </a:xfrm>
          <a:prstGeom prst="rect">
            <a:avLst/>
          </a:prstGeom>
        </p:spPr>
        <p:txBody>
          <a:bodyPr wrap="none" lIns="109728" tIns="54864" rIns="109728" bIns="54864">
            <a:spAutoFit/>
          </a:bodyPr>
          <a:lstStyle/>
          <a:p>
            <a:r>
              <a:rPr lang="en-US" sz="4800" b="1" dirty="0" smtClean="0">
                <a:solidFill>
                  <a:schemeClr val="bg1"/>
                </a:solidFill>
              </a:rPr>
              <a:t>SCHEDULE III</a:t>
            </a:r>
            <a:endParaRPr lang="en-US" sz="4800" b="1" dirty="0">
              <a:solidFill>
                <a:schemeClr val="bg1"/>
              </a:solidFill>
            </a:endParaRPr>
          </a:p>
        </p:txBody>
      </p:sp>
    </p:spTree>
    <p:extLst>
      <p:ext uri="{BB962C8B-B14F-4D97-AF65-F5344CB8AC3E}">
        <p14:creationId xmlns:p14="http://schemas.microsoft.com/office/powerpoint/2010/main" xmlns="" val="34665088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nSpc>
                <a:spcPct val="100000"/>
              </a:lnSpc>
              <a:spcBef>
                <a:spcPts val="0"/>
              </a:spcBef>
              <a:buNone/>
            </a:pPr>
            <a:r>
              <a:rPr lang="en-US" dirty="0"/>
              <a:t>Schedule –III (</a:t>
            </a:r>
            <a:r>
              <a:rPr lang="en-US" dirty="0" err="1"/>
              <a:t>Contd</a:t>
            </a:r>
            <a:r>
              <a:rPr lang="en-US" dirty="0"/>
              <a:t>…)</a:t>
            </a:r>
          </a:p>
          <a:p>
            <a:pPr marL="0" indent="0">
              <a:lnSpc>
                <a:spcPct val="100000"/>
              </a:lnSpc>
              <a:spcBef>
                <a:spcPts val="0"/>
              </a:spcBef>
              <a:buNone/>
            </a:pPr>
            <a:endParaRPr lang="en-US" b="1" i="1" dirty="0"/>
          </a:p>
          <a:p>
            <a:pPr marL="0" indent="0">
              <a:lnSpc>
                <a:spcPct val="100000"/>
              </a:lnSpc>
              <a:spcBef>
                <a:spcPts val="0"/>
              </a:spcBef>
              <a:buNone/>
            </a:pPr>
            <a:r>
              <a:rPr lang="en-US" b="1" i="1" dirty="0"/>
              <a:t>8. (a) Supply of warehoused goods to any person before clearance for home consumption; </a:t>
            </a:r>
            <a:endParaRPr lang="en-US" dirty="0"/>
          </a:p>
          <a:p>
            <a:pPr marL="0" indent="0">
              <a:lnSpc>
                <a:spcPct val="100000"/>
              </a:lnSpc>
              <a:spcBef>
                <a:spcPts val="0"/>
              </a:spcBef>
              <a:buNone/>
            </a:pPr>
            <a:r>
              <a:rPr lang="en-US" b="1" i="1" dirty="0"/>
              <a:t>(b) Supply of goods by the consignee to any other person, by endorsement of documents of title to the goods, after the goods have been dispatched from the port of origin located outside India but before clearance for home consumption”; </a:t>
            </a:r>
            <a:endParaRPr lang="en-US" dirty="0"/>
          </a:p>
          <a:p>
            <a:pPr marL="0" indent="0">
              <a:lnSpc>
                <a:spcPct val="100000"/>
              </a:lnSpc>
              <a:spcBef>
                <a:spcPts val="0"/>
              </a:spcBef>
              <a:buNone/>
            </a:pPr>
            <a:r>
              <a:rPr lang="en-US" i="1" dirty="0"/>
              <a:t> </a:t>
            </a:r>
            <a:endParaRPr lang="en-US" dirty="0"/>
          </a:p>
          <a:p>
            <a:pPr marL="0" indent="0">
              <a:lnSpc>
                <a:spcPct val="100000"/>
              </a:lnSpc>
              <a:spcBef>
                <a:spcPts val="0"/>
              </a:spcBef>
              <a:buNone/>
            </a:pPr>
            <a:r>
              <a:rPr lang="en-US" b="1" i="1" dirty="0"/>
              <a:t>Explanation 1</a:t>
            </a:r>
            <a:r>
              <a:rPr lang="en-US" b="1" dirty="0"/>
              <a:t>.—</a:t>
            </a:r>
            <a:r>
              <a:rPr lang="en-US" dirty="0"/>
              <a:t>For the purposes of paragraph 2, the term "court" includes District</a:t>
            </a:r>
          </a:p>
          <a:p>
            <a:pPr marL="0" indent="0">
              <a:lnSpc>
                <a:spcPct val="100000"/>
              </a:lnSpc>
              <a:spcBef>
                <a:spcPts val="0"/>
              </a:spcBef>
              <a:buNone/>
            </a:pPr>
            <a:r>
              <a:rPr lang="en-US" dirty="0"/>
              <a:t>Court, High Court and Supreme Court.</a:t>
            </a:r>
          </a:p>
          <a:p>
            <a:pPr marL="0" indent="0">
              <a:lnSpc>
                <a:spcPct val="100000"/>
              </a:lnSpc>
              <a:spcBef>
                <a:spcPts val="0"/>
              </a:spcBef>
              <a:buNone/>
            </a:pPr>
            <a:r>
              <a:rPr lang="en-US" dirty="0"/>
              <a:t> </a:t>
            </a:r>
          </a:p>
          <a:p>
            <a:pPr marL="0" indent="0">
              <a:lnSpc>
                <a:spcPct val="100000"/>
              </a:lnSpc>
              <a:spcBef>
                <a:spcPts val="0"/>
              </a:spcBef>
              <a:buNone/>
            </a:pPr>
            <a:r>
              <a:rPr lang="en-US" b="1" i="1" dirty="0"/>
              <a:t>Explanation 2. – For the purposes of paragraph 8, the expression “warehoused goods” shall have the same meaning as assigned to it in the Customs Act, 1962. </a:t>
            </a:r>
            <a:endParaRPr lang="en-US" dirty="0"/>
          </a:p>
          <a:p>
            <a:pPr marL="0" indent="0">
              <a:lnSpc>
                <a:spcPct val="100000"/>
              </a:lnSpc>
              <a:spcBef>
                <a:spcPts val="0"/>
              </a:spcBef>
              <a:buNone/>
            </a:pPr>
            <a:r>
              <a:rPr lang="en-US" b="1" dirty="0"/>
              <a:t> </a:t>
            </a:r>
            <a:endParaRPr lang="en-US" dirty="0"/>
          </a:p>
          <a:p>
            <a:pPr marL="0" indent="0" algn="r">
              <a:lnSpc>
                <a:spcPct val="100000"/>
              </a:lnSpc>
              <a:spcBef>
                <a:spcPts val="0"/>
              </a:spcBef>
              <a:buNone/>
            </a:pPr>
            <a:r>
              <a:rPr lang="en-US" b="1" dirty="0"/>
              <a:t>[Amended by CGST (Amendment Act, 2018 </a:t>
            </a:r>
            <a:r>
              <a:rPr lang="en-US" b="1" dirty="0" err="1"/>
              <a:t>w.e.f</a:t>
            </a:r>
            <a:r>
              <a:rPr lang="en-US" b="1" dirty="0"/>
              <a:t>. 30.08.2018]</a:t>
            </a:r>
            <a:endParaRPr lang="en-US" dirty="0"/>
          </a:p>
          <a:p>
            <a:pPr marL="0" indent="0">
              <a:buNone/>
            </a:pPr>
            <a:endParaRPr lang="en-US" dirty="0"/>
          </a:p>
          <a:p>
            <a:pPr marL="0" indent="0">
              <a:buNone/>
            </a:pPr>
            <a:endParaRPr lang="en-US" dirty="0"/>
          </a:p>
        </p:txBody>
      </p:sp>
      <p:sp>
        <p:nvSpPr>
          <p:cNvPr id="3" name="Rectangle 2"/>
          <p:cNvSpPr/>
          <p:nvPr/>
        </p:nvSpPr>
        <p:spPr>
          <a:xfrm>
            <a:off x="1373381" y="273811"/>
            <a:ext cx="4255397" cy="849463"/>
          </a:xfrm>
          <a:prstGeom prst="rect">
            <a:avLst/>
          </a:prstGeom>
        </p:spPr>
        <p:txBody>
          <a:bodyPr wrap="none" lIns="109728" tIns="54864" rIns="109728" bIns="54864">
            <a:spAutoFit/>
          </a:bodyPr>
          <a:lstStyle/>
          <a:p>
            <a:r>
              <a:rPr lang="en-US" sz="4800" b="1" dirty="0" smtClean="0">
                <a:solidFill>
                  <a:schemeClr val="bg1"/>
                </a:solidFill>
              </a:rPr>
              <a:t>SCHEDULE III</a:t>
            </a:r>
            <a:endParaRPr lang="en-US" sz="4800" b="1" dirty="0">
              <a:solidFill>
                <a:schemeClr val="bg1"/>
              </a:solidFill>
            </a:endParaRPr>
          </a:p>
        </p:txBody>
      </p:sp>
    </p:spTree>
    <p:extLst>
      <p:ext uri="{BB962C8B-B14F-4D97-AF65-F5344CB8AC3E}">
        <p14:creationId xmlns:p14="http://schemas.microsoft.com/office/powerpoint/2010/main" xmlns="" val="1129738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0"/>
            <a:ext cx="13114589" cy="5430838"/>
          </a:xfrm>
        </p:spPr>
        <p:txBody>
          <a:bodyPr/>
          <a:lstStyle/>
          <a:p>
            <a:pPr marL="0" indent="0">
              <a:buNone/>
            </a:pPr>
            <a:r>
              <a:rPr lang="en-US" dirty="0"/>
              <a:t>Exemption from payment of CGST in respect of specified Intra-state Services vide Notification No. 12/2017-CT (Rate) dated 28.06.2017 </a:t>
            </a:r>
            <a:r>
              <a:rPr lang="en-US" dirty="0" err="1"/>
              <a:t>w.e.f</a:t>
            </a:r>
            <a:r>
              <a:rPr lang="en-US" dirty="0"/>
              <a:t>. 01.07.2017: </a:t>
            </a:r>
          </a:p>
          <a:p>
            <a:pPr>
              <a:buFont typeface="Wingdings" panose="05000000000000000000" pitchFamily="2" charset="2"/>
              <a:buChar char="§"/>
            </a:pPr>
            <a:r>
              <a:rPr lang="en-US" b="1" dirty="0"/>
              <a:t>Exemption to S.12AA entities: </a:t>
            </a:r>
          </a:p>
          <a:p>
            <a:pPr>
              <a:buFont typeface="Arial" panose="020B0604020202020204" pitchFamily="34" charset="0"/>
              <a:buChar char="•"/>
            </a:pPr>
            <a:r>
              <a:rPr lang="en-US" dirty="0"/>
              <a:t>Services by an entity registered under section 12AA of the Income Tax Act, 1961 (43 of 1961) by way of charitable activities.[</a:t>
            </a:r>
            <a:r>
              <a:rPr lang="en-US" b="1" dirty="0"/>
              <a:t>Entry 2 of the Notification]</a:t>
            </a:r>
          </a:p>
          <a:p>
            <a:pPr marL="0" indent="0">
              <a:buNone/>
            </a:pPr>
            <a:r>
              <a:rPr lang="en-US" b="1" dirty="0"/>
              <a:t>    “</a:t>
            </a:r>
            <a:r>
              <a:rPr lang="en-US" dirty="0"/>
              <a:t>Charitable activities” defined vide clause (r) of para 2 of the Notification as under:</a:t>
            </a:r>
          </a:p>
          <a:p>
            <a:pPr marL="0" indent="0">
              <a:buNone/>
            </a:pPr>
            <a:r>
              <a:rPr lang="en-US" dirty="0"/>
              <a:t>     “</a:t>
            </a:r>
            <a:r>
              <a:rPr lang="en-US" i="1" dirty="0"/>
              <a:t>charitable activities’ means activities relating to – </a:t>
            </a:r>
          </a:p>
          <a:p>
            <a:pPr>
              <a:buFont typeface="Arial" panose="020B0604020202020204" pitchFamily="34" charset="0"/>
              <a:buChar char="•"/>
            </a:pPr>
            <a:r>
              <a:rPr lang="en-US" dirty="0"/>
              <a:t>Exemption in respect of Educational Institutions:   (66)</a:t>
            </a:r>
          </a:p>
          <a:p>
            <a:pPr>
              <a:buFont typeface="Arial" panose="020B0604020202020204" pitchFamily="34" charset="0"/>
              <a:buChar char="•"/>
            </a:pPr>
            <a:r>
              <a:rPr lang="en-US" dirty="0"/>
              <a:t>Relevant terms defined: </a:t>
            </a:r>
          </a:p>
          <a:p>
            <a:pPr lvl="1">
              <a:buFont typeface="Arial" panose="020B0604020202020204" pitchFamily="34" charset="0"/>
              <a:buChar char="•"/>
            </a:pPr>
            <a:r>
              <a:rPr lang="en-US" dirty="0"/>
              <a:t>“educational institution”[clause (y) of para 2]</a:t>
            </a:r>
          </a:p>
          <a:p>
            <a:pPr lvl="1">
              <a:buFont typeface="Arial" panose="020B0604020202020204" pitchFamily="34" charset="0"/>
              <a:buChar char="•"/>
            </a:pPr>
            <a:r>
              <a:rPr lang="en-US" dirty="0"/>
              <a:t>“approved vocational educational course” [clause (h) of para 2]</a:t>
            </a:r>
          </a:p>
          <a:p>
            <a:pPr marL="457182" lvl="1" indent="0">
              <a:buNone/>
            </a:pPr>
            <a:endParaRPr lang="en-US" dirty="0"/>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86</a:t>
            </a:fld>
            <a:endParaRPr lang="en-US" altLang="en-US">
              <a:solidFill>
                <a:srgbClr val="000000"/>
              </a:solidFill>
            </a:endParaRPr>
          </a:p>
        </p:txBody>
      </p:sp>
      <p:sp>
        <p:nvSpPr>
          <p:cNvPr id="5" name="Text Box 7"/>
          <p:cNvSpPr txBox="1">
            <a:spLocks noChangeArrowheads="1"/>
          </p:cNvSpPr>
          <p:nvPr/>
        </p:nvSpPr>
        <p:spPr bwMode="auto">
          <a:xfrm>
            <a:off x="1261053" y="341103"/>
            <a:ext cx="9741274"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  </a:t>
            </a:r>
            <a:r>
              <a:rPr lang="en-IN" altLang="en-US" sz="4800" b="1" kern="0" dirty="0" smtClean="0">
                <a:solidFill>
                  <a:srgbClr val="FFFFFF"/>
                </a:solidFill>
              </a:rPr>
              <a:t>Exemption </a:t>
            </a:r>
            <a:r>
              <a:rPr lang="en-IN" altLang="en-US" sz="4800" b="1" kern="0" dirty="0">
                <a:solidFill>
                  <a:srgbClr val="FFFFFF"/>
                </a:solidFill>
              </a:rPr>
              <a:t>from GST  </a:t>
            </a:r>
          </a:p>
        </p:txBody>
      </p:sp>
    </p:spTree>
    <p:extLst>
      <p:ext uri="{BB962C8B-B14F-4D97-AF65-F5344CB8AC3E}">
        <p14:creationId xmlns:p14="http://schemas.microsoft.com/office/powerpoint/2010/main" xmlns="" val="42658641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Exemption in respect of religious trusts/activities:   entry 13 </a:t>
            </a:r>
          </a:p>
          <a:p>
            <a:r>
              <a:rPr lang="en-GB" dirty="0"/>
              <a:t>Relevant terms defined: </a:t>
            </a:r>
          </a:p>
          <a:p>
            <a:pPr lvl="1">
              <a:buFont typeface="Wingdings" panose="05000000000000000000" pitchFamily="2" charset="2"/>
              <a:buChar char="§"/>
            </a:pPr>
            <a:r>
              <a:rPr lang="en-GB" dirty="0"/>
              <a:t>“general public” [clause (</a:t>
            </a:r>
            <a:r>
              <a:rPr lang="en-GB" dirty="0" err="1"/>
              <a:t>zc</a:t>
            </a:r>
            <a:r>
              <a:rPr lang="en-GB" dirty="0"/>
              <a:t>) of para 2]</a:t>
            </a:r>
          </a:p>
          <a:p>
            <a:pPr lvl="1">
              <a:buFont typeface="Wingdings" panose="05000000000000000000" pitchFamily="2" charset="2"/>
              <a:buChar char="§"/>
            </a:pPr>
            <a:r>
              <a:rPr lang="en-GB" dirty="0"/>
              <a:t>“religious place” [clause (</a:t>
            </a:r>
            <a:r>
              <a:rPr lang="en-GB" dirty="0" err="1"/>
              <a:t>zy</a:t>
            </a:r>
            <a:r>
              <a:rPr lang="en-GB"/>
              <a:t>) of para 2]</a:t>
            </a:r>
          </a:p>
          <a:p>
            <a:pPr lvl="1">
              <a:buFont typeface="Wingdings" panose="05000000000000000000" pitchFamily="2" charset="2"/>
              <a:buChar char="§"/>
            </a:pPr>
            <a:endParaRPr lang="en-IN"/>
          </a:p>
        </p:txBody>
      </p:sp>
      <p:sp>
        <p:nvSpPr>
          <p:cNvPr id="4" name="Slide Number Placeholder 3"/>
          <p:cNvSpPr>
            <a:spLocks noGrp="1"/>
          </p:cNvSpPr>
          <p:nvPr>
            <p:ph type="sldNum" sz="quarter" idx="10"/>
          </p:nvPr>
        </p:nvSpPr>
        <p:spPr/>
        <p:txBody>
          <a:bodyPr/>
          <a:lstStyle/>
          <a:p>
            <a:pPr>
              <a:defRPr/>
            </a:pPr>
            <a:fld id="{0BA7DF3B-B5A1-487B-9663-5916682C2E44}" type="slidenum">
              <a:rPr lang="en-US" altLang="en-US" smtClean="0">
                <a:solidFill>
                  <a:srgbClr val="000000"/>
                </a:solidFill>
              </a:rPr>
              <a:pPr>
                <a:defRPr/>
              </a:pPr>
              <a:t>87</a:t>
            </a:fld>
            <a:endParaRPr lang="en-US" altLang="en-US">
              <a:solidFill>
                <a:srgbClr val="000000"/>
              </a:solidFill>
            </a:endParaRPr>
          </a:p>
        </p:txBody>
      </p:sp>
      <p:sp>
        <p:nvSpPr>
          <p:cNvPr id="5" name="Text Box 7"/>
          <p:cNvSpPr txBox="1">
            <a:spLocks noChangeArrowheads="1"/>
          </p:cNvSpPr>
          <p:nvPr/>
        </p:nvSpPr>
        <p:spPr bwMode="auto">
          <a:xfrm>
            <a:off x="1261053" y="308348"/>
            <a:ext cx="9741274"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1306513">
              <a:defRPr sz="2600">
                <a:solidFill>
                  <a:schemeClr val="tx1"/>
                </a:solidFill>
                <a:latin typeface="Arial" panose="020B0604020202020204" pitchFamily="34" charset="0"/>
                <a:cs typeface="Arial" panose="020B0604020202020204" pitchFamily="34" charset="0"/>
              </a:defRPr>
            </a:lvl1pPr>
            <a:lvl2pPr marL="742950" indent="-285750" defTabSz="1306513">
              <a:defRPr sz="2600">
                <a:solidFill>
                  <a:schemeClr val="tx1"/>
                </a:solidFill>
                <a:latin typeface="Arial" panose="020B0604020202020204" pitchFamily="34" charset="0"/>
                <a:cs typeface="Arial" panose="020B0604020202020204" pitchFamily="34" charset="0"/>
              </a:defRPr>
            </a:lvl2pPr>
            <a:lvl3pPr marL="1143000" indent="-228600" defTabSz="1306513">
              <a:defRPr sz="2600">
                <a:solidFill>
                  <a:schemeClr val="tx1"/>
                </a:solidFill>
                <a:latin typeface="Arial" panose="020B0604020202020204" pitchFamily="34" charset="0"/>
                <a:cs typeface="Arial" panose="020B0604020202020204" pitchFamily="34" charset="0"/>
              </a:defRPr>
            </a:lvl3pPr>
            <a:lvl4pPr marL="1600200" indent="-228600" defTabSz="1306513">
              <a:defRPr sz="2600">
                <a:solidFill>
                  <a:schemeClr val="tx1"/>
                </a:solidFill>
                <a:latin typeface="Arial" panose="020B0604020202020204" pitchFamily="34" charset="0"/>
                <a:cs typeface="Arial" panose="020B0604020202020204" pitchFamily="34" charset="0"/>
              </a:defRPr>
            </a:lvl4pPr>
            <a:lvl5pPr marL="2057400" indent="-228600" defTabSz="1306513">
              <a:defRPr sz="2600">
                <a:solidFill>
                  <a:schemeClr val="tx1"/>
                </a:solidFill>
                <a:latin typeface="Arial" panose="020B0604020202020204" pitchFamily="34" charset="0"/>
                <a:cs typeface="Arial" panose="020B0604020202020204" pitchFamily="34" charset="0"/>
              </a:defRPr>
            </a:lvl5pPr>
            <a:lvl6pPr marL="25146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65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lvl="0" fontAlgn="base">
              <a:spcBef>
                <a:spcPct val="50000"/>
              </a:spcBef>
              <a:spcAft>
                <a:spcPct val="0"/>
              </a:spcAft>
              <a:defRPr/>
            </a:pPr>
            <a:r>
              <a:rPr lang="en-IN" altLang="en-US" sz="4800" b="1" kern="0" dirty="0">
                <a:solidFill>
                  <a:srgbClr val="FFFFFF"/>
                </a:solidFill>
              </a:rPr>
              <a:t>  </a:t>
            </a:r>
            <a:r>
              <a:rPr lang="en-IN" altLang="en-US" sz="4800" b="1" kern="0" dirty="0" smtClean="0">
                <a:solidFill>
                  <a:srgbClr val="FFFFFF"/>
                </a:solidFill>
              </a:rPr>
              <a:t>Exemption </a:t>
            </a:r>
            <a:r>
              <a:rPr lang="en-IN" altLang="en-US" sz="4800" b="1" kern="0" dirty="0">
                <a:solidFill>
                  <a:srgbClr val="FFFFFF"/>
                </a:solidFill>
              </a:rPr>
              <a:t>from GST  </a:t>
            </a:r>
          </a:p>
        </p:txBody>
      </p:sp>
    </p:spTree>
    <p:extLst>
      <p:ext uri="{BB962C8B-B14F-4D97-AF65-F5344CB8AC3E}">
        <p14:creationId xmlns:p14="http://schemas.microsoft.com/office/powerpoint/2010/main" xmlns="" val="2901423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0" y="0"/>
            <a:ext cx="14630400" cy="7239000"/>
          </a:xfrm>
          <a:prstGeom prst="rect">
            <a:avLst/>
          </a:prstGeom>
          <a:solidFill>
            <a:srgbClr val="4D4D4D"/>
          </a:solidFill>
          <a:ln w="9525">
            <a:noFill/>
            <a:miter lim="800000"/>
            <a:headEnd/>
            <a:tailEnd/>
          </a:ln>
          <a:effectLst/>
        </p:spPr>
        <p:txBody>
          <a:bodyPr wrap="none" anchor="ctr"/>
          <a:lstStyle/>
          <a:p>
            <a:pPr eaLnBrk="1" hangingPunct="1"/>
            <a:endParaRPr lang="en-IN" altLang="en-US" dirty="0"/>
          </a:p>
        </p:txBody>
      </p:sp>
      <p:sp>
        <p:nvSpPr>
          <p:cNvPr id="11" name="AutoShape 4"/>
          <p:cNvSpPr>
            <a:spLocks noChangeArrowheads="1"/>
          </p:cNvSpPr>
          <p:nvPr/>
        </p:nvSpPr>
        <p:spPr bwMode="auto">
          <a:xfrm rot="10800000">
            <a:off x="6400800" y="0"/>
            <a:ext cx="8229600" cy="8229600"/>
          </a:xfrm>
          <a:prstGeom prst="rtTriangle">
            <a:avLst/>
          </a:prstGeom>
          <a:solidFill>
            <a:srgbClr val="FF0000"/>
          </a:solidFill>
          <a:ln w="9525">
            <a:noFill/>
            <a:miter lim="800000"/>
            <a:headEnd/>
            <a:tailEnd/>
          </a:ln>
          <a:effectLst/>
        </p:spPr>
        <p:txBody>
          <a:bodyPr wrap="none" anchor="ctr"/>
          <a:lstStyle/>
          <a:p>
            <a:pPr eaLnBrk="1" hangingPunct="1"/>
            <a:endParaRPr lang="en-IN" altLang="en-US" dirty="0"/>
          </a:p>
        </p:txBody>
      </p:sp>
      <p:sp>
        <p:nvSpPr>
          <p:cNvPr id="12" name="Freeform 9"/>
          <p:cNvSpPr>
            <a:spLocks/>
          </p:cNvSpPr>
          <p:nvPr/>
        </p:nvSpPr>
        <p:spPr bwMode="auto">
          <a:xfrm>
            <a:off x="5867400" y="745671"/>
            <a:ext cx="8763000" cy="2057400"/>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p:spPr>
        <p:txBody>
          <a:bodyPr/>
          <a:lstStyle/>
          <a:p>
            <a:endParaRPr lang="en-US" dirty="0"/>
          </a:p>
        </p:txBody>
      </p:sp>
      <p:pic>
        <p:nvPicPr>
          <p:cNvPr id="13" name="Picture 10" descr="EXPORTS-02"/>
          <p:cNvPicPr>
            <a:picLocks noChangeAspect="1" noChangeArrowheads="1"/>
          </p:cNvPicPr>
          <p:nvPr/>
        </p:nvPicPr>
        <p:blipFill>
          <a:blip r:embed="rId3" cstate="print"/>
          <a:srcRect/>
          <a:stretch>
            <a:fillRect/>
          </a:stretch>
        </p:blipFill>
        <p:spPr bwMode="auto">
          <a:xfrm>
            <a:off x="10805160" y="1005840"/>
            <a:ext cx="3289173" cy="1559802"/>
          </a:xfrm>
          <a:prstGeom prst="rect">
            <a:avLst/>
          </a:prstGeom>
          <a:noFill/>
          <a:ln w="9525">
            <a:noFill/>
            <a:miter lim="800000"/>
            <a:headEnd/>
            <a:tailEnd/>
          </a:ln>
        </p:spPr>
      </p:pic>
      <p:grpSp>
        <p:nvGrpSpPr>
          <p:cNvPr id="14" name="Group 18"/>
          <p:cNvGrpSpPr/>
          <p:nvPr/>
        </p:nvGrpSpPr>
        <p:grpSpPr>
          <a:xfrm>
            <a:off x="5867400" y="731520"/>
            <a:ext cx="8763000" cy="2074818"/>
            <a:chOff x="3647780" y="1282700"/>
            <a:chExt cx="8657604" cy="1701999"/>
          </a:xfrm>
        </p:grpSpPr>
        <p:sp>
          <p:nvSpPr>
            <p:cNvPr id="15" name="Freeform 9"/>
            <p:cNvSpPr>
              <a:spLocks/>
            </p:cNvSpPr>
            <p:nvPr/>
          </p:nvSpPr>
          <p:spPr bwMode="auto">
            <a:xfrm>
              <a:off x="3647780" y="1282700"/>
              <a:ext cx="8657604" cy="1701999"/>
            </a:xfrm>
            <a:custGeom>
              <a:avLst/>
              <a:gdLst>
                <a:gd name="T0" fmla="*/ 2147483646 w 5664"/>
                <a:gd name="T1" fmla="*/ 0 h 1296"/>
                <a:gd name="T2" fmla="*/ 0 w 5664"/>
                <a:gd name="T3" fmla="*/ 0 h 1296"/>
                <a:gd name="T4" fmla="*/ 2147483646 w 5664"/>
                <a:gd name="T5" fmla="*/ 2147483646 h 1296"/>
                <a:gd name="T6" fmla="*/ 2147483646 w 5664"/>
                <a:gd name="T7" fmla="*/ 2147483646 h 1296"/>
                <a:gd name="T8" fmla="*/ 2147483646 w 5664"/>
                <a:gd name="T9" fmla="*/ 0 h 1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64" h="1296">
                  <a:moveTo>
                    <a:pt x="5664" y="0"/>
                  </a:moveTo>
                  <a:lnTo>
                    <a:pt x="0" y="0"/>
                  </a:lnTo>
                  <a:lnTo>
                    <a:pt x="1296" y="1296"/>
                  </a:lnTo>
                  <a:lnTo>
                    <a:pt x="5664" y="1296"/>
                  </a:lnTo>
                  <a:lnTo>
                    <a:pt x="5664" y="0"/>
                  </a:lnTo>
                  <a:close/>
                </a:path>
              </a:pathLst>
            </a:custGeom>
            <a:solidFill>
              <a:schemeClr val="bg1"/>
            </a:solidFill>
            <a:ln w="3175" cmpd="sng">
              <a:solidFill>
                <a:srgbClr val="DDDDDD"/>
              </a:solidFill>
              <a:round/>
              <a:headEnd/>
              <a:tailEnd/>
            </a:ln>
            <a:effectLst/>
            <a:extLst/>
          </p:spPr>
          <p:txBody>
            <a:bodyPr/>
            <a:lstStyle/>
            <a:p>
              <a:pPr fontAlgn="auto">
                <a:spcBef>
                  <a:spcPts val="0"/>
                </a:spcBef>
                <a:spcAft>
                  <a:spcPts val="0"/>
                </a:spcAft>
                <a:defRPr/>
              </a:pPr>
              <a:endParaRPr lang="en-IN" sz="1500" kern="0" dirty="0">
                <a:solidFill>
                  <a:sysClr val="windowText" lastClr="000000"/>
                </a:solidFill>
                <a:latin typeface="Calibri" panose="020F0502020204030204"/>
                <a:cs typeface="+mn-cs"/>
              </a:endParaRPr>
            </a:p>
          </p:txBody>
        </p:sp>
        <p:pic>
          <p:nvPicPr>
            <p:cNvPr id="16" name="Picture 10" descr="EXPORTS-02"/>
            <p:cNvPicPr>
              <a:picLocks noChangeAspect="1" noChangeArrowheads="1"/>
            </p:cNvPicPr>
            <p:nvPr/>
          </p:nvPicPr>
          <p:blipFill>
            <a:blip r:embed="rId3" cstate="print"/>
            <a:srcRect/>
            <a:stretch>
              <a:fillRect/>
            </a:stretch>
          </p:blipFill>
          <p:spPr bwMode="auto">
            <a:xfrm>
              <a:off x="8547100" y="1490663"/>
              <a:ext cx="3249613" cy="1279525"/>
            </a:xfrm>
            <a:prstGeom prst="rect">
              <a:avLst/>
            </a:prstGeom>
            <a:noFill/>
            <a:ln w="9525">
              <a:noFill/>
              <a:miter lim="800000"/>
              <a:headEnd/>
              <a:tailEnd/>
            </a:ln>
          </p:spPr>
        </p:pic>
      </p:grpSp>
      <p:pic>
        <p:nvPicPr>
          <p:cNvPr id="18" name="Picture 10" descr="EXPORTS-02"/>
          <p:cNvPicPr>
            <a:picLocks noChangeAspect="1" noChangeArrowheads="1"/>
          </p:cNvPicPr>
          <p:nvPr/>
        </p:nvPicPr>
        <p:blipFill>
          <a:blip r:embed="rId4" cstate="print">
            <a:clrChange>
              <a:clrFrom>
                <a:srgbClr val="FFFFFF"/>
              </a:clrFrom>
              <a:clrTo>
                <a:srgbClr val="FFFFFF">
                  <a:alpha val="0"/>
                </a:srgbClr>
              </a:clrTo>
            </a:clrChange>
            <a:lum bright="-40000" contrast="40000"/>
          </a:blip>
          <a:srcRect/>
          <a:stretch>
            <a:fillRect/>
          </a:stretch>
        </p:blipFill>
        <p:spPr bwMode="auto">
          <a:xfrm>
            <a:off x="10810493" y="2148840"/>
            <a:ext cx="3301747" cy="383759"/>
          </a:xfrm>
          <a:prstGeom prst="rect">
            <a:avLst/>
          </a:prstGeom>
          <a:noFill/>
          <a:ln w="9525">
            <a:noFill/>
            <a:miter lim="800000"/>
            <a:headEnd/>
            <a:tailEnd/>
          </a:ln>
        </p:spPr>
      </p:pic>
      <p:sp>
        <p:nvSpPr>
          <p:cNvPr id="8195" name="Text Box 7"/>
          <p:cNvSpPr txBox="1">
            <a:spLocks noChangeArrowheads="1"/>
          </p:cNvSpPr>
          <p:nvPr/>
        </p:nvSpPr>
        <p:spPr bwMode="auto">
          <a:xfrm>
            <a:off x="304800" y="3776515"/>
            <a:ext cx="10058400" cy="1923604"/>
          </a:xfrm>
          <a:prstGeom prst="rect">
            <a:avLst/>
          </a:prstGeom>
          <a:noFill/>
          <a:ln w="9525">
            <a:noFill/>
            <a:miter lim="800000"/>
            <a:headEnd/>
            <a:tailEnd/>
          </a:ln>
          <a:effectLst/>
        </p:spPr>
        <p:txBody>
          <a:bodyPr wrap="square" lIns="0" tIns="0" rIns="0" bIns="0">
            <a:spAutoFit/>
          </a:bodyPr>
          <a:lstStyle/>
          <a:p>
            <a:pPr algn="ctr" defTabSz="1306513" eaLnBrk="1" hangingPunct="1">
              <a:spcBef>
                <a:spcPct val="50000"/>
              </a:spcBef>
            </a:pPr>
            <a:r>
              <a:rPr lang="en-US" altLang="en-US" sz="5000" b="1" dirty="0">
                <a:solidFill>
                  <a:schemeClr val="bg1"/>
                </a:solidFill>
              </a:rPr>
              <a:t>Fundamental Rights </a:t>
            </a:r>
            <a:endParaRPr lang="en-US" altLang="en-US" sz="5000" b="1" dirty="0" smtClean="0">
              <a:solidFill>
                <a:schemeClr val="bg1"/>
              </a:solidFill>
            </a:endParaRPr>
          </a:p>
          <a:p>
            <a:pPr algn="ctr" defTabSz="1306513" eaLnBrk="1" hangingPunct="1">
              <a:spcBef>
                <a:spcPct val="50000"/>
              </a:spcBef>
            </a:pPr>
            <a:r>
              <a:rPr lang="en-US" altLang="en-US" sz="5000" b="1" dirty="0" smtClean="0">
                <a:solidFill>
                  <a:schemeClr val="bg1"/>
                </a:solidFill>
              </a:rPr>
              <a:t>Guaranteed </a:t>
            </a:r>
            <a:r>
              <a:rPr lang="en-US" altLang="en-US" sz="5000" b="1" dirty="0">
                <a:solidFill>
                  <a:schemeClr val="bg1"/>
                </a:solidFill>
              </a:rPr>
              <a:t>by the Constitution</a:t>
            </a:r>
            <a:endParaRPr lang="en-IN" altLang="en-US" sz="5000" b="1" dirty="0">
              <a:solidFill>
                <a:schemeClr val="bg1"/>
              </a:solidFill>
            </a:endParaRPr>
          </a:p>
        </p:txBody>
      </p:sp>
      <p:pic>
        <p:nvPicPr>
          <p:cNvPr id="17" name="Picture 16" descr="fundamental_rights728X410.jpg"/>
          <p:cNvPicPr>
            <a:picLocks noChangeAspect="1"/>
          </p:cNvPicPr>
          <p:nvPr/>
        </p:nvPicPr>
        <p:blipFill>
          <a:blip r:embed="rId5"/>
          <a:stretch>
            <a:fillRect/>
          </a:stretch>
        </p:blipFill>
        <p:spPr>
          <a:xfrm>
            <a:off x="10363200" y="5638800"/>
            <a:ext cx="3923743" cy="2209800"/>
          </a:xfrm>
          <a:prstGeom prst="rect">
            <a:avLst/>
          </a:prstGeom>
        </p:spPr>
      </p:pic>
      <p:pic>
        <p:nvPicPr>
          <p:cNvPr id="20" name="Picture 19" descr="consti2.jpg"/>
          <p:cNvPicPr>
            <a:picLocks noChangeAspect="1"/>
          </p:cNvPicPr>
          <p:nvPr/>
        </p:nvPicPr>
        <p:blipFill>
          <a:blip r:embed="rId6">
            <a:lum bright="10000" contrast="10000"/>
          </a:blip>
          <a:stretch>
            <a:fillRect/>
          </a:stretch>
        </p:blipFill>
        <p:spPr>
          <a:xfrm>
            <a:off x="304800" y="304800"/>
            <a:ext cx="2514600" cy="3310035"/>
          </a:xfrm>
          <a:prstGeom prst="rect">
            <a:avLst/>
          </a:prstGeom>
        </p:spPr>
      </p:pic>
    </p:spTree>
    <p:extLst>
      <p:ext uri="{BB962C8B-B14F-4D97-AF65-F5344CB8AC3E}">
        <p14:creationId xmlns:p14="http://schemas.microsoft.com/office/powerpoint/2010/main" xmlns="" val="15040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Right)">
                                      <p:cBhvr>
                                        <p:cTn id="7" dur="3000"/>
                                        <p:tgtEl>
                                          <p:spTgt spid="14"/>
                                        </p:tgtEl>
                                      </p:cBhvr>
                                    </p:animEffect>
                                  </p:childTnLst>
                                </p:cTn>
                              </p:par>
                              <p:par>
                                <p:cTn id="8" presetID="4" presetClass="entr" presetSubtype="32" repeatCount="indefinite"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out)">
                                      <p:cBhvr>
                                        <p:cTn id="10" dur="2000"/>
                                        <p:tgtEl>
                                          <p:spTgt spid="20"/>
                                        </p:tgtEl>
                                      </p:cBhvr>
                                    </p:animEffect>
                                  </p:childTnLst>
                                </p:cTn>
                              </p:par>
                              <p:par>
                                <p:cTn id="11" presetID="4" presetClass="entr" presetSubtype="16" repeatCount="indefinite"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6901</TotalTime>
  <Words>6368</Words>
  <Application>Microsoft Office PowerPoint</Application>
  <PresentationFormat>Custom</PresentationFormat>
  <Paragraphs>810</Paragraphs>
  <Slides>87</Slides>
  <Notes>14</Notes>
  <HiddenSlides>0</HiddenSlides>
  <MMClips>0</MMClips>
  <ScaleCrop>false</ScaleCrop>
  <HeadingPairs>
    <vt:vector size="4" baseType="variant">
      <vt:variant>
        <vt:lpstr>Theme</vt:lpstr>
      </vt:variant>
      <vt:variant>
        <vt:i4>4</vt:i4>
      </vt:variant>
      <vt:variant>
        <vt:lpstr>Slide Titles</vt:lpstr>
      </vt:variant>
      <vt:variant>
        <vt:i4>87</vt:i4>
      </vt:variant>
    </vt:vector>
  </HeadingPairs>
  <TitlesOfParts>
    <vt:vector size="91" baseType="lpstr">
      <vt:lpstr>Custom Design</vt:lpstr>
      <vt:lpstr>2_Custom Design</vt:lpstr>
      <vt:lpstr>1_Custom Design</vt:lpstr>
      <vt:lpstr>3_Custom Design</vt:lpstr>
      <vt:lpstr>Slide 1</vt:lpstr>
      <vt:lpstr>Slide 2</vt:lpstr>
      <vt:lpstr>Slide 3</vt:lpstr>
      <vt:lpstr>Issues raised before the High Courts:</vt:lpstr>
      <vt:lpstr>Issues raised before the High Courts:</vt:lpstr>
      <vt:lpstr>Issues raised before the High Courts:</vt:lpstr>
      <vt:lpstr>Slide 7</vt:lpstr>
      <vt:lpstr>Levy and Collection of Tax - Constitutional Scheme</vt:lpstr>
      <vt:lpstr>Slide 9</vt:lpstr>
      <vt:lpstr>Fundamental Rights guaranteed </vt:lpstr>
      <vt:lpstr>Slide 11</vt:lpstr>
      <vt:lpstr>Slide 12</vt:lpstr>
      <vt:lpstr>Slide 13</vt:lpstr>
      <vt:lpstr>Slide 14</vt:lpstr>
      <vt:lpstr>GST &amp; Constitutional Framework</vt:lpstr>
      <vt:lpstr>Slide 16</vt:lpstr>
      <vt:lpstr>Slide 17</vt:lpstr>
      <vt:lpstr>Slide 18</vt:lpstr>
      <vt:lpstr>Constitutional Amendments and certain issues</vt:lpstr>
      <vt:lpstr>Slide 20</vt:lpstr>
      <vt:lpstr>High Courts’ Rulings under GST regime</vt:lpstr>
      <vt:lpstr>Slide 22</vt:lpstr>
      <vt:lpstr>Slide 23</vt:lpstr>
      <vt:lpstr>Slide 24</vt:lpstr>
      <vt:lpstr>Slide 25</vt:lpstr>
      <vt:lpstr>Slide 26</vt:lpstr>
      <vt:lpstr>Slide 27</vt:lpstr>
      <vt:lpstr>Slide 28</vt:lpstr>
      <vt:lpstr>Slide 29</vt:lpstr>
      <vt:lpstr>Slide 30</vt:lpstr>
      <vt:lpstr>Slide 31</vt:lpstr>
      <vt:lpstr>Slide 32</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High Courts’ Rulings under GST regime</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Important Terms &amp; Definitions</vt:lpstr>
      <vt:lpstr>Important Terms &amp; Definitions</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Company>better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Kamlesh</dc:creator>
  <cp:lastModifiedBy>Dell 2</cp:lastModifiedBy>
  <cp:revision>612</cp:revision>
  <cp:lastPrinted>2016-11-30T11:44:46Z</cp:lastPrinted>
  <dcterms:created xsi:type="dcterms:W3CDTF">2016-06-20T14:57:43Z</dcterms:created>
  <dcterms:modified xsi:type="dcterms:W3CDTF">2019-01-29T10:04:22Z</dcterms:modified>
</cp:coreProperties>
</file>