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8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4" r:id="rId26"/>
    <p:sldId id="279" r:id="rId27"/>
    <p:sldId id="280" r:id="rId28"/>
    <p:sldId id="283" r:id="rId29"/>
    <p:sldId id="284" r:id="rId30"/>
    <p:sldId id="285" r:id="rId31"/>
    <p:sldId id="293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4F30-4E70-4F8D-9A8A-B09D871908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3BB3-7877-41A4-BAF4-F9D5FDCF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5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4F30-4E70-4F8D-9A8A-B09D871908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3BB3-7877-41A4-BAF4-F9D5FDCF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4F30-4E70-4F8D-9A8A-B09D871908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3BB3-7877-41A4-BAF4-F9D5FDCF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4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4F30-4E70-4F8D-9A8A-B09D871908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3BB3-7877-41A4-BAF4-F9D5FDCF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8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4F30-4E70-4F8D-9A8A-B09D871908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3BB3-7877-41A4-BAF4-F9D5FDCF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0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4F30-4E70-4F8D-9A8A-B09D871908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3BB3-7877-41A4-BAF4-F9D5FDCF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7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4F30-4E70-4F8D-9A8A-B09D871908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3BB3-7877-41A4-BAF4-F9D5FDCF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2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4F30-4E70-4F8D-9A8A-B09D871908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3BB3-7877-41A4-BAF4-F9D5FDCF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6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4F30-4E70-4F8D-9A8A-B09D871908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3BB3-7877-41A4-BAF4-F9D5FDCF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7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4F30-4E70-4F8D-9A8A-B09D871908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3BB3-7877-41A4-BAF4-F9D5FDCF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0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4F30-4E70-4F8D-9A8A-B09D871908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3BB3-7877-41A4-BAF4-F9D5FDCF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8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54F30-4E70-4F8D-9A8A-B09D871908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23BB3-7877-41A4-BAF4-F9D5FDCF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7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Liabilities of Directors under Companies Act, 2013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Ramaswami</a:t>
            </a:r>
            <a:r>
              <a:rPr lang="en-US" b="1" dirty="0" smtClean="0"/>
              <a:t> </a:t>
            </a:r>
            <a:r>
              <a:rPr lang="en-US" b="1" dirty="0" err="1" smtClean="0"/>
              <a:t>Kalidas</a:t>
            </a:r>
            <a:endParaRPr lang="en-US" b="1" dirty="0" smtClean="0"/>
          </a:p>
          <a:p>
            <a:r>
              <a:rPr lang="en-US" b="1" dirty="0" smtClean="0"/>
              <a:t>July,30. 2022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8474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Actions giving rise to liabilities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Liabilities can arise to Directors out of :</a:t>
            </a:r>
          </a:p>
          <a:p>
            <a:r>
              <a:rPr lang="en-US" dirty="0" smtClean="0"/>
              <a:t>Breach of fiduciary duties </a:t>
            </a:r>
          </a:p>
          <a:p>
            <a:r>
              <a:rPr lang="en-US" dirty="0" smtClean="0"/>
              <a:t>Acts which are ultra vires.</a:t>
            </a:r>
          </a:p>
          <a:p>
            <a:r>
              <a:rPr lang="en-US" dirty="0" smtClean="0"/>
              <a:t>Negligent Acts.</a:t>
            </a:r>
          </a:p>
          <a:p>
            <a:r>
              <a:rPr lang="en-US" dirty="0" smtClean="0"/>
              <a:t>Action which is mala fide.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794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Duties of Directors under Act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Duties of directors under Act-Section 166.</a:t>
            </a:r>
          </a:p>
          <a:p>
            <a:r>
              <a:rPr lang="en-US" sz="3600" dirty="0" smtClean="0"/>
              <a:t>Duties of IDs in Schedule IV of Act.</a:t>
            </a:r>
          </a:p>
          <a:p>
            <a:r>
              <a:rPr lang="en-US" sz="3600" dirty="0" smtClean="0"/>
              <a:t>Duties enshrined based on Report of </a:t>
            </a:r>
            <a:r>
              <a:rPr lang="en-US" sz="3600" dirty="0" err="1" smtClean="0"/>
              <a:t>Dr.J.J.Irani</a:t>
            </a:r>
            <a:r>
              <a:rPr lang="en-US" sz="3600" dirty="0" smtClean="0"/>
              <a:t> </a:t>
            </a:r>
            <a:r>
              <a:rPr lang="en-US" sz="3600" dirty="0" smtClean="0"/>
              <a:t>Committee</a:t>
            </a:r>
          </a:p>
          <a:p>
            <a:r>
              <a:rPr lang="en-US" sz="3600" dirty="0" smtClean="0"/>
              <a:t>Section166  watershed provision - duties of directors spelt out for the first time.</a:t>
            </a:r>
          </a:p>
          <a:p>
            <a:r>
              <a:rPr lang="en-US" sz="3600" dirty="0" smtClean="0"/>
              <a:t> Previous Act only contained in Sec 312 provision relating to assignment of office by director.</a:t>
            </a:r>
          </a:p>
          <a:p>
            <a:r>
              <a:rPr lang="en-US" sz="3600" dirty="0" smtClean="0"/>
              <a:t>Section 166 - corresponds to Sections 171 to 175 of UK Act,2006.</a:t>
            </a:r>
          </a:p>
          <a:p>
            <a:r>
              <a:rPr lang="en-US" sz="3600" b="1" dirty="0" smtClean="0"/>
              <a:t>Duties</a:t>
            </a:r>
            <a:r>
              <a:rPr lang="en-US" sz="3600" dirty="0" smtClean="0"/>
              <a:t>:</a:t>
            </a:r>
          </a:p>
          <a:p>
            <a:r>
              <a:rPr lang="en-US" sz="3600" dirty="0" smtClean="0"/>
              <a:t>To act in accordance with Articles. Exercise powers and perform duties as per Articles.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75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Duties of Directors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act in good faith –Promotion of objects for the benefit of all stakeholders.</a:t>
            </a:r>
          </a:p>
          <a:p>
            <a:r>
              <a:rPr lang="en-US" dirty="0" smtClean="0"/>
              <a:t> </a:t>
            </a:r>
            <a:r>
              <a:rPr lang="en-US" dirty="0" smtClean="0"/>
              <a:t>Exercise of  </a:t>
            </a:r>
            <a:r>
              <a:rPr lang="en-US" dirty="0" smtClean="0"/>
              <a:t>ordinary prudence and rationality. If judgmental errors still arise, no responsibility on directors.</a:t>
            </a:r>
          </a:p>
          <a:p>
            <a:r>
              <a:rPr lang="en-US" dirty="0" smtClean="0"/>
              <a:t>Not be involved in  situations giving rise to interest direct/indirect which is /maybe in conflict with company’s interest.</a:t>
            </a:r>
          </a:p>
        </p:txBody>
      </p:sp>
    </p:spTree>
    <p:extLst>
      <p:ext uri="{BB962C8B-B14F-4D97-AF65-F5344CB8AC3E}">
        <p14:creationId xmlns:p14="http://schemas.microsoft.com/office/powerpoint/2010/main" val="3732428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Duties of Directors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Not achieve any undue gain /advantage for himself, relatives , partners, Associates and if involved, provide for disgorgement of benefits.</a:t>
            </a:r>
          </a:p>
          <a:p>
            <a:r>
              <a:rPr lang="en-US" dirty="0" smtClean="0"/>
              <a:t>Shall not assign his office. Assignment void in law.</a:t>
            </a:r>
          </a:p>
          <a:p>
            <a:r>
              <a:rPr lang="en-US" dirty="0"/>
              <a:t>Appointment of Alternate director is not assignment of office nor is nomination of successor. </a:t>
            </a:r>
          </a:p>
          <a:p>
            <a:r>
              <a:rPr lang="en-US" dirty="0"/>
              <a:t>issue of POA  to others is not assignment</a:t>
            </a:r>
            <a:endParaRPr lang="en-US" dirty="0" smtClean="0"/>
          </a:p>
          <a:p>
            <a:r>
              <a:rPr lang="en-US" dirty="0" smtClean="0"/>
              <a:t>Cash penalty for contravention.</a:t>
            </a:r>
          </a:p>
          <a:p>
            <a:r>
              <a:rPr lang="en-US" dirty="0" smtClean="0"/>
              <a:t>Duties are  codification of the common law principles enunciated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79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Application of Common law principles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Views on breach of fiduciary responsibilities in Jurisprudence</a:t>
            </a:r>
          </a:p>
          <a:p>
            <a:r>
              <a:rPr lang="en-US" b="1" dirty="0" smtClean="0"/>
              <a:t>  </a:t>
            </a:r>
            <a:r>
              <a:rPr lang="en-US" dirty="0" smtClean="0"/>
              <a:t>Fiduciary responsibilities- do not extend to advising shareholders on whether they should invest in additional shares in company.(</a:t>
            </a:r>
            <a:r>
              <a:rPr lang="en-US" dirty="0" err="1" smtClean="0"/>
              <a:t>Sangram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P.Gaikwad</a:t>
            </a:r>
            <a:r>
              <a:rPr lang="en-US" dirty="0" smtClean="0"/>
              <a:t> v </a:t>
            </a:r>
            <a:r>
              <a:rPr lang="en-US" dirty="0" err="1" smtClean="0"/>
              <a:t>Shantidevi</a:t>
            </a:r>
            <a:r>
              <a:rPr lang="en-US" dirty="0" smtClean="0"/>
              <a:t>  </a:t>
            </a:r>
            <a:r>
              <a:rPr lang="en-US" dirty="0" err="1" smtClean="0"/>
              <a:t>Gaikwad</a:t>
            </a:r>
            <a:r>
              <a:rPr lang="en-US" dirty="0" smtClean="0"/>
              <a:t>(123 Comp Cas,566)</a:t>
            </a:r>
          </a:p>
          <a:p>
            <a:r>
              <a:rPr lang="en-US" dirty="0" smtClean="0"/>
              <a:t>No contract with company which is in conflict with interest of company.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13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Jurisprudence on subject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secret profits to be earned at the cost of company. Disgorgement of gains ordered in many cases. Logic-profit belongs to company .</a:t>
            </a:r>
          </a:p>
          <a:p>
            <a:r>
              <a:rPr lang="en-US" dirty="0" smtClean="0"/>
              <a:t>No delegation of responsibilities -”</a:t>
            </a:r>
            <a:r>
              <a:rPr lang="en-US" i="1" dirty="0" err="1" smtClean="0"/>
              <a:t>Delegatus</a:t>
            </a:r>
            <a:r>
              <a:rPr lang="en-US" i="1" dirty="0" smtClean="0"/>
              <a:t> non </a:t>
            </a:r>
            <a:r>
              <a:rPr lang="en-US" i="1" dirty="0" err="1" smtClean="0"/>
              <a:t>potest</a:t>
            </a:r>
            <a:r>
              <a:rPr lang="en-US" i="1" dirty="0" smtClean="0"/>
              <a:t> </a:t>
            </a:r>
            <a:r>
              <a:rPr lang="en-US" i="1" dirty="0" err="1" smtClean="0"/>
              <a:t>delegare</a:t>
            </a:r>
            <a:r>
              <a:rPr lang="en-US" i="1" dirty="0" smtClean="0"/>
              <a:t>”.</a:t>
            </a:r>
          </a:p>
          <a:p>
            <a:r>
              <a:rPr lang="en-US" dirty="0" smtClean="0"/>
              <a:t>Liability for illegal acts –Use of company funds for illegal purposes,</a:t>
            </a:r>
          </a:p>
          <a:p>
            <a:r>
              <a:rPr lang="en-US" dirty="0" smtClean="0"/>
              <a:t>Provision of bribes to foster company interest.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43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Action against directors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Derivative action </a:t>
            </a:r>
            <a:r>
              <a:rPr lang="en-US" dirty="0" smtClean="0"/>
              <a:t>against directors –Where director fails  in fiduciary duties in exercise of </a:t>
            </a:r>
            <a:r>
              <a:rPr lang="en-US" dirty="0" smtClean="0"/>
              <a:t>his  </a:t>
            </a:r>
            <a:r>
              <a:rPr lang="en-US" dirty="0" smtClean="0"/>
              <a:t>powers ,courts have  authorized shareholders to sue company for exercise of their rights .</a:t>
            </a:r>
          </a:p>
          <a:p>
            <a:r>
              <a:rPr lang="en-US" dirty="0" smtClean="0"/>
              <a:t>Relief goes to company.</a:t>
            </a:r>
          </a:p>
          <a:p>
            <a:r>
              <a:rPr lang="en-US" b="1" dirty="0" smtClean="0"/>
              <a:t>Representative action-</a:t>
            </a:r>
            <a:r>
              <a:rPr lang="en-US" dirty="0" smtClean="0"/>
              <a:t>where shareholder proceeds against the company both on his behalf and for other shareholders as in cases of oppression/mismanagement.(Section 241 and 245)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56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Derivative Action –When allowed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Derivative action against company allowed in the following:</a:t>
            </a:r>
          </a:p>
          <a:p>
            <a:r>
              <a:rPr lang="en-US" dirty="0" smtClean="0"/>
              <a:t>Where directors proceed on ordinary resolution of members where special resolution called for under law</a:t>
            </a:r>
            <a:r>
              <a:rPr lang="en-US" dirty="0" smtClean="0"/>
              <a:t>.( </a:t>
            </a:r>
            <a:r>
              <a:rPr lang="en-US" dirty="0" err="1" smtClean="0"/>
              <a:t>Dhakeshwari</a:t>
            </a:r>
            <a:r>
              <a:rPr lang="en-US" dirty="0" smtClean="0"/>
              <a:t> </a:t>
            </a:r>
            <a:r>
              <a:rPr lang="en-US" dirty="0" smtClean="0"/>
              <a:t>Cotton Mills v </a:t>
            </a:r>
            <a:r>
              <a:rPr lang="en-US" dirty="0" err="1" smtClean="0"/>
              <a:t>N.K.Chakroborty</a:t>
            </a:r>
            <a:r>
              <a:rPr lang="en-US" dirty="0" smtClean="0"/>
              <a:t>(AIR 1937 Cal 645)</a:t>
            </a:r>
          </a:p>
          <a:p>
            <a:r>
              <a:rPr lang="en-US" dirty="0" smtClean="0"/>
              <a:t>Ultra vires and illegal acts-Members can  intervene  to prevent acts which are ultra vires the company or the Act.-Shareholders have a right to expect a company to run as per its constitution.</a:t>
            </a:r>
          </a:p>
          <a:p>
            <a:r>
              <a:rPr lang="en-US" dirty="0" smtClean="0"/>
              <a:t>Board can be restrained from action ultra vires the Board and intra vires the company also.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05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Derivative Action allowed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Cases of fraud-</a:t>
            </a:r>
            <a:r>
              <a:rPr lang="en-US" dirty="0" smtClean="0"/>
              <a:t>Managerial powers cannot be used for  perpetuating fraud on minority. Action lies against board and company in such matters. </a:t>
            </a:r>
          </a:p>
          <a:p>
            <a:r>
              <a:rPr lang="en-US" b="1" dirty="0" smtClean="0"/>
              <a:t>Transfer of control of company</a:t>
            </a:r>
            <a:r>
              <a:rPr lang="en-US" dirty="0" smtClean="0"/>
              <a:t>-Where Board has passed resolution for transfer of controlling interest without seeking sanction of members.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8275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Derivative Action cases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directors delayed making calls on shareholders as they had defaulted on their own calls.</a:t>
            </a:r>
          </a:p>
          <a:p>
            <a:r>
              <a:rPr lang="en-US" dirty="0" smtClean="0"/>
              <a:t>Where sale of assets was on an obvious </a:t>
            </a:r>
            <a:r>
              <a:rPr lang="en-US" dirty="0" smtClean="0"/>
              <a:t>under- </a:t>
            </a:r>
            <a:r>
              <a:rPr lang="en-US" dirty="0" smtClean="0"/>
              <a:t>valuation.</a:t>
            </a:r>
          </a:p>
          <a:p>
            <a:r>
              <a:rPr lang="en-US" dirty="0" smtClean="0"/>
              <a:t>Where company was under insolvency and directors were helping  themselves with payments such as gratuity.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5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Director-Restricted definition under the Act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Definition of Director-Sec 2(35) </a:t>
            </a:r>
            <a:r>
              <a:rPr lang="en-US" i="1" dirty="0" smtClean="0"/>
              <a:t>prima facie </a:t>
            </a:r>
            <a:r>
              <a:rPr lang="en-US" dirty="0" smtClean="0"/>
              <a:t>restrictive and exhaustive.</a:t>
            </a:r>
          </a:p>
          <a:p>
            <a:r>
              <a:rPr lang="en-US" dirty="0" smtClean="0"/>
              <a:t>Refers to one appointed as  director to the Board.</a:t>
            </a:r>
          </a:p>
          <a:p>
            <a:r>
              <a:rPr lang="en-US" dirty="0" smtClean="0"/>
              <a:t>Contrast with inclusive definition under 1956 Act which included anyone occupying position of director by whatever named called.</a:t>
            </a:r>
          </a:p>
          <a:p>
            <a:r>
              <a:rPr lang="en-US" dirty="0" smtClean="0"/>
              <a:t>Earlier definition covered both </a:t>
            </a:r>
            <a:r>
              <a:rPr lang="en-US" i="1" dirty="0" smtClean="0"/>
              <a:t>de jure and de facto </a:t>
            </a:r>
            <a:r>
              <a:rPr lang="en-US" dirty="0" smtClean="0"/>
              <a:t>Director bringing in concept of Shadow director.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62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Derivative Action allowed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Diversion of funds-Where there is unfairly prejudicial conduct leading to diversion of funds for extraneous purposes.</a:t>
            </a:r>
          </a:p>
          <a:p>
            <a:r>
              <a:rPr lang="en-US" dirty="0" smtClean="0"/>
              <a:t>Provision of loans improperly and at rates prejudicial to interest of company.</a:t>
            </a:r>
          </a:p>
          <a:p>
            <a:r>
              <a:rPr lang="en-US" dirty="0" smtClean="0"/>
              <a:t>Where directors by virtue of majority powers divert business opportunities for their own interests.</a:t>
            </a:r>
          </a:p>
          <a:p>
            <a:r>
              <a:rPr lang="en-US" dirty="0" smtClean="0"/>
              <a:t>Where majority power is used to </a:t>
            </a:r>
            <a:r>
              <a:rPr lang="en-US" smtClean="0"/>
              <a:t>stifle minority.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07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Examples of </a:t>
            </a:r>
            <a:r>
              <a:rPr lang="en-US" b="1" dirty="0" smtClean="0">
                <a:solidFill>
                  <a:srgbClr val="92D050"/>
                </a:solidFill>
              </a:rPr>
              <a:t>action leading to derivative action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Improper rejection of votes by chairman to stifle minority.</a:t>
            </a:r>
          </a:p>
          <a:p>
            <a:r>
              <a:rPr lang="en-US" dirty="0" smtClean="0"/>
              <a:t>Issue of shares mala fide to increase control.</a:t>
            </a:r>
          </a:p>
          <a:p>
            <a:r>
              <a:rPr lang="en-US" dirty="0" smtClean="0"/>
              <a:t>Exclusion by Majority of directors of those representing minority shareholders.</a:t>
            </a:r>
          </a:p>
          <a:p>
            <a:r>
              <a:rPr lang="en-US" dirty="0" smtClean="0"/>
              <a:t>Where wrongful acts have been committed to run business but those in control would not permit institution of proceedings.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69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Where derivative action has not been allowed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Infringing on personal rights of shareholders such as interference on right to vote .</a:t>
            </a:r>
          </a:p>
          <a:p>
            <a:r>
              <a:rPr lang="en-US" dirty="0" smtClean="0"/>
              <a:t>Expropriation of company’s property for their own use.</a:t>
            </a:r>
          </a:p>
          <a:p>
            <a:r>
              <a:rPr lang="en-US" b="1" dirty="0" smtClean="0"/>
              <a:t>Where derivative action does not lie</a:t>
            </a:r>
          </a:p>
          <a:p>
            <a:r>
              <a:rPr lang="en-US" dirty="0" smtClean="0"/>
              <a:t>Where directors have applied their minds in drawing up the financials in good faith.</a:t>
            </a:r>
          </a:p>
          <a:p>
            <a:r>
              <a:rPr lang="en-US" dirty="0" smtClean="0"/>
              <a:t>Where the directors have decided on the place of the meeting.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12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No derivative 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the directors have decided to distribute dividend while debts remain unsettled.</a:t>
            </a:r>
          </a:p>
          <a:p>
            <a:r>
              <a:rPr lang="en-US" dirty="0" smtClean="0"/>
              <a:t>Where the complaint is as to the manner in which profits have been determined.</a:t>
            </a:r>
          </a:p>
          <a:p>
            <a:r>
              <a:rPr lang="en-US" dirty="0" smtClean="0"/>
              <a:t>Courts would not interfere with discretion of directors to use company funds as per authority granted.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49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No to derivative 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negligence in Management has been alleged without substance. Foss v </a:t>
            </a:r>
            <a:r>
              <a:rPr lang="en-US" dirty="0" err="1" smtClean="0"/>
              <a:t>Harbottle</a:t>
            </a:r>
            <a:r>
              <a:rPr lang="en-US" dirty="0" smtClean="0"/>
              <a:t> rule –Right of Minority to intervene not to prevail.</a:t>
            </a:r>
          </a:p>
          <a:p>
            <a:r>
              <a:rPr lang="en-US" dirty="0" smtClean="0"/>
              <a:t>Where action is brought in for dilution in firm’s valuation despite no negligence by Board.</a:t>
            </a:r>
          </a:p>
          <a:p>
            <a:r>
              <a:rPr lang="en-US" dirty="0" smtClean="0"/>
              <a:t>Where company suffers losses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54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Liabilities of Independent and non-executive directors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Liabilities of Independent and non-executive </a:t>
            </a:r>
            <a:r>
              <a:rPr lang="en-US" b="1" dirty="0" smtClean="0"/>
              <a:t>directors-</a:t>
            </a:r>
          </a:p>
          <a:p>
            <a:r>
              <a:rPr lang="en-US" dirty="0" smtClean="0"/>
              <a:t>Insulation </a:t>
            </a:r>
            <a:r>
              <a:rPr lang="en-US" dirty="0" smtClean="0"/>
              <a:t>under Section 149(12)</a:t>
            </a:r>
          </a:p>
          <a:p>
            <a:r>
              <a:rPr lang="en-US" dirty="0" smtClean="0"/>
              <a:t>Sub-section overrides other provisions in Act.</a:t>
            </a:r>
          </a:p>
          <a:p>
            <a:r>
              <a:rPr lang="en-US" dirty="0" smtClean="0"/>
              <a:t>Applies to Independent directors and </a:t>
            </a:r>
          </a:p>
          <a:p>
            <a:r>
              <a:rPr lang="en-US" dirty="0" smtClean="0"/>
              <a:t>To non-executive </a:t>
            </a:r>
            <a:r>
              <a:rPr lang="en-US" dirty="0" smtClean="0"/>
              <a:t>directors </a:t>
            </a:r>
            <a:r>
              <a:rPr lang="en-US" dirty="0" smtClean="0"/>
              <a:t>not being part of promoters or KMPs.</a:t>
            </a:r>
          </a:p>
          <a:p>
            <a:r>
              <a:rPr lang="en-US" dirty="0" smtClean="0"/>
              <a:t>No liability for acts of omission or commission unless such act is with his knowledge ,attributable through board processes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76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Section 149(12)-Analyzed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is consent or connivance</a:t>
            </a:r>
          </a:p>
          <a:p>
            <a:r>
              <a:rPr lang="en-US" dirty="0" smtClean="0"/>
              <a:t>There has been absence of diligence .</a:t>
            </a:r>
          </a:p>
          <a:p>
            <a:r>
              <a:rPr lang="en-US" dirty="0" smtClean="0"/>
              <a:t>Above are to be proved circumstantially.</a:t>
            </a:r>
          </a:p>
          <a:p>
            <a:r>
              <a:rPr lang="en-US" dirty="0" smtClean="0"/>
              <a:t>Insulation also applies to Nominee Directors.</a:t>
            </a:r>
          </a:p>
          <a:p>
            <a:r>
              <a:rPr lang="en-US" dirty="0" smtClean="0"/>
              <a:t>Decision </a:t>
            </a:r>
            <a:r>
              <a:rPr lang="en-US" dirty="0" smtClean="0"/>
              <a:t>in  </a:t>
            </a:r>
            <a:r>
              <a:rPr lang="en-US" dirty="0" err="1" smtClean="0"/>
              <a:t>V.Selvaraj</a:t>
            </a:r>
            <a:r>
              <a:rPr lang="en-US" dirty="0" smtClean="0"/>
              <a:t> v RBI(2020)157 CLA 30-</a:t>
            </a:r>
          </a:p>
          <a:p>
            <a:r>
              <a:rPr lang="en-US" dirty="0" smtClean="0"/>
              <a:t>No material to show active participation in day to day affairs or in Board meetings-Held not guilty of omission or commission due to neglect.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495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Nominee directors’ liabilities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SAT Tribunal decision-ID not responsible for refunds of money collected in contravention of Act/ICDR Regulations where such payments received prior to his appointment.-</a:t>
            </a:r>
            <a:r>
              <a:rPr lang="en-US" dirty="0" err="1" smtClean="0"/>
              <a:t>G.Unnikrishnan</a:t>
            </a:r>
            <a:r>
              <a:rPr lang="en-US" dirty="0" smtClean="0"/>
              <a:t> Nair v SEBI(158 SCL91).</a:t>
            </a:r>
          </a:p>
          <a:p>
            <a:r>
              <a:rPr lang="en-US" b="1" dirty="0" smtClean="0"/>
              <a:t>Nominee Directors’ liabilities</a:t>
            </a:r>
          </a:p>
          <a:p>
            <a:r>
              <a:rPr lang="en-US" dirty="0" smtClean="0"/>
              <a:t>Definition in Section 149(7)-Explanation</a:t>
            </a:r>
          </a:p>
          <a:p>
            <a:r>
              <a:rPr lang="en-US" dirty="0" smtClean="0"/>
              <a:t>One nominated by financial Institution under any law or by any agreement or appointed by the govt. to represent its interests. </a:t>
            </a:r>
          </a:p>
        </p:txBody>
      </p:sp>
    </p:spTree>
    <p:extLst>
      <p:ext uri="{BB962C8B-B14F-4D97-AF65-F5344CB8AC3E}">
        <p14:creationId xmlns:p14="http://schemas.microsoft.com/office/powerpoint/2010/main" val="245427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Nominee Directors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Nominee Director-Not independent.</a:t>
            </a:r>
          </a:p>
          <a:p>
            <a:r>
              <a:rPr lang="en-US" dirty="0" smtClean="0"/>
              <a:t>Gives rise to conflict of interest as between company and institution whose interest they represent.</a:t>
            </a:r>
          </a:p>
          <a:p>
            <a:r>
              <a:rPr lang="en-US" dirty="0" smtClean="0"/>
              <a:t>Whose interest is paramount-whether company or Institution.</a:t>
            </a:r>
          </a:p>
          <a:p>
            <a:r>
              <a:rPr lang="en-US" dirty="0" smtClean="0"/>
              <a:t>He has to consider interest of company and not be a nominated watch dog.</a:t>
            </a:r>
          </a:p>
          <a:p>
            <a:r>
              <a:rPr lang="en-US" dirty="0" smtClean="0"/>
              <a:t>Classic case of Scottish Co-operative Wholesale Society Ltd v Meyer(1958)-Wrong on the part of Nominees to protect interests of nominating society.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2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Nominee Director-Conflict of interest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Section166 sets out duties for all directors including Nominees .</a:t>
            </a:r>
          </a:p>
          <a:p>
            <a:r>
              <a:rPr lang="en-US" dirty="0" smtClean="0"/>
              <a:t>Duty cannot be merely to protect interest .</a:t>
            </a:r>
          </a:p>
          <a:p>
            <a:r>
              <a:rPr lang="en-US" dirty="0" smtClean="0"/>
              <a:t>Duty to act in good faith extends to the interest of shareholders as a whole.</a:t>
            </a:r>
          </a:p>
          <a:p>
            <a:r>
              <a:rPr lang="en-US" dirty="0" smtClean="0"/>
              <a:t>He can protect Nominator  interests if it is coinciding with interests of company.</a:t>
            </a:r>
          </a:p>
          <a:p>
            <a:r>
              <a:rPr lang="en-US" dirty="0" smtClean="0"/>
              <a:t>Bound by rules of confidentiality and not allowed to make unauthorized disclosures to Nominator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2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Shadow Director-Relevance in the law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Shadow director-One on whose advice and directions the Board is accustomed to act.</a:t>
            </a:r>
          </a:p>
          <a:p>
            <a:r>
              <a:rPr lang="en-US" dirty="0" smtClean="0"/>
              <a:t>He is liable to be prosecuted for wrongly acting and dominating Board.(Maharashtra Power Development Corporation v </a:t>
            </a:r>
            <a:r>
              <a:rPr lang="en-US" dirty="0" err="1" smtClean="0"/>
              <a:t>Dabhol</a:t>
            </a:r>
            <a:r>
              <a:rPr lang="en-US" dirty="0" smtClean="0"/>
              <a:t> Power (120 </a:t>
            </a:r>
            <a:r>
              <a:rPr lang="en-US" dirty="0" err="1" smtClean="0"/>
              <a:t>Comp.Cas</a:t>
            </a:r>
            <a:r>
              <a:rPr lang="en-US" dirty="0" smtClean="0"/>
              <a:t> 560).</a:t>
            </a:r>
          </a:p>
          <a:p>
            <a:r>
              <a:rPr lang="en-US" dirty="0" smtClean="0"/>
              <a:t>Even Holding company </a:t>
            </a:r>
            <a:r>
              <a:rPr lang="en-US" dirty="0" smtClean="0"/>
              <a:t>could be  </a:t>
            </a:r>
            <a:r>
              <a:rPr lang="en-US" dirty="0" smtClean="0"/>
              <a:t>shadow director.</a:t>
            </a:r>
          </a:p>
          <a:p>
            <a:r>
              <a:rPr lang="en-US" dirty="0" smtClean="0"/>
              <a:t>Status of director ambivalent under present Act.</a:t>
            </a:r>
          </a:p>
          <a:p>
            <a:r>
              <a:rPr lang="en-US" dirty="0" smtClean="0"/>
              <a:t>Despite means  definition concept gets </a:t>
            </a:r>
            <a:r>
              <a:rPr lang="en-US" dirty="0" smtClean="0"/>
              <a:t>stretched to cover persons acting as one.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050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Nominee director-liabilities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Immunity from liability accorded to Nominee director under specific provisions of acts under which appointed.</a:t>
            </a:r>
          </a:p>
          <a:p>
            <a:r>
              <a:rPr lang="en-US" dirty="0" smtClean="0"/>
              <a:t>Administrative instructions issued also to insulate them from liabilities.</a:t>
            </a:r>
          </a:p>
          <a:p>
            <a:r>
              <a:rPr lang="en-US" dirty="0" smtClean="0"/>
              <a:t>However exercise of good faith common to all directors .If nominee fails liability fastens</a:t>
            </a:r>
            <a:r>
              <a:rPr lang="en-US" dirty="0" smtClean="0"/>
              <a:t>. (</a:t>
            </a:r>
            <a:r>
              <a:rPr lang="en-US" dirty="0" err="1" smtClean="0"/>
              <a:t>Geetanjali</a:t>
            </a:r>
            <a:r>
              <a:rPr lang="en-US" dirty="0" smtClean="0"/>
              <a:t> Mills Ltd v </a:t>
            </a:r>
            <a:r>
              <a:rPr lang="en-US" dirty="0" err="1" smtClean="0"/>
              <a:t>Thiruvengandham</a:t>
            </a:r>
            <a:r>
              <a:rPr lang="en-US" dirty="0" smtClean="0"/>
              <a:t>(1 Comp.LJ232).</a:t>
            </a:r>
          </a:p>
          <a:p>
            <a:r>
              <a:rPr lang="en-US" dirty="0" smtClean="0"/>
              <a:t>No immunity if Nominee is personally involved in default.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920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Criminal liabilities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Scope reduced to commission of non-technical offences</a:t>
            </a:r>
          </a:p>
          <a:p>
            <a:r>
              <a:rPr lang="en-US" dirty="0" smtClean="0"/>
              <a:t>Vicarious liability-explained </a:t>
            </a:r>
          </a:p>
          <a:p>
            <a:r>
              <a:rPr lang="en-US" dirty="0" smtClean="0"/>
              <a:t>Can independent and non-executive directors be  criminally prosecuted .</a:t>
            </a:r>
          </a:p>
          <a:p>
            <a:r>
              <a:rPr lang="en-US" dirty="0" smtClean="0"/>
              <a:t>Supreme Court-in </a:t>
            </a:r>
            <a:r>
              <a:rPr lang="en-US" dirty="0" err="1" smtClean="0"/>
              <a:t>Bharti</a:t>
            </a:r>
            <a:r>
              <a:rPr lang="en-US" dirty="0" smtClean="0"/>
              <a:t> Air </a:t>
            </a:r>
            <a:r>
              <a:rPr lang="en-US" dirty="0" err="1" smtClean="0"/>
              <a:t>tel</a:t>
            </a:r>
            <a:endParaRPr lang="en-US" dirty="0" smtClean="0"/>
          </a:p>
          <a:p>
            <a:r>
              <a:rPr lang="en-US" dirty="0" smtClean="0"/>
              <a:t>Principle of alter ego.</a:t>
            </a:r>
          </a:p>
          <a:p>
            <a:r>
              <a:rPr lang="en-US" dirty="0" smtClean="0"/>
              <a:t>Only those in authority can be proceeded against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14442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Liabilities-Modes of Insulation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Hedge mechanism against Directors’ liabilities-Under Act and Regulations </a:t>
            </a:r>
          </a:p>
          <a:p>
            <a:r>
              <a:rPr lang="en-US" dirty="0" smtClean="0"/>
              <a:t>Reg-25(10) –LODR</a:t>
            </a:r>
          </a:p>
          <a:p>
            <a:r>
              <a:rPr lang="en-US" dirty="0" smtClean="0"/>
              <a:t>D&amp;O Insurance in top 500 companies for such value and for covering such risks as determined by board.-Should extend to all Directors.</a:t>
            </a:r>
          </a:p>
          <a:p>
            <a:r>
              <a:rPr lang="en-US" dirty="0" smtClean="0"/>
              <a:t>Responsibility on WTDs/MD/KMPs for specific duties. u/s 2(60)</a:t>
            </a:r>
          </a:p>
          <a:p>
            <a:r>
              <a:rPr lang="en-US" dirty="0" smtClean="0"/>
              <a:t>Protection 149(12)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01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Self-created insulation mechanism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Self-created Mechanisms</a:t>
            </a:r>
          </a:p>
          <a:p>
            <a:r>
              <a:rPr lang="en-US" dirty="0" smtClean="0"/>
              <a:t>Strong and independent Board </a:t>
            </a:r>
          </a:p>
          <a:p>
            <a:r>
              <a:rPr lang="en-US" dirty="0" smtClean="0"/>
              <a:t>Diversity of talent in Board room</a:t>
            </a:r>
          </a:p>
          <a:p>
            <a:r>
              <a:rPr lang="en-US" dirty="0" smtClean="0"/>
              <a:t>Legal compliance system-On line tools.</a:t>
            </a:r>
          </a:p>
          <a:p>
            <a:r>
              <a:rPr lang="en-US" dirty="0" smtClean="0"/>
              <a:t>Persons of re-eminence. In the Board Room</a:t>
            </a:r>
          </a:p>
          <a:p>
            <a:r>
              <a:rPr lang="en-US" dirty="0" smtClean="0"/>
              <a:t>Sound Board practices </a:t>
            </a:r>
          </a:p>
          <a:p>
            <a:r>
              <a:rPr lang="en-US" dirty="0" smtClean="0"/>
              <a:t>Good remuneration structure.</a:t>
            </a:r>
          </a:p>
          <a:p>
            <a:r>
              <a:rPr lang="en-US" dirty="0" smtClean="0"/>
              <a:t>Compliance Committee of Board</a:t>
            </a:r>
          </a:p>
          <a:p>
            <a:r>
              <a:rPr lang="en-US" dirty="0" smtClean="0"/>
              <a:t>Routine updates on </a:t>
            </a:r>
            <a:r>
              <a:rPr lang="en-US" dirty="0" smtClean="0"/>
              <a:t>changes/updates in  </a:t>
            </a:r>
            <a:r>
              <a:rPr lang="en-US" dirty="0" smtClean="0"/>
              <a:t>laws.</a:t>
            </a:r>
          </a:p>
        </p:txBody>
      </p:sp>
    </p:spTree>
    <p:extLst>
      <p:ext uri="{BB962C8B-B14F-4D97-AF65-F5344CB8AC3E}">
        <p14:creationId xmlns:p14="http://schemas.microsoft.com/office/powerpoint/2010/main" val="11441985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Impact of decriminalization of offences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Trigger –Ease of doing business.</a:t>
            </a:r>
          </a:p>
          <a:p>
            <a:r>
              <a:rPr lang="en-US" dirty="0" smtClean="0"/>
              <a:t>Introduction of fresh start scheme-companies could turn a new leaf. No additional fees, </a:t>
            </a:r>
            <a:r>
              <a:rPr lang="en-US" dirty="0" err="1" smtClean="0"/>
              <a:t>condonation</a:t>
            </a:r>
            <a:r>
              <a:rPr lang="en-US" dirty="0" smtClean="0"/>
              <a:t> of delay in filing documents.</a:t>
            </a:r>
          </a:p>
          <a:p>
            <a:r>
              <a:rPr lang="en-US" dirty="0" smtClean="0"/>
              <a:t>Changes based on Report of High power Committee</a:t>
            </a:r>
          </a:p>
          <a:p>
            <a:r>
              <a:rPr lang="en-US" dirty="0" smtClean="0"/>
              <a:t>Criminal punishment against technical, procedural and minor non-compliances –deterrent to company formation and vibrant economic activity.</a:t>
            </a:r>
          </a:p>
        </p:txBody>
      </p:sp>
    </p:spTree>
    <p:extLst>
      <p:ext uri="{BB962C8B-B14F-4D97-AF65-F5344CB8AC3E}">
        <p14:creationId xmlns:p14="http://schemas.microsoft.com/office/powerpoint/2010/main" val="34176050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Decriminalization impact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Concept of In-house Adjudication framework under Section 454-</a:t>
            </a:r>
          </a:p>
          <a:p>
            <a:r>
              <a:rPr lang="en-US" dirty="0" smtClean="0"/>
              <a:t>Adjudication by Registrar through on line process.</a:t>
            </a:r>
          </a:p>
          <a:p>
            <a:r>
              <a:rPr lang="en-US" dirty="0" smtClean="0"/>
              <a:t>Result- de-clogging of judicial forums such as NCLT.</a:t>
            </a:r>
          </a:p>
          <a:p>
            <a:r>
              <a:rPr lang="en-US" dirty="0" smtClean="0"/>
              <a:t>Criminal proceedings in matters where there was no intent to defraud converted to civil wrongs.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668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Amendments relating to penalties and offences 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Substitution of criminal fines by civil penalties.</a:t>
            </a:r>
          </a:p>
          <a:p>
            <a:r>
              <a:rPr lang="en-US" dirty="0" smtClean="0"/>
              <a:t>23 criminal offences decriminalized.(misstatement in prospectus, related party transactions, buy back ,CSR non-compliance etc.).</a:t>
            </a:r>
          </a:p>
          <a:p>
            <a:r>
              <a:rPr lang="en-US" dirty="0" smtClean="0"/>
              <a:t>Harbinger to process of self-regulation</a:t>
            </a:r>
          </a:p>
          <a:p>
            <a:r>
              <a:rPr lang="en-US" dirty="0" smtClean="0"/>
              <a:t>Reduction of fines-May lead to complacency.</a:t>
            </a:r>
          </a:p>
          <a:p>
            <a:r>
              <a:rPr lang="en-US" dirty="0" smtClean="0"/>
              <a:t>Cost of non-compliance should not be more than cost of compliance.</a:t>
            </a:r>
          </a:p>
          <a:p>
            <a:r>
              <a:rPr lang="en-US" dirty="0" smtClean="0"/>
              <a:t>Double edged sword which cuts both ways.</a:t>
            </a:r>
          </a:p>
          <a:p>
            <a:r>
              <a:rPr lang="en-US" dirty="0" smtClean="0"/>
              <a:t>Behavioral attributes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988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7200" dirty="0" smtClean="0">
                <a:solidFill>
                  <a:srgbClr val="FF0000"/>
                </a:solidFill>
              </a:rPr>
              <a:t>Thank You </a:t>
            </a:r>
            <a:r>
              <a:rPr lang="en-US" sz="7200" smtClean="0">
                <a:solidFill>
                  <a:srgbClr val="FF0000"/>
                </a:solidFill>
              </a:rPr>
              <a:t>Very Much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8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Officer and Officer in </a:t>
            </a:r>
            <a:r>
              <a:rPr lang="en-US" dirty="0" smtClean="0">
                <a:solidFill>
                  <a:srgbClr val="00B050"/>
                </a:solidFill>
              </a:rPr>
              <a:t>Default-Inclusive concepts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Director is an officer under 2(59) and Officer </a:t>
            </a:r>
            <a:r>
              <a:rPr lang="en-US" dirty="0" smtClean="0"/>
              <a:t>who is in </a:t>
            </a:r>
            <a:r>
              <a:rPr lang="en-US" dirty="0" smtClean="0"/>
              <a:t>default in 2(60).</a:t>
            </a:r>
          </a:p>
          <a:p>
            <a:r>
              <a:rPr lang="en-US" dirty="0" smtClean="0"/>
              <a:t>Both Sections consider person on whose advice Board/one or more directors are accustomed to act except in professional capacity.</a:t>
            </a:r>
          </a:p>
          <a:p>
            <a:r>
              <a:rPr lang="en-US" dirty="0" smtClean="0"/>
              <a:t>Change in definition of </a:t>
            </a:r>
            <a:r>
              <a:rPr lang="en-US" dirty="0" smtClean="0"/>
              <a:t>director under present Act </a:t>
            </a:r>
            <a:r>
              <a:rPr lang="en-US" dirty="0" smtClean="0"/>
              <a:t>only a matter of </a:t>
            </a:r>
            <a:r>
              <a:rPr lang="en-US" dirty="0" smtClean="0"/>
              <a:t>semantics!.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084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Officer and those in </a:t>
            </a:r>
            <a:r>
              <a:rPr lang="en-US" dirty="0" smtClean="0">
                <a:solidFill>
                  <a:srgbClr val="C00000"/>
                </a:solidFill>
              </a:rPr>
              <a:t>default-Director can be only natural individual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“officer” inclusive term  to cover empowered employees, Auditors and Holding company also.</a:t>
            </a:r>
          </a:p>
          <a:p>
            <a:r>
              <a:rPr lang="en-US" dirty="0" smtClean="0"/>
              <a:t>Director only natural person-Oriental Metal Processing Works(P)Ltd v </a:t>
            </a:r>
            <a:r>
              <a:rPr lang="en-US" dirty="0" err="1" smtClean="0"/>
              <a:t>Bhaskar</a:t>
            </a:r>
            <a:r>
              <a:rPr lang="en-US" dirty="0" smtClean="0"/>
              <a:t> </a:t>
            </a:r>
            <a:r>
              <a:rPr lang="en-US" dirty="0" err="1" smtClean="0"/>
              <a:t>Kashinath</a:t>
            </a:r>
            <a:r>
              <a:rPr lang="en-US" dirty="0" smtClean="0"/>
              <a:t> </a:t>
            </a:r>
            <a:r>
              <a:rPr lang="en-US" dirty="0" err="1" smtClean="0"/>
              <a:t>Thakore</a:t>
            </a:r>
            <a:r>
              <a:rPr lang="en-US" dirty="0" smtClean="0"/>
              <a:t>(AIR SC 573)</a:t>
            </a:r>
          </a:p>
          <a:p>
            <a:r>
              <a:rPr lang="en-US" dirty="0" smtClean="0"/>
              <a:t>“Officer in default” covers </a:t>
            </a:r>
            <a:r>
              <a:rPr lang="en-US" dirty="0" err="1" smtClean="0"/>
              <a:t>KMPs,WTD</a:t>
            </a:r>
            <a:r>
              <a:rPr lang="en-US" dirty="0" smtClean="0"/>
              <a:t> , any person on whose advice Board acts as also director responsible for default of any violation of which he has knowledge/participated at meeting without any objection.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0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Responsibility for default </a:t>
            </a:r>
            <a:r>
              <a:rPr lang="en-US" b="1" dirty="0" smtClean="0">
                <a:solidFill>
                  <a:srgbClr val="FF0000"/>
                </a:solidFill>
              </a:rPr>
              <a:t>–when arises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Mens</a:t>
            </a:r>
            <a:r>
              <a:rPr lang="en-US" dirty="0" smtClean="0"/>
              <a:t> </a:t>
            </a:r>
            <a:r>
              <a:rPr lang="en-US" dirty="0" err="1" smtClean="0"/>
              <a:t>rea</a:t>
            </a:r>
            <a:r>
              <a:rPr lang="en-US" dirty="0" smtClean="0"/>
              <a:t>-No longer necessary to hold any one guilty under Section 5 of 1956 Act.( </a:t>
            </a:r>
            <a:r>
              <a:rPr lang="en-US" dirty="0" err="1" smtClean="0"/>
              <a:t>Sukhbir</a:t>
            </a:r>
            <a:r>
              <a:rPr lang="en-US" dirty="0" smtClean="0"/>
              <a:t> Saran </a:t>
            </a:r>
            <a:r>
              <a:rPr lang="en-US" dirty="0" err="1" smtClean="0"/>
              <a:t>Bhatnagar</a:t>
            </a:r>
            <a:r>
              <a:rPr lang="en-US" dirty="0" smtClean="0"/>
              <a:t> v ROC)(42 Com Cases 408).</a:t>
            </a:r>
          </a:p>
          <a:p>
            <a:r>
              <a:rPr lang="en-US" b="1" dirty="0" smtClean="0"/>
              <a:t>When does responsibility arise for default?</a:t>
            </a:r>
          </a:p>
          <a:p>
            <a:r>
              <a:rPr lang="en-US" dirty="0" smtClean="0"/>
              <a:t>Default should happen during tenure of appointment.(</a:t>
            </a:r>
            <a:r>
              <a:rPr lang="en-US" dirty="0" err="1" smtClean="0"/>
              <a:t>C.V.Siva</a:t>
            </a:r>
            <a:r>
              <a:rPr lang="en-US" dirty="0" smtClean="0"/>
              <a:t> </a:t>
            </a:r>
            <a:r>
              <a:rPr lang="en-US" dirty="0" err="1" smtClean="0"/>
              <a:t>prasad</a:t>
            </a:r>
            <a:r>
              <a:rPr lang="en-US" dirty="0" smtClean="0"/>
              <a:t> v ROC)(88 Com Cases 420)</a:t>
            </a:r>
          </a:p>
          <a:p>
            <a:r>
              <a:rPr lang="en-US" dirty="0" smtClean="0"/>
              <a:t>Section 2(60)covers defaults under the Act only.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01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Responsibilities of Directors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directors responsible where responsibility has not been assigned to </a:t>
            </a:r>
            <a:r>
              <a:rPr lang="en-US" dirty="0" smtClean="0"/>
              <a:t>anyone specifically. </a:t>
            </a:r>
            <a:r>
              <a:rPr lang="en-US" dirty="0" smtClean="0"/>
              <a:t>(ROC v Southern Machinery Works Ltd 59 Com</a:t>
            </a:r>
            <a:r>
              <a:rPr lang="en-US" dirty="0" smtClean="0"/>
              <a:t>. Cases </a:t>
            </a:r>
            <a:r>
              <a:rPr lang="en-US" dirty="0" smtClean="0"/>
              <a:t>670).</a:t>
            </a:r>
          </a:p>
          <a:p>
            <a:r>
              <a:rPr lang="en-US" dirty="0" smtClean="0"/>
              <a:t>Collective responsibility also stems from ,definition of Board under Section 2(10)-Emphasis on “collective” </a:t>
            </a:r>
            <a:r>
              <a:rPr lang="en-US" dirty="0" err="1" smtClean="0"/>
              <a:t>body</a:t>
            </a:r>
            <a:r>
              <a:rPr lang="en-US" dirty="0" err="1" smtClean="0"/>
              <a:t>.”Collective</a:t>
            </a:r>
            <a:r>
              <a:rPr lang="en-US" dirty="0" smtClean="0"/>
              <a:t>” conspicuous by absence in previous Act.</a:t>
            </a:r>
            <a:endParaRPr lang="en-US" dirty="0" smtClean="0"/>
          </a:p>
          <a:p>
            <a:r>
              <a:rPr lang="en-US" dirty="0" smtClean="0"/>
              <a:t>Where director has resigned before commission of offence , no liability .Question as to when resignation takes effect to be decided by court based on circumstances.</a:t>
            </a:r>
          </a:p>
          <a:p>
            <a:r>
              <a:rPr lang="en-US" dirty="0" smtClean="0"/>
              <a:t>Dichotomy between Section 165 and 168 on resignation –when </a:t>
            </a:r>
            <a:r>
              <a:rPr lang="en-US" dirty="0" smtClean="0"/>
              <a:t>effective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8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818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Directors’ fiduciary responsibilities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Whether director can be held liable for economic offences under Section 2(60).No  as held in Madras Flying club v Deputy ROC(214 Com Cases 428).</a:t>
            </a:r>
          </a:p>
          <a:p>
            <a:r>
              <a:rPr lang="en-US" dirty="0" smtClean="0"/>
              <a:t>Directors’ liabilities arise –due to fiduciary relationship they have with company. </a:t>
            </a:r>
          </a:p>
          <a:p>
            <a:r>
              <a:rPr lang="en-US" dirty="0" smtClean="0"/>
              <a:t>Status of directors analogous to Trustees/Agents - they are neither in full measure.</a:t>
            </a:r>
          </a:p>
          <a:p>
            <a:r>
              <a:rPr lang="en-US" dirty="0" smtClean="0"/>
              <a:t>Separation of ownership and control- unique character of corporate form.</a:t>
            </a:r>
          </a:p>
          <a:p>
            <a:r>
              <a:rPr lang="en-US" dirty="0" smtClean="0"/>
              <a:t>Fetters over directors’ powers inbuilt in the 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82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Liabilities-Different connotations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“Liability” –Meaning.</a:t>
            </a:r>
          </a:p>
          <a:p>
            <a:r>
              <a:rPr lang="en-US" dirty="0" smtClean="0"/>
              <a:t>Several hues to term.</a:t>
            </a:r>
          </a:p>
          <a:p>
            <a:r>
              <a:rPr lang="en-US" dirty="0" smtClean="0"/>
              <a:t>Obligation or duty  to do or not to do something .</a:t>
            </a:r>
          </a:p>
          <a:p>
            <a:r>
              <a:rPr lang="en-US" dirty="0" smtClean="0"/>
              <a:t>Apart from financial obligations, refers to obligation of any kind.</a:t>
            </a:r>
          </a:p>
          <a:p>
            <a:r>
              <a:rPr lang="en-US" dirty="0" smtClean="0"/>
              <a:t>Civil Liabilities-Accountability and responsibility enforceable by civil legal sanctions.</a:t>
            </a:r>
          </a:p>
          <a:p>
            <a:r>
              <a:rPr lang="en-US" dirty="0" smtClean="0"/>
              <a:t>Criminal liabilities-Enforceable by criminal legal sanctions.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34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2172</Words>
  <Application>Microsoft Office PowerPoint</Application>
  <PresentationFormat>On-screen Show (4:3)</PresentationFormat>
  <Paragraphs>199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Liabilities of Directors under Companies Act, 2013</vt:lpstr>
      <vt:lpstr>Director-Restricted definition under the Act</vt:lpstr>
      <vt:lpstr>Shadow Director-Relevance in the law</vt:lpstr>
      <vt:lpstr>Officer and Officer in Default-Inclusive concepts</vt:lpstr>
      <vt:lpstr>Officer and those in default-Director can be only natural individual</vt:lpstr>
      <vt:lpstr>Responsibility for default –when arises </vt:lpstr>
      <vt:lpstr>Responsibilities of Directors</vt:lpstr>
      <vt:lpstr>Directors’ fiduciary responsibilities </vt:lpstr>
      <vt:lpstr>Liabilities-Different connotations </vt:lpstr>
      <vt:lpstr>Actions giving rise to liabilities</vt:lpstr>
      <vt:lpstr>Duties of Directors under Act</vt:lpstr>
      <vt:lpstr>Duties of Directors</vt:lpstr>
      <vt:lpstr>Duties of Directors</vt:lpstr>
      <vt:lpstr>Application of Common law principles</vt:lpstr>
      <vt:lpstr>Jurisprudence on subject</vt:lpstr>
      <vt:lpstr>Types of Action against directors </vt:lpstr>
      <vt:lpstr>Derivative Action –When allowed</vt:lpstr>
      <vt:lpstr>Derivative Action allowed </vt:lpstr>
      <vt:lpstr>Derivative Action cases</vt:lpstr>
      <vt:lpstr>Derivative Action allowed</vt:lpstr>
      <vt:lpstr>Examples of action leading to derivative action</vt:lpstr>
      <vt:lpstr>Where derivative action has not been allowed </vt:lpstr>
      <vt:lpstr>No derivative action</vt:lpstr>
      <vt:lpstr>No to derivative action</vt:lpstr>
      <vt:lpstr>Liabilities of Independent and non-executive directors </vt:lpstr>
      <vt:lpstr>Section 149(12)-Analyzed </vt:lpstr>
      <vt:lpstr>Nominee directors’ liabilities</vt:lpstr>
      <vt:lpstr>Nominee Directors</vt:lpstr>
      <vt:lpstr>Nominee Director-Conflict of interest</vt:lpstr>
      <vt:lpstr>Nominee director-liabilities</vt:lpstr>
      <vt:lpstr>Criminal liabilities </vt:lpstr>
      <vt:lpstr>Liabilities-Modes of Insulation</vt:lpstr>
      <vt:lpstr>Self-created insulation mechanism</vt:lpstr>
      <vt:lpstr>Impact of decriminalization of offences </vt:lpstr>
      <vt:lpstr>Decriminalization impact</vt:lpstr>
      <vt:lpstr>Amendments relating to penalties and offences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Liabilities of Directors under Companies Act, 2013</dc:title>
  <dc:creator>HOME</dc:creator>
  <cp:lastModifiedBy>Lenovov</cp:lastModifiedBy>
  <cp:revision>48</cp:revision>
  <dcterms:created xsi:type="dcterms:W3CDTF">2020-12-24T05:17:22Z</dcterms:created>
  <dcterms:modified xsi:type="dcterms:W3CDTF">2022-07-23T13:15:53Z</dcterms:modified>
</cp:coreProperties>
</file>