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94" r:id="rId3"/>
    <p:sldId id="274" r:id="rId4"/>
    <p:sldId id="302" r:id="rId5"/>
    <p:sldId id="275" r:id="rId6"/>
    <p:sldId id="295" r:id="rId7"/>
    <p:sldId id="297" r:id="rId8"/>
    <p:sldId id="298" r:id="rId9"/>
    <p:sldId id="299" r:id="rId10"/>
    <p:sldId id="296" r:id="rId11"/>
    <p:sldId id="284" r:id="rId12"/>
    <p:sldId id="303" r:id="rId13"/>
    <p:sldId id="277" r:id="rId14"/>
    <p:sldId id="278" r:id="rId15"/>
    <p:sldId id="285" r:id="rId16"/>
    <p:sldId id="300" r:id="rId17"/>
    <p:sldId id="301" r:id="rId18"/>
    <p:sldId id="287" r:id="rId19"/>
  </p:sldIdLst>
  <p:sldSz cx="9144000" cy="5715000" type="screen16x1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66"/>
    <a:srgbClr val="E30B49"/>
    <a:srgbClr val="00CC00"/>
    <a:srgbClr val="FFFF00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4660"/>
  </p:normalViewPr>
  <p:slideViewPr>
    <p:cSldViewPr>
      <p:cViewPr varScale="1">
        <p:scale>
          <a:sx n="75" d="100"/>
          <a:sy n="75" d="100"/>
        </p:scale>
        <p:origin x="824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18B9B-D2A5-43D3-BDB7-9013AFF14D69}" type="datetimeFigureOut">
              <a:rPr lang="en-IN" smtClean="0"/>
              <a:t>11-07-2020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857250"/>
            <a:ext cx="3702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429AF-6135-41A3-9338-7CA7E06F35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765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429AF-6135-41A3-9338-7CA7E06F3524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923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429AF-6135-41A3-9338-7CA7E06F3524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9406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429AF-6135-41A3-9338-7CA7E06F3524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212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429AF-6135-41A3-9338-7CA7E06F3524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8426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429AF-6135-41A3-9338-7CA7E06F3524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250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429AF-6135-41A3-9338-7CA7E06F3524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422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429AF-6135-41A3-9338-7CA7E06F3524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391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429AF-6135-41A3-9338-7CA7E06F3524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913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429AF-6135-41A3-9338-7CA7E06F3524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7573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429AF-6135-41A3-9338-7CA7E06F3524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7084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429AF-6135-41A3-9338-7CA7E06F3524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375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A27C-4100-49B1-AB55-D51A57E5DA9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37FD-B59B-4A91-9F4E-DBE0FBF19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3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A27C-4100-49B1-AB55-D51A57E5DA9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37FD-B59B-4A91-9F4E-DBE0FBF19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7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A27C-4100-49B1-AB55-D51A57E5DA9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37FD-B59B-4A91-9F4E-DBE0FBF19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6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A27C-4100-49B1-AB55-D51A57E5DA9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37FD-B59B-4A91-9F4E-DBE0FBF19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A27C-4100-49B1-AB55-D51A57E5DA9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37FD-B59B-4A91-9F4E-DBE0FBF19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3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A27C-4100-49B1-AB55-D51A57E5DA9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37FD-B59B-4A91-9F4E-DBE0FBF19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2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A27C-4100-49B1-AB55-D51A57E5DA9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37FD-B59B-4A91-9F4E-DBE0FBF19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A27C-4100-49B1-AB55-D51A57E5DA9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37FD-B59B-4A91-9F4E-DBE0FBF19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A27C-4100-49B1-AB55-D51A57E5DA9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37FD-B59B-4A91-9F4E-DBE0FBF19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0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A27C-4100-49B1-AB55-D51A57E5DA9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37FD-B59B-4A91-9F4E-DBE0FBF19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A27C-4100-49B1-AB55-D51A57E5DA9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37FD-B59B-4A91-9F4E-DBE0FBF19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3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EA27C-4100-49B1-AB55-D51A57E5DA9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137FD-B59B-4A91-9F4E-DBE0FBF19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oogle.com/imgres?imgurl=https://media-exp1.licdn.com/dms/image/C510BAQG411jmEiXQaw/company-logo_200_200/0?e=2159024400&amp;v=beta&amp;t=8jSq_zu6SJXY-ZsXLJD3islbs1fvOvGX8QT1LprF7OE&amp;imgrefurl=https://www.linkedin.com/company/rising-india-2018&amp;tbnid=zviMx2S1VKRzLM&amp;vet=10CAQQxiAoBGoXChMIwO2Y7-iu6QIVAAAAAB0AAAAAEAY..i&amp;docid=ndN9TvZpn9eIIM&amp;w=200&amp;h=200&amp;q=india%20rising%20images&amp;ved=0CAQQxiAoBGoXChMIwO2Y7-iu6QIVAAAAAB0AAAAAEAY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52400" y="1187140"/>
            <a:ext cx="8839200" cy="4506693"/>
            <a:chOff x="-2" y="0"/>
            <a:chExt cx="12192002" cy="687125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2000" contrast="-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7" r="7056"/>
            <a:stretch/>
          </p:blipFill>
          <p:spPr>
            <a:xfrm>
              <a:off x="-1" y="0"/>
              <a:ext cx="12192001" cy="6871252"/>
            </a:xfrm>
            <a:prstGeom prst="rect">
              <a:avLst/>
            </a:prstGeom>
          </p:spPr>
        </p:pic>
        <p:sp>
          <p:nvSpPr>
            <p:cNvPr id="24" name="CustomShape 1"/>
            <p:cNvSpPr/>
            <p:nvPr/>
          </p:nvSpPr>
          <p:spPr>
            <a:xfrm>
              <a:off x="1550340" y="1715588"/>
              <a:ext cx="9143280" cy="3067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b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N" sz="3600" b="1" strike="noStrike" spc="-1" dirty="0">
                  <a:solidFill>
                    <a:srgbClr val="000000"/>
                  </a:solidFill>
                  <a:latin typeface="Times New Roman"/>
                </a:rPr>
                <a:t> STRATEGIC REFORMS </a:t>
              </a:r>
              <a:endParaRPr lang="en-IN" sz="3600" b="0" strike="noStrike" spc="-1" dirty="0">
                <a:latin typeface="Arial"/>
              </a:endParaRPr>
            </a:p>
            <a:p>
              <a:pPr algn="ctr">
                <a:lnSpc>
                  <a:spcPct val="150000"/>
                </a:lnSpc>
              </a:pPr>
              <a:r>
                <a:rPr lang="en-IN" sz="3600" b="1" strike="noStrike" spc="-1" dirty="0">
                  <a:solidFill>
                    <a:srgbClr val="000000"/>
                  </a:solidFill>
                  <a:latin typeface="Times New Roman"/>
                </a:rPr>
                <a:t>and </a:t>
              </a:r>
              <a:endParaRPr lang="en-IN" sz="3600" b="0" strike="noStrike" spc="-1" dirty="0">
                <a:latin typeface="Arial"/>
              </a:endParaRPr>
            </a:p>
            <a:p>
              <a:pPr algn="ctr">
                <a:lnSpc>
                  <a:spcPct val="150000"/>
                </a:lnSpc>
              </a:pPr>
              <a:r>
                <a:rPr lang="en-IN" sz="3600" b="1" strike="noStrike" spc="-1" dirty="0">
                  <a:solidFill>
                    <a:srgbClr val="000000"/>
                  </a:solidFill>
                  <a:latin typeface="Times New Roman"/>
                </a:rPr>
                <a:t>GROWTH INITIATIVES</a:t>
              </a:r>
              <a:endParaRPr lang="en-IN" sz="3600" b="0" strike="noStrike" spc="-1" dirty="0">
                <a:latin typeface="Arial"/>
              </a:endParaRPr>
            </a:p>
          </p:txBody>
        </p:sp>
        <p:sp>
          <p:nvSpPr>
            <p:cNvPr id="25" name="CustomShape 3"/>
            <p:cNvSpPr/>
            <p:nvPr/>
          </p:nvSpPr>
          <p:spPr>
            <a:xfrm>
              <a:off x="272521" y="5865134"/>
              <a:ext cx="11698921" cy="5819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240" rIns="0" bIns="0">
              <a:spAutoFit/>
            </a:bodyPr>
            <a:lstStyle/>
            <a:p>
              <a:pPr marL="12960" algn="ctr">
                <a:spcBef>
                  <a:spcPts val="96"/>
                </a:spcBef>
              </a:pPr>
              <a:r>
                <a:rPr lang="en-IN" sz="2400" b="1" dirty="0" err="1" smtClean="0"/>
                <a:t>Atmanirbhar</a:t>
              </a:r>
              <a:r>
                <a:rPr lang="en-IN" sz="2400" b="1" dirty="0" smtClean="0"/>
                <a:t> Bharat || </a:t>
              </a:r>
              <a:r>
                <a:rPr lang="hi-IN" altLang="en-US" sz="2400" b="1" dirty="0">
                  <a:latin typeface="Arial Unicode MS"/>
                </a:rPr>
                <a:t>आत्मनिर्भर </a:t>
              </a:r>
              <a:r>
                <a:rPr lang="hi-IN" altLang="en-US" sz="2400" b="1" dirty="0" smtClean="0">
                  <a:latin typeface="Arial Unicode MS"/>
                </a:rPr>
                <a:t>भारत</a:t>
              </a:r>
              <a:endParaRPr lang="en-GB" altLang="en-US" sz="2000" b="1" dirty="0"/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xmlns="" id="{2F9C05D3-2DD6-4593-AFAF-7D5811874719}"/>
                </a:ext>
              </a:extLst>
            </p:cNvPr>
            <p:cNvSpPr txBox="1">
              <a:spLocks/>
            </p:cNvSpPr>
            <p:nvPr/>
          </p:nvSpPr>
          <p:spPr>
            <a:xfrm>
              <a:off x="401193" y="485030"/>
              <a:ext cx="7822747" cy="591267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GB" altLang="en-US" sz="2800" b="1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 flipH="1">
              <a:off x="-2" y="6460138"/>
              <a:ext cx="3160891" cy="129305"/>
              <a:chOff x="486664" y="1507414"/>
              <a:chExt cx="4107108" cy="19843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23674986-AD7D-4D84-8289-AAF9ACEFF093}"/>
                  </a:ext>
                </a:extLst>
              </p:cNvPr>
              <p:cNvSpPr/>
              <p:nvPr/>
            </p:nvSpPr>
            <p:spPr>
              <a:xfrm flipH="1">
                <a:off x="3811050" y="1507414"/>
                <a:ext cx="782722" cy="198439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746079A2-C889-4EA5-863C-710E101B4A93}"/>
                  </a:ext>
                </a:extLst>
              </p:cNvPr>
              <p:cNvSpPr/>
              <p:nvPr/>
            </p:nvSpPr>
            <p:spPr>
              <a:xfrm flipH="1">
                <a:off x="2979954" y="1507414"/>
                <a:ext cx="782722" cy="198439"/>
              </a:xfrm>
              <a:prstGeom prst="rect">
                <a:avLst/>
              </a:prstGeom>
              <a:solidFill>
                <a:srgbClr val="D952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F529DB11-EB7F-46A9-96A4-98FB1ED484E4}"/>
                  </a:ext>
                </a:extLst>
              </p:cNvPr>
              <p:cNvSpPr/>
              <p:nvPr/>
            </p:nvSpPr>
            <p:spPr>
              <a:xfrm flipH="1">
                <a:off x="2148858" y="1507414"/>
                <a:ext cx="782722" cy="19843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23674986-AD7D-4D84-8289-AAF9ACEFF093}"/>
                  </a:ext>
                </a:extLst>
              </p:cNvPr>
              <p:cNvSpPr/>
              <p:nvPr/>
            </p:nvSpPr>
            <p:spPr>
              <a:xfrm flipH="1">
                <a:off x="1317761" y="1507414"/>
                <a:ext cx="782722" cy="19843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46079A2-C889-4EA5-863C-710E101B4A93}"/>
                  </a:ext>
                </a:extLst>
              </p:cNvPr>
              <p:cNvSpPr/>
              <p:nvPr/>
            </p:nvSpPr>
            <p:spPr>
              <a:xfrm flipH="1">
                <a:off x="486664" y="1507414"/>
                <a:ext cx="782722" cy="19843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10769334" y="1416956"/>
              <a:ext cx="1177593" cy="212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83" b="1" dirty="0">
                  <a:solidFill>
                    <a:schemeClr val="bg1"/>
                  </a:solidFill>
                </a:rPr>
                <a:t>Government Of India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8414" y="82039"/>
              <a:ext cx="739432" cy="128003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77" r="18606"/>
            <a:stretch/>
          </p:blipFill>
          <p:spPr>
            <a:xfrm>
              <a:off x="3836323" y="2491722"/>
              <a:ext cx="1822810" cy="296876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r="33638"/>
            <a:stretch/>
          </p:blipFill>
          <p:spPr>
            <a:xfrm>
              <a:off x="5659133" y="2503628"/>
              <a:ext cx="1998133" cy="297742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08" r="19346"/>
            <a:stretch/>
          </p:blipFill>
          <p:spPr>
            <a:xfrm>
              <a:off x="2141624" y="2503628"/>
              <a:ext cx="1694699" cy="295685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6" r="23810" b="898"/>
            <a:stretch/>
          </p:blipFill>
          <p:spPr>
            <a:xfrm>
              <a:off x="7657266" y="2491720"/>
              <a:ext cx="2036833" cy="2989332"/>
            </a:xfrm>
            <a:prstGeom prst="rect">
              <a:avLst/>
            </a:prstGeom>
          </p:spPr>
        </p:pic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744416" y="5224418"/>
            <a:ext cx="247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3738" algn="l"/>
              </a:tabLs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49420" y="3009841"/>
            <a:ext cx="1280178" cy="1390582"/>
            <a:chOff x="6957184" y="2742014"/>
            <a:chExt cx="1280178" cy="1390582"/>
          </a:xfrm>
        </p:grpSpPr>
        <p:pic>
          <p:nvPicPr>
            <p:cNvPr id="54" name="Graphic 43" descr="Lightbulb">
              <a:extLst>
                <a:ext uri="{FF2B5EF4-FFF2-40B4-BE49-F238E27FC236}">
                  <a16:creationId xmlns="" xmlns:a16="http://schemas.microsoft.com/office/drawing/2014/main" id="{0FD85C38-5303-4FBE-94A2-F2C13C901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90631" y="3087618"/>
              <a:ext cx="1044978" cy="1044978"/>
            </a:xfrm>
            <a:prstGeom prst="rect">
              <a:avLst/>
            </a:prstGeom>
          </p:spPr>
        </p:pic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4B7025D2-A367-462D-B807-EC3C2FA0F6C8}"/>
                </a:ext>
              </a:extLst>
            </p:cNvPr>
            <p:cNvGrpSpPr/>
            <p:nvPr/>
          </p:nvGrpSpPr>
          <p:grpSpPr>
            <a:xfrm>
              <a:off x="6957184" y="2742014"/>
              <a:ext cx="1280178" cy="592712"/>
              <a:chOff x="2949244" y="1769606"/>
              <a:chExt cx="3109912" cy="1439863"/>
            </a:xfrm>
            <a:solidFill>
              <a:schemeClr val="accent4"/>
            </a:solidFill>
          </p:grpSpPr>
          <p:sp>
            <p:nvSpPr>
              <p:cNvPr id="56" name="Freeform 54">
                <a:extLst>
                  <a:ext uri="{FF2B5EF4-FFF2-40B4-BE49-F238E27FC236}">
                    <a16:creationId xmlns="" xmlns:a16="http://schemas.microsoft.com/office/drawing/2014/main" id="{2BF8AD0C-AB63-45CD-B0E1-C73AA7CBF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4556" y="1863269"/>
                <a:ext cx="255588" cy="561975"/>
              </a:xfrm>
              <a:custGeom>
                <a:avLst/>
                <a:gdLst>
                  <a:gd name="T0" fmla="*/ 450 w 644"/>
                  <a:gd name="T1" fmla="*/ 65 h 1418"/>
                  <a:gd name="T2" fmla="*/ 458 w 644"/>
                  <a:gd name="T3" fmla="*/ 47 h 1418"/>
                  <a:gd name="T4" fmla="*/ 485 w 644"/>
                  <a:gd name="T5" fmla="*/ 18 h 1418"/>
                  <a:gd name="T6" fmla="*/ 520 w 644"/>
                  <a:gd name="T7" fmla="*/ 1 h 1418"/>
                  <a:gd name="T8" fmla="*/ 559 w 644"/>
                  <a:gd name="T9" fmla="*/ 0 h 1418"/>
                  <a:gd name="T10" fmla="*/ 578 w 644"/>
                  <a:gd name="T11" fmla="*/ 5 h 1418"/>
                  <a:gd name="T12" fmla="*/ 597 w 644"/>
                  <a:gd name="T13" fmla="*/ 13 h 1418"/>
                  <a:gd name="T14" fmla="*/ 626 w 644"/>
                  <a:gd name="T15" fmla="*/ 40 h 1418"/>
                  <a:gd name="T16" fmla="*/ 642 w 644"/>
                  <a:gd name="T17" fmla="*/ 75 h 1418"/>
                  <a:gd name="T18" fmla="*/ 644 w 644"/>
                  <a:gd name="T19" fmla="*/ 114 h 1418"/>
                  <a:gd name="T20" fmla="*/ 638 w 644"/>
                  <a:gd name="T21" fmla="*/ 134 h 1418"/>
                  <a:gd name="T22" fmla="*/ 195 w 644"/>
                  <a:gd name="T23" fmla="*/ 1352 h 1418"/>
                  <a:gd name="T24" fmla="*/ 187 w 644"/>
                  <a:gd name="T25" fmla="*/ 1370 h 1418"/>
                  <a:gd name="T26" fmla="*/ 160 w 644"/>
                  <a:gd name="T27" fmla="*/ 1399 h 1418"/>
                  <a:gd name="T28" fmla="*/ 126 w 644"/>
                  <a:gd name="T29" fmla="*/ 1416 h 1418"/>
                  <a:gd name="T30" fmla="*/ 86 w 644"/>
                  <a:gd name="T31" fmla="*/ 1418 h 1418"/>
                  <a:gd name="T32" fmla="*/ 66 w 644"/>
                  <a:gd name="T33" fmla="*/ 1412 h 1418"/>
                  <a:gd name="T34" fmla="*/ 48 w 644"/>
                  <a:gd name="T35" fmla="*/ 1404 h 1418"/>
                  <a:gd name="T36" fmla="*/ 20 w 644"/>
                  <a:gd name="T37" fmla="*/ 1377 h 1418"/>
                  <a:gd name="T38" fmla="*/ 3 w 644"/>
                  <a:gd name="T39" fmla="*/ 1342 h 1418"/>
                  <a:gd name="T40" fmla="*/ 0 w 644"/>
                  <a:gd name="T41" fmla="*/ 1303 h 1418"/>
                  <a:gd name="T42" fmla="*/ 7 w 644"/>
                  <a:gd name="T43" fmla="*/ 1283 h 1418"/>
                  <a:gd name="T44" fmla="*/ 450 w 644"/>
                  <a:gd name="T45" fmla="*/ 65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44" h="1418">
                    <a:moveTo>
                      <a:pt x="450" y="65"/>
                    </a:moveTo>
                    <a:lnTo>
                      <a:pt x="458" y="47"/>
                    </a:lnTo>
                    <a:lnTo>
                      <a:pt x="485" y="18"/>
                    </a:lnTo>
                    <a:lnTo>
                      <a:pt x="520" y="1"/>
                    </a:lnTo>
                    <a:lnTo>
                      <a:pt x="559" y="0"/>
                    </a:lnTo>
                    <a:lnTo>
                      <a:pt x="578" y="5"/>
                    </a:lnTo>
                    <a:lnTo>
                      <a:pt x="597" y="13"/>
                    </a:lnTo>
                    <a:lnTo>
                      <a:pt x="626" y="40"/>
                    </a:lnTo>
                    <a:lnTo>
                      <a:pt x="642" y="75"/>
                    </a:lnTo>
                    <a:lnTo>
                      <a:pt x="644" y="114"/>
                    </a:lnTo>
                    <a:lnTo>
                      <a:pt x="638" y="134"/>
                    </a:lnTo>
                    <a:lnTo>
                      <a:pt x="195" y="1352"/>
                    </a:lnTo>
                    <a:lnTo>
                      <a:pt x="187" y="1370"/>
                    </a:lnTo>
                    <a:lnTo>
                      <a:pt x="160" y="1399"/>
                    </a:lnTo>
                    <a:lnTo>
                      <a:pt x="126" y="1416"/>
                    </a:lnTo>
                    <a:lnTo>
                      <a:pt x="86" y="1418"/>
                    </a:lnTo>
                    <a:lnTo>
                      <a:pt x="66" y="1412"/>
                    </a:lnTo>
                    <a:lnTo>
                      <a:pt x="48" y="1404"/>
                    </a:lnTo>
                    <a:lnTo>
                      <a:pt x="20" y="1377"/>
                    </a:lnTo>
                    <a:lnTo>
                      <a:pt x="3" y="1342"/>
                    </a:lnTo>
                    <a:lnTo>
                      <a:pt x="0" y="1303"/>
                    </a:lnTo>
                    <a:lnTo>
                      <a:pt x="7" y="1283"/>
                    </a:lnTo>
                    <a:lnTo>
                      <a:pt x="450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57" name="Freeform 55">
                <a:extLst>
                  <a:ext uri="{FF2B5EF4-FFF2-40B4-BE49-F238E27FC236}">
                    <a16:creationId xmlns="" xmlns:a16="http://schemas.microsoft.com/office/drawing/2014/main" id="{F6CF85D8-394D-482F-B924-D72E2CD1D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2531" y="2129969"/>
                <a:ext cx="409575" cy="473075"/>
              </a:xfrm>
              <a:custGeom>
                <a:avLst/>
                <a:gdLst>
                  <a:gd name="T0" fmla="*/ 855 w 1033"/>
                  <a:gd name="T1" fmla="*/ 36 h 1193"/>
                  <a:gd name="T2" fmla="*/ 869 w 1033"/>
                  <a:gd name="T3" fmla="*/ 20 h 1193"/>
                  <a:gd name="T4" fmla="*/ 904 w 1033"/>
                  <a:gd name="T5" fmla="*/ 3 h 1193"/>
                  <a:gd name="T6" fmla="*/ 943 w 1033"/>
                  <a:gd name="T7" fmla="*/ 0 h 1193"/>
                  <a:gd name="T8" fmla="*/ 981 w 1033"/>
                  <a:gd name="T9" fmla="*/ 11 h 1193"/>
                  <a:gd name="T10" fmla="*/ 998 w 1033"/>
                  <a:gd name="T11" fmla="*/ 23 h 1193"/>
                  <a:gd name="T12" fmla="*/ 1012 w 1033"/>
                  <a:gd name="T13" fmla="*/ 37 h 1193"/>
                  <a:gd name="T14" fmla="*/ 1030 w 1033"/>
                  <a:gd name="T15" fmla="*/ 72 h 1193"/>
                  <a:gd name="T16" fmla="*/ 1033 w 1033"/>
                  <a:gd name="T17" fmla="*/ 111 h 1193"/>
                  <a:gd name="T18" fmla="*/ 1022 w 1033"/>
                  <a:gd name="T19" fmla="*/ 149 h 1193"/>
                  <a:gd name="T20" fmla="*/ 1009 w 1033"/>
                  <a:gd name="T21" fmla="*/ 164 h 1193"/>
                  <a:gd name="T22" fmla="*/ 177 w 1033"/>
                  <a:gd name="T23" fmla="*/ 1157 h 1193"/>
                  <a:gd name="T24" fmla="*/ 163 w 1033"/>
                  <a:gd name="T25" fmla="*/ 1173 h 1193"/>
                  <a:gd name="T26" fmla="*/ 128 w 1033"/>
                  <a:gd name="T27" fmla="*/ 1191 h 1193"/>
                  <a:gd name="T28" fmla="*/ 89 w 1033"/>
                  <a:gd name="T29" fmla="*/ 1193 h 1193"/>
                  <a:gd name="T30" fmla="*/ 52 w 1033"/>
                  <a:gd name="T31" fmla="*/ 1182 h 1193"/>
                  <a:gd name="T32" fmla="*/ 35 w 1033"/>
                  <a:gd name="T33" fmla="*/ 1170 h 1193"/>
                  <a:gd name="T34" fmla="*/ 20 w 1033"/>
                  <a:gd name="T35" fmla="*/ 1156 h 1193"/>
                  <a:gd name="T36" fmla="*/ 2 w 1033"/>
                  <a:gd name="T37" fmla="*/ 1121 h 1193"/>
                  <a:gd name="T38" fmla="*/ 0 w 1033"/>
                  <a:gd name="T39" fmla="*/ 1083 h 1193"/>
                  <a:gd name="T40" fmla="*/ 10 w 1033"/>
                  <a:gd name="T41" fmla="*/ 1046 h 1193"/>
                  <a:gd name="T42" fmla="*/ 23 w 1033"/>
                  <a:gd name="T43" fmla="*/ 1029 h 1193"/>
                  <a:gd name="T44" fmla="*/ 855 w 1033"/>
                  <a:gd name="T45" fmla="*/ 36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3" h="1193">
                    <a:moveTo>
                      <a:pt x="855" y="36"/>
                    </a:moveTo>
                    <a:lnTo>
                      <a:pt x="869" y="20"/>
                    </a:lnTo>
                    <a:lnTo>
                      <a:pt x="904" y="3"/>
                    </a:lnTo>
                    <a:lnTo>
                      <a:pt x="943" y="0"/>
                    </a:lnTo>
                    <a:lnTo>
                      <a:pt x="981" y="11"/>
                    </a:lnTo>
                    <a:lnTo>
                      <a:pt x="998" y="23"/>
                    </a:lnTo>
                    <a:lnTo>
                      <a:pt x="1012" y="37"/>
                    </a:lnTo>
                    <a:lnTo>
                      <a:pt x="1030" y="72"/>
                    </a:lnTo>
                    <a:lnTo>
                      <a:pt x="1033" y="111"/>
                    </a:lnTo>
                    <a:lnTo>
                      <a:pt x="1022" y="149"/>
                    </a:lnTo>
                    <a:lnTo>
                      <a:pt x="1009" y="164"/>
                    </a:lnTo>
                    <a:lnTo>
                      <a:pt x="177" y="1157"/>
                    </a:lnTo>
                    <a:lnTo>
                      <a:pt x="163" y="1173"/>
                    </a:lnTo>
                    <a:lnTo>
                      <a:pt x="128" y="1191"/>
                    </a:lnTo>
                    <a:lnTo>
                      <a:pt x="89" y="1193"/>
                    </a:lnTo>
                    <a:lnTo>
                      <a:pt x="52" y="1182"/>
                    </a:lnTo>
                    <a:lnTo>
                      <a:pt x="35" y="1170"/>
                    </a:lnTo>
                    <a:lnTo>
                      <a:pt x="20" y="1156"/>
                    </a:lnTo>
                    <a:lnTo>
                      <a:pt x="2" y="1121"/>
                    </a:lnTo>
                    <a:lnTo>
                      <a:pt x="0" y="1083"/>
                    </a:lnTo>
                    <a:lnTo>
                      <a:pt x="10" y="1046"/>
                    </a:lnTo>
                    <a:lnTo>
                      <a:pt x="23" y="1029"/>
                    </a:lnTo>
                    <a:lnTo>
                      <a:pt x="855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58" name="Freeform 56">
                <a:extLst>
                  <a:ext uri="{FF2B5EF4-FFF2-40B4-BE49-F238E27FC236}">
                    <a16:creationId xmlns="" xmlns:a16="http://schemas.microsoft.com/office/drawing/2014/main" id="{D3060EAB-59BA-4C56-AECE-392772B26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1131" y="2537956"/>
                <a:ext cx="523875" cy="338138"/>
              </a:xfrm>
              <a:custGeom>
                <a:avLst/>
                <a:gdLst>
                  <a:gd name="T0" fmla="*/ 1173 w 1324"/>
                  <a:gd name="T1" fmla="*/ 14 h 850"/>
                  <a:gd name="T2" fmla="*/ 1191 w 1324"/>
                  <a:gd name="T3" fmla="*/ 5 h 850"/>
                  <a:gd name="T4" fmla="*/ 1230 w 1324"/>
                  <a:gd name="T5" fmla="*/ 0 h 850"/>
                  <a:gd name="T6" fmla="*/ 1268 w 1324"/>
                  <a:gd name="T7" fmla="*/ 10 h 850"/>
                  <a:gd name="T8" fmla="*/ 1299 w 1324"/>
                  <a:gd name="T9" fmla="*/ 34 h 850"/>
                  <a:gd name="T10" fmla="*/ 1311 w 1324"/>
                  <a:gd name="T11" fmla="*/ 51 h 850"/>
                  <a:gd name="T12" fmla="*/ 1320 w 1324"/>
                  <a:gd name="T13" fmla="*/ 69 h 850"/>
                  <a:gd name="T14" fmla="*/ 1324 w 1324"/>
                  <a:gd name="T15" fmla="*/ 108 h 850"/>
                  <a:gd name="T16" fmla="*/ 1315 w 1324"/>
                  <a:gd name="T17" fmla="*/ 145 h 850"/>
                  <a:gd name="T18" fmla="*/ 1291 w 1324"/>
                  <a:gd name="T19" fmla="*/ 176 h 850"/>
                  <a:gd name="T20" fmla="*/ 1273 w 1324"/>
                  <a:gd name="T21" fmla="*/ 188 h 850"/>
                  <a:gd name="T22" fmla="*/ 152 w 1324"/>
                  <a:gd name="T23" fmla="*/ 836 h 850"/>
                  <a:gd name="T24" fmla="*/ 132 w 1324"/>
                  <a:gd name="T25" fmla="*/ 845 h 850"/>
                  <a:gd name="T26" fmla="*/ 94 w 1324"/>
                  <a:gd name="T27" fmla="*/ 850 h 850"/>
                  <a:gd name="T28" fmla="*/ 57 w 1324"/>
                  <a:gd name="T29" fmla="*/ 840 h 850"/>
                  <a:gd name="T30" fmla="*/ 26 w 1324"/>
                  <a:gd name="T31" fmla="*/ 817 h 850"/>
                  <a:gd name="T32" fmla="*/ 14 w 1324"/>
                  <a:gd name="T33" fmla="*/ 800 h 850"/>
                  <a:gd name="T34" fmla="*/ 5 w 1324"/>
                  <a:gd name="T35" fmla="*/ 780 h 850"/>
                  <a:gd name="T36" fmla="*/ 0 w 1324"/>
                  <a:gd name="T37" fmla="*/ 742 h 850"/>
                  <a:gd name="T38" fmla="*/ 11 w 1324"/>
                  <a:gd name="T39" fmla="*/ 705 h 850"/>
                  <a:gd name="T40" fmla="*/ 34 w 1324"/>
                  <a:gd name="T41" fmla="*/ 674 h 850"/>
                  <a:gd name="T42" fmla="*/ 51 w 1324"/>
                  <a:gd name="T43" fmla="*/ 662 h 850"/>
                  <a:gd name="T44" fmla="*/ 1173 w 1324"/>
                  <a:gd name="T45" fmla="*/ 14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4" h="850">
                    <a:moveTo>
                      <a:pt x="1173" y="14"/>
                    </a:moveTo>
                    <a:lnTo>
                      <a:pt x="1191" y="5"/>
                    </a:lnTo>
                    <a:lnTo>
                      <a:pt x="1230" y="0"/>
                    </a:lnTo>
                    <a:lnTo>
                      <a:pt x="1268" y="10"/>
                    </a:lnTo>
                    <a:lnTo>
                      <a:pt x="1299" y="34"/>
                    </a:lnTo>
                    <a:lnTo>
                      <a:pt x="1311" y="51"/>
                    </a:lnTo>
                    <a:lnTo>
                      <a:pt x="1320" y="69"/>
                    </a:lnTo>
                    <a:lnTo>
                      <a:pt x="1324" y="108"/>
                    </a:lnTo>
                    <a:lnTo>
                      <a:pt x="1315" y="145"/>
                    </a:lnTo>
                    <a:lnTo>
                      <a:pt x="1291" y="176"/>
                    </a:lnTo>
                    <a:lnTo>
                      <a:pt x="1273" y="188"/>
                    </a:lnTo>
                    <a:lnTo>
                      <a:pt x="152" y="836"/>
                    </a:lnTo>
                    <a:lnTo>
                      <a:pt x="132" y="845"/>
                    </a:lnTo>
                    <a:lnTo>
                      <a:pt x="94" y="850"/>
                    </a:lnTo>
                    <a:lnTo>
                      <a:pt x="57" y="840"/>
                    </a:lnTo>
                    <a:lnTo>
                      <a:pt x="26" y="817"/>
                    </a:lnTo>
                    <a:lnTo>
                      <a:pt x="14" y="800"/>
                    </a:lnTo>
                    <a:lnTo>
                      <a:pt x="5" y="780"/>
                    </a:lnTo>
                    <a:lnTo>
                      <a:pt x="0" y="742"/>
                    </a:lnTo>
                    <a:lnTo>
                      <a:pt x="11" y="705"/>
                    </a:lnTo>
                    <a:lnTo>
                      <a:pt x="34" y="674"/>
                    </a:lnTo>
                    <a:lnTo>
                      <a:pt x="51" y="662"/>
                    </a:lnTo>
                    <a:lnTo>
                      <a:pt x="117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59" name="Freeform 57">
                <a:extLst>
                  <a:ext uri="{FF2B5EF4-FFF2-40B4-BE49-F238E27FC236}">
                    <a16:creationId xmlns="" xmlns:a16="http://schemas.microsoft.com/office/drawing/2014/main" id="{F03CADC9-875C-4093-8B39-61B8B8F5B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1781" y="3039606"/>
                <a:ext cx="587375" cy="169863"/>
              </a:xfrm>
              <a:custGeom>
                <a:avLst/>
                <a:gdLst>
                  <a:gd name="T0" fmla="*/ 1361 w 1479"/>
                  <a:gd name="T1" fmla="*/ 2 h 428"/>
                  <a:gd name="T2" fmla="*/ 1381 w 1479"/>
                  <a:gd name="T3" fmla="*/ 0 h 428"/>
                  <a:gd name="T4" fmla="*/ 1420 w 1479"/>
                  <a:gd name="T5" fmla="*/ 9 h 428"/>
                  <a:gd name="T6" fmla="*/ 1451 w 1479"/>
                  <a:gd name="T7" fmla="*/ 31 h 428"/>
                  <a:gd name="T8" fmla="*/ 1473 w 1479"/>
                  <a:gd name="T9" fmla="*/ 65 h 428"/>
                  <a:gd name="T10" fmla="*/ 1477 w 1479"/>
                  <a:gd name="T11" fmla="*/ 84 h 428"/>
                  <a:gd name="T12" fmla="*/ 1479 w 1479"/>
                  <a:gd name="T13" fmla="*/ 105 h 428"/>
                  <a:gd name="T14" fmla="*/ 1470 w 1479"/>
                  <a:gd name="T15" fmla="*/ 142 h 428"/>
                  <a:gd name="T16" fmla="*/ 1448 w 1479"/>
                  <a:gd name="T17" fmla="*/ 175 h 428"/>
                  <a:gd name="T18" fmla="*/ 1416 w 1479"/>
                  <a:gd name="T19" fmla="*/ 196 h 428"/>
                  <a:gd name="T20" fmla="*/ 1395 w 1479"/>
                  <a:gd name="T21" fmla="*/ 201 h 428"/>
                  <a:gd name="T22" fmla="*/ 119 w 1479"/>
                  <a:gd name="T23" fmla="*/ 425 h 428"/>
                  <a:gd name="T24" fmla="*/ 99 w 1479"/>
                  <a:gd name="T25" fmla="*/ 428 h 428"/>
                  <a:gd name="T26" fmla="*/ 60 w 1479"/>
                  <a:gd name="T27" fmla="*/ 419 h 428"/>
                  <a:gd name="T28" fmla="*/ 29 w 1479"/>
                  <a:gd name="T29" fmla="*/ 397 h 428"/>
                  <a:gd name="T30" fmla="*/ 8 w 1479"/>
                  <a:gd name="T31" fmla="*/ 364 h 428"/>
                  <a:gd name="T32" fmla="*/ 3 w 1479"/>
                  <a:gd name="T33" fmla="*/ 343 h 428"/>
                  <a:gd name="T34" fmla="*/ 0 w 1479"/>
                  <a:gd name="T35" fmla="*/ 324 h 428"/>
                  <a:gd name="T36" fmla="*/ 9 w 1479"/>
                  <a:gd name="T37" fmla="*/ 285 h 428"/>
                  <a:gd name="T38" fmla="*/ 31 w 1479"/>
                  <a:gd name="T39" fmla="*/ 254 h 428"/>
                  <a:gd name="T40" fmla="*/ 65 w 1479"/>
                  <a:gd name="T41" fmla="*/ 232 h 428"/>
                  <a:gd name="T42" fmla="*/ 84 w 1479"/>
                  <a:gd name="T43" fmla="*/ 228 h 428"/>
                  <a:gd name="T44" fmla="*/ 1361 w 1479"/>
                  <a:gd name="T45" fmla="*/ 2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79" h="428">
                    <a:moveTo>
                      <a:pt x="1361" y="2"/>
                    </a:moveTo>
                    <a:lnTo>
                      <a:pt x="1381" y="0"/>
                    </a:lnTo>
                    <a:lnTo>
                      <a:pt x="1420" y="9"/>
                    </a:lnTo>
                    <a:lnTo>
                      <a:pt x="1451" y="31"/>
                    </a:lnTo>
                    <a:lnTo>
                      <a:pt x="1473" y="65"/>
                    </a:lnTo>
                    <a:lnTo>
                      <a:pt x="1477" y="84"/>
                    </a:lnTo>
                    <a:lnTo>
                      <a:pt x="1479" y="105"/>
                    </a:lnTo>
                    <a:lnTo>
                      <a:pt x="1470" y="142"/>
                    </a:lnTo>
                    <a:lnTo>
                      <a:pt x="1448" y="175"/>
                    </a:lnTo>
                    <a:lnTo>
                      <a:pt x="1416" y="196"/>
                    </a:lnTo>
                    <a:lnTo>
                      <a:pt x="1395" y="201"/>
                    </a:lnTo>
                    <a:lnTo>
                      <a:pt x="119" y="425"/>
                    </a:lnTo>
                    <a:lnTo>
                      <a:pt x="99" y="428"/>
                    </a:lnTo>
                    <a:lnTo>
                      <a:pt x="60" y="419"/>
                    </a:lnTo>
                    <a:lnTo>
                      <a:pt x="29" y="397"/>
                    </a:lnTo>
                    <a:lnTo>
                      <a:pt x="8" y="364"/>
                    </a:lnTo>
                    <a:lnTo>
                      <a:pt x="3" y="343"/>
                    </a:lnTo>
                    <a:lnTo>
                      <a:pt x="0" y="324"/>
                    </a:lnTo>
                    <a:lnTo>
                      <a:pt x="9" y="285"/>
                    </a:lnTo>
                    <a:lnTo>
                      <a:pt x="31" y="254"/>
                    </a:lnTo>
                    <a:lnTo>
                      <a:pt x="65" y="232"/>
                    </a:lnTo>
                    <a:lnTo>
                      <a:pt x="84" y="228"/>
                    </a:lnTo>
                    <a:lnTo>
                      <a:pt x="136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60" name="Freeform 58">
                <a:extLst>
                  <a:ext uri="{FF2B5EF4-FFF2-40B4-BE49-F238E27FC236}">
                    <a16:creationId xmlns="" xmlns:a16="http://schemas.microsoft.com/office/drawing/2014/main" id="{604FEAC6-6703-455A-B754-6CCD06040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3719" y="1769606"/>
                <a:ext cx="79375" cy="593725"/>
              </a:xfrm>
              <a:custGeom>
                <a:avLst/>
                <a:gdLst>
                  <a:gd name="T0" fmla="*/ 0 w 202"/>
                  <a:gd name="T1" fmla="*/ 102 h 1498"/>
                  <a:gd name="T2" fmla="*/ 1 w 202"/>
                  <a:gd name="T3" fmla="*/ 81 h 1498"/>
                  <a:gd name="T4" fmla="*/ 16 w 202"/>
                  <a:gd name="T5" fmla="*/ 45 h 1498"/>
                  <a:gd name="T6" fmla="*/ 44 w 202"/>
                  <a:gd name="T7" fmla="*/ 17 h 1498"/>
                  <a:gd name="T8" fmla="*/ 80 w 202"/>
                  <a:gd name="T9" fmla="*/ 2 h 1498"/>
                  <a:gd name="T10" fmla="*/ 101 w 202"/>
                  <a:gd name="T11" fmla="*/ 0 h 1498"/>
                  <a:gd name="T12" fmla="*/ 121 w 202"/>
                  <a:gd name="T13" fmla="*/ 2 h 1498"/>
                  <a:gd name="T14" fmla="*/ 158 w 202"/>
                  <a:gd name="T15" fmla="*/ 17 h 1498"/>
                  <a:gd name="T16" fmla="*/ 185 w 202"/>
                  <a:gd name="T17" fmla="*/ 45 h 1498"/>
                  <a:gd name="T18" fmla="*/ 200 w 202"/>
                  <a:gd name="T19" fmla="*/ 81 h 1498"/>
                  <a:gd name="T20" fmla="*/ 202 w 202"/>
                  <a:gd name="T21" fmla="*/ 102 h 1498"/>
                  <a:gd name="T22" fmla="*/ 202 w 202"/>
                  <a:gd name="T23" fmla="*/ 1398 h 1498"/>
                  <a:gd name="T24" fmla="*/ 200 w 202"/>
                  <a:gd name="T25" fmla="*/ 1417 h 1498"/>
                  <a:gd name="T26" fmla="*/ 185 w 202"/>
                  <a:gd name="T27" fmla="*/ 1454 h 1498"/>
                  <a:gd name="T28" fmla="*/ 158 w 202"/>
                  <a:gd name="T29" fmla="*/ 1481 h 1498"/>
                  <a:gd name="T30" fmla="*/ 121 w 202"/>
                  <a:gd name="T31" fmla="*/ 1496 h 1498"/>
                  <a:gd name="T32" fmla="*/ 101 w 202"/>
                  <a:gd name="T33" fmla="*/ 1498 h 1498"/>
                  <a:gd name="T34" fmla="*/ 80 w 202"/>
                  <a:gd name="T35" fmla="*/ 1496 h 1498"/>
                  <a:gd name="T36" fmla="*/ 44 w 202"/>
                  <a:gd name="T37" fmla="*/ 1481 h 1498"/>
                  <a:gd name="T38" fmla="*/ 16 w 202"/>
                  <a:gd name="T39" fmla="*/ 1454 h 1498"/>
                  <a:gd name="T40" fmla="*/ 1 w 202"/>
                  <a:gd name="T41" fmla="*/ 1417 h 1498"/>
                  <a:gd name="T42" fmla="*/ 0 w 202"/>
                  <a:gd name="T43" fmla="*/ 1398 h 1498"/>
                  <a:gd name="T44" fmla="*/ 0 w 202"/>
                  <a:gd name="T45" fmla="*/ 102 h 1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2" h="1498">
                    <a:moveTo>
                      <a:pt x="0" y="102"/>
                    </a:moveTo>
                    <a:lnTo>
                      <a:pt x="1" y="81"/>
                    </a:lnTo>
                    <a:lnTo>
                      <a:pt x="16" y="45"/>
                    </a:lnTo>
                    <a:lnTo>
                      <a:pt x="44" y="17"/>
                    </a:lnTo>
                    <a:lnTo>
                      <a:pt x="80" y="2"/>
                    </a:lnTo>
                    <a:lnTo>
                      <a:pt x="101" y="0"/>
                    </a:lnTo>
                    <a:lnTo>
                      <a:pt x="121" y="2"/>
                    </a:lnTo>
                    <a:lnTo>
                      <a:pt x="158" y="17"/>
                    </a:lnTo>
                    <a:lnTo>
                      <a:pt x="185" y="45"/>
                    </a:lnTo>
                    <a:lnTo>
                      <a:pt x="200" y="81"/>
                    </a:lnTo>
                    <a:lnTo>
                      <a:pt x="202" y="102"/>
                    </a:lnTo>
                    <a:lnTo>
                      <a:pt x="202" y="1398"/>
                    </a:lnTo>
                    <a:lnTo>
                      <a:pt x="200" y="1417"/>
                    </a:lnTo>
                    <a:lnTo>
                      <a:pt x="185" y="1454"/>
                    </a:lnTo>
                    <a:lnTo>
                      <a:pt x="158" y="1481"/>
                    </a:lnTo>
                    <a:lnTo>
                      <a:pt x="121" y="1496"/>
                    </a:lnTo>
                    <a:lnTo>
                      <a:pt x="101" y="1498"/>
                    </a:lnTo>
                    <a:lnTo>
                      <a:pt x="80" y="1496"/>
                    </a:lnTo>
                    <a:lnTo>
                      <a:pt x="44" y="1481"/>
                    </a:lnTo>
                    <a:lnTo>
                      <a:pt x="16" y="1454"/>
                    </a:lnTo>
                    <a:lnTo>
                      <a:pt x="1" y="1417"/>
                    </a:lnTo>
                    <a:lnTo>
                      <a:pt x="0" y="1398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61" name="Freeform 59">
                <a:extLst>
                  <a:ext uri="{FF2B5EF4-FFF2-40B4-BE49-F238E27FC236}">
                    <a16:creationId xmlns="" xmlns:a16="http://schemas.microsoft.com/office/drawing/2014/main" id="{7969159F-6A6A-491C-93BD-4233BB724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256" y="1863269"/>
                <a:ext cx="255588" cy="561975"/>
              </a:xfrm>
              <a:custGeom>
                <a:avLst/>
                <a:gdLst>
                  <a:gd name="T0" fmla="*/ 6 w 644"/>
                  <a:gd name="T1" fmla="*/ 134 h 1418"/>
                  <a:gd name="T2" fmla="*/ 0 w 644"/>
                  <a:gd name="T3" fmla="*/ 114 h 1418"/>
                  <a:gd name="T4" fmla="*/ 2 w 644"/>
                  <a:gd name="T5" fmla="*/ 75 h 1418"/>
                  <a:gd name="T6" fmla="*/ 18 w 644"/>
                  <a:gd name="T7" fmla="*/ 40 h 1418"/>
                  <a:gd name="T8" fmla="*/ 48 w 644"/>
                  <a:gd name="T9" fmla="*/ 13 h 1418"/>
                  <a:gd name="T10" fmla="*/ 66 w 644"/>
                  <a:gd name="T11" fmla="*/ 5 h 1418"/>
                  <a:gd name="T12" fmla="*/ 85 w 644"/>
                  <a:gd name="T13" fmla="*/ 0 h 1418"/>
                  <a:gd name="T14" fmla="*/ 124 w 644"/>
                  <a:gd name="T15" fmla="*/ 1 h 1418"/>
                  <a:gd name="T16" fmla="*/ 159 w 644"/>
                  <a:gd name="T17" fmla="*/ 18 h 1418"/>
                  <a:gd name="T18" fmla="*/ 186 w 644"/>
                  <a:gd name="T19" fmla="*/ 47 h 1418"/>
                  <a:gd name="T20" fmla="*/ 194 w 644"/>
                  <a:gd name="T21" fmla="*/ 65 h 1418"/>
                  <a:gd name="T22" fmla="*/ 638 w 644"/>
                  <a:gd name="T23" fmla="*/ 1283 h 1418"/>
                  <a:gd name="T24" fmla="*/ 644 w 644"/>
                  <a:gd name="T25" fmla="*/ 1303 h 1418"/>
                  <a:gd name="T26" fmla="*/ 641 w 644"/>
                  <a:gd name="T27" fmla="*/ 1342 h 1418"/>
                  <a:gd name="T28" fmla="*/ 625 w 644"/>
                  <a:gd name="T29" fmla="*/ 1377 h 1418"/>
                  <a:gd name="T30" fmla="*/ 596 w 644"/>
                  <a:gd name="T31" fmla="*/ 1404 h 1418"/>
                  <a:gd name="T32" fmla="*/ 578 w 644"/>
                  <a:gd name="T33" fmla="*/ 1412 h 1418"/>
                  <a:gd name="T34" fmla="*/ 558 w 644"/>
                  <a:gd name="T35" fmla="*/ 1418 h 1418"/>
                  <a:gd name="T36" fmla="*/ 518 w 644"/>
                  <a:gd name="T37" fmla="*/ 1416 h 1418"/>
                  <a:gd name="T38" fmla="*/ 483 w 644"/>
                  <a:gd name="T39" fmla="*/ 1399 h 1418"/>
                  <a:gd name="T40" fmla="*/ 457 w 644"/>
                  <a:gd name="T41" fmla="*/ 1370 h 1418"/>
                  <a:gd name="T42" fmla="*/ 450 w 644"/>
                  <a:gd name="T43" fmla="*/ 1352 h 1418"/>
                  <a:gd name="T44" fmla="*/ 6 w 644"/>
                  <a:gd name="T45" fmla="*/ 134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44" h="1418">
                    <a:moveTo>
                      <a:pt x="6" y="134"/>
                    </a:moveTo>
                    <a:lnTo>
                      <a:pt x="0" y="114"/>
                    </a:lnTo>
                    <a:lnTo>
                      <a:pt x="2" y="75"/>
                    </a:lnTo>
                    <a:lnTo>
                      <a:pt x="18" y="40"/>
                    </a:lnTo>
                    <a:lnTo>
                      <a:pt x="48" y="13"/>
                    </a:lnTo>
                    <a:lnTo>
                      <a:pt x="66" y="5"/>
                    </a:lnTo>
                    <a:lnTo>
                      <a:pt x="85" y="0"/>
                    </a:lnTo>
                    <a:lnTo>
                      <a:pt x="124" y="1"/>
                    </a:lnTo>
                    <a:lnTo>
                      <a:pt x="159" y="18"/>
                    </a:lnTo>
                    <a:lnTo>
                      <a:pt x="186" y="47"/>
                    </a:lnTo>
                    <a:lnTo>
                      <a:pt x="194" y="65"/>
                    </a:lnTo>
                    <a:lnTo>
                      <a:pt x="638" y="1283"/>
                    </a:lnTo>
                    <a:lnTo>
                      <a:pt x="644" y="1303"/>
                    </a:lnTo>
                    <a:lnTo>
                      <a:pt x="641" y="1342"/>
                    </a:lnTo>
                    <a:lnTo>
                      <a:pt x="625" y="1377"/>
                    </a:lnTo>
                    <a:lnTo>
                      <a:pt x="596" y="1404"/>
                    </a:lnTo>
                    <a:lnTo>
                      <a:pt x="578" y="1412"/>
                    </a:lnTo>
                    <a:lnTo>
                      <a:pt x="558" y="1418"/>
                    </a:lnTo>
                    <a:lnTo>
                      <a:pt x="518" y="1416"/>
                    </a:lnTo>
                    <a:lnTo>
                      <a:pt x="483" y="1399"/>
                    </a:lnTo>
                    <a:lnTo>
                      <a:pt x="457" y="1370"/>
                    </a:lnTo>
                    <a:lnTo>
                      <a:pt x="450" y="1352"/>
                    </a:lnTo>
                    <a:lnTo>
                      <a:pt x="6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62" name="Freeform 60">
                <a:extLst>
                  <a:ext uri="{FF2B5EF4-FFF2-40B4-BE49-F238E27FC236}">
                    <a16:creationId xmlns="" xmlns:a16="http://schemas.microsoft.com/office/drawing/2014/main" id="{48669E92-4E30-4263-862D-D24ECC6CA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706" y="2129969"/>
                <a:ext cx="411163" cy="473075"/>
              </a:xfrm>
              <a:custGeom>
                <a:avLst/>
                <a:gdLst>
                  <a:gd name="T0" fmla="*/ 25 w 1035"/>
                  <a:gd name="T1" fmla="*/ 164 h 1193"/>
                  <a:gd name="T2" fmla="*/ 12 w 1035"/>
                  <a:gd name="T3" fmla="*/ 149 h 1193"/>
                  <a:gd name="T4" fmla="*/ 0 w 1035"/>
                  <a:gd name="T5" fmla="*/ 111 h 1193"/>
                  <a:gd name="T6" fmla="*/ 4 w 1035"/>
                  <a:gd name="T7" fmla="*/ 72 h 1193"/>
                  <a:gd name="T8" fmla="*/ 22 w 1035"/>
                  <a:gd name="T9" fmla="*/ 37 h 1193"/>
                  <a:gd name="T10" fmla="*/ 36 w 1035"/>
                  <a:gd name="T11" fmla="*/ 23 h 1193"/>
                  <a:gd name="T12" fmla="*/ 53 w 1035"/>
                  <a:gd name="T13" fmla="*/ 11 h 1193"/>
                  <a:gd name="T14" fmla="*/ 91 w 1035"/>
                  <a:gd name="T15" fmla="*/ 0 h 1193"/>
                  <a:gd name="T16" fmla="*/ 130 w 1035"/>
                  <a:gd name="T17" fmla="*/ 3 h 1193"/>
                  <a:gd name="T18" fmla="*/ 165 w 1035"/>
                  <a:gd name="T19" fmla="*/ 20 h 1193"/>
                  <a:gd name="T20" fmla="*/ 179 w 1035"/>
                  <a:gd name="T21" fmla="*/ 36 h 1193"/>
                  <a:gd name="T22" fmla="*/ 1011 w 1035"/>
                  <a:gd name="T23" fmla="*/ 1029 h 1193"/>
                  <a:gd name="T24" fmla="*/ 1023 w 1035"/>
                  <a:gd name="T25" fmla="*/ 1046 h 1193"/>
                  <a:gd name="T26" fmla="*/ 1035 w 1035"/>
                  <a:gd name="T27" fmla="*/ 1083 h 1193"/>
                  <a:gd name="T28" fmla="*/ 1032 w 1035"/>
                  <a:gd name="T29" fmla="*/ 1121 h 1193"/>
                  <a:gd name="T30" fmla="*/ 1014 w 1035"/>
                  <a:gd name="T31" fmla="*/ 1156 h 1193"/>
                  <a:gd name="T32" fmla="*/ 998 w 1035"/>
                  <a:gd name="T33" fmla="*/ 1170 h 1193"/>
                  <a:gd name="T34" fmla="*/ 983 w 1035"/>
                  <a:gd name="T35" fmla="*/ 1182 h 1193"/>
                  <a:gd name="T36" fmla="*/ 945 w 1035"/>
                  <a:gd name="T37" fmla="*/ 1193 h 1193"/>
                  <a:gd name="T38" fmla="*/ 906 w 1035"/>
                  <a:gd name="T39" fmla="*/ 1191 h 1193"/>
                  <a:gd name="T40" fmla="*/ 871 w 1035"/>
                  <a:gd name="T41" fmla="*/ 1173 h 1193"/>
                  <a:gd name="T42" fmla="*/ 857 w 1035"/>
                  <a:gd name="T43" fmla="*/ 1157 h 1193"/>
                  <a:gd name="T44" fmla="*/ 25 w 1035"/>
                  <a:gd name="T45" fmla="*/ 164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5" h="1193">
                    <a:moveTo>
                      <a:pt x="25" y="164"/>
                    </a:moveTo>
                    <a:lnTo>
                      <a:pt x="12" y="149"/>
                    </a:lnTo>
                    <a:lnTo>
                      <a:pt x="0" y="111"/>
                    </a:lnTo>
                    <a:lnTo>
                      <a:pt x="4" y="72"/>
                    </a:lnTo>
                    <a:lnTo>
                      <a:pt x="22" y="37"/>
                    </a:lnTo>
                    <a:lnTo>
                      <a:pt x="36" y="23"/>
                    </a:lnTo>
                    <a:lnTo>
                      <a:pt x="53" y="11"/>
                    </a:lnTo>
                    <a:lnTo>
                      <a:pt x="91" y="0"/>
                    </a:lnTo>
                    <a:lnTo>
                      <a:pt x="130" y="3"/>
                    </a:lnTo>
                    <a:lnTo>
                      <a:pt x="165" y="20"/>
                    </a:lnTo>
                    <a:lnTo>
                      <a:pt x="179" y="36"/>
                    </a:lnTo>
                    <a:lnTo>
                      <a:pt x="1011" y="1029"/>
                    </a:lnTo>
                    <a:lnTo>
                      <a:pt x="1023" y="1046"/>
                    </a:lnTo>
                    <a:lnTo>
                      <a:pt x="1035" y="1083"/>
                    </a:lnTo>
                    <a:lnTo>
                      <a:pt x="1032" y="1121"/>
                    </a:lnTo>
                    <a:lnTo>
                      <a:pt x="1014" y="1156"/>
                    </a:lnTo>
                    <a:lnTo>
                      <a:pt x="998" y="1170"/>
                    </a:lnTo>
                    <a:lnTo>
                      <a:pt x="983" y="1182"/>
                    </a:lnTo>
                    <a:lnTo>
                      <a:pt x="945" y="1193"/>
                    </a:lnTo>
                    <a:lnTo>
                      <a:pt x="906" y="1191"/>
                    </a:lnTo>
                    <a:lnTo>
                      <a:pt x="871" y="1173"/>
                    </a:lnTo>
                    <a:lnTo>
                      <a:pt x="857" y="1157"/>
                    </a:lnTo>
                    <a:lnTo>
                      <a:pt x="25" y="1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63" name="Freeform 61">
                <a:extLst>
                  <a:ext uri="{FF2B5EF4-FFF2-40B4-BE49-F238E27FC236}">
                    <a16:creationId xmlns="" xmlns:a16="http://schemas.microsoft.com/office/drawing/2014/main" id="{EDA6FF58-1D22-4D31-9DA9-BCE9FA956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806" y="2537956"/>
                <a:ext cx="525463" cy="338138"/>
              </a:xfrm>
              <a:custGeom>
                <a:avLst/>
                <a:gdLst>
                  <a:gd name="T0" fmla="*/ 50 w 1323"/>
                  <a:gd name="T1" fmla="*/ 188 h 850"/>
                  <a:gd name="T2" fmla="*/ 32 w 1323"/>
                  <a:gd name="T3" fmla="*/ 176 h 850"/>
                  <a:gd name="T4" fmla="*/ 9 w 1323"/>
                  <a:gd name="T5" fmla="*/ 145 h 850"/>
                  <a:gd name="T6" fmla="*/ 0 w 1323"/>
                  <a:gd name="T7" fmla="*/ 108 h 850"/>
                  <a:gd name="T8" fmla="*/ 3 w 1323"/>
                  <a:gd name="T9" fmla="*/ 69 h 850"/>
                  <a:gd name="T10" fmla="*/ 13 w 1323"/>
                  <a:gd name="T11" fmla="*/ 51 h 850"/>
                  <a:gd name="T12" fmla="*/ 24 w 1323"/>
                  <a:gd name="T13" fmla="*/ 34 h 850"/>
                  <a:gd name="T14" fmla="*/ 55 w 1323"/>
                  <a:gd name="T15" fmla="*/ 10 h 850"/>
                  <a:gd name="T16" fmla="*/ 93 w 1323"/>
                  <a:gd name="T17" fmla="*/ 0 h 850"/>
                  <a:gd name="T18" fmla="*/ 132 w 1323"/>
                  <a:gd name="T19" fmla="*/ 5 h 850"/>
                  <a:gd name="T20" fmla="*/ 150 w 1323"/>
                  <a:gd name="T21" fmla="*/ 14 h 850"/>
                  <a:gd name="T22" fmla="*/ 1273 w 1323"/>
                  <a:gd name="T23" fmla="*/ 662 h 850"/>
                  <a:gd name="T24" fmla="*/ 1289 w 1323"/>
                  <a:gd name="T25" fmla="*/ 674 h 850"/>
                  <a:gd name="T26" fmla="*/ 1313 w 1323"/>
                  <a:gd name="T27" fmla="*/ 705 h 850"/>
                  <a:gd name="T28" fmla="*/ 1323 w 1323"/>
                  <a:gd name="T29" fmla="*/ 742 h 850"/>
                  <a:gd name="T30" fmla="*/ 1318 w 1323"/>
                  <a:gd name="T31" fmla="*/ 780 h 850"/>
                  <a:gd name="T32" fmla="*/ 1309 w 1323"/>
                  <a:gd name="T33" fmla="*/ 800 h 850"/>
                  <a:gd name="T34" fmla="*/ 1297 w 1323"/>
                  <a:gd name="T35" fmla="*/ 817 h 850"/>
                  <a:gd name="T36" fmla="*/ 1266 w 1323"/>
                  <a:gd name="T37" fmla="*/ 840 h 850"/>
                  <a:gd name="T38" fmla="*/ 1230 w 1323"/>
                  <a:gd name="T39" fmla="*/ 850 h 850"/>
                  <a:gd name="T40" fmla="*/ 1191 w 1323"/>
                  <a:gd name="T41" fmla="*/ 845 h 850"/>
                  <a:gd name="T42" fmla="*/ 1171 w 1323"/>
                  <a:gd name="T43" fmla="*/ 836 h 850"/>
                  <a:gd name="T44" fmla="*/ 50 w 1323"/>
                  <a:gd name="T45" fmla="*/ 188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3" h="850">
                    <a:moveTo>
                      <a:pt x="50" y="188"/>
                    </a:moveTo>
                    <a:lnTo>
                      <a:pt x="32" y="176"/>
                    </a:lnTo>
                    <a:lnTo>
                      <a:pt x="9" y="145"/>
                    </a:lnTo>
                    <a:lnTo>
                      <a:pt x="0" y="108"/>
                    </a:lnTo>
                    <a:lnTo>
                      <a:pt x="3" y="69"/>
                    </a:lnTo>
                    <a:lnTo>
                      <a:pt x="13" y="51"/>
                    </a:lnTo>
                    <a:lnTo>
                      <a:pt x="24" y="34"/>
                    </a:lnTo>
                    <a:lnTo>
                      <a:pt x="55" y="10"/>
                    </a:lnTo>
                    <a:lnTo>
                      <a:pt x="93" y="0"/>
                    </a:lnTo>
                    <a:lnTo>
                      <a:pt x="132" y="5"/>
                    </a:lnTo>
                    <a:lnTo>
                      <a:pt x="150" y="14"/>
                    </a:lnTo>
                    <a:lnTo>
                      <a:pt x="1273" y="662"/>
                    </a:lnTo>
                    <a:lnTo>
                      <a:pt x="1289" y="674"/>
                    </a:lnTo>
                    <a:lnTo>
                      <a:pt x="1313" y="705"/>
                    </a:lnTo>
                    <a:lnTo>
                      <a:pt x="1323" y="742"/>
                    </a:lnTo>
                    <a:lnTo>
                      <a:pt x="1318" y="780"/>
                    </a:lnTo>
                    <a:lnTo>
                      <a:pt x="1309" y="800"/>
                    </a:lnTo>
                    <a:lnTo>
                      <a:pt x="1297" y="817"/>
                    </a:lnTo>
                    <a:lnTo>
                      <a:pt x="1266" y="840"/>
                    </a:lnTo>
                    <a:lnTo>
                      <a:pt x="1230" y="850"/>
                    </a:lnTo>
                    <a:lnTo>
                      <a:pt x="1191" y="845"/>
                    </a:lnTo>
                    <a:lnTo>
                      <a:pt x="1171" y="836"/>
                    </a:lnTo>
                    <a:lnTo>
                      <a:pt x="5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64" name="Freeform 62">
                <a:extLst>
                  <a:ext uri="{FF2B5EF4-FFF2-40B4-BE49-F238E27FC236}">
                    <a16:creationId xmlns="" xmlns:a16="http://schemas.microsoft.com/office/drawing/2014/main" id="{22FFE2DD-DBE2-41F5-B544-7479D18D0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244" y="3039606"/>
                <a:ext cx="585788" cy="169863"/>
              </a:xfrm>
              <a:custGeom>
                <a:avLst/>
                <a:gdLst>
                  <a:gd name="T0" fmla="*/ 84 w 1479"/>
                  <a:gd name="T1" fmla="*/ 201 h 428"/>
                  <a:gd name="T2" fmla="*/ 64 w 1479"/>
                  <a:gd name="T3" fmla="*/ 196 h 428"/>
                  <a:gd name="T4" fmla="*/ 31 w 1479"/>
                  <a:gd name="T5" fmla="*/ 175 h 428"/>
                  <a:gd name="T6" fmla="*/ 9 w 1479"/>
                  <a:gd name="T7" fmla="*/ 142 h 428"/>
                  <a:gd name="T8" fmla="*/ 0 w 1479"/>
                  <a:gd name="T9" fmla="*/ 105 h 428"/>
                  <a:gd name="T10" fmla="*/ 3 w 1479"/>
                  <a:gd name="T11" fmla="*/ 84 h 428"/>
                  <a:gd name="T12" fmla="*/ 7 w 1479"/>
                  <a:gd name="T13" fmla="*/ 65 h 428"/>
                  <a:gd name="T14" fmla="*/ 29 w 1479"/>
                  <a:gd name="T15" fmla="*/ 31 h 428"/>
                  <a:gd name="T16" fmla="*/ 60 w 1479"/>
                  <a:gd name="T17" fmla="*/ 9 h 428"/>
                  <a:gd name="T18" fmla="*/ 99 w 1479"/>
                  <a:gd name="T19" fmla="*/ 0 h 428"/>
                  <a:gd name="T20" fmla="*/ 118 w 1479"/>
                  <a:gd name="T21" fmla="*/ 2 h 428"/>
                  <a:gd name="T22" fmla="*/ 1395 w 1479"/>
                  <a:gd name="T23" fmla="*/ 228 h 428"/>
                  <a:gd name="T24" fmla="*/ 1414 w 1479"/>
                  <a:gd name="T25" fmla="*/ 232 h 428"/>
                  <a:gd name="T26" fmla="*/ 1448 w 1479"/>
                  <a:gd name="T27" fmla="*/ 254 h 428"/>
                  <a:gd name="T28" fmla="*/ 1470 w 1479"/>
                  <a:gd name="T29" fmla="*/ 285 h 428"/>
                  <a:gd name="T30" fmla="*/ 1479 w 1479"/>
                  <a:gd name="T31" fmla="*/ 324 h 428"/>
                  <a:gd name="T32" fmla="*/ 1477 w 1479"/>
                  <a:gd name="T33" fmla="*/ 343 h 428"/>
                  <a:gd name="T34" fmla="*/ 1471 w 1479"/>
                  <a:gd name="T35" fmla="*/ 364 h 428"/>
                  <a:gd name="T36" fmla="*/ 1451 w 1479"/>
                  <a:gd name="T37" fmla="*/ 397 h 428"/>
                  <a:gd name="T38" fmla="*/ 1420 w 1479"/>
                  <a:gd name="T39" fmla="*/ 419 h 428"/>
                  <a:gd name="T40" fmla="*/ 1381 w 1479"/>
                  <a:gd name="T41" fmla="*/ 428 h 428"/>
                  <a:gd name="T42" fmla="*/ 1360 w 1479"/>
                  <a:gd name="T43" fmla="*/ 425 h 428"/>
                  <a:gd name="T44" fmla="*/ 84 w 1479"/>
                  <a:gd name="T45" fmla="*/ 201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79" h="428">
                    <a:moveTo>
                      <a:pt x="84" y="201"/>
                    </a:moveTo>
                    <a:lnTo>
                      <a:pt x="64" y="196"/>
                    </a:lnTo>
                    <a:lnTo>
                      <a:pt x="31" y="175"/>
                    </a:lnTo>
                    <a:lnTo>
                      <a:pt x="9" y="142"/>
                    </a:lnTo>
                    <a:lnTo>
                      <a:pt x="0" y="105"/>
                    </a:lnTo>
                    <a:lnTo>
                      <a:pt x="3" y="84"/>
                    </a:lnTo>
                    <a:lnTo>
                      <a:pt x="7" y="65"/>
                    </a:lnTo>
                    <a:lnTo>
                      <a:pt x="29" y="31"/>
                    </a:lnTo>
                    <a:lnTo>
                      <a:pt x="60" y="9"/>
                    </a:lnTo>
                    <a:lnTo>
                      <a:pt x="99" y="0"/>
                    </a:lnTo>
                    <a:lnTo>
                      <a:pt x="118" y="2"/>
                    </a:lnTo>
                    <a:lnTo>
                      <a:pt x="1395" y="228"/>
                    </a:lnTo>
                    <a:lnTo>
                      <a:pt x="1414" y="232"/>
                    </a:lnTo>
                    <a:lnTo>
                      <a:pt x="1448" y="254"/>
                    </a:lnTo>
                    <a:lnTo>
                      <a:pt x="1470" y="285"/>
                    </a:lnTo>
                    <a:lnTo>
                      <a:pt x="1479" y="324"/>
                    </a:lnTo>
                    <a:lnTo>
                      <a:pt x="1477" y="343"/>
                    </a:lnTo>
                    <a:lnTo>
                      <a:pt x="1471" y="364"/>
                    </a:lnTo>
                    <a:lnTo>
                      <a:pt x="1451" y="397"/>
                    </a:lnTo>
                    <a:lnTo>
                      <a:pt x="1420" y="419"/>
                    </a:lnTo>
                    <a:lnTo>
                      <a:pt x="1381" y="428"/>
                    </a:lnTo>
                    <a:lnTo>
                      <a:pt x="1360" y="425"/>
                    </a:lnTo>
                    <a:lnTo>
                      <a:pt x="84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</p:grpSp>
      <p:pic>
        <p:nvPicPr>
          <p:cNvPr id="37" name="Picture 36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8" y="234443"/>
            <a:ext cx="1651272" cy="767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brand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82908" y="88245"/>
            <a:ext cx="1060260" cy="10602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46" y="302882"/>
            <a:ext cx="1600200" cy="6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42900"/>
            <a:ext cx="819445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chemeClr val="bg1"/>
                </a:solidFill>
              </a:rPr>
              <a:t>NEW MSME benefits and Current Stimulus Package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800100"/>
            <a:ext cx="8194450" cy="5221942"/>
          </a:xfrm>
          <a:prstGeom prst="rect">
            <a:avLst/>
          </a:prstGeom>
          <a:noFill/>
          <a:ln>
            <a:gradFill>
              <a:gsLst>
                <a:gs pos="0">
                  <a:schemeClr val="bg1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</a:pPr>
            <a:r>
              <a:rPr lang="en-IN" sz="2400" b="1" dirty="0" smtClean="0"/>
              <a:t>Stimulus Package – Other Incentives</a:t>
            </a:r>
            <a:endParaRPr lang="en-IN" sz="2400" b="1" dirty="0"/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 smtClean="0"/>
              <a:t>Global </a:t>
            </a:r>
            <a:r>
              <a:rPr lang="en-IN" sz="2000" dirty="0"/>
              <a:t>tender to be disallowed </a:t>
            </a:r>
            <a:r>
              <a:rPr lang="en-IN" sz="2000" dirty="0" err="1"/>
              <a:t>upto</a:t>
            </a:r>
            <a:r>
              <a:rPr lang="en-IN" sz="2000" dirty="0"/>
              <a:t> </a:t>
            </a:r>
            <a:r>
              <a:rPr lang="en-IN" sz="2000" dirty="0" err="1"/>
              <a:t>Rs</a:t>
            </a:r>
            <a:r>
              <a:rPr lang="en-IN" sz="2000" dirty="0"/>
              <a:t> 200 </a:t>
            </a:r>
            <a:r>
              <a:rPr lang="en-IN" sz="2000" dirty="0" smtClean="0"/>
              <a:t>crores;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/>
              <a:t>N</a:t>
            </a:r>
            <a:r>
              <a:rPr lang="en-IN" sz="2000" dirty="0" smtClean="0"/>
              <a:t>o </a:t>
            </a:r>
            <a:r>
              <a:rPr lang="en-IN" sz="2000" dirty="0"/>
              <a:t>fresh insolvency proceeding against MSMEs for 1 year</a:t>
            </a:r>
            <a:r>
              <a:rPr lang="en-IN" sz="2000" dirty="0" smtClean="0"/>
              <a:t>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err="1"/>
              <a:t>eMarket</a:t>
            </a:r>
            <a:r>
              <a:rPr lang="en-GB" sz="2000" dirty="0"/>
              <a:t> linkage for MSMEs </a:t>
            </a:r>
            <a:r>
              <a:rPr lang="en-GB" sz="2000" dirty="0" smtClean="0"/>
              <a:t>to </a:t>
            </a:r>
            <a:r>
              <a:rPr lang="en-GB" sz="2000" dirty="0"/>
              <a:t>be promoted to act as a replacement for trade fairs and exhibitions</a:t>
            </a:r>
            <a:r>
              <a:rPr lang="en-IN" sz="2000" dirty="0" smtClean="0"/>
              <a:t>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 err="1" smtClean="0"/>
              <a:t>Rs</a:t>
            </a:r>
            <a:r>
              <a:rPr lang="en-IN" sz="2000" dirty="0" smtClean="0"/>
              <a:t>. 90,000 crores liquidity injection for DISCOMs;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 smtClean="0"/>
              <a:t>Reduction of CRR by RBI resulting in increased liquidity with Banks;   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 smtClean="0"/>
              <a:t>MSME receivables from Government to be cleared in 45 days;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 smtClean="0"/>
              <a:t>Fast Track Compliant redressed on champions portal;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dirty="0"/>
              <a:t>COMPANY FRESH START SCHEME 2020 - One time </a:t>
            </a:r>
            <a:r>
              <a:rPr lang="en-IN" dirty="0" err="1"/>
              <a:t>condonation</a:t>
            </a:r>
            <a:r>
              <a:rPr lang="en-IN" dirty="0"/>
              <a:t> of delay;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dirty="0"/>
              <a:t>LLP SETTLEMENT SCHEME, 2020 – One time </a:t>
            </a:r>
            <a:r>
              <a:rPr lang="en-IN" dirty="0" err="1"/>
              <a:t>condonation</a:t>
            </a:r>
            <a:r>
              <a:rPr lang="en-IN" dirty="0"/>
              <a:t> of delay;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9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095500"/>
            <a:ext cx="8194450" cy="2585323"/>
          </a:xfrm>
          <a:prstGeom prst="rect">
            <a:avLst/>
          </a:prstGeom>
          <a:noFill/>
          <a:ln>
            <a:gradFill>
              <a:gsLst>
                <a:gs pos="0">
                  <a:schemeClr val="bg1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r>
              <a:rPr lang="en-IN" sz="5400" dirty="0">
                <a:solidFill>
                  <a:srgbClr val="0070C0"/>
                </a:solidFill>
              </a:rPr>
              <a:t>Positive Strategies</a:t>
            </a:r>
          </a:p>
          <a:p>
            <a:pPr lvl="0" algn="ctr">
              <a:defRPr>
                <a:solidFill>
                  <a:srgbClr val="FFFFFF"/>
                </a:solidFill>
              </a:defRPr>
            </a:pPr>
            <a:r>
              <a:rPr lang="en-IN" sz="5400" dirty="0">
                <a:solidFill>
                  <a:srgbClr val="0070C0"/>
                </a:solidFill>
              </a:rPr>
              <a:t>M &amp; A Deals </a:t>
            </a:r>
          </a:p>
          <a:p>
            <a:pPr lvl="0" algn="ctr">
              <a:defRPr>
                <a:solidFill>
                  <a:srgbClr val="FFFFFF"/>
                </a:solidFill>
              </a:defRPr>
            </a:pPr>
            <a:r>
              <a:rPr lang="en-IN" sz="5400" dirty="0">
                <a:solidFill>
                  <a:srgbClr val="0070C0"/>
                </a:solidFill>
              </a:rPr>
              <a:t>Cash Management</a:t>
            </a:r>
            <a:r>
              <a:rPr lang="en-IN" sz="5400" dirty="0" smtClean="0">
                <a:solidFill>
                  <a:srgbClr val="FF9900"/>
                </a:solidFill>
              </a:rPr>
              <a:t> </a:t>
            </a:r>
            <a:endParaRPr lang="en-IN" sz="5400" dirty="0">
              <a:solidFill>
                <a:srgbClr val="FF99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"/>
            <a:ext cx="1600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ra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95300"/>
            <a:ext cx="1060260" cy="1060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09406"/>
            <a:ext cx="1600200" cy="6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42900"/>
            <a:ext cx="819445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chemeClr val="bg1"/>
                </a:solidFill>
              </a:rPr>
              <a:t>DEAL MAKING UNDER THE “NEW NORMAL” &amp; DUE DILIGENCE</a:t>
            </a:r>
          </a:p>
          <a:p>
            <a:pPr algn="ctr"/>
            <a:r>
              <a:rPr lang="en-IN" sz="2000" dirty="0" smtClean="0">
                <a:solidFill>
                  <a:schemeClr val="bg1"/>
                </a:solidFill>
              </a:rPr>
              <a:t>CONSERVING CASH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800100"/>
            <a:ext cx="8194450" cy="4780796"/>
          </a:xfrm>
          <a:prstGeom prst="rect">
            <a:avLst/>
          </a:prstGeom>
          <a:noFill/>
          <a:ln>
            <a:gradFill>
              <a:gsLst>
                <a:gs pos="0">
                  <a:schemeClr val="bg1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IN" sz="2000" dirty="0" smtClean="0"/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 smtClean="0"/>
              <a:t>Recasting business plans and forecasts;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 smtClean="0"/>
              <a:t>Re-negotiating Legal Contracts;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 smtClean="0"/>
              <a:t>Business Valuations and impact on DCF Valuations</a:t>
            </a:r>
            <a:endParaRPr lang="en-IN" sz="2000" dirty="0"/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 smtClean="0"/>
              <a:t>Adopting innovative survival strategies, ESOPs in lieu of cash salaries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 smtClean="0"/>
              <a:t>Possibility for Joint Ventures;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 smtClean="0"/>
              <a:t>Mastering supply chain challenges 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 smtClean="0"/>
              <a:t>Focus on generating revenues and unit economics;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 smtClean="0"/>
              <a:t>Significant splurge in cross border M &amp; A;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 smtClean="0"/>
              <a:t>Consolidation and scale would be the new norm and hence collaboration would be key to success;   </a:t>
            </a:r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66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474">
            <a:extLst>
              <a:ext uri="{FF2B5EF4-FFF2-40B4-BE49-F238E27FC236}">
                <a16:creationId xmlns:a16="http://schemas.microsoft.com/office/drawing/2014/main" xmlns="" id="{26D1766C-8D27-4DA0-89EC-CA8C121EB7AD}"/>
              </a:ext>
            </a:extLst>
          </p:cNvPr>
          <p:cNvSpPr/>
          <p:nvPr/>
        </p:nvSpPr>
        <p:spPr>
          <a:xfrm>
            <a:off x="3479265" y="2682567"/>
            <a:ext cx="888170" cy="888404"/>
          </a:xfrm>
          <a:prstGeom prst="ellipse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4" name="Shape 3475">
            <a:extLst>
              <a:ext uri="{FF2B5EF4-FFF2-40B4-BE49-F238E27FC236}">
                <a16:creationId xmlns:a16="http://schemas.microsoft.com/office/drawing/2014/main" xmlns="" id="{E9C84452-084A-4FC4-8915-DB80AF4D1EA9}"/>
              </a:ext>
            </a:extLst>
          </p:cNvPr>
          <p:cNvSpPr/>
          <p:nvPr/>
        </p:nvSpPr>
        <p:spPr>
          <a:xfrm>
            <a:off x="5329967" y="2682567"/>
            <a:ext cx="888170" cy="888404"/>
          </a:xfrm>
          <a:prstGeom prst="ellipse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5" name="Shape 3476">
            <a:extLst>
              <a:ext uri="{FF2B5EF4-FFF2-40B4-BE49-F238E27FC236}">
                <a16:creationId xmlns:a16="http://schemas.microsoft.com/office/drawing/2014/main" xmlns="" id="{488643BB-BA14-4DCF-AC80-DA60EF5336CE}"/>
              </a:ext>
            </a:extLst>
          </p:cNvPr>
          <p:cNvSpPr/>
          <p:nvPr/>
        </p:nvSpPr>
        <p:spPr>
          <a:xfrm>
            <a:off x="3012564" y="2792704"/>
            <a:ext cx="667957" cy="668132"/>
          </a:xfrm>
          <a:prstGeom prst="ellipse">
            <a:avLst/>
          </a:prstGeom>
          <a:solidFill>
            <a:schemeClr val="accent2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6" name="Shape 3477">
            <a:extLst>
              <a:ext uri="{FF2B5EF4-FFF2-40B4-BE49-F238E27FC236}">
                <a16:creationId xmlns:a16="http://schemas.microsoft.com/office/drawing/2014/main" xmlns="" id="{4F5D3240-902C-493B-8596-6EC2C53576D8}"/>
              </a:ext>
            </a:extLst>
          </p:cNvPr>
          <p:cNvSpPr/>
          <p:nvPr/>
        </p:nvSpPr>
        <p:spPr>
          <a:xfrm>
            <a:off x="1632600" y="2792704"/>
            <a:ext cx="667957" cy="668132"/>
          </a:xfrm>
          <a:prstGeom prst="ellipse">
            <a:avLst/>
          </a:prstGeom>
          <a:solidFill>
            <a:schemeClr val="accent2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7" name="Shape 3478">
            <a:extLst>
              <a:ext uri="{FF2B5EF4-FFF2-40B4-BE49-F238E27FC236}">
                <a16:creationId xmlns:a16="http://schemas.microsoft.com/office/drawing/2014/main" xmlns="" id="{F69FF94C-1403-45A2-82A8-667260EEAF5D}"/>
              </a:ext>
            </a:extLst>
          </p:cNvPr>
          <p:cNvSpPr/>
          <p:nvPr/>
        </p:nvSpPr>
        <p:spPr>
          <a:xfrm>
            <a:off x="1264166" y="2827020"/>
            <a:ext cx="548640" cy="548640"/>
          </a:xfrm>
          <a:prstGeom prst="ellipse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8" name="Shape 3479">
            <a:extLst>
              <a:ext uri="{FF2B5EF4-FFF2-40B4-BE49-F238E27FC236}">
                <a16:creationId xmlns:a16="http://schemas.microsoft.com/office/drawing/2014/main" xmlns="" id="{45539633-8D2D-40C0-9F0C-1B6DE27C3612}"/>
              </a:ext>
            </a:extLst>
          </p:cNvPr>
          <p:cNvSpPr/>
          <p:nvPr/>
        </p:nvSpPr>
        <p:spPr>
          <a:xfrm>
            <a:off x="75446" y="2842260"/>
            <a:ext cx="548640" cy="548640"/>
          </a:xfrm>
          <a:prstGeom prst="ellipse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9" name="Shape 3480">
            <a:extLst>
              <a:ext uri="{FF2B5EF4-FFF2-40B4-BE49-F238E27FC236}">
                <a16:creationId xmlns:a16="http://schemas.microsoft.com/office/drawing/2014/main" xmlns="" id="{A16E3900-A555-4A74-B1CB-380AB447EA5B}"/>
              </a:ext>
            </a:extLst>
          </p:cNvPr>
          <p:cNvSpPr/>
          <p:nvPr/>
        </p:nvSpPr>
        <p:spPr>
          <a:xfrm>
            <a:off x="6016880" y="2792704"/>
            <a:ext cx="667957" cy="66813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0" name="Shape 3481">
            <a:extLst>
              <a:ext uri="{FF2B5EF4-FFF2-40B4-BE49-F238E27FC236}">
                <a16:creationId xmlns:a16="http://schemas.microsoft.com/office/drawing/2014/main" xmlns="" id="{AE723466-9417-4897-928A-D700E6B19F48}"/>
              </a:ext>
            </a:extLst>
          </p:cNvPr>
          <p:cNvSpPr/>
          <p:nvPr/>
        </p:nvSpPr>
        <p:spPr>
          <a:xfrm>
            <a:off x="7396844" y="2792704"/>
            <a:ext cx="667957" cy="66813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1" name="Shape 3482">
            <a:extLst>
              <a:ext uri="{FF2B5EF4-FFF2-40B4-BE49-F238E27FC236}">
                <a16:creationId xmlns:a16="http://schemas.microsoft.com/office/drawing/2014/main" xmlns="" id="{46BF654C-BED6-4B7D-BB66-3246DA59EB5E}"/>
              </a:ext>
            </a:extLst>
          </p:cNvPr>
          <p:cNvSpPr/>
          <p:nvPr/>
        </p:nvSpPr>
        <p:spPr>
          <a:xfrm>
            <a:off x="7863545" y="2895930"/>
            <a:ext cx="461557" cy="461678"/>
          </a:xfrm>
          <a:prstGeom prst="ellipse">
            <a:avLst/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2" name="Shape 3483">
            <a:extLst>
              <a:ext uri="{FF2B5EF4-FFF2-40B4-BE49-F238E27FC236}">
                <a16:creationId xmlns:a16="http://schemas.microsoft.com/office/drawing/2014/main" xmlns="" id="{8F6C2B3C-3A6A-4BE7-B3E9-AFDD9895D10E}"/>
              </a:ext>
            </a:extLst>
          </p:cNvPr>
          <p:cNvSpPr/>
          <p:nvPr/>
        </p:nvSpPr>
        <p:spPr>
          <a:xfrm>
            <a:off x="8819386" y="2990000"/>
            <a:ext cx="324614" cy="324700"/>
          </a:xfrm>
          <a:prstGeom prst="ellipse">
            <a:avLst/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3" name="Shape 3469">
            <a:extLst>
              <a:ext uri="{FF2B5EF4-FFF2-40B4-BE49-F238E27FC236}">
                <a16:creationId xmlns:a16="http://schemas.microsoft.com/office/drawing/2014/main" xmlns="" id="{400E9440-0FC2-478B-A215-507A08C18D20}"/>
              </a:ext>
            </a:extLst>
          </p:cNvPr>
          <p:cNvSpPr/>
          <p:nvPr/>
        </p:nvSpPr>
        <p:spPr>
          <a:xfrm>
            <a:off x="4166178" y="2444067"/>
            <a:ext cx="1365045" cy="1365404"/>
          </a:xfrm>
          <a:prstGeom prst="ellips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4" name="Shape 3470">
            <a:extLst>
              <a:ext uri="{FF2B5EF4-FFF2-40B4-BE49-F238E27FC236}">
                <a16:creationId xmlns:a16="http://schemas.microsoft.com/office/drawing/2014/main" xmlns="" id="{1167CB30-A8E8-47A1-BA77-4ECCF6371359}"/>
              </a:ext>
            </a:extLst>
          </p:cNvPr>
          <p:cNvSpPr/>
          <p:nvPr/>
        </p:nvSpPr>
        <p:spPr>
          <a:xfrm>
            <a:off x="2099301" y="2569363"/>
            <a:ext cx="1114520" cy="1114812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5" name="Shape 3471">
            <a:extLst>
              <a:ext uri="{FF2B5EF4-FFF2-40B4-BE49-F238E27FC236}">
                <a16:creationId xmlns:a16="http://schemas.microsoft.com/office/drawing/2014/main" xmlns="" id="{36D31022-1521-4DF3-B015-79E35E0C975F}"/>
              </a:ext>
            </a:extLst>
          </p:cNvPr>
          <p:cNvSpPr/>
          <p:nvPr/>
        </p:nvSpPr>
        <p:spPr>
          <a:xfrm>
            <a:off x="304046" y="2598420"/>
            <a:ext cx="1188720" cy="1097280"/>
          </a:xfrm>
          <a:prstGeom prst="ellipse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6" name="Shape 3472">
            <a:extLst>
              <a:ext uri="{FF2B5EF4-FFF2-40B4-BE49-F238E27FC236}">
                <a16:creationId xmlns:a16="http://schemas.microsoft.com/office/drawing/2014/main" xmlns="" id="{1E6DD7FF-A9E1-446C-B8CE-971F8F3DF374}"/>
              </a:ext>
            </a:extLst>
          </p:cNvPr>
          <p:cNvSpPr/>
          <p:nvPr/>
        </p:nvSpPr>
        <p:spPr>
          <a:xfrm>
            <a:off x="6483581" y="2569363"/>
            <a:ext cx="1114520" cy="11148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7" name="Shape 3473">
            <a:extLst>
              <a:ext uri="{FF2B5EF4-FFF2-40B4-BE49-F238E27FC236}">
                <a16:creationId xmlns:a16="http://schemas.microsoft.com/office/drawing/2014/main" xmlns="" id="{0D2F8B20-CEE6-436A-881C-946289FB7FD4}"/>
              </a:ext>
            </a:extLst>
          </p:cNvPr>
          <p:cNvSpPr/>
          <p:nvPr/>
        </p:nvSpPr>
        <p:spPr>
          <a:xfrm>
            <a:off x="8076445" y="2628900"/>
            <a:ext cx="914400" cy="902875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89858DD-E315-4DBC-9A91-C56E6F5BB7A5}"/>
              </a:ext>
            </a:extLst>
          </p:cNvPr>
          <p:cNvSpPr/>
          <p:nvPr/>
        </p:nvSpPr>
        <p:spPr>
          <a:xfrm>
            <a:off x="708858" y="1181100"/>
            <a:ext cx="357188" cy="357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#</a:t>
            </a:r>
            <a:r>
              <a:rPr lang="en-US" b="1" dirty="0" smtClean="0">
                <a:solidFill>
                  <a:schemeClr val="accent1"/>
                </a:solidFill>
              </a:rPr>
              <a:t>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460A5014-4537-4952-83E3-E1F9E7CC0F15}"/>
              </a:ext>
            </a:extLst>
          </p:cNvPr>
          <p:cNvSpPr/>
          <p:nvPr/>
        </p:nvSpPr>
        <p:spPr>
          <a:xfrm>
            <a:off x="2477966" y="4404883"/>
            <a:ext cx="357188" cy="357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#</a:t>
            </a:r>
            <a:r>
              <a:rPr lang="en-US" b="1" dirty="0" smtClean="0">
                <a:solidFill>
                  <a:schemeClr val="accent2"/>
                </a:solidFill>
              </a:rPr>
              <a:t>2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4C5C04CB-8CE8-4D06-8F11-BA556FD4EB35}"/>
              </a:ext>
            </a:extLst>
          </p:cNvPr>
          <p:cNvSpPr/>
          <p:nvPr/>
        </p:nvSpPr>
        <p:spPr>
          <a:xfrm>
            <a:off x="4670106" y="1494932"/>
            <a:ext cx="357188" cy="357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#</a:t>
            </a:r>
            <a:r>
              <a:rPr lang="en-US" b="1" dirty="0" smtClean="0">
                <a:solidFill>
                  <a:schemeClr val="accent3"/>
                </a:solidFill>
              </a:rPr>
              <a:t>3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DBCF0D4E-B95A-4DDB-891F-B2B93FDAB2A2}"/>
              </a:ext>
            </a:extLst>
          </p:cNvPr>
          <p:cNvSpPr/>
          <p:nvPr/>
        </p:nvSpPr>
        <p:spPr>
          <a:xfrm>
            <a:off x="6862246" y="4404883"/>
            <a:ext cx="357188" cy="357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#</a:t>
            </a:r>
            <a:r>
              <a:rPr lang="en-US" b="1" dirty="0" smtClean="0">
                <a:solidFill>
                  <a:schemeClr val="accent6"/>
                </a:solidFill>
              </a:rPr>
              <a:t>4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FF14101-9836-4401-A372-A2367353B6E9}"/>
              </a:ext>
            </a:extLst>
          </p:cNvPr>
          <p:cNvSpPr/>
          <p:nvPr/>
        </p:nvSpPr>
        <p:spPr>
          <a:xfrm>
            <a:off x="8382000" y="1494932"/>
            <a:ext cx="357188" cy="357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#</a:t>
            </a:r>
            <a:r>
              <a:rPr lang="en-US" b="1" dirty="0" smtClean="0">
                <a:solidFill>
                  <a:schemeClr val="accent5"/>
                </a:solidFill>
              </a:rPr>
              <a:t>5</a:t>
            </a:r>
            <a:endParaRPr lang="en-US" b="1" dirty="0">
              <a:solidFill>
                <a:schemeClr val="accent5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BEE8FBE-95EB-4B92-BECD-38E3C78B2245}"/>
              </a:ext>
            </a:extLst>
          </p:cNvPr>
          <p:cNvCxnSpPr>
            <a:stCxn id="23" idx="4"/>
            <a:endCxn id="15" idx="0"/>
          </p:cNvCxnSpPr>
          <p:nvPr/>
        </p:nvCxnSpPr>
        <p:spPr>
          <a:xfrm>
            <a:off x="887452" y="1538288"/>
            <a:ext cx="10954" cy="106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06DB3EC-BADC-48E9-BC09-80627AC007E9}"/>
              </a:ext>
            </a:extLst>
          </p:cNvPr>
          <p:cNvCxnSpPr>
            <a:cxnSpLocks/>
            <a:stCxn id="24" idx="0"/>
            <a:endCxn id="14" idx="4"/>
          </p:cNvCxnSpPr>
          <p:nvPr/>
        </p:nvCxnSpPr>
        <p:spPr>
          <a:xfrm flipV="1">
            <a:off x="2656560" y="3684175"/>
            <a:ext cx="1" cy="72070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B3DF418B-00F9-480E-B60D-397B707C791B}"/>
              </a:ext>
            </a:extLst>
          </p:cNvPr>
          <p:cNvCxnSpPr>
            <a:stCxn id="25" idx="4"/>
            <a:endCxn id="13" idx="0"/>
          </p:cNvCxnSpPr>
          <p:nvPr/>
        </p:nvCxnSpPr>
        <p:spPr>
          <a:xfrm>
            <a:off x="4848700" y="1852120"/>
            <a:ext cx="1" cy="59194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5560D12C-8B6C-4A84-BAEB-2014DF9D3298}"/>
              </a:ext>
            </a:extLst>
          </p:cNvPr>
          <p:cNvCxnSpPr>
            <a:cxnSpLocks/>
            <a:stCxn id="26" idx="0"/>
            <a:endCxn id="16" idx="4"/>
          </p:cNvCxnSpPr>
          <p:nvPr/>
        </p:nvCxnSpPr>
        <p:spPr>
          <a:xfrm flipV="1">
            <a:off x="7040840" y="3684175"/>
            <a:ext cx="1" cy="72070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220F73AF-D3C3-4ACC-BD20-3C9455D5D250}"/>
              </a:ext>
            </a:extLst>
          </p:cNvPr>
          <p:cNvCxnSpPr>
            <a:stCxn id="27" idx="4"/>
            <a:endCxn id="17" idx="0"/>
          </p:cNvCxnSpPr>
          <p:nvPr/>
        </p:nvCxnSpPr>
        <p:spPr>
          <a:xfrm flipH="1">
            <a:off x="8533645" y="1852120"/>
            <a:ext cx="26949" cy="77678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66697F3-51E9-4C63-B1F9-9369E89EBB72}"/>
              </a:ext>
            </a:extLst>
          </p:cNvPr>
          <p:cNvSpPr txBox="1"/>
          <p:nvPr/>
        </p:nvSpPr>
        <p:spPr>
          <a:xfrm>
            <a:off x="75446" y="3779356"/>
            <a:ext cx="1523246" cy="159274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9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Reduction in TDS Rates by 25%</a:t>
            </a:r>
          </a:p>
          <a:p>
            <a:pPr algn="ctr"/>
            <a:r>
              <a:rPr lang="en-US" sz="19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(Salary Excluded)</a:t>
            </a:r>
            <a:endParaRPr lang="en-US" sz="1950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6DEA4BF-BBB8-4D19-A457-1CBE3A33245C}"/>
              </a:ext>
            </a:extLst>
          </p:cNvPr>
          <p:cNvSpPr txBox="1"/>
          <p:nvPr/>
        </p:nvSpPr>
        <p:spPr>
          <a:xfrm>
            <a:off x="3292354" y="4056966"/>
            <a:ext cx="3030245" cy="156966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Statutory PF contribution</a:t>
            </a:r>
            <a:endParaRPr lang="en-IN" sz="1600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of both employer and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employee will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be reduced to 10% each from existing 12% each for all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establishments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covered by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EPFO for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next 3 months.</a:t>
            </a:r>
            <a:endParaRPr lang="en-IN" sz="1600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D98EC92-6D59-4BEE-8155-B8E8C9CF6625}"/>
              </a:ext>
            </a:extLst>
          </p:cNvPr>
          <p:cNvSpPr txBox="1"/>
          <p:nvPr/>
        </p:nvSpPr>
        <p:spPr>
          <a:xfrm>
            <a:off x="7466846" y="3927038"/>
            <a:ext cx="1523246" cy="129266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95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All pending Income Tax Refunds to be cleared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FE44376-DB6E-4280-8ADE-283924F3BDC0}"/>
              </a:ext>
            </a:extLst>
          </p:cNvPr>
          <p:cNvSpPr txBox="1"/>
          <p:nvPr/>
        </p:nvSpPr>
        <p:spPr>
          <a:xfrm>
            <a:off x="1675646" y="1407721"/>
            <a:ext cx="1852475" cy="99257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9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All pending GST Refunds to be cleared</a:t>
            </a:r>
            <a:endParaRPr lang="en-US" sz="1950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1628736-BC8C-4D03-8DE1-B97B5A83B8C9}"/>
              </a:ext>
            </a:extLst>
          </p:cNvPr>
          <p:cNvSpPr txBox="1"/>
          <p:nvPr/>
        </p:nvSpPr>
        <p:spPr>
          <a:xfrm>
            <a:off x="5962838" y="959956"/>
            <a:ext cx="2140556" cy="159274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95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Extension in various Due Dates of GST, TDS &amp; Income Tax Returns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66" y="2781300"/>
            <a:ext cx="640080" cy="64008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966578" y="363826"/>
            <a:ext cx="4843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800" b="1" dirty="0" smtClean="0">
                <a:solidFill>
                  <a:srgbClr val="0070C0"/>
                </a:solidFill>
              </a:rPr>
              <a:t>Regulatory Relaxations (PART I)</a:t>
            </a:r>
            <a:endParaRPr lang="en-US" sz="28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57500"/>
            <a:ext cx="548640" cy="54864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35580"/>
            <a:ext cx="731520" cy="73152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48611"/>
            <a:ext cx="731520" cy="73152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781300"/>
            <a:ext cx="580822" cy="548640"/>
          </a:xfrm>
          <a:prstGeom prst="rect">
            <a:avLst/>
          </a:prstGeom>
        </p:spPr>
      </p:pic>
      <p:pic>
        <p:nvPicPr>
          <p:cNvPr id="41" name="Picture 40" descr="brand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8209" y="-13597"/>
            <a:ext cx="1060260" cy="106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474">
            <a:extLst>
              <a:ext uri="{FF2B5EF4-FFF2-40B4-BE49-F238E27FC236}">
                <a16:creationId xmlns:a16="http://schemas.microsoft.com/office/drawing/2014/main" xmlns="" id="{26D1766C-8D27-4DA0-89EC-CA8C121EB7AD}"/>
              </a:ext>
            </a:extLst>
          </p:cNvPr>
          <p:cNvSpPr/>
          <p:nvPr/>
        </p:nvSpPr>
        <p:spPr>
          <a:xfrm>
            <a:off x="3479265" y="2682567"/>
            <a:ext cx="888170" cy="888404"/>
          </a:xfrm>
          <a:prstGeom prst="ellipse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4" name="Shape 3475">
            <a:extLst>
              <a:ext uri="{FF2B5EF4-FFF2-40B4-BE49-F238E27FC236}">
                <a16:creationId xmlns:a16="http://schemas.microsoft.com/office/drawing/2014/main" xmlns="" id="{E9C84452-084A-4FC4-8915-DB80AF4D1EA9}"/>
              </a:ext>
            </a:extLst>
          </p:cNvPr>
          <p:cNvSpPr/>
          <p:nvPr/>
        </p:nvSpPr>
        <p:spPr>
          <a:xfrm>
            <a:off x="5329967" y="2682567"/>
            <a:ext cx="888170" cy="888404"/>
          </a:xfrm>
          <a:prstGeom prst="ellipse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5" name="Shape 3476">
            <a:extLst>
              <a:ext uri="{FF2B5EF4-FFF2-40B4-BE49-F238E27FC236}">
                <a16:creationId xmlns:a16="http://schemas.microsoft.com/office/drawing/2014/main" xmlns="" id="{488643BB-BA14-4DCF-AC80-DA60EF5336CE}"/>
              </a:ext>
            </a:extLst>
          </p:cNvPr>
          <p:cNvSpPr/>
          <p:nvPr/>
        </p:nvSpPr>
        <p:spPr>
          <a:xfrm>
            <a:off x="3012564" y="2792704"/>
            <a:ext cx="667957" cy="668132"/>
          </a:xfrm>
          <a:prstGeom prst="ellipse">
            <a:avLst/>
          </a:prstGeom>
          <a:solidFill>
            <a:schemeClr val="accent2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6" name="Shape 3477">
            <a:extLst>
              <a:ext uri="{FF2B5EF4-FFF2-40B4-BE49-F238E27FC236}">
                <a16:creationId xmlns:a16="http://schemas.microsoft.com/office/drawing/2014/main" xmlns="" id="{4F5D3240-902C-493B-8596-6EC2C53576D8}"/>
              </a:ext>
            </a:extLst>
          </p:cNvPr>
          <p:cNvSpPr/>
          <p:nvPr/>
        </p:nvSpPr>
        <p:spPr>
          <a:xfrm>
            <a:off x="1632600" y="2792704"/>
            <a:ext cx="667957" cy="668132"/>
          </a:xfrm>
          <a:prstGeom prst="ellipse">
            <a:avLst/>
          </a:prstGeom>
          <a:solidFill>
            <a:schemeClr val="accent2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7" name="Shape 3478">
            <a:extLst>
              <a:ext uri="{FF2B5EF4-FFF2-40B4-BE49-F238E27FC236}">
                <a16:creationId xmlns:a16="http://schemas.microsoft.com/office/drawing/2014/main" xmlns="" id="{F69FF94C-1403-45A2-82A8-667260EEAF5D}"/>
              </a:ext>
            </a:extLst>
          </p:cNvPr>
          <p:cNvSpPr/>
          <p:nvPr/>
        </p:nvSpPr>
        <p:spPr>
          <a:xfrm>
            <a:off x="1264166" y="2827020"/>
            <a:ext cx="548640" cy="548640"/>
          </a:xfrm>
          <a:prstGeom prst="ellipse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8" name="Shape 3479">
            <a:extLst>
              <a:ext uri="{FF2B5EF4-FFF2-40B4-BE49-F238E27FC236}">
                <a16:creationId xmlns:a16="http://schemas.microsoft.com/office/drawing/2014/main" xmlns="" id="{45539633-8D2D-40C0-9F0C-1B6DE27C3612}"/>
              </a:ext>
            </a:extLst>
          </p:cNvPr>
          <p:cNvSpPr/>
          <p:nvPr/>
        </p:nvSpPr>
        <p:spPr>
          <a:xfrm>
            <a:off x="75446" y="2842260"/>
            <a:ext cx="548640" cy="548640"/>
          </a:xfrm>
          <a:prstGeom prst="ellipse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9" name="Shape 3480">
            <a:extLst>
              <a:ext uri="{FF2B5EF4-FFF2-40B4-BE49-F238E27FC236}">
                <a16:creationId xmlns:a16="http://schemas.microsoft.com/office/drawing/2014/main" xmlns="" id="{A16E3900-A555-4A74-B1CB-380AB447EA5B}"/>
              </a:ext>
            </a:extLst>
          </p:cNvPr>
          <p:cNvSpPr/>
          <p:nvPr/>
        </p:nvSpPr>
        <p:spPr>
          <a:xfrm>
            <a:off x="6016880" y="2792704"/>
            <a:ext cx="667957" cy="66813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0" name="Shape 3481">
            <a:extLst>
              <a:ext uri="{FF2B5EF4-FFF2-40B4-BE49-F238E27FC236}">
                <a16:creationId xmlns:a16="http://schemas.microsoft.com/office/drawing/2014/main" xmlns="" id="{AE723466-9417-4897-928A-D700E6B19F48}"/>
              </a:ext>
            </a:extLst>
          </p:cNvPr>
          <p:cNvSpPr/>
          <p:nvPr/>
        </p:nvSpPr>
        <p:spPr>
          <a:xfrm>
            <a:off x="7396844" y="2792704"/>
            <a:ext cx="667957" cy="66813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1" name="Shape 3482">
            <a:extLst>
              <a:ext uri="{FF2B5EF4-FFF2-40B4-BE49-F238E27FC236}">
                <a16:creationId xmlns:a16="http://schemas.microsoft.com/office/drawing/2014/main" xmlns="" id="{46BF654C-BED6-4B7D-BB66-3246DA59EB5E}"/>
              </a:ext>
            </a:extLst>
          </p:cNvPr>
          <p:cNvSpPr/>
          <p:nvPr/>
        </p:nvSpPr>
        <p:spPr>
          <a:xfrm>
            <a:off x="7863545" y="2895930"/>
            <a:ext cx="461557" cy="461678"/>
          </a:xfrm>
          <a:prstGeom prst="ellipse">
            <a:avLst/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2" name="Shape 3483">
            <a:extLst>
              <a:ext uri="{FF2B5EF4-FFF2-40B4-BE49-F238E27FC236}">
                <a16:creationId xmlns:a16="http://schemas.microsoft.com/office/drawing/2014/main" xmlns="" id="{8F6C2B3C-3A6A-4BE7-B3E9-AFDD9895D10E}"/>
              </a:ext>
            </a:extLst>
          </p:cNvPr>
          <p:cNvSpPr/>
          <p:nvPr/>
        </p:nvSpPr>
        <p:spPr>
          <a:xfrm>
            <a:off x="8819386" y="2990000"/>
            <a:ext cx="324614" cy="324700"/>
          </a:xfrm>
          <a:prstGeom prst="ellipse">
            <a:avLst/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3" name="Shape 3469">
            <a:extLst>
              <a:ext uri="{FF2B5EF4-FFF2-40B4-BE49-F238E27FC236}">
                <a16:creationId xmlns:a16="http://schemas.microsoft.com/office/drawing/2014/main" xmlns="" id="{400E9440-0FC2-478B-A215-507A08C18D20}"/>
              </a:ext>
            </a:extLst>
          </p:cNvPr>
          <p:cNvSpPr/>
          <p:nvPr/>
        </p:nvSpPr>
        <p:spPr>
          <a:xfrm>
            <a:off x="4166178" y="2444067"/>
            <a:ext cx="1365045" cy="1365404"/>
          </a:xfrm>
          <a:prstGeom prst="ellips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4" name="Shape 3470">
            <a:extLst>
              <a:ext uri="{FF2B5EF4-FFF2-40B4-BE49-F238E27FC236}">
                <a16:creationId xmlns:a16="http://schemas.microsoft.com/office/drawing/2014/main" xmlns="" id="{1167CB30-A8E8-47A1-BA77-4ECCF6371359}"/>
              </a:ext>
            </a:extLst>
          </p:cNvPr>
          <p:cNvSpPr/>
          <p:nvPr/>
        </p:nvSpPr>
        <p:spPr>
          <a:xfrm>
            <a:off x="2099301" y="2569363"/>
            <a:ext cx="1114520" cy="1114812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5" name="Shape 3471">
            <a:extLst>
              <a:ext uri="{FF2B5EF4-FFF2-40B4-BE49-F238E27FC236}">
                <a16:creationId xmlns:a16="http://schemas.microsoft.com/office/drawing/2014/main" xmlns="" id="{36D31022-1521-4DF3-B015-79E35E0C975F}"/>
              </a:ext>
            </a:extLst>
          </p:cNvPr>
          <p:cNvSpPr/>
          <p:nvPr/>
        </p:nvSpPr>
        <p:spPr>
          <a:xfrm>
            <a:off x="304046" y="2598420"/>
            <a:ext cx="1188720" cy="1097280"/>
          </a:xfrm>
          <a:prstGeom prst="ellipse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6" name="Shape 3472">
            <a:extLst>
              <a:ext uri="{FF2B5EF4-FFF2-40B4-BE49-F238E27FC236}">
                <a16:creationId xmlns:a16="http://schemas.microsoft.com/office/drawing/2014/main" xmlns="" id="{1E6DD7FF-A9E1-446C-B8CE-971F8F3DF374}"/>
              </a:ext>
            </a:extLst>
          </p:cNvPr>
          <p:cNvSpPr/>
          <p:nvPr/>
        </p:nvSpPr>
        <p:spPr>
          <a:xfrm>
            <a:off x="6483581" y="2569363"/>
            <a:ext cx="1114520" cy="11148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7" name="Shape 3473">
            <a:extLst>
              <a:ext uri="{FF2B5EF4-FFF2-40B4-BE49-F238E27FC236}">
                <a16:creationId xmlns:a16="http://schemas.microsoft.com/office/drawing/2014/main" xmlns="" id="{0D2F8B20-CEE6-436A-881C-946289FB7FD4}"/>
              </a:ext>
            </a:extLst>
          </p:cNvPr>
          <p:cNvSpPr/>
          <p:nvPr/>
        </p:nvSpPr>
        <p:spPr>
          <a:xfrm>
            <a:off x="8076445" y="2628900"/>
            <a:ext cx="914400" cy="902875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89858DD-E315-4DBC-9A91-C56E6F5BB7A5}"/>
              </a:ext>
            </a:extLst>
          </p:cNvPr>
          <p:cNvSpPr/>
          <p:nvPr/>
        </p:nvSpPr>
        <p:spPr>
          <a:xfrm>
            <a:off x="708858" y="1181100"/>
            <a:ext cx="357188" cy="357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#</a:t>
            </a:r>
            <a:r>
              <a:rPr lang="en-US" b="1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460A5014-4537-4952-83E3-E1F9E7CC0F15}"/>
              </a:ext>
            </a:extLst>
          </p:cNvPr>
          <p:cNvSpPr/>
          <p:nvPr/>
        </p:nvSpPr>
        <p:spPr>
          <a:xfrm>
            <a:off x="2477966" y="4404883"/>
            <a:ext cx="357188" cy="357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#7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4C5C04CB-8CE8-4D06-8F11-BA556FD4EB35}"/>
              </a:ext>
            </a:extLst>
          </p:cNvPr>
          <p:cNvSpPr/>
          <p:nvPr/>
        </p:nvSpPr>
        <p:spPr>
          <a:xfrm>
            <a:off x="4670106" y="1494932"/>
            <a:ext cx="357188" cy="357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#8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DBCF0D4E-B95A-4DDB-891F-B2B93FDAB2A2}"/>
              </a:ext>
            </a:extLst>
          </p:cNvPr>
          <p:cNvSpPr/>
          <p:nvPr/>
        </p:nvSpPr>
        <p:spPr>
          <a:xfrm>
            <a:off x="6862246" y="4404883"/>
            <a:ext cx="357188" cy="357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#9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FF14101-9836-4401-A372-A2367353B6E9}"/>
              </a:ext>
            </a:extLst>
          </p:cNvPr>
          <p:cNvSpPr/>
          <p:nvPr/>
        </p:nvSpPr>
        <p:spPr>
          <a:xfrm>
            <a:off x="8325101" y="1409700"/>
            <a:ext cx="473893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10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BEE8FBE-95EB-4B92-BECD-38E3C78B2245}"/>
              </a:ext>
            </a:extLst>
          </p:cNvPr>
          <p:cNvCxnSpPr>
            <a:stCxn id="23" idx="4"/>
            <a:endCxn id="15" idx="0"/>
          </p:cNvCxnSpPr>
          <p:nvPr/>
        </p:nvCxnSpPr>
        <p:spPr>
          <a:xfrm>
            <a:off x="887452" y="1538288"/>
            <a:ext cx="10954" cy="106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06DB3EC-BADC-48E9-BC09-80627AC007E9}"/>
              </a:ext>
            </a:extLst>
          </p:cNvPr>
          <p:cNvCxnSpPr>
            <a:cxnSpLocks/>
            <a:stCxn id="24" idx="0"/>
            <a:endCxn id="14" idx="4"/>
          </p:cNvCxnSpPr>
          <p:nvPr/>
        </p:nvCxnSpPr>
        <p:spPr>
          <a:xfrm flipV="1">
            <a:off x="2656560" y="3684175"/>
            <a:ext cx="1" cy="72070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B3DF418B-00F9-480E-B60D-397B707C791B}"/>
              </a:ext>
            </a:extLst>
          </p:cNvPr>
          <p:cNvCxnSpPr>
            <a:stCxn id="25" idx="4"/>
            <a:endCxn id="13" idx="0"/>
          </p:cNvCxnSpPr>
          <p:nvPr/>
        </p:nvCxnSpPr>
        <p:spPr>
          <a:xfrm>
            <a:off x="4848700" y="1852120"/>
            <a:ext cx="1" cy="59194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5560D12C-8B6C-4A84-BAEB-2014DF9D3298}"/>
              </a:ext>
            </a:extLst>
          </p:cNvPr>
          <p:cNvCxnSpPr>
            <a:cxnSpLocks/>
            <a:stCxn id="26" idx="0"/>
            <a:endCxn id="16" idx="4"/>
          </p:cNvCxnSpPr>
          <p:nvPr/>
        </p:nvCxnSpPr>
        <p:spPr>
          <a:xfrm flipV="1">
            <a:off x="7040840" y="3684175"/>
            <a:ext cx="1" cy="72070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220F73AF-D3C3-4ACC-BD20-3C9455D5D250}"/>
              </a:ext>
            </a:extLst>
          </p:cNvPr>
          <p:cNvCxnSpPr>
            <a:stCxn id="27" idx="4"/>
            <a:endCxn id="17" idx="0"/>
          </p:cNvCxnSpPr>
          <p:nvPr/>
        </p:nvCxnSpPr>
        <p:spPr>
          <a:xfrm flipH="1">
            <a:off x="8533645" y="1790700"/>
            <a:ext cx="28403" cy="8382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66697F3-51E9-4C63-B1F9-9369E89EBB72}"/>
              </a:ext>
            </a:extLst>
          </p:cNvPr>
          <p:cNvSpPr txBox="1"/>
          <p:nvPr/>
        </p:nvSpPr>
        <p:spPr>
          <a:xfrm>
            <a:off x="75446" y="4048661"/>
            <a:ext cx="1935820" cy="132343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Decriminalization of Companies Act violations involving minor technical and procedural defaults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6DEA4BF-BBB8-4D19-A457-1CBE3A33245C}"/>
              </a:ext>
            </a:extLst>
          </p:cNvPr>
          <p:cNvSpPr txBox="1"/>
          <p:nvPr/>
        </p:nvSpPr>
        <p:spPr>
          <a:xfrm>
            <a:off x="3292354" y="3810744"/>
            <a:ext cx="3030245" cy="181588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I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R</a:t>
            </a:r>
            <a:r>
              <a:rPr lang="en-I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educe </a:t>
            </a:r>
            <a:r>
              <a:rPr lang="en-I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compliance burden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 under various provisions of the Companies Act,2013 as well as enable Companies conduct  Board Meetings, EGMs &amp; AGMs, Rights issue by leveraging the strengths of Digital India</a:t>
            </a:r>
            <a:endParaRPr lang="en-IN" sz="1600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D98EC92-6D59-4BEE-8155-B8E8C9CF6625}"/>
              </a:ext>
            </a:extLst>
          </p:cNvPr>
          <p:cNvSpPr txBox="1"/>
          <p:nvPr/>
        </p:nvSpPr>
        <p:spPr>
          <a:xfrm>
            <a:off x="7196423" y="3896261"/>
            <a:ext cx="1793669" cy="132343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I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Private companies which list NCDs on stock exchanges not to be regarded as listed companies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FE44376-DB6E-4280-8ADE-283924F3BDC0}"/>
              </a:ext>
            </a:extLst>
          </p:cNvPr>
          <p:cNvSpPr txBox="1"/>
          <p:nvPr/>
        </p:nvSpPr>
        <p:spPr>
          <a:xfrm>
            <a:off x="1523247" y="1271191"/>
            <a:ext cx="2139588" cy="107721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I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16 compoundable offences </a:t>
            </a:r>
            <a:r>
              <a:rPr lang="en-I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shifted </a:t>
            </a:r>
            <a:r>
              <a:rPr lang="en-I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to an in-house adjudication &amp; penalty mechanism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1628736-BC8C-4D03-8DE1-B97B5A83B8C9}"/>
              </a:ext>
            </a:extLst>
          </p:cNvPr>
          <p:cNvSpPr txBox="1"/>
          <p:nvPr/>
        </p:nvSpPr>
        <p:spPr>
          <a:xfrm>
            <a:off x="5962838" y="1721704"/>
            <a:ext cx="2140556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I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Extension of due dates for filings with SEBI &amp; relaxations in LODR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66" y="2781300"/>
            <a:ext cx="640080" cy="64008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935091" y="289233"/>
            <a:ext cx="4939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800" b="1" dirty="0" smtClean="0">
                <a:solidFill>
                  <a:srgbClr val="0070C0"/>
                </a:solidFill>
              </a:rPr>
              <a:t>Regulatory Relaxations (PART II)</a:t>
            </a:r>
            <a:endParaRPr lang="en-US" sz="28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57500"/>
            <a:ext cx="548640" cy="54864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35580"/>
            <a:ext cx="731520" cy="73152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48611"/>
            <a:ext cx="731520" cy="73152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781300"/>
            <a:ext cx="580822" cy="548640"/>
          </a:xfrm>
          <a:prstGeom prst="rect">
            <a:avLst/>
          </a:prstGeom>
        </p:spPr>
      </p:pic>
      <p:pic>
        <p:nvPicPr>
          <p:cNvPr id="41" name="Picture 40" descr="brand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9137" y="93215"/>
            <a:ext cx="1060260" cy="106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474">
            <a:extLst>
              <a:ext uri="{FF2B5EF4-FFF2-40B4-BE49-F238E27FC236}">
                <a16:creationId xmlns:a16="http://schemas.microsoft.com/office/drawing/2014/main" xmlns="" id="{26D1766C-8D27-4DA0-89EC-CA8C121EB7AD}"/>
              </a:ext>
            </a:extLst>
          </p:cNvPr>
          <p:cNvSpPr/>
          <p:nvPr/>
        </p:nvSpPr>
        <p:spPr>
          <a:xfrm>
            <a:off x="3479265" y="2682567"/>
            <a:ext cx="888170" cy="888404"/>
          </a:xfrm>
          <a:prstGeom prst="ellipse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4" name="Shape 3475">
            <a:extLst>
              <a:ext uri="{FF2B5EF4-FFF2-40B4-BE49-F238E27FC236}">
                <a16:creationId xmlns:a16="http://schemas.microsoft.com/office/drawing/2014/main" xmlns="" id="{E9C84452-084A-4FC4-8915-DB80AF4D1EA9}"/>
              </a:ext>
            </a:extLst>
          </p:cNvPr>
          <p:cNvSpPr/>
          <p:nvPr/>
        </p:nvSpPr>
        <p:spPr>
          <a:xfrm>
            <a:off x="5329967" y="2682567"/>
            <a:ext cx="888170" cy="888404"/>
          </a:xfrm>
          <a:prstGeom prst="ellipse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5" name="Shape 3476">
            <a:extLst>
              <a:ext uri="{FF2B5EF4-FFF2-40B4-BE49-F238E27FC236}">
                <a16:creationId xmlns:a16="http://schemas.microsoft.com/office/drawing/2014/main" xmlns="" id="{488643BB-BA14-4DCF-AC80-DA60EF5336CE}"/>
              </a:ext>
            </a:extLst>
          </p:cNvPr>
          <p:cNvSpPr/>
          <p:nvPr/>
        </p:nvSpPr>
        <p:spPr>
          <a:xfrm>
            <a:off x="3012564" y="2792704"/>
            <a:ext cx="667957" cy="668132"/>
          </a:xfrm>
          <a:prstGeom prst="ellipse">
            <a:avLst/>
          </a:prstGeom>
          <a:solidFill>
            <a:schemeClr val="accent2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6" name="Shape 3477">
            <a:extLst>
              <a:ext uri="{FF2B5EF4-FFF2-40B4-BE49-F238E27FC236}">
                <a16:creationId xmlns:a16="http://schemas.microsoft.com/office/drawing/2014/main" xmlns="" id="{4F5D3240-902C-493B-8596-6EC2C53576D8}"/>
              </a:ext>
            </a:extLst>
          </p:cNvPr>
          <p:cNvSpPr/>
          <p:nvPr/>
        </p:nvSpPr>
        <p:spPr>
          <a:xfrm>
            <a:off x="1632600" y="2792704"/>
            <a:ext cx="667957" cy="668132"/>
          </a:xfrm>
          <a:prstGeom prst="ellipse">
            <a:avLst/>
          </a:prstGeom>
          <a:solidFill>
            <a:schemeClr val="accent2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7" name="Shape 3478">
            <a:extLst>
              <a:ext uri="{FF2B5EF4-FFF2-40B4-BE49-F238E27FC236}">
                <a16:creationId xmlns:a16="http://schemas.microsoft.com/office/drawing/2014/main" xmlns="" id="{F69FF94C-1403-45A2-82A8-667260EEAF5D}"/>
              </a:ext>
            </a:extLst>
          </p:cNvPr>
          <p:cNvSpPr/>
          <p:nvPr/>
        </p:nvSpPr>
        <p:spPr>
          <a:xfrm>
            <a:off x="1264166" y="2827020"/>
            <a:ext cx="548640" cy="548640"/>
          </a:xfrm>
          <a:prstGeom prst="ellipse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8" name="Shape 3479">
            <a:extLst>
              <a:ext uri="{FF2B5EF4-FFF2-40B4-BE49-F238E27FC236}">
                <a16:creationId xmlns:a16="http://schemas.microsoft.com/office/drawing/2014/main" xmlns="" id="{45539633-8D2D-40C0-9F0C-1B6DE27C3612}"/>
              </a:ext>
            </a:extLst>
          </p:cNvPr>
          <p:cNvSpPr/>
          <p:nvPr/>
        </p:nvSpPr>
        <p:spPr>
          <a:xfrm>
            <a:off x="75446" y="2842260"/>
            <a:ext cx="548640" cy="548640"/>
          </a:xfrm>
          <a:prstGeom prst="ellipse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9" name="Shape 3480">
            <a:extLst>
              <a:ext uri="{FF2B5EF4-FFF2-40B4-BE49-F238E27FC236}">
                <a16:creationId xmlns:a16="http://schemas.microsoft.com/office/drawing/2014/main" xmlns="" id="{A16E3900-A555-4A74-B1CB-380AB447EA5B}"/>
              </a:ext>
            </a:extLst>
          </p:cNvPr>
          <p:cNvSpPr/>
          <p:nvPr/>
        </p:nvSpPr>
        <p:spPr>
          <a:xfrm>
            <a:off x="6016880" y="2792704"/>
            <a:ext cx="667957" cy="66813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0" name="Shape 3481">
            <a:extLst>
              <a:ext uri="{FF2B5EF4-FFF2-40B4-BE49-F238E27FC236}">
                <a16:creationId xmlns:a16="http://schemas.microsoft.com/office/drawing/2014/main" xmlns="" id="{AE723466-9417-4897-928A-D700E6B19F48}"/>
              </a:ext>
            </a:extLst>
          </p:cNvPr>
          <p:cNvSpPr/>
          <p:nvPr/>
        </p:nvSpPr>
        <p:spPr>
          <a:xfrm>
            <a:off x="7396844" y="2792704"/>
            <a:ext cx="667957" cy="66813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1" name="Shape 3482">
            <a:extLst>
              <a:ext uri="{FF2B5EF4-FFF2-40B4-BE49-F238E27FC236}">
                <a16:creationId xmlns:a16="http://schemas.microsoft.com/office/drawing/2014/main" xmlns="" id="{46BF654C-BED6-4B7D-BB66-3246DA59EB5E}"/>
              </a:ext>
            </a:extLst>
          </p:cNvPr>
          <p:cNvSpPr/>
          <p:nvPr/>
        </p:nvSpPr>
        <p:spPr>
          <a:xfrm>
            <a:off x="7863545" y="2895930"/>
            <a:ext cx="461557" cy="461678"/>
          </a:xfrm>
          <a:prstGeom prst="ellipse">
            <a:avLst/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2" name="Shape 3483">
            <a:extLst>
              <a:ext uri="{FF2B5EF4-FFF2-40B4-BE49-F238E27FC236}">
                <a16:creationId xmlns:a16="http://schemas.microsoft.com/office/drawing/2014/main" xmlns="" id="{8F6C2B3C-3A6A-4BE7-B3E9-AFDD9895D10E}"/>
              </a:ext>
            </a:extLst>
          </p:cNvPr>
          <p:cNvSpPr/>
          <p:nvPr/>
        </p:nvSpPr>
        <p:spPr>
          <a:xfrm>
            <a:off x="8819386" y="2990000"/>
            <a:ext cx="324614" cy="324700"/>
          </a:xfrm>
          <a:prstGeom prst="ellipse">
            <a:avLst/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3" name="Shape 3469">
            <a:extLst>
              <a:ext uri="{FF2B5EF4-FFF2-40B4-BE49-F238E27FC236}">
                <a16:creationId xmlns:a16="http://schemas.microsoft.com/office/drawing/2014/main" xmlns="" id="{400E9440-0FC2-478B-A215-507A08C18D20}"/>
              </a:ext>
            </a:extLst>
          </p:cNvPr>
          <p:cNvSpPr/>
          <p:nvPr/>
        </p:nvSpPr>
        <p:spPr>
          <a:xfrm>
            <a:off x="4166178" y="2444067"/>
            <a:ext cx="1365045" cy="1365404"/>
          </a:xfrm>
          <a:prstGeom prst="ellips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4" name="Shape 3470">
            <a:extLst>
              <a:ext uri="{FF2B5EF4-FFF2-40B4-BE49-F238E27FC236}">
                <a16:creationId xmlns:a16="http://schemas.microsoft.com/office/drawing/2014/main" xmlns="" id="{1167CB30-A8E8-47A1-BA77-4ECCF6371359}"/>
              </a:ext>
            </a:extLst>
          </p:cNvPr>
          <p:cNvSpPr/>
          <p:nvPr/>
        </p:nvSpPr>
        <p:spPr>
          <a:xfrm>
            <a:off x="2099301" y="2569363"/>
            <a:ext cx="1114520" cy="1114812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5" name="Shape 3471">
            <a:extLst>
              <a:ext uri="{FF2B5EF4-FFF2-40B4-BE49-F238E27FC236}">
                <a16:creationId xmlns:a16="http://schemas.microsoft.com/office/drawing/2014/main" xmlns="" id="{36D31022-1521-4DF3-B015-79E35E0C975F}"/>
              </a:ext>
            </a:extLst>
          </p:cNvPr>
          <p:cNvSpPr/>
          <p:nvPr/>
        </p:nvSpPr>
        <p:spPr>
          <a:xfrm>
            <a:off x="304046" y="2598420"/>
            <a:ext cx="1188720" cy="1097280"/>
          </a:xfrm>
          <a:prstGeom prst="ellipse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6" name="Shape 3472">
            <a:extLst>
              <a:ext uri="{FF2B5EF4-FFF2-40B4-BE49-F238E27FC236}">
                <a16:creationId xmlns:a16="http://schemas.microsoft.com/office/drawing/2014/main" xmlns="" id="{1E6DD7FF-A9E1-446C-B8CE-971F8F3DF374}"/>
              </a:ext>
            </a:extLst>
          </p:cNvPr>
          <p:cNvSpPr/>
          <p:nvPr/>
        </p:nvSpPr>
        <p:spPr>
          <a:xfrm>
            <a:off x="6483581" y="2569363"/>
            <a:ext cx="1114520" cy="11148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17" name="Shape 3473">
            <a:extLst>
              <a:ext uri="{FF2B5EF4-FFF2-40B4-BE49-F238E27FC236}">
                <a16:creationId xmlns:a16="http://schemas.microsoft.com/office/drawing/2014/main" xmlns="" id="{0D2F8B20-CEE6-436A-881C-946289FB7FD4}"/>
              </a:ext>
            </a:extLst>
          </p:cNvPr>
          <p:cNvSpPr/>
          <p:nvPr/>
        </p:nvSpPr>
        <p:spPr>
          <a:xfrm>
            <a:off x="8076445" y="2628900"/>
            <a:ext cx="914400" cy="902875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89858DD-E315-4DBC-9A91-C56E6F5BB7A5}"/>
              </a:ext>
            </a:extLst>
          </p:cNvPr>
          <p:cNvSpPr/>
          <p:nvPr/>
        </p:nvSpPr>
        <p:spPr>
          <a:xfrm>
            <a:off x="708858" y="1181100"/>
            <a:ext cx="357188" cy="357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1</a:t>
            </a:r>
            <a:r>
              <a:rPr lang="en-US" b="1" dirty="0" smtClean="0">
                <a:solidFill>
                  <a:schemeClr val="accent1"/>
                </a:solidFill>
              </a:rPr>
              <a:t>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460A5014-4537-4952-83E3-E1F9E7CC0F15}"/>
              </a:ext>
            </a:extLst>
          </p:cNvPr>
          <p:cNvSpPr/>
          <p:nvPr/>
        </p:nvSpPr>
        <p:spPr>
          <a:xfrm>
            <a:off x="2477966" y="4404883"/>
            <a:ext cx="357188" cy="357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1</a:t>
            </a:r>
            <a:r>
              <a:rPr lang="en-US" b="1" dirty="0" smtClean="0">
                <a:solidFill>
                  <a:schemeClr val="accent2"/>
                </a:solidFill>
              </a:rPr>
              <a:t>2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4C5C04CB-8CE8-4D06-8F11-BA556FD4EB35}"/>
              </a:ext>
            </a:extLst>
          </p:cNvPr>
          <p:cNvSpPr/>
          <p:nvPr/>
        </p:nvSpPr>
        <p:spPr>
          <a:xfrm>
            <a:off x="4670106" y="1494932"/>
            <a:ext cx="357188" cy="357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1</a:t>
            </a:r>
            <a:r>
              <a:rPr lang="en-US" b="1" dirty="0" smtClean="0">
                <a:solidFill>
                  <a:schemeClr val="accent3"/>
                </a:solidFill>
              </a:rPr>
              <a:t>3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DBCF0D4E-B95A-4DDB-891F-B2B93FDAB2A2}"/>
              </a:ext>
            </a:extLst>
          </p:cNvPr>
          <p:cNvSpPr/>
          <p:nvPr/>
        </p:nvSpPr>
        <p:spPr>
          <a:xfrm>
            <a:off x="6862246" y="4404883"/>
            <a:ext cx="357188" cy="357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1</a:t>
            </a:r>
            <a:r>
              <a:rPr lang="en-US" b="1" dirty="0" smtClean="0">
                <a:solidFill>
                  <a:schemeClr val="accent6"/>
                </a:solidFill>
              </a:rPr>
              <a:t>4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FF14101-9836-4401-A372-A2367353B6E9}"/>
              </a:ext>
            </a:extLst>
          </p:cNvPr>
          <p:cNvSpPr/>
          <p:nvPr/>
        </p:nvSpPr>
        <p:spPr>
          <a:xfrm>
            <a:off x="8382000" y="1494932"/>
            <a:ext cx="357188" cy="357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1</a:t>
            </a:r>
            <a:r>
              <a:rPr lang="en-US" b="1" dirty="0" smtClean="0">
                <a:solidFill>
                  <a:schemeClr val="accent5"/>
                </a:solidFill>
              </a:rPr>
              <a:t>5</a:t>
            </a:r>
            <a:endParaRPr lang="en-US" b="1" dirty="0">
              <a:solidFill>
                <a:schemeClr val="accent5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BEE8FBE-95EB-4B92-BECD-38E3C78B2245}"/>
              </a:ext>
            </a:extLst>
          </p:cNvPr>
          <p:cNvCxnSpPr>
            <a:stCxn id="23" idx="4"/>
            <a:endCxn id="15" idx="0"/>
          </p:cNvCxnSpPr>
          <p:nvPr/>
        </p:nvCxnSpPr>
        <p:spPr>
          <a:xfrm>
            <a:off x="887452" y="1538288"/>
            <a:ext cx="10954" cy="106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06DB3EC-BADC-48E9-BC09-80627AC007E9}"/>
              </a:ext>
            </a:extLst>
          </p:cNvPr>
          <p:cNvCxnSpPr>
            <a:cxnSpLocks/>
            <a:stCxn id="24" idx="0"/>
            <a:endCxn id="14" idx="4"/>
          </p:cNvCxnSpPr>
          <p:nvPr/>
        </p:nvCxnSpPr>
        <p:spPr>
          <a:xfrm flipV="1">
            <a:off x="2656560" y="3684175"/>
            <a:ext cx="1" cy="72070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B3DF418B-00F9-480E-B60D-397B707C791B}"/>
              </a:ext>
            </a:extLst>
          </p:cNvPr>
          <p:cNvCxnSpPr>
            <a:stCxn id="25" idx="4"/>
            <a:endCxn id="13" idx="0"/>
          </p:cNvCxnSpPr>
          <p:nvPr/>
        </p:nvCxnSpPr>
        <p:spPr>
          <a:xfrm>
            <a:off x="4848700" y="1852120"/>
            <a:ext cx="1" cy="59194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5560D12C-8B6C-4A84-BAEB-2014DF9D3298}"/>
              </a:ext>
            </a:extLst>
          </p:cNvPr>
          <p:cNvCxnSpPr>
            <a:cxnSpLocks/>
            <a:stCxn id="26" idx="0"/>
            <a:endCxn id="16" idx="4"/>
          </p:cNvCxnSpPr>
          <p:nvPr/>
        </p:nvCxnSpPr>
        <p:spPr>
          <a:xfrm flipV="1">
            <a:off x="7040840" y="3684175"/>
            <a:ext cx="1" cy="72070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220F73AF-D3C3-4ACC-BD20-3C9455D5D250}"/>
              </a:ext>
            </a:extLst>
          </p:cNvPr>
          <p:cNvCxnSpPr>
            <a:stCxn id="27" idx="4"/>
            <a:endCxn id="17" idx="0"/>
          </p:cNvCxnSpPr>
          <p:nvPr/>
        </p:nvCxnSpPr>
        <p:spPr>
          <a:xfrm flipH="1">
            <a:off x="8533645" y="1852120"/>
            <a:ext cx="26949" cy="77678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66697F3-51E9-4C63-B1F9-9369E89EBB72}"/>
              </a:ext>
            </a:extLst>
          </p:cNvPr>
          <p:cNvSpPr txBox="1"/>
          <p:nvPr/>
        </p:nvSpPr>
        <p:spPr>
          <a:xfrm>
            <a:off x="216948" y="3949488"/>
            <a:ext cx="1935820" cy="107721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I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Extension of </a:t>
            </a:r>
            <a:r>
              <a:rPr lang="en-IN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Aadhaar</a:t>
            </a:r>
            <a:r>
              <a:rPr lang="en-I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-PAN linking date to 30 June, 2020 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6DEA4BF-BBB8-4D19-A457-1CBE3A33245C}"/>
              </a:ext>
            </a:extLst>
          </p:cNvPr>
          <p:cNvSpPr txBox="1"/>
          <p:nvPr/>
        </p:nvSpPr>
        <p:spPr>
          <a:xfrm>
            <a:off x="3439548" y="3949488"/>
            <a:ext cx="3030245" cy="107721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I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Extension of last date of filing of Income Returns FY 2018-19 (AY 2019-20) to 30 June, 2020, 80C Investments till 30 June, 2020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D98EC92-6D59-4BEE-8155-B8E8C9CF6625}"/>
              </a:ext>
            </a:extLst>
          </p:cNvPr>
          <p:cNvSpPr txBox="1"/>
          <p:nvPr/>
        </p:nvSpPr>
        <p:spPr>
          <a:xfrm>
            <a:off x="7196423" y="3896261"/>
            <a:ext cx="1793669" cy="132343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Tax relief on Forced Tax Residency to help income tax implications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FE44376-DB6E-4280-8ADE-283924F3BDC0}"/>
              </a:ext>
            </a:extLst>
          </p:cNvPr>
          <p:cNvSpPr txBox="1"/>
          <p:nvPr/>
        </p:nvSpPr>
        <p:spPr>
          <a:xfrm>
            <a:off x="1523247" y="1024970"/>
            <a:ext cx="2139588" cy="132343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I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Extension in due date of filings for PF and ESI and various Commercial Taxes, Property Tax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1628736-BC8C-4D03-8DE1-B97B5A83B8C9}"/>
              </a:ext>
            </a:extLst>
          </p:cNvPr>
          <p:cNvSpPr txBox="1"/>
          <p:nvPr/>
        </p:nvSpPr>
        <p:spPr>
          <a:xfrm>
            <a:off x="5962838" y="1229262"/>
            <a:ext cx="2140556" cy="132343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I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Direct listing of securities by Indian public companies in permissible foreign jurisdictions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66" y="2781300"/>
            <a:ext cx="640080" cy="64008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887001" y="289233"/>
            <a:ext cx="503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800" b="1" dirty="0" smtClean="0">
                <a:solidFill>
                  <a:srgbClr val="0070C0"/>
                </a:solidFill>
              </a:rPr>
              <a:t>Regulatory Relaxations (PART III)</a:t>
            </a:r>
            <a:endParaRPr lang="en-US" sz="28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57500"/>
            <a:ext cx="548640" cy="54864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35580"/>
            <a:ext cx="731520" cy="73152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48611"/>
            <a:ext cx="731520" cy="73152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781300"/>
            <a:ext cx="580822" cy="548640"/>
          </a:xfrm>
          <a:prstGeom prst="rect">
            <a:avLst/>
          </a:prstGeom>
        </p:spPr>
      </p:pic>
      <p:pic>
        <p:nvPicPr>
          <p:cNvPr id="41" name="Picture 40" descr="brand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0692" y="20713"/>
            <a:ext cx="1060260" cy="106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119" y="2019300"/>
            <a:ext cx="8194450" cy="2585323"/>
          </a:xfrm>
          <a:prstGeom prst="rect">
            <a:avLst/>
          </a:prstGeom>
          <a:noFill/>
          <a:ln>
            <a:gradFill>
              <a:gsLst>
                <a:gs pos="0">
                  <a:schemeClr val="bg1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r>
              <a:rPr lang="en-IN" sz="5400" dirty="0">
                <a:solidFill>
                  <a:srgbClr val="0070C0"/>
                </a:solidFill>
              </a:rPr>
              <a:t>Advantage INDIA </a:t>
            </a:r>
            <a:endParaRPr lang="en-IN" sz="5400" dirty="0" smtClean="0">
              <a:solidFill>
                <a:srgbClr val="0070C0"/>
              </a:solidFill>
            </a:endParaRPr>
          </a:p>
          <a:p>
            <a:pPr lvl="0" algn="ctr">
              <a:defRPr>
                <a:solidFill>
                  <a:srgbClr val="FFFFFF"/>
                </a:solidFill>
              </a:defRPr>
            </a:pPr>
            <a:r>
              <a:rPr lang="en-IN" sz="5400" dirty="0" smtClean="0">
                <a:solidFill>
                  <a:srgbClr val="0070C0"/>
                </a:solidFill>
              </a:rPr>
              <a:t>“</a:t>
            </a:r>
            <a:r>
              <a:rPr lang="en-IN" sz="5400" dirty="0">
                <a:solidFill>
                  <a:srgbClr val="0070C0"/>
                </a:solidFill>
              </a:rPr>
              <a:t>Vocal for Local”</a:t>
            </a:r>
          </a:p>
          <a:p>
            <a:pPr lvl="0" algn="ctr">
              <a:defRPr>
                <a:solidFill>
                  <a:srgbClr val="FFFFFF"/>
                </a:solidFill>
              </a:defRPr>
            </a:pPr>
            <a:r>
              <a:rPr lang="en-IN" sz="5400" dirty="0">
                <a:solidFill>
                  <a:srgbClr val="0070C0"/>
                </a:solidFill>
              </a:rPr>
              <a:t>Professional Opportunities </a:t>
            </a: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9" y="306493"/>
            <a:ext cx="11303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ra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90500"/>
            <a:ext cx="1060260" cy="1060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1729"/>
            <a:ext cx="1600200" cy="6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>
            <a:spLocks/>
          </p:cNvSpPr>
          <p:nvPr/>
        </p:nvSpPr>
        <p:spPr bwMode="auto">
          <a:xfrm>
            <a:off x="7743410" y="2555044"/>
            <a:ext cx="364907" cy="483256"/>
          </a:xfrm>
          <a:custGeom>
            <a:avLst/>
            <a:gdLst>
              <a:gd name="T0" fmla="*/ 341 w 341"/>
              <a:gd name="T1" fmla="*/ 395 h 463"/>
              <a:gd name="T2" fmla="*/ 0 w 341"/>
              <a:gd name="T3" fmla="*/ 0 h 463"/>
              <a:gd name="T4" fmla="*/ 0 w 341"/>
              <a:gd name="T5" fmla="*/ 70 h 463"/>
              <a:gd name="T6" fmla="*/ 341 w 341"/>
              <a:gd name="T7" fmla="*/ 463 h 463"/>
              <a:gd name="T8" fmla="*/ 341 w 341"/>
              <a:gd name="T9" fmla="*/ 39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463">
                <a:moveTo>
                  <a:pt x="341" y="395"/>
                </a:moveTo>
                <a:lnTo>
                  <a:pt x="0" y="0"/>
                </a:lnTo>
                <a:lnTo>
                  <a:pt x="0" y="70"/>
                </a:lnTo>
                <a:lnTo>
                  <a:pt x="341" y="463"/>
                </a:lnTo>
                <a:lnTo>
                  <a:pt x="341" y="395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24"/>
          <p:cNvSpPr>
            <a:spLocks/>
          </p:cNvSpPr>
          <p:nvPr/>
        </p:nvSpPr>
        <p:spPr bwMode="auto">
          <a:xfrm>
            <a:off x="8108317" y="2894262"/>
            <a:ext cx="496530" cy="218144"/>
          </a:xfrm>
          <a:custGeom>
            <a:avLst/>
            <a:gdLst>
              <a:gd name="T0" fmla="*/ 0 w 464"/>
              <a:gd name="T1" fmla="*/ 70 h 209"/>
              <a:gd name="T2" fmla="*/ 331 w 464"/>
              <a:gd name="T3" fmla="*/ 70 h 209"/>
              <a:gd name="T4" fmla="*/ 331 w 464"/>
              <a:gd name="T5" fmla="*/ 0 h 209"/>
              <a:gd name="T6" fmla="*/ 464 w 464"/>
              <a:gd name="T7" fmla="*/ 105 h 209"/>
              <a:gd name="T8" fmla="*/ 331 w 464"/>
              <a:gd name="T9" fmla="*/ 209 h 209"/>
              <a:gd name="T10" fmla="*/ 331 w 464"/>
              <a:gd name="T11" fmla="*/ 138 h 209"/>
              <a:gd name="T12" fmla="*/ 0 w 464"/>
              <a:gd name="T13" fmla="*/ 138 h 209"/>
              <a:gd name="T14" fmla="*/ 0 w 464"/>
              <a:gd name="T15" fmla="*/ 7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4" h="209">
                <a:moveTo>
                  <a:pt x="0" y="70"/>
                </a:moveTo>
                <a:lnTo>
                  <a:pt x="331" y="70"/>
                </a:lnTo>
                <a:lnTo>
                  <a:pt x="331" y="0"/>
                </a:lnTo>
                <a:lnTo>
                  <a:pt x="464" y="105"/>
                </a:lnTo>
                <a:lnTo>
                  <a:pt x="331" y="209"/>
                </a:lnTo>
                <a:lnTo>
                  <a:pt x="331" y="138"/>
                </a:lnTo>
                <a:lnTo>
                  <a:pt x="0" y="138"/>
                </a:lnTo>
                <a:lnTo>
                  <a:pt x="0" y="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7012676" y="2966281"/>
            <a:ext cx="364907" cy="483256"/>
          </a:xfrm>
          <a:custGeom>
            <a:avLst/>
            <a:gdLst>
              <a:gd name="T0" fmla="*/ 341 w 341"/>
              <a:gd name="T1" fmla="*/ 395 h 463"/>
              <a:gd name="T2" fmla="*/ 0 w 341"/>
              <a:gd name="T3" fmla="*/ 0 h 463"/>
              <a:gd name="T4" fmla="*/ 0 w 341"/>
              <a:gd name="T5" fmla="*/ 70 h 463"/>
              <a:gd name="T6" fmla="*/ 341 w 341"/>
              <a:gd name="T7" fmla="*/ 463 h 463"/>
              <a:gd name="T8" fmla="*/ 341 w 341"/>
              <a:gd name="T9" fmla="*/ 39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463">
                <a:moveTo>
                  <a:pt x="341" y="395"/>
                </a:moveTo>
                <a:lnTo>
                  <a:pt x="0" y="0"/>
                </a:lnTo>
                <a:lnTo>
                  <a:pt x="0" y="70"/>
                </a:lnTo>
                <a:lnTo>
                  <a:pt x="341" y="463"/>
                </a:lnTo>
                <a:lnTo>
                  <a:pt x="341" y="395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24"/>
          <p:cNvSpPr>
            <a:spLocks/>
          </p:cNvSpPr>
          <p:nvPr/>
        </p:nvSpPr>
        <p:spPr bwMode="auto">
          <a:xfrm>
            <a:off x="7377583" y="3305499"/>
            <a:ext cx="496530" cy="218144"/>
          </a:xfrm>
          <a:custGeom>
            <a:avLst/>
            <a:gdLst>
              <a:gd name="T0" fmla="*/ 0 w 464"/>
              <a:gd name="T1" fmla="*/ 70 h 209"/>
              <a:gd name="T2" fmla="*/ 331 w 464"/>
              <a:gd name="T3" fmla="*/ 70 h 209"/>
              <a:gd name="T4" fmla="*/ 331 w 464"/>
              <a:gd name="T5" fmla="*/ 0 h 209"/>
              <a:gd name="T6" fmla="*/ 464 w 464"/>
              <a:gd name="T7" fmla="*/ 105 h 209"/>
              <a:gd name="T8" fmla="*/ 331 w 464"/>
              <a:gd name="T9" fmla="*/ 209 h 209"/>
              <a:gd name="T10" fmla="*/ 331 w 464"/>
              <a:gd name="T11" fmla="*/ 138 h 209"/>
              <a:gd name="T12" fmla="*/ 0 w 464"/>
              <a:gd name="T13" fmla="*/ 138 h 209"/>
              <a:gd name="T14" fmla="*/ 0 w 464"/>
              <a:gd name="T15" fmla="*/ 7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4" h="209">
                <a:moveTo>
                  <a:pt x="0" y="70"/>
                </a:moveTo>
                <a:lnTo>
                  <a:pt x="331" y="70"/>
                </a:lnTo>
                <a:lnTo>
                  <a:pt x="331" y="0"/>
                </a:lnTo>
                <a:lnTo>
                  <a:pt x="464" y="105"/>
                </a:lnTo>
                <a:lnTo>
                  <a:pt x="331" y="209"/>
                </a:lnTo>
                <a:lnTo>
                  <a:pt x="331" y="138"/>
                </a:lnTo>
                <a:lnTo>
                  <a:pt x="0" y="138"/>
                </a:lnTo>
                <a:lnTo>
                  <a:pt x="0" y="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>
            <a:off x="6281944" y="3384825"/>
            <a:ext cx="364907" cy="483256"/>
          </a:xfrm>
          <a:custGeom>
            <a:avLst/>
            <a:gdLst>
              <a:gd name="T0" fmla="*/ 341 w 341"/>
              <a:gd name="T1" fmla="*/ 395 h 463"/>
              <a:gd name="T2" fmla="*/ 0 w 341"/>
              <a:gd name="T3" fmla="*/ 0 h 463"/>
              <a:gd name="T4" fmla="*/ 0 w 341"/>
              <a:gd name="T5" fmla="*/ 70 h 463"/>
              <a:gd name="T6" fmla="*/ 341 w 341"/>
              <a:gd name="T7" fmla="*/ 463 h 463"/>
              <a:gd name="T8" fmla="*/ 341 w 341"/>
              <a:gd name="T9" fmla="*/ 39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463">
                <a:moveTo>
                  <a:pt x="341" y="395"/>
                </a:moveTo>
                <a:lnTo>
                  <a:pt x="0" y="0"/>
                </a:lnTo>
                <a:lnTo>
                  <a:pt x="0" y="70"/>
                </a:lnTo>
                <a:lnTo>
                  <a:pt x="341" y="463"/>
                </a:lnTo>
                <a:lnTo>
                  <a:pt x="341" y="395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4"/>
          <p:cNvSpPr>
            <a:spLocks/>
          </p:cNvSpPr>
          <p:nvPr/>
        </p:nvSpPr>
        <p:spPr bwMode="auto">
          <a:xfrm>
            <a:off x="6646851" y="3724043"/>
            <a:ext cx="496530" cy="218144"/>
          </a:xfrm>
          <a:custGeom>
            <a:avLst/>
            <a:gdLst>
              <a:gd name="T0" fmla="*/ 0 w 464"/>
              <a:gd name="T1" fmla="*/ 70 h 209"/>
              <a:gd name="T2" fmla="*/ 331 w 464"/>
              <a:gd name="T3" fmla="*/ 70 h 209"/>
              <a:gd name="T4" fmla="*/ 331 w 464"/>
              <a:gd name="T5" fmla="*/ 0 h 209"/>
              <a:gd name="T6" fmla="*/ 464 w 464"/>
              <a:gd name="T7" fmla="*/ 105 h 209"/>
              <a:gd name="T8" fmla="*/ 331 w 464"/>
              <a:gd name="T9" fmla="*/ 209 h 209"/>
              <a:gd name="T10" fmla="*/ 331 w 464"/>
              <a:gd name="T11" fmla="*/ 138 h 209"/>
              <a:gd name="T12" fmla="*/ 0 w 464"/>
              <a:gd name="T13" fmla="*/ 138 h 209"/>
              <a:gd name="T14" fmla="*/ 0 w 464"/>
              <a:gd name="T15" fmla="*/ 7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4" h="209">
                <a:moveTo>
                  <a:pt x="0" y="70"/>
                </a:moveTo>
                <a:lnTo>
                  <a:pt x="331" y="70"/>
                </a:lnTo>
                <a:lnTo>
                  <a:pt x="331" y="0"/>
                </a:lnTo>
                <a:lnTo>
                  <a:pt x="464" y="105"/>
                </a:lnTo>
                <a:lnTo>
                  <a:pt x="331" y="209"/>
                </a:lnTo>
                <a:lnTo>
                  <a:pt x="331" y="138"/>
                </a:lnTo>
                <a:lnTo>
                  <a:pt x="0" y="138"/>
                </a:lnTo>
                <a:lnTo>
                  <a:pt x="0" y="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8"/>
          <p:cNvSpPr>
            <a:spLocks/>
          </p:cNvSpPr>
          <p:nvPr/>
        </p:nvSpPr>
        <p:spPr bwMode="auto">
          <a:xfrm>
            <a:off x="5551212" y="3796062"/>
            <a:ext cx="364907" cy="483256"/>
          </a:xfrm>
          <a:custGeom>
            <a:avLst/>
            <a:gdLst>
              <a:gd name="T0" fmla="*/ 341 w 341"/>
              <a:gd name="T1" fmla="*/ 395 h 463"/>
              <a:gd name="T2" fmla="*/ 0 w 341"/>
              <a:gd name="T3" fmla="*/ 0 h 463"/>
              <a:gd name="T4" fmla="*/ 0 w 341"/>
              <a:gd name="T5" fmla="*/ 70 h 463"/>
              <a:gd name="T6" fmla="*/ 341 w 341"/>
              <a:gd name="T7" fmla="*/ 463 h 463"/>
              <a:gd name="T8" fmla="*/ 341 w 341"/>
              <a:gd name="T9" fmla="*/ 39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463">
                <a:moveTo>
                  <a:pt x="341" y="395"/>
                </a:moveTo>
                <a:lnTo>
                  <a:pt x="0" y="0"/>
                </a:lnTo>
                <a:lnTo>
                  <a:pt x="0" y="70"/>
                </a:lnTo>
                <a:lnTo>
                  <a:pt x="341" y="463"/>
                </a:lnTo>
                <a:lnTo>
                  <a:pt x="341" y="395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5916119" y="4135280"/>
            <a:ext cx="496530" cy="218144"/>
          </a:xfrm>
          <a:custGeom>
            <a:avLst/>
            <a:gdLst>
              <a:gd name="T0" fmla="*/ 0 w 464"/>
              <a:gd name="T1" fmla="*/ 70 h 209"/>
              <a:gd name="T2" fmla="*/ 331 w 464"/>
              <a:gd name="T3" fmla="*/ 70 h 209"/>
              <a:gd name="T4" fmla="*/ 331 w 464"/>
              <a:gd name="T5" fmla="*/ 0 h 209"/>
              <a:gd name="T6" fmla="*/ 464 w 464"/>
              <a:gd name="T7" fmla="*/ 105 h 209"/>
              <a:gd name="T8" fmla="*/ 331 w 464"/>
              <a:gd name="T9" fmla="*/ 209 h 209"/>
              <a:gd name="T10" fmla="*/ 331 w 464"/>
              <a:gd name="T11" fmla="*/ 138 h 209"/>
              <a:gd name="T12" fmla="*/ 0 w 464"/>
              <a:gd name="T13" fmla="*/ 138 h 209"/>
              <a:gd name="T14" fmla="*/ 0 w 464"/>
              <a:gd name="T15" fmla="*/ 7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4" h="209">
                <a:moveTo>
                  <a:pt x="0" y="70"/>
                </a:moveTo>
                <a:lnTo>
                  <a:pt x="331" y="70"/>
                </a:lnTo>
                <a:lnTo>
                  <a:pt x="331" y="0"/>
                </a:lnTo>
                <a:lnTo>
                  <a:pt x="464" y="105"/>
                </a:lnTo>
                <a:lnTo>
                  <a:pt x="331" y="209"/>
                </a:lnTo>
                <a:lnTo>
                  <a:pt x="331" y="138"/>
                </a:lnTo>
                <a:lnTo>
                  <a:pt x="0" y="138"/>
                </a:lnTo>
                <a:lnTo>
                  <a:pt x="0" y="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8"/>
          <p:cNvSpPr>
            <a:spLocks/>
          </p:cNvSpPr>
          <p:nvPr/>
        </p:nvSpPr>
        <p:spPr bwMode="auto">
          <a:xfrm>
            <a:off x="4820480" y="4214606"/>
            <a:ext cx="364907" cy="483256"/>
          </a:xfrm>
          <a:custGeom>
            <a:avLst/>
            <a:gdLst>
              <a:gd name="T0" fmla="*/ 341 w 341"/>
              <a:gd name="T1" fmla="*/ 395 h 463"/>
              <a:gd name="T2" fmla="*/ 0 w 341"/>
              <a:gd name="T3" fmla="*/ 0 h 463"/>
              <a:gd name="T4" fmla="*/ 0 w 341"/>
              <a:gd name="T5" fmla="*/ 70 h 463"/>
              <a:gd name="T6" fmla="*/ 341 w 341"/>
              <a:gd name="T7" fmla="*/ 463 h 463"/>
              <a:gd name="T8" fmla="*/ 341 w 341"/>
              <a:gd name="T9" fmla="*/ 39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463">
                <a:moveTo>
                  <a:pt x="341" y="395"/>
                </a:moveTo>
                <a:lnTo>
                  <a:pt x="0" y="0"/>
                </a:lnTo>
                <a:lnTo>
                  <a:pt x="0" y="70"/>
                </a:lnTo>
                <a:lnTo>
                  <a:pt x="341" y="463"/>
                </a:lnTo>
                <a:lnTo>
                  <a:pt x="341" y="395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4"/>
          <p:cNvSpPr>
            <a:spLocks/>
          </p:cNvSpPr>
          <p:nvPr/>
        </p:nvSpPr>
        <p:spPr bwMode="auto">
          <a:xfrm>
            <a:off x="5185387" y="4553824"/>
            <a:ext cx="496530" cy="218144"/>
          </a:xfrm>
          <a:custGeom>
            <a:avLst/>
            <a:gdLst>
              <a:gd name="T0" fmla="*/ 0 w 464"/>
              <a:gd name="T1" fmla="*/ 70 h 209"/>
              <a:gd name="T2" fmla="*/ 331 w 464"/>
              <a:gd name="T3" fmla="*/ 70 h 209"/>
              <a:gd name="T4" fmla="*/ 331 w 464"/>
              <a:gd name="T5" fmla="*/ 0 h 209"/>
              <a:gd name="T6" fmla="*/ 464 w 464"/>
              <a:gd name="T7" fmla="*/ 105 h 209"/>
              <a:gd name="T8" fmla="*/ 331 w 464"/>
              <a:gd name="T9" fmla="*/ 209 h 209"/>
              <a:gd name="T10" fmla="*/ 331 w 464"/>
              <a:gd name="T11" fmla="*/ 138 h 209"/>
              <a:gd name="T12" fmla="*/ 0 w 464"/>
              <a:gd name="T13" fmla="*/ 138 h 209"/>
              <a:gd name="T14" fmla="*/ 0 w 464"/>
              <a:gd name="T15" fmla="*/ 7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4" h="209">
                <a:moveTo>
                  <a:pt x="0" y="70"/>
                </a:moveTo>
                <a:lnTo>
                  <a:pt x="331" y="70"/>
                </a:lnTo>
                <a:lnTo>
                  <a:pt x="331" y="0"/>
                </a:lnTo>
                <a:lnTo>
                  <a:pt x="464" y="105"/>
                </a:lnTo>
                <a:lnTo>
                  <a:pt x="331" y="209"/>
                </a:lnTo>
                <a:lnTo>
                  <a:pt x="331" y="138"/>
                </a:lnTo>
                <a:lnTo>
                  <a:pt x="0" y="138"/>
                </a:lnTo>
                <a:lnTo>
                  <a:pt x="0" y="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/>
          <p:cNvSpPr>
            <a:spLocks/>
          </p:cNvSpPr>
          <p:nvPr/>
        </p:nvSpPr>
        <p:spPr bwMode="auto">
          <a:xfrm>
            <a:off x="4089748" y="4633150"/>
            <a:ext cx="364907" cy="483256"/>
          </a:xfrm>
          <a:custGeom>
            <a:avLst/>
            <a:gdLst>
              <a:gd name="T0" fmla="*/ 341 w 341"/>
              <a:gd name="T1" fmla="*/ 395 h 463"/>
              <a:gd name="T2" fmla="*/ 0 w 341"/>
              <a:gd name="T3" fmla="*/ 0 h 463"/>
              <a:gd name="T4" fmla="*/ 0 w 341"/>
              <a:gd name="T5" fmla="*/ 70 h 463"/>
              <a:gd name="T6" fmla="*/ 341 w 341"/>
              <a:gd name="T7" fmla="*/ 463 h 463"/>
              <a:gd name="T8" fmla="*/ 341 w 341"/>
              <a:gd name="T9" fmla="*/ 39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463">
                <a:moveTo>
                  <a:pt x="341" y="395"/>
                </a:moveTo>
                <a:lnTo>
                  <a:pt x="0" y="0"/>
                </a:lnTo>
                <a:lnTo>
                  <a:pt x="0" y="70"/>
                </a:lnTo>
                <a:lnTo>
                  <a:pt x="341" y="463"/>
                </a:lnTo>
                <a:lnTo>
                  <a:pt x="341" y="395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4"/>
          <p:cNvSpPr>
            <a:spLocks/>
          </p:cNvSpPr>
          <p:nvPr/>
        </p:nvSpPr>
        <p:spPr bwMode="auto">
          <a:xfrm>
            <a:off x="4454655" y="4972368"/>
            <a:ext cx="496530" cy="218144"/>
          </a:xfrm>
          <a:custGeom>
            <a:avLst/>
            <a:gdLst>
              <a:gd name="T0" fmla="*/ 0 w 464"/>
              <a:gd name="T1" fmla="*/ 70 h 209"/>
              <a:gd name="T2" fmla="*/ 331 w 464"/>
              <a:gd name="T3" fmla="*/ 70 h 209"/>
              <a:gd name="T4" fmla="*/ 331 w 464"/>
              <a:gd name="T5" fmla="*/ 0 h 209"/>
              <a:gd name="T6" fmla="*/ 464 w 464"/>
              <a:gd name="T7" fmla="*/ 105 h 209"/>
              <a:gd name="T8" fmla="*/ 331 w 464"/>
              <a:gd name="T9" fmla="*/ 209 h 209"/>
              <a:gd name="T10" fmla="*/ 331 w 464"/>
              <a:gd name="T11" fmla="*/ 138 h 209"/>
              <a:gd name="T12" fmla="*/ 0 w 464"/>
              <a:gd name="T13" fmla="*/ 138 h 209"/>
              <a:gd name="T14" fmla="*/ 0 w 464"/>
              <a:gd name="T15" fmla="*/ 7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4" h="209">
                <a:moveTo>
                  <a:pt x="0" y="70"/>
                </a:moveTo>
                <a:lnTo>
                  <a:pt x="331" y="70"/>
                </a:lnTo>
                <a:lnTo>
                  <a:pt x="331" y="0"/>
                </a:lnTo>
                <a:lnTo>
                  <a:pt x="464" y="105"/>
                </a:lnTo>
                <a:lnTo>
                  <a:pt x="331" y="209"/>
                </a:lnTo>
                <a:lnTo>
                  <a:pt x="331" y="138"/>
                </a:lnTo>
                <a:lnTo>
                  <a:pt x="0" y="138"/>
                </a:lnTo>
                <a:lnTo>
                  <a:pt x="0" y="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8"/>
          <p:cNvSpPr>
            <a:spLocks/>
          </p:cNvSpPr>
          <p:nvPr/>
        </p:nvSpPr>
        <p:spPr bwMode="auto">
          <a:xfrm>
            <a:off x="3359016" y="5044387"/>
            <a:ext cx="364907" cy="483256"/>
          </a:xfrm>
          <a:custGeom>
            <a:avLst/>
            <a:gdLst>
              <a:gd name="T0" fmla="*/ 341 w 341"/>
              <a:gd name="T1" fmla="*/ 395 h 463"/>
              <a:gd name="T2" fmla="*/ 0 w 341"/>
              <a:gd name="T3" fmla="*/ 0 h 463"/>
              <a:gd name="T4" fmla="*/ 0 w 341"/>
              <a:gd name="T5" fmla="*/ 70 h 463"/>
              <a:gd name="T6" fmla="*/ 341 w 341"/>
              <a:gd name="T7" fmla="*/ 463 h 463"/>
              <a:gd name="T8" fmla="*/ 341 w 341"/>
              <a:gd name="T9" fmla="*/ 39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463">
                <a:moveTo>
                  <a:pt x="341" y="395"/>
                </a:moveTo>
                <a:lnTo>
                  <a:pt x="0" y="0"/>
                </a:lnTo>
                <a:lnTo>
                  <a:pt x="0" y="70"/>
                </a:lnTo>
                <a:lnTo>
                  <a:pt x="341" y="463"/>
                </a:lnTo>
                <a:lnTo>
                  <a:pt x="341" y="395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3723923" y="5381409"/>
            <a:ext cx="151649" cy="219456"/>
          </a:xfrm>
          <a:prstGeom prst="rightArrow">
            <a:avLst>
              <a:gd name="adj1" fmla="val 32639"/>
              <a:gd name="adj2" fmla="val 78823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72699" y="114553"/>
            <a:ext cx="6205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INDIA : world class destination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for Multi – Nationals  </a:t>
            </a:r>
            <a:endParaRPr lang="en-US" sz="28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 rot="5400000">
            <a:off x="-1375187" y="2930113"/>
            <a:ext cx="3740974" cy="381000"/>
            <a:chOff x="333619" y="2540154"/>
            <a:chExt cx="5080850" cy="457200"/>
          </a:xfrm>
        </p:grpSpPr>
        <p:sp>
          <p:nvSpPr>
            <p:cNvPr id="68" name="Rectangle 67"/>
            <p:cNvSpPr/>
            <p:nvPr/>
          </p:nvSpPr>
          <p:spPr>
            <a:xfrm>
              <a:off x="2645443" y="2540154"/>
              <a:ext cx="457200" cy="457200"/>
            </a:xfrm>
            <a:prstGeom prst="rect">
              <a:avLst/>
            </a:prstGeom>
            <a:solidFill>
              <a:srgbClr val="1AA8FE"/>
            </a:solid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416051" y="2540154"/>
              <a:ext cx="457200" cy="457200"/>
            </a:xfrm>
            <a:prstGeom prst="rect">
              <a:avLst/>
            </a:prstGeom>
            <a:solidFill>
              <a:srgbClr val="A9C500"/>
            </a:solid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186659" y="2540154"/>
              <a:ext cx="457200" cy="457200"/>
            </a:xfrm>
            <a:prstGeom prst="rect">
              <a:avLst/>
            </a:prstGeom>
            <a:solidFill>
              <a:srgbClr val="F3591F"/>
            </a:solid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957269" y="2540154"/>
              <a:ext cx="457200" cy="457200"/>
            </a:xfrm>
            <a:prstGeom prst="rect">
              <a:avLst/>
            </a:prstGeom>
            <a:solidFill>
              <a:srgbClr val="393950"/>
            </a:solid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33619" y="2540154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874835" y="2540154"/>
              <a:ext cx="457200" cy="457200"/>
            </a:xfrm>
            <a:prstGeom prst="rect">
              <a:avLst/>
            </a:prstGeom>
            <a:solidFill>
              <a:srgbClr val="FFD734"/>
            </a:solid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104227" y="2540154"/>
              <a:ext cx="457200" cy="457200"/>
            </a:xfrm>
            <a:prstGeom prst="rect">
              <a:avLst/>
            </a:prstGeom>
            <a:solidFill>
              <a:srgbClr val="6F7E89"/>
            </a:solid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845385" y="1126842"/>
            <a:ext cx="61672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Trebuchet MS" pitchFamily="34" charset="0"/>
              </a:rPr>
              <a:t>Improved Ease of Doing Business</a:t>
            </a:r>
          </a:p>
          <a:p>
            <a:endParaRPr lang="en-US" sz="1200" dirty="0">
              <a:latin typeface="Trebuchet MS" pitchFamily="34" charset="0"/>
            </a:endParaRPr>
          </a:p>
          <a:p>
            <a:r>
              <a:rPr lang="en-US" sz="1900" dirty="0" smtClean="0">
                <a:latin typeface="Trebuchet MS" pitchFamily="34" charset="0"/>
              </a:rPr>
              <a:t>Competitive Corporate Tax Rate:  17.16%  (for new manufacturing units), </a:t>
            </a:r>
          </a:p>
          <a:p>
            <a:endParaRPr lang="en-US" sz="1200" dirty="0" smtClean="0">
              <a:latin typeface="Trebuchet MS" pitchFamily="34" charset="0"/>
            </a:endParaRPr>
          </a:p>
          <a:p>
            <a:r>
              <a:rPr lang="en-US" sz="1900" dirty="0" smtClean="0">
                <a:latin typeface="Trebuchet MS" pitchFamily="34" charset="0"/>
              </a:rPr>
              <a:t>Dividend Distribution tax abolished in 2020</a:t>
            </a:r>
          </a:p>
          <a:p>
            <a:endParaRPr lang="en-US" sz="1900" dirty="0">
              <a:latin typeface="Trebuchet MS" pitchFamily="34" charset="0"/>
            </a:endParaRPr>
          </a:p>
          <a:p>
            <a:r>
              <a:rPr lang="en-US" sz="1900" dirty="0">
                <a:latin typeface="Trebuchet MS" pitchFamily="34" charset="0"/>
              </a:rPr>
              <a:t>3</a:t>
            </a:r>
            <a:r>
              <a:rPr lang="en-US" sz="1900" baseline="30000" dirty="0">
                <a:latin typeface="Trebuchet MS" pitchFamily="34" charset="0"/>
              </a:rPr>
              <a:t>rd</a:t>
            </a:r>
            <a:r>
              <a:rPr lang="en-US" sz="1900" dirty="0">
                <a:latin typeface="Trebuchet MS" pitchFamily="34" charset="0"/>
              </a:rPr>
              <a:t> Largest Consumer Market by </a:t>
            </a:r>
            <a:r>
              <a:rPr lang="en-US" sz="1900" dirty="0" smtClean="0">
                <a:latin typeface="Trebuchet MS" pitchFamily="34" charset="0"/>
              </a:rPr>
              <a:t>2030/2025</a:t>
            </a:r>
          </a:p>
          <a:p>
            <a:endParaRPr lang="en-US" sz="1900" dirty="0" smtClean="0">
              <a:latin typeface="Trebuchet MS" pitchFamily="34" charset="0"/>
            </a:endParaRPr>
          </a:p>
          <a:p>
            <a:r>
              <a:rPr lang="en-US" sz="1900" dirty="0" smtClean="0">
                <a:latin typeface="Trebuchet MS" pitchFamily="34" charset="0"/>
              </a:rPr>
              <a:t>Young and Growing Workforce</a:t>
            </a:r>
            <a:endParaRPr lang="en-US" sz="1900" dirty="0">
              <a:latin typeface="Trebuchet MS" pitchFamily="34" charset="0"/>
            </a:endParaRPr>
          </a:p>
          <a:p>
            <a:endParaRPr lang="en-US" sz="1900" dirty="0" smtClean="0">
              <a:latin typeface="Trebuchet MS" pitchFamily="34" charset="0"/>
            </a:endParaRPr>
          </a:p>
          <a:p>
            <a:r>
              <a:rPr lang="en-US" sz="1900" dirty="0" smtClean="0">
                <a:latin typeface="Trebuchet MS" pitchFamily="34" charset="0"/>
              </a:rPr>
              <a:t>Acceptance of Disruptive Ideas</a:t>
            </a:r>
            <a:endParaRPr lang="en-US" sz="1900" dirty="0">
              <a:latin typeface="Trebuchet MS" pitchFamily="34" charset="0"/>
            </a:endParaRPr>
          </a:p>
          <a:p>
            <a:endParaRPr lang="en-US" sz="1900" dirty="0" smtClean="0">
              <a:latin typeface="Trebuchet MS" pitchFamily="34" charset="0"/>
            </a:endParaRPr>
          </a:p>
          <a:p>
            <a:r>
              <a:rPr lang="en-US" sz="1900" dirty="0" smtClean="0">
                <a:latin typeface="Trebuchet MS" pitchFamily="34" charset="0"/>
              </a:rPr>
              <a:t>Growing digital penetration</a:t>
            </a:r>
            <a:endParaRPr lang="en-US" sz="1900" dirty="0">
              <a:latin typeface="Trebuchet MS" pitchFamily="34" charset="0"/>
            </a:endParaRPr>
          </a:p>
        </p:txBody>
      </p:sp>
      <p:pic>
        <p:nvPicPr>
          <p:cNvPr id="57" name="Picture 56" descr="Rising India 2018 | LinkedIn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797" y="2782151"/>
            <a:ext cx="3124199" cy="2609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>
            <a:spLocks/>
          </p:cNvSpPr>
          <p:nvPr/>
        </p:nvSpPr>
        <p:spPr bwMode="auto">
          <a:xfrm>
            <a:off x="7743410" y="2555044"/>
            <a:ext cx="364907" cy="483256"/>
          </a:xfrm>
          <a:custGeom>
            <a:avLst/>
            <a:gdLst>
              <a:gd name="T0" fmla="*/ 341 w 341"/>
              <a:gd name="T1" fmla="*/ 395 h 463"/>
              <a:gd name="T2" fmla="*/ 0 w 341"/>
              <a:gd name="T3" fmla="*/ 0 h 463"/>
              <a:gd name="T4" fmla="*/ 0 w 341"/>
              <a:gd name="T5" fmla="*/ 70 h 463"/>
              <a:gd name="T6" fmla="*/ 341 w 341"/>
              <a:gd name="T7" fmla="*/ 463 h 463"/>
              <a:gd name="T8" fmla="*/ 341 w 341"/>
              <a:gd name="T9" fmla="*/ 39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463">
                <a:moveTo>
                  <a:pt x="341" y="395"/>
                </a:moveTo>
                <a:lnTo>
                  <a:pt x="0" y="0"/>
                </a:lnTo>
                <a:lnTo>
                  <a:pt x="0" y="70"/>
                </a:lnTo>
                <a:lnTo>
                  <a:pt x="341" y="463"/>
                </a:lnTo>
                <a:lnTo>
                  <a:pt x="341" y="395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24"/>
          <p:cNvSpPr>
            <a:spLocks/>
          </p:cNvSpPr>
          <p:nvPr/>
        </p:nvSpPr>
        <p:spPr bwMode="auto">
          <a:xfrm>
            <a:off x="8108317" y="2894262"/>
            <a:ext cx="496530" cy="218144"/>
          </a:xfrm>
          <a:custGeom>
            <a:avLst/>
            <a:gdLst>
              <a:gd name="T0" fmla="*/ 0 w 464"/>
              <a:gd name="T1" fmla="*/ 70 h 209"/>
              <a:gd name="T2" fmla="*/ 331 w 464"/>
              <a:gd name="T3" fmla="*/ 70 h 209"/>
              <a:gd name="T4" fmla="*/ 331 w 464"/>
              <a:gd name="T5" fmla="*/ 0 h 209"/>
              <a:gd name="T6" fmla="*/ 464 w 464"/>
              <a:gd name="T7" fmla="*/ 105 h 209"/>
              <a:gd name="T8" fmla="*/ 331 w 464"/>
              <a:gd name="T9" fmla="*/ 209 h 209"/>
              <a:gd name="T10" fmla="*/ 331 w 464"/>
              <a:gd name="T11" fmla="*/ 138 h 209"/>
              <a:gd name="T12" fmla="*/ 0 w 464"/>
              <a:gd name="T13" fmla="*/ 138 h 209"/>
              <a:gd name="T14" fmla="*/ 0 w 464"/>
              <a:gd name="T15" fmla="*/ 7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4" h="209">
                <a:moveTo>
                  <a:pt x="0" y="70"/>
                </a:moveTo>
                <a:lnTo>
                  <a:pt x="331" y="70"/>
                </a:lnTo>
                <a:lnTo>
                  <a:pt x="331" y="0"/>
                </a:lnTo>
                <a:lnTo>
                  <a:pt x="464" y="105"/>
                </a:lnTo>
                <a:lnTo>
                  <a:pt x="331" y="209"/>
                </a:lnTo>
                <a:lnTo>
                  <a:pt x="331" y="138"/>
                </a:lnTo>
                <a:lnTo>
                  <a:pt x="0" y="138"/>
                </a:lnTo>
                <a:lnTo>
                  <a:pt x="0" y="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7012676" y="2966281"/>
            <a:ext cx="364907" cy="483256"/>
          </a:xfrm>
          <a:custGeom>
            <a:avLst/>
            <a:gdLst>
              <a:gd name="T0" fmla="*/ 341 w 341"/>
              <a:gd name="T1" fmla="*/ 395 h 463"/>
              <a:gd name="T2" fmla="*/ 0 w 341"/>
              <a:gd name="T3" fmla="*/ 0 h 463"/>
              <a:gd name="T4" fmla="*/ 0 w 341"/>
              <a:gd name="T5" fmla="*/ 70 h 463"/>
              <a:gd name="T6" fmla="*/ 341 w 341"/>
              <a:gd name="T7" fmla="*/ 463 h 463"/>
              <a:gd name="T8" fmla="*/ 341 w 341"/>
              <a:gd name="T9" fmla="*/ 39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463">
                <a:moveTo>
                  <a:pt x="341" y="395"/>
                </a:moveTo>
                <a:lnTo>
                  <a:pt x="0" y="0"/>
                </a:lnTo>
                <a:lnTo>
                  <a:pt x="0" y="70"/>
                </a:lnTo>
                <a:lnTo>
                  <a:pt x="341" y="463"/>
                </a:lnTo>
                <a:lnTo>
                  <a:pt x="341" y="395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24"/>
          <p:cNvSpPr>
            <a:spLocks/>
          </p:cNvSpPr>
          <p:nvPr/>
        </p:nvSpPr>
        <p:spPr bwMode="auto">
          <a:xfrm>
            <a:off x="7377583" y="3305499"/>
            <a:ext cx="496530" cy="218144"/>
          </a:xfrm>
          <a:custGeom>
            <a:avLst/>
            <a:gdLst>
              <a:gd name="T0" fmla="*/ 0 w 464"/>
              <a:gd name="T1" fmla="*/ 70 h 209"/>
              <a:gd name="T2" fmla="*/ 331 w 464"/>
              <a:gd name="T3" fmla="*/ 70 h 209"/>
              <a:gd name="T4" fmla="*/ 331 w 464"/>
              <a:gd name="T5" fmla="*/ 0 h 209"/>
              <a:gd name="T6" fmla="*/ 464 w 464"/>
              <a:gd name="T7" fmla="*/ 105 h 209"/>
              <a:gd name="T8" fmla="*/ 331 w 464"/>
              <a:gd name="T9" fmla="*/ 209 h 209"/>
              <a:gd name="T10" fmla="*/ 331 w 464"/>
              <a:gd name="T11" fmla="*/ 138 h 209"/>
              <a:gd name="T12" fmla="*/ 0 w 464"/>
              <a:gd name="T13" fmla="*/ 138 h 209"/>
              <a:gd name="T14" fmla="*/ 0 w 464"/>
              <a:gd name="T15" fmla="*/ 7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4" h="209">
                <a:moveTo>
                  <a:pt x="0" y="70"/>
                </a:moveTo>
                <a:lnTo>
                  <a:pt x="331" y="70"/>
                </a:lnTo>
                <a:lnTo>
                  <a:pt x="331" y="0"/>
                </a:lnTo>
                <a:lnTo>
                  <a:pt x="464" y="105"/>
                </a:lnTo>
                <a:lnTo>
                  <a:pt x="331" y="209"/>
                </a:lnTo>
                <a:lnTo>
                  <a:pt x="331" y="138"/>
                </a:lnTo>
                <a:lnTo>
                  <a:pt x="0" y="138"/>
                </a:lnTo>
                <a:lnTo>
                  <a:pt x="0" y="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>
            <a:off x="6281944" y="3384825"/>
            <a:ext cx="364907" cy="483256"/>
          </a:xfrm>
          <a:custGeom>
            <a:avLst/>
            <a:gdLst>
              <a:gd name="T0" fmla="*/ 341 w 341"/>
              <a:gd name="T1" fmla="*/ 395 h 463"/>
              <a:gd name="T2" fmla="*/ 0 w 341"/>
              <a:gd name="T3" fmla="*/ 0 h 463"/>
              <a:gd name="T4" fmla="*/ 0 w 341"/>
              <a:gd name="T5" fmla="*/ 70 h 463"/>
              <a:gd name="T6" fmla="*/ 341 w 341"/>
              <a:gd name="T7" fmla="*/ 463 h 463"/>
              <a:gd name="T8" fmla="*/ 341 w 341"/>
              <a:gd name="T9" fmla="*/ 39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463">
                <a:moveTo>
                  <a:pt x="341" y="395"/>
                </a:moveTo>
                <a:lnTo>
                  <a:pt x="0" y="0"/>
                </a:lnTo>
                <a:lnTo>
                  <a:pt x="0" y="70"/>
                </a:lnTo>
                <a:lnTo>
                  <a:pt x="341" y="463"/>
                </a:lnTo>
                <a:lnTo>
                  <a:pt x="341" y="395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4"/>
          <p:cNvSpPr>
            <a:spLocks/>
          </p:cNvSpPr>
          <p:nvPr/>
        </p:nvSpPr>
        <p:spPr bwMode="auto">
          <a:xfrm>
            <a:off x="6646851" y="3724043"/>
            <a:ext cx="496530" cy="218144"/>
          </a:xfrm>
          <a:custGeom>
            <a:avLst/>
            <a:gdLst>
              <a:gd name="T0" fmla="*/ 0 w 464"/>
              <a:gd name="T1" fmla="*/ 70 h 209"/>
              <a:gd name="T2" fmla="*/ 331 w 464"/>
              <a:gd name="T3" fmla="*/ 70 h 209"/>
              <a:gd name="T4" fmla="*/ 331 w 464"/>
              <a:gd name="T5" fmla="*/ 0 h 209"/>
              <a:gd name="T6" fmla="*/ 464 w 464"/>
              <a:gd name="T7" fmla="*/ 105 h 209"/>
              <a:gd name="T8" fmla="*/ 331 w 464"/>
              <a:gd name="T9" fmla="*/ 209 h 209"/>
              <a:gd name="T10" fmla="*/ 331 w 464"/>
              <a:gd name="T11" fmla="*/ 138 h 209"/>
              <a:gd name="T12" fmla="*/ 0 w 464"/>
              <a:gd name="T13" fmla="*/ 138 h 209"/>
              <a:gd name="T14" fmla="*/ 0 w 464"/>
              <a:gd name="T15" fmla="*/ 7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4" h="209">
                <a:moveTo>
                  <a:pt x="0" y="70"/>
                </a:moveTo>
                <a:lnTo>
                  <a:pt x="331" y="70"/>
                </a:lnTo>
                <a:lnTo>
                  <a:pt x="331" y="0"/>
                </a:lnTo>
                <a:lnTo>
                  <a:pt x="464" y="105"/>
                </a:lnTo>
                <a:lnTo>
                  <a:pt x="331" y="209"/>
                </a:lnTo>
                <a:lnTo>
                  <a:pt x="331" y="138"/>
                </a:lnTo>
                <a:lnTo>
                  <a:pt x="0" y="138"/>
                </a:lnTo>
                <a:lnTo>
                  <a:pt x="0" y="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8"/>
          <p:cNvSpPr>
            <a:spLocks/>
          </p:cNvSpPr>
          <p:nvPr/>
        </p:nvSpPr>
        <p:spPr bwMode="auto">
          <a:xfrm>
            <a:off x="5551212" y="3796062"/>
            <a:ext cx="364907" cy="483256"/>
          </a:xfrm>
          <a:custGeom>
            <a:avLst/>
            <a:gdLst>
              <a:gd name="T0" fmla="*/ 341 w 341"/>
              <a:gd name="T1" fmla="*/ 395 h 463"/>
              <a:gd name="T2" fmla="*/ 0 w 341"/>
              <a:gd name="T3" fmla="*/ 0 h 463"/>
              <a:gd name="T4" fmla="*/ 0 w 341"/>
              <a:gd name="T5" fmla="*/ 70 h 463"/>
              <a:gd name="T6" fmla="*/ 341 w 341"/>
              <a:gd name="T7" fmla="*/ 463 h 463"/>
              <a:gd name="T8" fmla="*/ 341 w 341"/>
              <a:gd name="T9" fmla="*/ 39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463">
                <a:moveTo>
                  <a:pt x="341" y="395"/>
                </a:moveTo>
                <a:lnTo>
                  <a:pt x="0" y="0"/>
                </a:lnTo>
                <a:lnTo>
                  <a:pt x="0" y="70"/>
                </a:lnTo>
                <a:lnTo>
                  <a:pt x="341" y="463"/>
                </a:lnTo>
                <a:lnTo>
                  <a:pt x="341" y="395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5916119" y="4135280"/>
            <a:ext cx="496530" cy="218144"/>
          </a:xfrm>
          <a:custGeom>
            <a:avLst/>
            <a:gdLst>
              <a:gd name="T0" fmla="*/ 0 w 464"/>
              <a:gd name="T1" fmla="*/ 70 h 209"/>
              <a:gd name="T2" fmla="*/ 331 w 464"/>
              <a:gd name="T3" fmla="*/ 70 h 209"/>
              <a:gd name="T4" fmla="*/ 331 w 464"/>
              <a:gd name="T5" fmla="*/ 0 h 209"/>
              <a:gd name="T6" fmla="*/ 464 w 464"/>
              <a:gd name="T7" fmla="*/ 105 h 209"/>
              <a:gd name="T8" fmla="*/ 331 w 464"/>
              <a:gd name="T9" fmla="*/ 209 h 209"/>
              <a:gd name="T10" fmla="*/ 331 w 464"/>
              <a:gd name="T11" fmla="*/ 138 h 209"/>
              <a:gd name="T12" fmla="*/ 0 w 464"/>
              <a:gd name="T13" fmla="*/ 138 h 209"/>
              <a:gd name="T14" fmla="*/ 0 w 464"/>
              <a:gd name="T15" fmla="*/ 7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4" h="209">
                <a:moveTo>
                  <a:pt x="0" y="70"/>
                </a:moveTo>
                <a:lnTo>
                  <a:pt x="331" y="70"/>
                </a:lnTo>
                <a:lnTo>
                  <a:pt x="331" y="0"/>
                </a:lnTo>
                <a:lnTo>
                  <a:pt x="464" y="105"/>
                </a:lnTo>
                <a:lnTo>
                  <a:pt x="331" y="209"/>
                </a:lnTo>
                <a:lnTo>
                  <a:pt x="331" y="138"/>
                </a:lnTo>
                <a:lnTo>
                  <a:pt x="0" y="138"/>
                </a:lnTo>
                <a:lnTo>
                  <a:pt x="0" y="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8"/>
          <p:cNvSpPr>
            <a:spLocks/>
          </p:cNvSpPr>
          <p:nvPr/>
        </p:nvSpPr>
        <p:spPr bwMode="auto">
          <a:xfrm>
            <a:off x="4820480" y="4214606"/>
            <a:ext cx="364907" cy="483256"/>
          </a:xfrm>
          <a:custGeom>
            <a:avLst/>
            <a:gdLst>
              <a:gd name="T0" fmla="*/ 341 w 341"/>
              <a:gd name="T1" fmla="*/ 395 h 463"/>
              <a:gd name="T2" fmla="*/ 0 w 341"/>
              <a:gd name="T3" fmla="*/ 0 h 463"/>
              <a:gd name="T4" fmla="*/ 0 w 341"/>
              <a:gd name="T5" fmla="*/ 70 h 463"/>
              <a:gd name="T6" fmla="*/ 341 w 341"/>
              <a:gd name="T7" fmla="*/ 463 h 463"/>
              <a:gd name="T8" fmla="*/ 341 w 341"/>
              <a:gd name="T9" fmla="*/ 39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463">
                <a:moveTo>
                  <a:pt x="341" y="395"/>
                </a:moveTo>
                <a:lnTo>
                  <a:pt x="0" y="0"/>
                </a:lnTo>
                <a:lnTo>
                  <a:pt x="0" y="70"/>
                </a:lnTo>
                <a:lnTo>
                  <a:pt x="341" y="463"/>
                </a:lnTo>
                <a:lnTo>
                  <a:pt x="341" y="395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4"/>
          <p:cNvSpPr>
            <a:spLocks/>
          </p:cNvSpPr>
          <p:nvPr/>
        </p:nvSpPr>
        <p:spPr bwMode="auto">
          <a:xfrm>
            <a:off x="5185387" y="4553824"/>
            <a:ext cx="496530" cy="218144"/>
          </a:xfrm>
          <a:custGeom>
            <a:avLst/>
            <a:gdLst>
              <a:gd name="T0" fmla="*/ 0 w 464"/>
              <a:gd name="T1" fmla="*/ 70 h 209"/>
              <a:gd name="T2" fmla="*/ 331 w 464"/>
              <a:gd name="T3" fmla="*/ 70 h 209"/>
              <a:gd name="T4" fmla="*/ 331 w 464"/>
              <a:gd name="T5" fmla="*/ 0 h 209"/>
              <a:gd name="T6" fmla="*/ 464 w 464"/>
              <a:gd name="T7" fmla="*/ 105 h 209"/>
              <a:gd name="T8" fmla="*/ 331 w 464"/>
              <a:gd name="T9" fmla="*/ 209 h 209"/>
              <a:gd name="T10" fmla="*/ 331 w 464"/>
              <a:gd name="T11" fmla="*/ 138 h 209"/>
              <a:gd name="T12" fmla="*/ 0 w 464"/>
              <a:gd name="T13" fmla="*/ 138 h 209"/>
              <a:gd name="T14" fmla="*/ 0 w 464"/>
              <a:gd name="T15" fmla="*/ 7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4" h="209">
                <a:moveTo>
                  <a:pt x="0" y="70"/>
                </a:moveTo>
                <a:lnTo>
                  <a:pt x="331" y="70"/>
                </a:lnTo>
                <a:lnTo>
                  <a:pt x="331" y="0"/>
                </a:lnTo>
                <a:lnTo>
                  <a:pt x="464" y="105"/>
                </a:lnTo>
                <a:lnTo>
                  <a:pt x="331" y="209"/>
                </a:lnTo>
                <a:lnTo>
                  <a:pt x="331" y="138"/>
                </a:lnTo>
                <a:lnTo>
                  <a:pt x="0" y="138"/>
                </a:lnTo>
                <a:lnTo>
                  <a:pt x="0" y="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/>
          <p:cNvSpPr>
            <a:spLocks/>
          </p:cNvSpPr>
          <p:nvPr/>
        </p:nvSpPr>
        <p:spPr bwMode="auto">
          <a:xfrm>
            <a:off x="4089748" y="4633150"/>
            <a:ext cx="364907" cy="483256"/>
          </a:xfrm>
          <a:custGeom>
            <a:avLst/>
            <a:gdLst>
              <a:gd name="T0" fmla="*/ 341 w 341"/>
              <a:gd name="T1" fmla="*/ 395 h 463"/>
              <a:gd name="T2" fmla="*/ 0 w 341"/>
              <a:gd name="T3" fmla="*/ 0 h 463"/>
              <a:gd name="T4" fmla="*/ 0 w 341"/>
              <a:gd name="T5" fmla="*/ 70 h 463"/>
              <a:gd name="T6" fmla="*/ 341 w 341"/>
              <a:gd name="T7" fmla="*/ 463 h 463"/>
              <a:gd name="T8" fmla="*/ 341 w 341"/>
              <a:gd name="T9" fmla="*/ 39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463">
                <a:moveTo>
                  <a:pt x="341" y="395"/>
                </a:moveTo>
                <a:lnTo>
                  <a:pt x="0" y="0"/>
                </a:lnTo>
                <a:lnTo>
                  <a:pt x="0" y="70"/>
                </a:lnTo>
                <a:lnTo>
                  <a:pt x="341" y="463"/>
                </a:lnTo>
                <a:lnTo>
                  <a:pt x="341" y="395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4"/>
          <p:cNvSpPr>
            <a:spLocks/>
          </p:cNvSpPr>
          <p:nvPr/>
        </p:nvSpPr>
        <p:spPr bwMode="auto">
          <a:xfrm>
            <a:off x="4454655" y="4972368"/>
            <a:ext cx="496530" cy="218144"/>
          </a:xfrm>
          <a:custGeom>
            <a:avLst/>
            <a:gdLst>
              <a:gd name="T0" fmla="*/ 0 w 464"/>
              <a:gd name="T1" fmla="*/ 70 h 209"/>
              <a:gd name="T2" fmla="*/ 331 w 464"/>
              <a:gd name="T3" fmla="*/ 70 h 209"/>
              <a:gd name="T4" fmla="*/ 331 w 464"/>
              <a:gd name="T5" fmla="*/ 0 h 209"/>
              <a:gd name="T6" fmla="*/ 464 w 464"/>
              <a:gd name="T7" fmla="*/ 105 h 209"/>
              <a:gd name="T8" fmla="*/ 331 w 464"/>
              <a:gd name="T9" fmla="*/ 209 h 209"/>
              <a:gd name="T10" fmla="*/ 331 w 464"/>
              <a:gd name="T11" fmla="*/ 138 h 209"/>
              <a:gd name="T12" fmla="*/ 0 w 464"/>
              <a:gd name="T13" fmla="*/ 138 h 209"/>
              <a:gd name="T14" fmla="*/ 0 w 464"/>
              <a:gd name="T15" fmla="*/ 7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4" h="209">
                <a:moveTo>
                  <a:pt x="0" y="70"/>
                </a:moveTo>
                <a:lnTo>
                  <a:pt x="331" y="70"/>
                </a:lnTo>
                <a:lnTo>
                  <a:pt x="331" y="0"/>
                </a:lnTo>
                <a:lnTo>
                  <a:pt x="464" y="105"/>
                </a:lnTo>
                <a:lnTo>
                  <a:pt x="331" y="209"/>
                </a:lnTo>
                <a:lnTo>
                  <a:pt x="331" y="138"/>
                </a:lnTo>
                <a:lnTo>
                  <a:pt x="0" y="138"/>
                </a:lnTo>
                <a:lnTo>
                  <a:pt x="0" y="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8"/>
          <p:cNvSpPr>
            <a:spLocks/>
          </p:cNvSpPr>
          <p:nvPr/>
        </p:nvSpPr>
        <p:spPr bwMode="auto">
          <a:xfrm>
            <a:off x="3359016" y="5044387"/>
            <a:ext cx="364907" cy="483256"/>
          </a:xfrm>
          <a:custGeom>
            <a:avLst/>
            <a:gdLst>
              <a:gd name="T0" fmla="*/ 341 w 341"/>
              <a:gd name="T1" fmla="*/ 395 h 463"/>
              <a:gd name="T2" fmla="*/ 0 w 341"/>
              <a:gd name="T3" fmla="*/ 0 h 463"/>
              <a:gd name="T4" fmla="*/ 0 w 341"/>
              <a:gd name="T5" fmla="*/ 70 h 463"/>
              <a:gd name="T6" fmla="*/ 341 w 341"/>
              <a:gd name="T7" fmla="*/ 463 h 463"/>
              <a:gd name="T8" fmla="*/ 341 w 341"/>
              <a:gd name="T9" fmla="*/ 39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463">
                <a:moveTo>
                  <a:pt x="341" y="395"/>
                </a:moveTo>
                <a:lnTo>
                  <a:pt x="0" y="0"/>
                </a:lnTo>
                <a:lnTo>
                  <a:pt x="0" y="70"/>
                </a:lnTo>
                <a:lnTo>
                  <a:pt x="341" y="463"/>
                </a:lnTo>
                <a:lnTo>
                  <a:pt x="341" y="395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3723923" y="5381409"/>
            <a:ext cx="151649" cy="219456"/>
          </a:xfrm>
          <a:prstGeom prst="rightArrow">
            <a:avLst>
              <a:gd name="adj1" fmla="val 32639"/>
              <a:gd name="adj2" fmla="val 78823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9601" y="1104900"/>
            <a:ext cx="79269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Lets collaborate and capitalize on new opportunities with an open mind !!</a:t>
            </a:r>
          </a:p>
          <a:p>
            <a:pPr algn="ctr"/>
            <a:endParaRPr lang="en-US" sz="3200" dirty="0">
              <a:solidFill>
                <a:srgbClr val="0070C0"/>
              </a:solidFill>
            </a:endParaRP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Thank you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www.merfinadvisors.com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www.devmantra.com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#</a:t>
            </a:r>
            <a:r>
              <a:rPr lang="en-US" sz="3200" dirty="0">
                <a:solidFill>
                  <a:srgbClr val="0070C0"/>
                </a:solidFill>
              </a:rPr>
              <a:t>Rise India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11th </a:t>
            </a:r>
            <a:r>
              <a:rPr lang="en-US" sz="3200" dirty="0">
                <a:solidFill>
                  <a:srgbClr val="0070C0"/>
                </a:solidFill>
              </a:rPr>
              <a:t>July, 2020</a:t>
            </a:r>
          </a:p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latin typeface="Viner Hand ITC" panose="03070502030502020203" pitchFamily="66" charset="0"/>
            </a:endParaRPr>
          </a:p>
          <a:p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8" y="299293"/>
            <a:ext cx="1251281" cy="54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bran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583" y="69973"/>
            <a:ext cx="1060260" cy="1060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69" y="258133"/>
            <a:ext cx="1600200" cy="6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2BFAE1-45D3-4B3B-81D2-0BF25FA84FB8}"/>
              </a:ext>
            </a:extLst>
          </p:cNvPr>
          <p:cNvSpPr txBox="1">
            <a:spLocks/>
          </p:cNvSpPr>
          <p:nvPr/>
        </p:nvSpPr>
        <p:spPr>
          <a:xfrm>
            <a:off x="457200" y="1257300"/>
            <a:ext cx="8305800" cy="609600"/>
          </a:xfrm>
          <a:prstGeom prst="rect">
            <a:avLst/>
          </a:prstGeom>
        </p:spPr>
        <p:txBody>
          <a:bodyPr/>
          <a:lstStyle>
            <a:lvl1pPr algn="ctr" defTabSz="914226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WHY ARE WE HERE TODAY ??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hape 586">
            <a:extLst>
              <a:ext uri="{FF2B5EF4-FFF2-40B4-BE49-F238E27FC236}">
                <a16:creationId xmlns="" xmlns:a16="http://schemas.microsoft.com/office/drawing/2014/main" id="{4728D8DD-9759-4BBF-BA53-8272F0B1EC55}"/>
              </a:ext>
            </a:extLst>
          </p:cNvPr>
          <p:cNvSpPr/>
          <p:nvPr/>
        </p:nvSpPr>
        <p:spPr>
          <a:xfrm>
            <a:off x="558528" y="2060700"/>
            <a:ext cx="1803672" cy="2770909"/>
          </a:xfrm>
          <a:prstGeom prst="roundRect">
            <a:avLst>
              <a:gd name="adj" fmla="val 3918"/>
            </a:avLst>
          </a:prstGeom>
          <a:solidFill>
            <a:srgbClr val="FFFFFF"/>
          </a:solidFill>
          <a:ln w="3175" cap="flat">
            <a:solidFill>
              <a:srgbClr val="D9D9D9"/>
            </a:solidFill>
            <a:prstDash val="solid"/>
            <a:miter lim="400000"/>
          </a:ln>
          <a:effectLst>
            <a:outerShdw blurRad="76200" dir="18900000" rotWithShape="0">
              <a:srgbClr val="000000">
                <a:alpha val="20000"/>
              </a:srgbClr>
            </a:outerShdw>
          </a:effectLst>
        </p:spPr>
        <p:txBody>
          <a:bodyPr wrap="square" lIns="28574" tIns="28574" rIns="28574" bIns="28574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>
                <a:solidFill>
                  <a:srgbClr val="FFFFFF"/>
                </a:solidFill>
              </a:defRPr>
            </a:pPr>
            <a:r>
              <a:rPr lang="en-IN" sz="2400" dirty="0" smtClean="0">
                <a:solidFill>
                  <a:srgbClr val="0070C0"/>
                </a:solidFill>
              </a:rPr>
              <a:t>Whether my business qualifies as MSME     </a:t>
            </a:r>
            <a:endParaRPr sz="2400" dirty="0">
              <a:solidFill>
                <a:srgbClr val="0070C0"/>
              </a:solidFill>
            </a:endParaRPr>
          </a:p>
        </p:txBody>
      </p:sp>
      <p:sp>
        <p:nvSpPr>
          <p:cNvPr id="6" name="Shape 586">
            <a:extLst>
              <a:ext uri="{FF2B5EF4-FFF2-40B4-BE49-F238E27FC236}">
                <a16:creationId xmlns="" xmlns:a16="http://schemas.microsoft.com/office/drawing/2014/main" id="{9ADE3005-3184-4127-B0A0-9FF2D2B70067}"/>
              </a:ext>
            </a:extLst>
          </p:cNvPr>
          <p:cNvSpPr/>
          <p:nvPr/>
        </p:nvSpPr>
        <p:spPr>
          <a:xfrm>
            <a:off x="2607734" y="2060701"/>
            <a:ext cx="1828801" cy="2770909"/>
          </a:xfrm>
          <a:prstGeom prst="roundRect">
            <a:avLst>
              <a:gd name="adj" fmla="val 3918"/>
            </a:avLst>
          </a:prstGeom>
          <a:solidFill>
            <a:srgbClr val="FFFFFF"/>
          </a:solidFill>
          <a:ln w="3175" cap="flat">
            <a:solidFill>
              <a:srgbClr val="D9D9D9"/>
            </a:solidFill>
            <a:prstDash val="solid"/>
            <a:miter lim="400000"/>
          </a:ln>
          <a:effectLst>
            <a:outerShdw blurRad="76200" dir="18900000" rotWithShape="0">
              <a:srgbClr val="000000">
                <a:alpha val="20000"/>
              </a:srgbClr>
            </a:outerShdw>
          </a:effectLst>
        </p:spPr>
        <p:txBody>
          <a:bodyPr wrap="square" lIns="28574" tIns="28574" rIns="28574" bIns="28574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 algn="ctr" hangingPunct="1">
              <a:defRPr>
                <a:solidFill>
                  <a:srgbClr val="FFFFFF"/>
                </a:solidFill>
              </a:defRPr>
            </a:pPr>
            <a:r>
              <a:rPr lang="en-IN" sz="2400" dirty="0" smtClean="0">
                <a:solidFill>
                  <a:srgbClr val="0070C0"/>
                </a:solidFill>
              </a:rPr>
              <a:t>How do I  avail the benefits announced in Stimulus Package   </a:t>
            </a:r>
            <a:endParaRPr lang="en-IN" sz="2400" dirty="0">
              <a:solidFill>
                <a:srgbClr val="0070C0"/>
              </a:solidFill>
            </a:endParaRPr>
          </a:p>
        </p:txBody>
      </p:sp>
      <p:sp>
        <p:nvSpPr>
          <p:cNvPr id="9" name="Shape 586">
            <a:extLst>
              <a:ext uri="{FF2B5EF4-FFF2-40B4-BE49-F238E27FC236}">
                <a16:creationId xmlns="" xmlns:a16="http://schemas.microsoft.com/office/drawing/2014/main" id="{3D1CF17F-667A-46F9-A0F5-1D147A42418F}"/>
              </a:ext>
            </a:extLst>
          </p:cNvPr>
          <p:cNvSpPr/>
          <p:nvPr/>
        </p:nvSpPr>
        <p:spPr>
          <a:xfrm>
            <a:off x="4682070" y="2043545"/>
            <a:ext cx="1777995" cy="2770909"/>
          </a:xfrm>
          <a:prstGeom prst="roundRect">
            <a:avLst>
              <a:gd name="adj" fmla="val 3918"/>
            </a:avLst>
          </a:prstGeom>
          <a:solidFill>
            <a:srgbClr val="FFFFFF"/>
          </a:solidFill>
          <a:ln w="3175" cap="flat">
            <a:solidFill>
              <a:srgbClr val="D9D9D9"/>
            </a:solidFill>
            <a:prstDash val="solid"/>
            <a:miter lim="400000"/>
          </a:ln>
          <a:effectLst>
            <a:outerShdw blurRad="76200" dir="18900000" rotWithShape="0">
              <a:srgbClr val="000000">
                <a:alpha val="20000"/>
              </a:srgbClr>
            </a:outerShdw>
          </a:effectLst>
        </p:spPr>
        <p:txBody>
          <a:bodyPr wrap="square" lIns="28574" tIns="28574" rIns="28574" bIns="28574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 algn="ctr" hangingPunct="1">
              <a:defRPr>
                <a:solidFill>
                  <a:srgbClr val="FFFFFF"/>
                </a:solidFill>
              </a:defRPr>
            </a:pPr>
            <a:r>
              <a:rPr lang="en-IN" sz="2400" dirty="0" smtClean="0">
                <a:solidFill>
                  <a:srgbClr val="0070C0"/>
                </a:solidFill>
              </a:rPr>
              <a:t>Positive Strategies</a:t>
            </a:r>
          </a:p>
          <a:p>
            <a:pPr lvl="0" algn="ctr" hangingPunct="1">
              <a:defRPr>
                <a:solidFill>
                  <a:srgbClr val="FFFFFF"/>
                </a:solidFill>
              </a:defRPr>
            </a:pPr>
            <a:r>
              <a:rPr lang="en-IN" sz="2400" dirty="0" smtClean="0">
                <a:solidFill>
                  <a:srgbClr val="0070C0"/>
                </a:solidFill>
              </a:rPr>
              <a:t>M &amp; A Deals </a:t>
            </a:r>
          </a:p>
          <a:p>
            <a:pPr lvl="0" algn="ctr" hangingPunct="1">
              <a:defRPr>
                <a:solidFill>
                  <a:srgbClr val="FFFFFF"/>
                </a:solidFill>
              </a:defRPr>
            </a:pPr>
            <a:r>
              <a:rPr lang="en-IN" sz="2400" dirty="0" smtClean="0">
                <a:solidFill>
                  <a:srgbClr val="0070C0"/>
                </a:solidFill>
              </a:rPr>
              <a:t>Cash Management</a:t>
            </a:r>
            <a:endParaRPr lang="en-IN" sz="2400" dirty="0">
              <a:solidFill>
                <a:srgbClr val="0070C0"/>
              </a:solidFill>
            </a:endParaRPr>
          </a:p>
        </p:txBody>
      </p:sp>
      <p:sp>
        <p:nvSpPr>
          <p:cNvPr id="12" name="Shape 586">
            <a:extLst>
              <a:ext uri="{FF2B5EF4-FFF2-40B4-BE49-F238E27FC236}">
                <a16:creationId xmlns="" xmlns:a16="http://schemas.microsoft.com/office/drawing/2014/main" id="{21D0DBAF-3B55-4579-9A8E-91D4EC6A326C}"/>
              </a:ext>
            </a:extLst>
          </p:cNvPr>
          <p:cNvSpPr/>
          <p:nvPr/>
        </p:nvSpPr>
        <p:spPr>
          <a:xfrm>
            <a:off x="6705599" y="2043545"/>
            <a:ext cx="1905001" cy="2770909"/>
          </a:xfrm>
          <a:prstGeom prst="roundRect">
            <a:avLst>
              <a:gd name="adj" fmla="val 3918"/>
            </a:avLst>
          </a:prstGeom>
          <a:solidFill>
            <a:srgbClr val="FFFFFF"/>
          </a:solidFill>
          <a:ln w="3175" cap="flat">
            <a:solidFill>
              <a:srgbClr val="D9D9D9"/>
            </a:solidFill>
            <a:prstDash val="solid"/>
            <a:miter lim="400000"/>
          </a:ln>
          <a:effectLst>
            <a:outerShdw blurRad="76200" dir="18900000" rotWithShape="0">
              <a:srgbClr val="000000">
                <a:alpha val="20000"/>
              </a:srgbClr>
            </a:outerShdw>
          </a:effectLst>
        </p:spPr>
        <p:txBody>
          <a:bodyPr wrap="square" lIns="28574" tIns="28574" rIns="28574" bIns="28574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 algn="ctr" hangingPunct="1">
              <a:defRPr>
                <a:solidFill>
                  <a:srgbClr val="FFFFFF"/>
                </a:solidFill>
              </a:defRPr>
            </a:pPr>
            <a:r>
              <a:rPr lang="en-IN" sz="2400" dirty="0" smtClean="0">
                <a:solidFill>
                  <a:srgbClr val="0070C0"/>
                </a:solidFill>
              </a:rPr>
              <a:t>Advantage INDIA “Vocal for Local”</a:t>
            </a:r>
          </a:p>
          <a:p>
            <a:pPr lvl="0" algn="ctr" hangingPunct="1">
              <a:defRPr>
                <a:solidFill>
                  <a:srgbClr val="FFFFFF"/>
                </a:solidFill>
              </a:defRPr>
            </a:pPr>
            <a:r>
              <a:rPr lang="en-IN" sz="2400" dirty="0" smtClean="0">
                <a:solidFill>
                  <a:srgbClr val="0070C0"/>
                </a:solidFill>
              </a:rPr>
              <a:t>Professional Opportunities </a:t>
            </a:r>
            <a:endParaRPr lang="en-IN" sz="2400" dirty="0">
              <a:solidFill>
                <a:srgbClr val="0070C0"/>
              </a:solidFill>
            </a:endParaRPr>
          </a:p>
        </p:txBody>
      </p:sp>
      <p:pic>
        <p:nvPicPr>
          <p:cNvPr id="23" name="Picture 2" descr="C:\Users\devmantra123\AppData\Local\Microsoft\Windows\Temporary Internet Files\Content.IE5\BCOGMNCL\120px-Yes_Check_Circle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28700"/>
            <a:ext cx="865909" cy="8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8" y="234443"/>
            <a:ext cx="1498872" cy="767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bra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908" y="88245"/>
            <a:ext cx="1060260" cy="1060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316911"/>
            <a:ext cx="1600200" cy="6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"/>
            <a:ext cx="819445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</a:rPr>
              <a:t>Existing and Revised Definition of MSMEs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561804"/>
              </p:ext>
            </p:extLst>
          </p:nvPr>
        </p:nvGraphicFramePr>
        <p:xfrm>
          <a:off x="417783" y="496536"/>
          <a:ext cx="8118248" cy="1495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9361"/>
                <a:gridCol w="2029361"/>
                <a:gridCol w="2029361"/>
                <a:gridCol w="2030165"/>
              </a:tblGrid>
              <a:tr h="17285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Existing MSME Classification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7285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Criteria : Investment in Plant &amp; Machinery or Equipment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83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Classification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Micro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Small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Medium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7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Mfg. Enterprises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Investment&lt;</a:t>
                      </a:r>
                      <a:r>
                        <a:rPr lang="en-US" sz="1400" dirty="0" err="1">
                          <a:effectLst/>
                        </a:rPr>
                        <a:t>Rs</a:t>
                      </a:r>
                      <a:r>
                        <a:rPr lang="en-US" sz="1400" dirty="0">
                          <a:effectLst/>
                        </a:rPr>
                        <a:t>. 25 lac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Investment&lt;</a:t>
                      </a:r>
                      <a:r>
                        <a:rPr lang="en-US" sz="1400" dirty="0" err="1">
                          <a:effectLst/>
                        </a:rPr>
                        <a:t>Rs</a:t>
                      </a:r>
                      <a:r>
                        <a:rPr lang="en-US" sz="1400" dirty="0">
                          <a:effectLst/>
                        </a:rPr>
                        <a:t>. 5 cr.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Investment &lt;</a:t>
                      </a:r>
                      <a:r>
                        <a:rPr lang="en-US" sz="1400" dirty="0" err="1">
                          <a:effectLst/>
                        </a:rPr>
                        <a:t>Rs</a:t>
                      </a:r>
                      <a:r>
                        <a:rPr lang="en-US" sz="1400" dirty="0">
                          <a:effectLst/>
                        </a:rPr>
                        <a:t>. 10 cr.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Services Enterprise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Investment&lt;</a:t>
                      </a:r>
                      <a:r>
                        <a:rPr lang="en-US" sz="1400" dirty="0" err="1">
                          <a:effectLst/>
                        </a:rPr>
                        <a:t>Rs</a:t>
                      </a:r>
                      <a:r>
                        <a:rPr lang="en-US" sz="1400" dirty="0">
                          <a:effectLst/>
                        </a:rPr>
                        <a:t>. 10 lac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Investment&lt; </a:t>
                      </a:r>
                      <a:r>
                        <a:rPr lang="en-US" sz="1400" dirty="0" err="1">
                          <a:effectLst/>
                        </a:rPr>
                        <a:t>Rs</a:t>
                      </a:r>
                      <a:r>
                        <a:rPr lang="en-US" sz="1400" dirty="0">
                          <a:effectLst/>
                        </a:rPr>
                        <a:t>. 2 cr.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Investment&lt;</a:t>
                      </a:r>
                      <a:r>
                        <a:rPr lang="en-US" sz="1400" dirty="0" err="1">
                          <a:effectLst/>
                        </a:rPr>
                        <a:t>Rs</a:t>
                      </a:r>
                      <a:r>
                        <a:rPr lang="en-US" sz="1400" dirty="0">
                          <a:effectLst/>
                        </a:rPr>
                        <a:t>. 5 cr.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359122"/>
              </p:ext>
            </p:extLst>
          </p:nvPr>
        </p:nvGraphicFramePr>
        <p:xfrm>
          <a:off x="408994" y="1868137"/>
          <a:ext cx="8166456" cy="1582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1614"/>
                <a:gridCol w="2041614"/>
                <a:gridCol w="2041614"/>
                <a:gridCol w="2041614"/>
              </a:tblGrid>
              <a:tr h="18910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4823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Composite Criteria : Investment And Annual Turnover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34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Classification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Micro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Small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Medium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IN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Manufacturing</a:t>
                      </a:r>
                      <a:endParaRPr lang="en-IN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&amp; Services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Investment&lt; </a:t>
                      </a:r>
                      <a:r>
                        <a:rPr lang="en-US" sz="1400" dirty="0" err="1">
                          <a:effectLst/>
                        </a:rPr>
                        <a:t>Rs</a:t>
                      </a:r>
                      <a:r>
                        <a:rPr lang="en-US" sz="1400" dirty="0">
                          <a:effectLst/>
                        </a:rPr>
                        <a:t>. 1 cr.</a:t>
                      </a:r>
                      <a:endParaRPr lang="en-IN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and</a:t>
                      </a:r>
                      <a:endParaRPr lang="en-IN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Turnover &lt; Rs.5 cr.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Investment&lt; </a:t>
                      </a:r>
                      <a:r>
                        <a:rPr lang="en-US" sz="1400" dirty="0" err="1">
                          <a:effectLst/>
                        </a:rPr>
                        <a:t>Rs</a:t>
                      </a:r>
                      <a:r>
                        <a:rPr lang="en-US" sz="1400" dirty="0">
                          <a:effectLst/>
                        </a:rPr>
                        <a:t>. 10 cr.</a:t>
                      </a:r>
                      <a:endParaRPr lang="en-IN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and</a:t>
                      </a:r>
                      <a:endParaRPr lang="en-IN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Turnover &lt; Rs.50 cr.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Investment&lt; </a:t>
                      </a:r>
                      <a:r>
                        <a:rPr lang="en-US" sz="1400" dirty="0" err="1">
                          <a:effectLst/>
                        </a:rPr>
                        <a:t>Rs</a:t>
                      </a:r>
                      <a:r>
                        <a:rPr lang="en-US" sz="1400" dirty="0">
                          <a:effectLst/>
                        </a:rPr>
                        <a:t>. 20 </a:t>
                      </a:r>
                      <a:r>
                        <a:rPr lang="en-US" sz="1400" dirty="0" smtClean="0">
                          <a:effectLst/>
                        </a:rPr>
                        <a:t>/50 </a:t>
                      </a:r>
                      <a:r>
                        <a:rPr lang="en-US" sz="1400" dirty="0" err="1" smtClean="0">
                          <a:effectLst/>
                        </a:rPr>
                        <a:t>cr</a:t>
                      </a:r>
                      <a:r>
                        <a:rPr lang="en-US" sz="1400" dirty="0" smtClean="0">
                          <a:effectLst/>
                        </a:rPr>
                        <a:t> and</a:t>
                      </a:r>
                      <a:endParaRPr lang="en-IN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Turnover &lt; </a:t>
                      </a:r>
                      <a:r>
                        <a:rPr lang="en-US" sz="1400" dirty="0" smtClean="0">
                          <a:effectLst/>
                        </a:rPr>
                        <a:t>Rs.100/250 </a:t>
                      </a:r>
                      <a:r>
                        <a:rPr lang="en-US" sz="1400" dirty="0">
                          <a:effectLst/>
                        </a:rPr>
                        <a:t>cr.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4000500"/>
            <a:ext cx="811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457200" y="3495205"/>
            <a:ext cx="8118250" cy="2031325"/>
          </a:xfrm>
          <a:prstGeom prst="rect">
            <a:avLst/>
          </a:prstGeom>
          <a:noFill/>
          <a:ln>
            <a:gradFill>
              <a:gsLst>
                <a:gs pos="0">
                  <a:schemeClr val="bg1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1</a:t>
            </a:r>
            <a:r>
              <a:rPr lang="en-IN" i="1" dirty="0" smtClean="0"/>
              <a:t>. Why </a:t>
            </a:r>
            <a:r>
              <a:rPr lang="en-IN" i="1" dirty="0"/>
              <a:t>was there a need to amend the definition of MSME </a:t>
            </a:r>
            <a:r>
              <a:rPr lang="en-IN" i="1" dirty="0" smtClean="0"/>
              <a:t> ?? Composite Criteria</a:t>
            </a:r>
            <a:endParaRPr lang="en-IN" i="1" dirty="0"/>
          </a:p>
          <a:p>
            <a:r>
              <a:rPr lang="en-IN" i="1" dirty="0" smtClean="0"/>
              <a:t>2. </a:t>
            </a:r>
            <a:r>
              <a:rPr lang="en-IN" i="1" dirty="0"/>
              <a:t>Can an MSME obtain registration now (after FMs announcement) and avail Government </a:t>
            </a:r>
            <a:r>
              <a:rPr lang="en-IN" i="1" dirty="0" smtClean="0"/>
              <a:t>sop ??</a:t>
            </a:r>
          </a:p>
          <a:p>
            <a:r>
              <a:rPr lang="en-IN" i="1" dirty="0" smtClean="0"/>
              <a:t>3. Are </a:t>
            </a:r>
            <a:r>
              <a:rPr lang="en-IN" i="1" dirty="0"/>
              <a:t>Retail MSME's eligible for this scheme ? </a:t>
            </a:r>
            <a:endParaRPr lang="en-IN" i="1" dirty="0" smtClean="0"/>
          </a:p>
          <a:p>
            <a:r>
              <a:rPr lang="en-IN" i="1" dirty="0" smtClean="0"/>
              <a:t>4. Is </a:t>
            </a:r>
            <a:r>
              <a:rPr lang="en-IN" i="1" dirty="0"/>
              <a:t>there any funding or relief or incentives allocated for ITES/IT companies. </a:t>
            </a:r>
            <a:r>
              <a:rPr lang="en-IN" i="1" dirty="0" smtClean="0"/>
              <a:t>Do </a:t>
            </a:r>
            <a:r>
              <a:rPr lang="en-IN" i="1" dirty="0"/>
              <a:t>IT </a:t>
            </a:r>
            <a:r>
              <a:rPr lang="en-IN" i="1" dirty="0" err="1"/>
              <a:t>startups</a:t>
            </a:r>
            <a:r>
              <a:rPr lang="en-IN" i="1" dirty="0"/>
              <a:t> get any support from </a:t>
            </a:r>
            <a:r>
              <a:rPr lang="en-IN" i="1" dirty="0" smtClean="0"/>
              <a:t>MSME</a:t>
            </a:r>
            <a:r>
              <a:rPr lang="en-IN" i="1" dirty="0"/>
              <a:t> </a:t>
            </a:r>
            <a:r>
              <a:rPr lang="en-IN" i="1" dirty="0" smtClean="0"/>
              <a:t>??</a:t>
            </a:r>
            <a:endParaRPr lang="en-IN" i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08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99990"/>
            <a:ext cx="819445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chemeClr val="bg1"/>
                </a:solidFill>
              </a:rPr>
              <a:t>Important </a:t>
            </a:r>
            <a:r>
              <a:rPr lang="en-IN" sz="2000" dirty="0">
                <a:solidFill>
                  <a:schemeClr val="bg1"/>
                </a:solidFill>
              </a:rPr>
              <a:t> </a:t>
            </a:r>
            <a:r>
              <a:rPr lang="en-IN" sz="2000" dirty="0" smtClean="0">
                <a:solidFill>
                  <a:schemeClr val="bg1"/>
                </a:solidFill>
              </a:rPr>
              <a:t>Announcements 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800100"/>
            <a:ext cx="8194450" cy="4750018"/>
          </a:xfrm>
          <a:prstGeom prst="rect">
            <a:avLst/>
          </a:prstGeom>
          <a:noFill/>
          <a:ln>
            <a:gradFill>
              <a:gsLst>
                <a:gs pos="0">
                  <a:schemeClr val="bg1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b="1" u="sng" dirty="0" smtClean="0"/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 smtClean="0"/>
              <a:t>Composite </a:t>
            </a:r>
            <a:r>
              <a:rPr lang="en-IN" sz="2000" dirty="0"/>
              <a:t>Criteria of Investment &amp; Turnover for Classification;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 smtClean="0"/>
              <a:t>Calculation </a:t>
            </a:r>
            <a:r>
              <a:rPr lang="en-IN" sz="2000" dirty="0"/>
              <a:t>of Investment In Plant &amp; Machinery or Equipment;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 smtClean="0"/>
              <a:t>Calculation </a:t>
            </a:r>
            <a:r>
              <a:rPr lang="en-IN" sz="2000" dirty="0"/>
              <a:t>of Turnover;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 smtClean="0"/>
              <a:t>Registration </a:t>
            </a:r>
            <a:r>
              <a:rPr lang="en-IN" sz="2000" dirty="0"/>
              <a:t>Process;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 smtClean="0"/>
              <a:t>Registration </a:t>
            </a:r>
            <a:r>
              <a:rPr lang="en-IN" sz="2000" dirty="0"/>
              <a:t>of Existing Enterprises;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 err="1" smtClean="0"/>
              <a:t>Updation</a:t>
            </a:r>
            <a:r>
              <a:rPr lang="en-IN" sz="2000" dirty="0" smtClean="0"/>
              <a:t> </a:t>
            </a:r>
            <a:r>
              <a:rPr lang="en-IN" sz="2000" dirty="0"/>
              <a:t>of Information and Transition Period In Classification;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 smtClean="0"/>
              <a:t>Facilitation </a:t>
            </a:r>
            <a:r>
              <a:rPr lang="en-IN" sz="2000" dirty="0"/>
              <a:t>And Grievance </a:t>
            </a:r>
            <a:r>
              <a:rPr lang="en-IN" sz="2000" dirty="0" err="1"/>
              <a:t>Redressal</a:t>
            </a:r>
            <a:r>
              <a:rPr lang="en-IN" sz="2000" dirty="0"/>
              <a:t> Of Enterprises</a:t>
            </a:r>
            <a:r>
              <a:rPr lang="en-IN" sz="2000" dirty="0" smtClean="0"/>
              <a:t>;</a:t>
            </a:r>
          </a:p>
          <a:p>
            <a:pPr>
              <a:spcAft>
                <a:spcPts val="800"/>
              </a:spcAft>
              <a:buClr>
                <a:schemeClr val="accent6">
                  <a:lumMod val="75000"/>
                </a:schemeClr>
              </a:buClr>
            </a:pPr>
            <a:endParaRPr lang="en-IN" sz="2000" dirty="0"/>
          </a:p>
          <a:p>
            <a:pPr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</a:pPr>
            <a:r>
              <a:rPr lang="en-IN" sz="2000" b="1" u="sng" dirty="0"/>
              <a:t>Registration at : https://udyamregistration.gov.in/</a:t>
            </a:r>
          </a:p>
          <a:p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99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99990"/>
            <a:ext cx="819445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chemeClr val="bg1"/>
                </a:solidFill>
              </a:rPr>
              <a:t>Important MSME benefits during pre-COVID regime 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800100"/>
            <a:ext cx="8194450" cy="5570756"/>
          </a:xfrm>
          <a:prstGeom prst="rect">
            <a:avLst/>
          </a:prstGeom>
          <a:noFill/>
          <a:ln>
            <a:gradFill>
              <a:gsLst>
                <a:gs pos="0">
                  <a:schemeClr val="bg1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/>
              <a:t>Easy finance availability from Banks </a:t>
            </a:r>
            <a:r>
              <a:rPr lang="en-IN" sz="2000" dirty="0" smtClean="0"/>
              <a:t>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/>
              <a:t>Interest Rate Concession (MSME can avail a benefit of 1 to 1.5 % Reduction in </a:t>
            </a:r>
            <a:r>
              <a:rPr lang="en-IN" sz="2000" dirty="0" smtClean="0"/>
              <a:t>interest rate);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/>
              <a:t>Credit Linked Guarantee Scheme ( subject to certain conditions</a:t>
            </a:r>
            <a:r>
              <a:rPr lang="en-IN" sz="2000" dirty="0" smtClean="0"/>
              <a:t>);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/>
              <a:t>Registered entities must be paid their dues by the buyers within 45 days. Any delay </a:t>
            </a:r>
            <a:r>
              <a:rPr lang="en-IN" sz="2000" dirty="0" smtClean="0"/>
              <a:t>in such </a:t>
            </a:r>
            <a:r>
              <a:rPr lang="en-IN" sz="2000" dirty="0"/>
              <a:t>payment will attract mandatory interest. The said Interest payable to MSME will </a:t>
            </a:r>
            <a:r>
              <a:rPr lang="en-IN" sz="2000" dirty="0" smtClean="0"/>
              <a:t>not be </a:t>
            </a:r>
            <a:r>
              <a:rPr lang="en-IN" sz="2000" dirty="0"/>
              <a:t>allowed as a Business Expenditure under Income Tax </a:t>
            </a:r>
            <a:r>
              <a:rPr lang="en-IN" sz="2000" dirty="0" smtClean="0"/>
              <a:t>Act;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/>
              <a:t>Waiver in Earnest Money (Security Deposit ) in Government </a:t>
            </a:r>
            <a:r>
              <a:rPr lang="en-IN" sz="2000" dirty="0" smtClean="0"/>
              <a:t>tenders;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/>
              <a:t>Concession in electricity bills in certain </a:t>
            </a:r>
            <a:r>
              <a:rPr lang="en-IN" sz="2000" dirty="0" smtClean="0"/>
              <a:t>cases;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/>
              <a:t>Marketing Development Assistance and Export Promotion by </a:t>
            </a:r>
            <a:r>
              <a:rPr lang="en-IN" sz="2000" dirty="0" smtClean="0"/>
              <a:t>Government;</a:t>
            </a:r>
          </a:p>
          <a:p>
            <a:pPr marL="285750" indent="-285750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/>
              <a:t>MSME Training and Development program</a:t>
            </a:r>
            <a:r>
              <a:rPr lang="en-IN" sz="2000" dirty="0" smtClean="0"/>
              <a:t>;</a:t>
            </a:r>
          </a:p>
          <a:p>
            <a:pPr algn="ctr">
              <a:spcAft>
                <a:spcPts val="800"/>
              </a:spcAft>
            </a:pPr>
            <a:r>
              <a:rPr lang="en-IN" sz="2000" dirty="0" smtClean="0"/>
              <a:t>    </a:t>
            </a:r>
            <a:r>
              <a:rPr lang="en-IN" sz="2000" b="1" dirty="0" smtClean="0"/>
              <a:t>And many more  ..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25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42900"/>
            <a:ext cx="819445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chemeClr val="bg1"/>
                </a:solidFill>
              </a:rPr>
              <a:t>NEW MSME benefits and Current Stimulus Package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800100"/>
            <a:ext cx="8194450" cy="6935232"/>
          </a:xfrm>
          <a:prstGeom prst="rect">
            <a:avLst/>
          </a:prstGeom>
          <a:noFill/>
          <a:ln>
            <a:gradFill>
              <a:gsLst>
                <a:gs pos="0">
                  <a:schemeClr val="bg1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ACCESS TO FINANCE || https</a:t>
            </a:r>
            <a:r>
              <a:rPr lang="en-IN" sz="2000" b="1" dirty="0">
                <a:solidFill>
                  <a:schemeClr val="accent6">
                    <a:lumMod val="75000"/>
                  </a:schemeClr>
                </a:solidFill>
              </a:rPr>
              <a:t>://champions.gov.in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</a:p>
          <a:p>
            <a:pPr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</a:pPr>
            <a:r>
              <a:rPr lang="en-IN" sz="2800" b="1" dirty="0" err="1" smtClean="0"/>
              <a:t>Rs</a:t>
            </a:r>
            <a:r>
              <a:rPr lang="en-IN" sz="2800" b="1" dirty="0" smtClean="0"/>
              <a:t> </a:t>
            </a:r>
            <a:r>
              <a:rPr lang="en-IN" sz="2800" b="1" dirty="0"/>
              <a:t>3 lakh crores Guarantee </a:t>
            </a:r>
            <a:r>
              <a:rPr lang="en-IN" sz="2800" b="1" dirty="0" smtClean="0"/>
              <a:t>free Collateral </a:t>
            </a:r>
            <a:r>
              <a:rPr lang="en-IN" sz="2800" b="1" dirty="0"/>
              <a:t>free Automatic Loans  for Business, </a:t>
            </a:r>
            <a:r>
              <a:rPr lang="en-IN" sz="2800" b="1" dirty="0" err="1"/>
              <a:t>incl</a:t>
            </a:r>
            <a:r>
              <a:rPr lang="en-IN" sz="2800" b="1" dirty="0"/>
              <a:t> </a:t>
            </a:r>
            <a:r>
              <a:rPr lang="en-IN" sz="2800" b="1" dirty="0" smtClean="0"/>
              <a:t>MSME</a:t>
            </a:r>
          </a:p>
          <a:p>
            <a:pPr marL="7938" indent="-7938"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/>
              <a:t>Working Capital Term Loan</a:t>
            </a:r>
            <a:endParaRPr lang="en-IN" sz="2000" dirty="0" smtClean="0"/>
          </a:p>
          <a:p>
            <a:pPr marL="7938" indent="-7938"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 err="1" smtClean="0"/>
              <a:t>Upto</a:t>
            </a:r>
            <a:r>
              <a:rPr lang="en-IN" sz="2000" dirty="0" smtClean="0"/>
              <a:t> 20</a:t>
            </a:r>
            <a:r>
              <a:rPr lang="en-IN" sz="2000" dirty="0"/>
              <a:t>% of entire Outstanding credit as on </a:t>
            </a:r>
            <a:r>
              <a:rPr lang="en-IN" sz="2000" dirty="0" smtClean="0"/>
              <a:t>29.02.2020;</a:t>
            </a:r>
          </a:p>
          <a:p>
            <a:pPr marL="7938" indent="-7938"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/>
              <a:t>Loans up to </a:t>
            </a:r>
            <a:r>
              <a:rPr lang="en-IN" sz="2000" dirty="0" err="1"/>
              <a:t>Rs</a:t>
            </a:r>
            <a:r>
              <a:rPr lang="en-IN" sz="2000" dirty="0"/>
              <a:t>. 25 cr. </a:t>
            </a:r>
            <a:r>
              <a:rPr lang="en-IN" sz="2000" dirty="0" smtClean="0"/>
              <a:t>outstanding </a:t>
            </a:r>
            <a:r>
              <a:rPr lang="en-IN" sz="2000" dirty="0"/>
              <a:t>and units </a:t>
            </a:r>
            <a:r>
              <a:rPr lang="en-IN" sz="2000" dirty="0" err="1" smtClean="0"/>
              <a:t>upto</a:t>
            </a:r>
            <a:r>
              <a:rPr lang="en-IN" sz="2000" dirty="0" smtClean="0"/>
              <a:t> </a:t>
            </a:r>
            <a:r>
              <a:rPr lang="en-IN" sz="2000" dirty="0" err="1" smtClean="0"/>
              <a:t>Rs</a:t>
            </a:r>
            <a:r>
              <a:rPr lang="en-IN" sz="2000" dirty="0" smtClean="0"/>
              <a:t>. 100 </a:t>
            </a:r>
            <a:r>
              <a:rPr lang="en-IN" sz="2000" dirty="0" err="1" smtClean="0"/>
              <a:t>cr</a:t>
            </a:r>
            <a:r>
              <a:rPr lang="en-IN" sz="2000" dirty="0" smtClean="0"/>
              <a:t> turnover;</a:t>
            </a:r>
          </a:p>
          <a:p>
            <a:pPr marL="7938" indent="-7938"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/>
              <a:t>Loans to have 4 year tenor with one year </a:t>
            </a:r>
            <a:r>
              <a:rPr lang="en-IN" sz="2000" dirty="0" smtClean="0"/>
              <a:t>moratorium on principal payment, no processing fees and cap on rate of interest;</a:t>
            </a:r>
          </a:p>
          <a:p>
            <a:pPr marL="7938" indent="-7938"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/>
              <a:t>No pre-payment penalty to be charged in case of early </a:t>
            </a:r>
            <a:r>
              <a:rPr lang="en-IN" sz="2000" dirty="0" smtClean="0"/>
              <a:t>repayment;</a:t>
            </a:r>
          </a:p>
          <a:p>
            <a:pPr marL="7938" indent="-7938"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000" dirty="0"/>
              <a:t>Loan taken by promoter or director in personal capacity shall not be </a:t>
            </a:r>
            <a:r>
              <a:rPr lang="en-IN" sz="2000" dirty="0" smtClean="0"/>
              <a:t>covered;</a:t>
            </a:r>
          </a:p>
          <a:p>
            <a:pPr marL="457200" indent="-457200"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IN" sz="2000" dirty="0" smtClean="0"/>
          </a:p>
          <a:p>
            <a:pPr marL="457200" indent="-457200"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IN" sz="2000" dirty="0" smtClean="0"/>
          </a:p>
          <a:p>
            <a:pPr marL="457200" indent="-457200"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IN" sz="2000" dirty="0" smtClean="0"/>
          </a:p>
          <a:p>
            <a:pPr marL="457200" indent="-457200"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I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53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42900"/>
            <a:ext cx="819445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chemeClr val="bg1"/>
                </a:solidFill>
              </a:rPr>
              <a:t>NEW MSME benefits and Current Stimulus Package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800100"/>
            <a:ext cx="8194450" cy="2072362"/>
          </a:xfrm>
          <a:prstGeom prst="rect">
            <a:avLst/>
          </a:prstGeom>
          <a:noFill/>
          <a:ln>
            <a:gradFill>
              <a:gsLst>
                <a:gs pos="0">
                  <a:schemeClr val="bg1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ACCESS TO FINANCE || https</a:t>
            </a:r>
            <a:r>
              <a:rPr lang="en-IN" sz="2000" b="1" dirty="0">
                <a:solidFill>
                  <a:schemeClr val="accent6">
                    <a:lumMod val="75000"/>
                  </a:schemeClr>
                </a:solidFill>
              </a:rPr>
              <a:t>://champions.gov.in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</a:p>
          <a:p>
            <a:pPr marL="457200" indent="-457200"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IN" sz="2000" dirty="0" smtClean="0"/>
          </a:p>
          <a:p>
            <a:pPr marL="457200" indent="-457200"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I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85900"/>
            <a:ext cx="81690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42900"/>
            <a:ext cx="819445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chemeClr val="bg1"/>
                </a:solidFill>
              </a:rPr>
              <a:t>NEW MSME benefits and Current Stimulus Package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800100"/>
            <a:ext cx="8194450" cy="6730048"/>
          </a:xfrm>
          <a:prstGeom prst="rect">
            <a:avLst/>
          </a:prstGeom>
          <a:noFill/>
          <a:ln>
            <a:gradFill>
              <a:gsLst>
                <a:gs pos="0">
                  <a:schemeClr val="bg1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ACCESS TO FINANCE || https</a:t>
            </a:r>
            <a:r>
              <a:rPr lang="en-IN" sz="2000" b="1" dirty="0">
                <a:solidFill>
                  <a:schemeClr val="accent6">
                    <a:lumMod val="75000"/>
                  </a:schemeClr>
                </a:solidFill>
              </a:rPr>
              <a:t>://champions.gov.in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</a:p>
          <a:p>
            <a:pPr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</a:pPr>
            <a:r>
              <a:rPr lang="en-IN" sz="2800" b="1" dirty="0" err="1"/>
              <a:t>Rs</a:t>
            </a:r>
            <a:r>
              <a:rPr lang="en-IN" sz="2800" b="1" dirty="0"/>
              <a:t> 20,000 crore Subordinate Debt for </a:t>
            </a:r>
            <a:r>
              <a:rPr lang="en-IN" sz="2800" b="1" dirty="0" smtClean="0"/>
              <a:t>MSMEs</a:t>
            </a:r>
          </a:p>
          <a:p>
            <a:pPr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</a:pPr>
            <a:r>
              <a:rPr lang="en-IN" sz="2800" b="1" dirty="0" smtClean="0"/>
              <a:t>APPLICATION BY PROMOTERS</a:t>
            </a:r>
          </a:p>
          <a:p>
            <a:pPr indent="12700" algn="just">
              <a:spcAft>
                <a:spcPts val="800"/>
              </a:spcAft>
              <a:buClr>
                <a:srgbClr val="FF9900"/>
              </a:buClr>
              <a:buSzPct val="110000"/>
              <a:buFont typeface="Arial" panose="020B0604020202020204" pitchFamily="34" charset="0"/>
              <a:buChar char="•"/>
            </a:pPr>
            <a:r>
              <a:rPr lang="en-IN" sz="2000" dirty="0"/>
              <a:t>MSMEs survive on thin margins and come under financial stress at slightest disruption. To </a:t>
            </a:r>
            <a:r>
              <a:rPr lang="en-IN" sz="2000" dirty="0" smtClean="0"/>
              <a:t>support MSME </a:t>
            </a:r>
            <a:r>
              <a:rPr lang="en-IN" sz="2000" dirty="0"/>
              <a:t>units which have become stressed, there is a need to infuse capital in the MSME unit in </a:t>
            </a:r>
            <a:r>
              <a:rPr lang="en-IN" sz="2000" dirty="0" smtClean="0"/>
              <a:t>the form </a:t>
            </a:r>
            <a:r>
              <a:rPr lang="en-IN" sz="2000" dirty="0"/>
              <a:t>of equity or sub debt so that they can be revived</a:t>
            </a:r>
          </a:p>
          <a:p>
            <a:pPr indent="12700">
              <a:buClr>
                <a:srgbClr val="FF9900"/>
              </a:buClr>
              <a:buSzPct val="110000"/>
              <a:buFont typeface="Arial" panose="020B0604020202020204" pitchFamily="34" charset="0"/>
              <a:buChar char="•"/>
            </a:pPr>
            <a:r>
              <a:rPr lang="en-IN" sz="2000" dirty="0"/>
              <a:t>The Distressed Assets Fund–Sub Debt Scheme seeks to extend support to the promoter(s) of </a:t>
            </a:r>
            <a:r>
              <a:rPr lang="en-IN" sz="2000" dirty="0" smtClean="0"/>
              <a:t>the distressed </a:t>
            </a:r>
            <a:r>
              <a:rPr lang="en-IN" sz="2000" dirty="0"/>
              <a:t>units MSMEs by providing a debt facility of </a:t>
            </a:r>
            <a:r>
              <a:rPr lang="en-IN" sz="2000" dirty="0" err="1"/>
              <a:t>upto</a:t>
            </a:r>
            <a:r>
              <a:rPr lang="en-IN" sz="2000" dirty="0"/>
              <a:t> 15% of the promoter contribution or </a:t>
            </a:r>
            <a:r>
              <a:rPr lang="en-IN" sz="2000" dirty="0" err="1" smtClean="0"/>
              <a:t>Rs</a:t>
            </a:r>
            <a:r>
              <a:rPr lang="en-IN" sz="2000" dirty="0" smtClean="0"/>
              <a:t> 75 </a:t>
            </a:r>
            <a:r>
              <a:rPr lang="en-IN" sz="2000" dirty="0"/>
              <a:t>lakhs, to the </a:t>
            </a:r>
            <a:r>
              <a:rPr lang="en-IN" sz="2000" dirty="0" smtClean="0"/>
              <a:t>Promoter(s);</a:t>
            </a:r>
          </a:p>
          <a:p>
            <a:pPr>
              <a:buClr>
                <a:srgbClr val="FF9900"/>
              </a:buClr>
              <a:buSzPct val="110000"/>
            </a:pPr>
            <a:endParaRPr lang="en-IN" sz="2000" dirty="0" smtClean="0"/>
          </a:p>
          <a:p>
            <a:pPr indent="12700">
              <a:buClr>
                <a:srgbClr val="FF9900"/>
              </a:buClr>
              <a:buSzPct val="110000"/>
              <a:buFont typeface="Arial" panose="020B0604020202020204" pitchFamily="34" charset="0"/>
              <a:buChar char="•"/>
            </a:pPr>
            <a:r>
              <a:rPr lang="en-IN" sz="2000" dirty="0"/>
              <a:t>Promoter(s) in turn will infuse the amount in the MSME unit as equity and thereby enhance </a:t>
            </a:r>
            <a:r>
              <a:rPr lang="en-IN" sz="2000" dirty="0" smtClean="0"/>
              <a:t>the liquidity </a:t>
            </a:r>
            <a:r>
              <a:rPr lang="en-IN" sz="2000" dirty="0"/>
              <a:t>and maintain debt-equity ratio.</a:t>
            </a:r>
            <a:endParaRPr lang="en-IN" sz="2000" dirty="0" smtClean="0"/>
          </a:p>
          <a:p>
            <a:pPr marL="457200" indent="-457200"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IN" sz="2000" dirty="0" smtClean="0"/>
          </a:p>
          <a:p>
            <a:pPr marL="457200" indent="-457200"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IN" sz="2000" dirty="0" smtClean="0"/>
          </a:p>
          <a:p>
            <a:pPr marL="457200" indent="-457200"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I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29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42900"/>
            <a:ext cx="819445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chemeClr val="bg1"/>
                </a:solidFill>
              </a:rPr>
              <a:t>NEW MSME benefits and Current Stimulus Package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800100"/>
            <a:ext cx="8194450" cy="7325082"/>
          </a:xfrm>
          <a:prstGeom prst="rect">
            <a:avLst/>
          </a:prstGeom>
          <a:noFill/>
          <a:ln>
            <a:gradFill>
              <a:gsLst>
                <a:gs pos="0">
                  <a:schemeClr val="bg1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ACCESS TO FINANCE || https</a:t>
            </a:r>
            <a:r>
              <a:rPr lang="en-IN" sz="2000" b="1" dirty="0">
                <a:solidFill>
                  <a:schemeClr val="accent6">
                    <a:lumMod val="75000"/>
                  </a:schemeClr>
                </a:solidFill>
              </a:rPr>
              <a:t>://champions.gov.in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</a:p>
          <a:p>
            <a:pPr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</a:pPr>
            <a:r>
              <a:rPr lang="en-IN" sz="2800" b="1" dirty="0"/>
              <a:t>Equity Infusion for MSMEs through Fund of Funds</a:t>
            </a:r>
            <a:endParaRPr lang="en-IN" sz="2800" b="1" dirty="0" smtClean="0"/>
          </a:p>
          <a:p>
            <a:r>
              <a:rPr lang="en-IN" sz="2000" b="1" dirty="0"/>
              <a:t>Growth Funding to MSMEs through equity financing: </a:t>
            </a:r>
            <a:r>
              <a:rPr lang="en-IN" sz="2000" dirty="0"/>
              <a:t>GOI will support VC/PE firms in investing </a:t>
            </a:r>
            <a:r>
              <a:rPr lang="en-IN" sz="2000" dirty="0" smtClean="0"/>
              <a:t>in commercially </a:t>
            </a:r>
            <a:r>
              <a:rPr lang="en-IN" sz="2000" dirty="0"/>
              <a:t>viable MSMEs in meeting their growth requirements. The proposed fund of funds </a:t>
            </a:r>
            <a:r>
              <a:rPr lang="en-IN" sz="2000" dirty="0" smtClean="0"/>
              <a:t>will encourage </a:t>
            </a:r>
            <a:r>
              <a:rPr lang="en-IN" sz="2000" dirty="0"/>
              <a:t>private sector investments in the MSME sector and leverage Rs.50,000 crore. GOI will support VC/PE firms in investing </a:t>
            </a:r>
            <a:r>
              <a:rPr lang="en-IN" sz="2000" dirty="0" smtClean="0"/>
              <a:t>in commercially </a:t>
            </a:r>
            <a:r>
              <a:rPr lang="en-IN" sz="2000" dirty="0"/>
              <a:t>viable MSMEs in meeting their growth requirements</a:t>
            </a:r>
            <a:r>
              <a:rPr lang="en-IN" sz="2000" dirty="0" smtClean="0"/>
              <a:t>. Roadmap to Listing on Stock Exchange</a:t>
            </a:r>
          </a:p>
          <a:p>
            <a:endParaRPr lang="en-IN" sz="2000" dirty="0"/>
          </a:p>
          <a:p>
            <a:r>
              <a:rPr lang="en-IN" sz="2000" b="1" dirty="0"/>
              <a:t>Mother </a:t>
            </a:r>
            <a:r>
              <a:rPr lang="en-IN" sz="2000" b="1" dirty="0" smtClean="0"/>
              <a:t>Fund – GOI anchor Investor;</a:t>
            </a:r>
          </a:p>
          <a:p>
            <a:r>
              <a:rPr lang="en-IN" sz="2000" b="1" dirty="0" smtClean="0"/>
              <a:t>Daughter Funds </a:t>
            </a:r>
            <a:r>
              <a:rPr lang="en-IN" sz="2000" b="1" dirty="0"/>
              <a:t>– GOI anchor Investor;</a:t>
            </a:r>
            <a:endParaRPr lang="en-IN" sz="2000" b="1" dirty="0" smtClean="0"/>
          </a:p>
          <a:p>
            <a:endParaRPr lang="en-IN" sz="2000" b="1" dirty="0" smtClean="0"/>
          </a:p>
          <a:p>
            <a:r>
              <a:rPr lang="en-IN" sz="2000" b="1" dirty="0" smtClean="0"/>
              <a:t>How </a:t>
            </a:r>
            <a:r>
              <a:rPr lang="en-IN" sz="2000" b="1" dirty="0"/>
              <a:t>to </a:t>
            </a:r>
            <a:r>
              <a:rPr lang="en-IN" sz="2000" b="1" dirty="0" smtClean="0"/>
              <a:t>Apply : </a:t>
            </a:r>
            <a:r>
              <a:rPr lang="en-IN" sz="2000" dirty="0"/>
              <a:t>Through Investor Funds </a:t>
            </a:r>
            <a:r>
              <a:rPr lang="en-IN" sz="2000" dirty="0" err="1"/>
              <a:t>onboarded</a:t>
            </a:r>
            <a:r>
              <a:rPr lang="en-IN" sz="2000" dirty="0"/>
              <a:t> </a:t>
            </a:r>
            <a:r>
              <a:rPr lang="en-IN" sz="2000" dirty="0" smtClean="0"/>
              <a:t>and registered </a:t>
            </a:r>
            <a:r>
              <a:rPr lang="en-IN" sz="2000" dirty="0"/>
              <a:t>with proposed Fund of Funds</a:t>
            </a:r>
            <a:endParaRPr lang="en-IN" sz="2000" dirty="0" smtClean="0"/>
          </a:p>
          <a:p>
            <a:r>
              <a:rPr lang="en-IN" sz="2000" dirty="0" smtClean="0"/>
              <a:t> </a:t>
            </a:r>
            <a:endParaRPr lang="en-IN" sz="2000" dirty="0"/>
          </a:p>
          <a:p>
            <a:endParaRPr lang="en-IN" sz="2000" dirty="0" smtClean="0"/>
          </a:p>
          <a:p>
            <a:pPr marL="457200" indent="-457200"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IN" sz="2000" dirty="0" smtClean="0"/>
          </a:p>
          <a:p>
            <a:pPr marL="457200" indent="-457200"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IN" sz="2000" dirty="0" smtClean="0"/>
          </a:p>
          <a:p>
            <a:pPr marL="457200" indent="-457200"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 algn="ctr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I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912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1315</Words>
  <Application>Microsoft Office PowerPoint</Application>
  <PresentationFormat>On-screen Show (16:10)</PresentationFormat>
  <Paragraphs>211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 Unicode MS</vt:lpstr>
      <vt:lpstr>Arial</vt:lpstr>
      <vt:lpstr>Calibri</vt:lpstr>
      <vt:lpstr>FontAwesome</vt:lpstr>
      <vt:lpstr>Mangal</vt:lpstr>
      <vt:lpstr>Times New Roman</vt:lpstr>
      <vt:lpstr>Trebuchet MS</vt:lpstr>
      <vt:lpstr>Viner Hand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Pritthish</dc:creator>
  <cp:lastModifiedBy>nidhi</cp:lastModifiedBy>
  <cp:revision>374</cp:revision>
  <dcterms:created xsi:type="dcterms:W3CDTF">2018-12-29T09:17:51Z</dcterms:created>
  <dcterms:modified xsi:type="dcterms:W3CDTF">2020-07-11T09:15:27Z</dcterms:modified>
</cp:coreProperties>
</file>