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23" r:id="rId1"/>
  </p:sldMasterIdLst>
  <p:notesMasterIdLst>
    <p:notesMasterId r:id="rId46"/>
  </p:notesMasterIdLst>
  <p:sldIdLst>
    <p:sldId id="256" r:id="rId2"/>
    <p:sldId id="257" r:id="rId3"/>
    <p:sldId id="259" r:id="rId4"/>
    <p:sldId id="260"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1" r:id="rId18"/>
    <p:sldId id="310" r:id="rId19"/>
    <p:sldId id="312" r:id="rId20"/>
    <p:sldId id="313" r:id="rId21"/>
    <p:sldId id="314" r:id="rId22"/>
    <p:sldId id="315" r:id="rId23"/>
    <p:sldId id="319" r:id="rId24"/>
    <p:sldId id="320" r:id="rId25"/>
    <p:sldId id="321" r:id="rId26"/>
    <p:sldId id="322" r:id="rId27"/>
    <p:sldId id="323" r:id="rId28"/>
    <p:sldId id="324" r:id="rId29"/>
    <p:sldId id="325" r:id="rId30"/>
    <p:sldId id="326" r:id="rId31"/>
    <p:sldId id="327" r:id="rId32"/>
    <p:sldId id="328" r:id="rId33"/>
    <p:sldId id="329" r:id="rId34"/>
    <p:sldId id="330" r:id="rId35"/>
    <p:sldId id="331" r:id="rId36"/>
    <p:sldId id="332" r:id="rId37"/>
    <p:sldId id="334" r:id="rId38"/>
    <p:sldId id="335" r:id="rId39"/>
    <p:sldId id="336" r:id="rId40"/>
    <p:sldId id="337" r:id="rId41"/>
    <p:sldId id="338" r:id="rId42"/>
    <p:sldId id="339" r:id="rId43"/>
    <p:sldId id="340" r:id="rId44"/>
    <p:sldId id="289" r:id="rId45"/>
  </p:sldIdLst>
  <p:sldSz cx="12192000" cy="6858000"/>
  <p:notesSz cx="12192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E9E6"/>
    <a:srgbClr val="BD31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03" autoAdjust="0"/>
    <p:restoredTop sz="94660"/>
  </p:normalViewPr>
  <p:slideViewPr>
    <p:cSldViewPr>
      <p:cViewPr>
        <p:scale>
          <a:sx n="60" d="100"/>
          <a:sy n="60" d="100"/>
        </p:scale>
        <p:origin x="-1260" y="-25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presProps" Target="presProps.xml" /><Relationship Id="rId50"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viewProps" Target="viewProps.xml" /><Relationship Id="rId8" Type="http://schemas.openxmlformats.org/officeDocument/2006/relationships/slide" Target="slides/slide7.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DF142F6C-BF14-42C8-A683-5ED5827AE72E}" type="datetimeFigureOut">
              <a:rPr lang="en-IN" smtClean="0"/>
              <a:pPr/>
              <a:t>21-03-2021</a:t>
            </a:fld>
            <a:endParaRPr lang="en-IN"/>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74DFE42F-867D-4FC5-B315-31E714F61A4C}" type="slidenum">
              <a:rPr lang="en-IN" smtClean="0"/>
              <a:pPr/>
              <a:t>‹#›</a:t>
            </a:fld>
            <a:endParaRPr lang="en-IN"/>
          </a:p>
        </p:txBody>
      </p:sp>
    </p:spTree>
    <p:extLst>
      <p:ext uri="{BB962C8B-B14F-4D97-AF65-F5344CB8AC3E}">
        <p14:creationId xmlns:p14="http://schemas.microsoft.com/office/powerpoint/2010/main" val="2142193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DFE42F-867D-4FC5-B315-31E714F61A4C}" type="slidenum">
              <a:rPr lang="en-IN" smtClean="0"/>
              <a:pPr/>
              <a:t>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DB386AA-F1C1-40D4-AEAB-0A10E3C341F1}" type="datetime1">
              <a:rPr lang="en-US" smtClean="0"/>
              <a:pPr/>
              <a:t>3/21/2021</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329176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336E51-E897-432C-86AB-AA83088BE52F}" type="datetime1">
              <a:rPr lang="en-US" smtClean="0"/>
              <a:pPr/>
              <a:t>3/21/2021</a:t>
            </a:fld>
            <a:endParaRPr lang="en-US"/>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410999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6BA6DF5-F970-4666-8C32-7AE19830877B}" type="datetime1">
              <a:rPr lang="en-US" smtClean="0"/>
              <a:pPr/>
              <a:t>3/21/2021</a:t>
            </a:fld>
            <a:endParaRPr lang="en-US"/>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3726960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3F1A0CA-A13B-4969-9C62-4BC29BA79E67}" type="datetime1">
              <a:rPr lang="en-US" smtClean="0"/>
              <a:pPr/>
              <a:t>3/21/2021</a:t>
            </a:fld>
            <a:endParaRPr lang="en-US"/>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1885999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99D9CF-27A6-4E26-8F24-CFD44E25B64B}" type="datetime1">
              <a:rPr lang="en-US" smtClean="0"/>
              <a:pPr/>
              <a:t>3/21/2021</a:t>
            </a:fld>
            <a:endParaRPr lang="en-US"/>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1735781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6657C23-DC80-414F-BE20-D9FBCF582744}" type="datetime1">
              <a:rPr lang="en-US" smtClean="0"/>
              <a:pPr/>
              <a:t>3/21/2021</a:t>
            </a:fld>
            <a:endParaRPr lang="en-US"/>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944028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FD7C753-6F50-46DC-B664-A6D98DDC608D}" type="datetime1">
              <a:rPr lang="en-US" smtClean="0"/>
              <a:pPr/>
              <a:t>3/21/2021</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3688182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3AB02CD-88B3-4020-8CC6-34794F58DDB5}" type="datetime1">
              <a:rPr lang="en-US" smtClean="0"/>
              <a:pPr/>
              <a:t>3/21/2021</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14383272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24F12F0-15FA-4209-83DB-E5590BB6264D}" type="datetime1">
              <a:rPr lang="en-US" smtClean="0"/>
              <a:pPr/>
              <a:t>3/21/2021</a:t>
            </a:fld>
            <a:endParaRPr lang="en-US"/>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2034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1065C2-79B9-4176-87DC-8B94A1807926}" type="datetime1">
              <a:rPr lang="en-US" smtClean="0"/>
              <a:pPr/>
              <a:t>3/21/2021</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10131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391B4C-71AD-4D9F-B20E-A3BB7893B543}" type="datetime1">
              <a:rPr lang="en-US" smtClean="0"/>
              <a:pPr/>
              <a:t>3/21/2021</a:t>
            </a:fld>
            <a:endParaRPr lang="en-US"/>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200788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8DC997-1FC8-498B-90AC-C0CE1DC7542C}" type="datetime1">
              <a:rPr lang="en-US" smtClean="0"/>
              <a:pPr/>
              <a:t>3/21/2021</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3820229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C2B7F9-8B96-47E7-9884-9D96AFBAD0D2}" type="datetime1">
              <a:rPr lang="en-US" smtClean="0"/>
              <a:pPr/>
              <a:t>3/21/2021</a:t>
            </a:fld>
            <a:endParaRPr lang="en-US"/>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3438660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225276-7778-4032-84B3-07A151B43013}" type="datetime1">
              <a:rPr lang="en-US" smtClean="0"/>
              <a:pPr/>
              <a:t>3/21/2021</a:t>
            </a:fld>
            <a:endParaRPr lang="en-US"/>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3100293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BD89D-6AEE-44A6-8C6C-1CC300DC4521}" type="datetime1">
              <a:rPr lang="en-US" smtClean="0"/>
              <a:pPr/>
              <a:t>3/21/2021</a:t>
            </a:fld>
            <a:endParaRPr lang="en-US"/>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2132772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4EA96D-D68B-43C6-A209-1743FABB37F7}" type="datetime1">
              <a:rPr lang="en-US" smtClean="0"/>
              <a:pPr/>
              <a:t>3/21/2021</a:t>
            </a:fld>
            <a:endParaRPr lang="en-US"/>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473955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E25B11-92FE-4B3F-ABE3-1BCE1C76640F}" type="datetime1">
              <a:rPr lang="en-US" smtClean="0"/>
              <a:pPr/>
              <a:t>3/21/2021</a:t>
            </a:fld>
            <a:endParaRPr lang="en-US"/>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6F15528-21DE-4FAA-801E-634DDDAF4B2B}" type="slidenum">
              <a:rPr lang="en-IN" smtClean="0"/>
              <a:pPr/>
              <a:t>‹#›</a:t>
            </a:fld>
            <a:endParaRPr lang="en-IN"/>
          </a:p>
        </p:txBody>
      </p:sp>
    </p:spTree>
    <p:extLst>
      <p:ext uri="{BB962C8B-B14F-4D97-AF65-F5344CB8AC3E}">
        <p14:creationId xmlns:p14="http://schemas.microsoft.com/office/powerpoint/2010/main" val="3943608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A4CE555-B199-4474-8595-F5398379FC96}" type="datetime1">
              <a:rPr lang="en-US" smtClean="0"/>
              <a:pPr/>
              <a:t>3/21/2021</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6F15528-21DE-4FAA-801E-634DDDAF4B2B}" type="slidenum">
              <a:rPr lang="en-IN" smtClean="0"/>
              <a:pPr/>
              <a:t>‹#›</a:t>
            </a:fld>
            <a:endParaRPr lang="en-IN"/>
          </a:p>
        </p:txBody>
      </p:sp>
    </p:spTree>
    <p:extLst>
      <p:ext uri="{BB962C8B-B14F-4D97-AF65-F5344CB8AC3E}">
        <p14:creationId xmlns:p14="http://schemas.microsoft.com/office/powerpoint/2010/main" val="3092200485"/>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0C4EA-4C36-4E5D-A605-57E6AA73321B}"/>
              </a:ext>
            </a:extLst>
          </p:cNvPr>
          <p:cNvSpPr>
            <a:spLocks noGrp="1"/>
          </p:cNvSpPr>
          <p:nvPr>
            <p:ph type="ctrTitle"/>
          </p:nvPr>
        </p:nvSpPr>
        <p:spPr>
          <a:xfrm>
            <a:off x="1154955" y="1056152"/>
            <a:ext cx="9882090" cy="2677648"/>
          </a:xfrm>
        </p:spPr>
        <p:txBody>
          <a:bodyPr/>
          <a:lstStyle/>
          <a:p>
            <a:pPr algn="ctr"/>
            <a:r>
              <a:rPr lang="en-IN" dirty="0"/>
              <a:t>PRESENTATION </a:t>
            </a:r>
            <a:br>
              <a:rPr lang="en-IN" dirty="0"/>
            </a:br>
            <a:r>
              <a:rPr lang="en-IN" dirty="0"/>
              <a:t>ON</a:t>
            </a:r>
            <a:br>
              <a:rPr lang="en-IN" dirty="0"/>
            </a:br>
            <a:r>
              <a:rPr lang="en-IN" dirty="0"/>
              <a:t>LONG FORM AUDIT REPORT</a:t>
            </a:r>
          </a:p>
        </p:txBody>
      </p:sp>
      <p:sp>
        <p:nvSpPr>
          <p:cNvPr id="3" name="Subtitle 2">
            <a:extLst>
              <a:ext uri="{FF2B5EF4-FFF2-40B4-BE49-F238E27FC236}">
                <a16:creationId xmlns:a16="http://schemas.microsoft.com/office/drawing/2014/main" id="{27962306-2120-4580-8D5C-9AEB9070E865}"/>
              </a:ext>
            </a:extLst>
          </p:cNvPr>
          <p:cNvSpPr>
            <a:spLocks noGrp="1"/>
          </p:cNvSpPr>
          <p:nvPr>
            <p:ph type="subTitle" idx="1"/>
          </p:nvPr>
        </p:nvSpPr>
        <p:spPr>
          <a:xfrm>
            <a:off x="1154955" y="4777380"/>
            <a:ext cx="8825658" cy="1090020"/>
          </a:xfrm>
        </p:spPr>
        <p:txBody>
          <a:bodyPr>
            <a:normAutofit lnSpcReduction="10000"/>
          </a:bodyPr>
          <a:lstStyle/>
          <a:p>
            <a:pPr algn="ctr"/>
            <a:endParaRPr lang="en-IN" b="1" dirty="0"/>
          </a:p>
          <a:p>
            <a:pPr algn="ctr"/>
            <a:r>
              <a:rPr lang="en-IN" sz="4000" b="1" dirty="0"/>
              <a:t>- CA JAYESH KALA</a:t>
            </a:r>
          </a:p>
        </p:txBody>
      </p:sp>
      <p:sp>
        <p:nvSpPr>
          <p:cNvPr id="4" name="Slide Number Placeholder 3">
            <a:extLst>
              <a:ext uri="{FF2B5EF4-FFF2-40B4-BE49-F238E27FC236}">
                <a16:creationId xmlns:a16="http://schemas.microsoft.com/office/drawing/2014/main" id="{C13D97A9-DEC2-4D1D-8B2A-17C9AFE0515C}"/>
              </a:ext>
            </a:extLst>
          </p:cNvPr>
          <p:cNvSpPr>
            <a:spLocks noGrp="1"/>
          </p:cNvSpPr>
          <p:nvPr>
            <p:ph type="sldNum" sz="quarter" idx="12"/>
          </p:nvPr>
        </p:nvSpPr>
        <p:spPr/>
        <p:txBody>
          <a:bodyPr/>
          <a:lstStyle/>
          <a:p>
            <a:fld id="{B6F15528-21DE-4FAA-801E-634DDDAF4B2B}" type="slidenum">
              <a:rPr lang="en-IN" smtClean="0"/>
              <a:pPr/>
              <a:t>1</a:t>
            </a:fld>
            <a:endParaRPr lang="en-IN" dirty="0"/>
          </a:p>
        </p:txBody>
      </p:sp>
    </p:spTree>
    <p:extLst>
      <p:ext uri="{BB962C8B-B14F-4D97-AF65-F5344CB8AC3E}">
        <p14:creationId xmlns:p14="http://schemas.microsoft.com/office/powerpoint/2010/main" val="3546490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10</a:t>
            </a:fld>
            <a:endParaRPr lang="en-IN"/>
          </a:p>
        </p:txBody>
      </p:sp>
      <p:sp>
        <p:nvSpPr>
          <p:cNvPr id="3" name="object 3"/>
          <p:cNvSpPr txBox="1"/>
          <p:nvPr/>
        </p:nvSpPr>
        <p:spPr>
          <a:xfrm>
            <a:off x="457200" y="2035802"/>
            <a:ext cx="11201401" cy="4026102"/>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469900" lvl="1" algn="just">
              <a:spcBef>
                <a:spcPts val="600"/>
              </a:spcBef>
              <a:spcAft>
                <a:spcPts val="600"/>
              </a:spcAft>
            </a:pPr>
            <a:r>
              <a:rPr lang="en-US" sz="2400" dirty="0">
                <a:latin typeface="Century Gothic (Body)"/>
              </a:rPr>
              <a:t>d) Documentation.</a:t>
            </a:r>
          </a:p>
          <a:p>
            <a:pPr marL="1441450" lvl="2" indent="-514350" algn="just">
              <a:spcBef>
                <a:spcPts val="600"/>
              </a:spcBef>
              <a:spcAft>
                <a:spcPts val="600"/>
              </a:spcAft>
              <a:buFont typeface="+mj-lt"/>
              <a:buAutoNum type="romanLcPeriod"/>
            </a:pPr>
            <a:r>
              <a:rPr lang="en-US" sz="2400" dirty="0">
                <a:latin typeface="Century Gothic (Body)"/>
              </a:rPr>
              <a:t>Credit facilities released without execution of all the necessary documents.</a:t>
            </a:r>
          </a:p>
          <a:p>
            <a:pPr marL="1441450" lvl="2" indent="-514350" algn="just">
              <a:spcBef>
                <a:spcPts val="600"/>
              </a:spcBef>
              <a:spcAft>
                <a:spcPts val="600"/>
              </a:spcAft>
              <a:buFont typeface="+mj-lt"/>
              <a:buAutoNum type="romanLcPeriod"/>
            </a:pPr>
            <a:r>
              <a:rPr lang="en-US" sz="2400" dirty="0">
                <a:latin typeface="Century Gothic (Body)"/>
              </a:rPr>
              <a:t>Deficiencies in documentation, including non-registration of charges, non-obtaining of guarantees, etc.</a:t>
            </a:r>
          </a:p>
          <a:p>
            <a:pPr marL="1441450" lvl="2" indent="-514350" algn="just">
              <a:spcBef>
                <a:spcPts val="600"/>
              </a:spcBef>
              <a:spcAft>
                <a:spcPts val="600"/>
              </a:spcAft>
              <a:buFont typeface="+mj-lt"/>
              <a:buAutoNum type="romanLcPeriod"/>
            </a:pPr>
            <a:r>
              <a:rPr lang="en-US" sz="2400" dirty="0">
                <a:latin typeface="Century Gothic (Body)"/>
              </a:rPr>
              <a:t>Advances against lien of deposits granted </a:t>
            </a:r>
            <a:r>
              <a:rPr lang="en-US" sz="2400" dirty="0">
                <a:solidFill>
                  <a:srgbClr val="00B050"/>
                </a:solidFill>
                <a:latin typeface="Century Gothic (Body)"/>
              </a:rPr>
              <a:t>without</a:t>
            </a:r>
            <a:r>
              <a:rPr lang="en-US" sz="2400" dirty="0">
                <a:latin typeface="Century Gothic (Body)"/>
              </a:rPr>
              <a:t> marking a lien on the </a:t>
            </a:r>
            <a:r>
              <a:rPr lang="en-US" sz="2400" dirty="0">
                <a:solidFill>
                  <a:srgbClr val="00B050"/>
                </a:solidFill>
                <a:latin typeface="Century Gothic (Body)"/>
              </a:rPr>
              <a:t>bank’s deposit receipts and the related accounts</a:t>
            </a:r>
            <a:r>
              <a:rPr lang="en-US" sz="2400" dirty="0">
                <a:latin typeface="Century Gothic (Body)"/>
              </a:rPr>
              <a:t>.</a:t>
            </a:r>
          </a:p>
          <a:p>
            <a:pPr marL="984250" lvl="1" indent="-514350" algn="just">
              <a:spcBef>
                <a:spcPts val="95"/>
              </a:spcBef>
              <a:buAutoNum type="alphaLcParenR"/>
            </a:pPr>
            <a:endParaRPr lang="en-US" sz="2400" dirty="0">
              <a:latin typeface="Trebuchet MS" panose="020B0603020202020204" pitchFamily="34" charset="0"/>
            </a:endParaRPr>
          </a:p>
        </p:txBody>
      </p:sp>
    </p:spTree>
    <p:extLst>
      <p:ext uri="{BB962C8B-B14F-4D97-AF65-F5344CB8AC3E}">
        <p14:creationId xmlns:p14="http://schemas.microsoft.com/office/powerpoint/2010/main" val="3428633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11</a:t>
            </a:fld>
            <a:endParaRPr lang="en-IN"/>
          </a:p>
        </p:txBody>
      </p:sp>
      <p:sp>
        <p:nvSpPr>
          <p:cNvPr id="3" name="object 3"/>
          <p:cNvSpPr txBox="1"/>
          <p:nvPr/>
        </p:nvSpPr>
        <p:spPr>
          <a:xfrm>
            <a:off x="457200" y="2035802"/>
            <a:ext cx="11201401" cy="4244111"/>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469900" lvl="1" algn="just">
              <a:spcBef>
                <a:spcPts val="600"/>
              </a:spcBef>
              <a:spcAft>
                <a:spcPts val="600"/>
              </a:spcAft>
            </a:pPr>
            <a:r>
              <a:rPr lang="en-US" sz="2400" dirty="0">
                <a:latin typeface="Century Gothic (Body)"/>
              </a:rPr>
              <a:t>e) Review/ Monitoring/ Supervision.</a:t>
            </a:r>
          </a:p>
          <a:p>
            <a:pPr marL="1441450" lvl="2" indent="-514350" algn="just">
              <a:spcBef>
                <a:spcPts val="600"/>
              </a:spcBef>
              <a:spcAft>
                <a:spcPts val="600"/>
              </a:spcAft>
              <a:buFont typeface="+mj-lt"/>
              <a:buAutoNum type="romanLcPeriod"/>
            </a:pPr>
            <a:r>
              <a:rPr lang="en-US" sz="2400" dirty="0">
                <a:latin typeface="Century Gothic (Body)"/>
              </a:rPr>
              <a:t>Periodic review of advances, including periodic balance confirmation / acknowledgement of debts, followed by the branch? Details of the accounts overdue for review/renewal.</a:t>
            </a:r>
          </a:p>
          <a:p>
            <a:pPr marL="927100" lvl="2" algn="just">
              <a:spcBef>
                <a:spcPts val="600"/>
              </a:spcBef>
              <a:spcAft>
                <a:spcPts val="600"/>
              </a:spcAft>
            </a:pPr>
            <a:r>
              <a:rPr lang="en-US" sz="2400" dirty="0">
                <a:latin typeface="Century Gothic (Body)"/>
              </a:rPr>
              <a:t>	</a:t>
            </a:r>
          </a:p>
          <a:p>
            <a:pPr marL="927100" lvl="2" algn="just">
              <a:spcBef>
                <a:spcPts val="600"/>
              </a:spcBef>
              <a:spcAft>
                <a:spcPts val="600"/>
              </a:spcAft>
            </a:pPr>
            <a:r>
              <a:rPr lang="en-US" sz="2400" dirty="0">
                <a:latin typeface="Century Gothic (Body)"/>
              </a:rPr>
              <a:t>	</a:t>
            </a:r>
            <a:r>
              <a:rPr lang="en-US" sz="2400" dirty="0">
                <a:solidFill>
                  <a:srgbClr val="00B050"/>
                </a:solidFill>
                <a:latin typeface="Century Gothic (Body)"/>
              </a:rPr>
              <a:t>Major shortcomings in monitoring, etc.</a:t>
            </a:r>
          </a:p>
          <a:p>
            <a:pPr marL="1898650" lvl="3" indent="-514350" algn="just">
              <a:spcBef>
                <a:spcPts val="600"/>
              </a:spcBef>
              <a:spcAft>
                <a:spcPts val="600"/>
              </a:spcAft>
              <a:buFont typeface="Arial" pitchFamily="34" charset="0"/>
              <a:buChar char="•"/>
            </a:pPr>
            <a:r>
              <a:rPr lang="en-US" sz="2400" dirty="0">
                <a:solidFill>
                  <a:srgbClr val="00B050"/>
                </a:solidFill>
                <a:latin typeface="Century Gothic (Body)"/>
              </a:rPr>
              <a:t>between 3 to 6 months, and</a:t>
            </a:r>
          </a:p>
          <a:p>
            <a:pPr marL="1898650" lvl="3" indent="-514350" algn="just">
              <a:spcBef>
                <a:spcPts val="600"/>
              </a:spcBef>
              <a:spcAft>
                <a:spcPts val="600"/>
              </a:spcAft>
              <a:buFont typeface="Arial" pitchFamily="34" charset="0"/>
              <a:buChar char="•"/>
            </a:pPr>
            <a:r>
              <a:rPr lang="en-US" sz="2400" dirty="0">
                <a:solidFill>
                  <a:srgbClr val="00B050"/>
                </a:solidFill>
                <a:latin typeface="Century Gothic (Body)"/>
              </a:rPr>
              <a:t>over 6 months</a:t>
            </a:r>
          </a:p>
        </p:txBody>
      </p:sp>
    </p:spTree>
    <p:extLst>
      <p:ext uri="{BB962C8B-B14F-4D97-AF65-F5344CB8AC3E}">
        <p14:creationId xmlns:p14="http://schemas.microsoft.com/office/powerpoint/2010/main" val="3971662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12</a:t>
            </a:fld>
            <a:endParaRPr lang="en-IN"/>
          </a:p>
        </p:txBody>
      </p:sp>
      <p:sp>
        <p:nvSpPr>
          <p:cNvPr id="3" name="object 3"/>
          <p:cNvSpPr txBox="1"/>
          <p:nvPr/>
        </p:nvSpPr>
        <p:spPr>
          <a:xfrm>
            <a:off x="457200" y="2035802"/>
            <a:ext cx="11201401" cy="3502882"/>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927100" lvl="2" algn="just">
              <a:spcBef>
                <a:spcPts val="600"/>
              </a:spcBef>
              <a:spcAft>
                <a:spcPts val="600"/>
              </a:spcAft>
            </a:pPr>
            <a:r>
              <a:rPr lang="en-US" sz="2400" dirty="0">
                <a:latin typeface="Century Gothic (Body)"/>
              </a:rPr>
              <a:t>ii. a) Stock/book debt statements and other periodic operational data and financial statements, etc., received regularly and duly scrutinized and action taken?</a:t>
            </a:r>
          </a:p>
          <a:p>
            <a:pPr marL="927100" lvl="2" algn="just">
              <a:spcBef>
                <a:spcPts val="600"/>
              </a:spcBef>
              <a:spcAft>
                <a:spcPts val="600"/>
              </a:spcAft>
            </a:pPr>
            <a:r>
              <a:rPr lang="en-US" sz="2400" dirty="0">
                <a:latin typeface="Century Gothic (Body)"/>
              </a:rPr>
              <a:t>b) </a:t>
            </a:r>
            <a:r>
              <a:rPr lang="en-US" sz="2400" dirty="0">
                <a:solidFill>
                  <a:srgbClr val="00B050"/>
                </a:solidFill>
                <a:latin typeface="Century Gothic (Body)"/>
              </a:rPr>
              <a:t>Is the DP properly computed?</a:t>
            </a:r>
          </a:p>
          <a:p>
            <a:pPr marL="927100" lvl="2" algn="just">
              <a:spcBef>
                <a:spcPts val="600"/>
              </a:spcBef>
              <a:spcAft>
                <a:spcPts val="600"/>
              </a:spcAft>
            </a:pPr>
            <a:r>
              <a:rPr lang="en-US" sz="2400" dirty="0">
                <a:solidFill>
                  <a:srgbClr val="00B050"/>
                </a:solidFill>
                <a:latin typeface="Century Gothic (Body)"/>
              </a:rPr>
              <a:t>c) Latest audited financial statements available for accounts reviewed /renewed during the year?</a:t>
            </a:r>
          </a:p>
          <a:p>
            <a:pPr marL="927100" lvl="2" algn="just">
              <a:spcBef>
                <a:spcPts val="95"/>
              </a:spcBef>
            </a:pPr>
            <a:endParaRPr lang="en-US" sz="2400" dirty="0">
              <a:latin typeface="Trebuchet MS" panose="020B0603020202020204" pitchFamily="34" charset="0"/>
            </a:endParaRPr>
          </a:p>
        </p:txBody>
      </p:sp>
    </p:spTree>
    <p:extLst>
      <p:ext uri="{BB962C8B-B14F-4D97-AF65-F5344CB8AC3E}">
        <p14:creationId xmlns:p14="http://schemas.microsoft.com/office/powerpoint/2010/main" val="3087814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13</a:t>
            </a:fld>
            <a:endParaRPr lang="en-IN"/>
          </a:p>
        </p:txBody>
      </p:sp>
      <p:sp>
        <p:nvSpPr>
          <p:cNvPr id="3" name="object 3"/>
          <p:cNvSpPr txBox="1"/>
          <p:nvPr/>
        </p:nvSpPr>
        <p:spPr>
          <a:xfrm>
            <a:off x="457200" y="2035802"/>
            <a:ext cx="11201401" cy="4613442"/>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927100" lvl="2" algn="just">
              <a:spcBef>
                <a:spcPts val="600"/>
              </a:spcBef>
              <a:spcAft>
                <a:spcPts val="600"/>
              </a:spcAft>
            </a:pPr>
            <a:r>
              <a:rPr lang="en-US" sz="2400" dirty="0">
                <a:latin typeface="Century Gothic (Body)"/>
              </a:rPr>
              <a:t>iii. a) Stock Audit reports obtained for all eligible Accounts.</a:t>
            </a:r>
          </a:p>
          <a:p>
            <a:pPr marL="927100" lvl="2" algn="just">
              <a:spcBef>
                <a:spcPts val="600"/>
              </a:spcBef>
              <a:spcAft>
                <a:spcPts val="600"/>
              </a:spcAft>
            </a:pPr>
            <a:r>
              <a:rPr lang="en-US" sz="2400" dirty="0">
                <a:latin typeface="Century Gothic (Body)"/>
              </a:rPr>
              <a:t>b) </a:t>
            </a:r>
            <a:r>
              <a:rPr lang="en-US" sz="2400" dirty="0">
                <a:solidFill>
                  <a:srgbClr val="00B050"/>
                </a:solidFill>
                <a:latin typeface="Century Gothic (Body)"/>
              </a:rPr>
              <a:t>Details of:</a:t>
            </a:r>
          </a:p>
          <a:p>
            <a:pPr>
              <a:spcBef>
                <a:spcPts val="600"/>
              </a:spcBef>
              <a:spcAft>
                <a:spcPts val="600"/>
              </a:spcAft>
            </a:pPr>
            <a:r>
              <a:rPr lang="en-US" sz="2400" dirty="0">
                <a:solidFill>
                  <a:srgbClr val="00B050"/>
                </a:solidFill>
                <a:latin typeface="Century Gothic (Body)"/>
              </a:rPr>
              <a:t>			- cases where stock audit was required but was not conducted.</a:t>
            </a:r>
          </a:p>
          <a:p>
            <a:pPr algn="just">
              <a:spcBef>
                <a:spcPts val="600"/>
              </a:spcBef>
              <a:spcAft>
                <a:spcPts val="600"/>
              </a:spcAft>
            </a:pPr>
            <a:r>
              <a:rPr lang="en-US" sz="2400" dirty="0">
                <a:solidFill>
                  <a:srgbClr val="00B050"/>
                </a:solidFill>
                <a:latin typeface="Century Gothic (Body)"/>
              </a:rPr>
              <a:t>			- where stock  audit  was conducted but no action was taken on 			 			   adverse features.</a:t>
            </a:r>
          </a:p>
          <a:p>
            <a:pPr marL="927100" lvl="2" algn="just">
              <a:spcBef>
                <a:spcPts val="600"/>
              </a:spcBef>
              <a:spcAft>
                <a:spcPts val="600"/>
              </a:spcAft>
            </a:pPr>
            <a:r>
              <a:rPr lang="en-US" sz="2400" dirty="0">
                <a:latin typeface="Century Gothic (Body)"/>
              </a:rPr>
              <a:t>iv. Details of cases of advances to non- corporate entities with limits beyond </a:t>
            </a:r>
            <a:r>
              <a:rPr lang="en-US" sz="2400" dirty="0">
                <a:solidFill>
                  <a:srgbClr val="00B050"/>
                </a:solidFill>
                <a:latin typeface="Century Gothic (Body)"/>
              </a:rPr>
              <a:t>that is set by the bank</a:t>
            </a:r>
            <a:r>
              <a:rPr lang="en-US" sz="2400" dirty="0">
                <a:latin typeface="Century Gothic (Body)"/>
              </a:rPr>
              <a:t> where the branch has not obtained the duly audited accounts of borrowers.</a:t>
            </a:r>
            <a:endParaRPr lang="en-US" sz="2400" dirty="0">
              <a:solidFill>
                <a:srgbClr val="00B050"/>
              </a:solidFill>
              <a:latin typeface="Century Gothic (Body)"/>
            </a:endParaRPr>
          </a:p>
          <a:p>
            <a:pPr marL="927100" lvl="2" algn="just">
              <a:spcBef>
                <a:spcPts val="600"/>
              </a:spcBef>
              <a:spcAft>
                <a:spcPts val="600"/>
              </a:spcAft>
            </a:pP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1308849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14</a:t>
            </a:fld>
            <a:endParaRPr lang="en-IN"/>
          </a:p>
        </p:txBody>
      </p:sp>
      <p:sp>
        <p:nvSpPr>
          <p:cNvPr id="3" name="object 3"/>
          <p:cNvSpPr txBox="1"/>
          <p:nvPr/>
        </p:nvSpPr>
        <p:spPr>
          <a:xfrm>
            <a:off x="457200" y="2035802"/>
            <a:ext cx="11201401" cy="3872214"/>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927100" lvl="2" algn="just">
              <a:spcBef>
                <a:spcPts val="600"/>
              </a:spcBef>
              <a:spcAft>
                <a:spcPts val="600"/>
              </a:spcAft>
            </a:pPr>
            <a:r>
              <a:rPr lang="en-US" sz="2400" dirty="0">
                <a:latin typeface="Century Gothic (Body)"/>
              </a:rPr>
              <a:t>v. Physical verification of the securities charged to the bank .</a:t>
            </a:r>
          </a:p>
          <a:p>
            <a:pPr marL="927100" lvl="2" algn="just">
              <a:spcBef>
                <a:spcPts val="600"/>
              </a:spcBef>
              <a:spcAft>
                <a:spcPts val="600"/>
              </a:spcAft>
            </a:pPr>
            <a:r>
              <a:rPr lang="en-US" sz="2400" dirty="0">
                <a:latin typeface="Century Gothic (Body)"/>
              </a:rPr>
              <a:t>	</a:t>
            </a:r>
            <a:r>
              <a:rPr lang="en-US" sz="2400" dirty="0">
                <a:solidFill>
                  <a:srgbClr val="00B050"/>
                </a:solidFill>
                <a:latin typeface="Century Gothic (Body)"/>
              </a:rPr>
              <a:t>Details of substantial deterioration in value of security during 	financial 	year as per latest valuation report in comparison with earlier valuation 	report ?</a:t>
            </a:r>
          </a:p>
          <a:p>
            <a:pPr marL="927100" lvl="2" algn="just">
              <a:spcBef>
                <a:spcPts val="600"/>
              </a:spcBef>
              <a:spcAft>
                <a:spcPts val="600"/>
              </a:spcAft>
            </a:pPr>
            <a:r>
              <a:rPr lang="en-US" sz="2400" dirty="0">
                <a:latin typeface="Century Gothic (Body)"/>
              </a:rPr>
              <a:t>vi. Cases of deficiencies, </a:t>
            </a:r>
            <a:r>
              <a:rPr lang="en-US" sz="2400" dirty="0">
                <a:solidFill>
                  <a:srgbClr val="00B050"/>
                </a:solidFill>
                <a:latin typeface="Century Gothic (Body)"/>
              </a:rPr>
              <a:t>including</a:t>
            </a:r>
            <a:r>
              <a:rPr lang="en-US" sz="2400" dirty="0">
                <a:latin typeface="Century Gothic (Body)"/>
              </a:rPr>
              <a:t> in value of securities and inspection thereof or any other adverse features such as frequent/ unauthorized overdrawing beyond limits, inadequate insurance coverage, etc.?</a:t>
            </a:r>
            <a:endParaRPr lang="en-US" sz="2400" dirty="0">
              <a:solidFill>
                <a:srgbClr val="00B050"/>
              </a:solidFill>
              <a:latin typeface="Century Gothic (Body)"/>
            </a:endParaRPr>
          </a:p>
          <a:p>
            <a:pPr marL="927100" lvl="2" algn="just">
              <a:spcBef>
                <a:spcPts val="95"/>
              </a:spcBef>
            </a:pP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2987680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15</a:t>
            </a:fld>
            <a:endParaRPr lang="en-IN"/>
          </a:p>
        </p:txBody>
      </p:sp>
      <p:sp>
        <p:nvSpPr>
          <p:cNvPr id="3" name="object 3"/>
          <p:cNvSpPr txBox="1"/>
          <p:nvPr/>
        </p:nvSpPr>
        <p:spPr>
          <a:xfrm>
            <a:off x="457200" y="2035802"/>
            <a:ext cx="11201401" cy="4241546"/>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927100" lvl="2" algn="just">
              <a:spcBef>
                <a:spcPts val="600"/>
              </a:spcBef>
              <a:spcAft>
                <a:spcPts val="600"/>
              </a:spcAft>
            </a:pPr>
            <a:r>
              <a:rPr lang="en-US" sz="2400" dirty="0">
                <a:latin typeface="Century Gothic (Body)"/>
              </a:rPr>
              <a:t>vii. In respect of leasing finance activities, verification relating to 	security creation, asset inspection, insurance, etc.?</a:t>
            </a:r>
            <a:endParaRPr lang="en-US" sz="2400" dirty="0">
              <a:solidFill>
                <a:srgbClr val="00B050"/>
              </a:solidFill>
              <a:latin typeface="Century Gothic (Body)"/>
            </a:endParaRPr>
          </a:p>
          <a:p>
            <a:pPr marL="927100" lvl="2" algn="just">
              <a:spcBef>
                <a:spcPts val="600"/>
              </a:spcBef>
              <a:spcAft>
                <a:spcPts val="600"/>
              </a:spcAft>
            </a:pPr>
            <a:r>
              <a:rPr lang="en-US" sz="2400" dirty="0">
                <a:latin typeface="Century Gothic (Body)"/>
              </a:rPr>
              <a:t>viii. </a:t>
            </a:r>
            <a:r>
              <a:rPr lang="en-US" sz="2400" dirty="0">
                <a:solidFill>
                  <a:srgbClr val="00B050"/>
                </a:solidFill>
                <a:latin typeface="Century Gothic (Body)"/>
              </a:rPr>
              <a:t>Due diligence report in the form and manner required by the Reserve Bank of India in respect of advances under consortium and multiple banking arrangements. Give the list of accounts where such certificate/report is not obtained or not available on record.</a:t>
            </a:r>
          </a:p>
          <a:p>
            <a:pPr marL="927100" lvl="2" algn="just">
              <a:spcBef>
                <a:spcPts val="600"/>
              </a:spcBef>
              <a:spcAft>
                <a:spcPts val="600"/>
              </a:spcAft>
            </a:pPr>
            <a:r>
              <a:rPr lang="en-US" sz="2400" dirty="0">
                <a:solidFill>
                  <a:srgbClr val="00B050"/>
                </a:solidFill>
                <a:latin typeface="Century Gothic (Body)"/>
              </a:rPr>
              <a:t>(In case, the branch is not the lead bank, copy of certificate/report should be obtained from lead bank for review and record)</a:t>
            </a:r>
          </a:p>
          <a:p>
            <a:pPr marL="927100" lvl="2" algn="just">
              <a:spcBef>
                <a:spcPts val="95"/>
              </a:spcBef>
            </a:pP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3311787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16</a:t>
            </a:fld>
            <a:endParaRPr lang="en-IN"/>
          </a:p>
        </p:txBody>
      </p:sp>
      <p:sp>
        <p:nvSpPr>
          <p:cNvPr id="3" name="object 3"/>
          <p:cNvSpPr txBox="1"/>
          <p:nvPr/>
        </p:nvSpPr>
        <p:spPr>
          <a:xfrm>
            <a:off x="457200" y="2035802"/>
            <a:ext cx="11201401" cy="3902992"/>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927100" lvl="2" algn="just">
              <a:lnSpc>
                <a:spcPct val="150000"/>
              </a:lnSpc>
              <a:spcBef>
                <a:spcPts val="600"/>
              </a:spcBef>
              <a:spcAft>
                <a:spcPts val="600"/>
              </a:spcAft>
            </a:pPr>
            <a:r>
              <a:rPr lang="en-US" sz="2400" dirty="0">
                <a:solidFill>
                  <a:srgbClr val="00B050"/>
                </a:solidFill>
                <a:latin typeface="Century Gothic (Body)"/>
              </a:rPr>
              <a:t>ix. Whether the branch has any red-flagged account? If yes, whether any deviations were observed related to compliance of bank's policy related with Red Flag Accounts?</a:t>
            </a:r>
          </a:p>
          <a:p>
            <a:pPr marL="927100" lvl="2" algn="just">
              <a:lnSpc>
                <a:spcPct val="150000"/>
              </a:lnSpc>
              <a:spcBef>
                <a:spcPts val="600"/>
              </a:spcBef>
              <a:spcAft>
                <a:spcPts val="600"/>
              </a:spcAft>
            </a:pPr>
            <a:r>
              <a:rPr lang="en-US" sz="2400" dirty="0">
                <a:solidFill>
                  <a:srgbClr val="00B050"/>
                </a:solidFill>
                <a:latin typeface="Century Gothic (Body)"/>
              </a:rPr>
              <a:t>x. Comment on adverse features considered significant in top 5 standard large   advances and which need management's attention.</a:t>
            </a:r>
          </a:p>
          <a:p>
            <a:pPr marL="927100" lvl="2" algn="just">
              <a:spcBef>
                <a:spcPts val="95"/>
              </a:spcBef>
            </a:pP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4027938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17</a:t>
            </a:fld>
            <a:endParaRPr lang="en-IN"/>
          </a:p>
        </p:txBody>
      </p:sp>
      <p:sp>
        <p:nvSpPr>
          <p:cNvPr id="3" name="object 3"/>
          <p:cNvSpPr txBox="1"/>
          <p:nvPr/>
        </p:nvSpPr>
        <p:spPr>
          <a:xfrm>
            <a:off x="457200" y="2035802"/>
            <a:ext cx="11201401" cy="4782720"/>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1100" dirty="0"/>
          </a:p>
          <a:p>
            <a:pPr marL="469900" lvl="1" algn="just">
              <a:spcBef>
                <a:spcPts val="600"/>
              </a:spcBef>
              <a:spcAft>
                <a:spcPts val="600"/>
              </a:spcAft>
            </a:pPr>
            <a:r>
              <a:rPr lang="en-US" sz="2400" dirty="0">
                <a:latin typeface="Century Gothic (Body)"/>
              </a:rPr>
              <a:t>f)  Asset Classification, Provisioning of Advances and Resolution of 	Stressed Assets.</a:t>
            </a:r>
          </a:p>
          <a:p>
            <a:pPr marL="1441450" lvl="2" indent="-514350" algn="just">
              <a:spcBef>
                <a:spcPts val="600"/>
              </a:spcBef>
              <a:spcAft>
                <a:spcPts val="600"/>
              </a:spcAft>
              <a:buFont typeface="+mj-lt"/>
              <a:buAutoNum type="romanLcPeriod"/>
            </a:pPr>
            <a:r>
              <a:rPr lang="en-US" sz="2400" dirty="0">
                <a:latin typeface="Century Gothic (Body)"/>
              </a:rPr>
              <a:t>a) Classification of Advances into standard / substandard / doubtful / loss assets is as per RBI norms </a:t>
            </a:r>
            <a:r>
              <a:rPr lang="en-US" sz="2400" dirty="0">
                <a:solidFill>
                  <a:srgbClr val="00B050"/>
                </a:solidFill>
                <a:latin typeface="Century Gothic (Body)"/>
              </a:rPr>
              <a:t>through the computer system, without manual intervention?</a:t>
            </a:r>
          </a:p>
          <a:p>
            <a:pPr marL="927100" lvl="2" algn="just">
              <a:spcBef>
                <a:spcPts val="600"/>
              </a:spcBef>
              <a:spcAft>
                <a:spcPts val="600"/>
              </a:spcAft>
            </a:pPr>
            <a:r>
              <a:rPr lang="en-US" sz="2400" dirty="0">
                <a:latin typeface="Century Gothic (Body)"/>
              </a:rPr>
              <a:t>	b) </a:t>
            </a:r>
            <a:r>
              <a:rPr lang="en-US" sz="2400" dirty="0">
                <a:solidFill>
                  <a:srgbClr val="00B050"/>
                </a:solidFill>
                <a:latin typeface="Century Gothic (Body)"/>
              </a:rPr>
              <a:t>Classification of accounts into SMA-0, SMA-1, and SMA-2. If 	auditor</a:t>
            </a:r>
            <a:r>
              <a:rPr lang="en-US" sz="2400" dirty="0">
                <a:latin typeface="Century Gothic (Body)"/>
              </a:rPr>
              <a:t> 	disagrees the details of such advances with reasons 	should be given. 	Also MOC to be given.</a:t>
            </a:r>
          </a:p>
          <a:p>
            <a:pPr marL="927100" lvl="2" algn="just">
              <a:spcBef>
                <a:spcPts val="600"/>
              </a:spcBef>
              <a:spcAft>
                <a:spcPts val="600"/>
              </a:spcAft>
            </a:pPr>
            <a:r>
              <a:rPr lang="en-US" sz="2400" dirty="0">
                <a:latin typeface="Century Gothic (Body)"/>
              </a:rPr>
              <a:t>ii. 	a) List the accounts which have either been downgraded or upgraded 	with regard to their classification as Non-Performing Asset or Standard 	Asset during the year and the reason thereof.</a:t>
            </a:r>
            <a:r>
              <a:rPr lang="en-US" sz="2400" dirty="0"/>
              <a:t>	</a:t>
            </a: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3461106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18</a:t>
            </a:fld>
            <a:endParaRPr lang="en-IN"/>
          </a:p>
        </p:txBody>
      </p:sp>
      <p:sp>
        <p:nvSpPr>
          <p:cNvPr id="3" name="object 3"/>
          <p:cNvSpPr txBox="1"/>
          <p:nvPr/>
        </p:nvSpPr>
        <p:spPr>
          <a:xfrm>
            <a:off x="457200" y="2035802"/>
            <a:ext cx="11201401" cy="4179990"/>
          </a:xfrm>
          <a:prstGeom prst="rect">
            <a:avLst/>
          </a:prstGeom>
        </p:spPr>
        <p:txBody>
          <a:bodyPr vert="horz" wrap="square" lIns="0" tIns="12065" rIns="0" bIns="0" rtlCol="0">
            <a:spAutoFit/>
          </a:bodyPr>
          <a:lstStyle/>
          <a:p>
            <a:pPr marL="1441450" lvl="2" indent="-514350" algn="just">
              <a:spcBef>
                <a:spcPts val="95"/>
              </a:spcBef>
              <a:buFont typeface="+mj-lt"/>
              <a:buAutoNum type="romanLcPeriod"/>
            </a:pPr>
            <a:endParaRPr lang="en-US" sz="2400" dirty="0"/>
          </a:p>
          <a:p>
            <a:pPr marL="927100" lvl="2" algn="just">
              <a:spcBef>
                <a:spcPts val="600"/>
              </a:spcBef>
              <a:spcAft>
                <a:spcPts val="600"/>
              </a:spcAft>
            </a:pPr>
            <a:r>
              <a:rPr lang="en-US" sz="2400" dirty="0">
                <a:latin typeface="Century Gothic (Body)"/>
              </a:rPr>
              <a:t>iii. </a:t>
            </a:r>
            <a:r>
              <a:rPr lang="en-US" sz="2400" dirty="0">
                <a:solidFill>
                  <a:srgbClr val="00B050"/>
                </a:solidFill>
                <a:latin typeface="Century Gothic (Body)"/>
              </a:rPr>
              <a:t>a) Whether the branch has reported accounts restructured or 	</a:t>
            </a:r>
            <a:r>
              <a:rPr lang="en-US" sz="2400" dirty="0" err="1">
                <a:solidFill>
                  <a:srgbClr val="00B050"/>
                </a:solidFill>
                <a:latin typeface="Century Gothic (Body)"/>
              </a:rPr>
              <a:t>rephased</a:t>
            </a:r>
            <a:r>
              <a:rPr lang="en-US" sz="2400" dirty="0">
                <a:solidFill>
                  <a:srgbClr val="00B050"/>
                </a:solidFill>
                <a:latin typeface="Century Gothic (Body)"/>
              </a:rPr>
              <a:t> 	during the year to  Controlling Authority of the bank?</a:t>
            </a:r>
          </a:p>
          <a:p>
            <a:pPr marL="927100" lvl="2" algn="just">
              <a:spcBef>
                <a:spcPts val="600"/>
              </a:spcBef>
              <a:spcAft>
                <a:spcPts val="600"/>
              </a:spcAft>
            </a:pPr>
            <a:r>
              <a:rPr lang="en-US" sz="2400" dirty="0">
                <a:solidFill>
                  <a:srgbClr val="00B050"/>
                </a:solidFill>
                <a:latin typeface="Century Gothic (Body)"/>
              </a:rPr>
              <a:t>	b) Whether the RBI Guidelines for restructuring on all such cases have 	been followed.</a:t>
            </a:r>
          </a:p>
          <a:p>
            <a:pPr marL="927100" lvl="2" algn="just">
              <a:spcBef>
                <a:spcPts val="600"/>
              </a:spcBef>
              <a:spcAft>
                <a:spcPts val="600"/>
              </a:spcAft>
            </a:pPr>
            <a:r>
              <a:rPr lang="en-US" sz="2400" dirty="0">
                <a:solidFill>
                  <a:srgbClr val="00B050"/>
                </a:solidFill>
                <a:latin typeface="Century Gothic (Body)"/>
              </a:rPr>
              <a:t>	c) Whether the branch complies with the regulatory stance for 	resolution of stressed assets, including the compliance with board 	approved policies in this regard, tracking/reporting of defaults for 	resolution purposes among others?</a:t>
            </a:r>
          </a:p>
          <a:p>
            <a:pPr marL="927100" lvl="2" algn="just">
              <a:spcBef>
                <a:spcPts val="95"/>
              </a:spcBef>
            </a:pPr>
            <a:r>
              <a:rPr lang="en-US" sz="2400" dirty="0"/>
              <a:t>	</a:t>
            </a: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1639855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19</a:t>
            </a:fld>
            <a:endParaRPr lang="en-IN"/>
          </a:p>
        </p:txBody>
      </p:sp>
      <p:sp>
        <p:nvSpPr>
          <p:cNvPr id="3" name="object 3"/>
          <p:cNvSpPr txBox="1"/>
          <p:nvPr/>
        </p:nvSpPr>
        <p:spPr>
          <a:xfrm>
            <a:off x="457200" y="2035802"/>
            <a:ext cx="11201401" cy="2982227"/>
          </a:xfrm>
          <a:prstGeom prst="rect">
            <a:avLst/>
          </a:prstGeom>
        </p:spPr>
        <p:txBody>
          <a:bodyPr vert="horz" wrap="square" lIns="0" tIns="12065" rIns="0" bIns="0" rtlCol="0">
            <a:spAutoFit/>
          </a:bodyPr>
          <a:lstStyle/>
          <a:p>
            <a:pPr marL="1441450" lvl="2" indent="-514350" algn="just">
              <a:spcBef>
                <a:spcPts val="95"/>
              </a:spcBef>
              <a:buFont typeface="+mj-lt"/>
              <a:buAutoNum type="romanLcPeriod"/>
            </a:pPr>
            <a:endParaRPr lang="en-US" sz="2400" dirty="0"/>
          </a:p>
          <a:p>
            <a:pPr marL="927100" lvl="2" algn="just">
              <a:spcBef>
                <a:spcPts val="600"/>
              </a:spcBef>
              <a:spcAft>
                <a:spcPts val="600"/>
              </a:spcAft>
            </a:pPr>
            <a:r>
              <a:rPr lang="en-US" sz="2400" dirty="0">
                <a:latin typeface="Century Gothic (Body)"/>
              </a:rPr>
              <a:t>iv. </a:t>
            </a:r>
            <a:r>
              <a:rPr lang="en-US" sz="2400" dirty="0">
                <a:solidFill>
                  <a:srgbClr val="00B050"/>
                </a:solidFill>
                <a:latin typeface="Century Gothic (Body)"/>
              </a:rPr>
              <a:t>a) Whether the upgradations in non-performing advances is in line 	with 	the norms of Reserve Bank of India</a:t>
            </a:r>
          </a:p>
          <a:p>
            <a:pPr marL="927100" lvl="2" algn="just">
              <a:spcBef>
                <a:spcPts val="600"/>
              </a:spcBef>
              <a:spcAft>
                <a:spcPts val="600"/>
              </a:spcAft>
            </a:pPr>
            <a:r>
              <a:rPr lang="en-US" sz="2400" dirty="0">
                <a:solidFill>
                  <a:srgbClr val="00B050"/>
                </a:solidFill>
                <a:latin typeface="Century Gothic (Body)"/>
              </a:rPr>
              <a:t>	b) Where the auditor disagrees with upgradation of accounts? If 	yes, 	give reasons thereof.</a:t>
            </a:r>
            <a:r>
              <a:rPr lang="en-US" sz="2400" dirty="0">
                <a:latin typeface="Century Gothic (Body)"/>
              </a:rPr>
              <a:t>	</a:t>
            </a:r>
          </a:p>
          <a:p>
            <a:pPr marL="927100" lvl="2" algn="just">
              <a:spcBef>
                <a:spcPts val="600"/>
              </a:spcBef>
              <a:spcAft>
                <a:spcPts val="600"/>
              </a:spcAft>
            </a:pPr>
            <a:r>
              <a:rPr lang="en-US" sz="2400" dirty="0">
                <a:latin typeface="Century Gothic (Body)"/>
              </a:rPr>
              <a:t>v. Details where no legal action undertaken for recovery  of  advances   or  	recalling of advances.</a:t>
            </a:r>
          </a:p>
        </p:txBody>
      </p:sp>
    </p:spTree>
    <p:extLst>
      <p:ext uri="{BB962C8B-B14F-4D97-AF65-F5344CB8AC3E}">
        <p14:creationId xmlns:p14="http://schemas.microsoft.com/office/powerpoint/2010/main" val="2719935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9051" y="969325"/>
            <a:ext cx="3203349" cy="566822"/>
          </a:xfrm>
          <a:prstGeom prst="rect">
            <a:avLst/>
          </a:prstGeom>
        </p:spPr>
        <p:txBody>
          <a:bodyPr vert="horz" wrap="square" lIns="0" tIns="12700" rIns="0" bIns="0" rtlCol="0">
            <a:spAutoFit/>
          </a:bodyPr>
          <a:lstStyle/>
          <a:p>
            <a:pPr marL="12700">
              <a:lnSpc>
                <a:spcPct val="100000"/>
              </a:lnSpc>
              <a:spcBef>
                <a:spcPts val="100"/>
              </a:spcBef>
            </a:pPr>
            <a:r>
              <a:rPr sz="3600" spc="-5" dirty="0"/>
              <a:t>Introduction</a:t>
            </a:r>
            <a:endParaRPr sz="3600" dirty="0"/>
          </a:p>
        </p:txBody>
      </p:sp>
      <p:sp>
        <p:nvSpPr>
          <p:cNvPr id="6" name="Slide Number Placeholder 5">
            <a:extLst>
              <a:ext uri="{FF2B5EF4-FFF2-40B4-BE49-F238E27FC236}">
                <a16:creationId xmlns:a16="http://schemas.microsoft.com/office/drawing/2014/main" id="{120E26D5-D679-4AC3-951B-3F2ED4439845}"/>
              </a:ext>
            </a:extLst>
          </p:cNvPr>
          <p:cNvSpPr>
            <a:spLocks noGrp="1"/>
          </p:cNvSpPr>
          <p:nvPr>
            <p:ph type="sldNum" sz="quarter" idx="12"/>
          </p:nvPr>
        </p:nvSpPr>
        <p:spPr/>
        <p:txBody>
          <a:bodyPr/>
          <a:lstStyle/>
          <a:p>
            <a:fld id="{B6F15528-21DE-4FAA-801E-634DDDAF4B2B}" type="slidenum">
              <a:rPr lang="en-IN" smtClean="0"/>
              <a:pPr/>
              <a:t>2</a:t>
            </a:fld>
            <a:endParaRPr lang="en-IN" dirty="0"/>
          </a:p>
        </p:txBody>
      </p:sp>
      <p:sp>
        <p:nvSpPr>
          <p:cNvPr id="3" name="object 3"/>
          <p:cNvSpPr txBox="1"/>
          <p:nvPr/>
        </p:nvSpPr>
        <p:spPr>
          <a:xfrm>
            <a:off x="759051" y="2295905"/>
            <a:ext cx="11051949" cy="4201791"/>
          </a:xfrm>
          <a:prstGeom prst="rect">
            <a:avLst/>
          </a:prstGeom>
        </p:spPr>
        <p:txBody>
          <a:bodyPr vert="horz" wrap="square" lIns="0" tIns="76835" rIns="0" bIns="0" rtlCol="0">
            <a:spAutoFit/>
          </a:bodyPr>
          <a:lstStyle/>
          <a:p>
            <a:pPr marL="457200" indent="-457200" algn="just">
              <a:spcBef>
                <a:spcPts val="600"/>
              </a:spcBef>
              <a:spcAft>
                <a:spcPts val="600"/>
              </a:spcAft>
              <a:buFont typeface="Wingdings" pitchFamily="2" charset="2"/>
              <a:buChar char="ü"/>
            </a:pPr>
            <a:r>
              <a:rPr lang="en-US" sz="2600" b="0" i="0" u="none" strike="noStrike" baseline="0" dirty="0">
                <a:latin typeface="Century Gothic (Body)"/>
              </a:rPr>
              <a:t>Long form Audit Report (LFAR) is a requirement of RBI from an Auditor.</a:t>
            </a:r>
          </a:p>
          <a:p>
            <a:pPr marL="457200" indent="-457200" algn="just">
              <a:spcBef>
                <a:spcPts val="600"/>
              </a:spcBef>
              <a:spcAft>
                <a:spcPts val="600"/>
              </a:spcAft>
              <a:buFont typeface="Wingdings" pitchFamily="2" charset="2"/>
              <a:buChar char="ü"/>
            </a:pPr>
            <a:r>
              <a:rPr lang="en-US" sz="2600" dirty="0">
                <a:latin typeface="Century Gothic (Body)"/>
                <a:cs typeface="Trebuchet MS"/>
              </a:rPr>
              <a:t>It was devised by RBI in 1985 and has been revised in 1992-93, 2003 and 2020.</a:t>
            </a:r>
          </a:p>
          <a:p>
            <a:pPr marL="457200" indent="-457200" algn="just">
              <a:spcBef>
                <a:spcPts val="600"/>
              </a:spcBef>
              <a:spcAft>
                <a:spcPts val="600"/>
              </a:spcAft>
              <a:buFont typeface="Wingdings" pitchFamily="2" charset="2"/>
              <a:buChar char="ü"/>
            </a:pPr>
            <a:r>
              <a:rPr lang="en-IN" sz="2600" dirty="0">
                <a:latin typeface="Century Gothic (Body)"/>
                <a:cs typeface="Trebuchet MS"/>
              </a:rPr>
              <a:t>LFAR includes questionnaires for specialized branches –</a:t>
            </a:r>
          </a:p>
          <a:p>
            <a:pPr lvl="1" algn="just">
              <a:spcBef>
                <a:spcPts val="600"/>
              </a:spcBef>
              <a:spcAft>
                <a:spcPts val="600"/>
              </a:spcAft>
              <a:buFont typeface="Wingdings" pitchFamily="2" charset="2"/>
              <a:buChar char="§"/>
            </a:pPr>
            <a:r>
              <a:rPr lang="en-IN" sz="2600" dirty="0">
                <a:latin typeface="Century Gothic (Body)"/>
                <a:cs typeface="Trebuchet MS"/>
              </a:rPr>
              <a:t> For branches dealing in foreign exchange transactions.</a:t>
            </a:r>
          </a:p>
          <a:p>
            <a:pPr lvl="1" algn="just">
              <a:spcBef>
                <a:spcPts val="600"/>
              </a:spcBef>
              <a:spcAft>
                <a:spcPts val="600"/>
              </a:spcAft>
              <a:buFont typeface="Wingdings" pitchFamily="2" charset="2"/>
              <a:buChar char="§"/>
            </a:pPr>
            <a:r>
              <a:rPr lang="en-IN" sz="2600" dirty="0">
                <a:latin typeface="Century Gothic (Body)"/>
                <a:cs typeface="Trebuchet MS"/>
              </a:rPr>
              <a:t> For branches dealing in very large advances.</a:t>
            </a:r>
          </a:p>
          <a:p>
            <a:pPr lvl="1" algn="just">
              <a:spcBef>
                <a:spcPts val="600"/>
              </a:spcBef>
              <a:spcAft>
                <a:spcPts val="600"/>
              </a:spcAft>
              <a:buFont typeface="Wingdings" pitchFamily="2" charset="2"/>
              <a:buChar char="§"/>
            </a:pPr>
            <a:r>
              <a:rPr lang="en-IN" sz="2600" dirty="0">
                <a:latin typeface="Century Gothic (Body)"/>
                <a:cs typeface="Trebuchet MS"/>
              </a:rPr>
              <a:t> For branches dealing in recovery of NPA.</a:t>
            </a:r>
          </a:p>
          <a:p>
            <a:pPr lvl="1" algn="just">
              <a:spcBef>
                <a:spcPts val="600"/>
              </a:spcBef>
              <a:spcAft>
                <a:spcPts val="600"/>
              </a:spcAft>
              <a:buFont typeface="Wingdings" pitchFamily="2" charset="2"/>
              <a:buChar char="§"/>
            </a:pPr>
            <a:r>
              <a:rPr lang="en-IN" sz="2600" dirty="0">
                <a:latin typeface="Century Gothic (Body)"/>
                <a:cs typeface="Trebuchet MS"/>
              </a:rPr>
              <a:t> For branches dealing in clearing house operations (service branches).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20</a:t>
            </a:fld>
            <a:endParaRPr lang="en-IN"/>
          </a:p>
        </p:txBody>
      </p:sp>
      <p:sp>
        <p:nvSpPr>
          <p:cNvPr id="3" name="object 3"/>
          <p:cNvSpPr txBox="1"/>
          <p:nvPr/>
        </p:nvSpPr>
        <p:spPr>
          <a:xfrm>
            <a:off x="457200" y="2035802"/>
            <a:ext cx="11201401" cy="4179990"/>
          </a:xfrm>
          <a:prstGeom prst="rect">
            <a:avLst/>
          </a:prstGeom>
        </p:spPr>
        <p:txBody>
          <a:bodyPr vert="horz" wrap="square" lIns="0" tIns="12065" rIns="0" bIns="0" rtlCol="0">
            <a:spAutoFit/>
          </a:bodyPr>
          <a:lstStyle/>
          <a:p>
            <a:pPr marL="1441450" lvl="2" indent="-514350" algn="just">
              <a:spcBef>
                <a:spcPts val="95"/>
              </a:spcBef>
              <a:buFont typeface="+mj-lt"/>
              <a:buAutoNum type="romanLcPeriod"/>
            </a:pPr>
            <a:endParaRPr lang="en-US" sz="2400" dirty="0"/>
          </a:p>
          <a:p>
            <a:pPr marL="927100" lvl="2" algn="just">
              <a:spcBef>
                <a:spcPts val="600"/>
              </a:spcBef>
              <a:spcAft>
                <a:spcPts val="600"/>
              </a:spcAft>
            </a:pPr>
            <a:r>
              <a:rPr lang="en-US" sz="2400" dirty="0">
                <a:latin typeface="Century Gothic (Body)"/>
              </a:rPr>
              <a:t>vi. Details wherein process under IBC is mandated but not initiated by the branch?</a:t>
            </a:r>
          </a:p>
          <a:p>
            <a:pPr marL="927100" lvl="2" algn="just">
              <a:spcBef>
                <a:spcPts val="600"/>
              </a:spcBef>
              <a:spcAft>
                <a:spcPts val="600"/>
              </a:spcAft>
            </a:pPr>
            <a:r>
              <a:rPr lang="en-US" sz="2400" dirty="0">
                <a:latin typeface="Century Gothic (Body)"/>
              </a:rPr>
              <a:t>Whether there are any borrowers at the branch against whom the process of IBC is initiated by any of the creditors including bank? If yes, provide the list of such accounts and comment on the adequacy of provision made thereto?</a:t>
            </a:r>
          </a:p>
          <a:p>
            <a:pPr marL="927100" lvl="2" algn="just">
              <a:spcBef>
                <a:spcPts val="600"/>
              </a:spcBef>
              <a:spcAft>
                <a:spcPts val="600"/>
              </a:spcAft>
            </a:pPr>
            <a:r>
              <a:rPr lang="en-US" sz="2400" dirty="0">
                <a:latin typeface="Century Gothic (Body)"/>
              </a:rPr>
              <a:t>vii. Details of claims for Credit Guarantee (ECGC and others) lodged and settled. If rejected provision has been made. </a:t>
            </a:r>
          </a:p>
          <a:p>
            <a:pPr marL="927100" lvl="2" algn="just">
              <a:spcBef>
                <a:spcPts val="95"/>
              </a:spcBef>
            </a:pPr>
            <a:endParaRPr lang="en-US" sz="2400" dirty="0">
              <a:latin typeface="Trebuchet MS" panose="020B0603020202020204" pitchFamily="34" charset="0"/>
            </a:endParaRPr>
          </a:p>
        </p:txBody>
      </p:sp>
    </p:spTree>
    <p:extLst>
      <p:ext uri="{BB962C8B-B14F-4D97-AF65-F5344CB8AC3E}">
        <p14:creationId xmlns:p14="http://schemas.microsoft.com/office/powerpoint/2010/main" val="4288777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21</a:t>
            </a:fld>
            <a:endParaRPr lang="en-IN"/>
          </a:p>
        </p:txBody>
      </p:sp>
      <p:sp>
        <p:nvSpPr>
          <p:cNvPr id="3" name="object 3"/>
          <p:cNvSpPr txBox="1"/>
          <p:nvPr/>
        </p:nvSpPr>
        <p:spPr>
          <a:xfrm>
            <a:off x="457200" y="2035802"/>
            <a:ext cx="11201401" cy="4026102"/>
          </a:xfrm>
          <a:prstGeom prst="rect">
            <a:avLst/>
          </a:prstGeom>
        </p:spPr>
        <p:txBody>
          <a:bodyPr vert="horz" wrap="square" lIns="0" tIns="12065" rIns="0" bIns="0" rtlCol="0">
            <a:spAutoFit/>
          </a:bodyPr>
          <a:lstStyle/>
          <a:p>
            <a:pPr marL="1441450" lvl="2" indent="-514350" algn="just">
              <a:spcBef>
                <a:spcPts val="95"/>
              </a:spcBef>
              <a:buFont typeface="+mj-lt"/>
              <a:buAutoNum type="romanLcPeriod"/>
            </a:pPr>
            <a:endParaRPr lang="en-US" sz="2400" dirty="0"/>
          </a:p>
          <a:p>
            <a:pPr marL="927100" lvl="2" algn="just">
              <a:spcBef>
                <a:spcPts val="600"/>
              </a:spcBef>
              <a:spcAft>
                <a:spcPts val="600"/>
              </a:spcAft>
            </a:pPr>
            <a:r>
              <a:rPr lang="en-US" sz="2400" dirty="0">
                <a:latin typeface="Century Gothic (Body)"/>
              </a:rPr>
              <a:t>viii. In respect of non-performing assets, has the branch obtained valuation reports from approved </a:t>
            </a:r>
            <a:r>
              <a:rPr lang="en-US" sz="2400" dirty="0" err="1">
                <a:latin typeface="Century Gothic (Body)"/>
              </a:rPr>
              <a:t>valuers</a:t>
            </a:r>
            <a:r>
              <a:rPr lang="en-US" sz="2400" dirty="0">
                <a:latin typeface="Century Gothic (Body)"/>
              </a:rPr>
              <a:t> for the </a:t>
            </a:r>
            <a:r>
              <a:rPr lang="en-US" sz="2400" dirty="0" err="1">
                <a:latin typeface="Century Gothic (Body)"/>
              </a:rPr>
              <a:t>immovables</a:t>
            </a:r>
            <a:r>
              <a:rPr lang="en-US" sz="2400" dirty="0">
                <a:latin typeface="Century Gothic (Body)"/>
              </a:rPr>
              <a:t> charged to the bank, once in three years, unless the circumstances warrant a shorter duration?</a:t>
            </a:r>
          </a:p>
          <a:p>
            <a:pPr marL="927100" lvl="2" algn="just">
              <a:spcBef>
                <a:spcPts val="600"/>
              </a:spcBef>
              <a:spcAft>
                <a:spcPts val="600"/>
              </a:spcAft>
            </a:pPr>
            <a:r>
              <a:rPr lang="en-US" sz="2400" dirty="0">
                <a:latin typeface="Century Gothic (Body)"/>
              </a:rPr>
              <a:t>ix. In the cases examined by you, has the branch complied with the Recovery Policy prescribed by the controlling authorities of the bank with respect to compromise/settlement and write-off cases? Details of the cases of compromise/settlement and write-off cases   involving   write-offs/waivers in excess of </a:t>
            </a:r>
            <a:r>
              <a:rPr lang="en-US" sz="2400" dirty="0" err="1">
                <a:latin typeface="Century Gothic (Body)"/>
              </a:rPr>
              <a:t>Rs</a:t>
            </a:r>
            <a:r>
              <a:rPr lang="en-US" sz="2400" dirty="0">
                <a:latin typeface="Century Gothic (Body)"/>
              </a:rPr>
              <a:t>. 50.00 lakhs may be given. </a:t>
            </a:r>
          </a:p>
          <a:p>
            <a:pPr marL="927100" lvl="2" algn="just">
              <a:spcBef>
                <a:spcPts val="95"/>
              </a:spcBef>
            </a:pPr>
            <a:endParaRPr lang="en-US" sz="2400" dirty="0">
              <a:latin typeface="Trebuchet MS" panose="020B0603020202020204" pitchFamily="34" charset="0"/>
            </a:endParaRPr>
          </a:p>
        </p:txBody>
      </p:sp>
    </p:spTree>
    <p:extLst>
      <p:ext uri="{BB962C8B-B14F-4D97-AF65-F5344CB8AC3E}">
        <p14:creationId xmlns:p14="http://schemas.microsoft.com/office/powerpoint/2010/main" val="3799011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22</a:t>
            </a:fld>
            <a:endParaRPr lang="en-IN"/>
          </a:p>
        </p:txBody>
      </p:sp>
      <p:sp>
        <p:nvSpPr>
          <p:cNvPr id="3" name="object 3"/>
          <p:cNvSpPr txBox="1"/>
          <p:nvPr/>
        </p:nvSpPr>
        <p:spPr>
          <a:xfrm>
            <a:off x="457200" y="2035802"/>
            <a:ext cx="11201401" cy="4613442"/>
          </a:xfrm>
          <a:prstGeom prst="rect">
            <a:avLst/>
          </a:prstGeom>
        </p:spPr>
        <p:txBody>
          <a:bodyPr vert="horz" wrap="square" lIns="0" tIns="12065" rIns="0" bIns="0" rtlCol="0">
            <a:spAutoFit/>
          </a:bodyPr>
          <a:lstStyle/>
          <a:p>
            <a:pPr marL="1441450" lvl="2" indent="-514350" algn="just">
              <a:spcBef>
                <a:spcPts val="95"/>
              </a:spcBef>
              <a:buFont typeface="+mj-lt"/>
              <a:buAutoNum type="romanLcPeriod"/>
            </a:pPr>
            <a:endParaRPr lang="en-US" sz="2400" dirty="0"/>
          </a:p>
          <a:p>
            <a:pPr marL="927100" lvl="2" algn="just">
              <a:spcBef>
                <a:spcPts val="600"/>
              </a:spcBef>
              <a:spcAft>
                <a:spcPts val="600"/>
              </a:spcAft>
            </a:pPr>
            <a:r>
              <a:rPr lang="en-US" sz="2400" dirty="0">
                <a:latin typeface="Century Gothic (Body)"/>
              </a:rPr>
              <a:t>x. List the major deficiencies in credit review, monitoring and supervision.</a:t>
            </a:r>
          </a:p>
          <a:p>
            <a:pPr marL="927100" lvl="2" algn="just">
              <a:spcBef>
                <a:spcPts val="600"/>
              </a:spcBef>
              <a:spcAft>
                <a:spcPts val="600"/>
              </a:spcAft>
            </a:pPr>
            <a:r>
              <a:rPr lang="en-US" sz="2400" dirty="0">
                <a:latin typeface="Century Gothic (Body)"/>
              </a:rPr>
              <a:t>xi. Is the branch prompt in ensuring execution of decrees obtained for recovery from the defaulting borrowers? Give Age-wise analysis of decrees obtained and pending execution.</a:t>
            </a:r>
          </a:p>
          <a:p>
            <a:pPr marL="927100" lvl="2" algn="just">
              <a:spcBef>
                <a:spcPts val="600"/>
              </a:spcBef>
              <a:spcAft>
                <a:spcPts val="600"/>
              </a:spcAft>
            </a:pPr>
            <a:r>
              <a:rPr lang="en-US" sz="2400" dirty="0">
                <a:latin typeface="Century Gothic (Body)"/>
              </a:rPr>
              <a:t>xii. Whether in the cases concluded the recoveries have been properly appropriated against the principal / interest as per the policy of the bank?</a:t>
            </a:r>
          </a:p>
          <a:p>
            <a:pPr marL="927100" lvl="2" algn="just">
              <a:spcBef>
                <a:spcPts val="600"/>
              </a:spcBef>
              <a:spcAft>
                <a:spcPts val="600"/>
              </a:spcAft>
            </a:pPr>
            <a:r>
              <a:rPr lang="en-US" sz="2400" dirty="0">
                <a:latin typeface="Century Gothic (Body)"/>
              </a:rPr>
              <a:t>xiii. In  cases  where  documents  are  held at centralized processing </a:t>
            </a:r>
            <a:r>
              <a:rPr lang="en-US" sz="2400" dirty="0" err="1">
                <a:latin typeface="Century Gothic (Body)"/>
              </a:rPr>
              <a:t>centres</a:t>
            </a:r>
            <a:r>
              <a:rPr lang="en-US" sz="2400" dirty="0">
                <a:latin typeface="Century Gothic (Body)"/>
              </a:rPr>
              <a:t> / office, whether  the  auditor  has  received  the relevant documents as asked by them on test check basis and satisfied themselves. Report the exceptions, if any.</a:t>
            </a:r>
            <a:endParaRPr lang="en-US" sz="2400" dirty="0">
              <a:latin typeface="Trebuchet MS" panose="020B0603020202020204" pitchFamily="34" charset="0"/>
            </a:endParaRPr>
          </a:p>
        </p:txBody>
      </p:sp>
    </p:spTree>
    <p:extLst>
      <p:ext uri="{BB962C8B-B14F-4D97-AF65-F5344CB8AC3E}">
        <p14:creationId xmlns:p14="http://schemas.microsoft.com/office/powerpoint/2010/main" val="3624754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23</a:t>
            </a:fld>
            <a:endParaRPr lang="en-IN"/>
          </a:p>
        </p:txBody>
      </p:sp>
      <p:sp>
        <p:nvSpPr>
          <p:cNvPr id="3" name="object 3"/>
          <p:cNvSpPr txBox="1"/>
          <p:nvPr/>
        </p:nvSpPr>
        <p:spPr>
          <a:xfrm>
            <a:off x="457200" y="2035802"/>
            <a:ext cx="11201401" cy="4395434"/>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469900" lvl="1" algn="just">
              <a:spcBef>
                <a:spcPts val="600"/>
              </a:spcBef>
              <a:spcAft>
                <a:spcPts val="600"/>
              </a:spcAft>
            </a:pPr>
            <a:r>
              <a:rPr lang="en-US" sz="2400" dirty="0">
                <a:latin typeface="Century Gothic (Body)"/>
              </a:rPr>
              <a:t>g) Non Fund based facilities.</a:t>
            </a:r>
          </a:p>
          <a:p>
            <a:pPr marL="1441450" lvl="2" indent="-514350" algn="just">
              <a:spcBef>
                <a:spcPts val="600"/>
              </a:spcBef>
              <a:spcAft>
                <a:spcPts val="600"/>
              </a:spcAft>
              <a:buFont typeface="+mj-lt"/>
              <a:buAutoNum type="romanLcPeriod"/>
            </a:pPr>
            <a:r>
              <a:rPr lang="en-US" sz="2400" dirty="0">
                <a:solidFill>
                  <a:srgbClr val="00B050"/>
                </a:solidFill>
                <a:latin typeface="Century Gothic (Body)"/>
              </a:rPr>
              <a:t>List of borrowers with details of LCs devolved or guarantees invoked during the year.</a:t>
            </a:r>
          </a:p>
          <a:p>
            <a:pPr marL="1441450" lvl="2" indent="-514350" algn="just">
              <a:spcBef>
                <a:spcPts val="600"/>
              </a:spcBef>
              <a:spcAft>
                <a:spcPts val="600"/>
              </a:spcAft>
              <a:buFont typeface="+mj-lt"/>
              <a:buAutoNum type="romanLcPeriod"/>
            </a:pPr>
            <a:r>
              <a:rPr lang="en-US" sz="2400" dirty="0">
                <a:solidFill>
                  <a:srgbClr val="00B050"/>
                </a:solidFill>
                <a:latin typeface="Century Gothic (Body)"/>
              </a:rPr>
              <a:t>List of borrowers where the LCs have been devolved or guarantees have been invoked but not paid with amount thereof.</a:t>
            </a:r>
          </a:p>
          <a:p>
            <a:pPr marL="1441450" lvl="2" indent="-514350" algn="just">
              <a:spcBef>
                <a:spcPts val="600"/>
              </a:spcBef>
              <a:spcAft>
                <a:spcPts val="600"/>
              </a:spcAft>
              <a:buFont typeface="+mj-lt"/>
              <a:buAutoNum type="romanLcPeriod"/>
            </a:pPr>
            <a:r>
              <a:rPr lang="en-US" sz="2400" dirty="0">
                <a:solidFill>
                  <a:srgbClr val="00B050"/>
                </a:solidFill>
                <a:latin typeface="Century Gothic (Body)"/>
              </a:rPr>
              <a:t>List of instances where interchangeability between fund based and non-fund-based facilities was allowed subsequent to devolvement of LC / invocation of BG.</a:t>
            </a:r>
          </a:p>
          <a:p>
            <a:pPr marL="927100" lvl="2" algn="just">
              <a:spcBef>
                <a:spcPts val="95"/>
              </a:spcBef>
            </a:pPr>
            <a:r>
              <a:rPr lang="en-US" sz="2400" dirty="0"/>
              <a:t>	</a:t>
            </a: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3461106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24</a:t>
            </a:fld>
            <a:endParaRPr lang="en-IN"/>
          </a:p>
        </p:txBody>
      </p:sp>
      <p:sp>
        <p:nvSpPr>
          <p:cNvPr id="3" name="object 3"/>
          <p:cNvSpPr txBox="1"/>
          <p:nvPr/>
        </p:nvSpPr>
        <p:spPr>
          <a:xfrm>
            <a:off x="457200" y="2035802"/>
            <a:ext cx="11201401" cy="4549322"/>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469900" lvl="1" algn="just">
              <a:spcBef>
                <a:spcPts val="600"/>
              </a:spcBef>
              <a:spcAft>
                <a:spcPts val="600"/>
              </a:spcAft>
              <a:buFont typeface="Wingdings" pitchFamily="2" charset="2"/>
              <a:buChar char="v"/>
            </a:pPr>
            <a:r>
              <a:rPr lang="en-US" sz="2400" dirty="0"/>
              <a:t> </a:t>
            </a:r>
            <a:r>
              <a:rPr lang="en-US" sz="2400" dirty="0">
                <a:latin typeface="Century Gothic (Body)"/>
              </a:rPr>
              <a:t>Other Assets:</a:t>
            </a:r>
          </a:p>
          <a:p>
            <a:pPr marL="927100" lvl="2" algn="just">
              <a:spcBef>
                <a:spcPts val="600"/>
              </a:spcBef>
              <a:spcAft>
                <a:spcPts val="600"/>
              </a:spcAft>
              <a:buFont typeface="Wingdings" pitchFamily="2" charset="2"/>
              <a:buChar char="Ø"/>
            </a:pPr>
            <a:r>
              <a:rPr lang="en-US" sz="2400" dirty="0">
                <a:latin typeface="Century Gothic (Body)"/>
              </a:rPr>
              <a:t> Suspense Account/ Sundry Assets</a:t>
            </a:r>
          </a:p>
          <a:p>
            <a:pPr marL="1898650" lvl="3" indent="-514350" algn="just">
              <a:spcBef>
                <a:spcPts val="600"/>
              </a:spcBef>
              <a:spcAft>
                <a:spcPts val="600"/>
              </a:spcAft>
              <a:buFont typeface="+mj-lt"/>
              <a:buAutoNum type="romanLcPeriod"/>
            </a:pPr>
            <a:r>
              <a:rPr lang="en-US" sz="2400" dirty="0">
                <a:latin typeface="Century Gothic (Body)"/>
              </a:rPr>
              <a:t>Details of outstanding entries in suspense account in excess of 90 days </a:t>
            </a:r>
            <a:r>
              <a:rPr lang="en-US" sz="2400" dirty="0" err="1">
                <a:latin typeface="Century Gothic (Body)"/>
              </a:rPr>
              <a:t>alongwith</a:t>
            </a:r>
            <a:r>
              <a:rPr lang="en-US" sz="2400" dirty="0">
                <a:latin typeface="Century Gothic (Body)"/>
              </a:rPr>
              <a:t> the reasons for delay in adjusting the entries may be provided. If not recoverable whether provision/write-off is required?</a:t>
            </a:r>
          </a:p>
          <a:p>
            <a:pPr marL="1898650" lvl="3" indent="-514350" algn="just">
              <a:spcBef>
                <a:spcPts val="600"/>
              </a:spcBef>
              <a:spcAft>
                <a:spcPts val="600"/>
              </a:spcAft>
              <a:buFont typeface="+mj-lt"/>
              <a:buAutoNum type="romanLcPeriod"/>
            </a:pPr>
            <a:r>
              <a:rPr lang="en-US" sz="2400" dirty="0">
                <a:solidFill>
                  <a:srgbClr val="00B050"/>
                </a:solidFill>
                <a:latin typeface="Century Gothic (Body)"/>
              </a:rPr>
              <a:t>Are there any intangible items under this head e.g. losses not provided / pending investigation?</a:t>
            </a:r>
          </a:p>
          <a:p>
            <a:pPr marL="469900" lvl="1" algn="just">
              <a:spcBef>
                <a:spcPts val="600"/>
              </a:spcBef>
              <a:spcAft>
                <a:spcPts val="600"/>
              </a:spcAft>
            </a:pPr>
            <a:r>
              <a:rPr lang="en-US" sz="2400" dirty="0">
                <a:solidFill>
                  <a:srgbClr val="00B050"/>
                </a:solidFill>
                <a:latin typeface="Century Gothic (Body)"/>
              </a:rPr>
              <a:t>	</a:t>
            </a:r>
          </a:p>
          <a:p>
            <a:pPr marL="927100" lvl="2" algn="just">
              <a:spcBef>
                <a:spcPts val="95"/>
              </a:spcBef>
            </a:pPr>
            <a:r>
              <a:rPr lang="en-US" sz="2400" dirty="0"/>
              <a:t>	</a:t>
            </a: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3461106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25</a:t>
            </a:fld>
            <a:endParaRPr lang="en-IN"/>
          </a:p>
        </p:txBody>
      </p:sp>
      <p:sp>
        <p:nvSpPr>
          <p:cNvPr id="3" name="object 3"/>
          <p:cNvSpPr txBox="1"/>
          <p:nvPr/>
        </p:nvSpPr>
        <p:spPr>
          <a:xfrm>
            <a:off x="457200" y="2035802"/>
            <a:ext cx="11201401" cy="4764766"/>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469900" lvl="1" algn="just">
              <a:spcBef>
                <a:spcPts val="600"/>
              </a:spcBef>
              <a:spcAft>
                <a:spcPts val="600"/>
              </a:spcAft>
            </a:pPr>
            <a:r>
              <a:rPr lang="en-US" sz="2400" dirty="0">
                <a:latin typeface="Century Gothic (Body)"/>
              </a:rPr>
              <a:t>II. LIABILITIES</a:t>
            </a:r>
          </a:p>
          <a:p>
            <a:pPr marL="927100" lvl="2" algn="just">
              <a:spcBef>
                <a:spcPts val="600"/>
              </a:spcBef>
              <a:spcAft>
                <a:spcPts val="600"/>
              </a:spcAft>
              <a:buFont typeface="Wingdings" pitchFamily="2" charset="2"/>
              <a:buChar char="v"/>
            </a:pPr>
            <a:r>
              <a:rPr lang="en-US" sz="2400" dirty="0">
                <a:latin typeface="Century Gothic (Body)"/>
              </a:rPr>
              <a:t>	Deposits: </a:t>
            </a:r>
          </a:p>
          <a:p>
            <a:pPr marL="1841500" lvl="3" indent="-457200" algn="just">
              <a:spcBef>
                <a:spcPts val="600"/>
              </a:spcBef>
              <a:spcAft>
                <a:spcPts val="600"/>
              </a:spcAft>
              <a:buFont typeface="+mj-lt"/>
              <a:buAutoNum type="alphaLcPeriod"/>
            </a:pPr>
            <a:r>
              <a:rPr lang="en-US" sz="2400" dirty="0">
                <a:solidFill>
                  <a:srgbClr val="00B050"/>
                </a:solidFill>
                <a:latin typeface="Century Gothic (Body)"/>
              </a:rPr>
              <a:t>Identification of dormant/ inoperative accounts and internal controls with regard to operations in such accounts? </a:t>
            </a:r>
          </a:p>
          <a:p>
            <a:pPr marL="1841500" lvl="3" indent="-457200" algn="just">
              <a:spcBef>
                <a:spcPts val="600"/>
              </a:spcBef>
              <a:spcAft>
                <a:spcPts val="600"/>
              </a:spcAft>
              <a:buFont typeface="+mj-lt"/>
              <a:buAutoNum type="alphaLcPeriod"/>
            </a:pPr>
            <a:r>
              <a:rPr lang="en-US" sz="2400" dirty="0">
                <a:latin typeface="Century Gothic (Body)"/>
              </a:rPr>
              <a:t>After the balance sheet date and till the date of audit, whether there have been any unusual large movements (whether increase or decrease) in the aggregate deposits held at the year-end? If so, obtain the clarifications from the branch and give your comments thereon. </a:t>
            </a:r>
            <a:r>
              <a:rPr lang="en-US" sz="2400" dirty="0"/>
              <a:t>			</a:t>
            </a:r>
          </a:p>
          <a:p>
            <a:pPr marL="927100" lvl="2" algn="just">
              <a:spcBef>
                <a:spcPts val="95"/>
              </a:spcBef>
            </a:pPr>
            <a:r>
              <a:rPr lang="en-US" sz="2400" dirty="0"/>
              <a:t>	</a:t>
            </a: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3461106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26</a:t>
            </a:fld>
            <a:endParaRPr lang="en-IN"/>
          </a:p>
        </p:txBody>
      </p:sp>
      <p:sp>
        <p:nvSpPr>
          <p:cNvPr id="3" name="object 3"/>
          <p:cNvSpPr txBox="1"/>
          <p:nvPr/>
        </p:nvSpPr>
        <p:spPr>
          <a:xfrm>
            <a:off x="457200" y="2035802"/>
            <a:ext cx="11201401" cy="4241546"/>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solidFill>
                <a:srgbClr val="00B050"/>
              </a:solidFill>
            </a:endParaRPr>
          </a:p>
          <a:p>
            <a:pPr marL="1841500" lvl="3" indent="-457200" algn="just">
              <a:spcBef>
                <a:spcPts val="600"/>
              </a:spcBef>
              <a:spcAft>
                <a:spcPts val="600"/>
              </a:spcAft>
            </a:pPr>
            <a:r>
              <a:rPr lang="en-US" sz="2400" dirty="0">
                <a:solidFill>
                  <a:srgbClr val="00B050"/>
                </a:solidFill>
                <a:latin typeface="Century Gothic (Body)"/>
              </a:rPr>
              <a:t>c. Whether the scheme of automatic renewal of deposits applies to FCNR(B) deposits?</a:t>
            </a:r>
          </a:p>
          <a:p>
            <a:pPr marL="1841500" lvl="3" indent="-457200" algn="just">
              <a:spcBef>
                <a:spcPts val="600"/>
              </a:spcBef>
              <a:spcAft>
                <a:spcPts val="600"/>
              </a:spcAft>
            </a:pPr>
            <a:r>
              <a:rPr lang="en-US" sz="2400" dirty="0">
                <a:solidFill>
                  <a:srgbClr val="00B050"/>
                </a:solidFill>
                <a:latin typeface="Century Gothic (Body)"/>
              </a:rPr>
              <a:t>	 Where such deposits have been renewed, report whether the branch has satisfied itself as to the 'non-resident status' of the depositor and whether the renewal is made as per the applicable regulatory guidelines and the original receipts / soft copy have been dispatched.</a:t>
            </a:r>
          </a:p>
          <a:p>
            <a:pPr marL="1841500" lvl="3" indent="-457200" algn="just">
              <a:spcBef>
                <a:spcPts val="600"/>
              </a:spcBef>
              <a:spcAft>
                <a:spcPts val="600"/>
              </a:spcAft>
            </a:pPr>
            <a:r>
              <a:rPr lang="en-US" sz="2400" dirty="0">
                <a:solidFill>
                  <a:srgbClr val="00B050"/>
                </a:solidFill>
                <a:latin typeface="Century Gothic (Body)"/>
              </a:rPr>
              <a:t>d. Levy of charges on non-maintenance of minimum balance in individual savings accounts? </a:t>
            </a:r>
            <a:r>
              <a:rPr lang="en-US" sz="2400" dirty="0">
                <a:solidFill>
                  <a:srgbClr val="00B050"/>
                </a:solidFill>
              </a:rPr>
              <a:t>			</a:t>
            </a:r>
          </a:p>
          <a:p>
            <a:pPr marL="927100" lvl="2" algn="just">
              <a:spcBef>
                <a:spcPts val="95"/>
              </a:spcBef>
            </a:pPr>
            <a:r>
              <a:rPr lang="en-US" sz="2400" dirty="0"/>
              <a:t>	</a:t>
            </a: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34611068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27</a:t>
            </a:fld>
            <a:endParaRPr lang="en-IN"/>
          </a:p>
        </p:txBody>
      </p:sp>
      <p:sp>
        <p:nvSpPr>
          <p:cNvPr id="3" name="object 3"/>
          <p:cNvSpPr txBox="1"/>
          <p:nvPr/>
        </p:nvSpPr>
        <p:spPr>
          <a:xfrm>
            <a:off x="457200" y="2035802"/>
            <a:ext cx="11201401" cy="4395434"/>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469900" lvl="1" algn="just">
              <a:spcBef>
                <a:spcPts val="600"/>
              </a:spcBef>
              <a:spcAft>
                <a:spcPts val="600"/>
              </a:spcAft>
              <a:buFont typeface="Wingdings" pitchFamily="2" charset="2"/>
              <a:buChar char="v"/>
            </a:pPr>
            <a:r>
              <a:rPr lang="en-US" sz="2400" dirty="0"/>
              <a:t>	</a:t>
            </a:r>
            <a:r>
              <a:rPr lang="en-US" sz="2400" dirty="0">
                <a:latin typeface="Century Gothic (Body)"/>
              </a:rPr>
              <a:t>Other Liabilities: </a:t>
            </a:r>
          </a:p>
          <a:p>
            <a:pPr marL="469900" lvl="1" algn="just">
              <a:spcBef>
                <a:spcPts val="600"/>
              </a:spcBef>
              <a:spcAft>
                <a:spcPts val="600"/>
              </a:spcAft>
            </a:pPr>
            <a:r>
              <a:rPr lang="en-US" sz="2400" dirty="0">
                <a:latin typeface="Century Gothic (Body)"/>
              </a:rPr>
              <a:t>	    Bills Payable, Sundry Deposits etc.</a:t>
            </a:r>
            <a:endParaRPr lang="en-US" sz="2400" dirty="0">
              <a:solidFill>
                <a:srgbClr val="00B050"/>
              </a:solidFill>
              <a:latin typeface="Century Gothic (Body)"/>
            </a:endParaRPr>
          </a:p>
          <a:p>
            <a:pPr marL="1841500" lvl="3" indent="-457200" algn="just">
              <a:spcBef>
                <a:spcPts val="600"/>
              </a:spcBef>
              <a:spcAft>
                <a:spcPts val="600"/>
              </a:spcAft>
              <a:buFont typeface="+mj-lt"/>
              <a:buAutoNum type="alphaLcPeriod"/>
            </a:pPr>
            <a:r>
              <a:rPr lang="en-US" sz="2400" dirty="0">
                <a:latin typeface="Century Gothic (Body)"/>
              </a:rPr>
              <a:t>The number of items and the aggregate amount of old outstanding items pending for </a:t>
            </a:r>
            <a:r>
              <a:rPr lang="en-US" sz="2400" dirty="0">
                <a:solidFill>
                  <a:srgbClr val="00B050"/>
                </a:solidFill>
                <a:latin typeface="Century Gothic (Body)"/>
              </a:rPr>
              <a:t>one year or more</a:t>
            </a:r>
            <a:r>
              <a:rPr lang="en-US" sz="2400" dirty="0">
                <a:latin typeface="Century Gothic (Body)"/>
              </a:rPr>
              <a:t> be obtained from the branch and reported under appropriate heads. Give details thereof. </a:t>
            </a:r>
          </a:p>
          <a:p>
            <a:pPr marL="1841500" lvl="3" indent="-457200" algn="just">
              <a:spcBef>
                <a:spcPts val="600"/>
              </a:spcBef>
              <a:spcAft>
                <a:spcPts val="600"/>
              </a:spcAft>
              <a:buFont typeface="+mj-lt"/>
              <a:buAutoNum type="alphaLcPeriod"/>
            </a:pPr>
            <a:r>
              <a:rPr lang="en-US" sz="2400" dirty="0">
                <a:latin typeface="Century Gothic (Body)"/>
              </a:rPr>
              <a:t>Does your test check indicate any unusual items or material withdrawals or debits in these accounts? If so, give details </a:t>
            </a:r>
            <a:r>
              <a:rPr lang="en-US" sz="2400" dirty="0">
                <a:solidFill>
                  <a:srgbClr val="00B050"/>
                </a:solidFill>
                <a:latin typeface="Century Gothic (Body)"/>
              </a:rPr>
              <a:t>thereof</a:t>
            </a:r>
            <a:r>
              <a:rPr lang="en-US" sz="2400" dirty="0">
                <a:latin typeface="Century Gothic (Body)"/>
              </a:rPr>
              <a:t>. </a:t>
            </a:r>
            <a:r>
              <a:rPr lang="en-US" sz="2400" dirty="0">
                <a:solidFill>
                  <a:srgbClr val="00B050"/>
                </a:solidFill>
                <a:latin typeface="Century Gothic (Body)"/>
              </a:rPr>
              <a:t>	</a:t>
            </a:r>
            <a:r>
              <a:rPr lang="en-US" sz="2400" dirty="0">
                <a:solidFill>
                  <a:srgbClr val="00B050"/>
                </a:solidFill>
              </a:rPr>
              <a:t>		</a:t>
            </a:r>
          </a:p>
          <a:p>
            <a:pPr marL="927100" lvl="2" algn="just">
              <a:spcBef>
                <a:spcPts val="95"/>
              </a:spcBef>
            </a:pPr>
            <a:r>
              <a:rPr lang="en-US" sz="2400" dirty="0"/>
              <a:t>	</a:t>
            </a: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3461106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28</a:t>
            </a:fld>
            <a:endParaRPr lang="en-IN"/>
          </a:p>
        </p:txBody>
      </p:sp>
      <p:sp>
        <p:nvSpPr>
          <p:cNvPr id="3" name="object 3"/>
          <p:cNvSpPr txBox="1"/>
          <p:nvPr/>
        </p:nvSpPr>
        <p:spPr>
          <a:xfrm>
            <a:off x="457200" y="2035802"/>
            <a:ext cx="11201401" cy="3133550"/>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469900" lvl="1" algn="just">
              <a:spcBef>
                <a:spcPts val="600"/>
              </a:spcBef>
              <a:spcAft>
                <a:spcPts val="600"/>
              </a:spcAft>
              <a:buFont typeface="Wingdings" pitchFamily="2" charset="2"/>
              <a:buChar char="v"/>
            </a:pPr>
            <a:r>
              <a:rPr lang="en-US" sz="2400" dirty="0"/>
              <a:t>	 </a:t>
            </a:r>
            <a:r>
              <a:rPr lang="en-US" sz="2400" dirty="0">
                <a:latin typeface="Century Gothic (Body)"/>
              </a:rPr>
              <a:t>Contingent Liabilities.</a:t>
            </a:r>
          </a:p>
          <a:p>
            <a:pPr marL="469900" lvl="1" algn="just">
              <a:spcBef>
                <a:spcPts val="600"/>
              </a:spcBef>
              <a:spcAft>
                <a:spcPts val="600"/>
              </a:spcAft>
            </a:pPr>
            <a:r>
              <a:rPr lang="en-US" sz="2400" dirty="0">
                <a:latin typeface="Century Gothic (Body)"/>
              </a:rPr>
              <a:t>	</a:t>
            </a:r>
            <a:endParaRPr lang="en-US" sz="1000" dirty="0">
              <a:solidFill>
                <a:srgbClr val="00B050"/>
              </a:solidFill>
              <a:latin typeface="Century Gothic (Body)"/>
            </a:endParaRPr>
          </a:p>
          <a:p>
            <a:pPr marL="1841500" lvl="3" indent="-457200" algn="just">
              <a:spcBef>
                <a:spcPts val="600"/>
              </a:spcBef>
              <a:spcAft>
                <a:spcPts val="600"/>
              </a:spcAft>
              <a:buFont typeface="+mj-lt"/>
              <a:buAutoNum type="alphaLcPeriod"/>
            </a:pPr>
            <a:r>
              <a:rPr lang="en-US" sz="2400" dirty="0">
                <a:latin typeface="Century Gothic (Body)"/>
              </a:rPr>
              <a:t>List of major items of the contingent liabilities (other than constituent’s liabilities such as guarantees, letter of credit, acceptances, endorsements, etc.) not acknowledged by the branch? </a:t>
            </a:r>
          </a:p>
          <a:p>
            <a:pPr marL="927100" lvl="2" algn="just">
              <a:spcBef>
                <a:spcPts val="95"/>
              </a:spcBef>
            </a:pPr>
            <a:r>
              <a:rPr lang="en-US" sz="2400" dirty="0"/>
              <a:t>	</a:t>
            </a: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34611068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29</a:t>
            </a:fld>
            <a:endParaRPr lang="en-IN"/>
          </a:p>
        </p:txBody>
      </p:sp>
      <p:sp>
        <p:nvSpPr>
          <p:cNvPr id="3" name="object 3"/>
          <p:cNvSpPr txBox="1"/>
          <p:nvPr/>
        </p:nvSpPr>
        <p:spPr>
          <a:xfrm>
            <a:off x="457200" y="2035802"/>
            <a:ext cx="11201401" cy="5287986"/>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1000" dirty="0"/>
          </a:p>
          <a:p>
            <a:pPr marL="469900" lvl="1" algn="just">
              <a:spcBef>
                <a:spcPts val="600"/>
              </a:spcBef>
              <a:spcAft>
                <a:spcPts val="600"/>
              </a:spcAft>
            </a:pPr>
            <a:r>
              <a:rPr lang="en-US" sz="2400" dirty="0">
                <a:latin typeface="Century Gothic (Body)"/>
              </a:rPr>
              <a:t>III. PROFIT AND LOSS ACCOUNT</a:t>
            </a:r>
          </a:p>
          <a:p>
            <a:pPr marL="1841500" lvl="3" indent="-457200" algn="just">
              <a:spcBef>
                <a:spcPts val="600"/>
              </a:spcBef>
              <a:spcAft>
                <a:spcPts val="600"/>
              </a:spcAft>
              <a:buFont typeface="+mj-lt"/>
              <a:buAutoNum type="alphaLcPeriod"/>
            </a:pPr>
            <a:r>
              <a:rPr lang="en-US" sz="2000" dirty="0">
                <a:solidFill>
                  <a:srgbClr val="00B050"/>
                </a:solidFill>
                <a:latin typeface="Century Gothic (Body)"/>
              </a:rPr>
              <a:t>Has the test checking of interest/discount/ commission/ fees etc. revealed excess/short credit of a material amount? If so, give details thereof. </a:t>
            </a:r>
          </a:p>
          <a:p>
            <a:pPr marL="1841500" lvl="3" indent="-457200" algn="just">
              <a:spcBef>
                <a:spcPts val="600"/>
              </a:spcBef>
              <a:spcAft>
                <a:spcPts val="600"/>
              </a:spcAft>
              <a:buFont typeface="+mj-lt"/>
              <a:buAutoNum type="alphaLcPeriod"/>
            </a:pPr>
            <a:r>
              <a:rPr lang="en-US" sz="2000" dirty="0">
                <a:latin typeface="Century Gothic (Body)"/>
              </a:rPr>
              <a:t>Has the branch complied with the Income Recognition norms prescribed by R.B.I.?</a:t>
            </a:r>
          </a:p>
          <a:p>
            <a:pPr marL="1841500" lvl="3" indent="-457200" algn="just">
              <a:spcBef>
                <a:spcPts val="600"/>
              </a:spcBef>
              <a:spcAft>
                <a:spcPts val="600"/>
              </a:spcAft>
              <a:buFont typeface="+mj-lt"/>
              <a:buAutoNum type="alphaLcPeriod"/>
            </a:pPr>
            <a:r>
              <a:rPr lang="en-US" sz="2000" dirty="0">
                <a:latin typeface="Century Gothic (Body)"/>
              </a:rPr>
              <a:t>Has the test check of interest on deposits revealed any excess/short debit of material amount? If so, give details thereof.</a:t>
            </a:r>
          </a:p>
          <a:p>
            <a:pPr marL="1841500" lvl="3" indent="-457200" algn="just">
              <a:spcBef>
                <a:spcPts val="600"/>
              </a:spcBef>
              <a:spcAft>
                <a:spcPts val="600"/>
              </a:spcAft>
              <a:buFont typeface="+mj-lt"/>
              <a:buAutoNum type="alphaLcPeriod"/>
            </a:pPr>
            <a:r>
              <a:rPr lang="en-US" sz="2000" dirty="0">
                <a:latin typeface="Century Gothic (Body)"/>
              </a:rPr>
              <a:t>Does the bank have a system of estimating and providing interest accrued on overdue/matured/ unpaid/ unclaimed term deposits </a:t>
            </a:r>
            <a:r>
              <a:rPr lang="en-US" sz="2000" dirty="0">
                <a:solidFill>
                  <a:srgbClr val="00B050"/>
                </a:solidFill>
                <a:latin typeface="Century Gothic (Body)"/>
              </a:rPr>
              <a:t>including in respect of deceased depositors? </a:t>
            </a:r>
          </a:p>
          <a:p>
            <a:pPr marL="1841500" lvl="3" indent="-457200" algn="just">
              <a:spcBef>
                <a:spcPts val="600"/>
              </a:spcBef>
              <a:spcAft>
                <a:spcPts val="600"/>
              </a:spcAft>
              <a:buFont typeface="+mj-lt"/>
              <a:buAutoNum type="alphaLcPeriod"/>
            </a:pPr>
            <a:r>
              <a:rPr lang="en-US" sz="2000" dirty="0">
                <a:latin typeface="Century Gothic (Body)"/>
              </a:rPr>
              <a:t>Are there any divergent trends in major items of income and expenditure, </a:t>
            </a:r>
            <a:r>
              <a:rPr lang="en-US" sz="2000" dirty="0">
                <a:solidFill>
                  <a:srgbClr val="00B050"/>
                </a:solidFill>
                <a:latin typeface="Century Gothic (Body)"/>
              </a:rPr>
              <a:t>in comparison with corresponding previous year, which are not satisfactorily explained by the branch? If so, the same may be reported.</a:t>
            </a:r>
            <a:r>
              <a:rPr lang="en-US" sz="2000" dirty="0"/>
              <a:t> </a:t>
            </a:r>
            <a:r>
              <a:rPr lang="en-US" sz="2000" dirty="0">
                <a:solidFill>
                  <a:srgbClr val="00B050"/>
                </a:solidFill>
              </a:rPr>
              <a:t>			</a:t>
            </a:r>
          </a:p>
          <a:p>
            <a:pPr marL="927100" lvl="2" algn="just">
              <a:spcBef>
                <a:spcPts val="95"/>
              </a:spcBef>
            </a:pPr>
            <a:r>
              <a:rPr lang="en-US" sz="2400" dirty="0"/>
              <a:t>	</a:t>
            </a: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3461106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9051" y="965398"/>
            <a:ext cx="5336949" cy="574675"/>
          </a:xfrm>
          <a:prstGeom prst="rect">
            <a:avLst/>
          </a:prstGeom>
        </p:spPr>
        <p:txBody>
          <a:bodyPr vert="horz" wrap="square" lIns="0" tIns="12700" rIns="0" bIns="0" rtlCol="0">
            <a:spAutoFit/>
          </a:bodyPr>
          <a:lstStyle/>
          <a:p>
            <a:pPr marL="12700">
              <a:lnSpc>
                <a:spcPct val="100000"/>
              </a:lnSpc>
              <a:spcBef>
                <a:spcPts val="100"/>
              </a:spcBef>
            </a:pPr>
            <a:r>
              <a:rPr sz="3600" dirty="0"/>
              <a:t>Objectives</a:t>
            </a:r>
            <a:r>
              <a:rPr sz="3600" spc="-50" dirty="0"/>
              <a:t> </a:t>
            </a:r>
            <a:r>
              <a:rPr sz="3600" dirty="0"/>
              <a:t>of</a:t>
            </a:r>
            <a:r>
              <a:rPr sz="3600" spc="-35" dirty="0"/>
              <a:t> </a:t>
            </a:r>
            <a:r>
              <a:rPr sz="3600" spc="-100" dirty="0"/>
              <a:t>LFAR</a:t>
            </a:r>
            <a:endParaRPr sz="3600" dirty="0"/>
          </a:p>
        </p:txBody>
      </p:sp>
      <p:sp>
        <p:nvSpPr>
          <p:cNvPr id="7" name="Slide Number Placeholder 6">
            <a:extLst>
              <a:ext uri="{FF2B5EF4-FFF2-40B4-BE49-F238E27FC236}">
                <a16:creationId xmlns:a16="http://schemas.microsoft.com/office/drawing/2014/main" id="{D77196DC-93A8-4EC3-B403-DB879CB721A0}"/>
              </a:ext>
            </a:extLst>
          </p:cNvPr>
          <p:cNvSpPr>
            <a:spLocks noGrp="1"/>
          </p:cNvSpPr>
          <p:nvPr>
            <p:ph type="sldNum" sz="quarter" idx="12"/>
          </p:nvPr>
        </p:nvSpPr>
        <p:spPr/>
        <p:txBody>
          <a:bodyPr/>
          <a:lstStyle/>
          <a:p>
            <a:fld id="{B6F15528-21DE-4FAA-801E-634DDDAF4B2B}" type="slidenum">
              <a:rPr lang="en-IN" smtClean="0"/>
              <a:pPr/>
              <a:t>3</a:t>
            </a:fld>
            <a:endParaRPr lang="en-IN"/>
          </a:p>
        </p:txBody>
      </p:sp>
      <p:sp>
        <p:nvSpPr>
          <p:cNvPr id="8" name="TextBox 7">
            <a:extLst>
              <a:ext uri="{FF2B5EF4-FFF2-40B4-BE49-F238E27FC236}">
                <a16:creationId xmlns:a16="http://schemas.microsoft.com/office/drawing/2014/main" id="{5D20B78E-8788-4ED8-8E1B-47CFFC901299}"/>
              </a:ext>
            </a:extLst>
          </p:cNvPr>
          <p:cNvSpPr txBox="1"/>
          <p:nvPr/>
        </p:nvSpPr>
        <p:spPr>
          <a:xfrm>
            <a:off x="528358" y="2438400"/>
            <a:ext cx="11135284" cy="2726644"/>
          </a:xfrm>
          <a:prstGeom prst="rect">
            <a:avLst/>
          </a:prstGeom>
          <a:noFill/>
        </p:spPr>
        <p:txBody>
          <a:bodyPr wrap="square" rtlCol="0">
            <a:spAutoFit/>
          </a:bodyPr>
          <a:lstStyle/>
          <a:p>
            <a:pPr marL="457200" indent="-457200" algn="just">
              <a:lnSpc>
                <a:spcPct val="150000"/>
              </a:lnSpc>
              <a:spcBef>
                <a:spcPts val="600"/>
              </a:spcBef>
              <a:spcAft>
                <a:spcPts val="600"/>
              </a:spcAft>
              <a:buFont typeface="Wingdings" pitchFamily="2" charset="2"/>
              <a:buChar char="ü"/>
            </a:pPr>
            <a:r>
              <a:rPr lang="en-US" sz="2600" dirty="0">
                <a:latin typeface="Century Gothic (Body)"/>
              </a:rPr>
              <a:t>Focus not only on advances but also on operational areas in the Branch.</a:t>
            </a:r>
          </a:p>
          <a:p>
            <a:pPr marL="457200" indent="-457200">
              <a:lnSpc>
                <a:spcPct val="150000"/>
              </a:lnSpc>
              <a:spcBef>
                <a:spcPts val="600"/>
              </a:spcBef>
              <a:spcAft>
                <a:spcPts val="600"/>
              </a:spcAft>
              <a:buFont typeface="Wingdings" pitchFamily="2" charset="2"/>
              <a:buChar char="ü"/>
            </a:pPr>
            <a:r>
              <a:rPr lang="en-IN" sz="2600" dirty="0">
                <a:latin typeface="Century Gothic (Body)"/>
              </a:rPr>
              <a:t>Covers operational Risk extensively.</a:t>
            </a:r>
          </a:p>
          <a:p>
            <a:pPr marL="457200" indent="-457200">
              <a:lnSpc>
                <a:spcPct val="150000"/>
              </a:lnSpc>
              <a:spcBef>
                <a:spcPts val="600"/>
              </a:spcBef>
              <a:spcAft>
                <a:spcPts val="600"/>
              </a:spcAft>
              <a:buFont typeface="Wingdings" pitchFamily="2" charset="2"/>
              <a:buChar char="ü"/>
            </a:pPr>
            <a:r>
              <a:rPr lang="en-US" sz="2600" dirty="0">
                <a:latin typeface="Century Gothic (Body)"/>
              </a:rPr>
              <a:t>A tool for early warning signals.</a:t>
            </a:r>
            <a:endParaRPr lang="en-IN" sz="2600" dirty="0">
              <a:latin typeface="Century Gothic (Body)"/>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30</a:t>
            </a:fld>
            <a:endParaRPr lang="en-IN"/>
          </a:p>
        </p:txBody>
      </p:sp>
      <p:sp>
        <p:nvSpPr>
          <p:cNvPr id="3" name="object 3"/>
          <p:cNvSpPr txBox="1"/>
          <p:nvPr/>
        </p:nvSpPr>
        <p:spPr>
          <a:xfrm>
            <a:off x="457200" y="2035802"/>
            <a:ext cx="11201401" cy="5180264"/>
          </a:xfrm>
          <a:prstGeom prst="rect">
            <a:avLst/>
          </a:prstGeom>
        </p:spPr>
        <p:txBody>
          <a:bodyPr vert="horz" wrap="square" lIns="0" tIns="12065" rIns="0" bIns="0" rtlCol="0">
            <a:spAutoFit/>
          </a:bodyPr>
          <a:lstStyle/>
          <a:p>
            <a:pPr marL="469900" indent="-457200">
              <a:lnSpc>
                <a:spcPct val="100000"/>
              </a:lnSpc>
              <a:spcBef>
                <a:spcPts val="95"/>
              </a:spcBef>
            </a:pPr>
            <a:endParaRPr lang="en-US" sz="700" dirty="0"/>
          </a:p>
          <a:p>
            <a:pPr marL="469900" lvl="1" algn="just">
              <a:spcBef>
                <a:spcPts val="600"/>
              </a:spcBef>
              <a:spcAft>
                <a:spcPts val="600"/>
              </a:spcAft>
            </a:pPr>
            <a:r>
              <a:rPr lang="en-US" sz="2400" dirty="0">
                <a:latin typeface="Century Gothic (Body)"/>
              </a:rPr>
              <a:t>IV. GENERAL.</a:t>
            </a:r>
          </a:p>
          <a:p>
            <a:pPr marL="1841500" lvl="3" indent="-457200" algn="just">
              <a:spcBef>
                <a:spcPts val="600"/>
              </a:spcBef>
              <a:spcAft>
                <a:spcPts val="600"/>
              </a:spcAft>
              <a:buFont typeface="Wingdings" pitchFamily="2" charset="2"/>
              <a:buChar char="v"/>
            </a:pPr>
            <a:r>
              <a:rPr lang="en-US" sz="2000" dirty="0">
                <a:latin typeface="Century Gothic (Body)"/>
              </a:rPr>
              <a:t>Gold/ Bullion/ Security Items.</a:t>
            </a:r>
            <a:r>
              <a:rPr lang="en-US" sz="2000" dirty="0">
                <a:solidFill>
                  <a:srgbClr val="00B050"/>
                </a:solidFill>
                <a:latin typeface="Century Gothic (Body)"/>
              </a:rPr>
              <a:t> </a:t>
            </a:r>
          </a:p>
          <a:p>
            <a:pPr marL="2298700" lvl="4" indent="-457200" algn="just">
              <a:spcBef>
                <a:spcPts val="600"/>
              </a:spcBef>
              <a:spcAft>
                <a:spcPts val="600"/>
              </a:spcAft>
              <a:buFont typeface="Wingdings" pitchFamily="2" charset="2"/>
              <a:buChar char="Ø"/>
            </a:pPr>
            <a:r>
              <a:rPr lang="en-US" sz="2000" dirty="0">
                <a:solidFill>
                  <a:srgbClr val="00B050"/>
                </a:solidFill>
                <a:latin typeface="Century Gothic (Body)"/>
              </a:rPr>
              <a:t>Does the system ensure that gold/bullion is in effective joint custody of two or more officials?</a:t>
            </a:r>
          </a:p>
          <a:p>
            <a:pPr marL="2298700" lvl="4" indent="-457200" algn="just">
              <a:spcBef>
                <a:spcPts val="600"/>
              </a:spcBef>
              <a:spcAft>
                <a:spcPts val="600"/>
              </a:spcAft>
              <a:buFont typeface="Wingdings" pitchFamily="2" charset="2"/>
              <a:buChar char="Ø"/>
            </a:pPr>
            <a:r>
              <a:rPr lang="en-US" sz="2000" dirty="0">
                <a:solidFill>
                  <a:srgbClr val="00B050"/>
                </a:solidFill>
                <a:latin typeface="Century Gothic (Body)"/>
              </a:rPr>
              <a:t>Does the branch maintain adequate records for receipt, issues and balances of gold/bullion and updated regularly?</a:t>
            </a:r>
          </a:p>
          <a:p>
            <a:pPr marL="2298700" lvl="4" indent="-457200" algn="just">
              <a:spcBef>
                <a:spcPts val="600"/>
              </a:spcBef>
              <a:spcAft>
                <a:spcPts val="600"/>
              </a:spcAft>
              <a:buFont typeface="Wingdings" pitchFamily="2" charset="2"/>
              <a:buChar char="Ø"/>
            </a:pPr>
            <a:r>
              <a:rPr lang="en-US" sz="2000" dirty="0">
                <a:solidFill>
                  <a:srgbClr val="00B050"/>
                </a:solidFill>
                <a:latin typeface="Century Gothic (Body)"/>
              </a:rPr>
              <a:t>Does the periodic verification reveal any excess/shortage of stocks as compared to book records and if any discrepancies observed have been promptly reported to controlling authorities of the bank?</a:t>
            </a:r>
          </a:p>
          <a:p>
            <a:pPr marL="2298700" lvl="4" indent="-457200" algn="just">
              <a:spcBef>
                <a:spcPts val="600"/>
              </a:spcBef>
              <a:spcAft>
                <a:spcPts val="600"/>
              </a:spcAft>
              <a:buFont typeface="Wingdings" pitchFamily="2" charset="2"/>
              <a:buChar char="Ø"/>
            </a:pPr>
            <a:r>
              <a:rPr lang="en-US" sz="2000" dirty="0">
                <a:latin typeface="Century Gothic (Body)"/>
              </a:rPr>
              <a:t>Does the system of the Bank ensure adequate internal control over issue and custody of security items (Term Deposit Receipts, Drafts, Pay Orders, Cheque Books, </a:t>
            </a:r>
            <a:r>
              <a:rPr lang="en-US" sz="2000" dirty="0" err="1">
                <a:latin typeface="Century Gothic (Body)"/>
              </a:rPr>
              <a:t>Traveller's</a:t>
            </a:r>
            <a:r>
              <a:rPr lang="en-US" sz="2000" dirty="0">
                <a:latin typeface="Century Gothic (Body)"/>
              </a:rPr>
              <a:t> </a:t>
            </a:r>
            <a:r>
              <a:rPr lang="en-US" sz="2000" dirty="0" err="1">
                <a:latin typeface="Century Gothic (Body)"/>
              </a:rPr>
              <a:t>Cheques</a:t>
            </a:r>
            <a:r>
              <a:rPr lang="en-US" sz="2000" dirty="0">
                <a:latin typeface="Century Gothic (Body)"/>
              </a:rPr>
              <a:t>, Gift </a:t>
            </a:r>
            <a:r>
              <a:rPr lang="en-US" sz="2000" dirty="0" err="1">
                <a:latin typeface="Century Gothic (Body)"/>
              </a:rPr>
              <a:t>Cheques</a:t>
            </a:r>
            <a:r>
              <a:rPr lang="en-US" sz="2000" dirty="0">
                <a:latin typeface="Century Gothic (Body)"/>
              </a:rPr>
              <a:t>, etc.)?</a:t>
            </a:r>
            <a:endParaRPr lang="en-US" sz="2000" dirty="0">
              <a:solidFill>
                <a:srgbClr val="00B050"/>
              </a:solidFill>
              <a:latin typeface="Century Gothic (Body)"/>
            </a:endParaRPr>
          </a:p>
          <a:p>
            <a:pPr marL="927100" lvl="2" algn="just">
              <a:spcBef>
                <a:spcPts val="95"/>
              </a:spcBef>
            </a:pPr>
            <a:r>
              <a:rPr lang="en-US" sz="2400" dirty="0"/>
              <a:t>	</a:t>
            </a: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3461106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31</a:t>
            </a:fld>
            <a:endParaRPr lang="en-IN"/>
          </a:p>
        </p:txBody>
      </p:sp>
      <p:sp>
        <p:nvSpPr>
          <p:cNvPr id="3" name="object 3"/>
          <p:cNvSpPr txBox="1"/>
          <p:nvPr/>
        </p:nvSpPr>
        <p:spPr>
          <a:xfrm>
            <a:off x="457200" y="2035802"/>
            <a:ext cx="11201401" cy="4980210"/>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1841500" lvl="3" indent="-457200" algn="just">
              <a:spcBef>
                <a:spcPts val="600"/>
              </a:spcBef>
              <a:spcAft>
                <a:spcPts val="600"/>
              </a:spcAft>
              <a:buFont typeface="Wingdings" pitchFamily="2" charset="2"/>
              <a:buChar char="v"/>
            </a:pPr>
            <a:r>
              <a:rPr lang="en-US" sz="2000" dirty="0">
                <a:latin typeface="Century Gothic (Body)"/>
              </a:rPr>
              <a:t>Books &amp; Records.</a:t>
            </a:r>
            <a:r>
              <a:rPr lang="en-US" sz="2000" dirty="0">
                <a:solidFill>
                  <a:srgbClr val="00B050"/>
                </a:solidFill>
                <a:latin typeface="Century Gothic (Body)"/>
              </a:rPr>
              <a:t> </a:t>
            </a:r>
          </a:p>
          <a:p>
            <a:pPr marL="2298700" lvl="4" indent="-457200" algn="just">
              <a:spcBef>
                <a:spcPts val="600"/>
              </a:spcBef>
              <a:spcAft>
                <a:spcPts val="600"/>
              </a:spcAft>
              <a:buFont typeface="Wingdings" pitchFamily="2" charset="2"/>
              <a:buChar char="Ø"/>
            </a:pPr>
            <a:r>
              <a:rPr lang="en-US" sz="2000" dirty="0">
                <a:solidFill>
                  <a:srgbClr val="00B050"/>
                </a:solidFill>
                <a:latin typeface="Century Gothic (Body)"/>
              </a:rPr>
              <a:t>Whether there are any software / systems (manual or otherwise) used at the branch which are not integrated with the CBS? If yes, give details thereof.</a:t>
            </a:r>
          </a:p>
          <a:p>
            <a:pPr marL="2298700" lvl="4" indent="-457200" algn="just">
              <a:spcBef>
                <a:spcPts val="600"/>
              </a:spcBef>
              <a:spcAft>
                <a:spcPts val="600"/>
              </a:spcAft>
              <a:buFont typeface="Wingdings" pitchFamily="2" charset="2"/>
              <a:buChar char="Ø"/>
            </a:pPr>
            <a:r>
              <a:rPr lang="en-US" sz="2000" dirty="0">
                <a:solidFill>
                  <a:srgbClr val="00B050"/>
                </a:solidFill>
                <a:latin typeface="Century Gothic (Body)"/>
              </a:rPr>
              <a:t>a) In case the branch has been subjected to IS Audit whether there are any adverse features reported and have a direct or indirect bearing on the branch accounts and are pending compliance? If yes give details.</a:t>
            </a:r>
          </a:p>
          <a:p>
            <a:pPr marL="2298700" lvl="4" indent="-457200" algn="just">
              <a:spcBef>
                <a:spcPts val="600"/>
              </a:spcBef>
              <a:spcAft>
                <a:spcPts val="600"/>
              </a:spcAft>
            </a:pPr>
            <a:r>
              <a:rPr lang="en-US" sz="2000" dirty="0">
                <a:solidFill>
                  <a:srgbClr val="00B050"/>
                </a:solidFill>
                <a:latin typeface="Century Gothic (Body)"/>
              </a:rPr>
              <a:t>	b) Whether branch is generating, and verifying exception reports at the periodicity as prescribed by the bank</a:t>
            </a:r>
          </a:p>
          <a:p>
            <a:pPr marL="2298700" lvl="4" indent="-457200" algn="just">
              <a:spcBef>
                <a:spcPts val="600"/>
              </a:spcBef>
              <a:spcAft>
                <a:spcPts val="600"/>
              </a:spcAft>
            </a:pPr>
            <a:r>
              <a:rPr lang="en-US" sz="2000" dirty="0">
                <a:solidFill>
                  <a:srgbClr val="00B050"/>
                </a:solidFill>
                <a:latin typeface="Century Gothic (Body)"/>
              </a:rPr>
              <a:t>	c) Whether the system of bank warrants expeditious compliance of daily exception reports and whether there are any major observations pending such compliance at the year end.</a:t>
            </a:r>
          </a:p>
          <a:p>
            <a:pPr marL="927100" lvl="2" algn="just">
              <a:spcBef>
                <a:spcPts val="95"/>
              </a:spcBef>
            </a:pPr>
            <a:r>
              <a:rPr lang="en-US" sz="2400" dirty="0"/>
              <a:t>	</a:t>
            </a: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34611068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32</a:t>
            </a:fld>
            <a:endParaRPr lang="en-IN"/>
          </a:p>
        </p:txBody>
      </p:sp>
      <p:sp>
        <p:nvSpPr>
          <p:cNvPr id="3" name="object 3"/>
          <p:cNvSpPr txBox="1"/>
          <p:nvPr/>
        </p:nvSpPr>
        <p:spPr>
          <a:xfrm>
            <a:off x="457200" y="2035802"/>
            <a:ext cx="11201401" cy="2828338"/>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2298700" lvl="4" indent="-457200" algn="just">
              <a:spcBef>
                <a:spcPts val="600"/>
              </a:spcBef>
              <a:spcAft>
                <a:spcPts val="600"/>
              </a:spcAft>
            </a:pPr>
            <a:r>
              <a:rPr lang="en-US" sz="2000" dirty="0">
                <a:solidFill>
                  <a:srgbClr val="00B050"/>
                </a:solidFill>
              </a:rPr>
              <a:t>	</a:t>
            </a:r>
            <a:r>
              <a:rPr lang="en-US" sz="2000" dirty="0">
                <a:solidFill>
                  <a:srgbClr val="00B050"/>
                </a:solidFill>
                <a:latin typeface="Century Gothic (Body)"/>
              </a:rPr>
              <a:t>d) Whether the bank has laid down procedures for manual intervention to system generated data and proper authentication of the related transactions arising there from along with proper audit trail of manual intervention has been obtained.</a:t>
            </a:r>
          </a:p>
          <a:p>
            <a:pPr marL="2298700" lvl="4" indent="-457200" algn="just">
              <a:spcBef>
                <a:spcPts val="600"/>
              </a:spcBef>
              <a:spcAft>
                <a:spcPts val="600"/>
              </a:spcAft>
            </a:pPr>
            <a:r>
              <a:rPr lang="en-US" sz="2000" dirty="0">
                <a:solidFill>
                  <a:srgbClr val="00B050"/>
                </a:solidFill>
                <a:latin typeface="Century Gothic (Body)"/>
              </a:rPr>
              <a:t>	 e) Furnish your comments on data integrity (including data entry, checking correctness/integrity of data, no back ended strategies etc.) which is used for MIS at HO / CO level.</a:t>
            </a:r>
          </a:p>
        </p:txBody>
      </p:sp>
    </p:spTree>
    <p:extLst>
      <p:ext uri="{BB962C8B-B14F-4D97-AF65-F5344CB8AC3E}">
        <p14:creationId xmlns:p14="http://schemas.microsoft.com/office/powerpoint/2010/main" val="34611068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33</a:t>
            </a:fld>
            <a:endParaRPr lang="en-IN"/>
          </a:p>
        </p:txBody>
      </p:sp>
      <p:sp>
        <p:nvSpPr>
          <p:cNvPr id="3" name="object 3"/>
          <p:cNvSpPr txBox="1"/>
          <p:nvPr/>
        </p:nvSpPr>
        <p:spPr>
          <a:xfrm>
            <a:off x="457200" y="2035802"/>
            <a:ext cx="11201401" cy="3413114"/>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1841500" lvl="3" indent="-457200" algn="just">
              <a:spcBef>
                <a:spcPts val="600"/>
              </a:spcBef>
              <a:spcAft>
                <a:spcPts val="600"/>
              </a:spcAft>
              <a:buFont typeface="Wingdings" pitchFamily="2" charset="2"/>
              <a:buChar char="v"/>
            </a:pPr>
            <a:r>
              <a:rPr lang="en-US" sz="2400" dirty="0">
                <a:latin typeface="Century Gothic (Body)"/>
              </a:rPr>
              <a:t>Inter Branch Accounts.</a:t>
            </a:r>
            <a:r>
              <a:rPr lang="en-US" sz="2400" dirty="0">
                <a:solidFill>
                  <a:srgbClr val="00B050"/>
                </a:solidFill>
                <a:latin typeface="Century Gothic (Body)"/>
              </a:rPr>
              <a:t> </a:t>
            </a:r>
          </a:p>
          <a:p>
            <a:pPr marL="2298700" lvl="4" indent="-457200" algn="just">
              <a:spcBef>
                <a:spcPts val="600"/>
              </a:spcBef>
              <a:spcAft>
                <a:spcPts val="600"/>
              </a:spcAft>
              <a:buFont typeface="Wingdings" pitchFamily="2" charset="2"/>
              <a:buChar char="Ø"/>
            </a:pPr>
            <a:r>
              <a:rPr lang="en-US" sz="2400" dirty="0">
                <a:latin typeface="Century Gothic (Body)"/>
              </a:rPr>
              <a:t>Does the branch expeditiously comply with/respond to the communications from the designated cell/Head Office as regards unmatched transactions? As at the year-end are there any un-responded/un-complied queries or communications beyond 7 days? If so, give details?</a:t>
            </a:r>
            <a:endParaRPr lang="en-US" sz="2400" dirty="0">
              <a:solidFill>
                <a:srgbClr val="00B050"/>
              </a:solidFill>
              <a:latin typeface="Century Gothic (Body)"/>
            </a:endParaRPr>
          </a:p>
          <a:p>
            <a:pPr marL="927100" lvl="2" algn="just">
              <a:spcBef>
                <a:spcPts val="600"/>
              </a:spcBef>
              <a:spcAft>
                <a:spcPts val="600"/>
              </a:spcAft>
            </a:pPr>
            <a:r>
              <a:rPr lang="en-US" sz="2400" dirty="0"/>
              <a:t>	</a:t>
            </a: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34611068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34</a:t>
            </a:fld>
            <a:endParaRPr lang="en-IN"/>
          </a:p>
        </p:txBody>
      </p:sp>
      <p:sp>
        <p:nvSpPr>
          <p:cNvPr id="3" name="object 3"/>
          <p:cNvSpPr txBox="1"/>
          <p:nvPr/>
        </p:nvSpPr>
        <p:spPr>
          <a:xfrm>
            <a:off x="457200" y="2035802"/>
            <a:ext cx="11201401" cy="4346703"/>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1841500" lvl="3" indent="-457200" algn="just">
              <a:spcBef>
                <a:spcPts val="600"/>
              </a:spcBef>
              <a:spcAft>
                <a:spcPts val="600"/>
              </a:spcAft>
              <a:buFont typeface="Wingdings" pitchFamily="2" charset="2"/>
              <a:buChar char="v"/>
            </a:pPr>
            <a:r>
              <a:rPr lang="en-US" sz="2400" dirty="0">
                <a:latin typeface="Century Gothic (Body)"/>
              </a:rPr>
              <a:t> Frauds.</a:t>
            </a:r>
            <a:r>
              <a:rPr lang="en-US" sz="2400" dirty="0">
                <a:solidFill>
                  <a:srgbClr val="00B050"/>
                </a:solidFill>
                <a:latin typeface="Century Gothic (Body)"/>
              </a:rPr>
              <a:t> </a:t>
            </a:r>
          </a:p>
          <a:p>
            <a:pPr marL="2298700" lvl="4" indent="-457200" algn="just">
              <a:spcBef>
                <a:spcPts val="600"/>
              </a:spcBef>
              <a:spcAft>
                <a:spcPts val="600"/>
              </a:spcAft>
              <a:buFont typeface="Wingdings" pitchFamily="2" charset="2"/>
              <a:buChar char="Ø"/>
            </a:pPr>
            <a:r>
              <a:rPr lang="en-US" sz="2400" dirty="0">
                <a:latin typeface="Century Gothic (Body)"/>
              </a:rPr>
              <a:t>Furnish particulars of:</a:t>
            </a:r>
          </a:p>
          <a:p>
            <a:pPr marL="2298700" lvl="4" indent="-457200" algn="just">
              <a:spcBef>
                <a:spcPts val="600"/>
              </a:spcBef>
              <a:spcAft>
                <a:spcPts val="600"/>
              </a:spcAft>
            </a:pPr>
            <a:r>
              <a:rPr lang="en-US" sz="2400" dirty="0">
                <a:latin typeface="Century Gothic (Body)"/>
              </a:rPr>
              <a:t>	 Frauds </a:t>
            </a:r>
            <a:r>
              <a:rPr lang="en-US" sz="2400" dirty="0">
                <a:solidFill>
                  <a:srgbClr val="00B050"/>
                </a:solidFill>
                <a:latin typeface="Century Gothic (Body)"/>
              </a:rPr>
              <a:t>detected/classified but confirmation of reporting to RBI not available on record at branch.</a:t>
            </a:r>
          </a:p>
          <a:p>
            <a:pPr marL="2298700" lvl="4" indent="-457200" algn="just">
              <a:spcBef>
                <a:spcPts val="600"/>
              </a:spcBef>
              <a:spcAft>
                <a:spcPts val="600"/>
              </a:spcAft>
              <a:buFont typeface="Wingdings" pitchFamily="2" charset="2"/>
              <a:buChar char="Ø"/>
            </a:pPr>
            <a:r>
              <a:rPr lang="en-US" sz="2400" dirty="0">
                <a:solidFill>
                  <a:srgbClr val="00B050"/>
                </a:solidFill>
                <a:latin typeface="Century Gothic (Body)"/>
              </a:rPr>
              <a:t>Whether any suspected or likely fraud cases are reported by branch to higher office during the year? If yes, provide the details thereof related to status of investigation.</a:t>
            </a:r>
          </a:p>
          <a:p>
            <a:pPr marL="2298700" lvl="4" indent="-457200" algn="just">
              <a:spcBef>
                <a:spcPts val="95"/>
              </a:spcBef>
              <a:buFont typeface="Wingdings" pitchFamily="2" charset="2"/>
              <a:buChar char="Ø"/>
            </a:pPr>
            <a:endParaRPr lang="en-US" sz="2000" dirty="0">
              <a:solidFill>
                <a:srgbClr val="00B050"/>
              </a:solidFill>
            </a:endParaRPr>
          </a:p>
          <a:p>
            <a:pPr marL="927100" lvl="2" algn="just">
              <a:spcBef>
                <a:spcPts val="95"/>
              </a:spcBef>
            </a:pPr>
            <a:r>
              <a:rPr lang="en-US" sz="2400" dirty="0"/>
              <a:t>	</a:t>
            </a: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3461106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35</a:t>
            </a:fld>
            <a:endParaRPr lang="en-IN"/>
          </a:p>
        </p:txBody>
      </p:sp>
      <p:sp>
        <p:nvSpPr>
          <p:cNvPr id="3" name="object 3"/>
          <p:cNvSpPr txBox="1"/>
          <p:nvPr/>
        </p:nvSpPr>
        <p:spPr>
          <a:xfrm>
            <a:off x="457200" y="2035802"/>
            <a:ext cx="11201401" cy="5485476"/>
          </a:xfrm>
          <a:prstGeom prst="rect">
            <a:avLst/>
          </a:prstGeom>
        </p:spPr>
        <p:txBody>
          <a:bodyPr vert="horz" wrap="square" lIns="0" tIns="12065" rIns="0" bIns="0" rtlCol="0">
            <a:spAutoFit/>
          </a:bodyPr>
          <a:lstStyle/>
          <a:p>
            <a:pPr marL="2298700" lvl="4" indent="-457200" algn="just">
              <a:spcBef>
                <a:spcPts val="95"/>
              </a:spcBef>
              <a:buFont typeface="Wingdings" pitchFamily="2" charset="2"/>
              <a:buChar char="Ø"/>
            </a:pPr>
            <a:endParaRPr lang="en-US" sz="2000" dirty="0"/>
          </a:p>
          <a:p>
            <a:pPr marL="2298700" lvl="4" indent="-457200" algn="just">
              <a:spcBef>
                <a:spcPts val="600"/>
              </a:spcBef>
              <a:spcAft>
                <a:spcPts val="600"/>
              </a:spcAft>
              <a:buFont typeface="Wingdings" pitchFamily="2" charset="2"/>
              <a:buChar char="Ø"/>
            </a:pPr>
            <a:r>
              <a:rPr lang="en-US" sz="2000" dirty="0">
                <a:solidFill>
                  <a:srgbClr val="00B050"/>
                </a:solidFill>
                <a:latin typeface="Century Gothic (Body)"/>
              </a:rPr>
              <a:t>In respect of fraud, based on your overall observation, please provide your comments on the potential risk areas which might lead to perpetuation of fraud (e.g. falsification of accounts/false representation by the borrower; misappropriation of funds especially through related party/ shell company transactions; forgery and fabrication of financial documents like invoices, debtor lists, stock statements, trade credit documents, shipping bills, work orders and encumbrance certificates and avail credit; Use of current accounts outside consortium where Trust and Retention Account (TRA) is maintained, to divert funds; List of Debtors/ Creditors were being fabricated and receivables were not followed up/ write off of debt of related parties; Fake export/shipping bill, etc.; Over statement of invoice amounts, stock statements, shipping bills, turnover; fly by night operations -including the cases where vendors, related/ associate parties, manufacturing units etc. aren’t available on the registered addresses; Round Tripping of funds, etc.)</a:t>
            </a:r>
          </a:p>
          <a:p>
            <a:pPr marL="2298700" lvl="4" indent="-457200" algn="just">
              <a:spcBef>
                <a:spcPts val="95"/>
              </a:spcBef>
            </a:pPr>
            <a:endParaRPr lang="en-US" sz="2000" dirty="0">
              <a:solidFill>
                <a:srgbClr val="00B050"/>
              </a:solidFill>
            </a:endParaRPr>
          </a:p>
          <a:p>
            <a:pPr marL="927100" lvl="2" algn="just">
              <a:spcBef>
                <a:spcPts val="95"/>
              </a:spcBef>
            </a:pPr>
            <a:r>
              <a:rPr lang="en-US" sz="2400" dirty="0"/>
              <a:t>	</a:t>
            </a: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34611068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36</a:t>
            </a:fld>
            <a:endParaRPr lang="en-IN"/>
          </a:p>
        </p:txBody>
      </p:sp>
      <p:sp>
        <p:nvSpPr>
          <p:cNvPr id="3" name="object 3"/>
          <p:cNvSpPr txBox="1"/>
          <p:nvPr/>
        </p:nvSpPr>
        <p:spPr>
          <a:xfrm>
            <a:off x="457200" y="2035802"/>
            <a:ext cx="11201401" cy="4964821"/>
          </a:xfrm>
          <a:prstGeom prst="rect">
            <a:avLst/>
          </a:prstGeom>
        </p:spPr>
        <p:txBody>
          <a:bodyPr vert="horz" wrap="square" lIns="0" tIns="12065" rIns="0" bIns="0" rtlCol="0">
            <a:spAutoFit/>
          </a:bodyPr>
          <a:lstStyle/>
          <a:p>
            <a:pPr marL="2298700" lvl="4" indent="-457200" algn="just">
              <a:spcBef>
                <a:spcPts val="95"/>
              </a:spcBef>
              <a:buFont typeface="Wingdings" pitchFamily="2" charset="2"/>
              <a:buChar char="Ø"/>
            </a:pPr>
            <a:endParaRPr lang="en-US" sz="2000" dirty="0"/>
          </a:p>
          <a:p>
            <a:pPr marL="2298700" lvl="4" indent="-457200" algn="just">
              <a:spcBef>
                <a:spcPts val="600"/>
              </a:spcBef>
              <a:spcAft>
                <a:spcPts val="600"/>
              </a:spcAft>
              <a:buFont typeface="Wingdings" pitchFamily="2" charset="2"/>
              <a:buChar char="Ø"/>
            </a:pPr>
            <a:r>
              <a:rPr lang="en-US" sz="2400" dirty="0">
                <a:solidFill>
                  <a:srgbClr val="00B050"/>
                </a:solidFill>
                <a:latin typeface="Century Gothic (Body)"/>
              </a:rPr>
              <a:t>Whether the system of Early Warning Framework is working effectively and, as required, the early warning signals form the basis for classifying an account as RFA.</a:t>
            </a:r>
          </a:p>
          <a:p>
            <a:pPr marL="2298700" lvl="4" indent="-457200" algn="just">
              <a:spcBef>
                <a:spcPts val="600"/>
              </a:spcBef>
              <a:spcAft>
                <a:spcPts val="600"/>
              </a:spcAft>
              <a:buFont typeface="Wingdings" pitchFamily="2" charset="2"/>
              <a:buChar char="Ø"/>
            </a:pPr>
            <a:endParaRPr lang="en-US" sz="1050" dirty="0">
              <a:solidFill>
                <a:srgbClr val="00B050"/>
              </a:solidFill>
              <a:latin typeface="Century Gothic (Body)"/>
            </a:endParaRPr>
          </a:p>
          <a:p>
            <a:pPr marL="1841500" lvl="3" indent="-457200" algn="just">
              <a:spcBef>
                <a:spcPts val="600"/>
              </a:spcBef>
              <a:spcAft>
                <a:spcPts val="600"/>
              </a:spcAft>
              <a:buFont typeface="Wingdings" pitchFamily="2" charset="2"/>
              <a:buChar char="v"/>
            </a:pPr>
            <a:r>
              <a:rPr lang="en-US" sz="2400" dirty="0">
                <a:latin typeface="Century Gothic (Body)"/>
              </a:rPr>
              <a:t> Implementation of KYC AML Guidelines:</a:t>
            </a:r>
            <a:endParaRPr lang="en-US" sz="2400" dirty="0">
              <a:solidFill>
                <a:srgbClr val="00B050"/>
              </a:solidFill>
              <a:latin typeface="Century Gothic (Body)"/>
            </a:endParaRPr>
          </a:p>
          <a:p>
            <a:pPr marL="2298700" lvl="4" indent="-457200" algn="just">
              <a:spcBef>
                <a:spcPts val="600"/>
              </a:spcBef>
              <a:spcAft>
                <a:spcPts val="600"/>
              </a:spcAft>
              <a:buFont typeface="Wingdings" pitchFamily="2" charset="2"/>
              <a:buChar char="Ø"/>
            </a:pPr>
            <a:r>
              <a:rPr lang="en-US" sz="2400" dirty="0">
                <a:solidFill>
                  <a:srgbClr val="00B050"/>
                </a:solidFill>
                <a:latin typeface="Century Gothic (Body)"/>
              </a:rPr>
              <a:t>Whether the branch has adequate systems and processes, as required, to ensure adherence to KYC/AML guidelines towards prevention of money laundering and terrorist financing.</a:t>
            </a:r>
          </a:p>
          <a:p>
            <a:pPr marL="2298700" lvl="4" indent="-457200" algn="just">
              <a:spcBef>
                <a:spcPts val="600"/>
              </a:spcBef>
              <a:spcAft>
                <a:spcPts val="600"/>
              </a:spcAft>
              <a:buFont typeface="Wingdings" pitchFamily="2" charset="2"/>
              <a:buChar char="Ø"/>
            </a:pPr>
            <a:r>
              <a:rPr lang="en-US" sz="2400" dirty="0">
                <a:solidFill>
                  <a:srgbClr val="00B050"/>
                </a:solidFill>
                <a:latin typeface="Century Gothic (Body)"/>
              </a:rPr>
              <a:t>Whether the branch followed the KYC/AML guidelines based on the test check carried out by the branch auditors.</a:t>
            </a:r>
          </a:p>
          <a:p>
            <a:pPr marL="927100" lvl="2" algn="just">
              <a:spcBef>
                <a:spcPts val="95"/>
              </a:spcBef>
            </a:pPr>
            <a:r>
              <a:rPr lang="en-US" sz="2400" dirty="0"/>
              <a:t>	</a:t>
            </a:r>
            <a:endParaRPr lang="en-US" sz="2400" dirty="0">
              <a:solidFill>
                <a:srgbClr val="00B050"/>
              </a:solidFill>
              <a:latin typeface="Trebuchet MS" panose="020B0603020202020204" pitchFamily="34" charset="0"/>
            </a:endParaRPr>
          </a:p>
        </p:txBody>
      </p:sp>
    </p:spTree>
    <p:extLst>
      <p:ext uri="{BB962C8B-B14F-4D97-AF65-F5344CB8AC3E}">
        <p14:creationId xmlns:p14="http://schemas.microsoft.com/office/powerpoint/2010/main" val="34611068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37</a:t>
            </a:fld>
            <a:endParaRPr lang="en-IN"/>
          </a:p>
        </p:txBody>
      </p:sp>
      <p:sp>
        <p:nvSpPr>
          <p:cNvPr id="3" name="object 3"/>
          <p:cNvSpPr txBox="1"/>
          <p:nvPr/>
        </p:nvSpPr>
        <p:spPr>
          <a:xfrm>
            <a:off x="457200" y="2035802"/>
            <a:ext cx="11201401" cy="2889894"/>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1841500" lvl="3" indent="-457200" algn="just">
              <a:spcBef>
                <a:spcPts val="600"/>
              </a:spcBef>
              <a:spcAft>
                <a:spcPts val="600"/>
              </a:spcAft>
              <a:buFont typeface="Wingdings" pitchFamily="2" charset="2"/>
              <a:buChar char="v"/>
            </a:pPr>
            <a:r>
              <a:rPr lang="en-US" sz="2000" dirty="0"/>
              <a:t> </a:t>
            </a:r>
            <a:r>
              <a:rPr lang="en-US" sz="2400" dirty="0">
                <a:latin typeface="Century Gothic (Body)"/>
              </a:rPr>
              <a:t>Management Information Systems:</a:t>
            </a:r>
            <a:endParaRPr lang="en-US" sz="2400" dirty="0">
              <a:solidFill>
                <a:srgbClr val="00B050"/>
              </a:solidFill>
              <a:latin typeface="Century Gothic (Body)"/>
            </a:endParaRPr>
          </a:p>
          <a:p>
            <a:pPr marL="2298700" lvl="4" indent="-457200" algn="just">
              <a:spcBef>
                <a:spcPts val="600"/>
              </a:spcBef>
              <a:spcAft>
                <a:spcPts val="600"/>
              </a:spcAft>
              <a:buFont typeface="Wingdings" pitchFamily="2" charset="2"/>
              <a:buChar char="Ø"/>
            </a:pPr>
            <a:r>
              <a:rPr lang="en-US" sz="2400" dirty="0">
                <a:solidFill>
                  <a:srgbClr val="00B050"/>
                </a:solidFill>
                <a:latin typeface="Century Gothic (Body)"/>
              </a:rPr>
              <a:t>Whether the branch has the proper systems and procedures to ensure data integrity relating to all data inputs which are to be used for MIS at corporate office level and for supervisory reporting purposes. Have you come across any instances where data integrity was compromised?</a:t>
            </a:r>
          </a:p>
        </p:txBody>
      </p:sp>
    </p:spTree>
    <p:extLst>
      <p:ext uri="{BB962C8B-B14F-4D97-AF65-F5344CB8AC3E}">
        <p14:creationId xmlns:p14="http://schemas.microsoft.com/office/powerpoint/2010/main" val="34611068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38</a:t>
            </a:fld>
            <a:endParaRPr lang="en-IN"/>
          </a:p>
        </p:txBody>
      </p:sp>
      <p:sp>
        <p:nvSpPr>
          <p:cNvPr id="3" name="object 3"/>
          <p:cNvSpPr txBox="1"/>
          <p:nvPr/>
        </p:nvSpPr>
        <p:spPr>
          <a:xfrm>
            <a:off x="457200" y="2035802"/>
            <a:ext cx="11201401" cy="4323620"/>
          </a:xfrm>
          <a:prstGeom prst="rect">
            <a:avLst/>
          </a:prstGeom>
        </p:spPr>
        <p:txBody>
          <a:bodyPr vert="horz" wrap="square" lIns="0" tIns="12065" rIns="0" bIns="0" rtlCol="0">
            <a:spAutoFit/>
          </a:bodyPr>
          <a:lstStyle/>
          <a:p>
            <a:pPr marL="1841500" lvl="3" indent="-457200" algn="just">
              <a:spcBef>
                <a:spcPts val="95"/>
              </a:spcBef>
            </a:pPr>
            <a:endParaRPr lang="en-US" sz="1100" dirty="0"/>
          </a:p>
          <a:p>
            <a:pPr marL="1841500" lvl="3" indent="-457200" algn="just">
              <a:spcBef>
                <a:spcPts val="95"/>
              </a:spcBef>
              <a:buFont typeface="Wingdings" pitchFamily="2" charset="2"/>
              <a:buChar char="v"/>
            </a:pPr>
            <a:r>
              <a:rPr lang="en-US" sz="2000" dirty="0"/>
              <a:t> </a:t>
            </a:r>
            <a:r>
              <a:rPr lang="en-US" sz="2000" dirty="0">
                <a:latin typeface="Century Gothic (Body)"/>
              </a:rPr>
              <a:t>Miscellaneous:</a:t>
            </a:r>
            <a:endParaRPr lang="en-US" sz="2000" dirty="0">
              <a:solidFill>
                <a:srgbClr val="00B050"/>
              </a:solidFill>
              <a:latin typeface="Century Gothic (Body)"/>
            </a:endParaRPr>
          </a:p>
          <a:p>
            <a:pPr marL="2298700" lvl="4" indent="-457200" algn="just">
              <a:spcBef>
                <a:spcPts val="95"/>
              </a:spcBef>
              <a:buFont typeface="Wingdings" pitchFamily="2" charset="2"/>
              <a:buChar char="Ø"/>
            </a:pPr>
            <a:r>
              <a:rPr lang="en-US" sz="2000" dirty="0">
                <a:latin typeface="Century Gothic (Body)"/>
              </a:rPr>
              <a:t>In framing your audit report/</a:t>
            </a:r>
            <a:r>
              <a:rPr lang="en-US" sz="2000" dirty="0">
                <a:solidFill>
                  <a:srgbClr val="00B050"/>
                </a:solidFill>
                <a:latin typeface="Century Gothic (Body)"/>
              </a:rPr>
              <a:t>LFAR</a:t>
            </a:r>
            <a:r>
              <a:rPr lang="en-US" sz="2000" dirty="0">
                <a:latin typeface="Century Gothic (Body)"/>
              </a:rPr>
              <a:t>, have you considered the major adverse comments arising out of the latest reports such as:</a:t>
            </a:r>
          </a:p>
          <a:p>
            <a:pPr marL="2813050" lvl="5" indent="-514350" algn="just">
              <a:spcBef>
                <a:spcPts val="95"/>
              </a:spcBef>
              <a:buFont typeface="+mj-lt"/>
              <a:buAutoNum type="romanLcPeriod"/>
            </a:pPr>
            <a:r>
              <a:rPr lang="en-US" sz="2000" dirty="0">
                <a:solidFill>
                  <a:srgbClr val="00B050"/>
                </a:solidFill>
                <a:latin typeface="Century Gothic (Body)"/>
              </a:rPr>
              <a:t>Previous year’s Branch Audit Report / LFAR;</a:t>
            </a:r>
          </a:p>
          <a:p>
            <a:pPr marL="2813050" lvl="5" indent="-514350" algn="just">
              <a:spcBef>
                <a:spcPts val="95"/>
              </a:spcBef>
              <a:buFont typeface="+mj-lt"/>
              <a:buAutoNum type="romanLcPeriod"/>
            </a:pPr>
            <a:r>
              <a:rPr lang="en-US" sz="2000" dirty="0">
                <a:solidFill>
                  <a:srgbClr val="00B050"/>
                </a:solidFill>
                <a:latin typeface="Century Gothic (Body)"/>
              </a:rPr>
              <a:t>Internal audit/ Snap Audit/ concurrent audit report(s);</a:t>
            </a:r>
          </a:p>
          <a:p>
            <a:pPr marL="2813050" lvl="5" indent="-514350" algn="just">
              <a:spcBef>
                <a:spcPts val="95"/>
              </a:spcBef>
              <a:buFont typeface="+mj-lt"/>
              <a:buAutoNum type="romanLcPeriod"/>
            </a:pPr>
            <a:r>
              <a:rPr lang="en-US" sz="2000" dirty="0">
                <a:solidFill>
                  <a:srgbClr val="00B050"/>
                </a:solidFill>
                <a:latin typeface="Century Gothic (Body)"/>
              </a:rPr>
              <a:t>Credit Audit Report;</a:t>
            </a:r>
          </a:p>
          <a:p>
            <a:pPr marL="2813050" lvl="5" indent="-514350" algn="just">
              <a:spcBef>
                <a:spcPts val="95"/>
              </a:spcBef>
              <a:buFont typeface="+mj-lt"/>
              <a:buAutoNum type="romanLcPeriod"/>
            </a:pPr>
            <a:r>
              <a:rPr lang="en-US" sz="2000" dirty="0">
                <a:solidFill>
                  <a:srgbClr val="00B050"/>
                </a:solidFill>
                <a:latin typeface="Century Gothic (Body)"/>
              </a:rPr>
              <a:t>Stock audit Report;</a:t>
            </a:r>
          </a:p>
          <a:p>
            <a:pPr marL="2813050" lvl="5" indent="-514350" algn="just">
              <a:spcBef>
                <a:spcPts val="95"/>
              </a:spcBef>
              <a:buFont typeface="+mj-lt"/>
              <a:buAutoNum type="romanLcPeriod"/>
            </a:pPr>
            <a:r>
              <a:rPr lang="en-US" sz="2000" dirty="0">
                <a:solidFill>
                  <a:srgbClr val="00B050"/>
                </a:solidFill>
                <a:latin typeface="Century Gothic (Body)"/>
              </a:rPr>
              <a:t>RBI Inspection Report, if such inspection took place;</a:t>
            </a:r>
          </a:p>
          <a:p>
            <a:pPr marL="2813050" lvl="5" indent="-514350" algn="just">
              <a:spcBef>
                <a:spcPts val="95"/>
              </a:spcBef>
              <a:buFont typeface="+mj-lt"/>
              <a:buAutoNum type="romanLcPeriod"/>
            </a:pPr>
            <a:r>
              <a:rPr lang="en-US" sz="2000" dirty="0">
                <a:solidFill>
                  <a:srgbClr val="00B050"/>
                </a:solidFill>
                <a:latin typeface="Century Gothic (Body)"/>
              </a:rPr>
              <a:t>Income and Expenditure (Revenue) Audit;</a:t>
            </a:r>
          </a:p>
          <a:p>
            <a:pPr marL="2813050" lvl="5" indent="-514350" algn="just">
              <a:spcBef>
                <a:spcPts val="95"/>
              </a:spcBef>
              <a:buFont typeface="+mj-lt"/>
              <a:buAutoNum type="romanLcPeriod"/>
            </a:pPr>
            <a:r>
              <a:rPr lang="en-US" sz="2000" dirty="0">
                <a:solidFill>
                  <a:srgbClr val="00B050"/>
                </a:solidFill>
                <a:latin typeface="Century Gothic (Body)"/>
              </a:rPr>
              <a:t>IS/IT/Computer/Systems Audit; and</a:t>
            </a:r>
          </a:p>
          <a:p>
            <a:pPr marL="2813050" lvl="5" indent="-514350" algn="just">
              <a:spcBef>
                <a:spcPts val="95"/>
              </a:spcBef>
              <a:buFont typeface="+mj-lt"/>
              <a:buAutoNum type="romanLcPeriod"/>
            </a:pPr>
            <a:r>
              <a:rPr lang="en-US" sz="2000" dirty="0">
                <a:solidFill>
                  <a:srgbClr val="00B050"/>
                </a:solidFill>
                <a:latin typeface="Century Gothic (Body)"/>
              </a:rPr>
              <a:t>Any special inspection / investigation report?</a:t>
            </a:r>
          </a:p>
          <a:p>
            <a:pPr marL="2355850" lvl="4" indent="-514350" algn="just">
              <a:spcBef>
                <a:spcPts val="95"/>
              </a:spcBef>
              <a:buFont typeface="Wingdings" pitchFamily="2" charset="2"/>
              <a:buChar char="Ø"/>
            </a:pPr>
            <a:r>
              <a:rPr lang="en-US" sz="2000" dirty="0">
                <a:latin typeface="Century Gothic (Body)"/>
              </a:rPr>
              <a:t>Are there any other matters, which you, as branch auditor, would like to bring to the notice of the management </a:t>
            </a:r>
            <a:r>
              <a:rPr lang="en-US" sz="2000" dirty="0">
                <a:solidFill>
                  <a:srgbClr val="00B050"/>
                </a:solidFill>
                <a:latin typeface="Century Gothic (Body)"/>
              </a:rPr>
              <a:t>or the Statutory Central Auditors?</a:t>
            </a:r>
          </a:p>
        </p:txBody>
      </p:sp>
    </p:spTree>
    <p:extLst>
      <p:ext uri="{BB962C8B-B14F-4D97-AF65-F5344CB8AC3E}">
        <p14:creationId xmlns:p14="http://schemas.microsoft.com/office/powerpoint/2010/main" val="34611068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39</a:t>
            </a:fld>
            <a:endParaRPr lang="en-IN"/>
          </a:p>
        </p:txBody>
      </p:sp>
      <p:sp>
        <p:nvSpPr>
          <p:cNvPr id="3" name="object 3"/>
          <p:cNvSpPr txBox="1"/>
          <p:nvPr/>
        </p:nvSpPr>
        <p:spPr>
          <a:xfrm>
            <a:off x="457200" y="2035802"/>
            <a:ext cx="11201401" cy="4993034"/>
          </a:xfrm>
          <a:prstGeom prst="rect">
            <a:avLst/>
          </a:prstGeom>
        </p:spPr>
        <p:txBody>
          <a:bodyPr vert="horz" wrap="square" lIns="0" tIns="12065" rIns="0" bIns="0" rtlCol="0">
            <a:spAutoFit/>
          </a:bodyPr>
          <a:lstStyle/>
          <a:p>
            <a:pPr marL="1841500" lvl="3" indent="-457200" algn="just">
              <a:spcBef>
                <a:spcPts val="95"/>
              </a:spcBef>
            </a:pPr>
            <a:endParaRPr lang="en-US" sz="1100" b="1" dirty="0"/>
          </a:p>
          <a:p>
            <a:pPr marL="1841500" lvl="3" indent="-457200" algn="just">
              <a:spcBef>
                <a:spcPts val="95"/>
              </a:spcBef>
            </a:pPr>
            <a:endParaRPr lang="en-US" sz="1100" b="1" dirty="0"/>
          </a:p>
          <a:p>
            <a:pPr marL="1841500" lvl="3" indent="-457200" algn="just">
              <a:spcBef>
                <a:spcPts val="95"/>
              </a:spcBef>
            </a:pPr>
            <a:r>
              <a:rPr lang="en-US" sz="2000" b="1" dirty="0">
                <a:latin typeface="Century Gothic (Body)"/>
              </a:rPr>
              <a:t>Some Early Warning signals which should alert the bank officials about some wrongdoings in the loan accounts which may turn out to be fraudulent </a:t>
            </a:r>
          </a:p>
          <a:p>
            <a:endParaRPr lang="en-US" sz="1000" dirty="0">
              <a:latin typeface="Century Gothic (Body)"/>
            </a:endParaRPr>
          </a:p>
          <a:p>
            <a:pPr marL="1257300" lvl="2" indent="-342900" algn="just">
              <a:buFont typeface="Wingdings" pitchFamily="2" charset="2"/>
              <a:buChar char="Ø"/>
            </a:pPr>
            <a:r>
              <a:rPr lang="en-US" sz="2000" dirty="0">
                <a:latin typeface="Century Gothic (Body)"/>
              </a:rPr>
              <a:t>Default in payment to the banks/ sundry debtors and other statutory bodies, etc., bouncing of the high value </a:t>
            </a:r>
            <a:r>
              <a:rPr lang="en-US" sz="2000" dirty="0" err="1">
                <a:latin typeface="Century Gothic (Body)"/>
              </a:rPr>
              <a:t>cheques</a:t>
            </a:r>
            <a:r>
              <a:rPr lang="en-US" sz="2000" dirty="0">
                <a:latin typeface="Century Gothic (Body)"/>
              </a:rPr>
              <a:t>. </a:t>
            </a:r>
          </a:p>
          <a:p>
            <a:pPr marL="1257300" lvl="2" indent="-342900">
              <a:buFont typeface="Wingdings" pitchFamily="2" charset="2"/>
              <a:buChar char="Ø"/>
            </a:pPr>
            <a:r>
              <a:rPr lang="en-US" sz="2000" dirty="0">
                <a:latin typeface="Century Gothic (Body)"/>
              </a:rPr>
              <a:t>Raid by Income tax /sales tax/ central excise duty officials. </a:t>
            </a:r>
          </a:p>
          <a:p>
            <a:pPr marL="1257300" lvl="2" indent="-342900">
              <a:buFont typeface="Wingdings" pitchFamily="2" charset="2"/>
              <a:buChar char="Ø"/>
            </a:pPr>
            <a:r>
              <a:rPr lang="en-US" sz="2000" dirty="0">
                <a:latin typeface="Century Gothic (Body)"/>
              </a:rPr>
              <a:t>Frequent change in the scope of the project to be undertaken by the borrower. </a:t>
            </a:r>
          </a:p>
          <a:p>
            <a:pPr marL="1257300" lvl="2" indent="-342900">
              <a:buFont typeface="Wingdings" pitchFamily="2" charset="2"/>
              <a:buChar char="Ø"/>
            </a:pPr>
            <a:r>
              <a:rPr lang="en-US" sz="2000" dirty="0">
                <a:latin typeface="Century Gothic (Body)"/>
              </a:rPr>
              <a:t>Under insured or over insured inventory. </a:t>
            </a:r>
          </a:p>
          <a:p>
            <a:pPr marL="1257300" lvl="2" indent="-342900">
              <a:buFont typeface="Wingdings" pitchFamily="2" charset="2"/>
              <a:buChar char="Ø"/>
            </a:pPr>
            <a:r>
              <a:rPr lang="en-US" sz="2000" dirty="0">
                <a:latin typeface="Century Gothic (Body)"/>
              </a:rPr>
              <a:t>Invoices devoid of TAN and other details. </a:t>
            </a:r>
          </a:p>
          <a:p>
            <a:pPr marL="1257300" lvl="2" indent="-342900">
              <a:buFont typeface="Wingdings" pitchFamily="2" charset="2"/>
              <a:buChar char="Ø"/>
            </a:pPr>
            <a:r>
              <a:rPr lang="en-US" sz="2000" dirty="0">
                <a:latin typeface="Century Gothic (Body)"/>
              </a:rPr>
              <a:t>Dispute on title of the collateral securities. </a:t>
            </a:r>
          </a:p>
          <a:p>
            <a:pPr marL="1257300" lvl="2" indent="-342900">
              <a:buFont typeface="Wingdings" pitchFamily="2" charset="2"/>
              <a:buChar char="Ø"/>
            </a:pPr>
            <a:r>
              <a:rPr lang="en-US" sz="2000" dirty="0">
                <a:latin typeface="Century Gothic (Body)"/>
              </a:rPr>
              <a:t>Costing of the project which is in wide variance with standard cost of installation of the project. </a:t>
            </a:r>
          </a:p>
          <a:p>
            <a:pPr marL="1257300" lvl="2" indent="-342900">
              <a:buFont typeface="Wingdings" pitchFamily="2" charset="2"/>
              <a:buChar char="Ø"/>
            </a:pPr>
            <a:r>
              <a:rPr lang="en-US" sz="2000" dirty="0">
                <a:latin typeface="Century Gothic (Body)"/>
              </a:rPr>
              <a:t>Funds coming from other banks to liquidate the outstanding loan amount. </a:t>
            </a:r>
          </a:p>
          <a:p>
            <a:pPr marL="1257300" lvl="2" indent="-342900">
              <a:buFont typeface="Wingdings" pitchFamily="2" charset="2"/>
              <a:buChar char="Ø"/>
            </a:pPr>
            <a:r>
              <a:rPr lang="en-US" sz="2000" dirty="0">
                <a:latin typeface="Century Gothic (Body)"/>
              </a:rPr>
              <a:t>Foreign bills remaining outstanding for a long time and tendency for bills to remain overdue. </a:t>
            </a:r>
            <a:endParaRPr lang="en-US" sz="2000" b="1" dirty="0">
              <a:latin typeface="Century Gothic (Body)"/>
            </a:endParaRPr>
          </a:p>
        </p:txBody>
      </p:sp>
    </p:spTree>
    <p:extLst>
      <p:ext uri="{BB962C8B-B14F-4D97-AF65-F5344CB8AC3E}">
        <p14:creationId xmlns:p14="http://schemas.microsoft.com/office/powerpoint/2010/main" val="3461106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4</a:t>
            </a:fld>
            <a:endParaRPr lang="en-IN"/>
          </a:p>
        </p:txBody>
      </p:sp>
      <p:sp>
        <p:nvSpPr>
          <p:cNvPr id="3" name="object 3"/>
          <p:cNvSpPr txBox="1"/>
          <p:nvPr/>
        </p:nvSpPr>
        <p:spPr>
          <a:xfrm>
            <a:off x="457200" y="2035802"/>
            <a:ext cx="11201401" cy="4059445"/>
          </a:xfrm>
          <a:prstGeom prst="rect">
            <a:avLst/>
          </a:prstGeom>
        </p:spPr>
        <p:txBody>
          <a:bodyPr vert="horz" wrap="square" lIns="0" tIns="12065" rIns="0" bIns="0" rtlCol="0">
            <a:spAutoFit/>
          </a:bodyPr>
          <a:lstStyle/>
          <a:p>
            <a:pPr marL="12700">
              <a:lnSpc>
                <a:spcPct val="100000"/>
              </a:lnSpc>
              <a:spcBef>
                <a:spcPts val="600"/>
              </a:spcBef>
              <a:spcAft>
                <a:spcPts val="600"/>
              </a:spcAft>
            </a:pPr>
            <a:r>
              <a:rPr sz="2600" spc="-10">
                <a:latin typeface="Century Gothic (Body)"/>
                <a:cs typeface="Trebuchet MS"/>
              </a:rPr>
              <a:t>I</a:t>
            </a:r>
            <a:r>
              <a:rPr sz="2600" spc="-5">
                <a:latin typeface="Century Gothic (Body)"/>
                <a:cs typeface="Trebuchet MS"/>
              </a:rPr>
              <a:t>.</a:t>
            </a:r>
            <a:r>
              <a:rPr sz="2600" spc="-5">
                <a:latin typeface="Century Gothic (Body)"/>
                <a:cs typeface="Times New Roman"/>
              </a:rPr>
              <a:t> </a:t>
            </a:r>
            <a:r>
              <a:rPr sz="2600" spc="-5" dirty="0">
                <a:latin typeface="Century Gothic (Body)"/>
                <a:cs typeface="Trebuchet MS"/>
              </a:rPr>
              <a:t>Assets</a:t>
            </a:r>
            <a:endParaRPr sz="2600" dirty="0">
              <a:latin typeface="Century Gothic (Body)"/>
              <a:cs typeface="Trebuchet MS"/>
            </a:endParaRPr>
          </a:p>
          <a:p>
            <a:pPr marL="469265" indent="-457200">
              <a:lnSpc>
                <a:spcPct val="100000"/>
              </a:lnSpc>
              <a:spcBef>
                <a:spcPts val="600"/>
              </a:spcBef>
              <a:spcAft>
                <a:spcPts val="600"/>
              </a:spcAft>
              <a:buFont typeface="Wingdings" pitchFamily="2" charset="2"/>
              <a:buChar char="v"/>
              <a:tabLst>
                <a:tab pos="241300" algn="l"/>
                <a:tab pos="241935" algn="l"/>
              </a:tabLst>
            </a:pPr>
            <a:r>
              <a:rPr sz="2600" dirty="0">
                <a:latin typeface="Century Gothic (Body)"/>
                <a:cs typeface="Trebuchet MS"/>
              </a:rPr>
              <a:t>Cash</a:t>
            </a:r>
            <a:r>
              <a:rPr lang="en-US" sz="2600" dirty="0">
                <a:latin typeface="Century Gothic (Body)"/>
                <a:cs typeface="Trebuchet MS"/>
              </a:rPr>
              <a:t>:</a:t>
            </a:r>
          </a:p>
          <a:p>
            <a:pPr marL="983615" lvl="1" indent="-514350" algn="just">
              <a:spcBef>
                <a:spcPts val="600"/>
              </a:spcBef>
              <a:spcAft>
                <a:spcPts val="600"/>
              </a:spcAft>
              <a:buFont typeface="+mj-lt"/>
              <a:buAutoNum type="alphaLcParenR"/>
              <a:tabLst>
                <a:tab pos="241300" algn="l"/>
                <a:tab pos="241935" algn="l"/>
              </a:tabLst>
            </a:pPr>
            <a:r>
              <a:rPr lang="en-US" sz="2400" dirty="0">
                <a:latin typeface="Century Gothic (Body)"/>
              </a:rPr>
              <a:t>Cash in excess of Limits.</a:t>
            </a:r>
          </a:p>
          <a:p>
            <a:pPr marL="983615" lvl="1" indent="-514350" algn="just">
              <a:spcBef>
                <a:spcPts val="600"/>
              </a:spcBef>
              <a:spcAft>
                <a:spcPts val="600"/>
              </a:spcAft>
              <a:buFont typeface="+mj-lt"/>
              <a:buAutoNum type="alphaLcParenR"/>
              <a:tabLst>
                <a:tab pos="241300" algn="l"/>
                <a:tab pos="241935" algn="l"/>
              </a:tabLst>
            </a:pPr>
            <a:r>
              <a:rPr lang="en-US" sz="2400" dirty="0">
                <a:solidFill>
                  <a:srgbClr val="00B050"/>
                </a:solidFill>
                <a:latin typeface="Century Gothic (Body)"/>
              </a:rPr>
              <a:t>Cash balance as per books tally with ATM balance.</a:t>
            </a:r>
          </a:p>
          <a:p>
            <a:pPr marL="983615" lvl="1" indent="-514350" algn="just">
              <a:spcBef>
                <a:spcPts val="600"/>
              </a:spcBef>
              <a:spcAft>
                <a:spcPts val="600"/>
              </a:spcAft>
              <a:buFont typeface="+mj-lt"/>
              <a:buAutoNum type="alphaLcParenR"/>
              <a:tabLst>
                <a:tab pos="241300" algn="l"/>
                <a:tab pos="241935" algn="l"/>
              </a:tabLst>
            </a:pPr>
            <a:r>
              <a:rPr lang="en-US" sz="2400" dirty="0">
                <a:solidFill>
                  <a:srgbClr val="00B050"/>
                </a:solidFill>
                <a:latin typeface="Century Gothic (Body)"/>
              </a:rPr>
              <a:t>Adequacy of Insurance to cover the cash-in hand and cash-in transit?</a:t>
            </a:r>
          </a:p>
          <a:p>
            <a:pPr marL="983615" lvl="1" indent="-514350" algn="just">
              <a:spcBef>
                <a:spcPts val="600"/>
              </a:spcBef>
              <a:spcAft>
                <a:spcPts val="600"/>
              </a:spcAft>
              <a:buFont typeface="+mj-lt"/>
              <a:buAutoNum type="alphaLcParenR"/>
              <a:tabLst>
                <a:tab pos="241300" algn="l"/>
                <a:tab pos="241935" algn="l"/>
              </a:tabLst>
            </a:pPr>
            <a:r>
              <a:rPr lang="en-US" sz="2400" dirty="0">
                <a:solidFill>
                  <a:srgbClr val="00B050"/>
                </a:solidFill>
                <a:latin typeface="Century Gothic (Body)"/>
              </a:rPr>
              <a:t>System ensure </a:t>
            </a:r>
            <a:r>
              <a:rPr lang="en-US" sz="2400" dirty="0">
                <a:latin typeface="Century Gothic (Body)"/>
              </a:rPr>
              <a:t>effective joint custody of two or more officials.</a:t>
            </a:r>
          </a:p>
          <a:p>
            <a:pPr marL="983615" lvl="1" indent="-514350" algn="just">
              <a:spcBef>
                <a:spcPts val="600"/>
              </a:spcBef>
              <a:spcAft>
                <a:spcPts val="600"/>
              </a:spcAft>
              <a:buFont typeface="+mj-lt"/>
              <a:buAutoNum type="alphaLcParenR"/>
              <a:tabLst>
                <a:tab pos="241300" algn="l"/>
                <a:tab pos="241935" algn="l"/>
              </a:tabLst>
            </a:pPr>
            <a:r>
              <a:rPr lang="en-US" sz="2400" dirty="0">
                <a:latin typeface="Century Gothic (Body)"/>
              </a:rPr>
              <a:t>Periodic checking of cash balances at Branch and ATM. </a:t>
            </a:r>
          </a:p>
          <a:p>
            <a:pPr marL="12065" algn="just">
              <a:lnSpc>
                <a:spcPct val="100000"/>
              </a:lnSpc>
              <a:tabLst>
                <a:tab pos="241300" algn="l"/>
                <a:tab pos="241935" algn="l"/>
              </a:tabLst>
            </a:pPr>
            <a:endParaRPr sz="2600" dirty="0">
              <a:latin typeface="Trebuchet MS" panose="020B0603020202020204" pitchFamily="34" charset="0"/>
              <a:cs typeface="Trebuchet M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40</a:t>
            </a:fld>
            <a:endParaRPr lang="en-IN"/>
          </a:p>
        </p:txBody>
      </p:sp>
      <p:sp>
        <p:nvSpPr>
          <p:cNvPr id="3" name="object 3"/>
          <p:cNvSpPr txBox="1"/>
          <p:nvPr/>
        </p:nvSpPr>
        <p:spPr>
          <a:xfrm>
            <a:off x="457200" y="2035802"/>
            <a:ext cx="11201401" cy="4962256"/>
          </a:xfrm>
          <a:prstGeom prst="rect">
            <a:avLst/>
          </a:prstGeom>
        </p:spPr>
        <p:txBody>
          <a:bodyPr vert="horz" wrap="square" lIns="0" tIns="12065" rIns="0" bIns="0" rtlCol="0">
            <a:spAutoFit/>
          </a:bodyPr>
          <a:lstStyle/>
          <a:p>
            <a:pPr marL="1841500" lvl="3" indent="-457200" algn="just">
              <a:spcBef>
                <a:spcPts val="95"/>
              </a:spcBef>
            </a:pPr>
            <a:endParaRPr lang="en-US" sz="1100" b="1" dirty="0"/>
          </a:p>
          <a:p>
            <a:pPr marL="1841500" lvl="3" indent="-457200" algn="just">
              <a:spcBef>
                <a:spcPts val="95"/>
              </a:spcBef>
            </a:pPr>
            <a:endParaRPr lang="en-US" sz="1100" b="1" dirty="0"/>
          </a:p>
          <a:p>
            <a:pPr marL="1841500" lvl="3" indent="-457200" algn="just">
              <a:spcBef>
                <a:spcPts val="95"/>
              </a:spcBef>
            </a:pPr>
            <a:r>
              <a:rPr lang="en-US" sz="2000" b="1" dirty="0">
                <a:latin typeface="Century Gothic (Body)"/>
              </a:rPr>
              <a:t>Some Early Warning signals which should alert the bank officials about some wrongdoings in the loan accounts which may turn out to be fraudulent </a:t>
            </a:r>
          </a:p>
          <a:p>
            <a:endParaRPr lang="en-US" sz="2000" dirty="0">
              <a:latin typeface="Century Gothic (Body)"/>
            </a:endParaRPr>
          </a:p>
          <a:p>
            <a:pPr marL="1257300" lvl="2" indent="-342900" algn="just">
              <a:buFont typeface="Wingdings" pitchFamily="2" charset="2"/>
              <a:buChar char="Ø"/>
            </a:pPr>
            <a:r>
              <a:rPr lang="en-US" sz="2000" dirty="0">
                <a:latin typeface="Century Gothic (Body)"/>
              </a:rPr>
              <a:t>Onerous clause in issue of BG/LC/standby letters of credit. </a:t>
            </a:r>
          </a:p>
          <a:p>
            <a:pPr marL="1257300" lvl="2" indent="-342900" algn="just">
              <a:buFont typeface="Wingdings" pitchFamily="2" charset="2"/>
              <a:buChar char="Ø"/>
            </a:pPr>
            <a:r>
              <a:rPr lang="en-US" sz="2000" dirty="0">
                <a:latin typeface="Century Gothic (Body)"/>
              </a:rPr>
              <a:t>In </a:t>
            </a:r>
            <a:r>
              <a:rPr lang="en-US" sz="2000" dirty="0" err="1">
                <a:latin typeface="Century Gothic (Body)"/>
              </a:rPr>
              <a:t>merchanting</a:t>
            </a:r>
            <a:r>
              <a:rPr lang="en-US" sz="2000" dirty="0">
                <a:latin typeface="Century Gothic (Body)"/>
              </a:rPr>
              <a:t> trade, import leg not revealed to the bank. </a:t>
            </a:r>
          </a:p>
          <a:p>
            <a:pPr marL="1257300" lvl="2" indent="-342900" algn="just">
              <a:buFont typeface="Wingdings" pitchFamily="2" charset="2"/>
              <a:buChar char="Ø"/>
            </a:pPr>
            <a:r>
              <a:rPr lang="en-US" sz="2000" dirty="0">
                <a:latin typeface="Century Gothic (Body)"/>
              </a:rPr>
              <a:t>Request received from the borrower to postpone the inspection of the </a:t>
            </a:r>
            <a:r>
              <a:rPr lang="en-US" sz="2000" dirty="0" err="1">
                <a:latin typeface="Century Gothic (Body)"/>
              </a:rPr>
              <a:t>godown</a:t>
            </a:r>
            <a:r>
              <a:rPr lang="en-US" sz="2000" dirty="0">
                <a:latin typeface="Century Gothic (Body)"/>
              </a:rPr>
              <a:t> for flimsy reasons. </a:t>
            </a:r>
          </a:p>
          <a:p>
            <a:pPr marL="1257300" lvl="2" indent="-342900" algn="just">
              <a:buFont typeface="Wingdings" pitchFamily="2" charset="2"/>
              <a:buChar char="Ø"/>
            </a:pPr>
            <a:r>
              <a:rPr lang="en-US" sz="2000" dirty="0">
                <a:latin typeface="Century Gothic (Body)"/>
              </a:rPr>
              <a:t>Delay observed in payment of outstanding dues. </a:t>
            </a:r>
          </a:p>
          <a:p>
            <a:pPr marL="1257300" lvl="2" indent="-342900" algn="just">
              <a:buFont typeface="Wingdings" pitchFamily="2" charset="2"/>
              <a:buChar char="Ø"/>
            </a:pPr>
            <a:r>
              <a:rPr lang="en-US" sz="2000" dirty="0">
                <a:latin typeface="Century Gothic (Body)"/>
              </a:rPr>
              <a:t>Financing the unit far away from the branch. </a:t>
            </a:r>
          </a:p>
          <a:p>
            <a:pPr marL="1257300" lvl="2" indent="-342900" algn="just">
              <a:buFont typeface="Wingdings" pitchFamily="2" charset="2"/>
              <a:buChar char="Ø"/>
            </a:pPr>
            <a:r>
              <a:rPr lang="en-US" sz="2000" dirty="0">
                <a:latin typeface="Century Gothic (Body)"/>
              </a:rPr>
              <a:t>Claims not acknowledged as debt high. </a:t>
            </a:r>
          </a:p>
          <a:p>
            <a:pPr marL="1257300" lvl="2" indent="-342900" algn="just">
              <a:buFont typeface="Wingdings" pitchFamily="2" charset="2"/>
              <a:buChar char="Ø"/>
            </a:pPr>
            <a:r>
              <a:rPr lang="en-US" sz="2000" dirty="0">
                <a:latin typeface="Century Gothic (Body)"/>
              </a:rPr>
              <a:t>Frequent invocation of BGs and devolvement of LCs. </a:t>
            </a:r>
          </a:p>
          <a:p>
            <a:pPr marL="1257300" lvl="2" indent="-342900" algn="just">
              <a:buFont typeface="Wingdings" pitchFamily="2" charset="2"/>
              <a:buChar char="Ø"/>
            </a:pPr>
            <a:r>
              <a:rPr lang="en-US" sz="2000" dirty="0">
                <a:latin typeface="Century Gothic (Body)"/>
              </a:rPr>
              <a:t>Funding of the interest by sanctioning additional facilities. </a:t>
            </a:r>
          </a:p>
          <a:p>
            <a:pPr marL="1257300" lvl="2" indent="-342900" algn="just">
              <a:buFont typeface="Wingdings" pitchFamily="2" charset="2"/>
              <a:buChar char="Ø"/>
            </a:pPr>
            <a:r>
              <a:rPr lang="en-US" sz="2000" dirty="0">
                <a:latin typeface="Century Gothic (Body)"/>
              </a:rPr>
              <a:t>Same collateral charged to a number of lenders. </a:t>
            </a:r>
          </a:p>
          <a:p>
            <a:pPr marL="1257300" lvl="2" indent="-342900" algn="just">
              <a:buFont typeface="Wingdings" pitchFamily="2" charset="2"/>
              <a:buChar char="Ø"/>
            </a:pPr>
            <a:r>
              <a:rPr lang="en-US" sz="2000" dirty="0">
                <a:latin typeface="Century Gothic (Body)"/>
              </a:rPr>
              <a:t>Concealment of certain vital documents like master agreement, insurance coverage. </a:t>
            </a:r>
          </a:p>
          <a:p>
            <a:pPr marL="1257300" lvl="2" indent="-342900">
              <a:buFont typeface="Wingdings" pitchFamily="2" charset="2"/>
              <a:buChar char="Ø"/>
            </a:pPr>
            <a:endParaRPr lang="en-US" sz="2000" b="1" dirty="0"/>
          </a:p>
        </p:txBody>
      </p:sp>
    </p:spTree>
    <p:extLst>
      <p:ext uri="{BB962C8B-B14F-4D97-AF65-F5344CB8AC3E}">
        <p14:creationId xmlns:p14="http://schemas.microsoft.com/office/powerpoint/2010/main" val="34611068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41</a:t>
            </a:fld>
            <a:endParaRPr lang="en-IN"/>
          </a:p>
        </p:txBody>
      </p:sp>
      <p:sp>
        <p:nvSpPr>
          <p:cNvPr id="3" name="object 3"/>
          <p:cNvSpPr txBox="1"/>
          <p:nvPr/>
        </p:nvSpPr>
        <p:spPr>
          <a:xfrm>
            <a:off x="457200" y="2035802"/>
            <a:ext cx="11201401" cy="4662174"/>
          </a:xfrm>
          <a:prstGeom prst="rect">
            <a:avLst/>
          </a:prstGeom>
        </p:spPr>
        <p:txBody>
          <a:bodyPr vert="horz" wrap="square" lIns="0" tIns="12065" rIns="0" bIns="0" rtlCol="0">
            <a:spAutoFit/>
          </a:bodyPr>
          <a:lstStyle/>
          <a:p>
            <a:pPr marL="1841500" lvl="3" indent="-457200" algn="just">
              <a:spcBef>
                <a:spcPts val="95"/>
              </a:spcBef>
            </a:pPr>
            <a:endParaRPr lang="en-US" sz="1100" b="1" dirty="0"/>
          </a:p>
          <a:p>
            <a:pPr marL="1841500" lvl="3" indent="-457200" algn="just">
              <a:spcBef>
                <a:spcPts val="95"/>
              </a:spcBef>
            </a:pPr>
            <a:endParaRPr lang="en-US" sz="1100" b="1" dirty="0"/>
          </a:p>
          <a:p>
            <a:pPr marL="1841500" lvl="3" indent="-457200" algn="just">
              <a:spcBef>
                <a:spcPts val="95"/>
              </a:spcBef>
            </a:pPr>
            <a:r>
              <a:rPr lang="en-US" sz="2000" b="1" dirty="0">
                <a:latin typeface="Century Gothic (Body)"/>
              </a:rPr>
              <a:t>Some Early Warning signals which should alert the bank officials about some wrongdoings in the loan accounts which may turn out to be fraudulent </a:t>
            </a:r>
          </a:p>
          <a:p>
            <a:endParaRPr lang="en-US" sz="1050" dirty="0">
              <a:latin typeface="Century Gothic (Body)"/>
            </a:endParaRPr>
          </a:p>
          <a:p>
            <a:pPr marL="1257300" lvl="2" indent="-342900" algn="just">
              <a:buFont typeface="Wingdings" pitchFamily="2" charset="2"/>
              <a:buChar char="Ø"/>
            </a:pPr>
            <a:r>
              <a:rPr lang="en-US" sz="1900" dirty="0">
                <a:latin typeface="Century Gothic (Body)"/>
              </a:rPr>
              <a:t>Floating front / associate companies by investing borrowed money. </a:t>
            </a:r>
          </a:p>
          <a:p>
            <a:pPr marL="1257300" lvl="2" indent="-342900" algn="just">
              <a:buFont typeface="Wingdings" pitchFamily="2" charset="2"/>
              <a:buChar char="Ø"/>
            </a:pPr>
            <a:r>
              <a:rPr lang="en-US" sz="1900" dirty="0">
                <a:latin typeface="Century Gothic (Body)"/>
              </a:rPr>
              <a:t>Reduction in the stake of promoter / director. </a:t>
            </a:r>
          </a:p>
          <a:p>
            <a:pPr marL="1257300" lvl="2" indent="-342900" algn="just">
              <a:buFont typeface="Wingdings" pitchFamily="2" charset="2"/>
              <a:buChar char="Ø"/>
            </a:pPr>
            <a:r>
              <a:rPr lang="en-US" sz="1900" dirty="0">
                <a:latin typeface="Century Gothic (Body)"/>
              </a:rPr>
              <a:t>Resignation of the key personnel and frequent changes in the management. </a:t>
            </a:r>
          </a:p>
          <a:p>
            <a:pPr marL="1257300" lvl="2" indent="-342900" algn="just">
              <a:buFont typeface="Wingdings" pitchFamily="2" charset="2"/>
              <a:buChar char="Ø"/>
            </a:pPr>
            <a:r>
              <a:rPr lang="en-US" sz="1900" dirty="0">
                <a:latin typeface="Century Gothic (Body)"/>
              </a:rPr>
              <a:t>Substantial increase in unbilled revenue year after year. </a:t>
            </a:r>
          </a:p>
          <a:p>
            <a:pPr marL="1257300" lvl="2" indent="-342900" algn="just">
              <a:buFont typeface="Wingdings" pitchFamily="2" charset="2"/>
              <a:buChar char="Ø"/>
            </a:pPr>
            <a:r>
              <a:rPr lang="en-US" sz="1900" dirty="0">
                <a:latin typeface="Century Gothic (Body)"/>
              </a:rPr>
              <a:t>Large number of transactions with inter-connected companies and large outstanding from such companies. </a:t>
            </a:r>
          </a:p>
          <a:p>
            <a:pPr marL="1257300" lvl="2" indent="-342900" algn="just">
              <a:buFont typeface="Wingdings" pitchFamily="2" charset="2"/>
              <a:buChar char="Ø"/>
            </a:pPr>
            <a:r>
              <a:rPr lang="en-US" sz="1900" dirty="0">
                <a:latin typeface="Century Gothic (Body)"/>
              </a:rPr>
              <a:t>Significant movements in inventory, disproportionately higher than the growth in turnover. </a:t>
            </a:r>
          </a:p>
          <a:p>
            <a:pPr marL="1257300" lvl="2" indent="-342900" algn="just">
              <a:buFont typeface="Wingdings" pitchFamily="2" charset="2"/>
              <a:buChar char="Ø"/>
            </a:pPr>
            <a:r>
              <a:rPr lang="en-US" sz="1900" dirty="0">
                <a:latin typeface="Century Gothic (Body)"/>
              </a:rPr>
              <a:t>Significant movements in receivables, disproportionately higher than the growth in turnover and/or increase in ageing of the receivables. </a:t>
            </a:r>
          </a:p>
          <a:p>
            <a:pPr marL="1257300" lvl="2" indent="-342900" algn="just">
              <a:buFont typeface="Wingdings" pitchFamily="2" charset="2"/>
              <a:buChar char="Ø"/>
            </a:pPr>
            <a:r>
              <a:rPr lang="en-US" sz="1900" dirty="0">
                <a:latin typeface="Century Gothic (Body)"/>
              </a:rPr>
              <a:t>Disproportionate increase in other current assets. </a:t>
            </a:r>
          </a:p>
          <a:p>
            <a:pPr marL="1257300" lvl="2" indent="-342900" algn="just">
              <a:buFont typeface="Wingdings" pitchFamily="2" charset="2"/>
              <a:buChar char="Ø"/>
            </a:pPr>
            <a:r>
              <a:rPr lang="en-US" sz="1900" dirty="0">
                <a:latin typeface="Century Gothic (Body)"/>
              </a:rPr>
              <a:t>Significant increase in working capital borrowing as percentage of turnover. </a:t>
            </a:r>
          </a:p>
          <a:p>
            <a:pPr marL="1257300" lvl="2" indent="-342900" algn="just">
              <a:buFont typeface="Wingdings" pitchFamily="2" charset="2"/>
              <a:buChar char="Ø"/>
            </a:pPr>
            <a:r>
              <a:rPr lang="en-US" sz="1900" dirty="0">
                <a:latin typeface="Century Gothic (Body)"/>
              </a:rPr>
              <a:t>Critical issues highlighted in the stock audit report. </a:t>
            </a:r>
          </a:p>
        </p:txBody>
      </p:sp>
    </p:spTree>
    <p:extLst>
      <p:ext uri="{BB962C8B-B14F-4D97-AF65-F5344CB8AC3E}">
        <p14:creationId xmlns:p14="http://schemas.microsoft.com/office/powerpoint/2010/main" val="34611068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42</a:t>
            </a:fld>
            <a:endParaRPr lang="en-IN"/>
          </a:p>
        </p:txBody>
      </p:sp>
      <p:sp>
        <p:nvSpPr>
          <p:cNvPr id="3" name="object 3"/>
          <p:cNvSpPr txBox="1"/>
          <p:nvPr/>
        </p:nvSpPr>
        <p:spPr>
          <a:xfrm>
            <a:off x="457200" y="2035802"/>
            <a:ext cx="11201401" cy="4962256"/>
          </a:xfrm>
          <a:prstGeom prst="rect">
            <a:avLst/>
          </a:prstGeom>
        </p:spPr>
        <p:txBody>
          <a:bodyPr vert="horz" wrap="square" lIns="0" tIns="12065" rIns="0" bIns="0" rtlCol="0">
            <a:spAutoFit/>
          </a:bodyPr>
          <a:lstStyle/>
          <a:p>
            <a:pPr marL="1841500" lvl="3" indent="-457200" algn="just">
              <a:spcBef>
                <a:spcPts val="95"/>
              </a:spcBef>
            </a:pPr>
            <a:endParaRPr lang="en-US" sz="1100" b="1" dirty="0"/>
          </a:p>
          <a:p>
            <a:pPr marL="1841500" lvl="3" indent="-457200" algn="just">
              <a:spcBef>
                <a:spcPts val="95"/>
              </a:spcBef>
            </a:pPr>
            <a:endParaRPr lang="en-US" sz="1100" b="1" dirty="0"/>
          </a:p>
          <a:p>
            <a:pPr marL="1841500" lvl="3" indent="-457200" algn="just">
              <a:spcBef>
                <a:spcPts val="95"/>
              </a:spcBef>
            </a:pPr>
            <a:r>
              <a:rPr lang="en-US" sz="2000" b="1" dirty="0">
                <a:latin typeface="Century Gothic (Body)"/>
              </a:rPr>
              <a:t>Some Early Warning signals which should alert the bank officials about some wrongdoings in the loan accounts which may turn out to be fraudulent </a:t>
            </a:r>
          </a:p>
          <a:p>
            <a:endParaRPr lang="en-US" sz="2000" dirty="0">
              <a:latin typeface="Century Gothic (Body)"/>
            </a:endParaRPr>
          </a:p>
          <a:p>
            <a:pPr marL="1257300" lvl="2" indent="-342900" algn="just">
              <a:buFont typeface="Wingdings" pitchFamily="2" charset="2"/>
              <a:buChar char="Ø"/>
            </a:pPr>
            <a:r>
              <a:rPr lang="en-US" sz="2000" dirty="0">
                <a:latin typeface="Century Gothic (Body)"/>
              </a:rPr>
              <a:t>Increase in Fixed Assets, without corresponding increase in turnover (when project is implemented). </a:t>
            </a:r>
          </a:p>
          <a:p>
            <a:pPr marL="1257300" lvl="2" indent="-342900" algn="just">
              <a:buFont typeface="Wingdings" pitchFamily="2" charset="2"/>
              <a:buChar char="Ø"/>
            </a:pPr>
            <a:r>
              <a:rPr lang="en-US" sz="2000" dirty="0">
                <a:latin typeface="Century Gothic (Body)"/>
              </a:rPr>
              <a:t>Increase in borrowings, despite huge cash and cash equivalents in the borrower’s balance sheet. </a:t>
            </a:r>
          </a:p>
          <a:p>
            <a:pPr marL="1257300" lvl="2" indent="-342900" algn="just">
              <a:buFont typeface="Wingdings" pitchFamily="2" charset="2"/>
              <a:buChar char="Ø"/>
            </a:pPr>
            <a:r>
              <a:rPr lang="en-US" sz="2000" dirty="0">
                <a:latin typeface="Century Gothic (Body)"/>
              </a:rPr>
              <a:t>Liabilities appearing in ROC search report, not reported by the borrower in its annual report. </a:t>
            </a:r>
          </a:p>
          <a:p>
            <a:pPr marL="1257300" lvl="2" indent="-342900" algn="just">
              <a:buFont typeface="Wingdings" pitchFamily="2" charset="2"/>
              <a:buChar char="Ø"/>
            </a:pPr>
            <a:r>
              <a:rPr lang="en-US" sz="2000" dirty="0">
                <a:latin typeface="Century Gothic (Body)"/>
              </a:rPr>
              <a:t>Substantial related party transactions. </a:t>
            </a:r>
          </a:p>
          <a:p>
            <a:pPr marL="1257300" lvl="2" indent="-342900" algn="just">
              <a:buFont typeface="Wingdings" pitchFamily="2" charset="2"/>
              <a:buChar char="Ø"/>
            </a:pPr>
            <a:r>
              <a:rPr lang="en-US" sz="2000" dirty="0">
                <a:latin typeface="Century Gothic (Body)"/>
              </a:rPr>
              <a:t>Material discrepancies in the annual report. </a:t>
            </a:r>
          </a:p>
          <a:p>
            <a:pPr marL="1257300" lvl="2" indent="-342900" algn="just">
              <a:buFont typeface="Wingdings" pitchFamily="2" charset="2"/>
              <a:buChar char="Ø"/>
            </a:pPr>
            <a:r>
              <a:rPr lang="en-US" sz="2000" dirty="0">
                <a:latin typeface="Century Gothic (Body)"/>
              </a:rPr>
              <a:t>Significant inconsistencies within the annual report (between various sections). </a:t>
            </a:r>
          </a:p>
          <a:p>
            <a:pPr marL="1257300" lvl="2" indent="-342900" algn="just">
              <a:buFont typeface="Wingdings" pitchFamily="2" charset="2"/>
              <a:buChar char="Ø"/>
            </a:pPr>
            <a:r>
              <a:rPr lang="en-US" sz="2000" dirty="0">
                <a:latin typeface="Century Gothic (Body)"/>
              </a:rPr>
              <a:t>Poor disclosure of materially adverse information and no qualification by the statutory auditors. </a:t>
            </a:r>
          </a:p>
          <a:p>
            <a:pPr marL="1257300" lvl="2" indent="-342900" algn="just">
              <a:buFont typeface="Wingdings" pitchFamily="2" charset="2"/>
              <a:buChar char="Ø"/>
            </a:pPr>
            <a:endParaRPr lang="en-US" dirty="0"/>
          </a:p>
        </p:txBody>
      </p:sp>
    </p:spTree>
    <p:extLst>
      <p:ext uri="{BB962C8B-B14F-4D97-AF65-F5344CB8AC3E}">
        <p14:creationId xmlns:p14="http://schemas.microsoft.com/office/powerpoint/2010/main" val="34611068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43</a:t>
            </a:fld>
            <a:endParaRPr lang="en-IN"/>
          </a:p>
        </p:txBody>
      </p:sp>
      <p:sp>
        <p:nvSpPr>
          <p:cNvPr id="3" name="object 3"/>
          <p:cNvSpPr txBox="1"/>
          <p:nvPr/>
        </p:nvSpPr>
        <p:spPr>
          <a:xfrm>
            <a:off x="457200" y="2035802"/>
            <a:ext cx="11201401" cy="4346703"/>
          </a:xfrm>
          <a:prstGeom prst="rect">
            <a:avLst/>
          </a:prstGeom>
        </p:spPr>
        <p:txBody>
          <a:bodyPr vert="horz" wrap="square" lIns="0" tIns="12065" rIns="0" bIns="0" rtlCol="0">
            <a:spAutoFit/>
          </a:bodyPr>
          <a:lstStyle/>
          <a:p>
            <a:pPr marL="1841500" lvl="3" indent="-457200" algn="just">
              <a:spcBef>
                <a:spcPts val="95"/>
              </a:spcBef>
            </a:pPr>
            <a:endParaRPr lang="en-US" sz="1100" b="1" dirty="0"/>
          </a:p>
          <a:p>
            <a:pPr marL="1841500" lvl="3" indent="-457200" algn="just">
              <a:spcBef>
                <a:spcPts val="95"/>
              </a:spcBef>
            </a:pPr>
            <a:endParaRPr lang="en-US" sz="1100" b="1" dirty="0"/>
          </a:p>
          <a:p>
            <a:pPr marL="1841500" lvl="3" indent="-457200" algn="just">
              <a:spcBef>
                <a:spcPts val="95"/>
              </a:spcBef>
            </a:pPr>
            <a:r>
              <a:rPr lang="en-US" sz="2000" b="1" dirty="0">
                <a:latin typeface="Century Gothic (Body)"/>
              </a:rPr>
              <a:t>Some Early Warning signals which should alert the bank officials about some wrongdoings in the loan accounts which may turn out to be fraudulent </a:t>
            </a:r>
          </a:p>
          <a:p>
            <a:endParaRPr lang="en-US" sz="2000" dirty="0">
              <a:latin typeface="Century Gothic (Body)"/>
            </a:endParaRPr>
          </a:p>
          <a:p>
            <a:pPr marL="1257300" lvl="2" indent="-342900" algn="just">
              <a:buFont typeface="Wingdings" pitchFamily="2" charset="2"/>
              <a:buChar char="Ø"/>
            </a:pPr>
            <a:r>
              <a:rPr lang="en-US" sz="2000" dirty="0">
                <a:latin typeface="Century Gothic (Body)"/>
              </a:rPr>
              <a:t>Frequent change in accounting period and/or accounting policies. </a:t>
            </a:r>
          </a:p>
          <a:p>
            <a:pPr marL="1257300" lvl="2" indent="-342900" algn="just">
              <a:buFont typeface="Wingdings" pitchFamily="2" charset="2"/>
              <a:buChar char="Ø"/>
            </a:pPr>
            <a:r>
              <a:rPr lang="en-US" sz="2000" dirty="0">
                <a:latin typeface="Century Gothic (Body)"/>
              </a:rPr>
              <a:t>Frequent request for general purpose loans. </a:t>
            </a:r>
          </a:p>
          <a:p>
            <a:pPr marL="1257300" lvl="2" indent="-342900" algn="just">
              <a:buFont typeface="Wingdings" pitchFamily="2" charset="2"/>
              <a:buChar char="Ø"/>
            </a:pPr>
            <a:r>
              <a:rPr lang="en-US" sz="2000" dirty="0">
                <a:latin typeface="Century Gothic (Body)"/>
              </a:rPr>
              <a:t>Movement of an account from one bank to another. </a:t>
            </a:r>
          </a:p>
          <a:p>
            <a:pPr marL="1257300" lvl="2" indent="-342900" algn="just">
              <a:buFont typeface="Wingdings" pitchFamily="2" charset="2"/>
              <a:buChar char="Ø"/>
            </a:pPr>
            <a:r>
              <a:rPr lang="en-US" sz="2000" dirty="0">
                <a:latin typeface="Century Gothic (Body)"/>
              </a:rPr>
              <a:t>Frequent ad hoc sanctions. </a:t>
            </a:r>
          </a:p>
          <a:p>
            <a:pPr marL="1257300" lvl="2" indent="-342900" algn="just">
              <a:buFont typeface="Wingdings" pitchFamily="2" charset="2"/>
              <a:buChar char="Ø"/>
            </a:pPr>
            <a:r>
              <a:rPr lang="en-US" sz="2000" dirty="0">
                <a:latin typeface="Century Gothic (Body)"/>
              </a:rPr>
              <a:t>Not routing of sales proceeds through bank. </a:t>
            </a:r>
          </a:p>
          <a:p>
            <a:pPr marL="1257300" lvl="2" indent="-342900" algn="just">
              <a:buFont typeface="Wingdings" pitchFamily="2" charset="2"/>
              <a:buChar char="Ø"/>
            </a:pPr>
            <a:r>
              <a:rPr lang="en-US" sz="2000" dirty="0">
                <a:latin typeface="Century Gothic (Body)"/>
              </a:rPr>
              <a:t>LCs issued for local trade / related party transactions. </a:t>
            </a:r>
          </a:p>
          <a:p>
            <a:pPr marL="1257300" lvl="2" indent="-342900" algn="just">
              <a:buFont typeface="Wingdings" pitchFamily="2" charset="2"/>
              <a:buChar char="Ø"/>
            </a:pPr>
            <a:r>
              <a:rPr lang="en-US" sz="2000" dirty="0">
                <a:latin typeface="Century Gothic (Body)"/>
              </a:rPr>
              <a:t>High value RTGS payment to unrelated parties. </a:t>
            </a:r>
          </a:p>
          <a:p>
            <a:pPr marL="1257300" lvl="2" indent="-342900" algn="just">
              <a:buFont typeface="Wingdings" pitchFamily="2" charset="2"/>
              <a:buChar char="Ø"/>
            </a:pPr>
            <a:r>
              <a:rPr lang="en-US" sz="2000" dirty="0">
                <a:latin typeface="Century Gothic (Body)"/>
              </a:rPr>
              <a:t>Heavy cash withdrawal in loan accounts. </a:t>
            </a:r>
          </a:p>
          <a:p>
            <a:pPr marL="1257300" lvl="2" indent="-342900" algn="just">
              <a:buFont typeface="Wingdings" pitchFamily="2" charset="2"/>
              <a:buChar char="Ø"/>
            </a:pPr>
            <a:r>
              <a:rPr lang="en-US" sz="2000" dirty="0">
                <a:latin typeface="Century Gothic (Body)"/>
              </a:rPr>
              <a:t>Non submission of original bills. </a:t>
            </a:r>
          </a:p>
          <a:p>
            <a:pPr marL="1257300" lvl="2" indent="-342900" algn="just">
              <a:buFont typeface="Wingdings" pitchFamily="2" charset="2"/>
              <a:buChar char="Ø"/>
            </a:pPr>
            <a:endParaRPr lang="en-US" dirty="0"/>
          </a:p>
        </p:txBody>
      </p:sp>
    </p:spTree>
    <p:extLst>
      <p:ext uri="{BB962C8B-B14F-4D97-AF65-F5344CB8AC3E}">
        <p14:creationId xmlns:p14="http://schemas.microsoft.com/office/powerpoint/2010/main" val="34611068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0C4EA-4C36-4E5D-A605-57E6AA73321B}"/>
              </a:ext>
            </a:extLst>
          </p:cNvPr>
          <p:cNvSpPr>
            <a:spLocks noGrp="1"/>
          </p:cNvSpPr>
          <p:nvPr>
            <p:ph type="ctrTitle"/>
          </p:nvPr>
        </p:nvSpPr>
        <p:spPr/>
        <p:txBody>
          <a:bodyPr/>
          <a:lstStyle/>
          <a:p>
            <a:r>
              <a:rPr lang="en-IN" sz="7200" spc="-5" dirty="0"/>
              <a:t>T</a:t>
            </a:r>
            <a:r>
              <a:rPr lang="en-IN" spc="-5" dirty="0"/>
              <a:t>HANK</a:t>
            </a:r>
            <a:r>
              <a:rPr lang="en-IN" spc="-150" dirty="0"/>
              <a:t> </a:t>
            </a:r>
            <a:r>
              <a:rPr lang="en-IN" spc="-5" dirty="0"/>
              <a:t>YOU</a:t>
            </a:r>
            <a:endParaRPr lang="en-IN" dirty="0"/>
          </a:p>
        </p:txBody>
      </p:sp>
      <p:sp>
        <p:nvSpPr>
          <p:cNvPr id="4" name="Slide Number Placeholder 3">
            <a:extLst>
              <a:ext uri="{FF2B5EF4-FFF2-40B4-BE49-F238E27FC236}">
                <a16:creationId xmlns:a16="http://schemas.microsoft.com/office/drawing/2014/main" id="{9BFD7937-B938-4BED-BF49-F11791C19DC7}"/>
              </a:ext>
            </a:extLst>
          </p:cNvPr>
          <p:cNvSpPr>
            <a:spLocks noGrp="1"/>
          </p:cNvSpPr>
          <p:nvPr>
            <p:ph type="sldNum" sz="quarter" idx="12"/>
          </p:nvPr>
        </p:nvSpPr>
        <p:spPr/>
        <p:txBody>
          <a:bodyPr/>
          <a:lstStyle/>
          <a:p>
            <a:fld id="{B6F15528-21DE-4FAA-801E-634DDDAF4B2B}" type="slidenum">
              <a:rPr lang="en-IN" smtClean="0"/>
              <a:pPr/>
              <a:t>44</a:t>
            </a:fld>
            <a:endParaRPr lang="en-IN"/>
          </a:p>
        </p:txBody>
      </p:sp>
    </p:spTree>
    <p:extLst>
      <p:ext uri="{BB962C8B-B14F-4D97-AF65-F5344CB8AC3E}">
        <p14:creationId xmlns:p14="http://schemas.microsoft.com/office/powerpoint/2010/main" val="3489800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5</a:t>
            </a:fld>
            <a:endParaRPr lang="en-IN"/>
          </a:p>
        </p:txBody>
      </p:sp>
      <p:sp>
        <p:nvSpPr>
          <p:cNvPr id="3" name="object 3"/>
          <p:cNvSpPr txBox="1"/>
          <p:nvPr/>
        </p:nvSpPr>
        <p:spPr>
          <a:xfrm>
            <a:off x="457200" y="2035802"/>
            <a:ext cx="11201401" cy="4444165"/>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1200" dirty="0"/>
          </a:p>
          <a:p>
            <a:pPr marL="469900" indent="-457200" algn="just">
              <a:lnSpc>
                <a:spcPct val="100000"/>
              </a:lnSpc>
              <a:spcBef>
                <a:spcPts val="600"/>
              </a:spcBef>
              <a:spcAft>
                <a:spcPts val="600"/>
              </a:spcAft>
              <a:buFont typeface="Wingdings" pitchFamily="2" charset="2"/>
              <a:buChar char="v"/>
            </a:pPr>
            <a:r>
              <a:rPr lang="en-US" sz="2600" dirty="0">
                <a:latin typeface="Century Gothic (Body)"/>
              </a:rPr>
              <a:t>Balance with Reserve bank of India, State Bank of India and Other Banks:</a:t>
            </a:r>
            <a:endParaRPr lang="en-US" sz="2600" spc="-5" dirty="0">
              <a:latin typeface="Century Gothic (Body)"/>
              <a:cs typeface="Times New Roman"/>
            </a:endParaRPr>
          </a:p>
          <a:p>
            <a:pPr marL="984250" lvl="1" indent="-514350" algn="just">
              <a:spcBef>
                <a:spcPts val="600"/>
              </a:spcBef>
              <a:spcAft>
                <a:spcPts val="600"/>
              </a:spcAft>
              <a:buFont typeface="+mj-lt"/>
              <a:buAutoNum type="alphaLcParenR"/>
            </a:pPr>
            <a:r>
              <a:rPr lang="en-US" sz="2400" dirty="0">
                <a:latin typeface="Century Gothic (Body)"/>
              </a:rPr>
              <a:t>Balance confirmation certificates and Reconciliation.</a:t>
            </a:r>
          </a:p>
          <a:p>
            <a:pPr marL="984250" lvl="1" indent="-514350" algn="just">
              <a:spcBef>
                <a:spcPts val="600"/>
              </a:spcBef>
              <a:spcAft>
                <a:spcPts val="600"/>
              </a:spcAft>
              <a:buAutoNum type="alphaLcParenR"/>
            </a:pPr>
            <a:r>
              <a:rPr lang="en-US" sz="2400" dirty="0">
                <a:latin typeface="Century Gothic (Body)"/>
              </a:rPr>
              <a:t>Any </a:t>
            </a:r>
            <a:r>
              <a:rPr lang="en-US" sz="2400" dirty="0">
                <a:solidFill>
                  <a:srgbClr val="00B050"/>
                </a:solidFill>
                <a:latin typeface="Century Gothic (Body)"/>
              </a:rPr>
              <a:t>matter</a:t>
            </a:r>
            <a:r>
              <a:rPr lang="en-US" sz="2400" dirty="0">
                <a:latin typeface="Century Gothic (Body)"/>
              </a:rPr>
              <a:t> deserves special attention of the management. </a:t>
            </a:r>
          </a:p>
          <a:p>
            <a:pPr marL="984250" lvl="1" indent="-514350" algn="just">
              <a:spcBef>
                <a:spcPts val="600"/>
              </a:spcBef>
              <a:spcAft>
                <a:spcPts val="600"/>
              </a:spcAft>
              <a:buAutoNum type="alphaLcParenR"/>
            </a:pPr>
            <a:endParaRPr lang="en-US" sz="100" dirty="0">
              <a:latin typeface="Century Gothic (Body)"/>
            </a:endParaRPr>
          </a:p>
          <a:p>
            <a:pPr marL="355600" indent="-342900" algn="just">
              <a:spcBef>
                <a:spcPts val="600"/>
              </a:spcBef>
              <a:spcAft>
                <a:spcPts val="600"/>
              </a:spcAft>
              <a:buFont typeface="Wingdings" pitchFamily="2" charset="2"/>
              <a:buChar char="v"/>
            </a:pPr>
            <a:r>
              <a:rPr lang="en-US" sz="2800" dirty="0">
                <a:latin typeface="Century Gothic (Body)"/>
              </a:rPr>
              <a:t> </a:t>
            </a:r>
            <a:r>
              <a:rPr lang="en-US" sz="2600" dirty="0">
                <a:latin typeface="Century Gothic (Body)"/>
              </a:rPr>
              <a:t>Money at Call and Short Notice:</a:t>
            </a:r>
          </a:p>
          <a:p>
            <a:pPr marL="927100" lvl="1" indent="-457200" algn="just">
              <a:spcBef>
                <a:spcPts val="600"/>
              </a:spcBef>
              <a:spcAft>
                <a:spcPts val="600"/>
              </a:spcAft>
              <a:buFont typeface="+mj-lt"/>
              <a:buAutoNum type="alphaLcParenR"/>
            </a:pPr>
            <a:r>
              <a:rPr lang="en-US" sz="2400" dirty="0">
                <a:latin typeface="Century Gothic (Body)"/>
              </a:rPr>
              <a:t>Compliance with instructions/ guidelines.</a:t>
            </a:r>
          </a:p>
          <a:p>
            <a:pPr marL="927100" lvl="1" indent="-457200" algn="just">
              <a:spcBef>
                <a:spcPts val="600"/>
              </a:spcBef>
              <a:spcAft>
                <a:spcPts val="600"/>
              </a:spcAft>
              <a:buFont typeface="+mj-lt"/>
              <a:buAutoNum type="alphaLcParenR"/>
            </a:pPr>
            <a:r>
              <a:rPr lang="en-US" sz="2400" dirty="0">
                <a:solidFill>
                  <a:srgbClr val="00B050"/>
                </a:solidFill>
                <a:latin typeface="Century Gothic (Body)"/>
              </a:rPr>
              <a:t>Year end balance confirmation and Reconciliation</a:t>
            </a:r>
            <a:r>
              <a:rPr lang="en-US" sz="2400" dirty="0">
                <a:latin typeface="Century Gothic (Body)"/>
              </a:rPr>
              <a:t>.</a:t>
            </a:r>
          </a:p>
          <a:p>
            <a:pPr marL="927100" lvl="1" indent="-457200" algn="just">
              <a:spcBef>
                <a:spcPts val="600"/>
              </a:spcBef>
              <a:spcAft>
                <a:spcPts val="600"/>
              </a:spcAft>
              <a:buFont typeface="+mj-lt"/>
              <a:buAutoNum type="alphaLcParenR"/>
            </a:pPr>
            <a:r>
              <a:rPr lang="en-US" sz="2400" dirty="0">
                <a:solidFill>
                  <a:srgbClr val="00B050"/>
                </a:solidFill>
                <a:latin typeface="Century Gothic (Body)"/>
              </a:rPr>
              <a:t>Recording of interest accrual </a:t>
            </a:r>
            <a:r>
              <a:rPr lang="en-US" sz="2400" dirty="0" err="1">
                <a:solidFill>
                  <a:srgbClr val="00B050"/>
                </a:solidFill>
                <a:latin typeface="Century Gothic (Body)"/>
              </a:rPr>
              <a:t>upto</a:t>
            </a:r>
            <a:r>
              <a:rPr lang="en-US" sz="2400" dirty="0">
                <a:solidFill>
                  <a:srgbClr val="00B050"/>
                </a:solidFill>
                <a:latin typeface="Century Gothic (Body)"/>
              </a:rPr>
              <a:t> year end</a:t>
            </a:r>
            <a:r>
              <a:rPr lang="en-US" sz="2400" dirty="0">
                <a:latin typeface="Century Gothic (Body)"/>
              </a:rPr>
              <a:t>.</a:t>
            </a:r>
          </a:p>
        </p:txBody>
      </p:sp>
    </p:spTree>
    <p:extLst>
      <p:ext uri="{BB962C8B-B14F-4D97-AF65-F5344CB8AC3E}">
        <p14:creationId xmlns:p14="http://schemas.microsoft.com/office/powerpoint/2010/main" val="414114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6</a:t>
            </a:fld>
            <a:endParaRPr lang="en-IN"/>
          </a:p>
        </p:txBody>
      </p:sp>
      <p:sp>
        <p:nvSpPr>
          <p:cNvPr id="3" name="object 3"/>
          <p:cNvSpPr txBox="1"/>
          <p:nvPr/>
        </p:nvSpPr>
        <p:spPr>
          <a:xfrm>
            <a:off x="457200" y="2035802"/>
            <a:ext cx="11201401" cy="4241546"/>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469900" indent="-457200" algn="just">
              <a:lnSpc>
                <a:spcPct val="100000"/>
              </a:lnSpc>
              <a:spcBef>
                <a:spcPts val="600"/>
              </a:spcBef>
              <a:spcAft>
                <a:spcPts val="600"/>
              </a:spcAft>
              <a:buFont typeface="Wingdings" pitchFamily="2" charset="2"/>
              <a:buChar char="v"/>
            </a:pPr>
            <a:r>
              <a:rPr lang="en-US" sz="2800" dirty="0">
                <a:latin typeface="Century Gothic (Body)"/>
              </a:rPr>
              <a:t>Investments (For branches outside India):</a:t>
            </a:r>
            <a:endParaRPr lang="en-US" sz="2600" spc="-5" dirty="0">
              <a:latin typeface="Century Gothic (Body)"/>
              <a:cs typeface="Times New Roman"/>
            </a:endParaRPr>
          </a:p>
          <a:p>
            <a:pPr marL="984250" lvl="1" indent="-514350" algn="just">
              <a:spcBef>
                <a:spcPts val="600"/>
              </a:spcBef>
              <a:spcAft>
                <a:spcPts val="600"/>
              </a:spcAft>
              <a:buFont typeface="+mj-lt"/>
              <a:buAutoNum type="alphaLcParenR"/>
            </a:pPr>
            <a:r>
              <a:rPr lang="en-US" sz="2400" dirty="0">
                <a:latin typeface="Century Gothic (Body)"/>
              </a:rPr>
              <a:t>Branch has acted in its delegated authority.</a:t>
            </a:r>
          </a:p>
          <a:p>
            <a:pPr marL="984250" lvl="1" indent="-514350" algn="just">
              <a:spcBef>
                <a:spcPts val="600"/>
              </a:spcBef>
              <a:spcAft>
                <a:spcPts val="600"/>
              </a:spcAft>
              <a:buAutoNum type="alphaLcParenR"/>
            </a:pPr>
            <a:r>
              <a:rPr lang="en-US" sz="2400" dirty="0">
                <a:latin typeface="Century Gothic (Body)"/>
              </a:rPr>
              <a:t>Physical verification of investments.</a:t>
            </a:r>
          </a:p>
          <a:p>
            <a:pPr marL="984250" lvl="1" indent="-514350" algn="just">
              <a:spcBef>
                <a:spcPts val="600"/>
              </a:spcBef>
              <a:spcAft>
                <a:spcPts val="600"/>
              </a:spcAft>
              <a:buAutoNum type="alphaLcParenR"/>
            </a:pPr>
            <a:r>
              <a:rPr lang="en-US" sz="2400" dirty="0">
                <a:latin typeface="Century Gothic (Body)"/>
              </a:rPr>
              <a:t>Valuation of investments is as per RBI or as per guidelines of the respective country  </a:t>
            </a:r>
            <a:r>
              <a:rPr lang="en-US" sz="2400" dirty="0">
                <a:solidFill>
                  <a:srgbClr val="00B050"/>
                </a:solidFill>
                <a:latin typeface="Century Gothic (Body)"/>
              </a:rPr>
              <a:t>whichever are more stringent?</a:t>
            </a:r>
          </a:p>
          <a:p>
            <a:pPr marL="984250" lvl="1" indent="-514350" algn="just">
              <a:spcBef>
                <a:spcPts val="600"/>
              </a:spcBef>
              <a:spcAft>
                <a:spcPts val="600"/>
              </a:spcAft>
              <a:buAutoNum type="alphaLcParenR"/>
            </a:pPr>
            <a:r>
              <a:rPr lang="en-US" sz="2400" dirty="0">
                <a:latin typeface="Century Gothic (Body)"/>
              </a:rPr>
              <a:t>details of matured or overdue investments which have not been </a:t>
            </a:r>
            <a:r>
              <a:rPr lang="en-US" sz="2400" dirty="0" err="1">
                <a:latin typeface="Century Gothic (Body)"/>
              </a:rPr>
              <a:t>encashed</a:t>
            </a:r>
            <a:r>
              <a:rPr lang="en-US" sz="2400" dirty="0">
                <a:latin typeface="Century Gothic (Body)"/>
              </a:rPr>
              <a:t> </a:t>
            </a:r>
            <a:r>
              <a:rPr lang="en-US" sz="2400" dirty="0">
                <a:solidFill>
                  <a:srgbClr val="00B050"/>
                </a:solidFill>
                <a:latin typeface="Century Gothic (Body)"/>
              </a:rPr>
              <a:t>and / or has not been serviced?  </a:t>
            </a:r>
          </a:p>
          <a:p>
            <a:pPr marL="984250" lvl="1" indent="-514350" algn="just">
              <a:spcBef>
                <a:spcPts val="95"/>
              </a:spcBef>
              <a:buAutoNum type="alphaLcParenR"/>
            </a:pPr>
            <a:endParaRPr lang="en-US" sz="2400" dirty="0">
              <a:latin typeface="Trebuchet MS" panose="020B0603020202020204" pitchFamily="34" charset="0"/>
            </a:endParaRPr>
          </a:p>
        </p:txBody>
      </p:sp>
    </p:spTree>
    <p:extLst>
      <p:ext uri="{BB962C8B-B14F-4D97-AF65-F5344CB8AC3E}">
        <p14:creationId xmlns:p14="http://schemas.microsoft.com/office/powerpoint/2010/main" val="2863421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7</a:t>
            </a:fld>
            <a:endParaRPr lang="en-IN"/>
          </a:p>
        </p:txBody>
      </p:sp>
      <p:sp>
        <p:nvSpPr>
          <p:cNvPr id="3" name="object 3"/>
          <p:cNvSpPr txBox="1"/>
          <p:nvPr/>
        </p:nvSpPr>
        <p:spPr>
          <a:xfrm>
            <a:off x="457200" y="2035802"/>
            <a:ext cx="11201401" cy="4428776"/>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469900" indent="-457200" algn="just">
              <a:spcBef>
                <a:spcPts val="600"/>
              </a:spcBef>
              <a:spcAft>
                <a:spcPts val="600"/>
              </a:spcAft>
              <a:buFont typeface="Wingdings" pitchFamily="2" charset="2"/>
              <a:buChar char="v"/>
            </a:pPr>
            <a:r>
              <a:rPr lang="en-US" sz="2800" dirty="0">
                <a:latin typeface="Century Gothic (Body)"/>
              </a:rPr>
              <a:t>Advances:</a:t>
            </a:r>
          </a:p>
          <a:p>
            <a:pPr marL="12700" algn="just">
              <a:spcBef>
                <a:spcPts val="600"/>
              </a:spcBef>
              <a:spcAft>
                <a:spcPts val="600"/>
              </a:spcAft>
            </a:pPr>
            <a:r>
              <a:rPr lang="en-US" sz="2400" dirty="0">
                <a:latin typeface="Century Gothic (Body)"/>
              </a:rPr>
              <a:t>	</a:t>
            </a:r>
            <a:r>
              <a:rPr lang="en-US" sz="2400" dirty="0">
                <a:solidFill>
                  <a:srgbClr val="00B050"/>
                </a:solidFill>
                <a:latin typeface="Century Gothic (Body)"/>
              </a:rPr>
              <a:t>For all large advances in respect of which the outstanding amount is in 	excess 	of 10% of outstanding aggregate balance of fund based and 	non-fund based 	advances of the branch or Rs.10 crores, whichever is 	less, the transaction 	audit/account specific details to be seen and commented, whereas below the 	threshold, the process needs to be checked and commented upon.</a:t>
            </a:r>
            <a:r>
              <a:rPr lang="en-US" sz="2800" dirty="0">
                <a:latin typeface="Century Gothic (Body)"/>
              </a:rPr>
              <a:t>	</a:t>
            </a:r>
            <a:endParaRPr lang="en-US" sz="2600" spc="-5" dirty="0">
              <a:latin typeface="Century Gothic (Body)"/>
              <a:cs typeface="Times New Roman"/>
            </a:endParaRPr>
          </a:p>
          <a:p>
            <a:pPr marL="984250" lvl="1" indent="-514350" algn="just">
              <a:spcBef>
                <a:spcPts val="600"/>
              </a:spcBef>
              <a:spcAft>
                <a:spcPts val="600"/>
              </a:spcAft>
              <a:buFont typeface="+mj-lt"/>
              <a:buAutoNum type="alphaLcParenR"/>
            </a:pPr>
            <a:r>
              <a:rPr lang="en-US" sz="2400" dirty="0">
                <a:latin typeface="Century Gothic (Body)"/>
              </a:rPr>
              <a:t>List of Accounts examined for Audit.</a:t>
            </a:r>
          </a:p>
          <a:p>
            <a:pPr marL="1441450" lvl="2" indent="-514350" algn="just">
              <a:spcBef>
                <a:spcPts val="600"/>
              </a:spcBef>
              <a:spcAft>
                <a:spcPts val="600"/>
              </a:spcAft>
              <a:buFont typeface="+mj-lt"/>
              <a:buAutoNum type="romanLcPeriod"/>
            </a:pPr>
            <a:r>
              <a:rPr lang="en-US" sz="2400" dirty="0">
                <a:latin typeface="Century Gothic (Body)"/>
              </a:rPr>
              <a:t>Details of Accounts examined for audit is to be provided with % coverage.</a:t>
            </a:r>
            <a:endParaRPr lang="en-US" sz="2400" dirty="0">
              <a:latin typeface="Trebuchet MS" panose="020B0603020202020204" pitchFamily="34" charset="0"/>
            </a:endParaRPr>
          </a:p>
        </p:txBody>
      </p:sp>
    </p:spTree>
    <p:extLst>
      <p:ext uri="{BB962C8B-B14F-4D97-AF65-F5344CB8AC3E}">
        <p14:creationId xmlns:p14="http://schemas.microsoft.com/office/powerpoint/2010/main" val="4071051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8</a:t>
            </a:fld>
            <a:endParaRPr lang="en-IN"/>
          </a:p>
        </p:txBody>
      </p:sp>
      <p:sp>
        <p:nvSpPr>
          <p:cNvPr id="3" name="object 3"/>
          <p:cNvSpPr txBox="1"/>
          <p:nvPr/>
        </p:nvSpPr>
        <p:spPr>
          <a:xfrm>
            <a:off x="457200" y="2035802"/>
            <a:ext cx="11201401" cy="4713470"/>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1400" dirty="0"/>
          </a:p>
          <a:p>
            <a:pPr marL="469900" lvl="1" algn="just">
              <a:spcBef>
                <a:spcPts val="600"/>
              </a:spcBef>
              <a:spcAft>
                <a:spcPts val="600"/>
              </a:spcAft>
            </a:pPr>
            <a:r>
              <a:rPr lang="en-US" sz="2400" dirty="0">
                <a:latin typeface="Century Gothic (Body)"/>
              </a:rPr>
              <a:t>b) Credit Appraisal.</a:t>
            </a:r>
          </a:p>
          <a:p>
            <a:pPr marL="1441450" lvl="2" indent="-514350" algn="just">
              <a:spcBef>
                <a:spcPts val="600"/>
              </a:spcBef>
              <a:spcAft>
                <a:spcPts val="600"/>
              </a:spcAft>
              <a:buFont typeface="+mj-lt"/>
              <a:buAutoNum type="romanLcPeriod"/>
            </a:pPr>
            <a:r>
              <a:rPr lang="en-US" sz="2250" dirty="0">
                <a:latin typeface="Century Gothic (Body)"/>
              </a:rPr>
              <a:t>Compliance with procedures regarding loan applications, preparation of proposals for grant/ renewal of advances, enhancement of limits, etc., including adequate appraisal documentation in respect thereof.</a:t>
            </a:r>
          </a:p>
          <a:p>
            <a:pPr marL="1441450" lvl="2" indent="-514350" algn="just">
              <a:spcBef>
                <a:spcPts val="600"/>
              </a:spcBef>
              <a:spcAft>
                <a:spcPts val="600"/>
              </a:spcAft>
              <a:buFont typeface="+mj-lt"/>
              <a:buAutoNum type="romanLcPeriod"/>
            </a:pPr>
            <a:r>
              <a:rPr lang="en-US" sz="2250" dirty="0">
                <a:solidFill>
                  <a:srgbClr val="00B050"/>
                </a:solidFill>
                <a:latin typeface="Century Gothic (Body)"/>
              </a:rPr>
              <a:t>Details of quick mortality in accounts, where the facility became </a:t>
            </a:r>
            <a:br>
              <a:rPr lang="en-US" sz="2250" dirty="0">
                <a:solidFill>
                  <a:srgbClr val="00B050"/>
                </a:solidFill>
                <a:latin typeface="Century Gothic (Body)"/>
              </a:rPr>
            </a:br>
            <a:r>
              <a:rPr lang="en-US" sz="2250" dirty="0">
                <a:solidFill>
                  <a:srgbClr val="00B050"/>
                </a:solidFill>
                <a:latin typeface="Century Gothic (Body)"/>
              </a:rPr>
              <a:t>non-performing within a period of 12 months from the date of first sanction.</a:t>
            </a:r>
          </a:p>
          <a:p>
            <a:pPr marL="1441450" lvl="2" indent="-514350" algn="just">
              <a:spcBef>
                <a:spcPts val="600"/>
              </a:spcBef>
              <a:spcAft>
                <a:spcPts val="600"/>
              </a:spcAft>
              <a:buFont typeface="+mj-lt"/>
              <a:buAutoNum type="romanLcPeriod"/>
            </a:pPr>
            <a:r>
              <a:rPr lang="en-US" sz="2250" dirty="0">
                <a:solidFill>
                  <a:srgbClr val="00B050"/>
                </a:solidFill>
                <a:latin typeface="Century Gothic (Body)"/>
              </a:rPr>
              <a:t>Correct feeding of interest rate into the borrowers masters. </a:t>
            </a:r>
          </a:p>
          <a:p>
            <a:pPr marL="1441450" lvl="2" indent="-514350" algn="just">
              <a:spcBef>
                <a:spcPts val="600"/>
              </a:spcBef>
              <a:spcAft>
                <a:spcPts val="600"/>
              </a:spcAft>
              <a:buFont typeface="+mj-lt"/>
              <a:buAutoNum type="romanLcPeriod"/>
            </a:pPr>
            <a:r>
              <a:rPr lang="en-US" sz="2250" dirty="0">
                <a:solidFill>
                  <a:srgbClr val="00B050"/>
                </a:solidFill>
                <a:latin typeface="Century Gothic (Body)"/>
              </a:rPr>
              <a:t>Periodic review of floating interest rate linked to MCLR.</a:t>
            </a:r>
          </a:p>
          <a:p>
            <a:pPr marL="1441450" lvl="2" indent="-514350" algn="just">
              <a:spcBef>
                <a:spcPts val="600"/>
              </a:spcBef>
              <a:spcAft>
                <a:spcPts val="600"/>
              </a:spcAft>
              <a:buFont typeface="+mj-lt"/>
              <a:buAutoNum type="romanLcPeriod"/>
            </a:pPr>
            <a:r>
              <a:rPr lang="en-US" sz="2250" dirty="0">
                <a:solidFill>
                  <a:srgbClr val="00B050"/>
                </a:solidFill>
                <a:latin typeface="Century Gothic (Body)"/>
              </a:rPr>
              <a:t>Details of Frequent renewal / rollover of short-term loans?</a:t>
            </a:r>
          </a:p>
          <a:p>
            <a:pPr marL="1441450" lvl="2" indent="-514350" algn="just">
              <a:spcBef>
                <a:spcPts val="600"/>
              </a:spcBef>
              <a:spcAft>
                <a:spcPts val="600"/>
              </a:spcAft>
              <a:buFont typeface="+mj-lt"/>
              <a:buAutoNum type="romanLcPeriod"/>
            </a:pPr>
            <a:r>
              <a:rPr lang="en-US" sz="2250" dirty="0">
                <a:solidFill>
                  <a:srgbClr val="00B050"/>
                </a:solidFill>
                <a:latin typeface="Century Gothic (Body)"/>
              </a:rPr>
              <a:t>Credit rating properly fed into the system.</a:t>
            </a:r>
            <a:r>
              <a:rPr lang="en-US" sz="2250" dirty="0">
                <a:latin typeface="Century Gothic (Body)"/>
              </a:rPr>
              <a:t> </a:t>
            </a:r>
            <a:endParaRPr lang="en-US" sz="2400" dirty="0">
              <a:latin typeface="Trebuchet MS" panose="020B0603020202020204" pitchFamily="34" charset="0"/>
            </a:endParaRPr>
          </a:p>
        </p:txBody>
      </p:sp>
    </p:spTree>
    <p:extLst>
      <p:ext uri="{BB962C8B-B14F-4D97-AF65-F5344CB8AC3E}">
        <p14:creationId xmlns:p14="http://schemas.microsoft.com/office/powerpoint/2010/main" val="3123647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1990" y="965398"/>
            <a:ext cx="2839410" cy="574675"/>
          </a:xfrm>
          <a:prstGeom prst="rect">
            <a:avLst/>
          </a:prstGeom>
        </p:spPr>
        <p:txBody>
          <a:bodyPr vert="horz" wrap="square" lIns="0" tIns="12700" rIns="0" bIns="0" rtlCol="0">
            <a:spAutoFit/>
          </a:bodyPr>
          <a:lstStyle/>
          <a:p>
            <a:pPr marL="12700">
              <a:lnSpc>
                <a:spcPct val="100000"/>
              </a:lnSpc>
              <a:spcBef>
                <a:spcPts val="100"/>
              </a:spcBef>
            </a:pPr>
            <a:r>
              <a:rPr sz="3600" spc="-5" dirty="0"/>
              <a:t>Coverage</a:t>
            </a:r>
            <a:endParaRPr sz="3600" dirty="0"/>
          </a:p>
        </p:txBody>
      </p:sp>
      <p:sp>
        <p:nvSpPr>
          <p:cNvPr id="7" name="Slide Number Placeholder 6">
            <a:extLst>
              <a:ext uri="{FF2B5EF4-FFF2-40B4-BE49-F238E27FC236}">
                <a16:creationId xmlns:a16="http://schemas.microsoft.com/office/drawing/2014/main" id="{3A80404D-46A4-4189-A720-D41D2318FF7F}"/>
              </a:ext>
            </a:extLst>
          </p:cNvPr>
          <p:cNvSpPr>
            <a:spLocks noGrp="1"/>
          </p:cNvSpPr>
          <p:nvPr>
            <p:ph type="sldNum" sz="quarter" idx="12"/>
          </p:nvPr>
        </p:nvSpPr>
        <p:spPr/>
        <p:txBody>
          <a:bodyPr/>
          <a:lstStyle/>
          <a:p>
            <a:fld id="{B6F15528-21DE-4FAA-801E-634DDDAF4B2B}" type="slidenum">
              <a:rPr lang="en-IN" smtClean="0"/>
              <a:pPr/>
              <a:t>9</a:t>
            </a:fld>
            <a:endParaRPr lang="en-IN"/>
          </a:p>
        </p:txBody>
      </p:sp>
      <p:sp>
        <p:nvSpPr>
          <p:cNvPr id="3" name="object 3"/>
          <p:cNvSpPr txBox="1"/>
          <p:nvPr/>
        </p:nvSpPr>
        <p:spPr>
          <a:xfrm>
            <a:off x="457200" y="2035802"/>
            <a:ext cx="11201401" cy="3656770"/>
          </a:xfrm>
          <a:prstGeom prst="rect">
            <a:avLst/>
          </a:prstGeom>
        </p:spPr>
        <p:txBody>
          <a:bodyPr vert="horz" wrap="square" lIns="0" tIns="12065" rIns="0" bIns="0" rtlCol="0">
            <a:spAutoFit/>
          </a:bodyPr>
          <a:lstStyle/>
          <a:p>
            <a:pPr marL="469900" indent="-457200">
              <a:lnSpc>
                <a:spcPct val="100000"/>
              </a:lnSpc>
              <a:spcBef>
                <a:spcPts val="95"/>
              </a:spcBef>
              <a:buFont typeface="Wingdings" panose="05000000000000000000" pitchFamily="2" charset="2"/>
              <a:buChar char="Ø"/>
            </a:pPr>
            <a:endParaRPr lang="en-US" sz="2800" dirty="0"/>
          </a:p>
          <a:p>
            <a:pPr marL="469900" lvl="1" algn="just">
              <a:spcBef>
                <a:spcPts val="600"/>
              </a:spcBef>
              <a:spcAft>
                <a:spcPts val="600"/>
              </a:spcAft>
            </a:pPr>
            <a:r>
              <a:rPr lang="en-US" sz="2400" dirty="0">
                <a:latin typeface="Century Gothic (Body)"/>
              </a:rPr>
              <a:t>c) Sanctioning / Disbursement.</a:t>
            </a:r>
          </a:p>
          <a:p>
            <a:pPr marL="1441450" lvl="2" indent="-514350" algn="just">
              <a:spcBef>
                <a:spcPts val="600"/>
              </a:spcBef>
              <a:spcAft>
                <a:spcPts val="600"/>
              </a:spcAft>
              <a:buFont typeface="+mj-lt"/>
              <a:buAutoNum type="romanLcPeriod"/>
            </a:pPr>
            <a:r>
              <a:rPr lang="en-US" sz="2400" dirty="0">
                <a:latin typeface="Century Gothic (Body)"/>
              </a:rPr>
              <a:t>Credit facilities sanctioned beyond the delegated authority or limit fixed. Reporting of such cases to higher authorities?</a:t>
            </a:r>
          </a:p>
          <a:p>
            <a:pPr marL="1441450" lvl="2" indent="-514350" algn="just">
              <a:spcBef>
                <a:spcPts val="600"/>
              </a:spcBef>
              <a:spcAft>
                <a:spcPts val="600"/>
              </a:spcAft>
              <a:buFont typeface="+mj-lt"/>
              <a:buAutoNum type="romanLcPeriod"/>
            </a:pPr>
            <a:r>
              <a:rPr lang="en-US" sz="2400" dirty="0">
                <a:solidFill>
                  <a:srgbClr val="00B050"/>
                </a:solidFill>
                <a:latin typeface="Century Gothic (Body)"/>
              </a:rPr>
              <a:t>Disbursement</a:t>
            </a:r>
            <a:r>
              <a:rPr lang="en-US" sz="2400" dirty="0">
                <a:latin typeface="Century Gothic (Body)"/>
              </a:rPr>
              <a:t> without complying with the terms and conditions of the sanction.</a:t>
            </a:r>
          </a:p>
          <a:p>
            <a:pPr marL="1441450" lvl="2" indent="-514350" algn="just">
              <a:spcBef>
                <a:spcPts val="600"/>
              </a:spcBef>
              <a:spcAft>
                <a:spcPts val="600"/>
              </a:spcAft>
              <a:buFont typeface="+mj-lt"/>
              <a:buAutoNum type="romanLcPeriod"/>
            </a:pPr>
            <a:r>
              <a:rPr lang="en-US" sz="2400" dirty="0">
                <a:solidFill>
                  <a:srgbClr val="00B050"/>
                </a:solidFill>
                <a:latin typeface="Century Gothic (Body)"/>
              </a:rPr>
              <a:t>Details of loans to companies for buy-back of shares/securities? </a:t>
            </a:r>
          </a:p>
          <a:p>
            <a:pPr marL="984250" lvl="1" indent="-514350" algn="just">
              <a:spcBef>
                <a:spcPts val="95"/>
              </a:spcBef>
              <a:buAutoNum type="alphaLcParenR"/>
            </a:pPr>
            <a:endParaRPr lang="en-US" sz="2400" dirty="0">
              <a:latin typeface="Trebuchet MS" panose="020B0603020202020204" pitchFamily="34" charset="0"/>
            </a:endParaRPr>
          </a:p>
        </p:txBody>
      </p:sp>
    </p:spTree>
    <p:extLst>
      <p:ext uri="{BB962C8B-B14F-4D97-AF65-F5344CB8AC3E}">
        <p14:creationId xmlns:p14="http://schemas.microsoft.com/office/powerpoint/2010/main" val="37469944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904</TotalTime>
  <Words>2573</Words>
  <Application>Microsoft Office PowerPoint</Application>
  <PresentationFormat>Widescreen</PresentationFormat>
  <Paragraphs>363</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Ion Boardroom</vt:lpstr>
      <vt:lpstr>PRESENTATION  ON LONG FORM AUDIT REPORT</vt:lpstr>
      <vt:lpstr>Introduction</vt:lpstr>
      <vt:lpstr>Objectives of LFAR</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Coverage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FORM AUDIT REPORT</dc:title>
  <dc:creator>Bhavya Kala</dc:creator>
  <cp:lastModifiedBy>919820010113</cp:lastModifiedBy>
  <cp:revision>193</cp:revision>
  <dcterms:created xsi:type="dcterms:W3CDTF">2021-03-14T06:24:39Z</dcterms:created>
  <dcterms:modified xsi:type="dcterms:W3CDTF">2021-03-21T05:10:50Z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2018-03-21T00:00:00Z</vt:filetime>
  </property>
  <property fmtid="{D5CDD505-2E9C-101B-9397-08002B2CF9AE}" pid="3" name="Creator">
    <vt:lpwstr>Online2PDF.com</vt:lpwstr>
  </property>
  <property fmtid="{D5CDD505-2E9C-101B-9397-08002B2CF9AE}" pid="4" name="LastSaved">
    <vt:filetime>2018-03-21T00:00:00Z</vt:filetime>
  </property>
</Properties>
</file>