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1" r:id="rId1"/>
  </p:sldMasterIdLst>
  <p:notesMasterIdLst>
    <p:notesMasterId r:id="rId41"/>
  </p:notesMasterIdLst>
  <p:sldIdLst>
    <p:sldId id="256" r:id="rId2"/>
    <p:sldId id="292" r:id="rId3"/>
    <p:sldId id="378" r:id="rId4"/>
    <p:sldId id="379" r:id="rId5"/>
    <p:sldId id="380" r:id="rId6"/>
    <p:sldId id="355" r:id="rId7"/>
    <p:sldId id="356" r:id="rId8"/>
    <p:sldId id="381" r:id="rId9"/>
    <p:sldId id="382" r:id="rId10"/>
    <p:sldId id="294" r:id="rId11"/>
    <p:sldId id="295" r:id="rId12"/>
    <p:sldId id="347" r:id="rId13"/>
    <p:sldId id="383" r:id="rId14"/>
    <p:sldId id="288" r:id="rId15"/>
    <p:sldId id="351" r:id="rId16"/>
    <p:sldId id="359" r:id="rId17"/>
    <p:sldId id="360" r:id="rId18"/>
    <p:sldId id="296" r:id="rId19"/>
    <p:sldId id="311" r:id="rId20"/>
    <p:sldId id="348" r:id="rId21"/>
    <p:sldId id="384" r:id="rId22"/>
    <p:sldId id="349" r:id="rId23"/>
    <p:sldId id="332" r:id="rId24"/>
    <p:sldId id="342" r:id="rId25"/>
    <p:sldId id="364" r:id="rId26"/>
    <p:sldId id="363" r:id="rId27"/>
    <p:sldId id="352" r:id="rId28"/>
    <p:sldId id="365" r:id="rId29"/>
    <p:sldId id="367" r:id="rId30"/>
    <p:sldId id="369" r:id="rId31"/>
    <p:sldId id="353" r:id="rId32"/>
    <p:sldId id="354" r:id="rId33"/>
    <p:sldId id="370" r:id="rId34"/>
    <p:sldId id="372" r:id="rId35"/>
    <p:sldId id="376" r:id="rId36"/>
    <p:sldId id="377" r:id="rId37"/>
    <p:sldId id="375" r:id="rId38"/>
    <p:sldId id="373" r:id="rId39"/>
    <p:sldId id="29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996633"/>
    <a:srgbClr val="A589A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67C35-6CCC-4251-9763-171E60C0F174}"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IN"/>
        </a:p>
      </dgm:t>
    </dgm:pt>
    <dgm:pt modelId="{D018BF0A-E48C-4547-AEB4-EF7A79EC520A}">
      <dgm:prSet custT="1"/>
      <dgm:spPr/>
      <dgm:t>
        <a:bodyPr/>
        <a:lstStyle/>
        <a:p>
          <a:pPr rtl="0"/>
          <a:r>
            <a:rPr lang="en-IN" sz="3200" dirty="0">
              <a:latin typeface="+mj-lt"/>
            </a:rPr>
            <a:t>Assessments</a:t>
          </a:r>
        </a:p>
      </dgm:t>
    </dgm:pt>
    <dgm:pt modelId="{2303FAB9-AA66-4D0E-859D-EEBB9B8E7F65}" type="parTrans" cxnId="{F7BA87BB-BEB0-403B-AC64-4377442B3460}">
      <dgm:prSet/>
      <dgm:spPr/>
      <dgm:t>
        <a:bodyPr/>
        <a:lstStyle/>
        <a:p>
          <a:endParaRPr lang="en-IN"/>
        </a:p>
      </dgm:t>
    </dgm:pt>
    <dgm:pt modelId="{E7A8A56E-0BE0-4C42-9044-2F7DAFB65578}" type="sibTrans" cxnId="{F7BA87BB-BEB0-403B-AC64-4377442B3460}">
      <dgm:prSet/>
      <dgm:spPr/>
      <dgm:t>
        <a:bodyPr/>
        <a:lstStyle/>
        <a:p>
          <a:endParaRPr lang="en-IN"/>
        </a:p>
      </dgm:t>
    </dgm:pt>
    <dgm:pt modelId="{9413F2F1-0FAB-4591-AB49-A649B5537B0A}">
      <dgm:prSet custT="1"/>
      <dgm:spPr/>
      <dgm:t>
        <a:bodyPr/>
        <a:lstStyle/>
        <a:p>
          <a:pPr marL="174625" indent="-174625" rtl="0">
            <a:buFont typeface="Arial" panose="020B0604020202020204" pitchFamily="34" charset="0"/>
            <a:buChar char="•"/>
          </a:pPr>
          <a:r>
            <a:rPr lang="en-IN" sz="2500" kern="1200" dirty="0">
              <a:solidFill>
                <a:srgbClr val="002060"/>
              </a:solidFill>
              <a:latin typeface="+mn-lt"/>
            </a:rPr>
            <a:t>Self </a:t>
          </a:r>
          <a:r>
            <a:rPr lang="en-IN" sz="2500" kern="1200" dirty="0">
              <a:solidFill>
                <a:srgbClr val="002060"/>
              </a:solidFill>
              <a:latin typeface="+mn-lt"/>
              <a:ea typeface="+mn-ea"/>
              <a:cs typeface="+mn-cs"/>
            </a:rPr>
            <a:t>Assessment u/s 59</a:t>
          </a:r>
          <a:r>
            <a:rPr lang="en-IN" sz="2500" kern="1200" dirty="0">
              <a:solidFill>
                <a:srgbClr val="002060"/>
              </a:solidFill>
              <a:latin typeface="+mn-lt"/>
            </a:rPr>
            <a:t> </a:t>
          </a:r>
        </a:p>
      </dgm:t>
    </dgm:pt>
    <dgm:pt modelId="{16EEDCFC-64CE-4A47-AF81-8FB35E5F1483}" type="parTrans" cxnId="{C4F8E4A7-2A36-4B95-BBBF-BC08D7EB4753}">
      <dgm:prSet/>
      <dgm:spPr/>
      <dgm:t>
        <a:bodyPr/>
        <a:lstStyle/>
        <a:p>
          <a:endParaRPr lang="en-IN"/>
        </a:p>
      </dgm:t>
    </dgm:pt>
    <dgm:pt modelId="{67909233-DECD-40D1-BA84-C7AFB10397E1}" type="sibTrans" cxnId="{C4F8E4A7-2A36-4B95-BBBF-BC08D7EB4753}">
      <dgm:prSet/>
      <dgm:spPr/>
      <dgm:t>
        <a:bodyPr/>
        <a:lstStyle/>
        <a:p>
          <a:endParaRPr lang="en-IN"/>
        </a:p>
      </dgm:t>
    </dgm:pt>
    <dgm:pt modelId="{FA4BBEBB-9408-4240-8DF5-4EACE6837D81}">
      <dgm:prSet custT="1"/>
      <dgm:spPr/>
      <dgm:t>
        <a:bodyPr/>
        <a:lstStyle/>
        <a:p>
          <a:pPr marL="0" indent="0" rtl="0">
            <a:buFont typeface="Wingdings" panose="05000000000000000000" pitchFamily="2" charset="2"/>
            <a:buNone/>
          </a:pPr>
          <a:r>
            <a:rPr lang="en-IN" sz="2500" b="1" kern="1200" dirty="0">
              <a:latin typeface="+mn-lt"/>
            </a:rPr>
            <a:t>For Taxpayer</a:t>
          </a:r>
          <a:endParaRPr lang="en-IN" sz="2500" kern="1200" dirty="0">
            <a:latin typeface="+mn-lt"/>
          </a:endParaRPr>
        </a:p>
      </dgm:t>
    </dgm:pt>
    <dgm:pt modelId="{49613AB9-CF98-47A2-ABB4-E6B91C277E35}" type="sibTrans" cxnId="{650EDD1C-6CF2-4E73-83EE-229C937EB08B}">
      <dgm:prSet/>
      <dgm:spPr/>
      <dgm:t>
        <a:bodyPr/>
        <a:lstStyle/>
        <a:p>
          <a:endParaRPr lang="en-IN"/>
        </a:p>
      </dgm:t>
    </dgm:pt>
    <dgm:pt modelId="{2B6C5AF6-2821-4FA8-8788-D7DBC62B3533}" type="parTrans" cxnId="{650EDD1C-6CF2-4E73-83EE-229C937EB08B}">
      <dgm:prSet/>
      <dgm:spPr/>
      <dgm:t>
        <a:bodyPr/>
        <a:lstStyle/>
        <a:p>
          <a:endParaRPr lang="en-IN"/>
        </a:p>
      </dgm:t>
    </dgm:pt>
    <dgm:pt modelId="{10C832BC-A7C5-4617-85E2-A9E6F097F8CC}">
      <dgm:prSet custT="1"/>
      <dgm:spPr/>
      <dgm:t>
        <a:bodyPr/>
        <a:lstStyle/>
        <a:p>
          <a:pPr rtl="0">
            <a:buFont typeface="Wingdings" panose="05000000000000000000" pitchFamily="2" charset="2"/>
            <a:buNone/>
          </a:pPr>
          <a:r>
            <a:rPr lang="en-IN" sz="2500" b="1" dirty="0">
              <a:latin typeface="+mn-lt"/>
            </a:rPr>
            <a:t>For Authorities</a:t>
          </a:r>
          <a:endParaRPr lang="en-IN" sz="2500" dirty="0">
            <a:latin typeface="+mn-lt"/>
          </a:endParaRPr>
        </a:p>
      </dgm:t>
    </dgm:pt>
    <dgm:pt modelId="{3D836160-68B2-4009-8092-F02FA2E13A9B}" type="parTrans" cxnId="{6CDD0F7B-D8AB-4FC2-B771-088CE8404D52}">
      <dgm:prSet/>
      <dgm:spPr/>
      <dgm:t>
        <a:bodyPr/>
        <a:lstStyle/>
        <a:p>
          <a:endParaRPr lang="en-IN"/>
        </a:p>
      </dgm:t>
    </dgm:pt>
    <dgm:pt modelId="{9DAF5A58-962D-4641-9243-402F1213A551}" type="sibTrans" cxnId="{6CDD0F7B-D8AB-4FC2-B771-088CE8404D52}">
      <dgm:prSet/>
      <dgm:spPr/>
      <dgm:t>
        <a:bodyPr/>
        <a:lstStyle/>
        <a:p>
          <a:endParaRPr lang="en-IN"/>
        </a:p>
      </dgm:t>
    </dgm:pt>
    <dgm:pt modelId="{B8F8A998-D7A9-486C-896A-32578BE6DFA0}">
      <dgm:prSet/>
      <dgm:spPr/>
      <dgm:t>
        <a:bodyPr/>
        <a:lstStyle/>
        <a:p>
          <a:pPr>
            <a:buFont typeface="Arial" panose="020B0604020202020204" pitchFamily="34" charset="0"/>
            <a:buChar char="•"/>
          </a:pPr>
          <a:r>
            <a:rPr lang="en-IN" dirty="0">
              <a:solidFill>
                <a:srgbClr val="002060"/>
              </a:solidFill>
              <a:latin typeface="+mn-lt"/>
            </a:rPr>
            <a:t>Scrutiny of Returns u/s 61</a:t>
          </a:r>
        </a:p>
      </dgm:t>
    </dgm:pt>
    <dgm:pt modelId="{29DFDE34-9AC3-4592-B123-DB22F5B37514}" type="parTrans" cxnId="{1E4AA9E8-0DCA-42FF-82DD-54DBAAD696C0}">
      <dgm:prSet/>
      <dgm:spPr/>
      <dgm:t>
        <a:bodyPr/>
        <a:lstStyle/>
        <a:p>
          <a:endParaRPr lang="en-IN"/>
        </a:p>
      </dgm:t>
    </dgm:pt>
    <dgm:pt modelId="{7957C2FC-A930-4396-A86D-B8E2EF7F4F70}" type="sibTrans" cxnId="{1E4AA9E8-0DCA-42FF-82DD-54DBAAD696C0}">
      <dgm:prSet/>
      <dgm:spPr/>
      <dgm:t>
        <a:bodyPr/>
        <a:lstStyle/>
        <a:p>
          <a:endParaRPr lang="en-IN"/>
        </a:p>
      </dgm:t>
    </dgm:pt>
    <dgm:pt modelId="{C5704315-604C-44BF-BB7D-106A0A113222}">
      <dgm:prSet/>
      <dgm:spPr/>
      <dgm:t>
        <a:bodyPr/>
        <a:lstStyle/>
        <a:p>
          <a:pPr rtl="0">
            <a:buFont typeface="Arial" panose="020B0604020202020204" pitchFamily="34" charset="0"/>
            <a:buChar char="•"/>
          </a:pPr>
          <a:r>
            <a:rPr lang="en-IN" dirty="0">
              <a:solidFill>
                <a:srgbClr val="002060"/>
              </a:solidFill>
              <a:latin typeface="+mn-lt"/>
              <a:ea typeface="+mn-ea"/>
              <a:cs typeface="+mn-cs"/>
            </a:rPr>
            <a:t>Summary Assessment u/s 64</a:t>
          </a:r>
        </a:p>
      </dgm:t>
    </dgm:pt>
    <dgm:pt modelId="{BB9FFDE9-AA32-4E7D-8409-0308DD75A03D}" type="parTrans" cxnId="{2D5909E7-4E38-457B-B231-B3ADE1FE2200}">
      <dgm:prSet/>
      <dgm:spPr/>
      <dgm:t>
        <a:bodyPr/>
        <a:lstStyle/>
        <a:p>
          <a:endParaRPr lang="en-IN"/>
        </a:p>
      </dgm:t>
    </dgm:pt>
    <dgm:pt modelId="{AF9ED7A1-C96E-4452-B342-38566CD2E4B1}" type="sibTrans" cxnId="{2D5909E7-4E38-457B-B231-B3ADE1FE2200}">
      <dgm:prSet/>
      <dgm:spPr/>
      <dgm:t>
        <a:bodyPr/>
        <a:lstStyle/>
        <a:p>
          <a:endParaRPr lang="en-IN"/>
        </a:p>
      </dgm:t>
    </dgm:pt>
    <dgm:pt modelId="{106BFFFC-A808-49DA-BE25-CB417D0C302F}">
      <dgm:prSet/>
      <dgm:spPr/>
      <dgm:t>
        <a:bodyPr/>
        <a:lstStyle/>
        <a:p>
          <a:pPr rtl="0">
            <a:buFont typeface="Arial" panose="020B0604020202020204" pitchFamily="34" charset="0"/>
            <a:buChar char="•"/>
          </a:pPr>
          <a:r>
            <a:rPr lang="en-IN" dirty="0">
              <a:solidFill>
                <a:srgbClr val="002060"/>
              </a:solidFill>
              <a:latin typeface="+mn-lt"/>
            </a:rPr>
            <a:t>Best Judgment Assessments</a:t>
          </a:r>
        </a:p>
      </dgm:t>
    </dgm:pt>
    <dgm:pt modelId="{FB622CBC-1F8C-47F1-A8A2-FC1F3BDC47B8}" type="parTrans" cxnId="{1B285601-84E9-4BD8-A1D7-C469DB5D3837}">
      <dgm:prSet/>
      <dgm:spPr/>
      <dgm:t>
        <a:bodyPr/>
        <a:lstStyle/>
        <a:p>
          <a:endParaRPr lang="en-IN"/>
        </a:p>
      </dgm:t>
    </dgm:pt>
    <dgm:pt modelId="{05F6CDFD-4452-47DC-BA23-CB1CBE4B1AD5}" type="sibTrans" cxnId="{1B285601-84E9-4BD8-A1D7-C469DB5D3837}">
      <dgm:prSet/>
      <dgm:spPr/>
      <dgm:t>
        <a:bodyPr/>
        <a:lstStyle/>
        <a:p>
          <a:endParaRPr lang="en-IN"/>
        </a:p>
      </dgm:t>
    </dgm:pt>
    <dgm:pt modelId="{1BA54A54-2374-4AF5-9675-CF9951B0BCBD}">
      <dgm:prSet/>
      <dgm:spPr/>
      <dgm:t>
        <a:bodyPr/>
        <a:lstStyle/>
        <a:p>
          <a:pPr rtl="0">
            <a:buFont typeface="Wingdings" panose="05000000000000000000" pitchFamily="2" charset="2"/>
            <a:buChar char="ü"/>
          </a:pPr>
          <a:r>
            <a:rPr lang="en-IN" dirty="0">
              <a:solidFill>
                <a:srgbClr val="002060"/>
              </a:solidFill>
              <a:latin typeface="+mn-lt"/>
            </a:rPr>
            <a:t>For Unre</a:t>
          </a:r>
          <a:r>
            <a:rPr lang="en-IN" dirty="0">
              <a:solidFill>
                <a:srgbClr val="000066"/>
              </a:solidFill>
              <a:latin typeface="+mn-lt"/>
            </a:rPr>
            <a:t>gis</a:t>
          </a:r>
          <a:r>
            <a:rPr lang="en-IN" dirty="0">
              <a:solidFill>
                <a:srgbClr val="002060"/>
              </a:solidFill>
              <a:latin typeface="+mn-lt"/>
            </a:rPr>
            <a:t>tered Persons u/s 63</a:t>
          </a:r>
        </a:p>
      </dgm:t>
    </dgm:pt>
    <dgm:pt modelId="{BBC1E982-389F-43C6-9DFE-C5C40F46CA9A}" type="parTrans" cxnId="{957EE3F3-8156-4621-A436-66D0A037B20A}">
      <dgm:prSet/>
      <dgm:spPr/>
      <dgm:t>
        <a:bodyPr/>
        <a:lstStyle/>
        <a:p>
          <a:endParaRPr lang="en-IN"/>
        </a:p>
      </dgm:t>
    </dgm:pt>
    <dgm:pt modelId="{AD25AC61-4631-483B-A4F2-01BB1C93C598}" type="sibTrans" cxnId="{957EE3F3-8156-4621-A436-66D0A037B20A}">
      <dgm:prSet/>
      <dgm:spPr/>
      <dgm:t>
        <a:bodyPr/>
        <a:lstStyle/>
        <a:p>
          <a:endParaRPr lang="en-IN"/>
        </a:p>
      </dgm:t>
    </dgm:pt>
    <dgm:pt modelId="{D4A6C8B9-0DEA-4D43-AA28-45DCCBED5F84}">
      <dgm:prSet/>
      <dgm:spPr/>
      <dgm:t>
        <a:bodyPr/>
        <a:lstStyle/>
        <a:p>
          <a:pPr>
            <a:buFont typeface="Arial" panose="020B0604020202020204" pitchFamily="34" charset="0"/>
            <a:buChar char="•"/>
          </a:pPr>
          <a:r>
            <a:rPr lang="en-IN" dirty="0">
              <a:solidFill>
                <a:srgbClr val="002060"/>
              </a:solidFill>
              <a:latin typeface="+mn-lt"/>
            </a:rPr>
            <a:t>Provisional Assessment u/s 60</a:t>
          </a:r>
        </a:p>
      </dgm:t>
    </dgm:pt>
    <dgm:pt modelId="{F8F09948-266D-4073-AC57-B184668D22FB}" type="parTrans" cxnId="{750E4827-B729-4EB3-A889-87C0247B77B7}">
      <dgm:prSet/>
      <dgm:spPr/>
      <dgm:t>
        <a:bodyPr/>
        <a:lstStyle/>
        <a:p>
          <a:endParaRPr lang="en-IN"/>
        </a:p>
      </dgm:t>
    </dgm:pt>
    <dgm:pt modelId="{001C5C06-9084-4669-AAA0-6B0393837537}" type="sibTrans" cxnId="{750E4827-B729-4EB3-A889-87C0247B77B7}">
      <dgm:prSet/>
      <dgm:spPr/>
      <dgm:t>
        <a:bodyPr/>
        <a:lstStyle/>
        <a:p>
          <a:endParaRPr lang="en-IN"/>
        </a:p>
      </dgm:t>
    </dgm:pt>
    <dgm:pt modelId="{F9F08174-86CD-4B76-8479-B994C14F3148}">
      <dgm:prSet/>
      <dgm:spPr/>
      <dgm:t>
        <a:bodyPr/>
        <a:lstStyle/>
        <a:p>
          <a:pPr rtl="0">
            <a:buFont typeface="Wingdings" panose="05000000000000000000" pitchFamily="2" charset="2"/>
            <a:buChar char="ü"/>
          </a:pPr>
          <a:r>
            <a:rPr lang="en-IN" dirty="0">
              <a:solidFill>
                <a:srgbClr val="002060"/>
              </a:solidFill>
              <a:latin typeface="+mn-lt"/>
            </a:rPr>
            <a:t>For Non-Filers u/s 62</a:t>
          </a:r>
        </a:p>
      </dgm:t>
    </dgm:pt>
    <dgm:pt modelId="{8464552A-A678-4A95-AEF7-78184949E568}" type="sibTrans" cxnId="{7E805268-B703-4A5A-A3FB-93D2089C1E7A}">
      <dgm:prSet/>
      <dgm:spPr/>
      <dgm:t>
        <a:bodyPr/>
        <a:lstStyle/>
        <a:p>
          <a:endParaRPr lang="en-IN"/>
        </a:p>
      </dgm:t>
    </dgm:pt>
    <dgm:pt modelId="{EB240306-C037-407F-BB8C-8A447D4315A7}" type="parTrans" cxnId="{7E805268-B703-4A5A-A3FB-93D2089C1E7A}">
      <dgm:prSet/>
      <dgm:spPr/>
      <dgm:t>
        <a:bodyPr/>
        <a:lstStyle/>
        <a:p>
          <a:endParaRPr lang="en-IN"/>
        </a:p>
      </dgm:t>
    </dgm:pt>
    <dgm:pt modelId="{BE72FB79-8AD6-4489-8F64-61A61127C91F}" type="pres">
      <dgm:prSet presAssocID="{3B267C35-6CCC-4251-9763-171E60C0F174}" presName="Name0" presStyleCnt="0">
        <dgm:presLayoutVars>
          <dgm:dir/>
          <dgm:animLvl val="lvl"/>
          <dgm:resizeHandles val="exact"/>
        </dgm:presLayoutVars>
      </dgm:prSet>
      <dgm:spPr/>
    </dgm:pt>
    <dgm:pt modelId="{98729D51-6FBD-4A7F-816C-D4CC0887FCCA}" type="pres">
      <dgm:prSet presAssocID="{D018BF0A-E48C-4547-AEB4-EF7A79EC520A}" presName="linNode" presStyleCnt="0"/>
      <dgm:spPr/>
    </dgm:pt>
    <dgm:pt modelId="{09643A32-C4BA-45B0-BC47-23F159FD9A48}" type="pres">
      <dgm:prSet presAssocID="{D018BF0A-E48C-4547-AEB4-EF7A79EC520A}" presName="parentText" presStyleLbl="node1" presStyleIdx="0" presStyleCnt="3" custScaleX="277778" custScaleY="18909" custLinFactNeighborY="4502">
        <dgm:presLayoutVars>
          <dgm:chMax val="1"/>
          <dgm:bulletEnabled val="1"/>
        </dgm:presLayoutVars>
      </dgm:prSet>
      <dgm:spPr/>
    </dgm:pt>
    <dgm:pt modelId="{668CD039-DCDC-410B-9D0E-B8F947BA6DD9}" type="pres">
      <dgm:prSet presAssocID="{E7A8A56E-0BE0-4C42-9044-2F7DAFB65578}" presName="sp" presStyleCnt="0"/>
      <dgm:spPr/>
    </dgm:pt>
    <dgm:pt modelId="{3EC6A53F-E90D-4772-90A7-D20D5F07C8DD}" type="pres">
      <dgm:prSet presAssocID="{FA4BBEBB-9408-4240-8DF5-4EACE6837D81}" presName="linNode" presStyleCnt="0"/>
      <dgm:spPr/>
    </dgm:pt>
    <dgm:pt modelId="{33E20815-C9CD-437F-BA62-8C5AFB094765}" type="pres">
      <dgm:prSet presAssocID="{FA4BBEBB-9408-4240-8DF5-4EACE6837D81}" presName="parentText" presStyleLbl="node1" presStyleIdx="1" presStyleCnt="3" custScaleX="104016" custScaleY="67263" custLinFactNeighborX="-76" custLinFactNeighborY="1057">
        <dgm:presLayoutVars>
          <dgm:chMax val="1"/>
          <dgm:bulletEnabled val="1"/>
        </dgm:presLayoutVars>
      </dgm:prSet>
      <dgm:spPr/>
    </dgm:pt>
    <dgm:pt modelId="{D2A67B55-058C-403C-AE42-CCD41A0F1AE3}" type="pres">
      <dgm:prSet presAssocID="{FA4BBEBB-9408-4240-8DF5-4EACE6837D81}" presName="descendantText" presStyleLbl="alignAccFollowNode1" presStyleIdx="0" presStyleCnt="2" custScaleX="95677" custScaleY="71997">
        <dgm:presLayoutVars>
          <dgm:bulletEnabled val="1"/>
        </dgm:presLayoutVars>
      </dgm:prSet>
      <dgm:spPr/>
    </dgm:pt>
    <dgm:pt modelId="{2DCD375D-4A44-4438-A090-206BEC33F5A5}" type="pres">
      <dgm:prSet presAssocID="{49613AB9-CF98-47A2-ABB4-E6B91C277E35}" presName="sp" presStyleCnt="0"/>
      <dgm:spPr/>
    </dgm:pt>
    <dgm:pt modelId="{13CAFFB1-88AC-4033-BDED-4C27453577A7}" type="pres">
      <dgm:prSet presAssocID="{10C832BC-A7C5-4617-85E2-A9E6F097F8CC}" presName="linNode" presStyleCnt="0"/>
      <dgm:spPr/>
    </dgm:pt>
    <dgm:pt modelId="{A88C003D-EAB0-470B-AB9C-13D41ED90839}" type="pres">
      <dgm:prSet presAssocID="{10C832BC-A7C5-4617-85E2-A9E6F097F8CC}" presName="parentText" presStyleLbl="node1" presStyleIdx="2" presStyleCnt="3" custScaleX="104016" custLinFactNeighborX="-32" custLinFactNeighborY="-4589">
        <dgm:presLayoutVars>
          <dgm:chMax val="1"/>
          <dgm:bulletEnabled val="1"/>
        </dgm:presLayoutVars>
      </dgm:prSet>
      <dgm:spPr/>
    </dgm:pt>
    <dgm:pt modelId="{1E4FC072-D01B-4BDA-9D47-4A3637A643C2}" type="pres">
      <dgm:prSet presAssocID="{10C832BC-A7C5-4617-85E2-A9E6F097F8CC}" presName="descendantText" presStyleLbl="alignAccFollowNode1" presStyleIdx="1" presStyleCnt="2" custScaleX="95677" custLinFactNeighborY="-5126">
        <dgm:presLayoutVars>
          <dgm:bulletEnabled val="1"/>
        </dgm:presLayoutVars>
      </dgm:prSet>
      <dgm:spPr/>
    </dgm:pt>
  </dgm:ptLst>
  <dgm:cxnLst>
    <dgm:cxn modelId="{1B285601-84E9-4BD8-A1D7-C469DB5D3837}" srcId="{10C832BC-A7C5-4617-85E2-A9E6F097F8CC}" destId="{106BFFFC-A808-49DA-BE25-CB417D0C302F}" srcOrd="2" destOrd="0" parTransId="{FB622CBC-1F8C-47F1-A8A2-FC1F3BDC47B8}" sibTransId="{05F6CDFD-4452-47DC-BA23-CB1CBE4B1AD5}"/>
    <dgm:cxn modelId="{650EDD1C-6CF2-4E73-83EE-229C937EB08B}" srcId="{3B267C35-6CCC-4251-9763-171E60C0F174}" destId="{FA4BBEBB-9408-4240-8DF5-4EACE6837D81}" srcOrd="1" destOrd="0" parTransId="{2B6C5AF6-2821-4FA8-8788-D7DBC62B3533}" sibTransId="{49613AB9-CF98-47A2-ABB4-E6B91C277E35}"/>
    <dgm:cxn modelId="{5373551D-E7C8-4017-B9D1-C94FAC9957C3}" type="presOf" srcId="{D018BF0A-E48C-4547-AEB4-EF7A79EC520A}" destId="{09643A32-C4BA-45B0-BC47-23F159FD9A48}" srcOrd="0" destOrd="0" presId="urn:microsoft.com/office/officeart/2005/8/layout/vList5"/>
    <dgm:cxn modelId="{750E4827-B729-4EB3-A889-87C0247B77B7}" srcId="{10C832BC-A7C5-4617-85E2-A9E6F097F8CC}" destId="{D4A6C8B9-0DEA-4D43-AA28-45DCCBED5F84}" srcOrd="0" destOrd="0" parTransId="{F8F09948-266D-4073-AC57-B184668D22FB}" sibTransId="{001C5C06-9084-4669-AAA0-6B0393837537}"/>
    <dgm:cxn modelId="{8157DA30-6019-4604-961C-5516B9E828BA}" type="presOf" srcId="{FA4BBEBB-9408-4240-8DF5-4EACE6837D81}" destId="{33E20815-C9CD-437F-BA62-8C5AFB094765}" srcOrd="0" destOrd="0" presId="urn:microsoft.com/office/officeart/2005/8/layout/vList5"/>
    <dgm:cxn modelId="{6F4F3C32-4D33-4DE7-A218-09D5B4D8C90A}" type="presOf" srcId="{10C832BC-A7C5-4617-85E2-A9E6F097F8CC}" destId="{A88C003D-EAB0-470B-AB9C-13D41ED90839}" srcOrd="0" destOrd="0" presId="urn:microsoft.com/office/officeart/2005/8/layout/vList5"/>
    <dgm:cxn modelId="{648CD437-EBEA-474A-9BA8-DBA2C0DA7D3F}" type="presOf" srcId="{D4A6C8B9-0DEA-4D43-AA28-45DCCBED5F84}" destId="{1E4FC072-D01B-4BDA-9D47-4A3637A643C2}" srcOrd="0" destOrd="0" presId="urn:microsoft.com/office/officeart/2005/8/layout/vList5"/>
    <dgm:cxn modelId="{264B3348-9F7F-43A9-93A7-D4C7A28C1A36}" type="presOf" srcId="{C5704315-604C-44BF-BB7D-106A0A113222}" destId="{1E4FC072-D01B-4BDA-9D47-4A3637A643C2}" srcOrd="0" destOrd="5" presId="urn:microsoft.com/office/officeart/2005/8/layout/vList5"/>
    <dgm:cxn modelId="{7E805268-B703-4A5A-A3FB-93D2089C1E7A}" srcId="{106BFFFC-A808-49DA-BE25-CB417D0C302F}" destId="{F9F08174-86CD-4B76-8479-B994C14F3148}" srcOrd="0" destOrd="0" parTransId="{EB240306-C037-407F-BB8C-8A447D4315A7}" sibTransId="{8464552A-A678-4A95-AEF7-78184949E568}"/>
    <dgm:cxn modelId="{56E25F7A-346C-42CD-8FEC-B8B9E32CFBF1}" type="presOf" srcId="{B8F8A998-D7A9-486C-896A-32578BE6DFA0}" destId="{1E4FC072-D01B-4BDA-9D47-4A3637A643C2}" srcOrd="0" destOrd="1" presId="urn:microsoft.com/office/officeart/2005/8/layout/vList5"/>
    <dgm:cxn modelId="{6CDD0F7B-D8AB-4FC2-B771-088CE8404D52}" srcId="{3B267C35-6CCC-4251-9763-171E60C0F174}" destId="{10C832BC-A7C5-4617-85E2-A9E6F097F8CC}" srcOrd="2" destOrd="0" parTransId="{3D836160-68B2-4009-8092-F02FA2E13A9B}" sibTransId="{9DAF5A58-962D-4641-9243-402F1213A551}"/>
    <dgm:cxn modelId="{C4F8E4A7-2A36-4B95-BBBF-BC08D7EB4753}" srcId="{FA4BBEBB-9408-4240-8DF5-4EACE6837D81}" destId="{9413F2F1-0FAB-4591-AB49-A649B5537B0A}" srcOrd="0" destOrd="0" parTransId="{16EEDCFC-64CE-4A47-AF81-8FB35E5F1483}" sibTransId="{67909233-DECD-40D1-BA84-C7AFB10397E1}"/>
    <dgm:cxn modelId="{F7BA87BB-BEB0-403B-AC64-4377442B3460}" srcId="{3B267C35-6CCC-4251-9763-171E60C0F174}" destId="{D018BF0A-E48C-4547-AEB4-EF7A79EC520A}" srcOrd="0" destOrd="0" parTransId="{2303FAB9-AA66-4D0E-859D-EEBB9B8E7F65}" sibTransId="{E7A8A56E-0BE0-4C42-9044-2F7DAFB65578}"/>
    <dgm:cxn modelId="{2983ECD8-F1B6-4FED-B49A-74E061B9B433}" type="presOf" srcId="{3B267C35-6CCC-4251-9763-171E60C0F174}" destId="{BE72FB79-8AD6-4489-8F64-61A61127C91F}" srcOrd="0" destOrd="0" presId="urn:microsoft.com/office/officeart/2005/8/layout/vList5"/>
    <dgm:cxn modelId="{2D5909E7-4E38-457B-B231-B3ADE1FE2200}" srcId="{10C832BC-A7C5-4617-85E2-A9E6F097F8CC}" destId="{C5704315-604C-44BF-BB7D-106A0A113222}" srcOrd="3" destOrd="0" parTransId="{BB9FFDE9-AA32-4E7D-8409-0308DD75A03D}" sibTransId="{AF9ED7A1-C96E-4452-B342-38566CD2E4B1}"/>
    <dgm:cxn modelId="{E46B5BE8-B0D2-4C4F-8A1D-E12941496708}" type="presOf" srcId="{9413F2F1-0FAB-4591-AB49-A649B5537B0A}" destId="{D2A67B55-058C-403C-AE42-CCD41A0F1AE3}" srcOrd="0" destOrd="0" presId="urn:microsoft.com/office/officeart/2005/8/layout/vList5"/>
    <dgm:cxn modelId="{1E4AA9E8-0DCA-42FF-82DD-54DBAAD696C0}" srcId="{10C832BC-A7C5-4617-85E2-A9E6F097F8CC}" destId="{B8F8A998-D7A9-486C-896A-32578BE6DFA0}" srcOrd="1" destOrd="0" parTransId="{29DFDE34-9AC3-4592-B123-DB22F5B37514}" sibTransId="{7957C2FC-A930-4396-A86D-B8E2EF7F4F70}"/>
    <dgm:cxn modelId="{0217C1EA-E342-48EE-81BC-500CB93CAE9F}" type="presOf" srcId="{1BA54A54-2374-4AF5-9675-CF9951B0BCBD}" destId="{1E4FC072-D01B-4BDA-9D47-4A3637A643C2}" srcOrd="0" destOrd="4" presId="urn:microsoft.com/office/officeart/2005/8/layout/vList5"/>
    <dgm:cxn modelId="{F2B6CCEE-945C-4B2E-A1B3-A8E1F5740FBF}" type="presOf" srcId="{106BFFFC-A808-49DA-BE25-CB417D0C302F}" destId="{1E4FC072-D01B-4BDA-9D47-4A3637A643C2}" srcOrd="0" destOrd="2" presId="urn:microsoft.com/office/officeart/2005/8/layout/vList5"/>
    <dgm:cxn modelId="{E05D57F0-1E07-4F9D-ACFC-567832C98E6F}" type="presOf" srcId="{F9F08174-86CD-4B76-8479-B994C14F3148}" destId="{1E4FC072-D01B-4BDA-9D47-4A3637A643C2}" srcOrd="0" destOrd="3" presId="urn:microsoft.com/office/officeart/2005/8/layout/vList5"/>
    <dgm:cxn modelId="{957EE3F3-8156-4621-A436-66D0A037B20A}" srcId="{106BFFFC-A808-49DA-BE25-CB417D0C302F}" destId="{1BA54A54-2374-4AF5-9675-CF9951B0BCBD}" srcOrd="1" destOrd="0" parTransId="{BBC1E982-389F-43C6-9DFE-C5C40F46CA9A}" sibTransId="{AD25AC61-4631-483B-A4F2-01BB1C93C598}"/>
    <dgm:cxn modelId="{16EC4EF9-84C6-4723-A906-92404163A7E2}" type="presParOf" srcId="{BE72FB79-8AD6-4489-8F64-61A61127C91F}" destId="{98729D51-6FBD-4A7F-816C-D4CC0887FCCA}" srcOrd="0" destOrd="0" presId="urn:microsoft.com/office/officeart/2005/8/layout/vList5"/>
    <dgm:cxn modelId="{D0B493D8-3B19-46C6-BC25-CBC01D9CA1B0}" type="presParOf" srcId="{98729D51-6FBD-4A7F-816C-D4CC0887FCCA}" destId="{09643A32-C4BA-45B0-BC47-23F159FD9A48}" srcOrd="0" destOrd="0" presId="urn:microsoft.com/office/officeart/2005/8/layout/vList5"/>
    <dgm:cxn modelId="{16FC713C-99D6-4DEE-9E30-F35D0EC15554}" type="presParOf" srcId="{BE72FB79-8AD6-4489-8F64-61A61127C91F}" destId="{668CD039-DCDC-410B-9D0E-B8F947BA6DD9}" srcOrd="1" destOrd="0" presId="urn:microsoft.com/office/officeart/2005/8/layout/vList5"/>
    <dgm:cxn modelId="{F8A096E2-6354-4AA2-BFB5-501605EB18EA}" type="presParOf" srcId="{BE72FB79-8AD6-4489-8F64-61A61127C91F}" destId="{3EC6A53F-E90D-4772-90A7-D20D5F07C8DD}" srcOrd="2" destOrd="0" presId="urn:microsoft.com/office/officeart/2005/8/layout/vList5"/>
    <dgm:cxn modelId="{BD9CFDBE-E818-4121-8CD5-FBB25121688A}" type="presParOf" srcId="{3EC6A53F-E90D-4772-90A7-D20D5F07C8DD}" destId="{33E20815-C9CD-437F-BA62-8C5AFB094765}" srcOrd="0" destOrd="0" presId="urn:microsoft.com/office/officeart/2005/8/layout/vList5"/>
    <dgm:cxn modelId="{C6BC740C-6AD8-481A-923B-6769CC19F9E0}" type="presParOf" srcId="{3EC6A53F-E90D-4772-90A7-D20D5F07C8DD}" destId="{D2A67B55-058C-403C-AE42-CCD41A0F1AE3}" srcOrd="1" destOrd="0" presId="urn:microsoft.com/office/officeart/2005/8/layout/vList5"/>
    <dgm:cxn modelId="{C9A76BC6-9099-4196-9EF3-EA269974F1BB}" type="presParOf" srcId="{BE72FB79-8AD6-4489-8F64-61A61127C91F}" destId="{2DCD375D-4A44-4438-A090-206BEC33F5A5}" srcOrd="3" destOrd="0" presId="urn:microsoft.com/office/officeart/2005/8/layout/vList5"/>
    <dgm:cxn modelId="{74859F93-93BC-4A8E-BB5F-A76E9BA21CC9}" type="presParOf" srcId="{BE72FB79-8AD6-4489-8F64-61A61127C91F}" destId="{13CAFFB1-88AC-4033-BDED-4C27453577A7}" srcOrd="4" destOrd="0" presId="urn:microsoft.com/office/officeart/2005/8/layout/vList5"/>
    <dgm:cxn modelId="{DB728A0B-1376-492A-BA3C-D44BB994AE69}" type="presParOf" srcId="{13CAFFB1-88AC-4033-BDED-4C27453577A7}" destId="{A88C003D-EAB0-470B-AB9C-13D41ED90839}" srcOrd="0" destOrd="0" presId="urn:microsoft.com/office/officeart/2005/8/layout/vList5"/>
    <dgm:cxn modelId="{4EF9B905-0B4C-4AAB-9AFB-D321A86CC22C}" type="presParOf" srcId="{13CAFFB1-88AC-4033-BDED-4C27453577A7}" destId="{1E4FC072-D01B-4BDA-9D47-4A3637A643C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966337-2FBB-46BF-9D25-4717DB9E071F}" type="doc">
      <dgm:prSet loTypeId="urn:microsoft.com/office/officeart/2005/8/layout/matrix3" loCatId="matrix" qsTypeId="urn:microsoft.com/office/officeart/2005/8/quickstyle/simple1" qsCatId="simple" csTypeId="urn:microsoft.com/office/officeart/2005/8/colors/colorful4" csCatId="colorful" phldr="1"/>
      <dgm:spPr/>
      <dgm:t>
        <a:bodyPr/>
        <a:lstStyle/>
        <a:p>
          <a:endParaRPr lang="en-IN"/>
        </a:p>
      </dgm:t>
    </dgm:pt>
    <dgm:pt modelId="{A4CD8801-4839-476A-8DCF-9F767520CC66}">
      <dgm:prSet custT="1"/>
      <dgm:spPr/>
      <dgm:t>
        <a:bodyPr/>
        <a:lstStyle/>
        <a:p>
          <a:pPr algn="just"/>
          <a:r>
            <a:rPr lang="en-IN" sz="1700" b="1" dirty="0">
              <a:solidFill>
                <a:srgbClr val="000066"/>
              </a:solidFill>
              <a:latin typeface="+mn-lt"/>
            </a:rPr>
            <a:t>Difference in GSTR1 and GSTR-3B</a:t>
          </a:r>
          <a:r>
            <a:rPr lang="en-IN" sz="1700" dirty="0">
              <a:solidFill>
                <a:srgbClr val="000066"/>
              </a:solidFill>
              <a:latin typeface="+mn-lt"/>
            </a:rPr>
            <a:t> due to:</a:t>
          </a:r>
        </a:p>
        <a:p>
          <a:pPr algn="l"/>
          <a:r>
            <a:rPr lang="en-IN" sz="1700" dirty="0">
              <a:solidFill>
                <a:srgbClr val="000066"/>
              </a:solidFill>
              <a:latin typeface="+mn-lt"/>
            </a:rPr>
            <a:t>Try to correct errors and reflect correct  presentation</a:t>
          </a:r>
        </a:p>
        <a:p>
          <a:pPr algn="l"/>
          <a:r>
            <a:rPr lang="en-IN" sz="1700" dirty="0">
              <a:solidFill>
                <a:srgbClr val="000066"/>
              </a:solidFill>
              <a:latin typeface="+mn-lt"/>
            </a:rPr>
            <a:t>Previous Period Adjustments </a:t>
          </a:r>
          <a:endParaRPr lang="en-IN" sz="1700" b="1" dirty="0">
            <a:solidFill>
              <a:srgbClr val="000066"/>
            </a:solidFill>
            <a:latin typeface="+mn-lt"/>
          </a:endParaRPr>
        </a:p>
      </dgm:t>
    </dgm:pt>
    <dgm:pt modelId="{E51810EF-EBEE-4289-8791-26ABFE52D988}" type="parTrans" cxnId="{EC7245FF-262F-4B97-8734-1D67702B2837}">
      <dgm:prSet/>
      <dgm:spPr/>
      <dgm:t>
        <a:bodyPr/>
        <a:lstStyle/>
        <a:p>
          <a:endParaRPr lang="en-IN"/>
        </a:p>
      </dgm:t>
    </dgm:pt>
    <dgm:pt modelId="{1EAFE70A-A93D-4DC1-8FE5-01C7998B82F8}" type="sibTrans" cxnId="{EC7245FF-262F-4B97-8734-1D67702B2837}">
      <dgm:prSet/>
      <dgm:spPr/>
      <dgm:t>
        <a:bodyPr/>
        <a:lstStyle/>
        <a:p>
          <a:endParaRPr lang="en-IN"/>
        </a:p>
      </dgm:t>
    </dgm:pt>
    <dgm:pt modelId="{96447945-002B-4907-88F8-58EB512B608E}">
      <dgm:prSet custT="1"/>
      <dgm:spPr/>
      <dgm:t>
        <a:bodyPr/>
        <a:lstStyle/>
        <a:p>
          <a:r>
            <a:rPr lang="en-IN" sz="1700" b="1" dirty="0">
              <a:solidFill>
                <a:srgbClr val="000066"/>
              </a:solidFill>
              <a:latin typeface="+mn-lt"/>
            </a:rPr>
            <a:t>GSTR-9 with Financials and monthly returns</a:t>
          </a:r>
          <a:endParaRPr lang="en-IN" sz="1700" dirty="0">
            <a:solidFill>
              <a:srgbClr val="000066"/>
            </a:solidFill>
            <a:latin typeface="+mn-lt"/>
          </a:endParaRPr>
        </a:p>
      </dgm:t>
    </dgm:pt>
    <dgm:pt modelId="{99D062DD-095A-4CBF-859B-B570B90C28E0}" type="parTrans" cxnId="{9773CFB7-FC59-4D00-979F-49FFCE7C4CD7}">
      <dgm:prSet/>
      <dgm:spPr/>
      <dgm:t>
        <a:bodyPr/>
        <a:lstStyle/>
        <a:p>
          <a:endParaRPr lang="en-IN"/>
        </a:p>
      </dgm:t>
    </dgm:pt>
    <dgm:pt modelId="{B022A504-DF54-45F2-AE0A-D1DE9FEF6A8B}" type="sibTrans" cxnId="{9773CFB7-FC59-4D00-979F-49FFCE7C4CD7}">
      <dgm:prSet/>
      <dgm:spPr/>
      <dgm:t>
        <a:bodyPr/>
        <a:lstStyle/>
        <a:p>
          <a:endParaRPr lang="en-IN"/>
        </a:p>
      </dgm:t>
    </dgm:pt>
    <dgm:pt modelId="{26DC56DB-F64B-4B4E-8575-53FCE4D627C1}">
      <dgm:prSet custT="1"/>
      <dgm:spPr/>
      <dgm:t>
        <a:bodyPr/>
        <a:lstStyle/>
        <a:p>
          <a:r>
            <a:rPr lang="en-IN" sz="1700" b="1" dirty="0">
              <a:solidFill>
                <a:srgbClr val="000066"/>
              </a:solidFill>
              <a:latin typeface="+mn-lt"/>
            </a:rPr>
            <a:t>Interest calculation</a:t>
          </a:r>
          <a:endParaRPr lang="en-IN" sz="1700" dirty="0">
            <a:solidFill>
              <a:srgbClr val="000066"/>
            </a:solidFill>
            <a:latin typeface="+mn-lt"/>
          </a:endParaRPr>
        </a:p>
      </dgm:t>
    </dgm:pt>
    <dgm:pt modelId="{42F772B0-C1D1-4801-9C2B-25B4A3C8066F}" type="parTrans" cxnId="{6D2E9CDC-E48D-4BF2-8B7B-6D34E97C8A0D}">
      <dgm:prSet/>
      <dgm:spPr/>
      <dgm:t>
        <a:bodyPr/>
        <a:lstStyle/>
        <a:p>
          <a:endParaRPr lang="en-IN"/>
        </a:p>
      </dgm:t>
    </dgm:pt>
    <dgm:pt modelId="{37C3E865-11FE-4696-8A86-E34CE6ADB7E6}" type="sibTrans" cxnId="{6D2E9CDC-E48D-4BF2-8B7B-6D34E97C8A0D}">
      <dgm:prSet/>
      <dgm:spPr/>
      <dgm:t>
        <a:bodyPr/>
        <a:lstStyle/>
        <a:p>
          <a:endParaRPr lang="en-IN"/>
        </a:p>
      </dgm:t>
    </dgm:pt>
    <dgm:pt modelId="{665457C1-349F-4C24-8249-12A677DC8861}">
      <dgm:prSet custT="1"/>
      <dgm:spPr/>
      <dgm:t>
        <a:bodyPr/>
        <a:lstStyle/>
        <a:p>
          <a:r>
            <a:rPr lang="en-IN" sz="1700" b="1" dirty="0">
              <a:solidFill>
                <a:srgbClr val="000066"/>
              </a:solidFill>
              <a:latin typeface="+mn-lt"/>
            </a:rPr>
            <a:t>ITC Reconciliation GSTR-2A/2B and Books of Accounts</a:t>
          </a:r>
        </a:p>
      </dgm:t>
    </dgm:pt>
    <dgm:pt modelId="{A502403A-C5F5-48AE-A45D-BEC6D20CD478}" type="parTrans" cxnId="{B61E9AC1-8FEE-4F11-8C96-43FF1E208A84}">
      <dgm:prSet/>
      <dgm:spPr/>
      <dgm:t>
        <a:bodyPr/>
        <a:lstStyle/>
        <a:p>
          <a:endParaRPr lang="en-IN"/>
        </a:p>
      </dgm:t>
    </dgm:pt>
    <dgm:pt modelId="{5D8FB18E-0C40-4573-A9EA-246BABD8FB67}" type="sibTrans" cxnId="{B61E9AC1-8FEE-4F11-8C96-43FF1E208A84}">
      <dgm:prSet/>
      <dgm:spPr/>
      <dgm:t>
        <a:bodyPr/>
        <a:lstStyle/>
        <a:p>
          <a:endParaRPr lang="en-IN"/>
        </a:p>
      </dgm:t>
    </dgm:pt>
    <dgm:pt modelId="{032F2C44-7D72-4F0E-977F-58F75CCF6901}">
      <dgm:prSet/>
      <dgm:spPr/>
      <dgm:t>
        <a:bodyPr/>
        <a:lstStyle/>
        <a:p>
          <a:endParaRPr lang="en-IN"/>
        </a:p>
      </dgm:t>
    </dgm:pt>
    <dgm:pt modelId="{D4409001-7B65-422F-84D8-B3945A622D2E}" type="parTrans" cxnId="{92FBCD46-D88F-4DBC-89FF-4F68A0BEE918}">
      <dgm:prSet/>
      <dgm:spPr/>
      <dgm:t>
        <a:bodyPr/>
        <a:lstStyle/>
        <a:p>
          <a:endParaRPr lang="en-IN"/>
        </a:p>
      </dgm:t>
    </dgm:pt>
    <dgm:pt modelId="{67385A4E-3227-45D6-8AB1-FD4F90B5BBA6}" type="sibTrans" cxnId="{92FBCD46-D88F-4DBC-89FF-4F68A0BEE918}">
      <dgm:prSet/>
      <dgm:spPr/>
      <dgm:t>
        <a:bodyPr/>
        <a:lstStyle/>
        <a:p>
          <a:endParaRPr lang="en-IN"/>
        </a:p>
      </dgm:t>
    </dgm:pt>
    <dgm:pt modelId="{4B44939C-8568-47EC-A99E-A5B88019E741}" type="pres">
      <dgm:prSet presAssocID="{BB966337-2FBB-46BF-9D25-4717DB9E071F}" presName="matrix" presStyleCnt="0">
        <dgm:presLayoutVars>
          <dgm:chMax val="1"/>
          <dgm:dir/>
          <dgm:resizeHandles val="exact"/>
        </dgm:presLayoutVars>
      </dgm:prSet>
      <dgm:spPr/>
    </dgm:pt>
    <dgm:pt modelId="{E26D8121-8A7A-4A2B-BC87-B4EF43755858}" type="pres">
      <dgm:prSet presAssocID="{BB966337-2FBB-46BF-9D25-4717DB9E071F}" presName="diamond" presStyleLbl="bgShp" presStyleIdx="0" presStyleCnt="1"/>
      <dgm:spPr/>
    </dgm:pt>
    <dgm:pt modelId="{3AA7FA5B-97BD-4BD1-A338-9CA70C90485F}" type="pres">
      <dgm:prSet presAssocID="{BB966337-2FBB-46BF-9D25-4717DB9E071F}" presName="quad1" presStyleLbl="node1" presStyleIdx="0" presStyleCnt="4" custScaleX="108652" custLinFactNeighborX="-3606">
        <dgm:presLayoutVars>
          <dgm:chMax val="0"/>
          <dgm:chPref val="0"/>
          <dgm:bulletEnabled val="1"/>
        </dgm:presLayoutVars>
      </dgm:prSet>
      <dgm:spPr/>
    </dgm:pt>
    <dgm:pt modelId="{21B332E2-FDA0-41B4-A470-E6BC1BAA5348}" type="pres">
      <dgm:prSet presAssocID="{BB966337-2FBB-46BF-9D25-4717DB9E071F}" presName="quad2" presStyleLbl="node1" presStyleIdx="1" presStyleCnt="4" custScaleX="108652" custScaleY="100150">
        <dgm:presLayoutVars>
          <dgm:chMax val="0"/>
          <dgm:chPref val="0"/>
          <dgm:bulletEnabled val="1"/>
        </dgm:presLayoutVars>
      </dgm:prSet>
      <dgm:spPr/>
    </dgm:pt>
    <dgm:pt modelId="{4644AB7D-1454-4B34-BF09-687B7D099537}" type="pres">
      <dgm:prSet presAssocID="{BB966337-2FBB-46BF-9D25-4717DB9E071F}" presName="quad3" presStyleLbl="node1" presStyleIdx="2" presStyleCnt="4" custScaleX="107138" custLinFactNeighborX="-3465" custLinFactNeighborY="-2245">
        <dgm:presLayoutVars>
          <dgm:chMax val="0"/>
          <dgm:chPref val="0"/>
          <dgm:bulletEnabled val="1"/>
        </dgm:presLayoutVars>
      </dgm:prSet>
      <dgm:spPr/>
    </dgm:pt>
    <dgm:pt modelId="{5B3CACCC-08D2-4847-B375-9A99EC525E68}" type="pres">
      <dgm:prSet presAssocID="{BB966337-2FBB-46BF-9D25-4717DB9E071F}" presName="quad4" presStyleLbl="node1" presStyleIdx="3" presStyleCnt="4" custScaleX="108785" custScaleY="100000" custLinFactNeighborX="-770" custLinFactNeighborY="-2245">
        <dgm:presLayoutVars>
          <dgm:chMax val="0"/>
          <dgm:chPref val="0"/>
          <dgm:bulletEnabled val="1"/>
        </dgm:presLayoutVars>
      </dgm:prSet>
      <dgm:spPr/>
    </dgm:pt>
  </dgm:ptLst>
  <dgm:cxnLst>
    <dgm:cxn modelId="{BACA6213-BC5B-454E-92EB-5148348F6967}" type="presOf" srcId="{665457C1-349F-4C24-8249-12A677DC8861}" destId="{5B3CACCC-08D2-4847-B375-9A99EC525E68}" srcOrd="0" destOrd="0" presId="urn:microsoft.com/office/officeart/2005/8/layout/matrix3"/>
    <dgm:cxn modelId="{05D51725-5EAA-41E3-AE2F-269B0AA01913}" type="presOf" srcId="{96447945-002B-4907-88F8-58EB512B608E}" destId="{21B332E2-FDA0-41B4-A470-E6BC1BAA5348}" srcOrd="0" destOrd="0" presId="urn:microsoft.com/office/officeart/2005/8/layout/matrix3"/>
    <dgm:cxn modelId="{92FBCD46-D88F-4DBC-89FF-4F68A0BEE918}" srcId="{BB966337-2FBB-46BF-9D25-4717DB9E071F}" destId="{032F2C44-7D72-4F0E-977F-58F75CCF6901}" srcOrd="4" destOrd="0" parTransId="{D4409001-7B65-422F-84D8-B3945A622D2E}" sibTransId="{67385A4E-3227-45D6-8AB1-FD4F90B5BBA6}"/>
    <dgm:cxn modelId="{2A3C0D89-2D6D-4B10-8C43-939B0AE82AEE}" type="presOf" srcId="{A4CD8801-4839-476A-8DCF-9F767520CC66}" destId="{3AA7FA5B-97BD-4BD1-A338-9CA70C90485F}" srcOrd="0" destOrd="0" presId="urn:microsoft.com/office/officeart/2005/8/layout/matrix3"/>
    <dgm:cxn modelId="{8FB7E389-519C-4F5F-8558-8FEF0166441F}" type="presOf" srcId="{26DC56DB-F64B-4B4E-8575-53FCE4D627C1}" destId="{4644AB7D-1454-4B34-BF09-687B7D099537}" srcOrd="0" destOrd="0" presId="urn:microsoft.com/office/officeart/2005/8/layout/matrix3"/>
    <dgm:cxn modelId="{9773CFB7-FC59-4D00-979F-49FFCE7C4CD7}" srcId="{BB966337-2FBB-46BF-9D25-4717DB9E071F}" destId="{96447945-002B-4907-88F8-58EB512B608E}" srcOrd="1" destOrd="0" parTransId="{99D062DD-095A-4CBF-859B-B570B90C28E0}" sibTransId="{B022A504-DF54-45F2-AE0A-D1DE9FEF6A8B}"/>
    <dgm:cxn modelId="{B61E9AC1-8FEE-4F11-8C96-43FF1E208A84}" srcId="{BB966337-2FBB-46BF-9D25-4717DB9E071F}" destId="{665457C1-349F-4C24-8249-12A677DC8861}" srcOrd="3" destOrd="0" parTransId="{A502403A-C5F5-48AE-A45D-BEC6D20CD478}" sibTransId="{5D8FB18E-0C40-4573-A9EA-246BABD8FB67}"/>
    <dgm:cxn modelId="{6D2E9CDC-E48D-4BF2-8B7B-6D34E97C8A0D}" srcId="{BB966337-2FBB-46BF-9D25-4717DB9E071F}" destId="{26DC56DB-F64B-4B4E-8575-53FCE4D627C1}" srcOrd="2" destOrd="0" parTransId="{42F772B0-C1D1-4801-9C2B-25B4A3C8066F}" sibTransId="{37C3E865-11FE-4696-8A86-E34CE6ADB7E6}"/>
    <dgm:cxn modelId="{0F58C9E7-8AB7-4D95-946F-D6E0A3DB4ADF}" type="presOf" srcId="{BB966337-2FBB-46BF-9D25-4717DB9E071F}" destId="{4B44939C-8568-47EC-A99E-A5B88019E741}" srcOrd="0" destOrd="0" presId="urn:microsoft.com/office/officeart/2005/8/layout/matrix3"/>
    <dgm:cxn modelId="{EC7245FF-262F-4B97-8734-1D67702B2837}" srcId="{BB966337-2FBB-46BF-9D25-4717DB9E071F}" destId="{A4CD8801-4839-476A-8DCF-9F767520CC66}" srcOrd="0" destOrd="0" parTransId="{E51810EF-EBEE-4289-8791-26ABFE52D988}" sibTransId="{1EAFE70A-A93D-4DC1-8FE5-01C7998B82F8}"/>
    <dgm:cxn modelId="{4A07F1A8-E8D0-4A22-8143-93E27C46C320}" type="presParOf" srcId="{4B44939C-8568-47EC-A99E-A5B88019E741}" destId="{E26D8121-8A7A-4A2B-BC87-B4EF43755858}" srcOrd="0" destOrd="0" presId="urn:microsoft.com/office/officeart/2005/8/layout/matrix3"/>
    <dgm:cxn modelId="{AA2509C4-2106-431F-8689-359A5B197BD8}" type="presParOf" srcId="{4B44939C-8568-47EC-A99E-A5B88019E741}" destId="{3AA7FA5B-97BD-4BD1-A338-9CA70C90485F}" srcOrd="1" destOrd="0" presId="urn:microsoft.com/office/officeart/2005/8/layout/matrix3"/>
    <dgm:cxn modelId="{8F42903B-CA6C-4D91-965A-5F9C6160524C}" type="presParOf" srcId="{4B44939C-8568-47EC-A99E-A5B88019E741}" destId="{21B332E2-FDA0-41B4-A470-E6BC1BAA5348}" srcOrd="2" destOrd="0" presId="urn:microsoft.com/office/officeart/2005/8/layout/matrix3"/>
    <dgm:cxn modelId="{2C17DA3A-BA39-48FA-8C62-4A7299538625}" type="presParOf" srcId="{4B44939C-8568-47EC-A99E-A5B88019E741}" destId="{4644AB7D-1454-4B34-BF09-687B7D099537}" srcOrd="3" destOrd="0" presId="urn:microsoft.com/office/officeart/2005/8/layout/matrix3"/>
    <dgm:cxn modelId="{DC887502-53BF-45D5-A848-21AF9E210DE7}" type="presParOf" srcId="{4B44939C-8568-47EC-A99E-A5B88019E741}" destId="{5B3CACCC-08D2-4847-B375-9A99EC525E6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AC7821-3DBA-4EDA-9C2E-ACF35BFDF6B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D35614DA-F765-421B-B03D-94102C702096}">
      <dgm:prSet phldrT="[Text]" custT="1"/>
      <dgm:spPr>
        <a:solidFill>
          <a:schemeClr val="accent4">
            <a:lumMod val="20000"/>
            <a:lumOff val="80000"/>
          </a:schemeClr>
        </a:solidFill>
      </dgm:spPr>
      <dgm:t>
        <a:bodyPr/>
        <a:lstStyle/>
        <a:p>
          <a:pPr>
            <a:buFont typeface="Arial" panose="020B0604020202020204" pitchFamily="34" charset="0"/>
            <a:buChar char="•"/>
          </a:pPr>
          <a:r>
            <a:rPr lang="en-US" sz="1800" b="1" dirty="0">
              <a:solidFill>
                <a:srgbClr val="000066"/>
              </a:solidFill>
            </a:rPr>
            <a:t>ASMT-10</a:t>
          </a:r>
          <a:r>
            <a:rPr lang="en-US" sz="1800" dirty="0">
              <a:solidFill>
                <a:srgbClr val="000066"/>
              </a:solidFill>
            </a:rPr>
            <a:t>: Notice u/s 61 for intimating discrepancies in the  return after scrutiny</a:t>
          </a:r>
          <a:endParaRPr lang="en-IN" sz="1800" dirty="0"/>
        </a:p>
      </dgm:t>
    </dgm:pt>
    <dgm:pt modelId="{2480A595-04A5-406A-BABA-4E5481F993CE}" type="parTrans" cxnId="{8609EC5B-3D0A-4277-A2F5-EB5E5A14ADC2}">
      <dgm:prSet/>
      <dgm:spPr/>
      <dgm:t>
        <a:bodyPr/>
        <a:lstStyle/>
        <a:p>
          <a:endParaRPr lang="en-IN"/>
        </a:p>
      </dgm:t>
    </dgm:pt>
    <dgm:pt modelId="{CB8C40F4-F83E-4C3C-BBCD-98CC2641BF8C}" type="sibTrans" cxnId="{8609EC5B-3D0A-4277-A2F5-EB5E5A14ADC2}">
      <dgm:prSet/>
      <dgm:spPr/>
      <dgm:t>
        <a:bodyPr/>
        <a:lstStyle/>
        <a:p>
          <a:endParaRPr lang="en-IN"/>
        </a:p>
      </dgm:t>
    </dgm:pt>
    <dgm:pt modelId="{EEC77300-47A3-4681-8BD1-3E3224EE9296}">
      <dgm:prSet custT="1"/>
      <dgm:spPr>
        <a:solidFill>
          <a:schemeClr val="accent4">
            <a:lumMod val="20000"/>
            <a:lumOff val="80000"/>
          </a:schemeClr>
        </a:solidFill>
      </dgm:spPr>
      <dgm:t>
        <a:bodyPr/>
        <a:lstStyle/>
        <a:p>
          <a:r>
            <a:rPr lang="en-US" sz="1800" b="1" dirty="0">
              <a:solidFill>
                <a:srgbClr val="000066"/>
              </a:solidFill>
            </a:rPr>
            <a:t>ASMT-11</a:t>
          </a:r>
          <a:r>
            <a:rPr lang="en-US" sz="1800" dirty="0">
              <a:solidFill>
                <a:srgbClr val="000066"/>
              </a:solidFill>
            </a:rPr>
            <a:t>: Reply to the notice issued u/s 61 intimating discrepancies in the return (</a:t>
          </a:r>
          <a:r>
            <a:rPr lang="en-US" sz="1800" u="sng" dirty="0">
              <a:solidFill>
                <a:srgbClr val="000066"/>
              </a:solidFill>
            </a:rPr>
            <a:t>within 30 days which can be extended by PO </a:t>
          </a:r>
          <a:r>
            <a:rPr lang="en-US" sz="1800" dirty="0">
              <a:solidFill>
                <a:srgbClr val="000066"/>
              </a:solidFill>
            </a:rPr>
            <a:t>)</a:t>
          </a:r>
        </a:p>
      </dgm:t>
    </dgm:pt>
    <dgm:pt modelId="{3D5C1769-262C-4678-AFE5-A33B76ACCC68}" type="parTrans" cxnId="{9035CB43-0FB3-41D9-99A0-CABDBDF4ABFA}">
      <dgm:prSet/>
      <dgm:spPr/>
      <dgm:t>
        <a:bodyPr/>
        <a:lstStyle/>
        <a:p>
          <a:endParaRPr lang="en-IN"/>
        </a:p>
      </dgm:t>
    </dgm:pt>
    <dgm:pt modelId="{85FDD03F-435E-4820-8DAE-686907FB0C34}" type="sibTrans" cxnId="{9035CB43-0FB3-41D9-99A0-CABDBDF4ABFA}">
      <dgm:prSet/>
      <dgm:spPr/>
      <dgm:t>
        <a:bodyPr/>
        <a:lstStyle/>
        <a:p>
          <a:endParaRPr lang="en-IN"/>
        </a:p>
      </dgm:t>
    </dgm:pt>
    <dgm:pt modelId="{1556E5EC-D14D-424B-8436-6AAA673BB587}">
      <dgm:prSet custT="1"/>
      <dgm:spPr>
        <a:solidFill>
          <a:schemeClr val="accent4">
            <a:lumMod val="20000"/>
            <a:lumOff val="80000"/>
          </a:schemeClr>
        </a:solidFill>
      </dgm:spPr>
      <dgm:t>
        <a:bodyPr/>
        <a:lstStyle/>
        <a:p>
          <a:r>
            <a:rPr lang="en-US" sz="1800" b="1" dirty="0">
              <a:solidFill>
                <a:srgbClr val="000066"/>
              </a:solidFill>
            </a:rPr>
            <a:t>ASMT-12</a:t>
          </a:r>
          <a:r>
            <a:rPr lang="en-US" sz="1800" dirty="0">
              <a:solidFill>
                <a:srgbClr val="000066"/>
              </a:solidFill>
            </a:rPr>
            <a:t>: Order of acceptance of reply against the  notice issued </a:t>
          </a:r>
          <a:endParaRPr lang="en-IN" sz="1800" dirty="0"/>
        </a:p>
      </dgm:t>
    </dgm:pt>
    <dgm:pt modelId="{2691735A-2567-47FF-9BCE-38CA2F0E92F3}" type="parTrans" cxnId="{59EDA32B-718A-4E3B-863D-1759425A81B2}">
      <dgm:prSet/>
      <dgm:spPr/>
      <dgm:t>
        <a:bodyPr/>
        <a:lstStyle/>
        <a:p>
          <a:endParaRPr lang="en-IN"/>
        </a:p>
      </dgm:t>
    </dgm:pt>
    <dgm:pt modelId="{9C6B1885-378E-4409-8ECB-37053B6A888C}" type="sibTrans" cxnId="{59EDA32B-718A-4E3B-863D-1759425A81B2}">
      <dgm:prSet/>
      <dgm:spPr/>
      <dgm:t>
        <a:bodyPr/>
        <a:lstStyle/>
        <a:p>
          <a:endParaRPr lang="en-IN"/>
        </a:p>
      </dgm:t>
    </dgm:pt>
    <dgm:pt modelId="{54EC5840-E0E4-4BF1-8261-29B338A8E033}" type="pres">
      <dgm:prSet presAssocID="{19AC7821-3DBA-4EDA-9C2E-ACF35BFDF6B3}" presName="linear" presStyleCnt="0">
        <dgm:presLayoutVars>
          <dgm:dir/>
          <dgm:animLvl val="lvl"/>
          <dgm:resizeHandles val="exact"/>
        </dgm:presLayoutVars>
      </dgm:prSet>
      <dgm:spPr/>
    </dgm:pt>
    <dgm:pt modelId="{C054451A-9A5C-4E5A-B9BF-E588E4756BA7}" type="pres">
      <dgm:prSet presAssocID="{D35614DA-F765-421B-B03D-94102C702096}" presName="parentLin" presStyleCnt="0"/>
      <dgm:spPr/>
    </dgm:pt>
    <dgm:pt modelId="{02505ACE-9A3C-47D1-A0F4-F14BD210E1F3}" type="pres">
      <dgm:prSet presAssocID="{D35614DA-F765-421B-B03D-94102C702096}" presName="parentLeftMargin" presStyleLbl="node1" presStyleIdx="0" presStyleCnt="3"/>
      <dgm:spPr/>
    </dgm:pt>
    <dgm:pt modelId="{9859E3F2-8C8E-441B-BBF8-48795C69E503}" type="pres">
      <dgm:prSet presAssocID="{D35614DA-F765-421B-B03D-94102C702096}" presName="parentText" presStyleLbl="node1" presStyleIdx="0" presStyleCnt="3">
        <dgm:presLayoutVars>
          <dgm:chMax val="0"/>
          <dgm:bulletEnabled val="1"/>
        </dgm:presLayoutVars>
      </dgm:prSet>
      <dgm:spPr/>
    </dgm:pt>
    <dgm:pt modelId="{0F13E3B3-603C-4129-A33E-7B909CAA3BA1}" type="pres">
      <dgm:prSet presAssocID="{D35614DA-F765-421B-B03D-94102C702096}" presName="negativeSpace" presStyleCnt="0"/>
      <dgm:spPr/>
    </dgm:pt>
    <dgm:pt modelId="{0E01DD70-7529-4181-9846-8E5C050E67EB}" type="pres">
      <dgm:prSet presAssocID="{D35614DA-F765-421B-B03D-94102C702096}" presName="childText" presStyleLbl="conFgAcc1" presStyleIdx="0" presStyleCnt="3">
        <dgm:presLayoutVars>
          <dgm:bulletEnabled val="1"/>
        </dgm:presLayoutVars>
      </dgm:prSet>
      <dgm:spPr/>
    </dgm:pt>
    <dgm:pt modelId="{8690109A-7BCC-46A9-8BF9-A824007699D1}" type="pres">
      <dgm:prSet presAssocID="{CB8C40F4-F83E-4C3C-BBCD-98CC2641BF8C}" presName="spaceBetweenRectangles" presStyleCnt="0"/>
      <dgm:spPr/>
    </dgm:pt>
    <dgm:pt modelId="{0D7ABAD8-AF60-4F26-B510-F7EEA0644073}" type="pres">
      <dgm:prSet presAssocID="{EEC77300-47A3-4681-8BD1-3E3224EE9296}" presName="parentLin" presStyleCnt="0"/>
      <dgm:spPr/>
    </dgm:pt>
    <dgm:pt modelId="{7794E186-F3AA-4977-A790-42DCCE050A2C}" type="pres">
      <dgm:prSet presAssocID="{EEC77300-47A3-4681-8BD1-3E3224EE9296}" presName="parentLeftMargin" presStyleLbl="node1" presStyleIdx="0" presStyleCnt="3"/>
      <dgm:spPr/>
    </dgm:pt>
    <dgm:pt modelId="{C86FB2BC-88C3-461F-AB25-2C2316A9A607}" type="pres">
      <dgm:prSet presAssocID="{EEC77300-47A3-4681-8BD1-3E3224EE9296}" presName="parentText" presStyleLbl="node1" presStyleIdx="1" presStyleCnt="3">
        <dgm:presLayoutVars>
          <dgm:chMax val="0"/>
          <dgm:bulletEnabled val="1"/>
        </dgm:presLayoutVars>
      </dgm:prSet>
      <dgm:spPr/>
    </dgm:pt>
    <dgm:pt modelId="{CFB047DA-D7D8-4E4F-923C-1C6185781738}" type="pres">
      <dgm:prSet presAssocID="{EEC77300-47A3-4681-8BD1-3E3224EE9296}" presName="negativeSpace" presStyleCnt="0"/>
      <dgm:spPr/>
    </dgm:pt>
    <dgm:pt modelId="{F623119F-E765-4125-B942-F301F18D9004}" type="pres">
      <dgm:prSet presAssocID="{EEC77300-47A3-4681-8BD1-3E3224EE9296}" presName="childText" presStyleLbl="conFgAcc1" presStyleIdx="1" presStyleCnt="3">
        <dgm:presLayoutVars>
          <dgm:bulletEnabled val="1"/>
        </dgm:presLayoutVars>
      </dgm:prSet>
      <dgm:spPr/>
    </dgm:pt>
    <dgm:pt modelId="{B1008D80-FD64-4549-82A1-3F317FC8CF71}" type="pres">
      <dgm:prSet presAssocID="{85FDD03F-435E-4820-8DAE-686907FB0C34}" presName="spaceBetweenRectangles" presStyleCnt="0"/>
      <dgm:spPr/>
    </dgm:pt>
    <dgm:pt modelId="{46B3D1D0-3755-4A4F-8881-4F6FC85BCD0E}" type="pres">
      <dgm:prSet presAssocID="{1556E5EC-D14D-424B-8436-6AAA673BB587}" presName="parentLin" presStyleCnt="0"/>
      <dgm:spPr/>
    </dgm:pt>
    <dgm:pt modelId="{620EE2B8-3B6B-49D8-BD14-D09B01F5EA3B}" type="pres">
      <dgm:prSet presAssocID="{1556E5EC-D14D-424B-8436-6AAA673BB587}" presName="parentLeftMargin" presStyleLbl="node1" presStyleIdx="1" presStyleCnt="3"/>
      <dgm:spPr/>
    </dgm:pt>
    <dgm:pt modelId="{C250A4AF-77B9-4478-ADC8-6975372C1C22}" type="pres">
      <dgm:prSet presAssocID="{1556E5EC-D14D-424B-8436-6AAA673BB587}" presName="parentText" presStyleLbl="node1" presStyleIdx="2" presStyleCnt="3">
        <dgm:presLayoutVars>
          <dgm:chMax val="0"/>
          <dgm:bulletEnabled val="1"/>
        </dgm:presLayoutVars>
      </dgm:prSet>
      <dgm:spPr/>
    </dgm:pt>
    <dgm:pt modelId="{728F10D2-812D-4D2A-9345-C7B8AB7D49C9}" type="pres">
      <dgm:prSet presAssocID="{1556E5EC-D14D-424B-8436-6AAA673BB587}" presName="negativeSpace" presStyleCnt="0"/>
      <dgm:spPr/>
    </dgm:pt>
    <dgm:pt modelId="{16806119-3FAE-41F1-89FC-69FB7A14EA4A}" type="pres">
      <dgm:prSet presAssocID="{1556E5EC-D14D-424B-8436-6AAA673BB587}" presName="childText" presStyleLbl="conFgAcc1" presStyleIdx="2" presStyleCnt="3">
        <dgm:presLayoutVars>
          <dgm:bulletEnabled val="1"/>
        </dgm:presLayoutVars>
      </dgm:prSet>
      <dgm:spPr/>
    </dgm:pt>
  </dgm:ptLst>
  <dgm:cxnLst>
    <dgm:cxn modelId="{50C9AA03-B4BD-4FC1-9ABB-0FB749D8B5E7}" type="presOf" srcId="{EEC77300-47A3-4681-8BD1-3E3224EE9296}" destId="{7794E186-F3AA-4977-A790-42DCCE050A2C}" srcOrd="0" destOrd="0" presId="urn:microsoft.com/office/officeart/2005/8/layout/list1"/>
    <dgm:cxn modelId="{B056A423-4589-4FC5-8E4E-8F42C85618DA}" type="presOf" srcId="{19AC7821-3DBA-4EDA-9C2E-ACF35BFDF6B3}" destId="{54EC5840-E0E4-4BF1-8261-29B338A8E033}" srcOrd="0" destOrd="0" presId="urn:microsoft.com/office/officeart/2005/8/layout/list1"/>
    <dgm:cxn modelId="{59EDA32B-718A-4E3B-863D-1759425A81B2}" srcId="{19AC7821-3DBA-4EDA-9C2E-ACF35BFDF6B3}" destId="{1556E5EC-D14D-424B-8436-6AAA673BB587}" srcOrd="2" destOrd="0" parTransId="{2691735A-2567-47FF-9BCE-38CA2F0E92F3}" sibTransId="{9C6B1885-378E-4409-8ECB-37053B6A888C}"/>
    <dgm:cxn modelId="{8609EC5B-3D0A-4277-A2F5-EB5E5A14ADC2}" srcId="{19AC7821-3DBA-4EDA-9C2E-ACF35BFDF6B3}" destId="{D35614DA-F765-421B-B03D-94102C702096}" srcOrd="0" destOrd="0" parTransId="{2480A595-04A5-406A-BABA-4E5481F993CE}" sibTransId="{CB8C40F4-F83E-4C3C-BBCD-98CC2641BF8C}"/>
    <dgm:cxn modelId="{9035CB43-0FB3-41D9-99A0-CABDBDF4ABFA}" srcId="{19AC7821-3DBA-4EDA-9C2E-ACF35BFDF6B3}" destId="{EEC77300-47A3-4681-8BD1-3E3224EE9296}" srcOrd="1" destOrd="0" parTransId="{3D5C1769-262C-4678-AFE5-A33B76ACCC68}" sibTransId="{85FDD03F-435E-4820-8DAE-686907FB0C34}"/>
    <dgm:cxn modelId="{292FD445-9EA0-458F-89C6-D3101211BEB4}" type="presOf" srcId="{D35614DA-F765-421B-B03D-94102C702096}" destId="{02505ACE-9A3C-47D1-A0F4-F14BD210E1F3}" srcOrd="0" destOrd="0" presId="urn:microsoft.com/office/officeart/2005/8/layout/list1"/>
    <dgm:cxn modelId="{BCEA4F6E-766A-4E8F-949F-2D1CF003B8F7}" type="presOf" srcId="{EEC77300-47A3-4681-8BD1-3E3224EE9296}" destId="{C86FB2BC-88C3-461F-AB25-2C2316A9A607}" srcOrd="1" destOrd="0" presId="urn:microsoft.com/office/officeart/2005/8/layout/list1"/>
    <dgm:cxn modelId="{98DCEB91-5805-4887-9F56-E14E7EE1AE23}" type="presOf" srcId="{D35614DA-F765-421B-B03D-94102C702096}" destId="{9859E3F2-8C8E-441B-BBF8-48795C69E503}" srcOrd="1" destOrd="0" presId="urn:microsoft.com/office/officeart/2005/8/layout/list1"/>
    <dgm:cxn modelId="{48E32CC0-FF46-4414-87BF-403F27E9EA88}" type="presOf" srcId="{1556E5EC-D14D-424B-8436-6AAA673BB587}" destId="{C250A4AF-77B9-4478-ADC8-6975372C1C22}" srcOrd="1" destOrd="0" presId="urn:microsoft.com/office/officeart/2005/8/layout/list1"/>
    <dgm:cxn modelId="{E13282CE-3E09-4501-BF89-C0C81DAAE9B6}" type="presOf" srcId="{1556E5EC-D14D-424B-8436-6AAA673BB587}" destId="{620EE2B8-3B6B-49D8-BD14-D09B01F5EA3B}" srcOrd="0" destOrd="0" presId="urn:microsoft.com/office/officeart/2005/8/layout/list1"/>
    <dgm:cxn modelId="{DCCAD329-2AAE-4C8F-B1CC-D9040FCB22F3}" type="presParOf" srcId="{54EC5840-E0E4-4BF1-8261-29B338A8E033}" destId="{C054451A-9A5C-4E5A-B9BF-E588E4756BA7}" srcOrd="0" destOrd="0" presId="urn:microsoft.com/office/officeart/2005/8/layout/list1"/>
    <dgm:cxn modelId="{43A6B8C7-DF3A-4316-95B8-0D50EC01E9AE}" type="presParOf" srcId="{C054451A-9A5C-4E5A-B9BF-E588E4756BA7}" destId="{02505ACE-9A3C-47D1-A0F4-F14BD210E1F3}" srcOrd="0" destOrd="0" presId="urn:microsoft.com/office/officeart/2005/8/layout/list1"/>
    <dgm:cxn modelId="{BA5B3568-0193-46AE-BC6D-156CADCB1F72}" type="presParOf" srcId="{C054451A-9A5C-4E5A-B9BF-E588E4756BA7}" destId="{9859E3F2-8C8E-441B-BBF8-48795C69E503}" srcOrd="1" destOrd="0" presId="urn:microsoft.com/office/officeart/2005/8/layout/list1"/>
    <dgm:cxn modelId="{153C2A88-8732-4F15-9917-AA1E5EFF8E98}" type="presParOf" srcId="{54EC5840-E0E4-4BF1-8261-29B338A8E033}" destId="{0F13E3B3-603C-4129-A33E-7B909CAA3BA1}" srcOrd="1" destOrd="0" presId="urn:microsoft.com/office/officeart/2005/8/layout/list1"/>
    <dgm:cxn modelId="{A512B93D-0DAE-419A-B811-7ED2A3B66055}" type="presParOf" srcId="{54EC5840-E0E4-4BF1-8261-29B338A8E033}" destId="{0E01DD70-7529-4181-9846-8E5C050E67EB}" srcOrd="2" destOrd="0" presId="urn:microsoft.com/office/officeart/2005/8/layout/list1"/>
    <dgm:cxn modelId="{1FB857D7-50E4-40A6-85E7-91AD4C1C7980}" type="presParOf" srcId="{54EC5840-E0E4-4BF1-8261-29B338A8E033}" destId="{8690109A-7BCC-46A9-8BF9-A824007699D1}" srcOrd="3" destOrd="0" presId="urn:microsoft.com/office/officeart/2005/8/layout/list1"/>
    <dgm:cxn modelId="{6A14DD7C-86ED-480B-A367-10955ED71571}" type="presParOf" srcId="{54EC5840-E0E4-4BF1-8261-29B338A8E033}" destId="{0D7ABAD8-AF60-4F26-B510-F7EEA0644073}" srcOrd="4" destOrd="0" presId="urn:microsoft.com/office/officeart/2005/8/layout/list1"/>
    <dgm:cxn modelId="{B086CAEB-F191-4D1D-A09E-DB4C0A104EDF}" type="presParOf" srcId="{0D7ABAD8-AF60-4F26-B510-F7EEA0644073}" destId="{7794E186-F3AA-4977-A790-42DCCE050A2C}" srcOrd="0" destOrd="0" presId="urn:microsoft.com/office/officeart/2005/8/layout/list1"/>
    <dgm:cxn modelId="{DC18BB11-5A64-4433-850A-B4DAD470A436}" type="presParOf" srcId="{0D7ABAD8-AF60-4F26-B510-F7EEA0644073}" destId="{C86FB2BC-88C3-461F-AB25-2C2316A9A607}" srcOrd="1" destOrd="0" presId="urn:microsoft.com/office/officeart/2005/8/layout/list1"/>
    <dgm:cxn modelId="{61BC46AE-201B-49CC-96B3-1A68F534BAD2}" type="presParOf" srcId="{54EC5840-E0E4-4BF1-8261-29B338A8E033}" destId="{CFB047DA-D7D8-4E4F-923C-1C6185781738}" srcOrd="5" destOrd="0" presId="urn:microsoft.com/office/officeart/2005/8/layout/list1"/>
    <dgm:cxn modelId="{3B92B95D-4E82-468C-B7D7-99B51F776E23}" type="presParOf" srcId="{54EC5840-E0E4-4BF1-8261-29B338A8E033}" destId="{F623119F-E765-4125-B942-F301F18D9004}" srcOrd="6" destOrd="0" presId="urn:microsoft.com/office/officeart/2005/8/layout/list1"/>
    <dgm:cxn modelId="{BD7B3788-4FD9-412E-975F-0513A0442567}" type="presParOf" srcId="{54EC5840-E0E4-4BF1-8261-29B338A8E033}" destId="{B1008D80-FD64-4549-82A1-3F317FC8CF71}" srcOrd="7" destOrd="0" presId="urn:microsoft.com/office/officeart/2005/8/layout/list1"/>
    <dgm:cxn modelId="{3E195593-C049-4808-9E66-7D77DF69C0D2}" type="presParOf" srcId="{54EC5840-E0E4-4BF1-8261-29B338A8E033}" destId="{46B3D1D0-3755-4A4F-8881-4F6FC85BCD0E}" srcOrd="8" destOrd="0" presId="urn:microsoft.com/office/officeart/2005/8/layout/list1"/>
    <dgm:cxn modelId="{45829CB7-F877-4991-8A7C-F4F3325F7C14}" type="presParOf" srcId="{46B3D1D0-3755-4A4F-8881-4F6FC85BCD0E}" destId="{620EE2B8-3B6B-49D8-BD14-D09B01F5EA3B}" srcOrd="0" destOrd="0" presId="urn:microsoft.com/office/officeart/2005/8/layout/list1"/>
    <dgm:cxn modelId="{F43A68EC-AE0D-432B-A82D-A6DE1689ABBE}" type="presParOf" srcId="{46B3D1D0-3755-4A4F-8881-4F6FC85BCD0E}" destId="{C250A4AF-77B9-4478-ADC8-6975372C1C22}" srcOrd="1" destOrd="0" presId="urn:microsoft.com/office/officeart/2005/8/layout/list1"/>
    <dgm:cxn modelId="{867F873B-0AF3-4897-84FE-8F525BB9E8C3}" type="presParOf" srcId="{54EC5840-E0E4-4BF1-8261-29B338A8E033}" destId="{728F10D2-812D-4D2A-9345-C7B8AB7D49C9}" srcOrd="9" destOrd="0" presId="urn:microsoft.com/office/officeart/2005/8/layout/list1"/>
    <dgm:cxn modelId="{1220FF34-E58C-484C-8EFF-7D5723F23A22}" type="presParOf" srcId="{54EC5840-E0E4-4BF1-8261-29B338A8E033}" destId="{16806119-3FAE-41F1-89FC-69FB7A14EA4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F08456-C652-4349-97BB-D3F550E3513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IN"/>
        </a:p>
      </dgm:t>
    </dgm:pt>
    <dgm:pt modelId="{791DDD16-8964-4775-AC54-2D3DE0616C3C}">
      <dgm:prSet phldrT="[Text]" custT="1"/>
      <dgm:spPr>
        <a:solidFill>
          <a:schemeClr val="accent1">
            <a:lumMod val="75000"/>
          </a:schemeClr>
        </a:solidFill>
      </dgm:spPr>
      <dgm:t>
        <a:bodyPr/>
        <a:lstStyle/>
        <a:p>
          <a:r>
            <a:rPr lang="en-IN" sz="2000" dirty="0">
              <a:solidFill>
                <a:schemeClr val="bg1"/>
              </a:solidFill>
              <a:latin typeface="+mj-lt"/>
            </a:rPr>
            <a:t>Proper Officer may proceed with</a:t>
          </a:r>
        </a:p>
      </dgm:t>
    </dgm:pt>
    <dgm:pt modelId="{EB6495FA-A038-489F-9BD6-80A263F8FAA3}" type="parTrans" cxnId="{9644467C-7903-4F03-9143-44A0B9A89099}">
      <dgm:prSet/>
      <dgm:spPr/>
      <dgm:t>
        <a:bodyPr/>
        <a:lstStyle/>
        <a:p>
          <a:endParaRPr lang="en-IN"/>
        </a:p>
      </dgm:t>
    </dgm:pt>
    <dgm:pt modelId="{E5CE50CC-C521-4177-8974-B52EB57BAD0F}" type="sibTrans" cxnId="{9644467C-7903-4F03-9143-44A0B9A89099}">
      <dgm:prSet/>
      <dgm:spPr/>
      <dgm:t>
        <a:bodyPr/>
        <a:lstStyle/>
        <a:p>
          <a:endParaRPr lang="en-IN"/>
        </a:p>
      </dgm:t>
    </dgm:pt>
    <dgm:pt modelId="{912424D4-6FE1-4D52-8F67-A3CB2CC90CCC}">
      <dgm:prSet phldrT="[Text]" custT="1"/>
      <dgm:spPr>
        <a:solidFill>
          <a:schemeClr val="accent3">
            <a:lumMod val="40000"/>
            <a:lumOff val="60000"/>
          </a:schemeClr>
        </a:solidFill>
      </dgm:spPr>
      <dgm:t>
        <a:bodyPr/>
        <a:lstStyle/>
        <a:p>
          <a:r>
            <a:rPr lang="en-IN" sz="2400" dirty="0">
              <a:solidFill>
                <a:srgbClr val="000066"/>
              </a:solidFill>
            </a:rPr>
            <a:t>Audit under Section 65 </a:t>
          </a:r>
        </a:p>
      </dgm:t>
    </dgm:pt>
    <dgm:pt modelId="{3235162E-55B7-4E2D-B041-B8055643E8DB}" type="parTrans" cxnId="{1487A1B6-060B-46EC-92BA-59CCC975AD5F}">
      <dgm:prSet/>
      <dgm:spPr/>
      <dgm:t>
        <a:bodyPr/>
        <a:lstStyle/>
        <a:p>
          <a:endParaRPr lang="en-IN"/>
        </a:p>
      </dgm:t>
    </dgm:pt>
    <dgm:pt modelId="{4B371ECF-6376-4604-AE03-4D83F5AD601F}" type="sibTrans" cxnId="{1487A1B6-060B-46EC-92BA-59CCC975AD5F}">
      <dgm:prSet/>
      <dgm:spPr/>
      <dgm:t>
        <a:bodyPr/>
        <a:lstStyle/>
        <a:p>
          <a:endParaRPr lang="en-IN"/>
        </a:p>
      </dgm:t>
    </dgm:pt>
    <dgm:pt modelId="{C516C460-099D-4E1A-BF6F-A439EA761359}">
      <dgm:prSet phldrT="[Text]" custT="1"/>
      <dgm:spPr>
        <a:solidFill>
          <a:schemeClr val="accent3">
            <a:lumMod val="40000"/>
            <a:lumOff val="60000"/>
          </a:schemeClr>
        </a:solidFill>
      </dgm:spPr>
      <dgm:t>
        <a:bodyPr/>
        <a:lstStyle/>
        <a:p>
          <a:r>
            <a:rPr lang="en-IN" sz="2400" dirty="0">
              <a:solidFill>
                <a:srgbClr val="000066"/>
              </a:solidFill>
            </a:rPr>
            <a:t>Special Audit under Section 66</a:t>
          </a:r>
        </a:p>
      </dgm:t>
    </dgm:pt>
    <dgm:pt modelId="{37C6C939-AEBC-4B79-8C7A-B97558FCCB31}" type="parTrans" cxnId="{BE0BEA79-5CBD-422F-9453-63B33164A4BA}">
      <dgm:prSet/>
      <dgm:spPr/>
      <dgm:t>
        <a:bodyPr/>
        <a:lstStyle/>
        <a:p>
          <a:endParaRPr lang="en-IN"/>
        </a:p>
      </dgm:t>
    </dgm:pt>
    <dgm:pt modelId="{014797DB-8159-4322-A967-B598F134FA99}" type="sibTrans" cxnId="{BE0BEA79-5CBD-422F-9453-63B33164A4BA}">
      <dgm:prSet/>
      <dgm:spPr/>
      <dgm:t>
        <a:bodyPr/>
        <a:lstStyle/>
        <a:p>
          <a:endParaRPr lang="en-IN"/>
        </a:p>
      </dgm:t>
    </dgm:pt>
    <dgm:pt modelId="{38598382-568B-4F6B-93CF-6CA2307BFE5E}">
      <dgm:prSet phldrT="[Text]" custT="1"/>
      <dgm:spPr>
        <a:solidFill>
          <a:schemeClr val="accent3">
            <a:lumMod val="40000"/>
            <a:lumOff val="60000"/>
          </a:schemeClr>
        </a:solidFill>
      </dgm:spPr>
      <dgm:t>
        <a:bodyPr/>
        <a:lstStyle/>
        <a:p>
          <a:r>
            <a:rPr lang="en-IN" sz="2400" dirty="0">
              <a:solidFill>
                <a:srgbClr val="000066"/>
              </a:solidFill>
            </a:rPr>
            <a:t>Inspection, Search and Seizure under Section 67</a:t>
          </a:r>
        </a:p>
      </dgm:t>
    </dgm:pt>
    <dgm:pt modelId="{1CEAA260-B01E-4D39-829B-902303B98601}" type="parTrans" cxnId="{18C3F6E1-5CAF-4FED-AF86-99D0AC3DDFF9}">
      <dgm:prSet/>
      <dgm:spPr/>
      <dgm:t>
        <a:bodyPr/>
        <a:lstStyle/>
        <a:p>
          <a:endParaRPr lang="en-IN"/>
        </a:p>
      </dgm:t>
    </dgm:pt>
    <dgm:pt modelId="{F4421602-3FAB-4000-9951-858C3C33F054}" type="sibTrans" cxnId="{18C3F6E1-5CAF-4FED-AF86-99D0AC3DDFF9}">
      <dgm:prSet/>
      <dgm:spPr/>
      <dgm:t>
        <a:bodyPr/>
        <a:lstStyle/>
        <a:p>
          <a:endParaRPr lang="en-IN"/>
        </a:p>
      </dgm:t>
    </dgm:pt>
    <dgm:pt modelId="{B8442E45-94A9-454E-B959-DCD281BDDE8C}">
      <dgm:prSet custT="1"/>
      <dgm:spPr>
        <a:solidFill>
          <a:srgbClr val="A28E6A">
            <a:lumMod val="40000"/>
            <a:lumOff val="60000"/>
          </a:srgbClr>
        </a:solidFill>
        <a:ln w="12700" cap="flat" cmpd="sng" algn="ctr">
          <a:solidFill>
            <a:prstClr val="white">
              <a:hueOff val="0"/>
              <a:satOff val="0"/>
              <a:lumOff val="0"/>
              <a:alphaOff val="0"/>
            </a:prstClr>
          </a:solidFill>
          <a:prstDash val="solid"/>
        </a:ln>
        <a:effectLst/>
      </dgm:spPr>
      <dgm:t>
        <a:bodyPr spcFirstLastPara="0" vert="horz" wrap="square" lIns="177800" tIns="177800" rIns="177800" bIns="177800" numCol="1" spcCol="1270" anchor="ctr" anchorCtr="0"/>
        <a:lstStyle/>
        <a:p>
          <a:pPr marL="0" lvl="0" indent="0" algn="ctr" defTabSz="1111250">
            <a:lnSpc>
              <a:spcPct val="90000"/>
            </a:lnSpc>
            <a:spcBef>
              <a:spcPct val="0"/>
            </a:spcBef>
            <a:spcAft>
              <a:spcPct val="35000"/>
            </a:spcAft>
            <a:buNone/>
          </a:pPr>
          <a:r>
            <a:rPr lang="en-IN" sz="2400" kern="1200" dirty="0">
              <a:solidFill>
                <a:srgbClr val="000066"/>
              </a:solidFill>
              <a:latin typeface="Rockwell" panose="02060603020205020403"/>
              <a:ea typeface="+mn-ea"/>
              <a:cs typeface="+mn-cs"/>
            </a:rPr>
            <a:t>Notice under Section 73/74</a:t>
          </a:r>
        </a:p>
      </dgm:t>
    </dgm:pt>
    <dgm:pt modelId="{11E0CB0F-1F6B-4F35-BE60-B67055F09D2F}" type="parTrans" cxnId="{B4263234-3E33-4ACF-85BE-65EF83307908}">
      <dgm:prSet/>
      <dgm:spPr/>
      <dgm:t>
        <a:bodyPr/>
        <a:lstStyle/>
        <a:p>
          <a:endParaRPr lang="en-IN"/>
        </a:p>
      </dgm:t>
    </dgm:pt>
    <dgm:pt modelId="{2FD849A6-D4FD-4897-9178-7C6D4A68C77F}" type="sibTrans" cxnId="{B4263234-3E33-4ACF-85BE-65EF83307908}">
      <dgm:prSet/>
      <dgm:spPr/>
      <dgm:t>
        <a:bodyPr/>
        <a:lstStyle/>
        <a:p>
          <a:endParaRPr lang="en-IN"/>
        </a:p>
      </dgm:t>
    </dgm:pt>
    <dgm:pt modelId="{1C3F0C9D-0D2C-4C95-B065-3A17C207B035}">
      <dgm:prSet/>
      <dgm:spPr/>
      <dgm:t>
        <a:bodyPr/>
        <a:lstStyle/>
        <a:p>
          <a:endParaRPr lang="en-IN" dirty="0">
            <a:solidFill>
              <a:schemeClr val="tx1"/>
            </a:solidFill>
          </a:endParaRPr>
        </a:p>
      </dgm:t>
    </dgm:pt>
    <dgm:pt modelId="{BA99B692-E37C-4AFA-BB21-90CADC728EF1}" type="parTrans" cxnId="{E22B4C44-5DBD-4667-A873-12E07F6F8512}">
      <dgm:prSet/>
      <dgm:spPr/>
      <dgm:t>
        <a:bodyPr/>
        <a:lstStyle/>
        <a:p>
          <a:endParaRPr lang="en-IN"/>
        </a:p>
      </dgm:t>
    </dgm:pt>
    <dgm:pt modelId="{EE475876-27C0-4941-A90F-7156EB746911}" type="sibTrans" cxnId="{E22B4C44-5DBD-4667-A873-12E07F6F8512}">
      <dgm:prSet/>
      <dgm:spPr/>
      <dgm:t>
        <a:bodyPr/>
        <a:lstStyle/>
        <a:p>
          <a:endParaRPr lang="en-IN"/>
        </a:p>
      </dgm:t>
    </dgm:pt>
    <dgm:pt modelId="{3396641B-15F4-4B64-BB77-6E121F137048}" type="pres">
      <dgm:prSet presAssocID="{51F08456-C652-4349-97BB-D3F550E35132}" presName="diagram" presStyleCnt="0">
        <dgm:presLayoutVars>
          <dgm:chMax val="1"/>
          <dgm:dir/>
          <dgm:animLvl val="ctr"/>
          <dgm:resizeHandles val="exact"/>
        </dgm:presLayoutVars>
      </dgm:prSet>
      <dgm:spPr/>
    </dgm:pt>
    <dgm:pt modelId="{E47A62EB-5CBB-42A6-855D-A9A11FC630D5}" type="pres">
      <dgm:prSet presAssocID="{51F08456-C652-4349-97BB-D3F550E35132}" presName="matrix" presStyleCnt="0"/>
      <dgm:spPr/>
    </dgm:pt>
    <dgm:pt modelId="{8D4D0425-D1B7-47FB-B694-B80242861302}" type="pres">
      <dgm:prSet presAssocID="{51F08456-C652-4349-97BB-D3F550E35132}" presName="tile1" presStyleLbl="node1" presStyleIdx="0" presStyleCnt="4" custLinFactNeighborX="1667" custLinFactNeighborY="4850"/>
      <dgm:spPr/>
    </dgm:pt>
    <dgm:pt modelId="{EAF3B3F7-4224-4423-8750-781365E8C9A0}" type="pres">
      <dgm:prSet presAssocID="{51F08456-C652-4349-97BB-D3F550E35132}" presName="tile1text" presStyleLbl="node1" presStyleIdx="0" presStyleCnt="4">
        <dgm:presLayoutVars>
          <dgm:chMax val="0"/>
          <dgm:chPref val="0"/>
          <dgm:bulletEnabled val="1"/>
        </dgm:presLayoutVars>
      </dgm:prSet>
      <dgm:spPr/>
    </dgm:pt>
    <dgm:pt modelId="{EF8367E0-954B-4395-9DB0-C9181EFBB7D3}" type="pres">
      <dgm:prSet presAssocID="{51F08456-C652-4349-97BB-D3F550E35132}" presName="tile2" presStyleLbl="node1" presStyleIdx="1" presStyleCnt="4" custLinFactNeighborX="-833" custLinFactNeighborY="4850"/>
      <dgm:spPr/>
    </dgm:pt>
    <dgm:pt modelId="{CCA9BAE0-116C-4525-AF89-EEB704BEA607}" type="pres">
      <dgm:prSet presAssocID="{51F08456-C652-4349-97BB-D3F550E35132}" presName="tile2text" presStyleLbl="node1" presStyleIdx="1" presStyleCnt="4">
        <dgm:presLayoutVars>
          <dgm:chMax val="0"/>
          <dgm:chPref val="0"/>
          <dgm:bulletEnabled val="1"/>
        </dgm:presLayoutVars>
      </dgm:prSet>
      <dgm:spPr/>
    </dgm:pt>
    <dgm:pt modelId="{F0E85C03-4457-4C28-A36B-5934117E32D5}" type="pres">
      <dgm:prSet presAssocID="{51F08456-C652-4349-97BB-D3F550E35132}" presName="tile3" presStyleLbl="node1" presStyleIdx="2" presStyleCnt="4" custLinFactNeighborX="1667" custLinFactNeighborY="4850"/>
      <dgm:spPr/>
    </dgm:pt>
    <dgm:pt modelId="{ED9FC9FD-214D-4162-A868-8D905CFE18EB}" type="pres">
      <dgm:prSet presAssocID="{51F08456-C652-4349-97BB-D3F550E35132}" presName="tile3text" presStyleLbl="node1" presStyleIdx="2" presStyleCnt="4">
        <dgm:presLayoutVars>
          <dgm:chMax val="0"/>
          <dgm:chPref val="0"/>
          <dgm:bulletEnabled val="1"/>
        </dgm:presLayoutVars>
      </dgm:prSet>
      <dgm:spPr/>
    </dgm:pt>
    <dgm:pt modelId="{EAF5207C-4093-4AC9-85A5-C814C69323B1}" type="pres">
      <dgm:prSet presAssocID="{51F08456-C652-4349-97BB-D3F550E35132}" presName="tile4" presStyleLbl="node1" presStyleIdx="3" presStyleCnt="4" custLinFactNeighborX="-833" custLinFactNeighborY="4850"/>
      <dgm:spPr>
        <a:xfrm rot="5400000">
          <a:off x="3530610" y="1523999"/>
          <a:ext cx="2032000" cy="3048000"/>
        </a:xfrm>
        <a:prstGeom prst="round1Rect">
          <a:avLst/>
        </a:prstGeom>
      </dgm:spPr>
    </dgm:pt>
    <dgm:pt modelId="{0DAE1061-93EC-448A-9293-699017ADBFF2}" type="pres">
      <dgm:prSet presAssocID="{51F08456-C652-4349-97BB-D3F550E35132}" presName="tile4text" presStyleLbl="node1" presStyleIdx="3" presStyleCnt="4">
        <dgm:presLayoutVars>
          <dgm:chMax val="0"/>
          <dgm:chPref val="0"/>
          <dgm:bulletEnabled val="1"/>
        </dgm:presLayoutVars>
      </dgm:prSet>
      <dgm:spPr/>
    </dgm:pt>
    <dgm:pt modelId="{C8E4F777-8A0E-4545-A33F-58501ABA96BE}" type="pres">
      <dgm:prSet presAssocID="{51F08456-C652-4349-97BB-D3F550E35132}" presName="centerTile" presStyleLbl="fgShp" presStyleIdx="0" presStyleCnt="1">
        <dgm:presLayoutVars>
          <dgm:chMax val="0"/>
          <dgm:chPref val="0"/>
        </dgm:presLayoutVars>
      </dgm:prSet>
      <dgm:spPr/>
    </dgm:pt>
  </dgm:ptLst>
  <dgm:cxnLst>
    <dgm:cxn modelId="{855ECB11-ABDA-4A41-8E0D-D955D538D74D}" type="presOf" srcId="{38598382-568B-4F6B-93CF-6CA2307BFE5E}" destId="{ED9FC9FD-214D-4162-A868-8D905CFE18EB}" srcOrd="1" destOrd="0" presId="urn:microsoft.com/office/officeart/2005/8/layout/matrix1"/>
    <dgm:cxn modelId="{B4263234-3E33-4ACF-85BE-65EF83307908}" srcId="{791DDD16-8964-4775-AC54-2D3DE0616C3C}" destId="{B8442E45-94A9-454E-B959-DCD281BDDE8C}" srcOrd="3" destOrd="0" parTransId="{11E0CB0F-1F6B-4F35-BE60-B67055F09D2F}" sibTransId="{2FD849A6-D4FD-4897-9178-7C6D4A68C77F}"/>
    <dgm:cxn modelId="{88D9C434-0587-4E47-A5A3-D84C8CD68B46}" type="presOf" srcId="{B8442E45-94A9-454E-B959-DCD281BDDE8C}" destId="{EAF5207C-4093-4AC9-85A5-C814C69323B1}" srcOrd="0" destOrd="0" presId="urn:microsoft.com/office/officeart/2005/8/layout/matrix1"/>
    <dgm:cxn modelId="{DCBE4A3A-DC5C-4225-B690-D9D8E846349B}" type="presOf" srcId="{912424D4-6FE1-4D52-8F67-A3CB2CC90CCC}" destId="{EAF3B3F7-4224-4423-8750-781365E8C9A0}" srcOrd="1" destOrd="0" presId="urn:microsoft.com/office/officeart/2005/8/layout/matrix1"/>
    <dgm:cxn modelId="{64DF3A3D-E9C4-47AE-B9D8-BA8AF30D4C0D}" type="presOf" srcId="{B8442E45-94A9-454E-B959-DCD281BDDE8C}" destId="{0DAE1061-93EC-448A-9293-699017ADBFF2}" srcOrd="1" destOrd="0" presId="urn:microsoft.com/office/officeart/2005/8/layout/matrix1"/>
    <dgm:cxn modelId="{8DE4765C-F08D-4604-8F9A-1638D66EF69F}" type="presOf" srcId="{912424D4-6FE1-4D52-8F67-A3CB2CC90CCC}" destId="{8D4D0425-D1B7-47FB-B694-B80242861302}" srcOrd="0" destOrd="0" presId="urn:microsoft.com/office/officeart/2005/8/layout/matrix1"/>
    <dgm:cxn modelId="{E22B4C44-5DBD-4667-A873-12E07F6F8512}" srcId="{791DDD16-8964-4775-AC54-2D3DE0616C3C}" destId="{1C3F0C9D-0D2C-4C95-B065-3A17C207B035}" srcOrd="4" destOrd="0" parTransId="{BA99B692-E37C-4AFA-BB21-90CADC728EF1}" sibTransId="{EE475876-27C0-4941-A90F-7156EB746911}"/>
    <dgm:cxn modelId="{850AD64A-CBD9-4540-9E33-A5CD9A3314CD}" type="presOf" srcId="{38598382-568B-4F6B-93CF-6CA2307BFE5E}" destId="{F0E85C03-4457-4C28-A36B-5934117E32D5}" srcOrd="0" destOrd="0" presId="urn:microsoft.com/office/officeart/2005/8/layout/matrix1"/>
    <dgm:cxn modelId="{2A638054-405D-485A-8DF0-778340D17ECE}" type="presOf" srcId="{51F08456-C652-4349-97BB-D3F550E35132}" destId="{3396641B-15F4-4B64-BB77-6E121F137048}" srcOrd="0" destOrd="0" presId="urn:microsoft.com/office/officeart/2005/8/layout/matrix1"/>
    <dgm:cxn modelId="{BE0BEA79-5CBD-422F-9453-63B33164A4BA}" srcId="{791DDD16-8964-4775-AC54-2D3DE0616C3C}" destId="{C516C460-099D-4E1A-BF6F-A439EA761359}" srcOrd="1" destOrd="0" parTransId="{37C6C939-AEBC-4B79-8C7A-B97558FCCB31}" sibTransId="{014797DB-8159-4322-A967-B598F134FA99}"/>
    <dgm:cxn modelId="{9644467C-7903-4F03-9143-44A0B9A89099}" srcId="{51F08456-C652-4349-97BB-D3F550E35132}" destId="{791DDD16-8964-4775-AC54-2D3DE0616C3C}" srcOrd="0" destOrd="0" parTransId="{EB6495FA-A038-489F-9BD6-80A263F8FAA3}" sibTransId="{E5CE50CC-C521-4177-8974-B52EB57BAD0F}"/>
    <dgm:cxn modelId="{58D448AA-7C13-4F82-8547-4151C00D865B}" type="presOf" srcId="{C516C460-099D-4E1A-BF6F-A439EA761359}" destId="{EF8367E0-954B-4395-9DB0-C9181EFBB7D3}" srcOrd="0" destOrd="0" presId="urn:microsoft.com/office/officeart/2005/8/layout/matrix1"/>
    <dgm:cxn modelId="{2829EAAA-4F8E-4080-B9E0-BD489BB776D2}" type="presOf" srcId="{C516C460-099D-4E1A-BF6F-A439EA761359}" destId="{CCA9BAE0-116C-4525-AF89-EEB704BEA607}" srcOrd="1" destOrd="0" presId="urn:microsoft.com/office/officeart/2005/8/layout/matrix1"/>
    <dgm:cxn modelId="{1487A1B6-060B-46EC-92BA-59CCC975AD5F}" srcId="{791DDD16-8964-4775-AC54-2D3DE0616C3C}" destId="{912424D4-6FE1-4D52-8F67-A3CB2CC90CCC}" srcOrd="0" destOrd="0" parTransId="{3235162E-55B7-4E2D-B041-B8055643E8DB}" sibTransId="{4B371ECF-6376-4604-AE03-4D83F5AD601F}"/>
    <dgm:cxn modelId="{18C3F6E1-5CAF-4FED-AF86-99D0AC3DDFF9}" srcId="{791DDD16-8964-4775-AC54-2D3DE0616C3C}" destId="{38598382-568B-4F6B-93CF-6CA2307BFE5E}" srcOrd="2" destOrd="0" parTransId="{1CEAA260-B01E-4D39-829B-902303B98601}" sibTransId="{F4421602-3FAB-4000-9951-858C3C33F054}"/>
    <dgm:cxn modelId="{B151D4F5-813B-434F-B45D-DF3AC57DCE41}" type="presOf" srcId="{791DDD16-8964-4775-AC54-2D3DE0616C3C}" destId="{C8E4F777-8A0E-4545-A33F-58501ABA96BE}" srcOrd="0" destOrd="0" presId="urn:microsoft.com/office/officeart/2005/8/layout/matrix1"/>
    <dgm:cxn modelId="{8D977CA7-0541-4DB9-97A1-25CBE7302E7C}" type="presParOf" srcId="{3396641B-15F4-4B64-BB77-6E121F137048}" destId="{E47A62EB-5CBB-42A6-855D-A9A11FC630D5}" srcOrd="0" destOrd="0" presId="urn:microsoft.com/office/officeart/2005/8/layout/matrix1"/>
    <dgm:cxn modelId="{3517F9DF-CC72-4E2A-9D01-525D8E76FE41}" type="presParOf" srcId="{E47A62EB-5CBB-42A6-855D-A9A11FC630D5}" destId="{8D4D0425-D1B7-47FB-B694-B80242861302}" srcOrd="0" destOrd="0" presId="urn:microsoft.com/office/officeart/2005/8/layout/matrix1"/>
    <dgm:cxn modelId="{2A389819-69F8-4871-894C-5A64E1C9C172}" type="presParOf" srcId="{E47A62EB-5CBB-42A6-855D-A9A11FC630D5}" destId="{EAF3B3F7-4224-4423-8750-781365E8C9A0}" srcOrd="1" destOrd="0" presId="urn:microsoft.com/office/officeart/2005/8/layout/matrix1"/>
    <dgm:cxn modelId="{837C5519-BA3E-4060-9373-0B6C06F47A9E}" type="presParOf" srcId="{E47A62EB-5CBB-42A6-855D-A9A11FC630D5}" destId="{EF8367E0-954B-4395-9DB0-C9181EFBB7D3}" srcOrd="2" destOrd="0" presId="urn:microsoft.com/office/officeart/2005/8/layout/matrix1"/>
    <dgm:cxn modelId="{2ABC0D57-FC10-4E39-BC61-4C6327509253}" type="presParOf" srcId="{E47A62EB-5CBB-42A6-855D-A9A11FC630D5}" destId="{CCA9BAE0-116C-4525-AF89-EEB704BEA607}" srcOrd="3" destOrd="0" presId="urn:microsoft.com/office/officeart/2005/8/layout/matrix1"/>
    <dgm:cxn modelId="{AB0589BA-76F6-4525-A355-B02DF00791F9}" type="presParOf" srcId="{E47A62EB-5CBB-42A6-855D-A9A11FC630D5}" destId="{F0E85C03-4457-4C28-A36B-5934117E32D5}" srcOrd="4" destOrd="0" presId="urn:microsoft.com/office/officeart/2005/8/layout/matrix1"/>
    <dgm:cxn modelId="{2A23E742-07F0-498E-9E58-5962FB9926F7}" type="presParOf" srcId="{E47A62EB-5CBB-42A6-855D-A9A11FC630D5}" destId="{ED9FC9FD-214D-4162-A868-8D905CFE18EB}" srcOrd="5" destOrd="0" presId="urn:microsoft.com/office/officeart/2005/8/layout/matrix1"/>
    <dgm:cxn modelId="{10B20567-2FE6-4FF6-8308-B8D338D04088}" type="presParOf" srcId="{E47A62EB-5CBB-42A6-855D-A9A11FC630D5}" destId="{EAF5207C-4093-4AC9-85A5-C814C69323B1}" srcOrd="6" destOrd="0" presId="urn:microsoft.com/office/officeart/2005/8/layout/matrix1"/>
    <dgm:cxn modelId="{44274063-192B-41B0-9C41-3465194A0044}" type="presParOf" srcId="{E47A62EB-5CBB-42A6-855D-A9A11FC630D5}" destId="{0DAE1061-93EC-448A-9293-699017ADBFF2}" srcOrd="7" destOrd="0" presId="urn:microsoft.com/office/officeart/2005/8/layout/matrix1"/>
    <dgm:cxn modelId="{1CE8962C-5720-4914-A276-F492AAE2F12B}" type="presParOf" srcId="{3396641B-15F4-4B64-BB77-6E121F137048}" destId="{C8E4F777-8A0E-4545-A33F-58501ABA96BE}"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43A32-C4BA-45B0-BC47-23F159FD9A48}">
      <dsp:nvSpPr>
        <dsp:cNvPr id="0" name=""/>
        <dsp:cNvSpPr/>
      </dsp:nvSpPr>
      <dsp:spPr>
        <a:xfrm>
          <a:off x="3977" y="136257"/>
          <a:ext cx="8145444" cy="54952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rtl="0">
            <a:lnSpc>
              <a:spcPct val="90000"/>
            </a:lnSpc>
            <a:spcBef>
              <a:spcPct val="0"/>
            </a:spcBef>
            <a:spcAft>
              <a:spcPct val="35000"/>
            </a:spcAft>
            <a:buNone/>
          </a:pPr>
          <a:r>
            <a:rPr lang="en-IN" sz="3200" kern="1200" dirty="0">
              <a:latin typeface="+mj-lt"/>
            </a:rPr>
            <a:t>Assessments</a:t>
          </a:r>
        </a:p>
      </dsp:txBody>
      <dsp:txXfrm>
        <a:off x="30803" y="163083"/>
        <a:ext cx="8091792" cy="495877"/>
      </dsp:txXfrm>
    </dsp:sp>
    <dsp:sp modelId="{D2A67B55-058C-403C-AE42-CCD41A0F1AE3}">
      <dsp:nvSpPr>
        <dsp:cNvPr id="0" name=""/>
        <dsp:cNvSpPr/>
      </dsp:nvSpPr>
      <dsp:spPr>
        <a:xfrm rot="5400000">
          <a:off x="4716433" y="-818645"/>
          <a:ext cx="1673889" cy="4992594"/>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174625" lvl="1" indent="-174625" algn="l" defTabSz="1111250" rtl="0">
            <a:lnSpc>
              <a:spcPct val="90000"/>
            </a:lnSpc>
            <a:spcBef>
              <a:spcPct val="0"/>
            </a:spcBef>
            <a:spcAft>
              <a:spcPct val="15000"/>
            </a:spcAft>
            <a:buFont typeface="Arial" panose="020B0604020202020204" pitchFamily="34" charset="0"/>
            <a:buChar char="•"/>
          </a:pPr>
          <a:r>
            <a:rPr lang="en-IN" sz="2500" kern="1200" dirty="0">
              <a:solidFill>
                <a:srgbClr val="002060"/>
              </a:solidFill>
              <a:latin typeface="+mn-lt"/>
            </a:rPr>
            <a:t>Self </a:t>
          </a:r>
          <a:r>
            <a:rPr lang="en-IN" sz="2500" kern="1200" dirty="0">
              <a:solidFill>
                <a:srgbClr val="002060"/>
              </a:solidFill>
              <a:latin typeface="+mn-lt"/>
              <a:ea typeface="+mn-ea"/>
              <a:cs typeface="+mn-cs"/>
            </a:rPr>
            <a:t>Assessment u/s 59</a:t>
          </a:r>
          <a:r>
            <a:rPr lang="en-IN" sz="2500" kern="1200" dirty="0">
              <a:solidFill>
                <a:srgbClr val="002060"/>
              </a:solidFill>
              <a:latin typeface="+mn-lt"/>
            </a:rPr>
            <a:t> </a:t>
          </a:r>
        </a:p>
      </dsp:txBody>
      <dsp:txXfrm rot="-5400000">
        <a:off x="3057081" y="922420"/>
        <a:ext cx="4910881" cy="1510463"/>
      </dsp:txXfrm>
    </dsp:sp>
    <dsp:sp modelId="{33E20815-C9CD-437F-BA62-8C5AFB094765}">
      <dsp:nvSpPr>
        <dsp:cNvPr id="0" name=""/>
        <dsp:cNvSpPr/>
      </dsp:nvSpPr>
      <dsp:spPr>
        <a:xfrm>
          <a:off x="12" y="730978"/>
          <a:ext cx="3053102" cy="1954782"/>
        </a:xfrm>
        <a:prstGeom prst="roundRect">
          <a:avLst/>
        </a:prstGeom>
        <a:solidFill>
          <a:schemeClr val="accent4">
            <a:hueOff val="10211516"/>
            <a:satOff val="-11993"/>
            <a:lumOff val="4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rtl="0">
            <a:lnSpc>
              <a:spcPct val="90000"/>
            </a:lnSpc>
            <a:spcBef>
              <a:spcPct val="0"/>
            </a:spcBef>
            <a:spcAft>
              <a:spcPct val="35000"/>
            </a:spcAft>
            <a:buFont typeface="Wingdings" panose="05000000000000000000" pitchFamily="2" charset="2"/>
            <a:buNone/>
          </a:pPr>
          <a:r>
            <a:rPr lang="en-IN" sz="2500" b="1" kern="1200" dirty="0">
              <a:latin typeface="+mn-lt"/>
            </a:rPr>
            <a:t>For Taxpayer</a:t>
          </a:r>
          <a:endParaRPr lang="en-IN" sz="2500" kern="1200" dirty="0">
            <a:latin typeface="+mn-lt"/>
          </a:endParaRPr>
        </a:p>
      </dsp:txBody>
      <dsp:txXfrm>
        <a:off x="95437" y="826403"/>
        <a:ext cx="2862252" cy="1763932"/>
      </dsp:txXfrm>
    </dsp:sp>
    <dsp:sp modelId="{1E4FC072-D01B-4BDA-9D47-4A3637A643C2}">
      <dsp:nvSpPr>
        <dsp:cNvPr id="0" name=""/>
        <dsp:cNvSpPr/>
      </dsp:nvSpPr>
      <dsp:spPr>
        <a:xfrm rot="5400000">
          <a:off x="4390906" y="1637967"/>
          <a:ext cx="2324942" cy="4992594"/>
        </a:xfrm>
        <a:prstGeom prst="round2SameRect">
          <a:avLst/>
        </a:prstGeom>
        <a:solidFill>
          <a:schemeClr val="accent4">
            <a:tint val="40000"/>
            <a:alpha val="90000"/>
            <a:hueOff val="20658461"/>
            <a:satOff val="-11248"/>
            <a:lumOff val="1474"/>
            <a:alphaOff val="0"/>
          </a:schemeClr>
        </a:solidFill>
        <a:ln w="12700" cap="flat" cmpd="sng" algn="ctr">
          <a:solidFill>
            <a:schemeClr val="accent4">
              <a:tint val="40000"/>
              <a:alpha val="90000"/>
              <a:hueOff val="20658461"/>
              <a:satOff val="-11248"/>
              <a:lumOff val="14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Font typeface="Arial" panose="020B0604020202020204" pitchFamily="34" charset="0"/>
            <a:buChar char="•"/>
          </a:pPr>
          <a:r>
            <a:rPr lang="en-IN" sz="2100" kern="1200" dirty="0">
              <a:solidFill>
                <a:srgbClr val="002060"/>
              </a:solidFill>
              <a:latin typeface="+mn-lt"/>
            </a:rPr>
            <a:t>Provisional Assessment u/s 60</a:t>
          </a:r>
        </a:p>
        <a:p>
          <a:pPr marL="228600" lvl="1" indent="-228600" algn="l" defTabSz="933450">
            <a:lnSpc>
              <a:spcPct val="90000"/>
            </a:lnSpc>
            <a:spcBef>
              <a:spcPct val="0"/>
            </a:spcBef>
            <a:spcAft>
              <a:spcPct val="15000"/>
            </a:spcAft>
            <a:buFont typeface="Arial" panose="020B0604020202020204" pitchFamily="34" charset="0"/>
            <a:buChar char="•"/>
          </a:pPr>
          <a:r>
            <a:rPr lang="en-IN" sz="2100" kern="1200" dirty="0">
              <a:solidFill>
                <a:srgbClr val="002060"/>
              </a:solidFill>
              <a:latin typeface="+mn-lt"/>
            </a:rPr>
            <a:t>Scrutiny of Returns u/s 61</a:t>
          </a:r>
        </a:p>
        <a:p>
          <a:pPr marL="228600" lvl="1" indent="-228600" algn="l" defTabSz="933450" rtl="0">
            <a:lnSpc>
              <a:spcPct val="90000"/>
            </a:lnSpc>
            <a:spcBef>
              <a:spcPct val="0"/>
            </a:spcBef>
            <a:spcAft>
              <a:spcPct val="15000"/>
            </a:spcAft>
            <a:buFont typeface="Arial" panose="020B0604020202020204" pitchFamily="34" charset="0"/>
            <a:buChar char="•"/>
          </a:pPr>
          <a:r>
            <a:rPr lang="en-IN" sz="2100" kern="1200" dirty="0">
              <a:solidFill>
                <a:srgbClr val="002060"/>
              </a:solidFill>
              <a:latin typeface="+mn-lt"/>
            </a:rPr>
            <a:t>Best Judgment Assessments</a:t>
          </a:r>
        </a:p>
        <a:p>
          <a:pPr marL="457200" lvl="2" indent="-228600" algn="l" defTabSz="933450" rtl="0">
            <a:lnSpc>
              <a:spcPct val="90000"/>
            </a:lnSpc>
            <a:spcBef>
              <a:spcPct val="0"/>
            </a:spcBef>
            <a:spcAft>
              <a:spcPct val="15000"/>
            </a:spcAft>
            <a:buFont typeface="Wingdings" panose="05000000000000000000" pitchFamily="2" charset="2"/>
            <a:buChar char="ü"/>
          </a:pPr>
          <a:r>
            <a:rPr lang="en-IN" sz="2100" kern="1200" dirty="0">
              <a:solidFill>
                <a:srgbClr val="002060"/>
              </a:solidFill>
              <a:latin typeface="+mn-lt"/>
            </a:rPr>
            <a:t>For Non-Filers u/s 62</a:t>
          </a:r>
        </a:p>
        <a:p>
          <a:pPr marL="457200" lvl="2" indent="-228600" algn="l" defTabSz="933450" rtl="0">
            <a:lnSpc>
              <a:spcPct val="90000"/>
            </a:lnSpc>
            <a:spcBef>
              <a:spcPct val="0"/>
            </a:spcBef>
            <a:spcAft>
              <a:spcPct val="15000"/>
            </a:spcAft>
            <a:buFont typeface="Wingdings" panose="05000000000000000000" pitchFamily="2" charset="2"/>
            <a:buChar char="ü"/>
          </a:pPr>
          <a:r>
            <a:rPr lang="en-IN" sz="2100" kern="1200" dirty="0">
              <a:solidFill>
                <a:srgbClr val="002060"/>
              </a:solidFill>
              <a:latin typeface="+mn-lt"/>
            </a:rPr>
            <a:t>For Unre</a:t>
          </a:r>
          <a:r>
            <a:rPr lang="en-IN" sz="2100" kern="1200" dirty="0">
              <a:solidFill>
                <a:srgbClr val="000066"/>
              </a:solidFill>
              <a:latin typeface="+mn-lt"/>
            </a:rPr>
            <a:t>gis</a:t>
          </a:r>
          <a:r>
            <a:rPr lang="en-IN" sz="2100" kern="1200" dirty="0">
              <a:solidFill>
                <a:srgbClr val="002060"/>
              </a:solidFill>
              <a:latin typeface="+mn-lt"/>
            </a:rPr>
            <a:t>tered Persons u/s 63</a:t>
          </a:r>
        </a:p>
        <a:p>
          <a:pPr marL="228600" lvl="1" indent="-228600" algn="l" defTabSz="933450" rtl="0">
            <a:lnSpc>
              <a:spcPct val="90000"/>
            </a:lnSpc>
            <a:spcBef>
              <a:spcPct val="0"/>
            </a:spcBef>
            <a:spcAft>
              <a:spcPct val="15000"/>
            </a:spcAft>
            <a:buFont typeface="Arial" panose="020B0604020202020204" pitchFamily="34" charset="0"/>
            <a:buChar char="•"/>
          </a:pPr>
          <a:r>
            <a:rPr lang="en-IN" sz="2100" kern="1200" dirty="0">
              <a:solidFill>
                <a:srgbClr val="002060"/>
              </a:solidFill>
              <a:latin typeface="+mn-lt"/>
              <a:ea typeface="+mn-ea"/>
              <a:cs typeface="+mn-cs"/>
            </a:rPr>
            <a:t>Summary Assessment u/s 64</a:t>
          </a:r>
        </a:p>
      </dsp:txBody>
      <dsp:txXfrm rot="-5400000">
        <a:off x="3057080" y="3085287"/>
        <a:ext cx="4879100" cy="2097954"/>
      </dsp:txXfrm>
    </dsp:sp>
    <dsp:sp modelId="{A88C003D-EAB0-470B-AB9C-13D41ED90839}">
      <dsp:nvSpPr>
        <dsp:cNvPr id="0" name=""/>
        <dsp:cNvSpPr/>
      </dsp:nvSpPr>
      <dsp:spPr>
        <a:xfrm>
          <a:off x="2308" y="2666987"/>
          <a:ext cx="3053102" cy="2906178"/>
        </a:xfrm>
        <a:prstGeom prst="roundRect">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rtl="0">
            <a:lnSpc>
              <a:spcPct val="90000"/>
            </a:lnSpc>
            <a:spcBef>
              <a:spcPct val="0"/>
            </a:spcBef>
            <a:spcAft>
              <a:spcPct val="35000"/>
            </a:spcAft>
            <a:buFont typeface="Wingdings" panose="05000000000000000000" pitchFamily="2" charset="2"/>
            <a:buNone/>
          </a:pPr>
          <a:r>
            <a:rPr lang="en-IN" sz="2500" b="1" kern="1200" dirty="0">
              <a:latin typeface="+mn-lt"/>
            </a:rPr>
            <a:t>For Authorities</a:t>
          </a:r>
          <a:endParaRPr lang="en-IN" sz="2500" kern="1200" dirty="0">
            <a:latin typeface="+mn-lt"/>
          </a:endParaRPr>
        </a:p>
      </dsp:txBody>
      <dsp:txXfrm>
        <a:off x="144176" y="2808855"/>
        <a:ext cx="2769366" cy="2622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D8121-8A7A-4A2B-BC87-B4EF43755858}">
      <dsp:nvSpPr>
        <dsp:cNvPr id="0" name=""/>
        <dsp:cNvSpPr/>
      </dsp:nvSpPr>
      <dsp:spPr>
        <a:xfrm>
          <a:off x="2514599" y="0"/>
          <a:ext cx="5638800" cy="5638800"/>
        </a:xfrm>
        <a:prstGeom prst="diamond">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A7FA5B-97BD-4BD1-A338-9CA70C90485F}">
      <dsp:nvSpPr>
        <dsp:cNvPr id="0" name=""/>
        <dsp:cNvSpPr/>
      </dsp:nvSpPr>
      <dsp:spPr>
        <a:xfrm>
          <a:off x="2875850" y="535685"/>
          <a:ext cx="2389400" cy="219913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IN" sz="1700" b="1" kern="1200" dirty="0">
              <a:solidFill>
                <a:srgbClr val="000066"/>
              </a:solidFill>
              <a:latin typeface="+mn-lt"/>
            </a:rPr>
            <a:t>Difference in GSTR1 and GSTR-3B</a:t>
          </a:r>
          <a:r>
            <a:rPr lang="en-IN" sz="1700" kern="1200" dirty="0">
              <a:solidFill>
                <a:srgbClr val="000066"/>
              </a:solidFill>
              <a:latin typeface="+mn-lt"/>
            </a:rPr>
            <a:t> due to:</a:t>
          </a:r>
        </a:p>
        <a:p>
          <a:pPr marL="0" lvl="0" indent="0" algn="l" defTabSz="755650">
            <a:lnSpc>
              <a:spcPct val="90000"/>
            </a:lnSpc>
            <a:spcBef>
              <a:spcPct val="0"/>
            </a:spcBef>
            <a:spcAft>
              <a:spcPct val="35000"/>
            </a:spcAft>
            <a:buNone/>
          </a:pPr>
          <a:r>
            <a:rPr lang="en-IN" sz="1700" kern="1200" dirty="0">
              <a:solidFill>
                <a:srgbClr val="000066"/>
              </a:solidFill>
              <a:latin typeface="+mn-lt"/>
            </a:rPr>
            <a:t>Try to correct errors and reflect correct  presentation</a:t>
          </a:r>
        </a:p>
        <a:p>
          <a:pPr marL="0" lvl="0" indent="0" algn="l" defTabSz="755650">
            <a:lnSpc>
              <a:spcPct val="90000"/>
            </a:lnSpc>
            <a:spcBef>
              <a:spcPct val="0"/>
            </a:spcBef>
            <a:spcAft>
              <a:spcPct val="35000"/>
            </a:spcAft>
            <a:buNone/>
          </a:pPr>
          <a:r>
            <a:rPr lang="en-IN" sz="1700" kern="1200" dirty="0">
              <a:solidFill>
                <a:srgbClr val="000066"/>
              </a:solidFill>
              <a:latin typeface="+mn-lt"/>
            </a:rPr>
            <a:t>Previous Period Adjustments </a:t>
          </a:r>
          <a:endParaRPr lang="en-IN" sz="1700" b="1" kern="1200" dirty="0">
            <a:solidFill>
              <a:srgbClr val="000066"/>
            </a:solidFill>
            <a:latin typeface="+mn-lt"/>
          </a:endParaRPr>
        </a:p>
      </dsp:txBody>
      <dsp:txXfrm>
        <a:off x="2983203" y="643038"/>
        <a:ext cx="2174694" cy="1984426"/>
      </dsp:txXfrm>
    </dsp:sp>
    <dsp:sp modelId="{21B332E2-FDA0-41B4-A470-E6BC1BAA5348}">
      <dsp:nvSpPr>
        <dsp:cNvPr id="0" name=""/>
        <dsp:cNvSpPr/>
      </dsp:nvSpPr>
      <dsp:spPr>
        <a:xfrm>
          <a:off x="5323447" y="534036"/>
          <a:ext cx="2389400" cy="2202430"/>
        </a:xfrm>
        <a:prstGeom prst="roundRect">
          <a:avLst/>
        </a:prstGeom>
        <a:solidFill>
          <a:schemeClr val="accent4">
            <a:hueOff val="6807678"/>
            <a:satOff val="-7995"/>
            <a:lumOff val="30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rgbClr val="000066"/>
              </a:solidFill>
              <a:latin typeface="+mn-lt"/>
            </a:rPr>
            <a:t>GSTR-9 with Financials and monthly returns</a:t>
          </a:r>
          <a:endParaRPr lang="en-IN" sz="1700" kern="1200" dirty="0">
            <a:solidFill>
              <a:srgbClr val="000066"/>
            </a:solidFill>
            <a:latin typeface="+mn-lt"/>
          </a:endParaRPr>
        </a:p>
      </dsp:txBody>
      <dsp:txXfrm>
        <a:off x="5430961" y="641550"/>
        <a:ext cx="2174372" cy="1987402"/>
      </dsp:txXfrm>
    </dsp:sp>
    <dsp:sp modelId="{4644AB7D-1454-4B34-BF09-687B7D099537}">
      <dsp:nvSpPr>
        <dsp:cNvPr id="0" name=""/>
        <dsp:cNvSpPr/>
      </dsp:nvSpPr>
      <dsp:spPr>
        <a:xfrm>
          <a:off x="2895599" y="2854611"/>
          <a:ext cx="2356106" cy="2199132"/>
        </a:xfrm>
        <a:prstGeom prst="roundRect">
          <a:avLst/>
        </a:prstGeom>
        <a:solidFill>
          <a:schemeClr val="accent4">
            <a:hueOff val="13615356"/>
            <a:satOff val="-15991"/>
            <a:lumOff val="61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rgbClr val="000066"/>
              </a:solidFill>
              <a:latin typeface="+mn-lt"/>
            </a:rPr>
            <a:t>Interest calculation</a:t>
          </a:r>
          <a:endParaRPr lang="en-IN" sz="1700" kern="1200" dirty="0">
            <a:solidFill>
              <a:srgbClr val="000066"/>
            </a:solidFill>
            <a:latin typeface="+mn-lt"/>
          </a:endParaRPr>
        </a:p>
      </dsp:txBody>
      <dsp:txXfrm>
        <a:off x="3002952" y="2961964"/>
        <a:ext cx="2141400" cy="1984426"/>
      </dsp:txXfrm>
    </dsp:sp>
    <dsp:sp modelId="{5B3CACCC-08D2-4847-B375-9A99EC525E68}">
      <dsp:nvSpPr>
        <dsp:cNvPr id="0" name=""/>
        <dsp:cNvSpPr/>
      </dsp:nvSpPr>
      <dsp:spPr>
        <a:xfrm>
          <a:off x="5305051" y="2854611"/>
          <a:ext cx="2392325" cy="2199132"/>
        </a:xfrm>
        <a:prstGeom prst="roundRect">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rgbClr val="000066"/>
              </a:solidFill>
              <a:latin typeface="+mn-lt"/>
            </a:rPr>
            <a:t>ITC Reconciliation GSTR-2A/2B and Books of Accounts</a:t>
          </a:r>
        </a:p>
      </dsp:txBody>
      <dsp:txXfrm>
        <a:off x="5412404" y="2961964"/>
        <a:ext cx="2177619" cy="19844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1DD70-7529-4181-9846-8E5C050E67EB}">
      <dsp:nvSpPr>
        <dsp:cNvPr id="0" name=""/>
        <dsp:cNvSpPr/>
      </dsp:nvSpPr>
      <dsp:spPr>
        <a:xfrm>
          <a:off x="0" y="515480"/>
          <a:ext cx="71628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59E3F2-8C8E-441B-BBF8-48795C69E503}">
      <dsp:nvSpPr>
        <dsp:cNvPr id="0" name=""/>
        <dsp:cNvSpPr/>
      </dsp:nvSpPr>
      <dsp:spPr>
        <a:xfrm>
          <a:off x="358140" y="13639"/>
          <a:ext cx="5013960" cy="1003680"/>
        </a:xfrm>
        <a:prstGeom prst="roundRect">
          <a:avLst/>
        </a:prstGeom>
        <a:solidFill>
          <a:schemeClr val="accent4">
            <a:lumMod val="20000"/>
            <a:lumOff val="8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b="1" kern="1200" dirty="0">
              <a:solidFill>
                <a:srgbClr val="000066"/>
              </a:solidFill>
            </a:rPr>
            <a:t>ASMT-10</a:t>
          </a:r>
          <a:r>
            <a:rPr lang="en-US" sz="1800" kern="1200" dirty="0">
              <a:solidFill>
                <a:srgbClr val="000066"/>
              </a:solidFill>
            </a:rPr>
            <a:t>: Notice u/s 61 for intimating discrepancies in the  return after scrutiny</a:t>
          </a:r>
          <a:endParaRPr lang="en-IN" sz="1800" kern="1200" dirty="0"/>
        </a:p>
      </dsp:txBody>
      <dsp:txXfrm>
        <a:off x="407136" y="62635"/>
        <a:ext cx="4915968" cy="905688"/>
      </dsp:txXfrm>
    </dsp:sp>
    <dsp:sp modelId="{F623119F-E765-4125-B942-F301F18D9004}">
      <dsp:nvSpPr>
        <dsp:cNvPr id="0" name=""/>
        <dsp:cNvSpPr/>
      </dsp:nvSpPr>
      <dsp:spPr>
        <a:xfrm>
          <a:off x="0" y="2057720"/>
          <a:ext cx="71628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6FB2BC-88C3-461F-AB25-2C2316A9A607}">
      <dsp:nvSpPr>
        <dsp:cNvPr id="0" name=""/>
        <dsp:cNvSpPr/>
      </dsp:nvSpPr>
      <dsp:spPr>
        <a:xfrm>
          <a:off x="358140" y="1555880"/>
          <a:ext cx="5013960" cy="1003680"/>
        </a:xfrm>
        <a:prstGeom prst="roundRect">
          <a:avLst/>
        </a:prstGeom>
        <a:solidFill>
          <a:schemeClr val="accent4">
            <a:lumMod val="20000"/>
            <a:lumOff val="8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rgbClr val="000066"/>
              </a:solidFill>
            </a:rPr>
            <a:t>ASMT-11</a:t>
          </a:r>
          <a:r>
            <a:rPr lang="en-US" sz="1800" kern="1200" dirty="0">
              <a:solidFill>
                <a:srgbClr val="000066"/>
              </a:solidFill>
            </a:rPr>
            <a:t>: Reply to the notice issued u/s 61 intimating discrepancies in the return (</a:t>
          </a:r>
          <a:r>
            <a:rPr lang="en-US" sz="1800" u="sng" kern="1200" dirty="0">
              <a:solidFill>
                <a:srgbClr val="000066"/>
              </a:solidFill>
            </a:rPr>
            <a:t>within 30 days which can be extended by PO </a:t>
          </a:r>
          <a:r>
            <a:rPr lang="en-US" sz="1800" kern="1200" dirty="0">
              <a:solidFill>
                <a:srgbClr val="000066"/>
              </a:solidFill>
            </a:rPr>
            <a:t>)</a:t>
          </a:r>
        </a:p>
      </dsp:txBody>
      <dsp:txXfrm>
        <a:off x="407136" y="1604876"/>
        <a:ext cx="4915968" cy="905688"/>
      </dsp:txXfrm>
    </dsp:sp>
    <dsp:sp modelId="{16806119-3FAE-41F1-89FC-69FB7A14EA4A}">
      <dsp:nvSpPr>
        <dsp:cNvPr id="0" name=""/>
        <dsp:cNvSpPr/>
      </dsp:nvSpPr>
      <dsp:spPr>
        <a:xfrm>
          <a:off x="0" y="3599960"/>
          <a:ext cx="71628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50A4AF-77B9-4478-ADC8-6975372C1C22}">
      <dsp:nvSpPr>
        <dsp:cNvPr id="0" name=""/>
        <dsp:cNvSpPr/>
      </dsp:nvSpPr>
      <dsp:spPr>
        <a:xfrm>
          <a:off x="358140" y="3098119"/>
          <a:ext cx="5013960" cy="1003680"/>
        </a:xfrm>
        <a:prstGeom prst="roundRect">
          <a:avLst/>
        </a:prstGeom>
        <a:solidFill>
          <a:schemeClr val="accent4">
            <a:lumMod val="20000"/>
            <a:lumOff val="8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rgbClr val="000066"/>
              </a:solidFill>
            </a:rPr>
            <a:t>ASMT-12</a:t>
          </a:r>
          <a:r>
            <a:rPr lang="en-US" sz="1800" kern="1200" dirty="0">
              <a:solidFill>
                <a:srgbClr val="000066"/>
              </a:solidFill>
            </a:rPr>
            <a:t>: Order of acceptance of reply against the  notice issued </a:t>
          </a:r>
          <a:endParaRPr lang="en-IN" sz="1800" kern="1200" dirty="0"/>
        </a:p>
      </dsp:txBody>
      <dsp:txXfrm>
        <a:off x="407136" y="3147115"/>
        <a:ext cx="4915968" cy="905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D0425-D1B7-47FB-B694-B80242861302}">
      <dsp:nvSpPr>
        <dsp:cNvPr id="0" name=""/>
        <dsp:cNvSpPr/>
      </dsp:nvSpPr>
      <dsp:spPr>
        <a:xfrm rot="16200000">
          <a:off x="558810" y="-409448"/>
          <a:ext cx="2032000" cy="3048000"/>
        </a:xfrm>
        <a:prstGeom prst="round1Rect">
          <a:avLst/>
        </a:prstGeom>
        <a:solidFill>
          <a:schemeClr val="accent3">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rgbClr val="000066"/>
              </a:solidFill>
            </a:rPr>
            <a:t>Audit under Section 65 </a:t>
          </a:r>
        </a:p>
      </dsp:txBody>
      <dsp:txXfrm rot="5400000">
        <a:off x="50810" y="98552"/>
        <a:ext cx="3048000" cy="1524000"/>
      </dsp:txXfrm>
    </dsp:sp>
    <dsp:sp modelId="{EF8367E0-954B-4395-9DB0-C9181EFBB7D3}">
      <dsp:nvSpPr>
        <dsp:cNvPr id="0" name=""/>
        <dsp:cNvSpPr/>
      </dsp:nvSpPr>
      <dsp:spPr>
        <a:xfrm>
          <a:off x="3022610" y="98551"/>
          <a:ext cx="3048000" cy="2032000"/>
        </a:xfrm>
        <a:prstGeom prst="round1Rect">
          <a:avLst/>
        </a:prstGeom>
        <a:solidFill>
          <a:schemeClr val="accent3">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rgbClr val="000066"/>
              </a:solidFill>
            </a:rPr>
            <a:t>Special Audit under Section 66</a:t>
          </a:r>
        </a:p>
      </dsp:txBody>
      <dsp:txXfrm>
        <a:off x="3022610" y="98551"/>
        <a:ext cx="3048000" cy="1524000"/>
      </dsp:txXfrm>
    </dsp:sp>
    <dsp:sp modelId="{F0E85C03-4457-4C28-A36B-5934117E32D5}">
      <dsp:nvSpPr>
        <dsp:cNvPr id="0" name=""/>
        <dsp:cNvSpPr/>
      </dsp:nvSpPr>
      <dsp:spPr>
        <a:xfrm rot="10800000">
          <a:off x="50810" y="2032000"/>
          <a:ext cx="3048000" cy="2032000"/>
        </a:xfrm>
        <a:prstGeom prst="round1Rect">
          <a:avLst/>
        </a:prstGeom>
        <a:solidFill>
          <a:schemeClr val="accent3">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rgbClr val="000066"/>
              </a:solidFill>
            </a:rPr>
            <a:t>Inspection, Search and Seizure under Section 67</a:t>
          </a:r>
        </a:p>
      </dsp:txBody>
      <dsp:txXfrm rot="10800000">
        <a:off x="50810" y="2539999"/>
        <a:ext cx="3048000" cy="1524000"/>
      </dsp:txXfrm>
    </dsp:sp>
    <dsp:sp modelId="{EAF5207C-4093-4AC9-85A5-C814C69323B1}">
      <dsp:nvSpPr>
        <dsp:cNvPr id="0" name=""/>
        <dsp:cNvSpPr/>
      </dsp:nvSpPr>
      <dsp:spPr>
        <a:xfrm rot="5400000">
          <a:off x="3530610" y="1523999"/>
          <a:ext cx="2032000" cy="3048000"/>
        </a:xfrm>
        <a:prstGeom prst="round1Rect">
          <a:avLst/>
        </a:prstGeom>
        <a:solidFill>
          <a:srgbClr val="A28E6A">
            <a:lumMod val="40000"/>
            <a:lumOff val="60000"/>
          </a:srgbClr>
        </a:solidFill>
        <a:ln w="127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IN" sz="2400" kern="1200" dirty="0">
              <a:solidFill>
                <a:srgbClr val="000066"/>
              </a:solidFill>
              <a:latin typeface="Rockwell" panose="02060603020205020403"/>
              <a:ea typeface="+mn-ea"/>
              <a:cs typeface="+mn-cs"/>
            </a:rPr>
            <a:t>Notice under Section 73/74</a:t>
          </a:r>
        </a:p>
      </dsp:txBody>
      <dsp:txXfrm rot="-5400000">
        <a:off x="3022610" y="2539999"/>
        <a:ext cx="3048000" cy="1524000"/>
      </dsp:txXfrm>
    </dsp:sp>
    <dsp:sp modelId="{C8E4F777-8A0E-4545-A33F-58501ABA96BE}">
      <dsp:nvSpPr>
        <dsp:cNvPr id="0" name=""/>
        <dsp:cNvSpPr/>
      </dsp:nvSpPr>
      <dsp:spPr>
        <a:xfrm>
          <a:off x="2133600" y="1523999"/>
          <a:ext cx="1828800" cy="10160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solidFill>
                <a:schemeClr val="bg1"/>
              </a:solidFill>
              <a:latin typeface="+mj-lt"/>
            </a:rPr>
            <a:t>Proper Officer may proceed with</a:t>
          </a:r>
        </a:p>
      </dsp:txBody>
      <dsp:txXfrm>
        <a:off x="2183197" y="1573596"/>
        <a:ext cx="1729606" cy="91680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CCA22-1309-4C8E-8636-5FA1FAC67B09}" type="datetimeFigureOut">
              <a:rPr lang="en-IN" smtClean="0"/>
              <a:t>29-01-2021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CEF63-A68F-4B8C-A56B-ABABB194E218}" type="slidenum">
              <a:rPr lang="en-IN" smtClean="0"/>
              <a:t>‹#›</a:t>
            </a:fld>
            <a:endParaRPr lang="en-IN"/>
          </a:p>
        </p:txBody>
      </p:sp>
    </p:spTree>
    <p:extLst>
      <p:ext uri="{BB962C8B-B14F-4D97-AF65-F5344CB8AC3E}">
        <p14:creationId xmlns:p14="http://schemas.microsoft.com/office/powerpoint/2010/main" val="348715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1/29/2021</a:t>
            </a:r>
          </a:p>
        </p:txBody>
      </p:sp>
      <p:sp>
        <p:nvSpPr>
          <p:cNvPr id="5" name="Footer Placeholder 4"/>
          <p:cNvSpPr>
            <a:spLocks noGrp="1"/>
          </p:cNvSpPr>
          <p:nvPr>
            <p:ph type="ftr" sz="quarter" idx="11"/>
          </p:nvPr>
        </p:nvSpPr>
        <p:spPr>
          <a:xfrm>
            <a:off x="812805" y="6272785"/>
            <a:ext cx="4745736" cy="365125"/>
          </a:xfrm>
        </p:spPr>
        <p:txBody>
          <a:bodyPr/>
          <a:lstStyle/>
          <a:p>
            <a:r>
              <a:rPr lang="en-US"/>
              <a:t>AK Batra &amp; Associates</a:t>
            </a: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80319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1/29/2021</a:t>
            </a:r>
          </a:p>
        </p:txBody>
      </p:sp>
      <p:sp>
        <p:nvSpPr>
          <p:cNvPr id="8" name="Footer Placeholder 7"/>
          <p:cNvSpPr>
            <a:spLocks noGrp="1"/>
          </p:cNvSpPr>
          <p:nvPr>
            <p:ph type="ftr" sz="quarter" idx="11"/>
          </p:nvPr>
        </p:nvSpPr>
        <p:spPr/>
        <p:txBody>
          <a:bodyPr/>
          <a:lstStyle/>
          <a:p>
            <a:r>
              <a:rPr lang="en-US"/>
              <a:t>AK Batra &amp; Associates</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6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1/29/2021</a:t>
            </a:r>
          </a:p>
        </p:txBody>
      </p:sp>
      <p:sp>
        <p:nvSpPr>
          <p:cNvPr id="8" name="Footer Placeholder 7"/>
          <p:cNvSpPr>
            <a:spLocks noGrp="1"/>
          </p:cNvSpPr>
          <p:nvPr>
            <p:ph type="ftr" sz="quarter" idx="11"/>
          </p:nvPr>
        </p:nvSpPr>
        <p:spPr/>
        <p:txBody>
          <a:bodyPr/>
          <a:lstStyle/>
          <a:p>
            <a:r>
              <a:rPr lang="en-US"/>
              <a:t>AK Batra &amp; Associates</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215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1/29/2021</a:t>
            </a:r>
          </a:p>
        </p:txBody>
      </p:sp>
      <p:sp>
        <p:nvSpPr>
          <p:cNvPr id="8" name="Footer Placeholder 7"/>
          <p:cNvSpPr>
            <a:spLocks noGrp="1"/>
          </p:cNvSpPr>
          <p:nvPr>
            <p:ph type="ftr" sz="quarter" idx="11"/>
          </p:nvPr>
        </p:nvSpPr>
        <p:spPr/>
        <p:txBody>
          <a:bodyPr/>
          <a:lstStyle/>
          <a:p>
            <a:r>
              <a:rPr lang="en-US"/>
              <a:t>AK Batra &amp; Associates</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643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r>
              <a:rPr lang="en-US"/>
              <a:t>1/29/2021</a:t>
            </a:r>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a:t>AK Batra &amp; Associates</a:t>
            </a: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7776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1/29/2021</a:t>
            </a:r>
          </a:p>
        </p:txBody>
      </p:sp>
      <p:sp>
        <p:nvSpPr>
          <p:cNvPr id="6" name="Footer Placeholder 5"/>
          <p:cNvSpPr>
            <a:spLocks noGrp="1"/>
          </p:cNvSpPr>
          <p:nvPr>
            <p:ph type="ftr" sz="quarter" idx="11"/>
          </p:nvPr>
        </p:nvSpPr>
        <p:spPr/>
        <p:txBody>
          <a:bodyPr/>
          <a:lstStyle/>
          <a:p>
            <a:r>
              <a:rPr lang="en-US"/>
              <a:t>AK Batra &amp; Associates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787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1/29/2021</a:t>
            </a:r>
          </a:p>
        </p:txBody>
      </p:sp>
      <p:sp>
        <p:nvSpPr>
          <p:cNvPr id="8" name="Footer Placeholder 7"/>
          <p:cNvSpPr>
            <a:spLocks noGrp="1"/>
          </p:cNvSpPr>
          <p:nvPr>
            <p:ph type="ftr" sz="quarter" idx="11"/>
          </p:nvPr>
        </p:nvSpPr>
        <p:spPr/>
        <p:txBody>
          <a:bodyPr/>
          <a:lstStyle/>
          <a:p>
            <a:r>
              <a:rPr lang="en-US"/>
              <a:t>AK Batra &amp; Associates</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4759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r>
              <a:rPr lang="en-US"/>
              <a:t>1/29/2021</a:t>
            </a:r>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a:t>AK Batra &amp; Associates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737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p>
        </p:txBody>
      </p:sp>
      <p:sp>
        <p:nvSpPr>
          <p:cNvPr id="3" name="Footer Placeholder 2"/>
          <p:cNvSpPr>
            <a:spLocks noGrp="1"/>
          </p:cNvSpPr>
          <p:nvPr>
            <p:ph type="ftr" sz="quarter" idx="11"/>
          </p:nvPr>
        </p:nvSpPr>
        <p:spPr/>
        <p:txBody>
          <a:bodyPr/>
          <a:lstStyle/>
          <a:p>
            <a:r>
              <a:rPr lang="en-US"/>
              <a:t>AK Batra &amp; Associates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1016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r>
              <a:rPr lang="en-US"/>
              <a:t>1/29/2021</a:t>
            </a:r>
          </a:p>
        </p:txBody>
      </p:sp>
      <p:sp>
        <p:nvSpPr>
          <p:cNvPr id="10" name="Footer Placeholder 9"/>
          <p:cNvSpPr>
            <a:spLocks noGrp="1"/>
          </p:cNvSpPr>
          <p:nvPr>
            <p:ph type="ftr" sz="quarter" idx="11"/>
          </p:nvPr>
        </p:nvSpPr>
        <p:spPr/>
        <p:txBody>
          <a:bodyPr/>
          <a:lstStyle/>
          <a:p>
            <a:r>
              <a:rPr lang="en-US"/>
              <a:t>AK Batra &amp; Associates</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496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r>
              <a:rPr lang="en-US"/>
              <a:t>1/29/2021</a:t>
            </a:r>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2118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r>
              <a:rPr lang="en-US"/>
              <a:t>1/29/2021</a:t>
            </a: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a:t>AK Batra &amp; Associates</a:t>
            </a: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66240897"/>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hf hdr="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070" y="1066800"/>
            <a:ext cx="8288130" cy="1447800"/>
          </a:xfrm>
        </p:spPr>
        <p:txBody>
          <a:bodyPr>
            <a:normAutofit fontScale="90000"/>
          </a:bodyPr>
          <a:lstStyle/>
          <a:p>
            <a:r>
              <a:rPr lang="en-IN" dirty="0">
                <a:solidFill>
                  <a:srgbClr val="002060"/>
                </a:solidFill>
              </a:rPr>
              <a:t>PRACTICAL aspects on ASSESSMENTS AND departmental AUDIT IN GST</a:t>
            </a:r>
          </a:p>
        </p:txBody>
      </p:sp>
      <p:sp>
        <p:nvSpPr>
          <p:cNvPr id="3" name="Subtitle 2"/>
          <p:cNvSpPr>
            <a:spLocks noGrp="1"/>
          </p:cNvSpPr>
          <p:nvPr>
            <p:ph type="subTitle" idx="1"/>
          </p:nvPr>
        </p:nvSpPr>
        <p:spPr>
          <a:xfrm>
            <a:off x="570566" y="3451206"/>
            <a:ext cx="7328875" cy="1160972"/>
          </a:xfrm>
        </p:spPr>
        <p:txBody>
          <a:bodyPr>
            <a:normAutofit/>
          </a:bodyPr>
          <a:lstStyle/>
          <a:p>
            <a:r>
              <a:rPr lang="en-IN" dirty="0">
                <a:solidFill>
                  <a:srgbClr val="002060"/>
                </a:solidFill>
              </a:rPr>
              <a:t>CA Ashok </a:t>
            </a:r>
            <a:r>
              <a:rPr lang="en-IN" dirty="0" err="1">
                <a:solidFill>
                  <a:srgbClr val="002060"/>
                </a:solidFill>
              </a:rPr>
              <a:t>Batra</a:t>
            </a:r>
            <a:endParaRPr lang="en-IN" dirty="0">
              <a:solidFill>
                <a:srgbClr val="002060"/>
              </a:solidFill>
            </a:endParaRPr>
          </a:p>
          <a:p>
            <a:r>
              <a:rPr lang="en-IN" dirty="0">
                <a:solidFill>
                  <a:srgbClr val="002060"/>
                </a:solidFill>
              </a:rPr>
              <a:t>A. K. </a:t>
            </a:r>
            <a:r>
              <a:rPr lang="en-IN" dirty="0" err="1">
                <a:solidFill>
                  <a:srgbClr val="002060"/>
                </a:solidFill>
              </a:rPr>
              <a:t>Batra</a:t>
            </a:r>
            <a:r>
              <a:rPr lang="en-IN" dirty="0">
                <a:solidFill>
                  <a:srgbClr val="002060"/>
                </a:solidFill>
              </a:rPr>
              <a:t> &amp; Associates, New Delhi</a:t>
            </a:r>
          </a:p>
        </p:txBody>
      </p:sp>
      <p:sp>
        <p:nvSpPr>
          <p:cNvPr id="5" name="Date Placeholder 4">
            <a:extLst>
              <a:ext uri="{FF2B5EF4-FFF2-40B4-BE49-F238E27FC236}">
                <a16:creationId xmlns:a16="http://schemas.microsoft.com/office/drawing/2014/main" id="{C3860C7C-C5F3-45FA-A5DA-4EDA57560D89}"/>
              </a:ext>
            </a:extLst>
          </p:cNvPr>
          <p:cNvSpPr>
            <a:spLocks noGrp="1"/>
          </p:cNvSpPr>
          <p:nvPr>
            <p:ph type="dt" sz="half" idx="10"/>
          </p:nvPr>
        </p:nvSpPr>
        <p:spPr>
          <a:xfrm>
            <a:off x="7162800" y="6135089"/>
            <a:ext cx="1375980" cy="370171"/>
          </a:xfrm>
        </p:spPr>
        <p:txBody>
          <a:bodyPr/>
          <a:lstStyle/>
          <a:p>
            <a:r>
              <a:rPr lang="en-US" sz="1600"/>
              <a:t>1/29/2021</a:t>
            </a:r>
            <a:endParaRPr lang="en-US" sz="1600" dirty="0"/>
          </a:p>
        </p:txBody>
      </p:sp>
      <p:sp>
        <p:nvSpPr>
          <p:cNvPr id="4" name="Footer Placeholder 3">
            <a:extLst>
              <a:ext uri="{FF2B5EF4-FFF2-40B4-BE49-F238E27FC236}">
                <a16:creationId xmlns:a16="http://schemas.microsoft.com/office/drawing/2014/main" id="{3A14F889-AB39-4BD6-A8E3-A8E7A8303B87}"/>
              </a:ext>
            </a:extLst>
          </p:cNvPr>
          <p:cNvSpPr>
            <a:spLocks noGrp="1"/>
          </p:cNvSpPr>
          <p:nvPr>
            <p:ph type="ftr" sz="quarter" idx="11"/>
          </p:nvPr>
        </p:nvSpPr>
        <p:spPr>
          <a:xfrm>
            <a:off x="812804" y="6272785"/>
            <a:ext cx="5179563" cy="365125"/>
          </a:xfrm>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5EA1F2E1-8625-49BC-8E05-56C20B3D781E}"/>
              </a:ext>
            </a:extLst>
          </p:cNvPr>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79426-2203-48C5-A680-945BF62D1080}"/>
              </a:ext>
            </a:extLst>
          </p:cNvPr>
          <p:cNvSpPr>
            <a:spLocks noGrp="1"/>
          </p:cNvSpPr>
          <p:nvPr>
            <p:ph type="title"/>
          </p:nvPr>
        </p:nvSpPr>
        <p:spPr>
          <a:xfrm>
            <a:off x="381000" y="304800"/>
            <a:ext cx="7772400" cy="1609344"/>
          </a:xfrm>
        </p:spPr>
        <p:txBody>
          <a:bodyPr>
            <a:noAutofit/>
          </a:bodyPr>
          <a:lstStyle/>
          <a:p>
            <a:r>
              <a:rPr lang="en-IN" sz="3200" dirty="0">
                <a:solidFill>
                  <a:srgbClr val="000066"/>
                </a:solidFill>
              </a:rPr>
              <a:t>Scrutiny of returns – section 61</a:t>
            </a:r>
          </a:p>
        </p:txBody>
      </p:sp>
      <p:sp>
        <p:nvSpPr>
          <p:cNvPr id="4" name="Date Placeholder 3">
            <a:extLst>
              <a:ext uri="{FF2B5EF4-FFF2-40B4-BE49-F238E27FC236}">
                <a16:creationId xmlns:a16="http://schemas.microsoft.com/office/drawing/2014/main" id="{6256AD8F-1DD3-4F6B-A282-C21A70232161}"/>
              </a:ext>
            </a:extLst>
          </p:cNvPr>
          <p:cNvSpPr>
            <a:spLocks noGrp="1"/>
          </p:cNvSpPr>
          <p:nvPr>
            <p:ph type="dt" sz="half" idx="10"/>
          </p:nvPr>
        </p:nvSpPr>
        <p:spPr/>
        <p:txBody>
          <a:bodyPr/>
          <a:lstStyle/>
          <a:p>
            <a:r>
              <a:rPr lang="en-US" sz="1600" dirty="0"/>
              <a:t>1/29/2021</a:t>
            </a:r>
          </a:p>
        </p:txBody>
      </p:sp>
      <p:sp>
        <p:nvSpPr>
          <p:cNvPr id="3" name="Footer Placeholder 2">
            <a:extLst>
              <a:ext uri="{FF2B5EF4-FFF2-40B4-BE49-F238E27FC236}">
                <a16:creationId xmlns:a16="http://schemas.microsoft.com/office/drawing/2014/main" id="{62B334E0-0258-478D-A1FE-6FCB8C7AA57B}"/>
              </a:ext>
            </a:extLst>
          </p:cNvPr>
          <p:cNvSpPr>
            <a:spLocks noGrp="1"/>
          </p:cNvSpPr>
          <p:nvPr>
            <p:ph type="ftr" sz="quarter" idx="11"/>
          </p:nvPr>
        </p:nvSpPr>
        <p:spPr/>
        <p:txBody>
          <a:bodyPr/>
          <a:lstStyle/>
          <a:p>
            <a:r>
              <a:rPr lang="en-US" sz="1600" dirty="0"/>
              <a:t>AK Batra &amp; Associates</a:t>
            </a:r>
          </a:p>
        </p:txBody>
      </p:sp>
      <p:sp>
        <p:nvSpPr>
          <p:cNvPr id="5" name="Slide Number Placeholder 4">
            <a:extLst>
              <a:ext uri="{FF2B5EF4-FFF2-40B4-BE49-F238E27FC236}">
                <a16:creationId xmlns:a16="http://schemas.microsoft.com/office/drawing/2014/main" id="{E0B99F2F-3A1C-4162-9DA5-4D83BBE89DEA}"/>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10" name="Title 1">
            <a:extLst>
              <a:ext uri="{FF2B5EF4-FFF2-40B4-BE49-F238E27FC236}">
                <a16:creationId xmlns:a16="http://schemas.microsoft.com/office/drawing/2014/main" id="{9EBB2F36-CA7B-44D1-9711-9EDEE57C1175}"/>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
        <p:nvSpPr>
          <p:cNvPr id="7" name="Content Placeholder 6">
            <a:extLst>
              <a:ext uri="{FF2B5EF4-FFF2-40B4-BE49-F238E27FC236}">
                <a16:creationId xmlns:a16="http://schemas.microsoft.com/office/drawing/2014/main" id="{12ABBE7D-CF4F-4F52-869C-AA6733408743}"/>
              </a:ext>
            </a:extLst>
          </p:cNvPr>
          <p:cNvSpPr>
            <a:spLocks noGrp="1"/>
          </p:cNvSpPr>
          <p:nvPr>
            <p:ph idx="1"/>
          </p:nvPr>
        </p:nvSpPr>
        <p:spPr>
          <a:xfrm>
            <a:off x="446532" y="1349501"/>
            <a:ext cx="8316468" cy="4923283"/>
          </a:xfrm>
        </p:spPr>
        <p:txBody>
          <a:bodyPr>
            <a:noAutofit/>
          </a:bodyPr>
          <a:lstStyle/>
          <a:p>
            <a:pPr algn="just">
              <a:buFont typeface="Arial" panose="020B0604020202020204" pitchFamily="34" charset="0"/>
              <a:buChar char="•"/>
            </a:pPr>
            <a:r>
              <a:rPr lang="en-IN" sz="2500" dirty="0">
                <a:solidFill>
                  <a:srgbClr val="000066"/>
                </a:solidFill>
              </a:rPr>
              <a:t>The proper officer may scrutinize the returns and related particulars furnished by registered person to verify correctness of return (correctness of amounts, arithmetic error, ensuring correctness of ITC availed and utilised) and inform the discrepancies noticed in prescribed manner. </a:t>
            </a:r>
          </a:p>
          <a:p>
            <a:pPr algn="just">
              <a:buFont typeface="Arial" panose="020B0604020202020204" pitchFamily="34" charset="0"/>
              <a:buChar char="•"/>
            </a:pPr>
            <a:r>
              <a:rPr lang="en-IN" sz="2500" dirty="0">
                <a:solidFill>
                  <a:srgbClr val="000066"/>
                </a:solidFill>
              </a:rPr>
              <a:t>An explanation to above notice may be given within 30 days which may further be extended at the mercy of PO. </a:t>
            </a:r>
          </a:p>
          <a:p>
            <a:pPr algn="just">
              <a:buFont typeface="Arial" panose="020B0604020202020204" pitchFamily="34" charset="0"/>
              <a:buChar char="•"/>
            </a:pPr>
            <a:r>
              <a:rPr lang="en-IN" sz="2500" dirty="0">
                <a:solidFill>
                  <a:srgbClr val="000066"/>
                </a:solidFill>
              </a:rPr>
              <a:t>If explanation offered is acceptable, no further action may be taken. </a:t>
            </a:r>
          </a:p>
          <a:p>
            <a:pPr algn="just">
              <a:buFont typeface="Arial" panose="020B0604020202020204" pitchFamily="34" charset="0"/>
              <a:buChar char="•"/>
            </a:pPr>
            <a:r>
              <a:rPr lang="en-IN" sz="2500" dirty="0">
                <a:solidFill>
                  <a:srgbClr val="000066"/>
                </a:solidFill>
              </a:rPr>
              <a:t>Otherwise PO may initiate appropriate action in Section 65/66/67/73/74.</a:t>
            </a:r>
          </a:p>
        </p:txBody>
      </p:sp>
    </p:spTree>
    <p:extLst>
      <p:ext uri="{BB962C8B-B14F-4D97-AF65-F5344CB8AC3E}">
        <p14:creationId xmlns:p14="http://schemas.microsoft.com/office/powerpoint/2010/main" val="189641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C839A-92B5-4185-9F4D-0D13615F4C30}"/>
              </a:ext>
            </a:extLst>
          </p:cNvPr>
          <p:cNvSpPr>
            <a:spLocks noGrp="1"/>
          </p:cNvSpPr>
          <p:nvPr>
            <p:ph type="title"/>
          </p:nvPr>
        </p:nvSpPr>
        <p:spPr>
          <a:xfrm>
            <a:off x="457200" y="914400"/>
            <a:ext cx="7696200" cy="715963"/>
          </a:xfrm>
        </p:spPr>
        <p:txBody>
          <a:bodyPr>
            <a:noAutofit/>
          </a:bodyPr>
          <a:lstStyle/>
          <a:p>
            <a:r>
              <a:rPr lang="en-US" sz="3200" dirty="0">
                <a:solidFill>
                  <a:srgbClr val="000066"/>
                </a:solidFill>
              </a:rPr>
              <a:t>RELEVANT PROVISION -SECTION 61 OF CGST ACT, 2017  READ WITH RULE 99 OF CGST RULES, 2017</a:t>
            </a:r>
            <a:endParaRPr lang="en-IN" sz="3200" dirty="0">
              <a:solidFill>
                <a:srgbClr val="000066"/>
              </a:solidFill>
            </a:endParaRPr>
          </a:p>
        </p:txBody>
      </p:sp>
      <p:sp>
        <p:nvSpPr>
          <p:cNvPr id="5" name="Date Placeholder 4">
            <a:extLst>
              <a:ext uri="{FF2B5EF4-FFF2-40B4-BE49-F238E27FC236}">
                <a16:creationId xmlns:a16="http://schemas.microsoft.com/office/drawing/2014/main" id="{63FAD8F2-08EB-40DA-B812-5D3CA51259C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95D64481-75CC-4E48-A900-118FAF0E3588}"/>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45DCD511-CD45-4E04-A413-BCB3E772FCB2}"/>
              </a:ext>
            </a:extLst>
          </p:cNvPr>
          <p:cNvSpPr>
            <a:spLocks noGrp="1"/>
          </p:cNvSpPr>
          <p:nvPr>
            <p:ph type="sldNum" sz="quarter" idx="12"/>
          </p:nvPr>
        </p:nvSpPr>
        <p:spPr/>
        <p:txBody>
          <a:bodyPr/>
          <a:lstStyle/>
          <a:p>
            <a:fld id="{B6F15528-21DE-4FAA-801E-634DDDAF4B2B}" type="slidenum">
              <a:rPr lang="en-US" smtClean="0"/>
              <a:pPr/>
              <a:t>11</a:t>
            </a:fld>
            <a:endParaRPr lang="en-US"/>
          </a:p>
        </p:txBody>
      </p:sp>
      <p:sp>
        <p:nvSpPr>
          <p:cNvPr id="7" name="Title 1">
            <a:extLst>
              <a:ext uri="{FF2B5EF4-FFF2-40B4-BE49-F238E27FC236}">
                <a16:creationId xmlns:a16="http://schemas.microsoft.com/office/drawing/2014/main" id="{16E8ECF9-FB43-48D0-88CE-A1B39914CB7D}"/>
              </a:ext>
            </a:extLst>
          </p:cNvPr>
          <p:cNvSpPr txBox="1">
            <a:spLocks/>
          </p:cNvSpPr>
          <p:nvPr/>
        </p:nvSpPr>
        <p:spPr>
          <a:xfrm>
            <a:off x="457200" y="274640"/>
            <a:ext cx="7467600" cy="4873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t>PRACTICAL ASPECTS IN GST ASSESSMENTS</a:t>
            </a:r>
          </a:p>
        </p:txBody>
      </p:sp>
      <p:graphicFrame>
        <p:nvGraphicFramePr>
          <p:cNvPr id="8" name="Diagram 7">
            <a:extLst>
              <a:ext uri="{FF2B5EF4-FFF2-40B4-BE49-F238E27FC236}">
                <a16:creationId xmlns:a16="http://schemas.microsoft.com/office/drawing/2014/main" id="{D1BF1CFC-919A-48AC-87A8-3879CAD06D63}"/>
              </a:ext>
            </a:extLst>
          </p:cNvPr>
          <p:cNvGraphicFramePr/>
          <p:nvPr>
            <p:extLst>
              <p:ext uri="{D42A27DB-BD31-4B8C-83A1-F6EECF244321}">
                <p14:modId xmlns:p14="http://schemas.microsoft.com/office/powerpoint/2010/main" val="2098819238"/>
              </p:ext>
            </p:extLst>
          </p:nvPr>
        </p:nvGraphicFramePr>
        <p:xfrm>
          <a:off x="990600" y="1778000"/>
          <a:ext cx="71628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id="{4CFDB2A5-FA09-4E11-8D0E-9CB5326FDF4F}"/>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371897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1C26-58E7-45CC-855D-53E4B6F3B67C}"/>
              </a:ext>
            </a:extLst>
          </p:cNvPr>
          <p:cNvSpPr>
            <a:spLocks noGrp="1"/>
          </p:cNvSpPr>
          <p:nvPr>
            <p:ph type="title"/>
          </p:nvPr>
        </p:nvSpPr>
        <p:spPr>
          <a:xfrm>
            <a:off x="457200" y="752856"/>
            <a:ext cx="7848600" cy="999744"/>
          </a:xfrm>
        </p:spPr>
        <p:txBody>
          <a:bodyPr/>
          <a:lstStyle/>
          <a:p>
            <a:r>
              <a:rPr lang="en-IN" dirty="0">
                <a:solidFill>
                  <a:srgbClr val="000066"/>
                </a:solidFill>
              </a:rPr>
              <a:t>Unsatisfied by the explanation</a:t>
            </a:r>
          </a:p>
        </p:txBody>
      </p:sp>
      <p:sp>
        <p:nvSpPr>
          <p:cNvPr id="3" name="Date Placeholder 2">
            <a:extLst>
              <a:ext uri="{FF2B5EF4-FFF2-40B4-BE49-F238E27FC236}">
                <a16:creationId xmlns:a16="http://schemas.microsoft.com/office/drawing/2014/main" id="{50782B91-B0E4-4640-8828-30B90EC786EA}"/>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9BCBC45-10F9-41C7-B7E6-B15BAA04784F}"/>
              </a:ext>
            </a:extLst>
          </p:cNvPr>
          <p:cNvSpPr>
            <a:spLocks noGrp="1"/>
          </p:cNvSpPr>
          <p:nvPr>
            <p:ph type="ftr" sz="quarter" idx="11"/>
          </p:nvPr>
        </p:nvSpPr>
        <p:spPr/>
        <p:txBody>
          <a:bodyPr/>
          <a:lstStyle/>
          <a:p>
            <a:r>
              <a:rPr lang="en-US" sz="1600" dirty="0"/>
              <a:t>AK Batra &amp; Associates</a:t>
            </a:r>
          </a:p>
        </p:txBody>
      </p:sp>
      <p:sp>
        <p:nvSpPr>
          <p:cNvPr id="5" name="Slide Number Placeholder 4">
            <a:extLst>
              <a:ext uri="{FF2B5EF4-FFF2-40B4-BE49-F238E27FC236}">
                <a16:creationId xmlns:a16="http://schemas.microsoft.com/office/drawing/2014/main" id="{ACE84568-E87B-46C7-A3CA-06C5529D4FB2}"/>
              </a:ext>
            </a:extLst>
          </p:cNvPr>
          <p:cNvSpPr>
            <a:spLocks noGrp="1"/>
          </p:cNvSpPr>
          <p:nvPr>
            <p:ph type="sldNum" sz="quarter" idx="12"/>
          </p:nvPr>
        </p:nvSpPr>
        <p:spPr/>
        <p:txBody>
          <a:bodyPr/>
          <a:lstStyle/>
          <a:p>
            <a:fld id="{B6F15528-21DE-4FAA-801E-634DDDAF4B2B}" type="slidenum">
              <a:rPr lang="en-US" smtClean="0"/>
              <a:pPr/>
              <a:t>12</a:t>
            </a:fld>
            <a:endParaRPr lang="en-US"/>
          </a:p>
        </p:txBody>
      </p:sp>
      <p:sp>
        <p:nvSpPr>
          <p:cNvPr id="20" name="Title 1">
            <a:extLst>
              <a:ext uri="{FF2B5EF4-FFF2-40B4-BE49-F238E27FC236}">
                <a16:creationId xmlns:a16="http://schemas.microsoft.com/office/drawing/2014/main" id="{E2C9A6B3-4DD0-4495-8C94-3C5341A05558}"/>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graphicFrame>
        <p:nvGraphicFramePr>
          <p:cNvPr id="28" name="Diagram 27">
            <a:extLst>
              <a:ext uri="{FF2B5EF4-FFF2-40B4-BE49-F238E27FC236}">
                <a16:creationId xmlns:a16="http://schemas.microsoft.com/office/drawing/2014/main" id="{8DFE9DA2-A73F-457C-91F6-B166030FCAC3}"/>
              </a:ext>
            </a:extLst>
          </p:cNvPr>
          <p:cNvGraphicFramePr/>
          <p:nvPr>
            <p:extLst>
              <p:ext uri="{D42A27DB-BD31-4B8C-83A1-F6EECF244321}">
                <p14:modId xmlns:p14="http://schemas.microsoft.com/office/powerpoint/2010/main" val="4086347068"/>
              </p:ext>
            </p:extLst>
          </p:nvPr>
        </p:nvGraphicFramePr>
        <p:xfrm>
          <a:off x="1524000" y="195529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1621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1D81C-86B9-4254-9AB0-DC5EF35FEEE7}"/>
              </a:ext>
            </a:extLst>
          </p:cNvPr>
          <p:cNvSpPr>
            <a:spLocks noGrp="1"/>
          </p:cNvSpPr>
          <p:nvPr>
            <p:ph type="title"/>
          </p:nvPr>
        </p:nvSpPr>
        <p:spPr>
          <a:xfrm>
            <a:off x="545973" y="723900"/>
            <a:ext cx="7467600" cy="639763"/>
          </a:xfrm>
        </p:spPr>
        <p:txBody>
          <a:bodyPr>
            <a:normAutofit/>
          </a:bodyPr>
          <a:lstStyle/>
          <a:p>
            <a:r>
              <a:rPr lang="en-IN" sz="3200" dirty="0">
                <a:solidFill>
                  <a:srgbClr val="000066"/>
                </a:solidFill>
              </a:rPr>
              <a:t>MEANING OF CORRECTNESS U/S 61</a:t>
            </a:r>
          </a:p>
        </p:txBody>
      </p:sp>
      <p:sp>
        <p:nvSpPr>
          <p:cNvPr id="3" name="Content Placeholder 2">
            <a:extLst>
              <a:ext uri="{FF2B5EF4-FFF2-40B4-BE49-F238E27FC236}">
                <a16:creationId xmlns:a16="http://schemas.microsoft.com/office/drawing/2014/main" id="{40375C85-B111-4822-A614-3C7857665619}"/>
              </a:ext>
            </a:extLst>
          </p:cNvPr>
          <p:cNvSpPr>
            <a:spLocks noGrp="1"/>
          </p:cNvSpPr>
          <p:nvPr>
            <p:ph idx="1"/>
          </p:nvPr>
        </p:nvSpPr>
        <p:spPr>
          <a:xfrm>
            <a:off x="457200" y="1295400"/>
            <a:ext cx="8305800" cy="4838700"/>
          </a:xfrm>
        </p:spPr>
        <p:txBody>
          <a:bodyPr>
            <a:normAutofit lnSpcReduction="10000"/>
          </a:bodyPr>
          <a:lstStyle/>
          <a:p>
            <a:pPr algn="just">
              <a:buFont typeface="Arial" panose="020B0604020202020204" pitchFamily="34" charset="0"/>
              <a:buChar char="•"/>
            </a:pPr>
            <a:r>
              <a:rPr lang="en-US" sz="2400" dirty="0">
                <a:solidFill>
                  <a:srgbClr val="000066"/>
                </a:solidFill>
              </a:rPr>
              <a:t>Supreme Court in </a:t>
            </a:r>
            <a:r>
              <a:rPr lang="en-US" sz="2400" b="1" dirty="0">
                <a:solidFill>
                  <a:srgbClr val="000066"/>
                </a:solidFill>
              </a:rPr>
              <a:t>UOI &amp; </a:t>
            </a:r>
            <a:r>
              <a:rPr lang="en-US" sz="2400" b="1" dirty="0" err="1">
                <a:solidFill>
                  <a:srgbClr val="000066"/>
                </a:solidFill>
              </a:rPr>
              <a:t>Ors</a:t>
            </a:r>
            <a:r>
              <a:rPr lang="en-US" sz="2400" b="1" dirty="0">
                <a:solidFill>
                  <a:srgbClr val="000066"/>
                </a:solidFill>
              </a:rPr>
              <a:t>. vs Naresh </a:t>
            </a:r>
            <a:r>
              <a:rPr lang="en-US" sz="2400" b="1" dirty="0" err="1">
                <a:solidFill>
                  <a:srgbClr val="000066"/>
                </a:solidFill>
              </a:rPr>
              <a:t>Chander</a:t>
            </a:r>
            <a:r>
              <a:rPr lang="en-US" sz="2400" dirty="0">
                <a:solidFill>
                  <a:srgbClr val="000066"/>
                </a:solidFill>
              </a:rPr>
              <a:t> on 27/08/2014 has referred to the meaning  of correctness as follows: </a:t>
            </a:r>
          </a:p>
          <a:p>
            <a:pPr algn="just">
              <a:buFont typeface="Arial" panose="020B0604020202020204" pitchFamily="34" charset="0"/>
              <a:buChar char="•"/>
            </a:pPr>
            <a:r>
              <a:rPr lang="en-US" sz="2400" i="1" dirty="0">
                <a:solidFill>
                  <a:srgbClr val="000066"/>
                </a:solidFill>
              </a:rPr>
              <a:t>In its ordinary meaning and substance, ‘correctness’ is compounded of ‘</a:t>
            </a:r>
            <a:r>
              <a:rPr lang="en-US" sz="2400" b="1" i="1" dirty="0">
                <a:solidFill>
                  <a:srgbClr val="000066"/>
                </a:solidFill>
              </a:rPr>
              <a:t>legality’ and ‘propriety’ and that which is legal and proper is ‘correct’.</a:t>
            </a:r>
          </a:p>
          <a:p>
            <a:pPr algn="just">
              <a:buFont typeface="Arial" panose="020B0604020202020204" pitchFamily="34" charset="0"/>
              <a:buChar char="•"/>
            </a:pPr>
            <a:r>
              <a:rPr lang="en-US" sz="2400" dirty="0">
                <a:solidFill>
                  <a:srgbClr val="000066"/>
                </a:solidFill>
              </a:rPr>
              <a:t>Verification of correctness covers both legality and propriety and therefore for  any return and related particulars furnished by the registered person,  proceedings-initiated u/s 61 can extend to verify legality and propriety  of the return and related particulars furnished in the return regarding </a:t>
            </a:r>
            <a:r>
              <a:rPr lang="en-US" sz="2400" b="1" dirty="0">
                <a:solidFill>
                  <a:srgbClr val="000066"/>
                </a:solidFill>
              </a:rPr>
              <a:t>Output tax  liability </a:t>
            </a:r>
            <a:r>
              <a:rPr lang="en-US" sz="2400" dirty="0">
                <a:solidFill>
                  <a:srgbClr val="000066"/>
                </a:solidFill>
              </a:rPr>
              <a:t>(Tax Rate, GSTR3B Vs GSTR-1 etc.), </a:t>
            </a:r>
            <a:r>
              <a:rPr lang="en-US" sz="2400" b="1" dirty="0">
                <a:solidFill>
                  <a:srgbClr val="000066"/>
                </a:solidFill>
              </a:rPr>
              <a:t>Input tax credit</a:t>
            </a:r>
            <a:r>
              <a:rPr lang="en-US" sz="2400" dirty="0">
                <a:solidFill>
                  <a:srgbClr val="000066"/>
                </a:solidFill>
              </a:rPr>
              <a:t> (Section 16, GSTR 3B  Vs GSTR-2A, Section 17(5) etc.).</a:t>
            </a:r>
          </a:p>
          <a:p>
            <a:pPr algn="just">
              <a:buFont typeface="Arial" panose="020B0604020202020204" pitchFamily="34" charset="0"/>
              <a:buChar char="•"/>
            </a:pPr>
            <a:endParaRPr lang="en-IN" sz="2000" dirty="0">
              <a:solidFill>
                <a:srgbClr val="002060"/>
              </a:solidFill>
              <a:latin typeface="+mj-lt"/>
            </a:endParaRPr>
          </a:p>
        </p:txBody>
      </p:sp>
      <p:sp>
        <p:nvSpPr>
          <p:cNvPr id="5" name="Date Placeholder 4">
            <a:extLst>
              <a:ext uri="{FF2B5EF4-FFF2-40B4-BE49-F238E27FC236}">
                <a16:creationId xmlns:a16="http://schemas.microsoft.com/office/drawing/2014/main" id="{1A7F2D60-45B7-4C82-A08C-067DDBE9BC07}"/>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F4CECF35-874F-4A7C-86B6-28E2DCED56B6}"/>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7A759BC-A88F-4B78-A681-E3265C83B1EB}"/>
              </a:ext>
            </a:extLst>
          </p:cNvPr>
          <p:cNvSpPr>
            <a:spLocks noGrp="1"/>
          </p:cNvSpPr>
          <p:nvPr>
            <p:ph type="sldNum" sz="quarter" idx="12"/>
          </p:nvPr>
        </p:nvSpPr>
        <p:spPr/>
        <p:txBody>
          <a:bodyPr/>
          <a:lstStyle/>
          <a:p>
            <a:fld id="{B6F15528-21DE-4FAA-801E-634DDDAF4B2B}" type="slidenum">
              <a:rPr lang="en-US" smtClean="0"/>
              <a:pPr/>
              <a:t>13</a:t>
            </a:fld>
            <a:endParaRPr lang="en-US"/>
          </a:p>
        </p:txBody>
      </p:sp>
      <p:sp>
        <p:nvSpPr>
          <p:cNvPr id="7" name="Title 1">
            <a:extLst>
              <a:ext uri="{FF2B5EF4-FFF2-40B4-BE49-F238E27FC236}">
                <a16:creationId xmlns:a16="http://schemas.microsoft.com/office/drawing/2014/main" id="{0B54449E-0AE6-46DD-99DF-EE8E064189AF}"/>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708048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82000" cy="4779266"/>
          </a:xfrm>
        </p:spPr>
        <p:txBody>
          <a:bodyPr>
            <a:noAutofit/>
          </a:bodyPr>
          <a:lstStyle/>
          <a:p>
            <a:pPr algn="just">
              <a:buFont typeface="Arial" panose="020B0604020202020204" pitchFamily="34" charset="0"/>
              <a:buChar char="•"/>
            </a:pPr>
            <a:r>
              <a:rPr lang="en-US" sz="2400" dirty="0">
                <a:solidFill>
                  <a:srgbClr val="000066"/>
                </a:solidFill>
              </a:rPr>
              <a:t>Sec. 61 only allows scrutiny of return for further action to be taken. </a:t>
            </a:r>
          </a:p>
          <a:p>
            <a:pPr algn="just">
              <a:buFont typeface="Arial" panose="020B0604020202020204" pitchFamily="34" charset="0"/>
              <a:buChar char="•"/>
            </a:pPr>
            <a:r>
              <a:rPr lang="en-IN" sz="2400" b="1" dirty="0">
                <a:solidFill>
                  <a:srgbClr val="000066"/>
                </a:solidFill>
              </a:rPr>
              <a:t>Scope of verification of correctness is limited to mistake apparent from returns</a:t>
            </a:r>
            <a:r>
              <a:rPr lang="en-IN" sz="2400" dirty="0">
                <a:solidFill>
                  <a:srgbClr val="000066"/>
                </a:solidFill>
              </a:rPr>
              <a:t>.</a:t>
            </a:r>
          </a:p>
          <a:p>
            <a:pPr algn="just">
              <a:buFont typeface="Arial" panose="020B0604020202020204" pitchFamily="34" charset="0"/>
              <a:buChar char="•"/>
            </a:pPr>
            <a:r>
              <a:rPr lang="en-US" sz="2400" b="1" dirty="0">
                <a:solidFill>
                  <a:srgbClr val="000066"/>
                </a:solidFill>
              </a:rPr>
              <a:t>Once a return has been selected for scrutiny, only then </a:t>
            </a:r>
            <a:r>
              <a:rPr lang="en-US" sz="2400" dirty="0">
                <a:solidFill>
                  <a:srgbClr val="000066"/>
                </a:solidFill>
              </a:rPr>
              <a:t>proper officer would be  able to scrutinize return.</a:t>
            </a:r>
          </a:p>
          <a:p>
            <a:pPr algn="just">
              <a:buFont typeface="Arial" panose="020B0604020202020204" pitchFamily="34" charset="0"/>
              <a:buChar char="•"/>
            </a:pPr>
            <a:r>
              <a:rPr lang="en-US" sz="2400" dirty="0">
                <a:solidFill>
                  <a:srgbClr val="000066"/>
                </a:solidFill>
              </a:rPr>
              <a:t>The </a:t>
            </a:r>
            <a:r>
              <a:rPr lang="en-US" sz="2400" b="1" dirty="0">
                <a:solidFill>
                  <a:srgbClr val="000066"/>
                </a:solidFill>
              </a:rPr>
              <a:t>discrepancy must be pre-identified by PO before issuing ASMT-10</a:t>
            </a:r>
            <a:r>
              <a:rPr lang="en-US" sz="2400" dirty="0">
                <a:solidFill>
                  <a:srgbClr val="000066"/>
                </a:solidFill>
              </a:rPr>
              <a:t>. PO cannot ask for further information from taxpayer to ascertain discrepancy</a:t>
            </a:r>
          </a:p>
          <a:p>
            <a:pPr algn="just">
              <a:buFont typeface="Arial" panose="020B0604020202020204" pitchFamily="34" charset="0"/>
              <a:buChar char="•"/>
            </a:pPr>
            <a:r>
              <a:rPr lang="en-IN" sz="2400" dirty="0">
                <a:solidFill>
                  <a:srgbClr val="000066"/>
                </a:solidFill>
              </a:rPr>
              <a:t>No scope of investigation beyond returns and related particulars.</a:t>
            </a:r>
          </a:p>
          <a:p>
            <a:pPr algn="just">
              <a:buFont typeface="Arial" panose="020B0604020202020204" pitchFamily="34" charset="0"/>
              <a:buChar char="•"/>
            </a:pPr>
            <a:r>
              <a:rPr lang="en-IN" sz="2400" dirty="0">
                <a:solidFill>
                  <a:srgbClr val="000066"/>
                </a:solidFill>
              </a:rPr>
              <a:t>No demand can be created/confirmed u/s 61.  </a:t>
            </a:r>
          </a:p>
          <a:p>
            <a:pPr algn="just">
              <a:buFont typeface="Arial" panose="020B0604020202020204" pitchFamily="34" charset="0"/>
              <a:buChar char="•"/>
            </a:pPr>
            <a:endParaRPr lang="en-US" sz="2400" dirty="0">
              <a:solidFill>
                <a:srgbClr val="000066"/>
              </a:solidFill>
            </a:endParaRPr>
          </a:p>
          <a:p>
            <a:pPr algn="just">
              <a:buFont typeface="Arial" panose="020B0604020202020204" pitchFamily="34" charset="0"/>
              <a:buChar char="•"/>
            </a:pPr>
            <a:endParaRPr lang="en-IN" sz="2400" dirty="0">
              <a:solidFill>
                <a:srgbClr val="000066"/>
              </a:solidFill>
            </a:endParaRPr>
          </a:p>
        </p:txBody>
      </p:sp>
      <p:sp>
        <p:nvSpPr>
          <p:cNvPr id="5" name="Date Placeholder 4">
            <a:extLst>
              <a:ext uri="{FF2B5EF4-FFF2-40B4-BE49-F238E27FC236}">
                <a16:creationId xmlns:a16="http://schemas.microsoft.com/office/drawing/2014/main" id="{1B593ABD-B9CB-4DA2-9B17-F9DC08061AE0}"/>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A0618A2F-5715-43AE-91E4-8C3EA74A15B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4B283275-59C3-40AD-8B98-A1DDA737CB26}"/>
              </a:ext>
            </a:extLst>
          </p:cNvPr>
          <p:cNvSpPr>
            <a:spLocks noGrp="1"/>
          </p:cNvSpPr>
          <p:nvPr>
            <p:ph type="sldNum" sz="quarter" idx="12"/>
          </p:nvPr>
        </p:nvSpPr>
        <p:spPr/>
        <p:txBody>
          <a:bodyPr/>
          <a:lstStyle/>
          <a:p>
            <a:fld id="{B6F15528-21DE-4FAA-801E-634DDDAF4B2B}" type="slidenum">
              <a:rPr lang="en-US" smtClean="0"/>
              <a:pPr/>
              <a:t>14</a:t>
            </a:fld>
            <a:endParaRPr lang="en-US"/>
          </a:p>
        </p:txBody>
      </p:sp>
      <p:sp>
        <p:nvSpPr>
          <p:cNvPr id="7" name="Title 1">
            <a:extLst>
              <a:ext uri="{FF2B5EF4-FFF2-40B4-BE49-F238E27FC236}">
                <a16:creationId xmlns:a16="http://schemas.microsoft.com/office/drawing/2014/main" id="{32A9D0EF-1E89-4F88-A61A-66ADD844521A}"/>
              </a:ext>
            </a:extLst>
          </p:cNvPr>
          <p:cNvSpPr txBox="1">
            <a:spLocks/>
          </p:cNvSpPr>
          <p:nvPr/>
        </p:nvSpPr>
        <p:spPr>
          <a:xfrm>
            <a:off x="457200" y="330389"/>
            <a:ext cx="7772400" cy="1609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3200" dirty="0">
                <a:solidFill>
                  <a:srgbClr val="000066"/>
                </a:solidFill>
              </a:rPr>
              <a:t>Scope of Scrutiny of returns – section 61</a:t>
            </a:r>
          </a:p>
        </p:txBody>
      </p:sp>
      <p:sp>
        <p:nvSpPr>
          <p:cNvPr id="8" name="Title 1">
            <a:extLst>
              <a:ext uri="{FF2B5EF4-FFF2-40B4-BE49-F238E27FC236}">
                <a16:creationId xmlns:a16="http://schemas.microsoft.com/office/drawing/2014/main" id="{2A8F7B42-DE58-4E7D-8C16-4505BACF9237}"/>
              </a:ext>
            </a:extLst>
          </p:cNvPr>
          <p:cNvSpPr txBox="1">
            <a:spLocks/>
          </p:cNvSpPr>
          <p:nvPr/>
        </p:nvSpPr>
        <p:spPr>
          <a:xfrm>
            <a:off x="457200" y="274640"/>
            <a:ext cx="7467600" cy="4873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t>PRACTICAL ASPECTS IN GST ASSESSMENTS</a:t>
            </a:r>
          </a:p>
        </p:txBody>
      </p:sp>
      <p:sp>
        <p:nvSpPr>
          <p:cNvPr id="11" name="Title 1">
            <a:extLst>
              <a:ext uri="{FF2B5EF4-FFF2-40B4-BE49-F238E27FC236}">
                <a16:creationId xmlns:a16="http://schemas.microsoft.com/office/drawing/2014/main" id="{A982BC25-E5B4-4039-9866-C79972D34C75}"/>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4E04D-71B9-449E-9E3C-2B99654769AF}"/>
              </a:ext>
            </a:extLst>
          </p:cNvPr>
          <p:cNvSpPr>
            <a:spLocks noGrp="1"/>
          </p:cNvSpPr>
          <p:nvPr>
            <p:ph type="title"/>
          </p:nvPr>
        </p:nvSpPr>
        <p:spPr>
          <a:xfrm>
            <a:off x="685800" y="845820"/>
            <a:ext cx="7772400" cy="754379"/>
          </a:xfrm>
        </p:spPr>
        <p:txBody>
          <a:bodyPr>
            <a:normAutofit/>
          </a:bodyPr>
          <a:lstStyle/>
          <a:p>
            <a:r>
              <a:rPr lang="en-IN" sz="3200" dirty="0">
                <a:solidFill>
                  <a:srgbClr val="000066"/>
                </a:solidFill>
              </a:rPr>
              <a:t>issues getting scrutinized</a:t>
            </a:r>
          </a:p>
        </p:txBody>
      </p:sp>
      <p:sp>
        <p:nvSpPr>
          <p:cNvPr id="3" name="Content Placeholder 2">
            <a:extLst>
              <a:ext uri="{FF2B5EF4-FFF2-40B4-BE49-F238E27FC236}">
                <a16:creationId xmlns:a16="http://schemas.microsoft.com/office/drawing/2014/main" id="{4BE51658-18D9-4F64-8188-0B56FF13C397}"/>
              </a:ext>
            </a:extLst>
          </p:cNvPr>
          <p:cNvSpPr>
            <a:spLocks noGrp="1"/>
          </p:cNvSpPr>
          <p:nvPr>
            <p:ph idx="1"/>
          </p:nvPr>
        </p:nvSpPr>
        <p:spPr>
          <a:xfrm>
            <a:off x="482600" y="1523999"/>
            <a:ext cx="8356600" cy="4748785"/>
          </a:xfrm>
        </p:spPr>
        <p:txBody>
          <a:bodyPr>
            <a:noAutofit/>
          </a:bodyPr>
          <a:lstStyle/>
          <a:p>
            <a:pPr lvl="1" algn="just">
              <a:lnSpc>
                <a:spcPct val="150000"/>
              </a:lnSpc>
              <a:buFont typeface="Arial" panose="020B0604020202020204" pitchFamily="34" charset="0"/>
              <a:buChar char="•"/>
            </a:pPr>
            <a:r>
              <a:rPr lang="en-IN" sz="2500" dirty="0">
                <a:solidFill>
                  <a:srgbClr val="000066"/>
                </a:solidFill>
              </a:rPr>
              <a:t>Reconciliation of GSTR-1 and GSTR-3B including arithmetic errors</a:t>
            </a:r>
          </a:p>
          <a:p>
            <a:pPr lvl="1" algn="just">
              <a:lnSpc>
                <a:spcPct val="150000"/>
              </a:lnSpc>
              <a:buFont typeface="Arial" panose="020B0604020202020204" pitchFamily="34" charset="0"/>
              <a:buChar char="•"/>
            </a:pPr>
            <a:r>
              <a:rPr lang="en-IN" sz="2500" dirty="0">
                <a:solidFill>
                  <a:srgbClr val="000066"/>
                </a:solidFill>
              </a:rPr>
              <a:t>ITC availed in GSTR-3B exceeds ITC reflected in GSTR-2A by 20%/10%/5% - Dynamic nature of GSTR-2A</a:t>
            </a:r>
          </a:p>
          <a:p>
            <a:pPr lvl="1" algn="just">
              <a:lnSpc>
                <a:spcPct val="150000"/>
              </a:lnSpc>
              <a:buFont typeface="Arial" panose="020B0604020202020204" pitchFamily="34" charset="0"/>
              <a:buChar char="•"/>
            </a:pPr>
            <a:r>
              <a:rPr lang="en-IN" sz="2500" dirty="0">
                <a:solidFill>
                  <a:srgbClr val="000066"/>
                </a:solidFill>
              </a:rPr>
              <a:t>Reconciliation of monthly returns with GSTR-9 and GSTR-9C</a:t>
            </a:r>
          </a:p>
          <a:p>
            <a:pPr lvl="1" algn="just">
              <a:lnSpc>
                <a:spcPct val="150000"/>
              </a:lnSpc>
              <a:buFont typeface="Arial" panose="020B0604020202020204" pitchFamily="34" charset="0"/>
              <a:buChar char="•"/>
            </a:pPr>
            <a:r>
              <a:rPr lang="en-IN" sz="2500" dirty="0">
                <a:solidFill>
                  <a:srgbClr val="000066"/>
                </a:solidFill>
              </a:rPr>
              <a:t>E-way bills with monthly returns</a:t>
            </a:r>
          </a:p>
        </p:txBody>
      </p:sp>
      <p:sp>
        <p:nvSpPr>
          <p:cNvPr id="4" name="Date Placeholder 3">
            <a:extLst>
              <a:ext uri="{FF2B5EF4-FFF2-40B4-BE49-F238E27FC236}">
                <a16:creationId xmlns:a16="http://schemas.microsoft.com/office/drawing/2014/main" id="{C3D0E9CE-A780-4CEE-8053-AD82824AE1FC}"/>
              </a:ext>
            </a:extLst>
          </p:cNvPr>
          <p:cNvSpPr>
            <a:spLocks noGrp="1"/>
          </p:cNvSpPr>
          <p:nvPr>
            <p:ph type="dt" sz="half" idx="10"/>
          </p:nvPr>
        </p:nvSpPr>
        <p:spPr/>
        <p:txBody>
          <a:bodyPr/>
          <a:lstStyle/>
          <a:p>
            <a:r>
              <a:rPr lang="en-US" sz="1600" dirty="0"/>
              <a:t>1/29/2021</a:t>
            </a:r>
          </a:p>
        </p:txBody>
      </p:sp>
      <p:sp>
        <p:nvSpPr>
          <p:cNvPr id="5" name="Footer Placeholder 4">
            <a:extLst>
              <a:ext uri="{FF2B5EF4-FFF2-40B4-BE49-F238E27FC236}">
                <a16:creationId xmlns:a16="http://schemas.microsoft.com/office/drawing/2014/main" id="{F349B571-2D51-409D-A78E-267006E73EDD}"/>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FEBDF442-0F53-4D97-B0AB-46A079EBE89F}"/>
              </a:ext>
            </a:extLst>
          </p:cNvPr>
          <p:cNvSpPr>
            <a:spLocks noGrp="1"/>
          </p:cNvSpPr>
          <p:nvPr>
            <p:ph type="sldNum" sz="quarter" idx="12"/>
          </p:nvPr>
        </p:nvSpPr>
        <p:spPr/>
        <p:txBody>
          <a:bodyPr/>
          <a:lstStyle/>
          <a:p>
            <a:fld id="{B6F15528-21DE-4FAA-801E-634DDDAF4B2B}" type="slidenum">
              <a:rPr lang="en-US" smtClean="0"/>
              <a:pPr/>
              <a:t>15</a:t>
            </a:fld>
            <a:endParaRPr lang="en-US"/>
          </a:p>
        </p:txBody>
      </p:sp>
      <p:sp>
        <p:nvSpPr>
          <p:cNvPr id="7" name="Title 1">
            <a:extLst>
              <a:ext uri="{FF2B5EF4-FFF2-40B4-BE49-F238E27FC236}">
                <a16:creationId xmlns:a16="http://schemas.microsoft.com/office/drawing/2014/main" id="{F8616A3C-BAC3-4D9C-814E-55CF40319F78}"/>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3495334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4E04D-71B9-449E-9E3C-2B99654769AF}"/>
              </a:ext>
            </a:extLst>
          </p:cNvPr>
          <p:cNvSpPr>
            <a:spLocks noGrp="1"/>
          </p:cNvSpPr>
          <p:nvPr>
            <p:ph type="title"/>
          </p:nvPr>
        </p:nvSpPr>
        <p:spPr>
          <a:xfrm>
            <a:off x="671615" y="715963"/>
            <a:ext cx="7772400" cy="1115568"/>
          </a:xfrm>
        </p:spPr>
        <p:txBody>
          <a:bodyPr>
            <a:normAutofit/>
          </a:bodyPr>
          <a:lstStyle/>
          <a:p>
            <a:r>
              <a:rPr lang="en-IN" sz="3200" dirty="0">
                <a:solidFill>
                  <a:srgbClr val="000066"/>
                </a:solidFill>
              </a:rPr>
              <a:t>ITC availed in GSTr-3B exceeding ITC reflected in GSTR-2A</a:t>
            </a:r>
          </a:p>
        </p:txBody>
      </p:sp>
      <p:sp>
        <p:nvSpPr>
          <p:cNvPr id="3" name="Content Placeholder 2">
            <a:extLst>
              <a:ext uri="{FF2B5EF4-FFF2-40B4-BE49-F238E27FC236}">
                <a16:creationId xmlns:a16="http://schemas.microsoft.com/office/drawing/2014/main" id="{4BE51658-18D9-4F64-8188-0B56FF13C397}"/>
              </a:ext>
            </a:extLst>
          </p:cNvPr>
          <p:cNvSpPr>
            <a:spLocks noGrp="1"/>
          </p:cNvSpPr>
          <p:nvPr>
            <p:ph idx="1"/>
          </p:nvPr>
        </p:nvSpPr>
        <p:spPr>
          <a:xfrm>
            <a:off x="457200" y="1725050"/>
            <a:ext cx="8506206" cy="4691625"/>
          </a:xfrm>
        </p:spPr>
        <p:txBody>
          <a:bodyPr>
            <a:noAutofit/>
          </a:bodyPr>
          <a:lstStyle/>
          <a:p>
            <a:pPr algn="just">
              <a:lnSpc>
                <a:spcPct val="100000"/>
              </a:lnSpc>
              <a:buFont typeface="Arial" panose="020B0604020202020204" pitchFamily="34" charset="0"/>
              <a:buChar char="•"/>
            </a:pPr>
            <a:r>
              <a:rPr lang="en-IN" sz="2400" dirty="0">
                <a:solidFill>
                  <a:srgbClr val="000066"/>
                </a:solidFill>
              </a:rPr>
              <a:t>Outrightly, denial of ITC to bonafide receiver is bad in law. The same view was given by Delhi High Court in case of Arise India (2018-TIOL-11-SC-VAT)which was followed in case of Quest Merchandising. The SLP of Arise India was dismissed summarily by Supreme Court.</a:t>
            </a:r>
            <a:endParaRPr lang="en-IN" sz="2400" b="1" dirty="0">
              <a:solidFill>
                <a:srgbClr val="000066"/>
              </a:solidFill>
            </a:endParaRPr>
          </a:p>
          <a:p>
            <a:pPr algn="just">
              <a:lnSpc>
                <a:spcPct val="100000"/>
              </a:lnSpc>
              <a:buFont typeface="Arial" panose="020B0604020202020204" pitchFamily="34" charset="0"/>
              <a:buChar char="•"/>
            </a:pPr>
            <a:r>
              <a:rPr lang="en-IN" sz="2400" dirty="0">
                <a:solidFill>
                  <a:srgbClr val="000066"/>
                </a:solidFill>
              </a:rPr>
              <a:t>The provisions of availment of ITC is covered under Section 16. Further, Section 16(2)(c) particularly requires the payments of GST by supplier to Government (under Section 39- GSTR-3B) subject to provisions of Section 41 and 43A. However, there is no mechanism on GST portal to trace whether the supplier has paid the relevant tax in its GTSR-3B.</a:t>
            </a:r>
          </a:p>
        </p:txBody>
      </p:sp>
      <p:sp>
        <p:nvSpPr>
          <p:cNvPr id="4" name="Date Placeholder 3">
            <a:extLst>
              <a:ext uri="{FF2B5EF4-FFF2-40B4-BE49-F238E27FC236}">
                <a16:creationId xmlns:a16="http://schemas.microsoft.com/office/drawing/2014/main" id="{C3D0E9CE-A780-4CEE-8053-AD82824AE1FC}"/>
              </a:ext>
            </a:extLst>
          </p:cNvPr>
          <p:cNvSpPr>
            <a:spLocks noGrp="1"/>
          </p:cNvSpPr>
          <p:nvPr>
            <p:ph type="dt" sz="half" idx="10"/>
          </p:nvPr>
        </p:nvSpPr>
        <p:spPr>
          <a:xfrm>
            <a:off x="5992368" y="6416675"/>
            <a:ext cx="2455164" cy="365125"/>
          </a:xfrm>
        </p:spPr>
        <p:txBody>
          <a:bodyPr/>
          <a:lstStyle/>
          <a:p>
            <a:r>
              <a:rPr lang="en-US" sz="1600" dirty="0"/>
              <a:t>1/29/2021</a:t>
            </a:r>
          </a:p>
        </p:txBody>
      </p:sp>
      <p:sp>
        <p:nvSpPr>
          <p:cNvPr id="5" name="Footer Placeholder 4">
            <a:extLst>
              <a:ext uri="{FF2B5EF4-FFF2-40B4-BE49-F238E27FC236}">
                <a16:creationId xmlns:a16="http://schemas.microsoft.com/office/drawing/2014/main" id="{F349B571-2D51-409D-A78E-267006E73EDD}"/>
              </a:ext>
            </a:extLst>
          </p:cNvPr>
          <p:cNvSpPr>
            <a:spLocks noGrp="1"/>
          </p:cNvSpPr>
          <p:nvPr>
            <p:ph type="ftr" sz="quarter" idx="11"/>
          </p:nvPr>
        </p:nvSpPr>
        <p:spPr>
          <a:xfrm>
            <a:off x="533400" y="6416675"/>
            <a:ext cx="4745736" cy="365125"/>
          </a:xfrm>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FEBDF442-0F53-4D97-B0AB-46A079EBE89F}"/>
              </a:ext>
            </a:extLst>
          </p:cNvPr>
          <p:cNvSpPr>
            <a:spLocks noGrp="1"/>
          </p:cNvSpPr>
          <p:nvPr>
            <p:ph type="sldNum" sz="quarter" idx="12"/>
          </p:nvPr>
        </p:nvSpPr>
        <p:spPr/>
        <p:txBody>
          <a:bodyPr/>
          <a:lstStyle/>
          <a:p>
            <a:fld id="{B6F15528-21DE-4FAA-801E-634DDDAF4B2B}" type="slidenum">
              <a:rPr lang="en-US" smtClean="0"/>
              <a:pPr/>
              <a:t>16</a:t>
            </a:fld>
            <a:endParaRPr lang="en-US"/>
          </a:p>
        </p:txBody>
      </p:sp>
      <p:sp>
        <p:nvSpPr>
          <p:cNvPr id="7" name="Title 1">
            <a:extLst>
              <a:ext uri="{FF2B5EF4-FFF2-40B4-BE49-F238E27FC236}">
                <a16:creationId xmlns:a16="http://schemas.microsoft.com/office/drawing/2014/main" id="{F8616A3C-BAC3-4D9C-814E-55CF40319F78}"/>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1926578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4E04D-71B9-449E-9E3C-2B99654769AF}"/>
              </a:ext>
            </a:extLst>
          </p:cNvPr>
          <p:cNvSpPr>
            <a:spLocks noGrp="1"/>
          </p:cNvSpPr>
          <p:nvPr>
            <p:ph type="title"/>
          </p:nvPr>
        </p:nvSpPr>
        <p:spPr>
          <a:xfrm>
            <a:off x="479323" y="814285"/>
            <a:ext cx="7772400" cy="938315"/>
          </a:xfrm>
        </p:spPr>
        <p:txBody>
          <a:bodyPr>
            <a:normAutofit fontScale="90000"/>
          </a:bodyPr>
          <a:lstStyle/>
          <a:p>
            <a:r>
              <a:rPr lang="en-IN" sz="3200" dirty="0">
                <a:solidFill>
                  <a:srgbClr val="000066"/>
                </a:solidFill>
              </a:rPr>
              <a:t>ITC availed in GSTr-3B exceeds ITC reflected in GSTR-2A</a:t>
            </a:r>
          </a:p>
        </p:txBody>
      </p:sp>
      <p:sp>
        <p:nvSpPr>
          <p:cNvPr id="3" name="Content Placeholder 2">
            <a:extLst>
              <a:ext uri="{FF2B5EF4-FFF2-40B4-BE49-F238E27FC236}">
                <a16:creationId xmlns:a16="http://schemas.microsoft.com/office/drawing/2014/main" id="{4BE51658-18D9-4F64-8188-0B56FF13C397}"/>
              </a:ext>
            </a:extLst>
          </p:cNvPr>
          <p:cNvSpPr>
            <a:spLocks noGrp="1"/>
          </p:cNvSpPr>
          <p:nvPr>
            <p:ph idx="1"/>
          </p:nvPr>
        </p:nvSpPr>
        <p:spPr>
          <a:xfrm>
            <a:off x="381000" y="1600200"/>
            <a:ext cx="8458200" cy="4520185"/>
          </a:xfrm>
        </p:spPr>
        <p:txBody>
          <a:bodyPr>
            <a:noAutofit/>
          </a:bodyPr>
          <a:lstStyle/>
          <a:p>
            <a:pPr algn="just">
              <a:buFont typeface="Arial" panose="020B0604020202020204" pitchFamily="34" charset="0"/>
              <a:buChar char="•"/>
            </a:pPr>
            <a:r>
              <a:rPr lang="en-IN" sz="2500" dirty="0">
                <a:solidFill>
                  <a:srgbClr val="000066"/>
                </a:solidFill>
              </a:rPr>
              <a:t>Further the Rule 36(4) came in effect from 09 October, 2019 (restricting ITC to 20%, was further amended to 10% which is now restricted to 5%).</a:t>
            </a:r>
          </a:p>
          <a:p>
            <a:pPr algn="just">
              <a:buFont typeface="Arial" panose="020B0604020202020204" pitchFamily="34" charset="0"/>
              <a:buChar char="•"/>
            </a:pPr>
            <a:r>
              <a:rPr lang="en-IN" sz="2500" dirty="0">
                <a:solidFill>
                  <a:srgbClr val="000066"/>
                </a:solidFill>
              </a:rPr>
              <a:t>Whether this rule is applicable retrospectively or prospectively?</a:t>
            </a:r>
          </a:p>
          <a:p>
            <a:pPr algn="just">
              <a:buFont typeface="Arial" panose="020B0604020202020204" pitchFamily="34" charset="0"/>
              <a:buChar char="•"/>
            </a:pPr>
            <a:r>
              <a:rPr lang="en-IN" sz="2500" dirty="0">
                <a:solidFill>
                  <a:srgbClr val="000066"/>
                </a:solidFill>
              </a:rPr>
              <a:t>Therefore, notices denying the benefit of ITC during period FY 2017-18, FY 2018-19 and FY 2019-20 (till September’ 2020) are legally not maintainable?</a:t>
            </a:r>
          </a:p>
          <a:p>
            <a:pPr algn="just">
              <a:buFont typeface="Arial" panose="020B0604020202020204" pitchFamily="34" charset="0"/>
              <a:buChar char="•"/>
            </a:pPr>
            <a:r>
              <a:rPr lang="en-US" sz="2500" dirty="0">
                <a:solidFill>
                  <a:srgbClr val="000066"/>
                </a:solidFill>
              </a:rPr>
              <a:t>It is pertinent to mention that the said rule has been challenged in various High Court. The Rajasthan HC has already issued a notice to CBIC upon validity of Rule.</a:t>
            </a:r>
            <a:endParaRPr lang="en-IN" sz="2500" dirty="0">
              <a:solidFill>
                <a:srgbClr val="000066"/>
              </a:solidFill>
            </a:endParaRPr>
          </a:p>
          <a:p>
            <a:pPr marL="0" indent="0" algn="just">
              <a:buNone/>
            </a:pPr>
            <a:endParaRPr lang="en-IN" sz="2400" dirty="0">
              <a:solidFill>
                <a:srgbClr val="000066"/>
              </a:solidFill>
            </a:endParaRPr>
          </a:p>
        </p:txBody>
      </p:sp>
      <p:sp>
        <p:nvSpPr>
          <p:cNvPr id="4" name="Date Placeholder 3">
            <a:extLst>
              <a:ext uri="{FF2B5EF4-FFF2-40B4-BE49-F238E27FC236}">
                <a16:creationId xmlns:a16="http://schemas.microsoft.com/office/drawing/2014/main" id="{C3D0E9CE-A780-4CEE-8053-AD82824AE1FC}"/>
              </a:ext>
            </a:extLst>
          </p:cNvPr>
          <p:cNvSpPr>
            <a:spLocks noGrp="1"/>
          </p:cNvSpPr>
          <p:nvPr>
            <p:ph type="dt" sz="half" idx="10"/>
          </p:nvPr>
        </p:nvSpPr>
        <p:spPr/>
        <p:txBody>
          <a:bodyPr/>
          <a:lstStyle/>
          <a:p>
            <a:r>
              <a:rPr lang="en-US" sz="1600" dirty="0"/>
              <a:t>1/29/2021</a:t>
            </a:r>
          </a:p>
        </p:txBody>
      </p:sp>
      <p:sp>
        <p:nvSpPr>
          <p:cNvPr id="5" name="Footer Placeholder 4">
            <a:extLst>
              <a:ext uri="{FF2B5EF4-FFF2-40B4-BE49-F238E27FC236}">
                <a16:creationId xmlns:a16="http://schemas.microsoft.com/office/drawing/2014/main" id="{F349B571-2D51-409D-A78E-267006E73EDD}"/>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FEBDF442-0F53-4D97-B0AB-46A079EBE89F}"/>
              </a:ext>
            </a:extLst>
          </p:cNvPr>
          <p:cNvSpPr>
            <a:spLocks noGrp="1"/>
          </p:cNvSpPr>
          <p:nvPr>
            <p:ph type="sldNum" sz="quarter" idx="12"/>
          </p:nvPr>
        </p:nvSpPr>
        <p:spPr/>
        <p:txBody>
          <a:bodyPr/>
          <a:lstStyle/>
          <a:p>
            <a:fld id="{B6F15528-21DE-4FAA-801E-634DDDAF4B2B}" type="slidenum">
              <a:rPr lang="en-US" smtClean="0"/>
              <a:pPr/>
              <a:t>17</a:t>
            </a:fld>
            <a:endParaRPr lang="en-US"/>
          </a:p>
        </p:txBody>
      </p:sp>
      <p:sp>
        <p:nvSpPr>
          <p:cNvPr id="7" name="Title 1">
            <a:extLst>
              <a:ext uri="{FF2B5EF4-FFF2-40B4-BE49-F238E27FC236}">
                <a16:creationId xmlns:a16="http://schemas.microsoft.com/office/drawing/2014/main" id="{F8616A3C-BAC3-4D9C-814E-55CF40319F78}"/>
              </a:ext>
            </a:extLst>
          </p:cNvPr>
          <p:cNvSpPr txBox="1">
            <a:spLocks/>
          </p:cNvSpPr>
          <p:nvPr/>
        </p:nvSpPr>
        <p:spPr>
          <a:xfrm>
            <a:off x="457200" y="22860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1530968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7"/>
            <a:ext cx="8229600" cy="487363"/>
          </a:xfrm>
        </p:spPr>
        <p:txBody>
          <a:bodyPr>
            <a:noAutofit/>
          </a:bodyPr>
          <a:lstStyle/>
          <a:p>
            <a:r>
              <a:rPr lang="en-IN" sz="3200" dirty="0">
                <a:solidFill>
                  <a:srgbClr val="000066"/>
                </a:solidFill>
              </a:rPr>
              <a:t>Assessment of non-filers of return - section 62</a:t>
            </a:r>
          </a:p>
        </p:txBody>
      </p:sp>
      <p:sp>
        <p:nvSpPr>
          <p:cNvPr id="3" name="Content Placeholder 2"/>
          <p:cNvSpPr>
            <a:spLocks noGrp="1"/>
          </p:cNvSpPr>
          <p:nvPr>
            <p:ph idx="1"/>
          </p:nvPr>
        </p:nvSpPr>
        <p:spPr>
          <a:xfrm>
            <a:off x="457200" y="1590958"/>
            <a:ext cx="8229600" cy="4669537"/>
          </a:xfrm>
        </p:spPr>
        <p:txBody>
          <a:bodyPr>
            <a:normAutofit/>
          </a:bodyPr>
          <a:lstStyle/>
          <a:p>
            <a:pPr marL="0" indent="0" algn="just">
              <a:buNone/>
            </a:pPr>
            <a:r>
              <a:rPr lang="en-IN" sz="2500" dirty="0">
                <a:solidFill>
                  <a:srgbClr val="000066"/>
                </a:solidFill>
              </a:rPr>
              <a:t>A registered person may after service of Notice under Section 46 of Act to Non Filer of GSTR-3B or GSTR-9 or Final Return be assessed under this Section.</a:t>
            </a:r>
          </a:p>
          <a:p>
            <a:pPr marL="0" indent="0" algn="just">
              <a:buNone/>
            </a:pPr>
            <a:r>
              <a:rPr lang="en-IN" sz="2500" i="1" dirty="0">
                <a:solidFill>
                  <a:srgbClr val="000066"/>
                </a:solidFill>
              </a:rPr>
              <a:t>The said Assessment shall be withdrawn on filing of relevant </a:t>
            </a:r>
            <a:r>
              <a:rPr lang="en-IN" sz="2500" b="1" i="1" dirty="0">
                <a:solidFill>
                  <a:srgbClr val="000066"/>
                </a:solidFill>
              </a:rPr>
              <a:t>valid return </a:t>
            </a:r>
            <a:r>
              <a:rPr lang="en-IN" sz="2500" i="1" dirty="0">
                <a:solidFill>
                  <a:srgbClr val="000066"/>
                </a:solidFill>
              </a:rPr>
              <a:t>within 30 days </a:t>
            </a:r>
            <a:r>
              <a:rPr lang="en-IN" sz="2500" b="1" i="1" dirty="0">
                <a:solidFill>
                  <a:srgbClr val="000066"/>
                </a:solidFill>
              </a:rPr>
              <a:t>(no further extension- </a:t>
            </a:r>
            <a:r>
              <a:rPr lang="en-US" sz="2500" spc="11" dirty="0">
                <a:solidFill>
                  <a:srgbClr val="000066"/>
                </a:solidFill>
              </a:rPr>
              <a:t>2019-TIOL-2230-HC-KERALA-GST</a:t>
            </a:r>
            <a:r>
              <a:rPr lang="en-IN" sz="2500" b="1" i="1" dirty="0">
                <a:solidFill>
                  <a:srgbClr val="000066"/>
                </a:solidFill>
              </a:rPr>
              <a:t>) </a:t>
            </a:r>
            <a:r>
              <a:rPr lang="en-IN" sz="2500" i="1" dirty="0">
                <a:solidFill>
                  <a:srgbClr val="000066"/>
                </a:solidFill>
              </a:rPr>
              <a:t>from service of Assessment Order.</a:t>
            </a:r>
          </a:p>
          <a:p>
            <a:pPr marL="0" indent="0" algn="just">
              <a:buNone/>
            </a:pPr>
            <a:r>
              <a:rPr lang="en-US" sz="2500" spc="11" dirty="0">
                <a:solidFill>
                  <a:srgbClr val="000066"/>
                </a:solidFill>
              </a:rPr>
              <a:t>The section does not give an unfettered  power to the assessing officer and the guess  work involved in the order of best judgement </a:t>
            </a:r>
            <a:r>
              <a:rPr lang="en-US" sz="2500" b="1" spc="11" dirty="0">
                <a:solidFill>
                  <a:srgbClr val="000066"/>
                </a:solidFill>
              </a:rPr>
              <a:t>has to be made on the basis of material  available on record and information gathered</a:t>
            </a:r>
            <a:r>
              <a:rPr lang="en-US" sz="2500" spc="11" dirty="0">
                <a:solidFill>
                  <a:srgbClr val="000066"/>
                </a:solidFill>
              </a:rPr>
              <a:t> by the assessing officer.</a:t>
            </a:r>
          </a:p>
        </p:txBody>
      </p:sp>
      <p:sp>
        <p:nvSpPr>
          <p:cNvPr id="5" name="Date Placeholder 4">
            <a:extLst>
              <a:ext uri="{FF2B5EF4-FFF2-40B4-BE49-F238E27FC236}">
                <a16:creationId xmlns:a16="http://schemas.microsoft.com/office/drawing/2014/main" id="{716EBB5F-01CA-421D-86CB-08BA34FD2053}"/>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43B8D4C6-B01F-4563-9CD0-FD5A12D066E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67861962-EDF5-4C3B-B5C7-CC61227615DF}"/>
              </a:ext>
            </a:extLst>
          </p:cNvPr>
          <p:cNvSpPr>
            <a:spLocks noGrp="1"/>
          </p:cNvSpPr>
          <p:nvPr>
            <p:ph type="sldNum" sz="quarter" idx="12"/>
          </p:nvPr>
        </p:nvSpPr>
        <p:spPr/>
        <p:txBody>
          <a:bodyPr/>
          <a:lstStyle/>
          <a:p>
            <a:fld id="{B6F15528-21DE-4FAA-801E-634DDDAF4B2B}" type="slidenum">
              <a:rPr lang="en-US" smtClean="0"/>
              <a:pPr/>
              <a:t>18</a:t>
            </a:fld>
            <a:endParaRPr lang="en-US"/>
          </a:p>
        </p:txBody>
      </p:sp>
      <p:sp>
        <p:nvSpPr>
          <p:cNvPr id="8" name="Title 1">
            <a:extLst>
              <a:ext uri="{FF2B5EF4-FFF2-40B4-BE49-F238E27FC236}">
                <a16:creationId xmlns:a16="http://schemas.microsoft.com/office/drawing/2014/main" id="{6ED7443E-18C4-4982-A6A1-63FD13D4E6AD}"/>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4053075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81826-4C12-4B04-87B5-0C8D12B48AB0}"/>
              </a:ext>
            </a:extLst>
          </p:cNvPr>
          <p:cNvSpPr>
            <a:spLocks noGrp="1"/>
          </p:cNvSpPr>
          <p:nvPr>
            <p:ph type="title"/>
          </p:nvPr>
        </p:nvSpPr>
        <p:spPr>
          <a:xfrm>
            <a:off x="457200" y="893063"/>
            <a:ext cx="7848600" cy="715962"/>
          </a:xfrm>
        </p:spPr>
        <p:txBody>
          <a:bodyPr>
            <a:normAutofit/>
          </a:bodyPr>
          <a:lstStyle/>
          <a:p>
            <a:r>
              <a:rPr lang="en-IN" sz="3200" dirty="0">
                <a:solidFill>
                  <a:srgbClr val="000066"/>
                </a:solidFill>
              </a:rPr>
              <a:t>SECTION 46 NOTICE TO RETURN DEFAULTER</a:t>
            </a:r>
          </a:p>
        </p:txBody>
      </p:sp>
      <p:sp>
        <p:nvSpPr>
          <p:cNvPr id="3" name="Content Placeholder 2">
            <a:extLst>
              <a:ext uri="{FF2B5EF4-FFF2-40B4-BE49-F238E27FC236}">
                <a16:creationId xmlns:a16="http://schemas.microsoft.com/office/drawing/2014/main" id="{AE1A4D81-F803-4C37-B570-04138EBDB5CF}"/>
              </a:ext>
            </a:extLst>
          </p:cNvPr>
          <p:cNvSpPr>
            <a:spLocks noGrp="1"/>
          </p:cNvSpPr>
          <p:nvPr>
            <p:ph idx="1"/>
          </p:nvPr>
        </p:nvSpPr>
        <p:spPr>
          <a:xfrm>
            <a:off x="457200" y="1609025"/>
            <a:ext cx="8305800" cy="2734375"/>
          </a:xfrm>
        </p:spPr>
        <p:txBody>
          <a:bodyPr>
            <a:noAutofit/>
          </a:bodyPr>
          <a:lstStyle/>
          <a:p>
            <a:pPr algn="just">
              <a:buFont typeface="Arial" panose="020B0604020202020204" pitchFamily="34" charset="0"/>
              <a:buChar char="•"/>
            </a:pPr>
            <a:r>
              <a:rPr lang="en-US" sz="2800" kern="100" dirty="0">
                <a:solidFill>
                  <a:srgbClr val="000066"/>
                </a:solidFill>
                <a:cs typeface="Century Gothic"/>
              </a:rPr>
              <a:t>Where a </a:t>
            </a:r>
            <a:r>
              <a:rPr lang="en-US" sz="2800" kern="100" dirty="0">
                <a:solidFill>
                  <a:srgbClr val="000066"/>
                </a:solidFill>
                <a:uFill>
                  <a:solidFill>
                    <a:srgbClr val="404040"/>
                  </a:solidFill>
                </a:uFill>
                <a:cs typeface="Century Gothic"/>
              </a:rPr>
              <a:t>registered person </a:t>
            </a:r>
            <a:r>
              <a:rPr lang="en-US" sz="2800" kern="100" dirty="0">
                <a:solidFill>
                  <a:srgbClr val="000066"/>
                </a:solidFill>
                <a:cs typeface="Century Gothic"/>
              </a:rPr>
              <a:t>fails to furnish a return under section 39 (GSTR-3B or 4) or section 44 (GSTR-9) or  </a:t>
            </a:r>
            <a:r>
              <a:rPr lang="en-US" sz="2800" kern="100" dirty="0">
                <a:solidFill>
                  <a:srgbClr val="000066"/>
                </a:solidFill>
                <a:uFill>
                  <a:solidFill>
                    <a:srgbClr val="404040"/>
                  </a:solidFill>
                </a:uFill>
                <a:cs typeface="Century Gothic"/>
              </a:rPr>
              <a:t>section 45 (GSTR-10)</a:t>
            </a:r>
            <a:r>
              <a:rPr lang="en-US" sz="2800" kern="100" dirty="0">
                <a:solidFill>
                  <a:srgbClr val="000066"/>
                </a:solidFill>
                <a:cs typeface="Century Gothic"/>
              </a:rPr>
              <a:t>, a </a:t>
            </a:r>
            <a:r>
              <a:rPr lang="en-US" sz="2800" kern="100" dirty="0">
                <a:solidFill>
                  <a:srgbClr val="000066"/>
                </a:solidFill>
                <a:uFill>
                  <a:solidFill>
                    <a:srgbClr val="404040"/>
                  </a:solidFill>
                </a:uFill>
                <a:cs typeface="Century Gothic"/>
              </a:rPr>
              <a:t>notice </a:t>
            </a:r>
            <a:r>
              <a:rPr lang="en-US" sz="2800" kern="100" dirty="0">
                <a:solidFill>
                  <a:srgbClr val="000066"/>
                </a:solidFill>
                <a:cs typeface="Century Gothic"/>
              </a:rPr>
              <a:t>shall be issued requiring  him to furnish such return </a:t>
            </a:r>
            <a:r>
              <a:rPr lang="en-US" sz="2800" b="1" kern="100" dirty="0">
                <a:solidFill>
                  <a:srgbClr val="000066"/>
                </a:solidFill>
                <a:uFill>
                  <a:solidFill>
                    <a:srgbClr val="404040"/>
                  </a:solidFill>
                </a:uFill>
                <a:cs typeface="Century Gothic"/>
              </a:rPr>
              <a:t>within fifteen days </a:t>
            </a:r>
            <a:r>
              <a:rPr lang="en-US" sz="2800" kern="100" dirty="0">
                <a:solidFill>
                  <a:srgbClr val="000066"/>
                </a:solidFill>
                <a:cs typeface="Century Gothic"/>
              </a:rPr>
              <a:t>in </a:t>
            </a:r>
            <a:r>
              <a:rPr lang="en-US" sz="2800" kern="100" dirty="0">
                <a:solidFill>
                  <a:srgbClr val="000066"/>
                </a:solidFill>
                <a:uFill>
                  <a:solidFill>
                    <a:srgbClr val="404040"/>
                  </a:solidFill>
                </a:uFill>
                <a:cs typeface="Century Gothic"/>
              </a:rPr>
              <a:t>such form (GSTR-3A) and manner (electronically) as prescribed.</a:t>
            </a:r>
            <a:endParaRPr lang="en-IN" sz="2800" dirty="0">
              <a:solidFill>
                <a:srgbClr val="000066"/>
              </a:solidFill>
            </a:endParaRPr>
          </a:p>
        </p:txBody>
      </p:sp>
      <p:sp>
        <p:nvSpPr>
          <p:cNvPr id="5" name="Date Placeholder 4">
            <a:extLst>
              <a:ext uri="{FF2B5EF4-FFF2-40B4-BE49-F238E27FC236}">
                <a16:creationId xmlns:a16="http://schemas.microsoft.com/office/drawing/2014/main" id="{E95765DF-CC96-45D8-BF67-97ED6EA45297}"/>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69DADFCE-DC65-4F08-AB14-CA08EA2DAC81}"/>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391BE43E-4375-49C6-8962-A7A1B77B381F}"/>
              </a:ext>
            </a:extLst>
          </p:cNvPr>
          <p:cNvSpPr>
            <a:spLocks noGrp="1"/>
          </p:cNvSpPr>
          <p:nvPr>
            <p:ph type="sldNum" sz="quarter" idx="12"/>
          </p:nvPr>
        </p:nvSpPr>
        <p:spPr/>
        <p:txBody>
          <a:bodyPr/>
          <a:lstStyle/>
          <a:p>
            <a:fld id="{B6F15528-21DE-4FAA-801E-634DDDAF4B2B}" type="slidenum">
              <a:rPr lang="en-US" smtClean="0"/>
              <a:pPr/>
              <a:t>19</a:t>
            </a:fld>
            <a:endParaRPr lang="en-US"/>
          </a:p>
        </p:txBody>
      </p:sp>
      <p:pic>
        <p:nvPicPr>
          <p:cNvPr id="7" name="Picture 6">
            <a:extLst>
              <a:ext uri="{FF2B5EF4-FFF2-40B4-BE49-F238E27FC236}">
                <a16:creationId xmlns:a16="http://schemas.microsoft.com/office/drawing/2014/main" id="{91312EE4-D1C4-4AA1-A9BF-5B7483D3BE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9668" y="4221862"/>
            <a:ext cx="2619375" cy="1743075"/>
          </a:xfrm>
          <a:prstGeom prst="rect">
            <a:avLst/>
          </a:prstGeom>
        </p:spPr>
      </p:pic>
      <p:sp>
        <p:nvSpPr>
          <p:cNvPr id="8" name="Title 1">
            <a:extLst>
              <a:ext uri="{FF2B5EF4-FFF2-40B4-BE49-F238E27FC236}">
                <a16:creationId xmlns:a16="http://schemas.microsoft.com/office/drawing/2014/main" id="{6B929875-243C-4485-87B5-EBD70DB34A6B}"/>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85658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7467600" cy="487363"/>
          </a:xfrm>
          <a:solidFill>
            <a:schemeClr val="accent2"/>
          </a:solidFill>
        </p:spPr>
        <p:txBody>
          <a:bodyPr>
            <a:normAutofit/>
          </a:bodyPr>
          <a:lstStyle/>
          <a:p>
            <a:r>
              <a:rPr lang="en-IN" sz="2400" dirty="0">
                <a:solidFill>
                  <a:schemeClr val="bg1"/>
                </a:solidFill>
              </a:rPr>
              <a:t>PRACTICAL ASPECTS IN GST ASSESSMENTS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4747910"/>
              </p:ext>
            </p:extLst>
          </p:nvPr>
        </p:nvGraphicFramePr>
        <p:xfrm>
          <a:off x="457200" y="762000"/>
          <a:ext cx="8153400" cy="5711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a:extLst>
              <a:ext uri="{FF2B5EF4-FFF2-40B4-BE49-F238E27FC236}">
                <a16:creationId xmlns:a16="http://schemas.microsoft.com/office/drawing/2014/main" id="{C261B3AF-9963-498D-BF4B-1D639AB96B98}"/>
              </a:ext>
            </a:extLst>
          </p:cNvPr>
          <p:cNvSpPr>
            <a:spLocks noGrp="1"/>
          </p:cNvSpPr>
          <p:nvPr>
            <p:ph type="dt" sz="half" idx="10"/>
          </p:nvPr>
        </p:nvSpPr>
        <p:spPr/>
        <p:txBody>
          <a:bodyPr/>
          <a:lstStyle/>
          <a:p>
            <a:r>
              <a:rPr lang="en-US" sz="1600" dirty="0"/>
              <a:t>1/29/2021</a:t>
            </a:r>
          </a:p>
        </p:txBody>
      </p:sp>
      <p:sp>
        <p:nvSpPr>
          <p:cNvPr id="3" name="Footer Placeholder 2">
            <a:extLst>
              <a:ext uri="{FF2B5EF4-FFF2-40B4-BE49-F238E27FC236}">
                <a16:creationId xmlns:a16="http://schemas.microsoft.com/office/drawing/2014/main" id="{EDD876C4-3324-4B0A-A15B-CE414BB41DB8}"/>
              </a:ext>
            </a:extLst>
          </p:cNvPr>
          <p:cNvSpPr>
            <a:spLocks noGrp="1"/>
          </p:cNvSpPr>
          <p:nvPr>
            <p:ph type="ftr" sz="quarter" idx="11"/>
          </p:nvPr>
        </p:nvSpPr>
        <p:spPr/>
        <p:txBody>
          <a:bodyPr/>
          <a:lstStyle/>
          <a:p>
            <a:r>
              <a:rPr lang="en-US" sz="1600"/>
              <a:t>AK Batra &amp; Associates</a:t>
            </a:r>
            <a:endParaRPr lang="en-US" sz="1600" dirty="0"/>
          </a:p>
        </p:txBody>
      </p:sp>
      <p:sp>
        <p:nvSpPr>
          <p:cNvPr id="6" name="Slide Number Placeholder 5">
            <a:extLst>
              <a:ext uri="{FF2B5EF4-FFF2-40B4-BE49-F238E27FC236}">
                <a16:creationId xmlns:a16="http://schemas.microsoft.com/office/drawing/2014/main" id="{4C1F2F51-4B3E-4D6C-AE19-ACE5331E99C7}"/>
              </a:ext>
            </a:extLst>
          </p:cNvPr>
          <p:cNvSpPr>
            <a:spLocks noGrp="1"/>
          </p:cNvSpPr>
          <p:nvPr>
            <p:ph type="sldNum" sz="quarter" idx="12"/>
          </p:nvPr>
        </p:nvSpPr>
        <p:spPr/>
        <p:txBody>
          <a:bodyPr/>
          <a:lstStyle/>
          <a:p>
            <a:fld id="{B6F15528-21DE-4FAA-801E-634DDDAF4B2B}" type="slidenum">
              <a:rPr lang="en-US" smtClean="0"/>
              <a:pPr/>
              <a:t>2</a:t>
            </a:fld>
            <a:endParaRPr lang="en-US"/>
          </a:p>
        </p:txBody>
      </p:sp>
      <p:pic>
        <p:nvPicPr>
          <p:cNvPr id="7" name="Picture 6">
            <a:extLst>
              <a:ext uri="{FF2B5EF4-FFF2-40B4-BE49-F238E27FC236}">
                <a16:creationId xmlns:a16="http://schemas.microsoft.com/office/drawing/2014/main" id="{B3F91962-34E8-467B-BFEB-7304461888A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53125" y="245564"/>
            <a:ext cx="3190875" cy="14287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7"/>
            <a:ext cx="7848600" cy="487363"/>
          </a:xfrm>
        </p:spPr>
        <p:txBody>
          <a:bodyPr>
            <a:noAutofit/>
          </a:bodyPr>
          <a:lstStyle/>
          <a:p>
            <a:r>
              <a:rPr lang="en-IN" sz="3200" dirty="0">
                <a:solidFill>
                  <a:srgbClr val="000066"/>
                </a:solidFill>
              </a:rPr>
              <a:t>Assessment of unregistered person - section 63</a:t>
            </a:r>
          </a:p>
        </p:txBody>
      </p:sp>
      <p:sp>
        <p:nvSpPr>
          <p:cNvPr id="3" name="Content Placeholder 2"/>
          <p:cNvSpPr>
            <a:spLocks noGrp="1"/>
          </p:cNvSpPr>
          <p:nvPr>
            <p:ph idx="1"/>
          </p:nvPr>
        </p:nvSpPr>
        <p:spPr>
          <a:xfrm>
            <a:off x="457200" y="1603248"/>
            <a:ext cx="8229600" cy="5026152"/>
          </a:xfrm>
        </p:spPr>
        <p:txBody>
          <a:bodyPr>
            <a:normAutofit/>
          </a:bodyPr>
          <a:lstStyle/>
          <a:p>
            <a:pPr marL="0" indent="0" algn="just">
              <a:buNone/>
            </a:pPr>
            <a:r>
              <a:rPr lang="en-IN" sz="2500" dirty="0">
                <a:solidFill>
                  <a:srgbClr val="000066"/>
                </a:solidFill>
              </a:rPr>
              <a:t>Best Judgment by Proper Officer in case of unregistered person who have failed to register themselves or whose registration is cancelled but liable to pay tax.</a:t>
            </a:r>
          </a:p>
        </p:txBody>
      </p:sp>
      <p:sp>
        <p:nvSpPr>
          <p:cNvPr id="5" name="Date Placeholder 4">
            <a:extLst>
              <a:ext uri="{FF2B5EF4-FFF2-40B4-BE49-F238E27FC236}">
                <a16:creationId xmlns:a16="http://schemas.microsoft.com/office/drawing/2014/main" id="{716EBB5F-01CA-421D-86CB-08BA34FD2053}"/>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43B8D4C6-B01F-4563-9CD0-FD5A12D066E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67861962-EDF5-4C3B-B5C7-CC61227615DF}"/>
              </a:ext>
            </a:extLst>
          </p:cNvPr>
          <p:cNvSpPr>
            <a:spLocks noGrp="1"/>
          </p:cNvSpPr>
          <p:nvPr>
            <p:ph type="sldNum" sz="quarter" idx="12"/>
          </p:nvPr>
        </p:nvSpPr>
        <p:spPr/>
        <p:txBody>
          <a:bodyPr/>
          <a:lstStyle/>
          <a:p>
            <a:fld id="{B6F15528-21DE-4FAA-801E-634DDDAF4B2B}" type="slidenum">
              <a:rPr lang="en-US" smtClean="0"/>
              <a:pPr/>
              <a:t>20</a:t>
            </a:fld>
            <a:endParaRPr lang="en-US"/>
          </a:p>
        </p:txBody>
      </p:sp>
      <p:sp>
        <p:nvSpPr>
          <p:cNvPr id="8" name="Title 1">
            <a:extLst>
              <a:ext uri="{FF2B5EF4-FFF2-40B4-BE49-F238E27FC236}">
                <a16:creationId xmlns:a16="http://schemas.microsoft.com/office/drawing/2014/main" id="{6ED7443E-18C4-4982-A6A1-63FD13D4E6AD}"/>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pic>
        <p:nvPicPr>
          <p:cNvPr id="9" name="Picture 8">
            <a:extLst>
              <a:ext uri="{FF2B5EF4-FFF2-40B4-BE49-F238E27FC236}">
                <a16:creationId xmlns:a16="http://schemas.microsoft.com/office/drawing/2014/main" id="{AEEBD0FE-2A07-4D44-858C-D53DEC2DF66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166" t="3090" r="5000" b="25255"/>
          <a:stretch/>
        </p:blipFill>
        <p:spPr>
          <a:xfrm>
            <a:off x="4712675" y="3415909"/>
            <a:ext cx="3733800" cy="2777628"/>
          </a:xfrm>
          <a:prstGeom prst="rect">
            <a:avLst/>
          </a:prstGeom>
        </p:spPr>
      </p:pic>
    </p:spTree>
    <p:extLst>
      <p:ext uri="{BB962C8B-B14F-4D97-AF65-F5344CB8AC3E}">
        <p14:creationId xmlns:p14="http://schemas.microsoft.com/office/powerpoint/2010/main" val="3150590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7"/>
            <a:ext cx="7467600" cy="487363"/>
          </a:xfrm>
        </p:spPr>
        <p:txBody>
          <a:bodyPr>
            <a:noAutofit/>
          </a:bodyPr>
          <a:lstStyle/>
          <a:p>
            <a:r>
              <a:rPr lang="en-IN" sz="3200" dirty="0">
                <a:solidFill>
                  <a:srgbClr val="000066"/>
                </a:solidFill>
              </a:rPr>
              <a:t>Summary assessment- section 64</a:t>
            </a:r>
          </a:p>
        </p:txBody>
      </p:sp>
      <p:sp>
        <p:nvSpPr>
          <p:cNvPr id="3" name="Content Placeholder 2"/>
          <p:cNvSpPr>
            <a:spLocks noGrp="1"/>
          </p:cNvSpPr>
          <p:nvPr>
            <p:ph idx="1"/>
          </p:nvPr>
        </p:nvSpPr>
        <p:spPr>
          <a:xfrm>
            <a:off x="457200" y="1603248"/>
            <a:ext cx="8229600" cy="5026152"/>
          </a:xfrm>
        </p:spPr>
        <p:txBody>
          <a:bodyPr>
            <a:normAutofit/>
          </a:bodyPr>
          <a:lstStyle/>
          <a:p>
            <a:pPr algn="just">
              <a:buFont typeface="Arial" panose="020B0604020202020204" pitchFamily="34" charset="0"/>
              <a:buChar char="•"/>
            </a:pPr>
            <a:r>
              <a:rPr lang="en-US" sz="2400" i="1" dirty="0">
                <a:solidFill>
                  <a:srgbClr val="000066"/>
                </a:solidFill>
              </a:rPr>
              <a:t>On </a:t>
            </a:r>
            <a:r>
              <a:rPr lang="en-US" sz="2400" b="1" i="1" dirty="0">
                <a:solidFill>
                  <a:srgbClr val="000066"/>
                </a:solidFill>
              </a:rPr>
              <a:t>any evidence</a:t>
            </a:r>
            <a:r>
              <a:rPr lang="en-US" sz="2400" i="1" dirty="0">
                <a:solidFill>
                  <a:srgbClr val="000066"/>
                </a:solidFill>
              </a:rPr>
              <a:t> showing </a:t>
            </a:r>
            <a:r>
              <a:rPr lang="en-US" sz="2400" b="1" i="1" dirty="0">
                <a:solidFill>
                  <a:srgbClr val="000066"/>
                </a:solidFill>
              </a:rPr>
              <a:t>a tax liability</a:t>
            </a:r>
            <a:r>
              <a:rPr lang="en-US" sz="2400" i="1" dirty="0">
                <a:solidFill>
                  <a:srgbClr val="000066"/>
                </a:solidFill>
              </a:rPr>
              <a:t> of a person coming to PO’s notice, with the </a:t>
            </a:r>
            <a:r>
              <a:rPr lang="en-US" sz="2400" b="1" i="1" dirty="0">
                <a:solidFill>
                  <a:srgbClr val="000066"/>
                </a:solidFill>
              </a:rPr>
              <a:t>previous permission of Additional Commissioner or Joint Commissioner</a:t>
            </a:r>
            <a:r>
              <a:rPr lang="en-US" sz="2400" i="1" dirty="0">
                <a:solidFill>
                  <a:srgbClr val="000066"/>
                </a:solidFill>
              </a:rPr>
              <a:t>, proceed to assess the tax liability of such person </a:t>
            </a:r>
            <a:r>
              <a:rPr lang="en-US" sz="2400" b="1" i="1" dirty="0">
                <a:solidFill>
                  <a:srgbClr val="000066"/>
                </a:solidFill>
              </a:rPr>
              <a:t>to protect the interest of revenue </a:t>
            </a:r>
            <a:r>
              <a:rPr lang="en-US" sz="2400" i="1" dirty="0">
                <a:solidFill>
                  <a:srgbClr val="000066"/>
                </a:solidFill>
              </a:rPr>
              <a:t>and issue an assessment order, if he has </a:t>
            </a:r>
            <a:r>
              <a:rPr lang="en-US" sz="2400" b="1" i="1" dirty="0">
                <a:solidFill>
                  <a:srgbClr val="000066"/>
                </a:solidFill>
              </a:rPr>
              <a:t>sufficient grounds to believe</a:t>
            </a:r>
            <a:r>
              <a:rPr lang="en-US" sz="2400" i="1" dirty="0">
                <a:solidFill>
                  <a:srgbClr val="000066"/>
                </a:solidFill>
              </a:rPr>
              <a:t> that any </a:t>
            </a:r>
            <a:r>
              <a:rPr lang="en-US" sz="2400" b="1" i="1" dirty="0">
                <a:solidFill>
                  <a:srgbClr val="000066"/>
                </a:solidFill>
              </a:rPr>
              <a:t>delay in doing so may adversely affect the interest of revenue</a:t>
            </a:r>
          </a:p>
        </p:txBody>
      </p:sp>
      <p:sp>
        <p:nvSpPr>
          <p:cNvPr id="5" name="Date Placeholder 4">
            <a:extLst>
              <a:ext uri="{FF2B5EF4-FFF2-40B4-BE49-F238E27FC236}">
                <a16:creationId xmlns:a16="http://schemas.microsoft.com/office/drawing/2014/main" id="{716EBB5F-01CA-421D-86CB-08BA34FD2053}"/>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43B8D4C6-B01F-4563-9CD0-FD5A12D066E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67861962-EDF5-4C3B-B5C7-CC61227615DF}"/>
              </a:ext>
            </a:extLst>
          </p:cNvPr>
          <p:cNvSpPr>
            <a:spLocks noGrp="1"/>
          </p:cNvSpPr>
          <p:nvPr>
            <p:ph type="sldNum" sz="quarter" idx="12"/>
          </p:nvPr>
        </p:nvSpPr>
        <p:spPr/>
        <p:txBody>
          <a:bodyPr/>
          <a:lstStyle/>
          <a:p>
            <a:fld id="{B6F15528-21DE-4FAA-801E-634DDDAF4B2B}" type="slidenum">
              <a:rPr lang="en-US" smtClean="0"/>
              <a:pPr/>
              <a:t>21</a:t>
            </a:fld>
            <a:endParaRPr lang="en-US"/>
          </a:p>
        </p:txBody>
      </p:sp>
      <p:sp>
        <p:nvSpPr>
          <p:cNvPr id="8" name="Title 1">
            <a:extLst>
              <a:ext uri="{FF2B5EF4-FFF2-40B4-BE49-F238E27FC236}">
                <a16:creationId xmlns:a16="http://schemas.microsoft.com/office/drawing/2014/main" id="{6ED7443E-18C4-4982-A6A1-63FD13D4E6AD}"/>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pic>
        <p:nvPicPr>
          <p:cNvPr id="10" name="Picture 9">
            <a:extLst>
              <a:ext uri="{FF2B5EF4-FFF2-40B4-BE49-F238E27FC236}">
                <a16:creationId xmlns:a16="http://schemas.microsoft.com/office/drawing/2014/main" id="{2DB8B17A-8658-46B4-97D8-51949D371B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6499" y="4342383"/>
            <a:ext cx="6731001" cy="1824737"/>
          </a:xfrm>
          <a:prstGeom prst="rect">
            <a:avLst/>
          </a:prstGeom>
        </p:spPr>
      </p:pic>
    </p:spTree>
    <p:extLst>
      <p:ext uri="{BB962C8B-B14F-4D97-AF65-F5344CB8AC3E}">
        <p14:creationId xmlns:p14="http://schemas.microsoft.com/office/powerpoint/2010/main" val="864321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7"/>
            <a:ext cx="7467600" cy="487363"/>
          </a:xfrm>
        </p:spPr>
        <p:txBody>
          <a:bodyPr>
            <a:noAutofit/>
          </a:bodyPr>
          <a:lstStyle/>
          <a:p>
            <a:r>
              <a:rPr lang="en-IN" sz="3200" dirty="0">
                <a:solidFill>
                  <a:srgbClr val="000066"/>
                </a:solidFill>
              </a:rPr>
              <a:t>Summary assessment- section 64</a:t>
            </a:r>
          </a:p>
        </p:txBody>
      </p:sp>
      <p:sp>
        <p:nvSpPr>
          <p:cNvPr id="3" name="Content Placeholder 2"/>
          <p:cNvSpPr>
            <a:spLocks noGrp="1"/>
          </p:cNvSpPr>
          <p:nvPr>
            <p:ph idx="1"/>
          </p:nvPr>
        </p:nvSpPr>
        <p:spPr>
          <a:xfrm>
            <a:off x="457200" y="1603248"/>
            <a:ext cx="8229600" cy="5026152"/>
          </a:xfrm>
        </p:spPr>
        <p:txBody>
          <a:bodyPr>
            <a:normAutofit/>
          </a:bodyPr>
          <a:lstStyle/>
          <a:p>
            <a:pPr algn="just">
              <a:lnSpc>
                <a:spcPct val="100000"/>
              </a:lnSpc>
              <a:buFont typeface="Arial" panose="020B0604020202020204" pitchFamily="34" charset="0"/>
              <a:buChar char="•"/>
            </a:pPr>
            <a:r>
              <a:rPr lang="en-IN" sz="2500" dirty="0">
                <a:solidFill>
                  <a:srgbClr val="000066"/>
                </a:solidFill>
              </a:rPr>
              <a:t>Such order is issued with permission of Additional Commissioner or Joint Commissioner, only when delay in issuing order can adversely affect the interest of revenue</a:t>
            </a:r>
          </a:p>
          <a:p>
            <a:pPr algn="just">
              <a:lnSpc>
                <a:spcPct val="100000"/>
              </a:lnSpc>
              <a:buFont typeface="Arial" panose="020B0604020202020204" pitchFamily="34" charset="0"/>
              <a:buChar char="•"/>
            </a:pPr>
            <a:r>
              <a:rPr lang="en-IN" sz="2500" dirty="0">
                <a:solidFill>
                  <a:srgbClr val="000066"/>
                </a:solidFill>
              </a:rPr>
              <a:t>An application may be made by supplier against the same within </a:t>
            </a:r>
            <a:r>
              <a:rPr lang="en-IN" sz="2500" u="sng" dirty="0">
                <a:solidFill>
                  <a:srgbClr val="000066"/>
                </a:solidFill>
              </a:rPr>
              <a:t>30 days</a:t>
            </a:r>
            <a:r>
              <a:rPr lang="en-IN" sz="2500" b="1" dirty="0">
                <a:solidFill>
                  <a:srgbClr val="000066"/>
                </a:solidFill>
              </a:rPr>
              <a:t> (no further extension)</a:t>
            </a:r>
            <a:r>
              <a:rPr lang="en-IN" sz="2500" dirty="0">
                <a:solidFill>
                  <a:srgbClr val="000066"/>
                </a:solidFill>
              </a:rPr>
              <a:t>of service of Order.</a:t>
            </a:r>
          </a:p>
          <a:p>
            <a:pPr algn="just">
              <a:lnSpc>
                <a:spcPct val="100000"/>
              </a:lnSpc>
              <a:buFont typeface="Arial" panose="020B0604020202020204" pitchFamily="34" charset="0"/>
              <a:buChar char="•"/>
            </a:pPr>
            <a:r>
              <a:rPr lang="en-IN" sz="2500" dirty="0">
                <a:solidFill>
                  <a:srgbClr val="000066"/>
                </a:solidFill>
              </a:rPr>
              <a:t>No opportunity of being heard is given for personal hearing in this section.</a:t>
            </a:r>
          </a:p>
        </p:txBody>
      </p:sp>
      <p:sp>
        <p:nvSpPr>
          <p:cNvPr id="5" name="Date Placeholder 4">
            <a:extLst>
              <a:ext uri="{FF2B5EF4-FFF2-40B4-BE49-F238E27FC236}">
                <a16:creationId xmlns:a16="http://schemas.microsoft.com/office/drawing/2014/main" id="{716EBB5F-01CA-421D-86CB-08BA34FD2053}"/>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43B8D4C6-B01F-4563-9CD0-FD5A12D066E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67861962-EDF5-4C3B-B5C7-CC61227615DF}"/>
              </a:ext>
            </a:extLst>
          </p:cNvPr>
          <p:cNvSpPr>
            <a:spLocks noGrp="1"/>
          </p:cNvSpPr>
          <p:nvPr>
            <p:ph type="sldNum" sz="quarter" idx="12"/>
          </p:nvPr>
        </p:nvSpPr>
        <p:spPr/>
        <p:txBody>
          <a:bodyPr/>
          <a:lstStyle/>
          <a:p>
            <a:fld id="{B6F15528-21DE-4FAA-801E-634DDDAF4B2B}" type="slidenum">
              <a:rPr lang="en-US" smtClean="0"/>
              <a:pPr/>
              <a:t>22</a:t>
            </a:fld>
            <a:endParaRPr lang="en-US"/>
          </a:p>
        </p:txBody>
      </p:sp>
      <p:sp>
        <p:nvSpPr>
          <p:cNvPr id="8" name="Title 1">
            <a:extLst>
              <a:ext uri="{FF2B5EF4-FFF2-40B4-BE49-F238E27FC236}">
                <a16:creationId xmlns:a16="http://schemas.microsoft.com/office/drawing/2014/main" id="{6ED7443E-18C4-4982-A6A1-63FD13D4E6AD}"/>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2970527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a:xfrm>
            <a:off x="457200" y="746917"/>
            <a:ext cx="7467600" cy="715963"/>
          </a:xfrm>
        </p:spPr>
        <p:txBody>
          <a:bodyPr>
            <a:normAutofit/>
          </a:bodyPr>
          <a:lstStyle/>
          <a:p>
            <a:r>
              <a:rPr lang="en-IN" sz="3200" dirty="0">
                <a:solidFill>
                  <a:srgbClr val="000066"/>
                </a:solidFill>
              </a:rPr>
              <a:t>Observations in section 64</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idx="1"/>
          </p:nvPr>
        </p:nvSpPr>
        <p:spPr>
          <a:xfrm>
            <a:off x="309716" y="1355629"/>
            <a:ext cx="8382000" cy="4739475"/>
          </a:xfrm>
        </p:spPr>
        <p:txBody>
          <a:bodyPr>
            <a:noAutofit/>
          </a:bodyPr>
          <a:lstStyle/>
          <a:p>
            <a:pPr algn="just">
              <a:lnSpc>
                <a:spcPct val="150000"/>
              </a:lnSpc>
              <a:buFont typeface="Arial" panose="020B0604020202020204" pitchFamily="34" charset="0"/>
              <a:buChar char="•"/>
            </a:pPr>
            <a:r>
              <a:rPr lang="en-US" sz="2500" dirty="0">
                <a:solidFill>
                  <a:srgbClr val="000066"/>
                </a:solidFill>
              </a:rPr>
              <a:t>Is this section applicable to supplier of goods or services or both or only supplier of goods? </a:t>
            </a:r>
          </a:p>
          <a:p>
            <a:pPr algn="just">
              <a:lnSpc>
                <a:spcPct val="150000"/>
              </a:lnSpc>
              <a:buFont typeface="Arial" panose="020B0604020202020204" pitchFamily="34" charset="0"/>
              <a:buChar char="•"/>
            </a:pPr>
            <a:r>
              <a:rPr lang="en-US" sz="2500" dirty="0">
                <a:solidFill>
                  <a:srgbClr val="000066"/>
                </a:solidFill>
              </a:rPr>
              <a:t>This section does not contain a non-obstante clause with reference to section 73/74 as was the case in earlier section – implication thereof?</a:t>
            </a:r>
          </a:p>
          <a:p>
            <a:pPr algn="just">
              <a:lnSpc>
                <a:spcPct val="150000"/>
              </a:lnSpc>
              <a:buFont typeface="Arial" panose="020B0604020202020204" pitchFamily="34" charset="0"/>
              <a:buChar char="•"/>
            </a:pPr>
            <a:r>
              <a:rPr lang="en-US" sz="2500" dirty="0">
                <a:solidFill>
                  <a:srgbClr val="000066"/>
                </a:solidFill>
              </a:rPr>
              <a:t>If order is erroneous, PO has to follow the procedure u/s 73/74. Why not otherwise?</a:t>
            </a:r>
          </a:p>
          <a:p>
            <a:pPr marL="0" indent="0" algn="just">
              <a:buNone/>
            </a:pPr>
            <a:endParaRPr lang="en-US" sz="2200" dirty="0">
              <a:solidFill>
                <a:srgbClr val="002060"/>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23</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4166185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7"/>
            <a:ext cx="8153400" cy="639763"/>
          </a:xfrm>
        </p:spPr>
        <p:txBody>
          <a:bodyPr>
            <a:noAutofit/>
          </a:bodyPr>
          <a:lstStyle/>
          <a:p>
            <a:r>
              <a:rPr lang="en-US" sz="3200" b="1" dirty="0">
                <a:solidFill>
                  <a:srgbClr val="000066"/>
                </a:solidFill>
              </a:rPr>
              <a:t>section 160</a:t>
            </a:r>
            <a:r>
              <a:rPr lang="en-US" sz="3200" dirty="0">
                <a:solidFill>
                  <a:srgbClr val="000066"/>
                </a:solidFill>
              </a:rPr>
              <a:t> - </a:t>
            </a:r>
            <a:r>
              <a:rPr lang="en-US" sz="3200" b="1" dirty="0">
                <a:solidFill>
                  <a:srgbClr val="000066"/>
                </a:solidFill>
              </a:rPr>
              <a:t>Assessment proceedings, etc., not to be invalid on certain grounds</a:t>
            </a:r>
          </a:p>
        </p:txBody>
      </p:sp>
      <p:sp>
        <p:nvSpPr>
          <p:cNvPr id="3" name="Content Placeholder 2"/>
          <p:cNvSpPr>
            <a:spLocks noGrp="1"/>
          </p:cNvSpPr>
          <p:nvPr>
            <p:ph idx="1"/>
          </p:nvPr>
        </p:nvSpPr>
        <p:spPr>
          <a:xfrm>
            <a:off x="329946" y="1575815"/>
            <a:ext cx="8633460" cy="4977385"/>
          </a:xfrm>
        </p:spPr>
        <p:txBody>
          <a:bodyPr>
            <a:noAutofit/>
          </a:bodyPr>
          <a:lstStyle/>
          <a:p>
            <a:pPr marL="176213" indent="0" algn="just">
              <a:buNone/>
            </a:pPr>
            <a:r>
              <a:rPr lang="en-US" sz="2400" b="1" u="sng" dirty="0">
                <a:solidFill>
                  <a:srgbClr val="000066"/>
                </a:solidFill>
              </a:rPr>
              <a:t>Protection from Technical Errors</a:t>
            </a:r>
          </a:p>
          <a:p>
            <a:pPr algn="just">
              <a:buFont typeface="Arial" panose="020B0604020202020204" pitchFamily="34" charset="0"/>
              <a:buChar char="•"/>
            </a:pPr>
            <a:r>
              <a:rPr lang="en-US" sz="2400" i="1" dirty="0">
                <a:solidFill>
                  <a:srgbClr val="000066"/>
                </a:solidFill>
              </a:rPr>
              <a:t>160. (1) No assessment, re-assessment, adjudication, review, revision, appeal, rectification, notice, summons or other proceedings done, accepted, made, issued, initiated, or purported to have been done, accepted, made, issued, initiated in pursuance of any of the provisions of this Act </a:t>
            </a:r>
            <a:r>
              <a:rPr lang="en-US" sz="2400" b="1" i="1" u="sng" dirty="0">
                <a:solidFill>
                  <a:srgbClr val="000066"/>
                </a:solidFill>
              </a:rPr>
              <a:t>shall be invalid or deemed to be invalid merely by reason of any mistake, defect or omission therein</a:t>
            </a:r>
            <a:r>
              <a:rPr lang="en-US" sz="2400" i="1" dirty="0">
                <a:solidFill>
                  <a:srgbClr val="000066"/>
                </a:solidFill>
              </a:rPr>
              <a:t>, if such assessment, re-assessment, adjudication, review, revision, appeal, rectification, notice, summons or other proceedings are </a:t>
            </a:r>
            <a:r>
              <a:rPr lang="en-US" sz="2400" b="1" i="1" u="sng" dirty="0">
                <a:solidFill>
                  <a:srgbClr val="000066"/>
                </a:solidFill>
              </a:rPr>
              <a:t>in substance and effect</a:t>
            </a:r>
            <a:r>
              <a:rPr lang="en-US" sz="2400" i="1" dirty="0">
                <a:solidFill>
                  <a:srgbClr val="000066"/>
                </a:solidFill>
              </a:rPr>
              <a:t> in conformity with or according to the intents, purposes and requirements of this Act or any existing law.</a:t>
            </a:r>
          </a:p>
        </p:txBody>
      </p:sp>
      <p:sp>
        <p:nvSpPr>
          <p:cNvPr id="5" name="Date Placeholder 4">
            <a:extLst>
              <a:ext uri="{FF2B5EF4-FFF2-40B4-BE49-F238E27FC236}">
                <a16:creationId xmlns:a16="http://schemas.microsoft.com/office/drawing/2014/main" id="{D638451D-31E9-41BA-93F2-B63AF78B0D36}"/>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EF51C238-50CC-4963-94F8-35F9D7AD034F}"/>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F4F6501-14AA-45A4-9A48-091E78BB5847}"/>
              </a:ext>
            </a:extLst>
          </p:cNvPr>
          <p:cNvSpPr>
            <a:spLocks noGrp="1"/>
          </p:cNvSpPr>
          <p:nvPr>
            <p:ph type="sldNum" sz="quarter" idx="12"/>
          </p:nvPr>
        </p:nvSpPr>
        <p:spPr/>
        <p:txBody>
          <a:bodyPr/>
          <a:lstStyle/>
          <a:p>
            <a:fld id="{B6F15528-21DE-4FAA-801E-634DDDAF4B2B}" type="slidenum">
              <a:rPr lang="en-US" smtClean="0"/>
              <a:pPr/>
              <a:t>24</a:t>
            </a:fld>
            <a:endParaRPr lang="en-US"/>
          </a:p>
        </p:txBody>
      </p:sp>
      <p:sp>
        <p:nvSpPr>
          <p:cNvPr id="7" name="Title 1">
            <a:extLst>
              <a:ext uri="{FF2B5EF4-FFF2-40B4-BE49-F238E27FC236}">
                <a16:creationId xmlns:a16="http://schemas.microsoft.com/office/drawing/2014/main" id="{FC76658B-3BC6-4C7E-8D0F-86A74BC633AA}"/>
              </a:ext>
            </a:extLst>
          </p:cNvPr>
          <p:cNvSpPr txBox="1">
            <a:spLocks/>
          </p:cNvSpPr>
          <p:nvPr/>
        </p:nvSpPr>
        <p:spPr>
          <a:xfrm>
            <a:off x="457200" y="13494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738821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639763"/>
          </a:xfrm>
        </p:spPr>
        <p:txBody>
          <a:bodyPr>
            <a:noAutofit/>
          </a:bodyPr>
          <a:lstStyle/>
          <a:p>
            <a:r>
              <a:rPr lang="en-US" sz="3200" b="1" dirty="0">
                <a:solidFill>
                  <a:srgbClr val="000066"/>
                </a:solidFill>
              </a:rPr>
              <a:t>section 160</a:t>
            </a:r>
            <a:r>
              <a:rPr lang="en-US" sz="3200" dirty="0">
                <a:solidFill>
                  <a:srgbClr val="000066"/>
                </a:solidFill>
              </a:rPr>
              <a:t> - </a:t>
            </a:r>
            <a:r>
              <a:rPr lang="en-US" sz="3200" b="1" dirty="0">
                <a:solidFill>
                  <a:srgbClr val="000066"/>
                </a:solidFill>
              </a:rPr>
              <a:t>Assessment proceedings, etc., not to be invalid on certain grounds</a:t>
            </a:r>
          </a:p>
        </p:txBody>
      </p:sp>
      <p:sp>
        <p:nvSpPr>
          <p:cNvPr id="3" name="Content Placeholder 2"/>
          <p:cNvSpPr>
            <a:spLocks noGrp="1"/>
          </p:cNvSpPr>
          <p:nvPr>
            <p:ph idx="1"/>
          </p:nvPr>
        </p:nvSpPr>
        <p:spPr>
          <a:xfrm>
            <a:off x="457200" y="1676400"/>
            <a:ext cx="8506206" cy="5913437"/>
          </a:xfrm>
        </p:spPr>
        <p:txBody>
          <a:bodyPr>
            <a:noAutofit/>
          </a:bodyPr>
          <a:lstStyle/>
          <a:p>
            <a:pPr marL="0" indent="0" algn="just">
              <a:buNone/>
            </a:pPr>
            <a:r>
              <a:rPr lang="en-US" sz="2400" b="1" u="sng" dirty="0">
                <a:solidFill>
                  <a:srgbClr val="000066"/>
                </a:solidFill>
              </a:rPr>
              <a:t>Protection from Technical Errors</a:t>
            </a:r>
          </a:p>
          <a:p>
            <a:pPr algn="just">
              <a:buFont typeface="Arial" panose="020B0604020202020204" pitchFamily="34" charset="0"/>
              <a:buChar char="•"/>
            </a:pPr>
            <a:r>
              <a:rPr lang="en-US" sz="2500" b="1" i="1" dirty="0">
                <a:solidFill>
                  <a:srgbClr val="000066"/>
                </a:solidFill>
              </a:rPr>
              <a:t>(2) </a:t>
            </a:r>
            <a:r>
              <a:rPr lang="en-US" sz="2500" i="1" dirty="0">
                <a:solidFill>
                  <a:srgbClr val="000066"/>
                </a:solidFill>
              </a:rPr>
              <a:t>The service of any notice, order or communication </a:t>
            </a:r>
            <a:r>
              <a:rPr lang="en-US" sz="2500" b="1" i="1" dirty="0">
                <a:solidFill>
                  <a:srgbClr val="000066"/>
                </a:solidFill>
              </a:rPr>
              <a:t>shall not be called in question</a:t>
            </a:r>
            <a:r>
              <a:rPr lang="en-US" sz="2500" i="1" dirty="0">
                <a:solidFill>
                  <a:srgbClr val="000066"/>
                </a:solidFill>
              </a:rPr>
              <a:t>, if the notice, order or communication, as the case may be, </a:t>
            </a:r>
            <a:r>
              <a:rPr lang="en-US" sz="2500" b="1" i="1" u="sng" dirty="0">
                <a:solidFill>
                  <a:srgbClr val="000066"/>
                </a:solidFill>
              </a:rPr>
              <a:t>has already been acted upon</a:t>
            </a:r>
            <a:r>
              <a:rPr lang="en-US" sz="2500" i="1" dirty="0">
                <a:solidFill>
                  <a:srgbClr val="000066"/>
                </a:solidFill>
              </a:rPr>
              <a:t> by the person to whom it is issued or where such service has not been called in question at or in the earlier proceedings commenced, continued or finalised pursuant to such notice, order or communication.</a:t>
            </a:r>
            <a:endParaRPr lang="en-IN" sz="2500" i="1" dirty="0">
              <a:solidFill>
                <a:srgbClr val="000066"/>
              </a:solidFill>
            </a:endParaRPr>
          </a:p>
        </p:txBody>
      </p:sp>
      <p:sp>
        <p:nvSpPr>
          <p:cNvPr id="5" name="Date Placeholder 4">
            <a:extLst>
              <a:ext uri="{FF2B5EF4-FFF2-40B4-BE49-F238E27FC236}">
                <a16:creationId xmlns:a16="http://schemas.microsoft.com/office/drawing/2014/main" id="{D638451D-31E9-41BA-93F2-B63AF78B0D36}"/>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EF51C238-50CC-4963-94F8-35F9D7AD034F}"/>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F4F6501-14AA-45A4-9A48-091E78BB5847}"/>
              </a:ext>
            </a:extLst>
          </p:cNvPr>
          <p:cNvSpPr>
            <a:spLocks noGrp="1"/>
          </p:cNvSpPr>
          <p:nvPr>
            <p:ph type="sldNum" sz="quarter" idx="12"/>
          </p:nvPr>
        </p:nvSpPr>
        <p:spPr/>
        <p:txBody>
          <a:bodyPr/>
          <a:lstStyle/>
          <a:p>
            <a:fld id="{B6F15528-21DE-4FAA-801E-634DDDAF4B2B}" type="slidenum">
              <a:rPr lang="en-US" smtClean="0"/>
              <a:pPr/>
              <a:t>25</a:t>
            </a:fld>
            <a:endParaRPr lang="en-US"/>
          </a:p>
        </p:txBody>
      </p:sp>
      <p:sp>
        <p:nvSpPr>
          <p:cNvPr id="7" name="Title 1">
            <a:extLst>
              <a:ext uri="{FF2B5EF4-FFF2-40B4-BE49-F238E27FC236}">
                <a16:creationId xmlns:a16="http://schemas.microsoft.com/office/drawing/2014/main" id="{FC76658B-3BC6-4C7E-8D0F-86A74BC633AA}"/>
              </a:ext>
            </a:extLst>
          </p:cNvPr>
          <p:cNvSpPr txBox="1">
            <a:spLocks/>
          </p:cNvSpPr>
          <p:nvPr/>
        </p:nvSpPr>
        <p:spPr>
          <a:xfrm>
            <a:off x="457200" y="13494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pic>
        <p:nvPicPr>
          <p:cNvPr id="11" name="Picture 10">
            <a:extLst>
              <a:ext uri="{FF2B5EF4-FFF2-40B4-BE49-F238E27FC236}">
                <a16:creationId xmlns:a16="http://schemas.microsoft.com/office/drawing/2014/main" id="{ADBC3476-F198-42B9-8901-E6DE8EAB5B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9107" y="4591050"/>
            <a:ext cx="2638425" cy="1733550"/>
          </a:xfrm>
          <a:prstGeom prst="rect">
            <a:avLst/>
          </a:prstGeom>
        </p:spPr>
      </p:pic>
    </p:spTree>
    <p:extLst>
      <p:ext uri="{BB962C8B-B14F-4D97-AF65-F5344CB8AC3E}">
        <p14:creationId xmlns:p14="http://schemas.microsoft.com/office/powerpoint/2010/main" val="2115467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a:xfrm>
            <a:off x="457200" y="746917"/>
            <a:ext cx="7467600" cy="715963"/>
          </a:xfrm>
        </p:spPr>
        <p:txBody>
          <a:bodyPr>
            <a:normAutofit/>
          </a:bodyPr>
          <a:lstStyle/>
          <a:p>
            <a:r>
              <a:rPr lang="en-IN" sz="3200" dirty="0">
                <a:solidFill>
                  <a:srgbClr val="000066"/>
                </a:solidFill>
              </a:rPr>
              <a:t>Audit by tax authorities- Section 65</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idx="1"/>
          </p:nvPr>
        </p:nvSpPr>
        <p:spPr>
          <a:xfrm>
            <a:off x="457200" y="1371608"/>
            <a:ext cx="8001000" cy="5029199"/>
          </a:xfrm>
        </p:spPr>
        <p:txBody>
          <a:bodyPr>
            <a:noAutofit/>
          </a:bodyPr>
          <a:lstStyle/>
          <a:p>
            <a:pPr algn="just">
              <a:buFont typeface="Arial" panose="020B0604020202020204" pitchFamily="34" charset="0"/>
              <a:buChar char="•"/>
            </a:pPr>
            <a:endParaRPr lang="en-US" sz="2200" dirty="0">
              <a:solidFill>
                <a:srgbClr val="000066"/>
              </a:solidFill>
            </a:endParaRPr>
          </a:p>
          <a:p>
            <a:pPr algn="just">
              <a:buFont typeface="Arial" panose="020B0604020202020204" pitchFamily="34" charset="0"/>
              <a:buChar char="•"/>
            </a:pPr>
            <a:r>
              <a:rPr lang="en-US" sz="2400" dirty="0">
                <a:solidFill>
                  <a:srgbClr val="000066"/>
                </a:solidFill>
              </a:rPr>
              <a:t>An Audit can be conducted by Department to determine the evasion of tax for a period of Financial Year or part thereof or multiple thereof at the registered place of business or in their office with a prior intimation of 15 days through Form ADT-01.</a:t>
            </a:r>
          </a:p>
          <a:p>
            <a:pPr algn="just">
              <a:buFont typeface="Arial" panose="020B0604020202020204" pitchFamily="34" charset="0"/>
              <a:buChar char="•"/>
            </a:pPr>
            <a:r>
              <a:rPr lang="en-US" sz="2400" dirty="0">
                <a:solidFill>
                  <a:srgbClr val="000066"/>
                </a:solidFill>
              </a:rPr>
              <a:t>Such an audit may be completed within 3 months which may further be extended by 6 months.</a:t>
            </a:r>
          </a:p>
          <a:p>
            <a:pPr algn="just">
              <a:buFont typeface="Arial" panose="020B0604020202020204" pitchFamily="34" charset="0"/>
              <a:buChar char="•"/>
            </a:pPr>
            <a:endParaRPr lang="en-US" sz="2200" dirty="0">
              <a:solidFill>
                <a:srgbClr val="000066"/>
              </a:solidFill>
            </a:endParaRPr>
          </a:p>
          <a:p>
            <a:pPr marL="0" indent="0" algn="just">
              <a:buNone/>
            </a:pPr>
            <a:endParaRPr lang="en-US" sz="2200" dirty="0">
              <a:solidFill>
                <a:srgbClr val="002060"/>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26</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Audit by tax authorities</a:t>
            </a:r>
          </a:p>
        </p:txBody>
      </p:sp>
      <p:pic>
        <p:nvPicPr>
          <p:cNvPr id="8" name="Picture 7">
            <a:extLst>
              <a:ext uri="{FF2B5EF4-FFF2-40B4-BE49-F238E27FC236}">
                <a16:creationId xmlns:a16="http://schemas.microsoft.com/office/drawing/2014/main" id="{F3B7A827-7A8D-4293-9E41-2D341E9397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0136" y="4486153"/>
            <a:ext cx="1762916" cy="1786632"/>
          </a:xfrm>
          <a:prstGeom prst="rect">
            <a:avLst/>
          </a:prstGeom>
        </p:spPr>
      </p:pic>
    </p:spTree>
    <p:extLst>
      <p:ext uri="{BB962C8B-B14F-4D97-AF65-F5344CB8AC3E}">
        <p14:creationId xmlns:p14="http://schemas.microsoft.com/office/powerpoint/2010/main" val="2063065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p:txBody>
          <a:bodyPr>
            <a:normAutofit/>
          </a:bodyPr>
          <a:lstStyle/>
          <a:p>
            <a:r>
              <a:rPr lang="en-IN" sz="3200" dirty="0">
                <a:solidFill>
                  <a:srgbClr val="000066"/>
                </a:solidFill>
              </a:rPr>
              <a:t>Observations of departmental audit</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1524000"/>
            <a:ext cx="3657600" cy="4547616"/>
          </a:xfrm>
        </p:spPr>
        <p:txBody>
          <a:bodyPr>
            <a:noAutofit/>
          </a:bodyPr>
          <a:lstStyle/>
          <a:p>
            <a:pPr marL="0" indent="0" algn="just">
              <a:buNone/>
            </a:pPr>
            <a:r>
              <a:rPr lang="en-US" sz="2400" b="1" dirty="0">
                <a:solidFill>
                  <a:srgbClr val="000066"/>
                </a:solidFill>
              </a:rPr>
              <a:t>OUTPUT SUPPLY</a:t>
            </a:r>
          </a:p>
          <a:p>
            <a:pPr>
              <a:buFont typeface="Arial" panose="020B0604020202020204" pitchFamily="34" charset="0"/>
              <a:buChar char="•"/>
            </a:pPr>
            <a:r>
              <a:rPr lang="en-US" sz="2400" dirty="0">
                <a:solidFill>
                  <a:srgbClr val="000066"/>
                </a:solidFill>
              </a:rPr>
              <a:t>Cross Charge between entities with same PAN or sister concerns</a:t>
            </a:r>
          </a:p>
          <a:p>
            <a:pPr>
              <a:buFont typeface="Arial" panose="020B0604020202020204" pitchFamily="34" charset="0"/>
              <a:buChar char="•"/>
            </a:pPr>
            <a:r>
              <a:rPr lang="en-US" sz="2400" dirty="0">
                <a:solidFill>
                  <a:srgbClr val="000066"/>
                </a:solidFill>
              </a:rPr>
              <a:t>Input Service Distribution</a:t>
            </a:r>
          </a:p>
          <a:p>
            <a:pPr>
              <a:buFont typeface="Arial" panose="020B0604020202020204" pitchFamily="34" charset="0"/>
              <a:buChar char="•"/>
            </a:pPr>
            <a:r>
              <a:rPr lang="en-US" sz="2400" dirty="0">
                <a:solidFill>
                  <a:srgbClr val="000066"/>
                </a:solidFill>
              </a:rPr>
              <a:t>Invoices without supply or vice versa</a:t>
            </a:r>
          </a:p>
          <a:p>
            <a:pPr>
              <a:buFont typeface="Arial" panose="020B0604020202020204" pitchFamily="34" charset="0"/>
              <a:buChar char="•"/>
            </a:pPr>
            <a:r>
              <a:rPr lang="en-US" sz="2400" dirty="0">
                <a:solidFill>
                  <a:srgbClr val="000066"/>
                </a:solidFill>
              </a:rPr>
              <a:t>Place of Registration</a:t>
            </a:r>
          </a:p>
          <a:p>
            <a:pPr>
              <a:buFont typeface="Arial" panose="020B0604020202020204" pitchFamily="34" charset="0"/>
              <a:buChar char="•"/>
            </a:pPr>
            <a:r>
              <a:rPr lang="en-US" sz="2400" dirty="0">
                <a:solidFill>
                  <a:srgbClr val="000066"/>
                </a:solidFill>
              </a:rPr>
              <a:t>Agreeing to Obligation to refrain …..</a:t>
            </a:r>
          </a:p>
          <a:p>
            <a:pPr algn="just">
              <a:buFont typeface="Arial" panose="020B0604020202020204" pitchFamily="34" charset="0"/>
              <a:buChar char="•"/>
            </a:pPr>
            <a:endParaRPr lang="en-US" sz="2400" dirty="0">
              <a:solidFill>
                <a:srgbClr val="000066"/>
              </a:solidFill>
            </a:endParaRPr>
          </a:p>
          <a:p>
            <a:pPr algn="just">
              <a:buFont typeface="Arial" panose="020B0604020202020204" pitchFamily="34" charset="0"/>
              <a:buChar char="•"/>
            </a:pPr>
            <a:endParaRPr lang="en-US" sz="2200" dirty="0">
              <a:solidFill>
                <a:srgbClr val="000066"/>
              </a:solidFill>
            </a:endParaRPr>
          </a:p>
          <a:p>
            <a:pPr algn="just">
              <a:buFont typeface="Arial" panose="020B0604020202020204" pitchFamily="34" charset="0"/>
              <a:buChar char="•"/>
            </a:pPr>
            <a:endParaRPr lang="en-US" sz="2200" dirty="0">
              <a:solidFill>
                <a:srgbClr val="000066"/>
              </a:solidFill>
            </a:endParaRPr>
          </a:p>
          <a:p>
            <a:pPr marL="0" indent="0" algn="just">
              <a:buNone/>
            </a:pP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4833120" y="1935332"/>
            <a:ext cx="3657600" cy="4136284"/>
          </a:xfrm>
        </p:spPr>
        <p:txBody>
          <a:bodyPr>
            <a:normAutofit/>
          </a:bodyPr>
          <a:lstStyle/>
          <a:p>
            <a:r>
              <a:rPr lang="en-US" sz="2400" dirty="0">
                <a:solidFill>
                  <a:srgbClr val="000066"/>
                </a:solidFill>
              </a:rPr>
              <a:t>Export of services</a:t>
            </a:r>
          </a:p>
          <a:p>
            <a:r>
              <a:rPr lang="en-US" sz="2400" dirty="0">
                <a:solidFill>
                  <a:srgbClr val="000066"/>
                </a:solidFill>
              </a:rPr>
              <a:t>Payments to Directors</a:t>
            </a:r>
          </a:p>
          <a:p>
            <a:r>
              <a:rPr lang="en-US" sz="2400" dirty="0">
                <a:solidFill>
                  <a:srgbClr val="000066"/>
                </a:solidFill>
              </a:rPr>
              <a:t>Notice pay recovery</a:t>
            </a:r>
          </a:p>
          <a:p>
            <a:r>
              <a:rPr lang="en-US" sz="2400" dirty="0">
                <a:solidFill>
                  <a:srgbClr val="000066"/>
                </a:solidFill>
              </a:rPr>
              <a:t>Services provided to employees</a:t>
            </a:r>
          </a:p>
          <a:p>
            <a:r>
              <a:rPr lang="en-US" sz="2400" dirty="0">
                <a:solidFill>
                  <a:srgbClr val="000066"/>
                </a:solidFill>
              </a:rPr>
              <a:t>Freight expenses to be borne by receiver</a:t>
            </a:r>
          </a:p>
          <a:p>
            <a:endParaRPr lang="en-US" sz="2400" dirty="0">
              <a:solidFill>
                <a:srgbClr val="000066"/>
              </a:solidFill>
            </a:endParaRPr>
          </a:p>
          <a:p>
            <a:endParaRPr lang="en-IN"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27</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Audit by tax authorities</a:t>
            </a:r>
          </a:p>
        </p:txBody>
      </p:sp>
    </p:spTree>
    <p:extLst>
      <p:ext uri="{BB962C8B-B14F-4D97-AF65-F5344CB8AC3E}">
        <p14:creationId xmlns:p14="http://schemas.microsoft.com/office/powerpoint/2010/main" val="710721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p:txBody>
          <a:bodyPr>
            <a:normAutofit/>
          </a:bodyPr>
          <a:lstStyle/>
          <a:p>
            <a:r>
              <a:rPr lang="en-IN" sz="3200" dirty="0">
                <a:solidFill>
                  <a:srgbClr val="000066"/>
                </a:solidFill>
              </a:rPr>
              <a:t>Observations of departmental audit</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1524000"/>
            <a:ext cx="3657600" cy="3977640"/>
          </a:xfrm>
        </p:spPr>
        <p:txBody>
          <a:bodyPr>
            <a:noAutofit/>
          </a:bodyPr>
          <a:lstStyle/>
          <a:p>
            <a:pPr marL="0" indent="0" algn="just">
              <a:buNone/>
            </a:pPr>
            <a:r>
              <a:rPr lang="en-US" sz="2400" b="1" dirty="0">
                <a:solidFill>
                  <a:srgbClr val="000066"/>
                </a:solidFill>
              </a:rPr>
              <a:t>OUTPUT SUPPLY</a:t>
            </a:r>
          </a:p>
          <a:p>
            <a:pPr algn="just">
              <a:buFont typeface="Arial" panose="020B0604020202020204" pitchFamily="34" charset="0"/>
              <a:buChar char="•"/>
            </a:pPr>
            <a:endParaRPr lang="en-US" sz="2200" dirty="0">
              <a:solidFill>
                <a:srgbClr val="000066"/>
              </a:solidFill>
            </a:endParaRPr>
          </a:p>
          <a:p>
            <a:pPr algn="just">
              <a:buFont typeface="Arial" panose="020B0604020202020204" pitchFamily="34" charset="0"/>
              <a:buChar char="•"/>
            </a:pPr>
            <a:endParaRPr lang="en-US" sz="2200" dirty="0">
              <a:solidFill>
                <a:srgbClr val="000066"/>
              </a:solidFill>
            </a:endParaRPr>
          </a:p>
          <a:p>
            <a:pPr marL="0" indent="0" algn="just">
              <a:buNone/>
            </a:pP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533400" y="1981200"/>
            <a:ext cx="8153400" cy="3977640"/>
          </a:xfrm>
        </p:spPr>
        <p:txBody>
          <a:bodyPr>
            <a:noAutofit/>
          </a:bodyPr>
          <a:lstStyle/>
          <a:p>
            <a:pPr marL="442913" indent="-266700" algn="just">
              <a:buFont typeface="Arial" panose="020B0604020202020204" pitchFamily="34" charset="0"/>
              <a:buChar char="•"/>
            </a:pPr>
            <a:r>
              <a:rPr lang="en-US" sz="2400" dirty="0">
                <a:solidFill>
                  <a:srgbClr val="000066"/>
                </a:solidFill>
              </a:rPr>
              <a:t>Pure Agent </a:t>
            </a:r>
          </a:p>
          <a:p>
            <a:pPr marL="442913" indent="-266700" algn="just">
              <a:buFont typeface="Arial" panose="020B0604020202020204" pitchFamily="34" charset="0"/>
              <a:buChar char="•"/>
            </a:pPr>
            <a:r>
              <a:rPr lang="en-US" sz="2400" dirty="0">
                <a:solidFill>
                  <a:srgbClr val="000066"/>
                </a:solidFill>
              </a:rPr>
              <a:t>Free Supplies</a:t>
            </a:r>
          </a:p>
          <a:p>
            <a:pPr marL="442913" indent="-266700" algn="just">
              <a:buFont typeface="Arial" panose="020B0604020202020204" pitchFamily="34" charset="0"/>
              <a:buChar char="•"/>
            </a:pPr>
            <a:r>
              <a:rPr lang="en-US" sz="2400" dirty="0">
                <a:solidFill>
                  <a:srgbClr val="000066"/>
                </a:solidFill>
              </a:rPr>
              <a:t>Valuation</a:t>
            </a:r>
          </a:p>
          <a:p>
            <a:pPr marL="811213" indent="-368300" algn="just">
              <a:buFont typeface="Wingdings" panose="05000000000000000000" pitchFamily="2" charset="2"/>
              <a:buChar char="v"/>
            </a:pPr>
            <a:r>
              <a:rPr lang="en-US" sz="2400" dirty="0">
                <a:solidFill>
                  <a:srgbClr val="000066"/>
                </a:solidFill>
              </a:rPr>
              <a:t>Over valuation of Exports</a:t>
            </a:r>
          </a:p>
          <a:p>
            <a:pPr marL="442913" indent="-266700" algn="just">
              <a:buFont typeface="Arial" panose="020B0604020202020204" pitchFamily="34" charset="0"/>
              <a:buChar char="•"/>
            </a:pPr>
            <a:r>
              <a:rPr lang="en-IN" sz="2400" dirty="0">
                <a:solidFill>
                  <a:srgbClr val="000066"/>
                </a:solidFill>
              </a:rPr>
              <a:t>Whether High Sea Sales and other sales outside India to be included in Schedule III retrospectively or with effect from 01.02.2019?</a:t>
            </a:r>
          </a:p>
          <a:p>
            <a:endParaRPr lang="en-IN" sz="2400"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28</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Audit by tax authorities</a:t>
            </a:r>
          </a:p>
        </p:txBody>
      </p:sp>
    </p:spTree>
    <p:extLst>
      <p:ext uri="{BB962C8B-B14F-4D97-AF65-F5344CB8AC3E}">
        <p14:creationId xmlns:p14="http://schemas.microsoft.com/office/powerpoint/2010/main" val="1440022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p:txBody>
          <a:bodyPr>
            <a:normAutofit/>
          </a:bodyPr>
          <a:lstStyle/>
          <a:p>
            <a:r>
              <a:rPr lang="en-IN" sz="3200" dirty="0">
                <a:solidFill>
                  <a:srgbClr val="000066"/>
                </a:solidFill>
              </a:rPr>
              <a:t>Observations of departmental audit</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1524000"/>
            <a:ext cx="6096000" cy="655517"/>
          </a:xfrm>
        </p:spPr>
        <p:txBody>
          <a:bodyPr>
            <a:noAutofit/>
          </a:bodyPr>
          <a:lstStyle/>
          <a:p>
            <a:pPr marL="0" indent="0" algn="just">
              <a:buNone/>
            </a:pPr>
            <a:r>
              <a:rPr lang="en-US" sz="2400" b="1" dirty="0">
                <a:solidFill>
                  <a:srgbClr val="000066"/>
                </a:solidFill>
              </a:rPr>
              <a:t>Cross Charges</a:t>
            </a:r>
          </a:p>
          <a:p>
            <a:pPr algn="just">
              <a:buFont typeface="Arial" panose="020B0604020202020204" pitchFamily="34" charset="0"/>
              <a:buChar char="•"/>
            </a:pPr>
            <a:endParaRPr lang="en-US" sz="2200" dirty="0">
              <a:solidFill>
                <a:srgbClr val="000066"/>
              </a:solidFill>
            </a:endParaRPr>
          </a:p>
          <a:p>
            <a:pPr algn="just">
              <a:buFont typeface="Arial" panose="020B0604020202020204" pitchFamily="34" charset="0"/>
              <a:buChar char="•"/>
            </a:pPr>
            <a:endParaRPr lang="en-US" sz="2200" dirty="0">
              <a:solidFill>
                <a:srgbClr val="000066"/>
              </a:solidFill>
            </a:endParaRPr>
          </a:p>
          <a:p>
            <a:pPr marL="0" indent="0" algn="just">
              <a:buNone/>
            </a:pP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685800" y="2179517"/>
            <a:ext cx="8077200" cy="3383083"/>
          </a:xfrm>
        </p:spPr>
        <p:txBody>
          <a:bodyPr>
            <a:noAutofit/>
          </a:bodyPr>
          <a:lstStyle/>
          <a:p>
            <a:pPr algn="just">
              <a:buFont typeface="Arial" panose="020B0604020202020204" pitchFamily="34" charset="0"/>
              <a:buChar char="•"/>
            </a:pPr>
            <a:r>
              <a:rPr lang="en-IN" sz="2500" dirty="0">
                <a:solidFill>
                  <a:srgbClr val="000066"/>
                </a:solidFill>
              </a:rPr>
              <a:t>An important ruling of Karnataka AAR in case of Columbia Asia Hospital [2018] 100 taxmann.com 501, wherein it was held that services of administrative staff by head office to branch office is subject to GST, being distinct identities. Although, the same is strongly opposed and press release was issued thereafter by CBIC dated 15.11.2019 that the administrative services of top management to branch offices is not subject to GST.</a:t>
            </a:r>
          </a:p>
          <a:p>
            <a:pPr algn="just">
              <a:buFont typeface="Arial" panose="020B0604020202020204" pitchFamily="34" charset="0"/>
              <a:buChar char="•"/>
            </a:pPr>
            <a:endParaRPr lang="en-US" sz="2400" dirty="0">
              <a:solidFill>
                <a:srgbClr val="000066"/>
              </a:solidFill>
            </a:endParaRPr>
          </a:p>
          <a:p>
            <a:pPr marL="0" indent="0" algn="just">
              <a:buNone/>
            </a:pPr>
            <a:endParaRPr lang="en-IN" sz="2400" dirty="0">
              <a:solidFill>
                <a:srgbClr val="000066"/>
              </a:solidFill>
            </a:endParaRPr>
          </a:p>
          <a:p>
            <a:endParaRPr lang="en-IN" sz="2400"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29</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Audit by tax authorities</a:t>
            </a:r>
          </a:p>
        </p:txBody>
      </p:sp>
    </p:spTree>
    <p:extLst>
      <p:ext uri="{BB962C8B-B14F-4D97-AF65-F5344CB8AC3E}">
        <p14:creationId xmlns:p14="http://schemas.microsoft.com/office/powerpoint/2010/main" val="387662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305800" cy="4953000"/>
          </a:xfrm>
        </p:spPr>
        <p:txBody>
          <a:bodyPr>
            <a:noAutofit/>
          </a:bodyPr>
          <a:lstStyle/>
          <a:p>
            <a:pPr marL="0" indent="0" algn="just">
              <a:spcBef>
                <a:spcPts val="615"/>
              </a:spcBef>
              <a:buNone/>
            </a:pPr>
            <a:r>
              <a:rPr lang="en-US" sz="2700" b="1" spc="-11" dirty="0">
                <a:solidFill>
                  <a:srgbClr val="002060"/>
                </a:solidFill>
                <a:latin typeface="+mj-lt"/>
                <a:cs typeface="Calibri"/>
              </a:rPr>
              <a:t>“</a:t>
            </a:r>
            <a:r>
              <a:rPr lang="en-US" sz="2700" b="1" spc="-11" dirty="0">
                <a:solidFill>
                  <a:srgbClr val="000066"/>
                </a:solidFill>
                <a:latin typeface="+mj-lt"/>
                <a:cs typeface="Calibri"/>
              </a:rPr>
              <a:t>Assessment” clause 2(11)</a:t>
            </a:r>
            <a:endParaRPr lang="en-US" sz="2700" dirty="0">
              <a:solidFill>
                <a:srgbClr val="000066"/>
              </a:solidFill>
              <a:latin typeface="+mj-lt"/>
              <a:cs typeface="Calibri"/>
            </a:endParaRPr>
          </a:p>
          <a:p>
            <a:pPr marL="469900" marR="5080" indent="-457200" algn="just">
              <a:lnSpc>
                <a:spcPct val="80000"/>
              </a:lnSpc>
              <a:spcBef>
                <a:spcPts val="1411"/>
              </a:spcBef>
              <a:buFont typeface="Arial" panose="020B0604020202020204" pitchFamily="34" charset="0"/>
              <a:buChar char="•"/>
              <a:tabLst>
                <a:tab pos="835639" algn="l"/>
              </a:tabLst>
            </a:pPr>
            <a:r>
              <a:rPr lang="en-US" sz="3200" i="1" spc="-5" dirty="0">
                <a:solidFill>
                  <a:srgbClr val="000066"/>
                </a:solidFill>
                <a:cs typeface="Calibri"/>
              </a:rPr>
              <a:t>means </a:t>
            </a:r>
            <a:r>
              <a:rPr lang="en-US" sz="3200" i="1" spc="-11" dirty="0">
                <a:solidFill>
                  <a:srgbClr val="000066"/>
                </a:solidFill>
                <a:cs typeface="Calibri"/>
              </a:rPr>
              <a:t>determination of </a:t>
            </a:r>
            <a:r>
              <a:rPr lang="en-US" sz="3200" b="1" i="1" spc="-31" dirty="0">
                <a:solidFill>
                  <a:srgbClr val="000066"/>
                </a:solidFill>
                <a:cs typeface="Calibri"/>
              </a:rPr>
              <a:t>tax </a:t>
            </a:r>
            <a:r>
              <a:rPr lang="en-US" sz="3200" b="1" i="1" spc="-5" dirty="0">
                <a:solidFill>
                  <a:srgbClr val="000066"/>
                </a:solidFill>
                <a:cs typeface="Calibri"/>
              </a:rPr>
              <a:t>liability </a:t>
            </a:r>
            <a:r>
              <a:rPr lang="en-US" sz="3200" i="1" spc="-5" dirty="0">
                <a:solidFill>
                  <a:srgbClr val="000066"/>
                </a:solidFill>
                <a:cs typeface="Calibri"/>
              </a:rPr>
              <a:t>under </a:t>
            </a:r>
            <a:r>
              <a:rPr lang="en-US" sz="3200" i="1" dirty="0">
                <a:solidFill>
                  <a:srgbClr val="000066"/>
                </a:solidFill>
                <a:cs typeface="Calibri"/>
              </a:rPr>
              <a:t>this </a:t>
            </a:r>
            <a:r>
              <a:rPr lang="en-US" sz="3200" i="1" spc="-11" dirty="0">
                <a:solidFill>
                  <a:srgbClr val="000066"/>
                </a:solidFill>
                <a:cs typeface="Calibri"/>
              </a:rPr>
              <a:t>Act,</a:t>
            </a:r>
            <a:r>
              <a:rPr lang="en-US" sz="3200" i="1" spc="-5" dirty="0">
                <a:solidFill>
                  <a:srgbClr val="000066"/>
                </a:solidFill>
                <a:cs typeface="Calibri"/>
              </a:rPr>
              <a:t> and</a:t>
            </a:r>
            <a:endParaRPr lang="en-US" sz="3200" i="1" dirty="0">
              <a:solidFill>
                <a:srgbClr val="000066"/>
              </a:solidFill>
              <a:cs typeface="Calibri"/>
            </a:endParaRPr>
          </a:p>
          <a:p>
            <a:pPr marL="469900" marR="5080" indent="-457200" algn="just">
              <a:lnSpc>
                <a:spcPct val="80000"/>
              </a:lnSpc>
              <a:buFont typeface="Arial" panose="020B0604020202020204" pitchFamily="34" charset="0"/>
              <a:buChar char="•"/>
              <a:tabLst>
                <a:tab pos="835639" algn="l"/>
              </a:tabLst>
            </a:pPr>
            <a:r>
              <a:rPr lang="en-US" sz="3200" i="1" spc="-5" dirty="0">
                <a:solidFill>
                  <a:srgbClr val="000066"/>
                </a:solidFill>
                <a:cs typeface="Calibri"/>
              </a:rPr>
              <a:t>includes </a:t>
            </a:r>
            <a:r>
              <a:rPr lang="en-US" sz="3200" i="1" spc="-11" dirty="0">
                <a:solidFill>
                  <a:srgbClr val="000066"/>
                </a:solidFill>
                <a:cs typeface="Calibri"/>
              </a:rPr>
              <a:t>self-assessment, </a:t>
            </a:r>
            <a:r>
              <a:rPr lang="en-US" sz="3200" i="1" spc="-15" dirty="0">
                <a:solidFill>
                  <a:srgbClr val="000066"/>
                </a:solidFill>
                <a:cs typeface="Calibri"/>
              </a:rPr>
              <a:t>re-assessment,  provisional </a:t>
            </a:r>
            <a:r>
              <a:rPr lang="en-US" sz="3200" i="1" spc="-5" dirty="0">
                <a:solidFill>
                  <a:srgbClr val="000066"/>
                </a:solidFill>
                <a:cs typeface="Calibri"/>
              </a:rPr>
              <a:t>assessment, summary </a:t>
            </a:r>
            <a:r>
              <a:rPr lang="en-US" sz="3200" i="1" spc="-11" dirty="0">
                <a:solidFill>
                  <a:srgbClr val="000066"/>
                </a:solidFill>
                <a:cs typeface="Calibri"/>
              </a:rPr>
              <a:t>assessment </a:t>
            </a:r>
            <a:r>
              <a:rPr lang="en-US" sz="3200" i="1" dirty="0">
                <a:solidFill>
                  <a:srgbClr val="000066"/>
                </a:solidFill>
                <a:cs typeface="Calibri"/>
              </a:rPr>
              <a:t>and  </a:t>
            </a:r>
            <a:r>
              <a:rPr lang="en-US" sz="3200" i="1" spc="-20" dirty="0">
                <a:solidFill>
                  <a:srgbClr val="000066"/>
                </a:solidFill>
                <a:cs typeface="Calibri"/>
              </a:rPr>
              <a:t>best </a:t>
            </a:r>
            <a:r>
              <a:rPr lang="en-US" sz="3200" i="1" spc="-11" dirty="0">
                <a:solidFill>
                  <a:srgbClr val="000066"/>
                </a:solidFill>
                <a:cs typeface="Calibri"/>
              </a:rPr>
              <a:t>judgment</a:t>
            </a:r>
            <a:r>
              <a:rPr lang="en-US" sz="3200" i="1" spc="51" dirty="0">
                <a:solidFill>
                  <a:srgbClr val="000066"/>
                </a:solidFill>
                <a:cs typeface="Calibri"/>
              </a:rPr>
              <a:t> </a:t>
            </a:r>
          </a:p>
        </p:txBody>
      </p:sp>
      <p:sp>
        <p:nvSpPr>
          <p:cNvPr id="5" name="Date Placeholder 4">
            <a:extLst>
              <a:ext uri="{FF2B5EF4-FFF2-40B4-BE49-F238E27FC236}">
                <a16:creationId xmlns:a16="http://schemas.microsoft.com/office/drawing/2014/main" id="{D284D9EC-C794-4DDE-AC30-E478E1EB08A8}"/>
              </a:ext>
            </a:extLst>
          </p:cNvPr>
          <p:cNvSpPr>
            <a:spLocks noGrp="1"/>
          </p:cNvSpPr>
          <p:nvPr>
            <p:ph type="dt" sz="half" idx="10"/>
          </p:nvPr>
        </p:nvSpPr>
        <p:spPr/>
        <p:txBody>
          <a:bodyPr/>
          <a:lstStyle/>
          <a:p>
            <a:r>
              <a:rPr lang="en-US" sz="1600"/>
              <a:t>1/29/2021</a:t>
            </a:r>
            <a:endParaRPr lang="en-US" sz="1600" dirty="0"/>
          </a:p>
        </p:txBody>
      </p:sp>
      <p:sp>
        <p:nvSpPr>
          <p:cNvPr id="4" name="Footer Placeholder 3">
            <a:extLst>
              <a:ext uri="{FF2B5EF4-FFF2-40B4-BE49-F238E27FC236}">
                <a16:creationId xmlns:a16="http://schemas.microsoft.com/office/drawing/2014/main" id="{88567CE5-609A-4707-A81F-E49765DDAB32}"/>
              </a:ext>
            </a:extLst>
          </p:cNvPr>
          <p:cNvSpPr>
            <a:spLocks noGrp="1"/>
          </p:cNvSpPr>
          <p:nvPr>
            <p:ph type="ftr" sz="quarter" idx="11"/>
          </p:nvPr>
        </p:nvSpPr>
        <p:spPr/>
        <p:txBody>
          <a:bodyPr/>
          <a:lstStyle/>
          <a:p>
            <a:r>
              <a:rPr lang="en-US" sz="1600"/>
              <a:t>AK Batra &amp; Associates</a:t>
            </a:r>
            <a:endParaRPr lang="en-US" sz="1600" dirty="0"/>
          </a:p>
        </p:txBody>
      </p:sp>
      <p:sp>
        <p:nvSpPr>
          <p:cNvPr id="6" name="Slide Number Placeholder 5">
            <a:extLst>
              <a:ext uri="{FF2B5EF4-FFF2-40B4-BE49-F238E27FC236}">
                <a16:creationId xmlns:a16="http://schemas.microsoft.com/office/drawing/2014/main" id="{0C445202-F54C-4ED5-9EC8-283558D3BAF1}"/>
              </a:ext>
            </a:extLst>
          </p:cNvPr>
          <p:cNvSpPr>
            <a:spLocks noGrp="1"/>
          </p:cNvSpPr>
          <p:nvPr>
            <p:ph type="sldNum" sz="quarter" idx="12"/>
          </p:nvPr>
        </p:nvSpPr>
        <p:spPr/>
        <p:txBody>
          <a:bodyPr/>
          <a:lstStyle/>
          <a:p>
            <a:fld id="{B6F15528-21DE-4FAA-801E-634DDDAF4B2B}" type="slidenum">
              <a:rPr lang="en-US" smtClean="0"/>
              <a:pPr/>
              <a:t>3</a:t>
            </a:fld>
            <a:endParaRPr lang="en-US"/>
          </a:p>
        </p:txBody>
      </p:sp>
      <p:sp>
        <p:nvSpPr>
          <p:cNvPr id="9" name="Title 1">
            <a:extLst>
              <a:ext uri="{FF2B5EF4-FFF2-40B4-BE49-F238E27FC236}">
                <a16:creationId xmlns:a16="http://schemas.microsoft.com/office/drawing/2014/main" id="{C8DEE750-DB42-4777-8DF8-B655CA4C544C}"/>
              </a:ext>
            </a:extLst>
          </p:cNvPr>
          <p:cNvSpPr txBox="1">
            <a:spLocks/>
          </p:cNvSpPr>
          <p:nvPr/>
        </p:nvSpPr>
        <p:spPr>
          <a:xfrm>
            <a:off x="511243" y="53340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
        <p:nvSpPr>
          <p:cNvPr id="11" name="TextBox 10">
            <a:extLst>
              <a:ext uri="{FF2B5EF4-FFF2-40B4-BE49-F238E27FC236}">
                <a16:creationId xmlns:a16="http://schemas.microsoft.com/office/drawing/2014/main" id="{47F064FD-486D-4D43-A2D6-E3E53DAD7EBC}"/>
              </a:ext>
            </a:extLst>
          </p:cNvPr>
          <p:cNvSpPr txBox="1"/>
          <p:nvPr/>
        </p:nvSpPr>
        <p:spPr>
          <a:xfrm>
            <a:off x="685800" y="4343400"/>
            <a:ext cx="8153400" cy="1126462"/>
          </a:xfrm>
          <a:prstGeom prst="rect">
            <a:avLst/>
          </a:prstGeom>
          <a:noFill/>
          <a:ln>
            <a:solidFill>
              <a:srgbClr val="FF0000"/>
            </a:solidFill>
          </a:ln>
        </p:spPr>
        <p:txBody>
          <a:bodyPr wrap="square" rtlCol="0">
            <a:spAutoFit/>
          </a:bodyPr>
          <a:lstStyle/>
          <a:p>
            <a:pPr marL="12700" marR="5080" algn="just">
              <a:lnSpc>
                <a:spcPct val="80000"/>
              </a:lnSpc>
              <a:tabLst>
                <a:tab pos="835639" algn="l"/>
              </a:tabLst>
            </a:pPr>
            <a:r>
              <a:rPr lang="en-US" sz="2800" b="1" spc="-11" dirty="0">
                <a:solidFill>
                  <a:srgbClr val="000066"/>
                </a:solidFill>
                <a:cs typeface="Calibri"/>
              </a:rPr>
              <a:t>Self assessment in GST is very similar to other fiscal laws like Income tax and erstwhile laws like Excise &amp; Service Tax</a:t>
            </a:r>
            <a:endParaRPr lang="en-US" sz="2800" i="1" dirty="0">
              <a:solidFill>
                <a:srgbClr val="000066"/>
              </a:solidFill>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p:txBody>
          <a:bodyPr>
            <a:normAutofit/>
          </a:bodyPr>
          <a:lstStyle/>
          <a:p>
            <a:r>
              <a:rPr lang="en-IN" sz="3200" dirty="0">
                <a:solidFill>
                  <a:srgbClr val="000066"/>
                </a:solidFill>
              </a:rPr>
              <a:t>Observations of departmental audit</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1524000"/>
            <a:ext cx="8001000" cy="655517"/>
          </a:xfrm>
        </p:spPr>
        <p:txBody>
          <a:bodyPr>
            <a:noAutofit/>
          </a:bodyPr>
          <a:lstStyle/>
          <a:p>
            <a:pPr marL="0" indent="0" algn="just">
              <a:buNone/>
            </a:pPr>
            <a:r>
              <a:rPr lang="en-US" sz="2400" b="1" dirty="0">
                <a:solidFill>
                  <a:srgbClr val="000066"/>
                </a:solidFill>
              </a:rPr>
              <a:t>Issuance of Invoices without supply /making supply without issuance of invoice</a:t>
            </a: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776452" y="2303968"/>
            <a:ext cx="8186954" cy="3883276"/>
          </a:xfrm>
        </p:spPr>
        <p:txBody>
          <a:bodyPr>
            <a:noAutofit/>
          </a:bodyPr>
          <a:lstStyle/>
          <a:p>
            <a:pPr algn="just">
              <a:buFont typeface="Arial" panose="020B0604020202020204" pitchFamily="34" charset="0"/>
              <a:buChar char="•"/>
            </a:pPr>
            <a:r>
              <a:rPr lang="en-US" sz="2500" dirty="0">
                <a:solidFill>
                  <a:srgbClr val="000066"/>
                </a:solidFill>
              </a:rPr>
              <a:t>Cross Examination of witness</a:t>
            </a:r>
          </a:p>
          <a:p>
            <a:pPr algn="just">
              <a:buFont typeface="Arial" panose="020B0604020202020204" pitchFamily="34" charset="0"/>
              <a:buChar char="•"/>
            </a:pPr>
            <a:r>
              <a:rPr lang="en-US" sz="2500" dirty="0">
                <a:solidFill>
                  <a:srgbClr val="000066"/>
                </a:solidFill>
              </a:rPr>
              <a:t>Payment through Banking channel – whether evidence of cash transaction available with revenue?</a:t>
            </a:r>
          </a:p>
          <a:p>
            <a:pPr algn="just">
              <a:buFont typeface="Arial" panose="020B0604020202020204" pitchFamily="34" charset="0"/>
              <a:buChar char="•"/>
            </a:pPr>
            <a:r>
              <a:rPr lang="en-US" sz="2500" dirty="0">
                <a:solidFill>
                  <a:srgbClr val="000066"/>
                </a:solidFill>
              </a:rPr>
              <a:t>Ownership of goods</a:t>
            </a:r>
          </a:p>
          <a:p>
            <a:pPr algn="just">
              <a:buFont typeface="Arial" panose="020B0604020202020204" pitchFamily="34" charset="0"/>
              <a:buChar char="•"/>
            </a:pPr>
            <a:r>
              <a:rPr lang="en-US" sz="2500" dirty="0">
                <a:solidFill>
                  <a:srgbClr val="000066"/>
                </a:solidFill>
              </a:rPr>
              <a:t>Whether revenue is included in financial statement as reported to ITD?</a:t>
            </a:r>
          </a:p>
          <a:p>
            <a:pPr algn="just">
              <a:buFont typeface="Arial" panose="020B0604020202020204" pitchFamily="34" charset="0"/>
              <a:buChar char="•"/>
            </a:pPr>
            <a:r>
              <a:rPr lang="en-US" sz="2500" dirty="0">
                <a:solidFill>
                  <a:srgbClr val="000066"/>
                </a:solidFill>
              </a:rPr>
              <a:t>Implications under Section 143 (1)(b)of Company’s Act, Section 271AAD of Income Tax Act, 1961and ICAI guidelines</a:t>
            </a:r>
          </a:p>
          <a:p>
            <a:pPr marL="0" indent="0" algn="just">
              <a:buNone/>
            </a:pPr>
            <a:endParaRPr lang="en-IN" sz="2400" dirty="0">
              <a:solidFill>
                <a:srgbClr val="000066"/>
              </a:solidFill>
            </a:endParaRPr>
          </a:p>
          <a:p>
            <a:endParaRPr lang="en-IN" sz="2400"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30</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Audit by tax authorities</a:t>
            </a:r>
          </a:p>
        </p:txBody>
      </p:sp>
    </p:spTree>
    <p:extLst>
      <p:ext uri="{BB962C8B-B14F-4D97-AF65-F5344CB8AC3E}">
        <p14:creationId xmlns:p14="http://schemas.microsoft.com/office/powerpoint/2010/main" val="107922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a:xfrm>
            <a:off x="457200" y="746917"/>
            <a:ext cx="7467600" cy="715963"/>
          </a:xfrm>
        </p:spPr>
        <p:txBody>
          <a:bodyPr>
            <a:normAutofit/>
          </a:bodyPr>
          <a:lstStyle/>
          <a:p>
            <a:r>
              <a:rPr lang="en-IN" sz="3200" dirty="0">
                <a:solidFill>
                  <a:srgbClr val="000066"/>
                </a:solidFill>
              </a:rPr>
              <a:t>Observations of departmental audit</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idx="1"/>
          </p:nvPr>
        </p:nvSpPr>
        <p:spPr>
          <a:xfrm>
            <a:off x="446532" y="1423770"/>
            <a:ext cx="8240268" cy="4596030"/>
          </a:xfrm>
        </p:spPr>
        <p:txBody>
          <a:bodyPr>
            <a:noAutofit/>
          </a:bodyPr>
          <a:lstStyle/>
          <a:p>
            <a:pPr marL="0" indent="0" algn="just">
              <a:buNone/>
            </a:pPr>
            <a:r>
              <a:rPr lang="en-US" sz="2200" b="1" dirty="0">
                <a:solidFill>
                  <a:srgbClr val="000066"/>
                </a:solidFill>
              </a:rPr>
              <a:t>I</a:t>
            </a:r>
            <a:r>
              <a:rPr lang="en-US" sz="2400" b="1" dirty="0">
                <a:solidFill>
                  <a:srgbClr val="000066"/>
                </a:solidFill>
              </a:rPr>
              <a:t>NPUT TAX CREDIT DISSALOWED DUE TO NON PAYMENTS BY SUPPLIER</a:t>
            </a:r>
          </a:p>
          <a:p>
            <a:pPr algn="just">
              <a:buFont typeface="Arial" panose="020B0604020202020204" pitchFamily="34" charset="0"/>
              <a:buChar char="•"/>
            </a:pPr>
            <a:r>
              <a:rPr lang="en-US" sz="2500" dirty="0">
                <a:solidFill>
                  <a:srgbClr val="000066"/>
                </a:solidFill>
              </a:rPr>
              <a:t>How to appropriate ITC available with supplier particularly when short payment is made by Supplier? </a:t>
            </a:r>
          </a:p>
          <a:p>
            <a:pPr algn="just">
              <a:buFont typeface="Arial" panose="020B0604020202020204" pitchFamily="34" charset="0"/>
              <a:buChar char="•"/>
            </a:pPr>
            <a:r>
              <a:rPr lang="en-US" sz="2500" dirty="0">
                <a:solidFill>
                  <a:srgbClr val="000066"/>
                </a:solidFill>
              </a:rPr>
              <a:t>Can revenue neutrality be ground to justify classification?</a:t>
            </a:r>
          </a:p>
          <a:p>
            <a:pPr algn="just">
              <a:buFont typeface="Arial" panose="020B0604020202020204" pitchFamily="34" charset="0"/>
              <a:buChar char="•"/>
            </a:pPr>
            <a:r>
              <a:rPr lang="en-US" sz="2500" dirty="0">
                <a:solidFill>
                  <a:srgbClr val="000066"/>
                </a:solidFill>
              </a:rPr>
              <a:t>Is Denial of ITC on procedural lapse by supplier justified?</a:t>
            </a:r>
          </a:p>
          <a:p>
            <a:pPr algn="just">
              <a:buFont typeface="Arial" panose="020B0604020202020204" pitchFamily="34" charset="0"/>
              <a:buChar char="•"/>
            </a:pPr>
            <a:r>
              <a:rPr lang="en-US" sz="2500" dirty="0">
                <a:solidFill>
                  <a:srgbClr val="000066"/>
                </a:solidFill>
              </a:rPr>
              <a:t>Is demand of ITC on RCM valid, where the payment is made beyond period u/s 16(4). Point of Taxation as per R-36(2) read with S. 31(3)(f) of CGST Act.</a:t>
            </a:r>
          </a:p>
          <a:p>
            <a:pPr algn="just">
              <a:buFont typeface="Arial" panose="020B0604020202020204" pitchFamily="34" charset="0"/>
              <a:buChar char="•"/>
            </a:pPr>
            <a:endParaRPr lang="en-US" sz="2200" dirty="0">
              <a:solidFill>
                <a:srgbClr val="000066"/>
              </a:solidFill>
            </a:endParaRPr>
          </a:p>
          <a:p>
            <a:pPr algn="just">
              <a:buFont typeface="Arial" panose="020B0604020202020204" pitchFamily="34" charset="0"/>
              <a:buChar char="•"/>
            </a:pPr>
            <a:endParaRPr lang="en-US" sz="2200" dirty="0">
              <a:solidFill>
                <a:srgbClr val="000066"/>
              </a:solidFill>
            </a:endParaRPr>
          </a:p>
          <a:p>
            <a:pPr marL="0" indent="0" algn="just">
              <a:buNone/>
            </a:pPr>
            <a:endParaRPr lang="en-US" sz="2200" dirty="0">
              <a:solidFill>
                <a:srgbClr val="002060"/>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31</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Audit by tax authorities</a:t>
            </a:r>
          </a:p>
        </p:txBody>
      </p:sp>
    </p:spTree>
    <p:extLst>
      <p:ext uri="{BB962C8B-B14F-4D97-AF65-F5344CB8AC3E}">
        <p14:creationId xmlns:p14="http://schemas.microsoft.com/office/powerpoint/2010/main" val="3394599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a:xfrm>
            <a:off x="457200" y="746917"/>
            <a:ext cx="7467600" cy="715963"/>
          </a:xfrm>
        </p:spPr>
        <p:txBody>
          <a:bodyPr>
            <a:normAutofit/>
          </a:bodyPr>
          <a:lstStyle/>
          <a:p>
            <a:r>
              <a:rPr lang="en-IN" sz="3200" dirty="0">
                <a:solidFill>
                  <a:srgbClr val="000066"/>
                </a:solidFill>
              </a:rPr>
              <a:t>Observations of departmental audit</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idx="1"/>
          </p:nvPr>
        </p:nvSpPr>
        <p:spPr>
          <a:xfrm>
            <a:off x="372003" y="1462880"/>
            <a:ext cx="8658606" cy="4890885"/>
          </a:xfrm>
        </p:spPr>
        <p:txBody>
          <a:bodyPr>
            <a:noAutofit/>
          </a:bodyPr>
          <a:lstStyle/>
          <a:p>
            <a:pPr marL="176213" indent="0" algn="just">
              <a:buNone/>
            </a:pPr>
            <a:r>
              <a:rPr lang="en-US" sz="2400" b="1" dirty="0">
                <a:solidFill>
                  <a:srgbClr val="000066"/>
                </a:solidFill>
              </a:rPr>
              <a:t>REFUNDS</a:t>
            </a:r>
          </a:p>
          <a:p>
            <a:pPr algn="just">
              <a:buFont typeface="Arial" panose="020B0604020202020204" pitchFamily="34" charset="0"/>
              <a:buChar char="•"/>
            </a:pPr>
            <a:r>
              <a:rPr lang="en-US" sz="2400" dirty="0">
                <a:solidFill>
                  <a:srgbClr val="000066"/>
                </a:solidFill>
              </a:rPr>
              <a:t>Deemed payment in Foreign Exchange, realisation of Foreign Exchange?</a:t>
            </a:r>
          </a:p>
          <a:p>
            <a:pPr algn="just">
              <a:buFont typeface="Arial" panose="020B0604020202020204" pitchFamily="34" charset="0"/>
              <a:buChar char="•"/>
            </a:pPr>
            <a:r>
              <a:rPr lang="en-US" sz="2400" dirty="0">
                <a:solidFill>
                  <a:srgbClr val="000066"/>
                </a:solidFill>
              </a:rPr>
              <a:t>One to one correction with shipping bills is justified? </a:t>
            </a:r>
          </a:p>
          <a:p>
            <a:pPr algn="just">
              <a:buFont typeface="Arial" panose="020B0604020202020204" pitchFamily="34" charset="0"/>
              <a:buChar char="•"/>
            </a:pPr>
            <a:r>
              <a:rPr lang="en-US" sz="2400" dirty="0">
                <a:solidFill>
                  <a:srgbClr val="000066"/>
                </a:solidFill>
              </a:rPr>
              <a:t>Whether Pre-import on Advance Authorization entitles to refund?</a:t>
            </a:r>
          </a:p>
          <a:p>
            <a:pPr algn="just">
              <a:buFont typeface="Arial" panose="020B0604020202020204" pitchFamily="34" charset="0"/>
              <a:buChar char="•"/>
            </a:pPr>
            <a:r>
              <a:rPr lang="en-US" sz="2400" dirty="0">
                <a:solidFill>
                  <a:srgbClr val="000066"/>
                </a:solidFill>
              </a:rPr>
              <a:t>Whether refund on ITC of service/ Capital Goods be denied on Inverted Duty Structure. Different opinions by Gujarat High Court </a:t>
            </a:r>
            <a:r>
              <a:rPr lang="en-US" sz="2400" b="1" dirty="0">
                <a:solidFill>
                  <a:srgbClr val="000066"/>
                </a:solidFill>
              </a:rPr>
              <a:t>(</a:t>
            </a:r>
            <a:r>
              <a:rPr lang="en-IN" sz="2400" b="1" dirty="0">
                <a:solidFill>
                  <a:srgbClr val="000066"/>
                </a:solidFill>
              </a:rPr>
              <a:t>2020-TIOL-1273-HC-AHM-GST)</a:t>
            </a:r>
            <a:r>
              <a:rPr lang="en-US" sz="2400" b="1" dirty="0">
                <a:solidFill>
                  <a:srgbClr val="000066"/>
                </a:solidFill>
              </a:rPr>
              <a:t> </a:t>
            </a:r>
            <a:r>
              <a:rPr lang="en-US" sz="2400" dirty="0">
                <a:solidFill>
                  <a:srgbClr val="000066"/>
                </a:solidFill>
              </a:rPr>
              <a:t>and Madras High Court </a:t>
            </a:r>
            <a:r>
              <a:rPr lang="en-US" sz="2400" b="1" dirty="0">
                <a:solidFill>
                  <a:srgbClr val="000066"/>
                </a:solidFill>
              </a:rPr>
              <a:t>(</a:t>
            </a:r>
            <a:r>
              <a:rPr lang="en-IN" sz="2400" b="1" dirty="0">
                <a:solidFill>
                  <a:srgbClr val="000066"/>
                </a:solidFill>
              </a:rPr>
              <a:t>2020-TIOL-1599-HC-MAD-GST).</a:t>
            </a:r>
            <a:endParaRPr lang="en-US" sz="2400" b="1" dirty="0">
              <a:solidFill>
                <a:srgbClr val="000066"/>
              </a:solidFill>
            </a:endParaRPr>
          </a:p>
          <a:p>
            <a:pPr marL="0" indent="0" algn="just">
              <a:buNone/>
            </a:pPr>
            <a:endParaRPr lang="en-US" sz="2200" dirty="0">
              <a:solidFill>
                <a:srgbClr val="000066"/>
              </a:solidFill>
            </a:endParaRPr>
          </a:p>
          <a:p>
            <a:pPr marL="0" indent="0" algn="just">
              <a:buNone/>
            </a:pPr>
            <a:endParaRPr lang="en-US" sz="2200" dirty="0">
              <a:solidFill>
                <a:srgbClr val="002060"/>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32</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Audit by tax authorities</a:t>
            </a:r>
          </a:p>
        </p:txBody>
      </p:sp>
    </p:spTree>
    <p:extLst>
      <p:ext uri="{BB962C8B-B14F-4D97-AF65-F5344CB8AC3E}">
        <p14:creationId xmlns:p14="http://schemas.microsoft.com/office/powerpoint/2010/main" val="708021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7D41-63B4-435D-8D0F-F97A00F61156}"/>
              </a:ext>
            </a:extLst>
          </p:cNvPr>
          <p:cNvSpPr>
            <a:spLocks noGrp="1"/>
          </p:cNvSpPr>
          <p:nvPr>
            <p:ph type="title"/>
          </p:nvPr>
        </p:nvSpPr>
        <p:spPr>
          <a:xfrm>
            <a:off x="457200" y="746917"/>
            <a:ext cx="7467600" cy="715963"/>
          </a:xfrm>
        </p:spPr>
        <p:txBody>
          <a:bodyPr>
            <a:normAutofit/>
          </a:bodyPr>
          <a:lstStyle/>
          <a:p>
            <a:r>
              <a:rPr lang="en-IN" sz="3200" dirty="0">
                <a:solidFill>
                  <a:srgbClr val="000066"/>
                </a:solidFill>
              </a:rPr>
              <a:t>Multiple adjudication at same time</a:t>
            </a:r>
          </a:p>
        </p:txBody>
      </p:sp>
      <p:sp>
        <p:nvSpPr>
          <p:cNvPr id="3" name="Content Placeholder 2">
            <a:extLst>
              <a:ext uri="{FF2B5EF4-FFF2-40B4-BE49-F238E27FC236}">
                <a16:creationId xmlns:a16="http://schemas.microsoft.com/office/drawing/2014/main" id="{B73DBFF6-D445-4310-9ECA-D115A67F3DEE}"/>
              </a:ext>
            </a:extLst>
          </p:cNvPr>
          <p:cNvSpPr>
            <a:spLocks noGrp="1"/>
          </p:cNvSpPr>
          <p:nvPr>
            <p:ph idx="1"/>
          </p:nvPr>
        </p:nvSpPr>
        <p:spPr>
          <a:xfrm>
            <a:off x="688258" y="1371600"/>
            <a:ext cx="8001000" cy="4648200"/>
          </a:xfrm>
        </p:spPr>
        <p:txBody>
          <a:bodyPr>
            <a:noAutofit/>
          </a:bodyPr>
          <a:lstStyle/>
          <a:p>
            <a:pPr marL="0" indent="0" algn="just">
              <a:buNone/>
            </a:pPr>
            <a:r>
              <a:rPr lang="en-US" sz="2400" dirty="0">
                <a:solidFill>
                  <a:srgbClr val="000066"/>
                </a:solidFill>
              </a:rPr>
              <a:t>Competent Authority issued a SCN proposing tax demand for allegedly dealing with fake dealers and using of fake invoices. Subsequently DG-GSTI wing conducted a raid and having found on investigation that magnitude of offence committed by Assessee was far more grave and serious and issues another SCN. </a:t>
            </a:r>
          </a:p>
          <a:p>
            <a:pPr marL="0" indent="0" algn="just">
              <a:buNone/>
            </a:pPr>
            <a:r>
              <a:rPr lang="en-US" sz="2400" dirty="0">
                <a:solidFill>
                  <a:srgbClr val="000066"/>
                </a:solidFill>
              </a:rPr>
              <a:t>Assessee filed writ petition stating that once a SCN proceeding for demand of tax evaded was pending before Competent Authority, another SCN could not have been issued. Held against assessee. </a:t>
            </a:r>
          </a:p>
          <a:p>
            <a:pPr marL="0" indent="0" algn="just">
              <a:buNone/>
            </a:pPr>
            <a:r>
              <a:rPr lang="en-IN" sz="2400" i="0" dirty="0">
                <a:solidFill>
                  <a:srgbClr val="000066"/>
                </a:solidFill>
                <a:effectLst/>
              </a:rPr>
              <a:t>[2020] 116 taxmann.com 334 (Chhattisgarh) in case of </a:t>
            </a:r>
            <a:r>
              <a:rPr lang="en-IN" sz="2400" i="0" dirty="0" err="1">
                <a:solidFill>
                  <a:srgbClr val="000066"/>
                </a:solidFill>
                <a:effectLst/>
              </a:rPr>
              <a:t>Dadhichi</a:t>
            </a:r>
            <a:r>
              <a:rPr lang="en-IN" sz="2400" i="0" dirty="0">
                <a:solidFill>
                  <a:srgbClr val="000066"/>
                </a:solidFill>
                <a:effectLst/>
              </a:rPr>
              <a:t> Iron and Steel.</a:t>
            </a:r>
            <a:endParaRPr lang="en-IN" sz="2400" dirty="0">
              <a:solidFill>
                <a:srgbClr val="000066"/>
              </a:solidFill>
            </a:endParaRPr>
          </a:p>
          <a:p>
            <a:pPr marL="0" indent="0" algn="just">
              <a:buNone/>
            </a:pPr>
            <a:endParaRPr lang="en-US" sz="2400" dirty="0">
              <a:solidFill>
                <a:srgbClr val="000066"/>
              </a:solidFill>
            </a:endParaRPr>
          </a:p>
          <a:p>
            <a:pPr algn="just">
              <a:buFont typeface="Arial" panose="020B0604020202020204" pitchFamily="34" charset="0"/>
              <a:buChar char="•"/>
            </a:pPr>
            <a:endParaRPr lang="en-US" sz="2400" dirty="0">
              <a:solidFill>
                <a:srgbClr val="000066"/>
              </a:solidFill>
            </a:endParaRPr>
          </a:p>
          <a:p>
            <a:pPr marL="0" indent="0" algn="just">
              <a:buNone/>
            </a:pPr>
            <a:endParaRPr lang="en-US" sz="2400" dirty="0">
              <a:solidFill>
                <a:srgbClr val="002060"/>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33</a:t>
            </a:fld>
            <a:endParaRPr lang="en-US"/>
          </a:p>
        </p:txBody>
      </p:sp>
      <p:sp>
        <p:nvSpPr>
          <p:cNvPr id="7" name="Title 1">
            <a:extLst>
              <a:ext uri="{FF2B5EF4-FFF2-40B4-BE49-F238E27FC236}">
                <a16:creationId xmlns:a16="http://schemas.microsoft.com/office/drawing/2014/main" id="{0B06FE95-F45A-4B0F-B2D7-D5C80F3C3967}"/>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assessments and Audit by tax authorities</a:t>
            </a:r>
          </a:p>
        </p:txBody>
      </p:sp>
    </p:spTree>
    <p:extLst>
      <p:ext uri="{BB962C8B-B14F-4D97-AF65-F5344CB8AC3E}">
        <p14:creationId xmlns:p14="http://schemas.microsoft.com/office/powerpoint/2010/main" val="294004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1024842"/>
            <a:ext cx="6096000" cy="655517"/>
          </a:xfrm>
        </p:spPr>
        <p:txBody>
          <a:bodyPr>
            <a:noAutofit/>
          </a:bodyPr>
          <a:lstStyle/>
          <a:p>
            <a:pPr marL="0" indent="0" algn="just">
              <a:buNone/>
            </a:pPr>
            <a:r>
              <a:rPr lang="en-US" sz="2400" b="1" dirty="0">
                <a:solidFill>
                  <a:srgbClr val="000066"/>
                </a:solidFill>
              </a:rPr>
              <a:t>Provisional Attachment u/s 83</a:t>
            </a: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533400" y="1453186"/>
            <a:ext cx="8153400" cy="4719014"/>
          </a:xfrm>
        </p:spPr>
        <p:txBody>
          <a:bodyPr>
            <a:noAutofit/>
          </a:bodyPr>
          <a:lstStyle/>
          <a:p>
            <a:pPr marL="457200" indent="-457200" algn="just">
              <a:buAutoNum type="arabicParenBoth"/>
            </a:pPr>
            <a:r>
              <a:rPr lang="en-US" sz="2400" b="0" i="1" u="none" strike="noStrike" baseline="0" dirty="0">
                <a:solidFill>
                  <a:srgbClr val="000066"/>
                </a:solidFill>
              </a:rPr>
              <a:t>Where during the pendency of any proceedings </a:t>
            </a:r>
            <a:r>
              <a:rPr lang="en-US" sz="2400" b="1" i="1" u="none" strike="noStrike" baseline="0" dirty="0">
                <a:solidFill>
                  <a:srgbClr val="000066"/>
                </a:solidFill>
              </a:rPr>
              <a:t>under section 62 or section 63 or section 64 </a:t>
            </a:r>
            <a:r>
              <a:rPr lang="en-US" sz="2400" b="0" i="1" u="none" strike="noStrike" baseline="0" dirty="0">
                <a:solidFill>
                  <a:srgbClr val="000066"/>
                </a:solidFill>
              </a:rPr>
              <a:t>or section 67 or section 73 or section 74</a:t>
            </a:r>
            <a:r>
              <a:rPr lang="en-US" sz="2400" b="1" i="1" u="none" strike="noStrike" baseline="0" dirty="0">
                <a:solidFill>
                  <a:srgbClr val="000066"/>
                </a:solidFill>
              </a:rPr>
              <a:t>, the Commissioner</a:t>
            </a:r>
            <a:r>
              <a:rPr lang="en-US" sz="2400" b="0" i="1" u="none" strike="noStrike" baseline="0" dirty="0">
                <a:solidFill>
                  <a:srgbClr val="000066"/>
                </a:solidFill>
              </a:rPr>
              <a:t> is of the opinion that for the purpose of protecting the interest of the Government revenue, it is necessary so to do, he may, by order in writing attach provisionally any property, including bank account, belonging to the taxable person in such manner as may be prescribed.</a:t>
            </a:r>
          </a:p>
          <a:p>
            <a:pPr marL="457200" indent="-457200" algn="just">
              <a:buAutoNum type="arabicParenBoth"/>
            </a:pPr>
            <a:r>
              <a:rPr lang="en-US" sz="2400" i="1" dirty="0">
                <a:solidFill>
                  <a:srgbClr val="000066"/>
                </a:solidFill>
              </a:rPr>
              <a:t>Every such </a:t>
            </a:r>
            <a:r>
              <a:rPr lang="en-US" sz="2400" b="1" i="1" dirty="0">
                <a:solidFill>
                  <a:srgbClr val="000066"/>
                </a:solidFill>
              </a:rPr>
              <a:t>provisional attachment shall cease to have effect after the expiry of a period of one year</a:t>
            </a:r>
            <a:r>
              <a:rPr lang="en-US" sz="2400" i="1" dirty="0">
                <a:solidFill>
                  <a:srgbClr val="000066"/>
                </a:solidFill>
              </a:rPr>
              <a:t> from the date of the order made under sub-section (1).</a:t>
            </a:r>
            <a:endParaRPr lang="en-IN" sz="2400" i="1"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34</a:t>
            </a:fld>
            <a:endParaRPr lang="en-US" dirty="0"/>
          </a:p>
        </p:txBody>
      </p:sp>
      <p:sp>
        <p:nvSpPr>
          <p:cNvPr id="10" name="Title 1">
            <a:extLst>
              <a:ext uri="{FF2B5EF4-FFF2-40B4-BE49-F238E27FC236}">
                <a16:creationId xmlns:a16="http://schemas.microsoft.com/office/drawing/2014/main" id="{4CFFC01F-E655-4AAB-935A-22A0CF5251CE}"/>
              </a:ext>
            </a:extLst>
          </p:cNvPr>
          <p:cNvSpPr txBox="1">
            <a:spLocks/>
          </p:cNvSpPr>
          <p:nvPr/>
        </p:nvSpPr>
        <p:spPr>
          <a:xfrm>
            <a:off x="533400" y="304800"/>
            <a:ext cx="7467600" cy="487363"/>
          </a:xfrm>
          <a:prstGeom prst="rect">
            <a:avLst/>
          </a:prstGeom>
          <a:solidFill>
            <a:schemeClr val="accent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assessments and Audit by tax authorities</a:t>
            </a:r>
          </a:p>
        </p:txBody>
      </p:sp>
    </p:spTree>
    <p:extLst>
      <p:ext uri="{BB962C8B-B14F-4D97-AF65-F5344CB8AC3E}">
        <p14:creationId xmlns:p14="http://schemas.microsoft.com/office/powerpoint/2010/main" val="2897218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1098390"/>
            <a:ext cx="7315200" cy="630936"/>
          </a:xfrm>
        </p:spPr>
        <p:txBody>
          <a:bodyPr>
            <a:noAutofit/>
          </a:bodyPr>
          <a:lstStyle/>
          <a:p>
            <a:pPr marL="0" indent="0" algn="just">
              <a:buNone/>
            </a:pPr>
            <a:r>
              <a:rPr lang="en-US" sz="2400" b="1" dirty="0">
                <a:solidFill>
                  <a:srgbClr val="000066"/>
                </a:solidFill>
              </a:rPr>
              <a:t>Relevant Judgments on provisional Attachments for period beyond 1 year</a:t>
            </a: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744794" y="1946348"/>
            <a:ext cx="8018206" cy="3813262"/>
          </a:xfrm>
        </p:spPr>
        <p:txBody>
          <a:bodyPr>
            <a:noAutofit/>
          </a:bodyPr>
          <a:lstStyle/>
          <a:p>
            <a:pPr marL="0" indent="0" algn="just">
              <a:buNone/>
            </a:pPr>
            <a:r>
              <a:rPr lang="en-IN" sz="2400" dirty="0">
                <a:solidFill>
                  <a:srgbClr val="000066"/>
                </a:solidFill>
              </a:rPr>
              <a:t>Law doesn’t permit extension of Provisional Attachment Order beyond 1 year. Instead a fresh order needs to be issued, reliance is placed on </a:t>
            </a:r>
          </a:p>
          <a:p>
            <a:pPr algn="just">
              <a:buFont typeface="Wingdings" panose="05000000000000000000" pitchFamily="2" charset="2"/>
              <a:buChar char="v"/>
            </a:pPr>
            <a:r>
              <a:rPr lang="en-IN" sz="2200" dirty="0">
                <a:solidFill>
                  <a:srgbClr val="000066"/>
                </a:solidFill>
              </a:rPr>
              <a:t>M/s. Amazonite Steel </a:t>
            </a:r>
            <a:r>
              <a:rPr lang="en-IN" sz="2200" dirty="0" err="1">
                <a:solidFill>
                  <a:srgbClr val="000066"/>
                </a:solidFill>
              </a:rPr>
              <a:t>Pvt.</a:t>
            </a:r>
            <a:r>
              <a:rPr lang="en-IN" sz="2200" dirty="0">
                <a:solidFill>
                  <a:srgbClr val="000066"/>
                </a:solidFill>
              </a:rPr>
              <a:t> Ltd. &amp; </a:t>
            </a:r>
            <a:r>
              <a:rPr lang="en-IN" sz="2200" dirty="0" err="1">
                <a:solidFill>
                  <a:srgbClr val="000066"/>
                </a:solidFill>
              </a:rPr>
              <a:t>Anr</a:t>
            </a:r>
            <a:r>
              <a:rPr lang="en-IN" sz="2200" dirty="0">
                <a:solidFill>
                  <a:srgbClr val="000066"/>
                </a:solidFill>
              </a:rPr>
              <a:t>., M/s. </a:t>
            </a:r>
            <a:r>
              <a:rPr lang="en-IN" sz="2200" dirty="0" err="1">
                <a:solidFill>
                  <a:srgbClr val="000066"/>
                </a:solidFill>
              </a:rPr>
              <a:t>Corandum</a:t>
            </a:r>
            <a:r>
              <a:rPr lang="en-IN" sz="2200" dirty="0">
                <a:solidFill>
                  <a:srgbClr val="000066"/>
                </a:solidFill>
              </a:rPr>
              <a:t> Impex </a:t>
            </a:r>
            <a:r>
              <a:rPr lang="en-IN" sz="2200" dirty="0" err="1">
                <a:solidFill>
                  <a:srgbClr val="000066"/>
                </a:solidFill>
              </a:rPr>
              <a:t>Pvt.</a:t>
            </a:r>
            <a:r>
              <a:rPr lang="en-IN" sz="2200" dirty="0">
                <a:solidFill>
                  <a:srgbClr val="000066"/>
                </a:solidFill>
              </a:rPr>
              <a:t> Ltd. &amp; </a:t>
            </a:r>
            <a:r>
              <a:rPr lang="en-IN" sz="2200" dirty="0" err="1">
                <a:solidFill>
                  <a:srgbClr val="000066"/>
                </a:solidFill>
              </a:rPr>
              <a:t>Anr</a:t>
            </a:r>
            <a:r>
              <a:rPr lang="en-IN" sz="2200" dirty="0">
                <a:solidFill>
                  <a:srgbClr val="000066"/>
                </a:solidFill>
              </a:rPr>
              <a:t>., M/S. Cuprite Marketing </a:t>
            </a:r>
            <a:r>
              <a:rPr lang="en-IN" sz="2200" dirty="0" err="1">
                <a:solidFill>
                  <a:srgbClr val="000066"/>
                </a:solidFill>
              </a:rPr>
              <a:t>Pvt.</a:t>
            </a:r>
            <a:r>
              <a:rPr lang="en-IN" sz="2200" dirty="0">
                <a:solidFill>
                  <a:srgbClr val="000066"/>
                </a:solidFill>
              </a:rPr>
              <a:t> Ltd. &amp; </a:t>
            </a:r>
            <a:r>
              <a:rPr lang="en-IN" sz="2200" dirty="0" err="1">
                <a:solidFill>
                  <a:srgbClr val="000066"/>
                </a:solidFill>
              </a:rPr>
              <a:t>Anr</a:t>
            </a:r>
            <a:r>
              <a:rPr lang="en-IN" sz="2200" dirty="0">
                <a:solidFill>
                  <a:srgbClr val="000066"/>
                </a:solidFill>
              </a:rPr>
              <a:t>. Versus Union Of India &amp; </a:t>
            </a:r>
            <a:r>
              <a:rPr lang="en-IN" sz="2200" dirty="0" err="1">
                <a:solidFill>
                  <a:srgbClr val="000066"/>
                </a:solidFill>
              </a:rPr>
              <a:t>Ors</a:t>
            </a:r>
            <a:r>
              <a:rPr lang="en-IN" sz="2200" dirty="0">
                <a:solidFill>
                  <a:srgbClr val="000066"/>
                </a:solidFill>
              </a:rPr>
              <a:t>. </a:t>
            </a:r>
            <a:r>
              <a:rPr lang="en-IN" sz="2200" b="1" dirty="0">
                <a:solidFill>
                  <a:srgbClr val="000066"/>
                </a:solidFill>
              </a:rPr>
              <a:t>(2020 (3) TMI 1179 - CALCUTTA HIGH COURT)</a:t>
            </a:r>
          </a:p>
          <a:p>
            <a:pPr algn="just">
              <a:buFont typeface="Wingdings" panose="05000000000000000000" pitchFamily="2" charset="2"/>
              <a:buChar char="v"/>
            </a:pPr>
            <a:r>
              <a:rPr lang="en-US" sz="2200" dirty="0">
                <a:solidFill>
                  <a:srgbClr val="000066"/>
                </a:solidFill>
              </a:rPr>
              <a:t>M/S. KMC Constructions Limited And Another Versus Principal Commissioner of Central Tax And 4 Others </a:t>
            </a:r>
            <a:r>
              <a:rPr lang="en-US" sz="2200" b="1" dirty="0">
                <a:solidFill>
                  <a:srgbClr val="000066"/>
                </a:solidFill>
              </a:rPr>
              <a:t>(2020 (10) TMI 1000 - TELANGANA HIGH COURT)</a:t>
            </a:r>
            <a:endParaRPr lang="en-IN" sz="2200" b="1" dirty="0">
              <a:solidFill>
                <a:srgbClr val="000066"/>
              </a:solidFill>
            </a:endParaRPr>
          </a:p>
          <a:p>
            <a:pPr algn="just">
              <a:buFont typeface="Wingdings" panose="05000000000000000000" pitchFamily="2" charset="2"/>
              <a:buChar char="v"/>
            </a:pPr>
            <a:endParaRPr lang="en-IN" sz="2400" b="1" dirty="0">
              <a:solidFill>
                <a:srgbClr val="000066"/>
              </a:solidFill>
            </a:endParaRPr>
          </a:p>
          <a:p>
            <a:pPr marL="0" indent="0" algn="just">
              <a:buNone/>
            </a:pPr>
            <a:endParaRPr lang="en-IN" sz="2400"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35</a:t>
            </a:fld>
            <a:endParaRPr lang="en-US"/>
          </a:p>
        </p:txBody>
      </p:sp>
      <p:sp>
        <p:nvSpPr>
          <p:cNvPr id="10" name="Title 1">
            <a:extLst>
              <a:ext uri="{FF2B5EF4-FFF2-40B4-BE49-F238E27FC236}">
                <a16:creationId xmlns:a16="http://schemas.microsoft.com/office/drawing/2014/main" id="{4CFFC01F-E655-4AAB-935A-22A0CF5251CE}"/>
              </a:ext>
            </a:extLst>
          </p:cNvPr>
          <p:cNvSpPr txBox="1">
            <a:spLocks/>
          </p:cNvSpPr>
          <p:nvPr/>
        </p:nvSpPr>
        <p:spPr>
          <a:xfrm>
            <a:off x="533400" y="304800"/>
            <a:ext cx="7467600" cy="487363"/>
          </a:xfrm>
          <a:prstGeom prst="rect">
            <a:avLst/>
          </a:prstGeom>
          <a:solidFill>
            <a:schemeClr val="accent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assessments and Audit by tax authorities</a:t>
            </a:r>
          </a:p>
        </p:txBody>
      </p:sp>
    </p:spTree>
    <p:extLst>
      <p:ext uri="{BB962C8B-B14F-4D97-AF65-F5344CB8AC3E}">
        <p14:creationId xmlns:p14="http://schemas.microsoft.com/office/powerpoint/2010/main" val="2397523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1098389"/>
            <a:ext cx="7467600" cy="487363"/>
          </a:xfrm>
        </p:spPr>
        <p:txBody>
          <a:bodyPr>
            <a:noAutofit/>
          </a:bodyPr>
          <a:lstStyle/>
          <a:p>
            <a:pPr marL="0" indent="0" algn="just">
              <a:buNone/>
            </a:pPr>
            <a:r>
              <a:rPr lang="en-US" sz="2400" b="1" dirty="0">
                <a:solidFill>
                  <a:srgbClr val="000066"/>
                </a:solidFill>
              </a:rPr>
              <a:t>Relevant Judgments on provisional Attachments</a:t>
            </a: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744794" y="1676400"/>
            <a:ext cx="8018206" cy="4267200"/>
          </a:xfrm>
        </p:spPr>
        <p:txBody>
          <a:bodyPr>
            <a:noAutofit/>
          </a:bodyPr>
          <a:lstStyle/>
          <a:p>
            <a:pPr marL="354013" indent="-354013" algn="just">
              <a:buFont typeface="Wingdings" panose="05000000000000000000" pitchFamily="2" charset="2"/>
              <a:buChar char="v"/>
            </a:pPr>
            <a:r>
              <a:rPr lang="en-US" sz="2400" dirty="0">
                <a:solidFill>
                  <a:srgbClr val="000066"/>
                </a:solidFill>
              </a:rPr>
              <a:t>To </a:t>
            </a:r>
            <a:r>
              <a:rPr lang="en-US" sz="2400" b="1" dirty="0">
                <a:solidFill>
                  <a:srgbClr val="000066"/>
                </a:solidFill>
              </a:rPr>
              <a:t>provisionally attach all the bank accounts </a:t>
            </a:r>
            <a:r>
              <a:rPr lang="en-US" sz="2400" dirty="0">
                <a:solidFill>
                  <a:srgbClr val="000066"/>
                </a:solidFill>
              </a:rPr>
              <a:t>would cause undue hardship to the Assessee. This is the grey area where the Revenue or the authority concerned needs to apply its mind before the power is exercised. </a:t>
            </a:r>
          </a:p>
          <a:p>
            <a:pPr marL="354013" indent="-354013" algn="just">
              <a:buFont typeface="Wingdings" panose="05000000000000000000" pitchFamily="2" charset="2"/>
              <a:buChar char="v"/>
            </a:pPr>
            <a:r>
              <a:rPr lang="en-US" sz="2400" dirty="0">
                <a:solidFill>
                  <a:srgbClr val="000066"/>
                </a:solidFill>
              </a:rPr>
              <a:t>Bench requests the Union of India as well as the CBIC to read this judgment thoroughly and consider issuing appropriate instructions or guidelines at the earliest with respect to the exercise of power under Section 83 of the Act, 2017</a:t>
            </a:r>
            <a:endParaRPr lang="en-IN" sz="2400" dirty="0">
              <a:solidFill>
                <a:srgbClr val="000066"/>
              </a:solidFill>
            </a:endParaRPr>
          </a:p>
          <a:p>
            <a:pPr marL="0" indent="0" algn="just">
              <a:buNone/>
            </a:pPr>
            <a:r>
              <a:rPr lang="en-IN" sz="2400" b="1" dirty="0">
                <a:solidFill>
                  <a:srgbClr val="000066"/>
                </a:solidFill>
              </a:rPr>
              <a:t>Reliance is placed on Gujarat HC judgment in 2021-TIOL-148-HC-AHM-GST</a:t>
            </a:r>
          </a:p>
          <a:p>
            <a:pPr marL="0" indent="0" algn="just">
              <a:buNone/>
            </a:pPr>
            <a:endParaRPr lang="en-IN" sz="2400"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36</a:t>
            </a:fld>
            <a:endParaRPr lang="en-US"/>
          </a:p>
        </p:txBody>
      </p:sp>
      <p:sp>
        <p:nvSpPr>
          <p:cNvPr id="10" name="Title 1">
            <a:extLst>
              <a:ext uri="{FF2B5EF4-FFF2-40B4-BE49-F238E27FC236}">
                <a16:creationId xmlns:a16="http://schemas.microsoft.com/office/drawing/2014/main" id="{4CFFC01F-E655-4AAB-935A-22A0CF5251CE}"/>
              </a:ext>
            </a:extLst>
          </p:cNvPr>
          <p:cNvSpPr txBox="1">
            <a:spLocks/>
          </p:cNvSpPr>
          <p:nvPr/>
        </p:nvSpPr>
        <p:spPr>
          <a:xfrm>
            <a:off x="533400" y="304800"/>
            <a:ext cx="7467600" cy="487363"/>
          </a:xfrm>
          <a:prstGeom prst="rect">
            <a:avLst/>
          </a:prstGeom>
          <a:solidFill>
            <a:schemeClr val="accent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assessments and Audit by tax authorities</a:t>
            </a:r>
          </a:p>
        </p:txBody>
      </p:sp>
    </p:spTree>
    <p:extLst>
      <p:ext uri="{BB962C8B-B14F-4D97-AF65-F5344CB8AC3E}">
        <p14:creationId xmlns:p14="http://schemas.microsoft.com/office/powerpoint/2010/main" val="90570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3342" y="1101042"/>
            <a:ext cx="7924800" cy="655517"/>
          </a:xfrm>
        </p:spPr>
        <p:txBody>
          <a:bodyPr>
            <a:noAutofit/>
          </a:bodyPr>
          <a:lstStyle/>
          <a:p>
            <a:pPr marL="0" indent="0" algn="just">
              <a:buNone/>
            </a:pPr>
            <a:r>
              <a:rPr lang="en-US" sz="2400" b="1" dirty="0">
                <a:solidFill>
                  <a:srgbClr val="000066"/>
                </a:solidFill>
              </a:rPr>
              <a:t>Blocking of ITC u/r 86A with effect from 26.12.2019</a:t>
            </a: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683342" y="1605586"/>
            <a:ext cx="8155858" cy="4490414"/>
          </a:xfrm>
        </p:spPr>
        <p:txBody>
          <a:bodyPr>
            <a:noAutofit/>
          </a:bodyPr>
          <a:lstStyle/>
          <a:p>
            <a:pPr marL="0" indent="0" algn="just">
              <a:buNone/>
            </a:pPr>
            <a:r>
              <a:rPr lang="en-US" sz="2400" b="0" i="1" u="none" strike="noStrike" baseline="0" dirty="0">
                <a:solidFill>
                  <a:srgbClr val="000066"/>
                </a:solidFill>
              </a:rPr>
              <a:t>Power of tax authorities to block or debit ITC in the electronic credit ledger pending inquiry or investigation (allegations of fraudulent transactions/ fake/bogus invoices) - whether Rule 86A of the CGST Rules envisage passing of a specific order with an obligation to communicate the same to the affected person – term “Reason to believe” - theory of “vested right”</a:t>
            </a:r>
          </a:p>
          <a:p>
            <a:pPr marL="0" indent="0" algn="just">
              <a:buNone/>
            </a:pPr>
            <a:r>
              <a:rPr lang="en-US" sz="2400" i="1" dirty="0">
                <a:solidFill>
                  <a:srgbClr val="000066"/>
                </a:solidFill>
              </a:rPr>
              <a:t>COURT HELD - The aspect of availing the credit and utilization of credit are two different stages. The utilization of credit is a vested right. No vested right accrues before taking credit. </a:t>
            </a:r>
          </a:p>
          <a:p>
            <a:pPr marL="0" indent="0" algn="just">
              <a:buNone/>
            </a:pPr>
            <a:r>
              <a:rPr lang="en-US" sz="2400" i="1" dirty="0">
                <a:solidFill>
                  <a:srgbClr val="000066"/>
                </a:solidFill>
              </a:rPr>
              <a:t>–</a:t>
            </a:r>
            <a:r>
              <a:rPr lang="en-IN" sz="2400" b="1" i="1" dirty="0">
                <a:solidFill>
                  <a:srgbClr val="000066"/>
                </a:solidFill>
              </a:rPr>
              <a:t>2020-VIL-658-GUJ in the case of S.S. Industries </a:t>
            </a:r>
            <a:endParaRPr lang="en-US" sz="2400" b="1" i="1" dirty="0">
              <a:solidFill>
                <a:srgbClr val="000066"/>
              </a:solidFill>
            </a:endParaRPr>
          </a:p>
          <a:p>
            <a:pPr marL="0" indent="0" algn="just">
              <a:buNone/>
            </a:pPr>
            <a:endParaRPr lang="en-US" sz="2400" i="1" dirty="0">
              <a:solidFill>
                <a:srgbClr val="000066"/>
              </a:solidFill>
            </a:endParaRPr>
          </a:p>
          <a:p>
            <a:pPr marL="0" indent="0" algn="just">
              <a:buNone/>
            </a:pPr>
            <a:endParaRPr lang="en-IN" sz="2400" dirty="0">
              <a:solidFill>
                <a:srgbClr val="000066"/>
              </a:solidFill>
            </a:endParaRPr>
          </a:p>
          <a:p>
            <a:endParaRPr lang="en-IN" sz="2400"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37</a:t>
            </a:fld>
            <a:endParaRPr lang="en-US"/>
          </a:p>
        </p:txBody>
      </p:sp>
      <p:sp>
        <p:nvSpPr>
          <p:cNvPr id="10" name="Title 1">
            <a:extLst>
              <a:ext uri="{FF2B5EF4-FFF2-40B4-BE49-F238E27FC236}">
                <a16:creationId xmlns:a16="http://schemas.microsoft.com/office/drawing/2014/main" id="{4CFFC01F-E655-4AAB-935A-22A0CF5251CE}"/>
              </a:ext>
            </a:extLst>
          </p:cNvPr>
          <p:cNvSpPr txBox="1">
            <a:spLocks/>
          </p:cNvSpPr>
          <p:nvPr/>
        </p:nvSpPr>
        <p:spPr>
          <a:xfrm>
            <a:off x="533400" y="304800"/>
            <a:ext cx="7467600" cy="487363"/>
          </a:xfrm>
          <a:prstGeom prst="rect">
            <a:avLst/>
          </a:prstGeom>
          <a:solidFill>
            <a:schemeClr val="accent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assessments and Audit by tax authorities</a:t>
            </a:r>
          </a:p>
        </p:txBody>
      </p:sp>
    </p:spTree>
    <p:extLst>
      <p:ext uri="{BB962C8B-B14F-4D97-AF65-F5344CB8AC3E}">
        <p14:creationId xmlns:p14="http://schemas.microsoft.com/office/powerpoint/2010/main" val="2553140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DBFF6-D445-4310-9ECA-D115A67F3DEE}"/>
              </a:ext>
            </a:extLst>
          </p:cNvPr>
          <p:cNvSpPr>
            <a:spLocks noGrp="1"/>
          </p:cNvSpPr>
          <p:nvPr>
            <p:ph sz="half" idx="1"/>
          </p:nvPr>
        </p:nvSpPr>
        <p:spPr>
          <a:xfrm>
            <a:off x="685800" y="914401"/>
            <a:ext cx="8277606" cy="790112"/>
          </a:xfrm>
        </p:spPr>
        <p:txBody>
          <a:bodyPr>
            <a:noAutofit/>
          </a:bodyPr>
          <a:lstStyle/>
          <a:p>
            <a:pPr marL="0" indent="0" algn="just">
              <a:buNone/>
            </a:pPr>
            <a:r>
              <a:rPr lang="en-US" sz="2400" b="1" dirty="0">
                <a:solidFill>
                  <a:srgbClr val="000066"/>
                </a:solidFill>
              </a:rPr>
              <a:t>Blocking of ITC u/r 86A With effect from 26.12.2019</a:t>
            </a:r>
            <a:endParaRPr lang="en-US" sz="2200" dirty="0">
              <a:solidFill>
                <a:srgbClr val="002060"/>
              </a:solidFill>
            </a:endParaRPr>
          </a:p>
        </p:txBody>
      </p:sp>
      <p:sp>
        <p:nvSpPr>
          <p:cNvPr id="9" name="Content Placeholder 8">
            <a:extLst>
              <a:ext uri="{FF2B5EF4-FFF2-40B4-BE49-F238E27FC236}">
                <a16:creationId xmlns:a16="http://schemas.microsoft.com/office/drawing/2014/main" id="{095E571B-B5D3-4DFE-9783-7602ED95E74B}"/>
              </a:ext>
            </a:extLst>
          </p:cNvPr>
          <p:cNvSpPr>
            <a:spLocks noGrp="1"/>
          </p:cNvSpPr>
          <p:nvPr>
            <p:ph sz="half" idx="2"/>
          </p:nvPr>
        </p:nvSpPr>
        <p:spPr>
          <a:xfrm>
            <a:off x="571500" y="1487774"/>
            <a:ext cx="8079658" cy="4038599"/>
          </a:xfrm>
        </p:spPr>
        <p:txBody>
          <a:bodyPr>
            <a:noAutofit/>
          </a:bodyPr>
          <a:lstStyle/>
          <a:p>
            <a:pPr algn="just"/>
            <a:r>
              <a:rPr lang="en-US" sz="2400" i="1" dirty="0">
                <a:solidFill>
                  <a:srgbClr val="000066"/>
                </a:solidFill>
              </a:rPr>
              <a:t>The power conferred upon the authority under Rule 86A of the Rules for blocking the ITC could be termed as a very drastic and far-reaching power. </a:t>
            </a:r>
            <a:r>
              <a:rPr lang="en-US" sz="2400" b="1" i="1" dirty="0">
                <a:solidFill>
                  <a:srgbClr val="000066"/>
                </a:solidFill>
              </a:rPr>
              <a:t>Such power should be used sparingly and only on subjective weighty grounds and reasons</a:t>
            </a:r>
            <a:r>
              <a:rPr lang="en-US" sz="2400" i="1" dirty="0">
                <a:solidFill>
                  <a:srgbClr val="000066"/>
                </a:solidFill>
              </a:rPr>
              <a:t>. </a:t>
            </a:r>
          </a:p>
          <a:p>
            <a:pPr algn="just"/>
            <a:r>
              <a:rPr lang="en-US" sz="2400" i="1" dirty="0">
                <a:solidFill>
                  <a:srgbClr val="000066"/>
                </a:solidFill>
              </a:rPr>
              <a:t>The power under Rule 86A of the Rules should </a:t>
            </a:r>
            <a:r>
              <a:rPr lang="en-US" sz="2400" b="1" i="1" dirty="0">
                <a:solidFill>
                  <a:srgbClr val="000066"/>
                </a:solidFill>
              </a:rPr>
              <a:t>neither be used as a tool to harass the Assessee nor should it be used in a manner which may have an irreversible detrimental effect </a:t>
            </a:r>
            <a:r>
              <a:rPr lang="en-US" sz="2400" i="1" dirty="0">
                <a:solidFill>
                  <a:srgbClr val="000066"/>
                </a:solidFill>
              </a:rPr>
              <a:t>on the business of the Assessee. </a:t>
            </a:r>
          </a:p>
          <a:p>
            <a:pPr marL="0" indent="0" algn="just">
              <a:buNone/>
            </a:pPr>
            <a:endParaRPr lang="en-IN" sz="2400" dirty="0">
              <a:solidFill>
                <a:srgbClr val="000066"/>
              </a:solidFill>
            </a:endParaRPr>
          </a:p>
          <a:p>
            <a:pPr algn="just"/>
            <a:endParaRPr lang="en-IN" sz="2400" dirty="0">
              <a:solidFill>
                <a:srgbClr val="000066"/>
              </a:solidFill>
            </a:endParaRPr>
          </a:p>
        </p:txBody>
      </p:sp>
      <p:sp>
        <p:nvSpPr>
          <p:cNvPr id="5" name="Date Placeholder 4">
            <a:extLst>
              <a:ext uri="{FF2B5EF4-FFF2-40B4-BE49-F238E27FC236}">
                <a16:creationId xmlns:a16="http://schemas.microsoft.com/office/drawing/2014/main" id="{428681FB-7044-48C1-8910-9FFB7F7AD508}"/>
              </a:ext>
            </a:extLst>
          </p:cNvPr>
          <p:cNvSpPr>
            <a:spLocks noGrp="1"/>
          </p:cNvSpPr>
          <p:nvPr>
            <p:ph type="dt" sz="half" idx="10"/>
          </p:nvPr>
        </p:nvSpPr>
        <p:spPr/>
        <p:txBody>
          <a:bodyPr/>
          <a:lstStyle/>
          <a:p>
            <a:r>
              <a:rPr lang="en-US" sz="1600" dirty="0"/>
              <a:t>1/29/2021</a:t>
            </a:r>
          </a:p>
        </p:txBody>
      </p:sp>
      <p:sp>
        <p:nvSpPr>
          <p:cNvPr id="4" name="Footer Placeholder 3">
            <a:extLst>
              <a:ext uri="{FF2B5EF4-FFF2-40B4-BE49-F238E27FC236}">
                <a16:creationId xmlns:a16="http://schemas.microsoft.com/office/drawing/2014/main" id="{B4F4475C-A3FF-42BC-8456-CCB0C195D120}"/>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B360F161-C5E3-4673-9EE2-478029C51926}"/>
              </a:ext>
            </a:extLst>
          </p:cNvPr>
          <p:cNvSpPr>
            <a:spLocks noGrp="1"/>
          </p:cNvSpPr>
          <p:nvPr>
            <p:ph type="sldNum" sz="quarter" idx="12"/>
          </p:nvPr>
        </p:nvSpPr>
        <p:spPr/>
        <p:txBody>
          <a:bodyPr/>
          <a:lstStyle/>
          <a:p>
            <a:fld id="{B6F15528-21DE-4FAA-801E-634DDDAF4B2B}" type="slidenum">
              <a:rPr lang="en-US" smtClean="0"/>
              <a:pPr/>
              <a:t>38</a:t>
            </a:fld>
            <a:endParaRPr lang="en-US"/>
          </a:p>
        </p:txBody>
      </p:sp>
      <p:sp>
        <p:nvSpPr>
          <p:cNvPr id="10" name="Title 1">
            <a:extLst>
              <a:ext uri="{FF2B5EF4-FFF2-40B4-BE49-F238E27FC236}">
                <a16:creationId xmlns:a16="http://schemas.microsoft.com/office/drawing/2014/main" id="{4CFFC01F-E655-4AAB-935A-22A0CF5251CE}"/>
              </a:ext>
            </a:extLst>
          </p:cNvPr>
          <p:cNvSpPr txBox="1">
            <a:spLocks/>
          </p:cNvSpPr>
          <p:nvPr/>
        </p:nvSpPr>
        <p:spPr>
          <a:xfrm>
            <a:off x="533400" y="304800"/>
            <a:ext cx="7467600" cy="487363"/>
          </a:xfrm>
          <a:prstGeom prst="rect">
            <a:avLst/>
          </a:prstGeom>
          <a:solidFill>
            <a:schemeClr val="accent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assessments and Audit by tax authorities</a:t>
            </a:r>
          </a:p>
        </p:txBody>
      </p:sp>
    </p:spTree>
    <p:extLst>
      <p:ext uri="{BB962C8B-B14F-4D97-AF65-F5344CB8AC3E}">
        <p14:creationId xmlns:p14="http://schemas.microsoft.com/office/powerpoint/2010/main" val="649031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467600" cy="3429000"/>
          </a:xfrm>
        </p:spPr>
        <p:txBody>
          <a:bodyPr>
            <a:normAutofit/>
          </a:bodyPr>
          <a:lstStyle/>
          <a:p>
            <a:pPr>
              <a:buNone/>
            </a:pPr>
            <a:endParaRPr lang="en-IN" sz="9600" dirty="0">
              <a:solidFill>
                <a:srgbClr val="002060"/>
              </a:solidFill>
            </a:endParaRPr>
          </a:p>
          <a:p>
            <a:pPr>
              <a:buNone/>
            </a:pPr>
            <a:r>
              <a:rPr lang="en-IN" sz="9600" dirty="0">
                <a:solidFill>
                  <a:srgbClr val="002060"/>
                </a:solidFill>
              </a:rPr>
              <a:t>THANKS</a:t>
            </a:r>
          </a:p>
        </p:txBody>
      </p:sp>
      <p:sp>
        <p:nvSpPr>
          <p:cNvPr id="4" name="Date Placeholder 3">
            <a:extLst>
              <a:ext uri="{FF2B5EF4-FFF2-40B4-BE49-F238E27FC236}">
                <a16:creationId xmlns:a16="http://schemas.microsoft.com/office/drawing/2014/main" id="{DA16146A-FB9C-4661-9375-7E606BEAE330}"/>
              </a:ext>
            </a:extLst>
          </p:cNvPr>
          <p:cNvSpPr>
            <a:spLocks noGrp="1"/>
          </p:cNvSpPr>
          <p:nvPr>
            <p:ph type="dt" sz="half" idx="10"/>
          </p:nvPr>
        </p:nvSpPr>
        <p:spPr/>
        <p:txBody>
          <a:bodyPr/>
          <a:lstStyle/>
          <a:p>
            <a:r>
              <a:rPr lang="en-US" sz="1600" dirty="0"/>
              <a:t>1/29/2021</a:t>
            </a:r>
          </a:p>
        </p:txBody>
      </p:sp>
      <p:sp>
        <p:nvSpPr>
          <p:cNvPr id="2" name="Footer Placeholder 1">
            <a:extLst>
              <a:ext uri="{FF2B5EF4-FFF2-40B4-BE49-F238E27FC236}">
                <a16:creationId xmlns:a16="http://schemas.microsoft.com/office/drawing/2014/main" id="{35124B8C-FF94-4E2B-A7EA-792985EF0F08}"/>
              </a:ext>
            </a:extLst>
          </p:cNvPr>
          <p:cNvSpPr>
            <a:spLocks noGrp="1"/>
          </p:cNvSpPr>
          <p:nvPr>
            <p:ph type="ftr" sz="quarter" idx="11"/>
          </p:nvPr>
        </p:nvSpPr>
        <p:spPr/>
        <p:txBody>
          <a:bodyPr/>
          <a:lstStyle/>
          <a:p>
            <a:r>
              <a:rPr lang="en-US" sz="1600" dirty="0"/>
              <a:t>AK Batra &amp; Associates</a:t>
            </a:r>
          </a:p>
        </p:txBody>
      </p:sp>
      <p:sp>
        <p:nvSpPr>
          <p:cNvPr id="5" name="Slide Number Placeholder 4">
            <a:extLst>
              <a:ext uri="{FF2B5EF4-FFF2-40B4-BE49-F238E27FC236}">
                <a16:creationId xmlns:a16="http://schemas.microsoft.com/office/drawing/2014/main" id="{14D4587C-C974-458F-A60F-940521779CB6}"/>
              </a:ext>
            </a:extLst>
          </p:cNvPr>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E85CC-D0F2-4417-A688-439D6F885C9B}"/>
              </a:ext>
            </a:extLst>
          </p:cNvPr>
          <p:cNvSpPr>
            <a:spLocks noGrp="1"/>
          </p:cNvSpPr>
          <p:nvPr>
            <p:ph type="title"/>
          </p:nvPr>
        </p:nvSpPr>
        <p:spPr>
          <a:xfrm>
            <a:off x="457200" y="220090"/>
            <a:ext cx="7772400" cy="1609344"/>
          </a:xfrm>
        </p:spPr>
        <p:txBody>
          <a:bodyPr>
            <a:normAutofit/>
          </a:bodyPr>
          <a:lstStyle/>
          <a:p>
            <a:r>
              <a:rPr lang="en-IN" sz="3200" dirty="0">
                <a:solidFill>
                  <a:srgbClr val="000066"/>
                </a:solidFill>
              </a:rPr>
              <a:t>Self assessment- Section-59</a:t>
            </a:r>
          </a:p>
        </p:txBody>
      </p:sp>
      <p:graphicFrame>
        <p:nvGraphicFramePr>
          <p:cNvPr id="13" name="Content Placeholder 12">
            <a:extLst>
              <a:ext uri="{FF2B5EF4-FFF2-40B4-BE49-F238E27FC236}">
                <a16:creationId xmlns:a16="http://schemas.microsoft.com/office/drawing/2014/main" id="{D4D61953-AA4A-4781-9C96-F3873E6141C6}"/>
              </a:ext>
            </a:extLst>
          </p:cNvPr>
          <p:cNvGraphicFramePr>
            <a:graphicFrameLocks noGrp="1"/>
          </p:cNvGraphicFramePr>
          <p:nvPr>
            <p:ph idx="1"/>
            <p:extLst>
              <p:ext uri="{D42A27DB-BD31-4B8C-83A1-F6EECF244321}">
                <p14:modId xmlns:p14="http://schemas.microsoft.com/office/powerpoint/2010/main" val="1736885909"/>
              </p:ext>
            </p:extLst>
          </p:nvPr>
        </p:nvGraphicFramePr>
        <p:xfrm>
          <a:off x="-762000" y="1219200"/>
          <a:ext cx="10668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DD1AF85-BE57-4E89-AAE3-850982D47CBE}"/>
              </a:ext>
            </a:extLst>
          </p:cNvPr>
          <p:cNvSpPr>
            <a:spLocks noGrp="1"/>
          </p:cNvSpPr>
          <p:nvPr>
            <p:ph type="dt" sz="half" idx="10"/>
          </p:nvPr>
        </p:nvSpPr>
        <p:spPr/>
        <p:txBody>
          <a:bodyPr/>
          <a:lstStyle/>
          <a:p>
            <a:r>
              <a:rPr lang="en-US" sz="1600"/>
              <a:t>1/29/2021</a:t>
            </a:r>
            <a:endParaRPr lang="en-US" sz="1600" dirty="0"/>
          </a:p>
        </p:txBody>
      </p:sp>
      <p:sp>
        <p:nvSpPr>
          <p:cNvPr id="5" name="Footer Placeholder 4">
            <a:extLst>
              <a:ext uri="{FF2B5EF4-FFF2-40B4-BE49-F238E27FC236}">
                <a16:creationId xmlns:a16="http://schemas.microsoft.com/office/drawing/2014/main" id="{6927DDBE-1E4D-475C-BC00-BA640E6E4C0E}"/>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CCF9A665-E4F0-4917-9014-8217DE22DCC6}"/>
              </a:ext>
            </a:extLst>
          </p:cNvPr>
          <p:cNvSpPr>
            <a:spLocks noGrp="1"/>
          </p:cNvSpPr>
          <p:nvPr>
            <p:ph type="sldNum" sz="quarter" idx="12"/>
          </p:nvPr>
        </p:nvSpPr>
        <p:spPr/>
        <p:txBody>
          <a:bodyPr/>
          <a:lstStyle/>
          <a:p>
            <a:fld id="{B6F15528-21DE-4FAA-801E-634DDDAF4B2B}" type="slidenum">
              <a:rPr lang="en-US" smtClean="0"/>
              <a:pPr/>
              <a:t>4</a:t>
            </a:fld>
            <a:endParaRPr lang="en-US"/>
          </a:p>
        </p:txBody>
      </p:sp>
      <p:sp>
        <p:nvSpPr>
          <p:cNvPr id="9" name="Title 1">
            <a:extLst>
              <a:ext uri="{FF2B5EF4-FFF2-40B4-BE49-F238E27FC236}">
                <a16:creationId xmlns:a16="http://schemas.microsoft.com/office/drawing/2014/main" id="{CB8C8BB8-C7F3-4ED9-8CED-D42BDC6C7849}"/>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7">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417281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B8FA-6218-44C1-B44A-1DD696CD23A9}"/>
              </a:ext>
            </a:extLst>
          </p:cNvPr>
          <p:cNvSpPr>
            <a:spLocks noGrp="1"/>
          </p:cNvSpPr>
          <p:nvPr>
            <p:ph type="title"/>
          </p:nvPr>
        </p:nvSpPr>
        <p:spPr>
          <a:xfrm>
            <a:off x="675132" y="767514"/>
            <a:ext cx="7772400" cy="874776"/>
          </a:xfrm>
        </p:spPr>
        <p:txBody>
          <a:bodyPr>
            <a:normAutofit/>
          </a:bodyPr>
          <a:lstStyle/>
          <a:p>
            <a:r>
              <a:rPr lang="en-IN" sz="3200" dirty="0">
                <a:solidFill>
                  <a:srgbClr val="000066"/>
                </a:solidFill>
              </a:rPr>
              <a:t>Interest calculation	</a:t>
            </a:r>
          </a:p>
        </p:txBody>
      </p:sp>
      <p:sp>
        <p:nvSpPr>
          <p:cNvPr id="3" name="Content Placeholder 2">
            <a:extLst>
              <a:ext uri="{FF2B5EF4-FFF2-40B4-BE49-F238E27FC236}">
                <a16:creationId xmlns:a16="http://schemas.microsoft.com/office/drawing/2014/main" id="{8F29FCA5-B011-4E3C-8C21-E7F201382F12}"/>
              </a:ext>
            </a:extLst>
          </p:cNvPr>
          <p:cNvSpPr>
            <a:spLocks noGrp="1"/>
          </p:cNvSpPr>
          <p:nvPr>
            <p:ph idx="1"/>
          </p:nvPr>
        </p:nvSpPr>
        <p:spPr>
          <a:xfrm>
            <a:off x="457200" y="1447801"/>
            <a:ext cx="8506206" cy="4824984"/>
          </a:xfrm>
        </p:spPr>
        <p:txBody>
          <a:bodyPr>
            <a:noAutofit/>
          </a:bodyPr>
          <a:lstStyle/>
          <a:p>
            <a:pPr algn="just">
              <a:buFont typeface="Arial" panose="020B0604020202020204" pitchFamily="34" charset="0"/>
              <a:buChar char="•"/>
            </a:pPr>
            <a:r>
              <a:rPr lang="en-IN" sz="2200" dirty="0">
                <a:solidFill>
                  <a:srgbClr val="000066"/>
                </a:solidFill>
              </a:rPr>
              <a:t>Whether interest is liable from date immediately after due date of filing return to</a:t>
            </a:r>
          </a:p>
          <a:p>
            <a:pPr lvl="1" algn="just">
              <a:buFont typeface="Wingdings" panose="05000000000000000000" pitchFamily="2" charset="2"/>
              <a:buChar char="v"/>
            </a:pPr>
            <a:r>
              <a:rPr lang="en-IN" sz="2200" dirty="0">
                <a:solidFill>
                  <a:srgbClr val="000066"/>
                </a:solidFill>
              </a:rPr>
              <a:t>	date of payment and reflection in cash ledger?</a:t>
            </a:r>
          </a:p>
          <a:p>
            <a:pPr lvl="1" algn="just">
              <a:buFont typeface="Wingdings" panose="05000000000000000000" pitchFamily="2" charset="2"/>
              <a:buChar char="v"/>
            </a:pPr>
            <a:r>
              <a:rPr lang="en-IN" sz="2200" dirty="0">
                <a:solidFill>
                  <a:srgbClr val="000066"/>
                </a:solidFill>
              </a:rPr>
              <a:t>	date of filing return?</a:t>
            </a:r>
          </a:p>
          <a:p>
            <a:pPr algn="just">
              <a:buFont typeface="Arial" panose="020B0604020202020204" pitchFamily="34" charset="0"/>
              <a:buChar char="•"/>
            </a:pPr>
            <a:r>
              <a:rPr lang="en-IN" sz="2200" dirty="0">
                <a:solidFill>
                  <a:srgbClr val="000066"/>
                </a:solidFill>
              </a:rPr>
              <a:t>Can it be stated that amount reflected in cash ledger is advance payment of tax and hence interest is to be calculated on balance payments to be made at the time of filing of return?</a:t>
            </a:r>
          </a:p>
          <a:p>
            <a:pPr algn="just">
              <a:buFont typeface="Arial" panose="020B0604020202020204" pitchFamily="34" charset="0"/>
              <a:buChar char="•"/>
            </a:pPr>
            <a:r>
              <a:rPr lang="en-IN" sz="2200" dirty="0">
                <a:solidFill>
                  <a:srgbClr val="000066"/>
                </a:solidFill>
              </a:rPr>
              <a:t>What is significance of Explanation to Section 49?</a:t>
            </a:r>
            <a:r>
              <a:rPr lang="en-GB" sz="2200" b="1" i="1" dirty="0">
                <a:effectLst/>
              </a:rPr>
              <a:t> </a:t>
            </a:r>
          </a:p>
          <a:p>
            <a:pPr marL="274320" lvl="1" indent="0" algn="just">
              <a:lnSpc>
                <a:spcPct val="100000"/>
              </a:lnSpc>
              <a:buNone/>
            </a:pPr>
            <a:r>
              <a:rPr lang="en-GB" sz="2400" i="1" dirty="0">
                <a:solidFill>
                  <a:srgbClr val="000066"/>
                </a:solidFill>
              </a:rPr>
              <a:t>“Explanation. — For the purposes of this section, —</a:t>
            </a:r>
          </a:p>
          <a:p>
            <a:pPr marL="274320" lvl="1" indent="0" algn="just">
              <a:lnSpc>
                <a:spcPct val="100000"/>
              </a:lnSpc>
              <a:buNone/>
            </a:pPr>
            <a:r>
              <a:rPr lang="en-GB" sz="2400" i="1" dirty="0">
                <a:solidFill>
                  <a:srgbClr val="000066"/>
                </a:solidFill>
              </a:rPr>
              <a:t> (a) the date of credit to the account of the Government in the authorised bank shall be deemed to be the date of deposit in the electronic cash ledger;”</a:t>
            </a:r>
          </a:p>
          <a:p>
            <a:pPr marL="0" indent="0">
              <a:buNone/>
            </a:pPr>
            <a:r>
              <a:rPr lang="en-GB" sz="2200" dirty="0"/>
              <a:t> </a:t>
            </a:r>
          </a:p>
          <a:p>
            <a:pPr algn="just">
              <a:buFont typeface="Arial" panose="020B0604020202020204" pitchFamily="34" charset="0"/>
              <a:buChar char="•"/>
            </a:pPr>
            <a:endParaRPr lang="en-IN" sz="2200" dirty="0">
              <a:solidFill>
                <a:srgbClr val="000066"/>
              </a:solidFill>
            </a:endParaRPr>
          </a:p>
        </p:txBody>
      </p:sp>
      <p:sp>
        <p:nvSpPr>
          <p:cNvPr id="4" name="Date Placeholder 3">
            <a:extLst>
              <a:ext uri="{FF2B5EF4-FFF2-40B4-BE49-F238E27FC236}">
                <a16:creationId xmlns:a16="http://schemas.microsoft.com/office/drawing/2014/main" id="{425F721D-FB05-4011-BFAD-9A1A39B9AFCA}"/>
              </a:ext>
            </a:extLst>
          </p:cNvPr>
          <p:cNvSpPr>
            <a:spLocks noGrp="1"/>
          </p:cNvSpPr>
          <p:nvPr>
            <p:ph type="dt" sz="half" idx="10"/>
          </p:nvPr>
        </p:nvSpPr>
        <p:spPr/>
        <p:txBody>
          <a:bodyPr/>
          <a:lstStyle/>
          <a:p>
            <a:r>
              <a:rPr lang="en-US" sz="1600" dirty="0"/>
              <a:t>1/29/2021</a:t>
            </a:r>
          </a:p>
        </p:txBody>
      </p:sp>
      <p:sp>
        <p:nvSpPr>
          <p:cNvPr id="5" name="Footer Placeholder 4">
            <a:extLst>
              <a:ext uri="{FF2B5EF4-FFF2-40B4-BE49-F238E27FC236}">
                <a16:creationId xmlns:a16="http://schemas.microsoft.com/office/drawing/2014/main" id="{B9CE8D5D-4BC6-44D8-8470-697F305CF98C}"/>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52789D75-8DD5-45A8-8DA8-8610FCE69640}"/>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7" name="Title 1">
            <a:extLst>
              <a:ext uri="{FF2B5EF4-FFF2-40B4-BE49-F238E27FC236}">
                <a16:creationId xmlns:a16="http://schemas.microsoft.com/office/drawing/2014/main" id="{292849A5-E1C2-45BE-8CF8-581E702FADE4}"/>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20696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B8FA-6218-44C1-B44A-1DD696CD23A9}"/>
              </a:ext>
            </a:extLst>
          </p:cNvPr>
          <p:cNvSpPr>
            <a:spLocks noGrp="1"/>
          </p:cNvSpPr>
          <p:nvPr>
            <p:ph type="title"/>
          </p:nvPr>
        </p:nvSpPr>
        <p:spPr>
          <a:xfrm>
            <a:off x="675132" y="767514"/>
            <a:ext cx="7772400" cy="874776"/>
          </a:xfrm>
        </p:spPr>
        <p:txBody>
          <a:bodyPr>
            <a:normAutofit/>
          </a:bodyPr>
          <a:lstStyle/>
          <a:p>
            <a:r>
              <a:rPr lang="en-IN" sz="3200" dirty="0">
                <a:solidFill>
                  <a:srgbClr val="000066"/>
                </a:solidFill>
              </a:rPr>
              <a:t>Interest calculation </a:t>
            </a:r>
          </a:p>
        </p:txBody>
      </p:sp>
      <p:sp>
        <p:nvSpPr>
          <p:cNvPr id="3" name="Content Placeholder 2">
            <a:extLst>
              <a:ext uri="{FF2B5EF4-FFF2-40B4-BE49-F238E27FC236}">
                <a16:creationId xmlns:a16="http://schemas.microsoft.com/office/drawing/2014/main" id="{8F29FCA5-B011-4E3C-8C21-E7F201382F12}"/>
              </a:ext>
            </a:extLst>
          </p:cNvPr>
          <p:cNvSpPr>
            <a:spLocks noGrp="1"/>
          </p:cNvSpPr>
          <p:nvPr>
            <p:ph idx="1"/>
          </p:nvPr>
        </p:nvSpPr>
        <p:spPr>
          <a:xfrm>
            <a:off x="685800" y="1524000"/>
            <a:ext cx="7862140" cy="4419600"/>
          </a:xfrm>
        </p:spPr>
        <p:txBody>
          <a:bodyPr>
            <a:noAutofit/>
          </a:bodyPr>
          <a:lstStyle/>
          <a:p>
            <a:pPr algn="just">
              <a:buFont typeface="Arial" panose="020B0604020202020204" pitchFamily="34" charset="0"/>
              <a:buChar char="•"/>
            </a:pPr>
            <a:r>
              <a:rPr lang="en-IN" sz="2400" dirty="0">
                <a:solidFill>
                  <a:srgbClr val="000066"/>
                </a:solidFill>
              </a:rPr>
              <a:t>Plethora of judgments and circular by CBIC have confirmed that interest may be calculated @18% of net payment in cash from due date of return to the date of payment, which is date of filing of returns, as the amount deposited is debited for payment on date of filing the return.</a:t>
            </a:r>
          </a:p>
          <a:p>
            <a:pPr algn="just">
              <a:buFont typeface="Arial" panose="020B0604020202020204" pitchFamily="34" charset="0"/>
              <a:buChar char="•"/>
            </a:pPr>
            <a:r>
              <a:rPr lang="en-IN" sz="2400" dirty="0">
                <a:solidFill>
                  <a:srgbClr val="000066"/>
                </a:solidFill>
              </a:rPr>
              <a:t>Reliance can be placed on </a:t>
            </a:r>
          </a:p>
          <a:p>
            <a:pPr lvl="1" algn="just">
              <a:buFont typeface="Wingdings" panose="05000000000000000000" pitchFamily="2" charset="2"/>
              <a:buChar char="v"/>
            </a:pPr>
            <a:r>
              <a:rPr lang="en-IN" sz="2200" dirty="0" err="1">
                <a:solidFill>
                  <a:srgbClr val="000066"/>
                </a:solidFill>
              </a:rPr>
              <a:t>Refex</a:t>
            </a:r>
            <a:r>
              <a:rPr lang="en-IN" sz="2200" dirty="0">
                <a:solidFill>
                  <a:srgbClr val="000066"/>
                </a:solidFill>
              </a:rPr>
              <a:t> Industries Ltd Vs </a:t>
            </a:r>
            <a:r>
              <a:rPr lang="en-US" sz="2200" dirty="0">
                <a:solidFill>
                  <a:srgbClr val="000066"/>
                </a:solidFill>
              </a:rPr>
              <a:t>The Assistant Commissioner of CGST &amp; Central Excise in case of </a:t>
            </a:r>
            <a:r>
              <a:rPr lang="en-US" sz="2200" b="1" dirty="0">
                <a:solidFill>
                  <a:srgbClr val="000066"/>
                </a:solidFill>
              </a:rPr>
              <a:t>2020-TIOL-382-HC-MAD-GST</a:t>
            </a:r>
          </a:p>
          <a:p>
            <a:pPr lvl="1" algn="just">
              <a:buFont typeface="Wingdings" panose="05000000000000000000" pitchFamily="2" charset="2"/>
              <a:buChar char="v"/>
            </a:pPr>
            <a:r>
              <a:rPr lang="en-US" sz="2200" dirty="0" err="1">
                <a:solidFill>
                  <a:srgbClr val="000066"/>
                </a:solidFill>
              </a:rPr>
              <a:t>Megha</a:t>
            </a:r>
            <a:r>
              <a:rPr lang="en-US" sz="2200" dirty="0">
                <a:solidFill>
                  <a:srgbClr val="000066"/>
                </a:solidFill>
              </a:rPr>
              <a:t> Engineering and Infrastructures Ltd in case of </a:t>
            </a:r>
            <a:r>
              <a:rPr lang="en-US" sz="2200" b="1" dirty="0">
                <a:solidFill>
                  <a:srgbClr val="000066"/>
                </a:solidFill>
              </a:rPr>
              <a:t>2019-TIOL-893-HC-TELANGANA-GST</a:t>
            </a:r>
          </a:p>
          <a:p>
            <a:pPr lvl="1">
              <a:buFont typeface="Wingdings" panose="05000000000000000000" pitchFamily="2" charset="2"/>
              <a:buChar char="v"/>
            </a:pPr>
            <a:endParaRPr lang="en-IN" sz="2200" b="1" dirty="0">
              <a:solidFill>
                <a:srgbClr val="000066"/>
              </a:solidFill>
            </a:endParaRPr>
          </a:p>
        </p:txBody>
      </p:sp>
      <p:sp>
        <p:nvSpPr>
          <p:cNvPr id="4" name="Date Placeholder 3">
            <a:extLst>
              <a:ext uri="{FF2B5EF4-FFF2-40B4-BE49-F238E27FC236}">
                <a16:creationId xmlns:a16="http://schemas.microsoft.com/office/drawing/2014/main" id="{425F721D-FB05-4011-BFAD-9A1A39B9AFCA}"/>
              </a:ext>
            </a:extLst>
          </p:cNvPr>
          <p:cNvSpPr>
            <a:spLocks noGrp="1"/>
          </p:cNvSpPr>
          <p:nvPr>
            <p:ph type="dt" sz="half" idx="10"/>
          </p:nvPr>
        </p:nvSpPr>
        <p:spPr/>
        <p:txBody>
          <a:bodyPr/>
          <a:lstStyle/>
          <a:p>
            <a:r>
              <a:rPr lang="en-US" sz="1600" dirty="0"/>
              <a:t>1/29/2021</a:t>
            </a:r>
          </a:p>
        </p:txBody>
      </p:sp>
      <p:sp>
        <p:nvSpPr>
          <p:cNvPr id="5" name="Footer Placeholder 4">
            <a:extLst>
              <a:ext uri="{FF2B5EF4-FFF2-40B4-BE49-F238E27FC236}">
                <a16:creationId xmlns:a16="http://schemas.microsoft.com/office/drawing/2014/main" id="{B9CE8D5D-4BC6-44D8-8470-697F305CF98C}"/>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52789D75-8DD5-45A8-8DA8-8610FCE69640}"/>
              </a:ext>
            </a:extLst>
          </p:cNvPr>
          <p:cNvSpPr>
            <a:spLocks noGrp="1"/>
          </p:cNvSpPr>
          <p:nvPr>
            <p:ph type="sldNum" sz="quarter" idx="12"/>
          </p:nvPr>
        </p:nvSpPr>
        <p:spPr/>
        <p:txBody>
          <a:bodyPr/>
          <a:lstStyle/>
          <a:p>
            <a:fld id="{B6F15528-21DE-4FAA-801E-634DDDAF4B2B}" type="slidenum">
              <a:rPr lang="en-US" smtClean="0"/>
              <a:pPr/>
              <a:t>6</a:t>
            </a:fld>
            <a:endParaRPr lang="en-US"/>
          </a:p>
        </p:txBody>
      </p:sp>
      <p:sp>
        <p:nvSpPr>
          <p:cNvPr id="7" name="Title 1">
            <a:extLst>
              <a:ext uri="{FF2B5EF4-FFF2-40B4-BE49-F238E27FC236}">
                <a16:creationId xmlns:a16="http://schemas.microsoft.com/office/drawing/2014/main" id="{292849A5-E1C2-45BE-8CF8-581E702FADE4}"/>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129132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B8FA-6218-44C1-B44A-1DD696CD23A9}"/>
              </a:ext>
            </a:extLst>
          </p:cNvPr>
          <p:cNvSpPr>
            <a:spLocks noGrp="1"/>
          </p:cNvSpPr>
          <p:nvPr>
            <p:ph type="title"/>
          </p:nvPr>
        </p:nvSpPr>
        <p:spPr>
          <a:xfrm>
            <a:off x="675132" y="767514"/>
            <a:ext cx="7772400" cy="874776"/>
          </a:xfrm>
        </p:spPr>
        <p:txBody>
          <a:bodyPr>
            <a:normAutofit/>
          </a:bodyPr>
          <a:lstStyle/>
          <a:p>
            <a:r>
              <a:rPr lang="en-IN" sz="3200" dirty="0">
                <a:solidFill>
                  <a:srgbClr val="000066"/>
                </a:solidFill>
              </a:rPr>
              <a:t>Errors occurred in returns</a:t>
            </a:r>
          </a:p>
        </p:txBody>
      </p:sp>
      <p:sp>
        <p:nvSpPr>
          <p:cNvPr id="3" name="Content Placeholder 2">
            <a:extLst>
              <a:ext uri="{FF2B5EF4-FFF2-40B4-BE49-F238E27FC236}">
                <a16:creationId xmlns:a16="http://schemas.microsoft.com/office/drawing/2014/main" id="{8F29FCA5-B011-4E3C-8C21-E7F201382F12}"/>
              </a:ext>
            </a:extLst>
          </p:cNvPr>
          <p:cNvSpPr>
            <a:spLocks noGrp="1"/>
          </p:cNvSpPr>
          <p:nvPr>
            <p:ph idx="1"/>
          </p:nvPr>
        </p:nvSpPr>
        <p:spPr>
          <a:xfrm>
            <a:off x="710946" y="1403604"/>
            <a:ext cx="7954518" cy="3988894"/>
          </a:xfrm>
        </p:spPr>
        <p:txBody>
          <a:bodyPr>
            <a:noAutofit/>
          </a:bodyPr>
          <a:lstStyle/>
          <a:p>
            <a:pPr marL="0" indent="0">
              <a:buNone/>
            </a:pPr>
            <a:endParaRPr lang="en-IN" sz="2400" b="1" dirty="0">
              <a:solidFill>
                <a:srgbClr val="000066"/>
              </a:solidFill>
            </a:endParaRPr>
          </a:p>
          <a:p>
            <a:pPr marL="0" indent="0" algn="just">
              <a:buNone/>
            </a:pPr>
            <a:r>
              <a:rPr lang="en-IN" sz="2400" dirty="0">
                <a:solidFill>
                  <a:srgbClr val="000066"/>
                </a:solidFill>
              </a:rPr>
              <a:t>There is no option of rectification of returns on GST portal. </a:t>
            </a:r>
          </a:p>
          <a:p>
            <a:pPr marL="0" indent="0" algn="just">
              <a:buNone/>
            </a:pPr>
            <a:r>
              <a:rPr lang="en-IN" sz="2400" dirty="0">
                <a:solidFill>
                  <a:srgbClr val="000066"/>
                </a:solidFill>
              </a:rPr>
              <a:t>In current scenario it is advisable to </a:t>
            </a:r>
            <a:r>
              <a:rPr lang="en-IN" sz="2400" b="1" dirty="0">
                <a:solidFill>
                  <a:srgbClr val="000066"/>
                </a:solidFill>
              </a:rPr>
              <a:t>correct the mistakes of previous periods in subsequent month’s returns (whether in GSTR-1 or GSTR-3B) as early as possible </a:t>
            </a:r>
            <a:r>
              <a:rPr lang="en-IN" sz="2400" dirty="0">
                <a:solidFill>
                  <a:srgbClr val="000066"/>
                </a:solidFill>
              </a:rPr>
              <a:t>to avoid the penalty before any action of Department.</a:t>
            </a:r>
          </a:p>
        </p:txBody>
      </p:sp>
      <p:sp>
        <p:nvSpPr>
          <p:cNvPr id="4" name="Date Placeholder 3">
            <a:extLst>
              <a:ext uri="{FF2B5EF4-FFF2-40B4-BE49-F238E27FC236}">
                <a16:creationId xmlns:a16="http://schemas.microsoft.com/office/drawing/2014/main" id="{425F721D-FB05-4011-BFAD-9A1A39B9AFCA}"/>
              </a:ext>
            </a:extLst>
          </p:cNvPr>
          <p:cNvSpPr>
            <a:spLocks noGrp="1"/>
          </p:cNvSpPr>
          <p:nvPr>
            <p:ph type="dt" sz="half" idx="10"/>
          </p:nvPr>
        </p:nvSpPr>
        <p:spPr/>
        <p:txBody>
          <a:bodyPr/>
          <a:lstStyle/>
          <a:p>
            <a:r>
              <a:rPr lang="en-US" sz="1600" dirty="0"/>
              <a:t>1/29/2021</a:t>
            </a:r>
          </a:p>
        </p:txBody>
      </p:sp>
      <p:sp>
        <p:nvSpPr>
          <p:cNvPr id="5" name="Footer Placeholder 4">
            <a:extLst>
              <a:ext uri="{FF2B5EF4-FFF2-40B4-BE49-F238E27FC236}">
                <a16:creationId xmlns:a16="http://schemas.microsoft.com/office/drawing/2014/main" id="{B9CE8D5D-4BC6-44D8-8470-697F305CF98C}"/>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52789D75-8DD5-45A8-8DA8-8610FCE69640}"/>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7" name="Title 1">
            <a:extLst>
              <a:ext uri="{FF2B5EF4-FFF2-40B4-BE49-F238E27FC236}">
                <a16:creationId xmlns:a16="http://schemas.microsoft.com/office/drawing/2014/main" id="{292849A5-E1C2-45BE-8CF8-581E702FADE4}"/>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pic>
        <p:nvPicPr>
          <p:cNvPr id="9" name="Picture 8">
            <a:extLst>
              <a:ext uri="{FF2B5EF4-FFF2-40B4-BE49-F238E27FC236}">
                <a16:creationId xmlns:a16="http://schemas.microsoft.com/office/drawing/2014/main" id="{07636A91-E898-42E7-BFD3-A86382D625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836" y="4364310"/>
            <a:ext cx="2638425" cy="1733550"/>
          </a:xfrm>
          <a:prstGeom prst="rect">
            <a:avLst/>
          </a:prstGeom>
        </p:spPr>
      </p:pic>
    </p:spTree>
    <p:extLst>
      <p:ext uri="{BB962C8B-B14F-4D97-AF65-F5344CB8AC3E}">
        <p14:creationId xmlns:p14="http://schemas.microsoft.com/office/powerpoint/2010/main" val="388538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B8FA-6218-44C1-B44A-1DD696CD23A9}"/>
              </a:ext>
            </a:extLst>
          </p:cNvPr>
          <p:cNvSpPr>
            <a:spLocks noGrp="1"/>
          </p:cNvSpPr>
          <p:nvPr>
            <p:ph type="title"/>
          </p:nvPr>
        </p:nvSpPr>
        <p:spPr>
          <a:xfrm>
            <a:off x="675132" y="912439"/>
            <a:ext cx="8288274" cy="874776"/>
          </a:xfrm>
        </p:spPr>
        <p:txBody>
          <a:bodyPr>
            <a:normAutofit fontScale="90000"/>
          </a:bodyPr>
          <a:lstStyle/>
          <a:p>
            <a:r>
              <a:rPr lang="en-IN" sz="3200" dirty="0">
                <a:solidFill>
                  <a:srgbClr val="000066"/>
                </a:solidFill>
              </a:rPr>
              <a:t>Waiver of late fee doesn’t Necessarily mean extension of due date of payment of tax</a:t>
            </a:r>
          </a:p>
        </p:txBody>
      </p:sp>
      <p:sp>
        <p:nvSpPr>
          <p:cNvPr id="3" name="Content Placeholder 2">
            <a:extLst>
              <a:ext uri="{FF2B5EF4-FFF2-40B4-BE49-F238E27FC236}">
                <a16:creationId xmlns:a16="http://schemas.microsoft.com/office/drawing/2014/main" id="{8F29FCA5-B011-4E3C-8C21-E7F201382F12}"/>
              </a:ext>
            </a:extLst>
          </p:cNvPr>
          <p:cNvSpPr>
            <a:spLocks noGrp="1"/>
          </p:cNvSpPr>
          <p:nvPr>
            <p:ph idx="1"/>
          </p:nvPr>
        </p:nvSpPr>
        <p:spPr>
          <a:xfrm>
            <a:off x="683454" y="1932141"/>
            <a:ext cx="8003345" cy="4013420"/>
          </a:xfrm>
        </p:spPr>
        <p:txBody>
          <a:bodyPr>
            <a:noAutofit/>
          </a:bodyPr>
          <a:lstStyle/>
          <a:p>
            <a:pPr marL="0" indent="0" algn="just">
              <a:buNone/>
            </a:pPr>
            <a:r>
              <a:rPr lang="en-IN" sz="2500" dirty="0">
                <a:solidFill>
                  <a:srgbClr val="000066"/>
                </a:solidFill>
              </a:rPr>
              <a:t>During the nascent stage of GST, there were multiple waiver of late fees on filing of monthly returns, due to which taxpayers didn’t file their monthly returns in time, although the payments thereof were made in time.</a:t>
            </a:r>
          </a:p>
          <a:p>
            <a:pPr marL="0" indent="0" algn="just">
              <a:buNone/>
            </a:pPr>
            <a:r>
              <a:rPr lang="en-IN" sz="2500" dirty="0">
                <a:solidFill>
                  <a:srgbClr val="000066"/>
                </a:solidFill>
              </a:rPr>
              <a:t>Notices were served upon Assessee for interest liability on such delayed filing/ payment.</a:t>
            </a:r>
          </a:p>
        </p:txBody>
      </p:sp>
      <p:sp>
        <p:nvSpPr>
          <p:cNvPr id="4" name="Date Placeholder 3">
            <a:extLst>
              <a:ext uri="{FF2B5EF4-FFF2-40B4-BE49-F238E27FC236}">
                <a16:creationId xmlns:a16="http://schemas.microsoft.com/office/drawing/2014/main" id="{425F721D-FB05-4011-BFAD-9A1A39B9AFCA}"/>
              </a:ext>
            </a:extLst>
          </p:cNvPr>
          <p:cNvSpPr>
            <a:spLocks noGrp="1"/>
          </p:cNvSpPr>
          <p:nvPr>
            <p:ph type="dt" sz="half" idx="10"/>
          </p:nvPr>
        </p:nvSpPr>
        <p:spPr/>
        <p:txBody>
          <a:bodyPr/>
          <a:lstStyle/>
          <a:p>
            <a:r>
              <a:rPr lang="en-US" sz="1600" dirty="0"/>
              <a:t>1/29/2021</a:t>
            </a:r>
          </a:p>
        </p:txBody>
      </p:sp>
      <p:sp>
        <p:nvSpPr>
          <p:cNvPr id="5" name="Footer Placeholder 4">
            <a:extLst>
              <a:ext uri="{FF2B5EF4-FFF2-40B4-BE49-F238E27FC236}">
                <a16:creationId xmlns:a16="http://schemas.microsoft.com/office/drawing/2014/main" id="{B9CE8D5D-4BC6-44D8-8470-697F305CF98C}"/>
              </a:ext>
            </a:extLst>
          </p:cNvPr>
          <p:cNvSpPr>
            <a:spLocks noGrp="1"/>
          </p:cNvSpPr>
          <p:nvPr>
            <p:ph type="ftr" sz="quarter" idx="11"/>
          </p:nvPr>
        </p:nvSpPr>
        <p:spPr/>
        <p:txBody>
          <a:bodyPr/>
          <a:lstStyle/>
          <a:p>
            <a:r>
              <a:rPr lang="en-US" sz="1600" dirty="0"/>
              <a:t>AK Batra &amp; Associates</a:t>
            </a:r>
          </a:p>
        </p:txBody>
      </p:sp>
      <p:sp>
        <p:nvSpPr>
          <p:cNvPr id="6" name="Slide Number Placeholder 5">
            <a:extLst>
              <a:ext uri="{FF2B5EF4-FFF2-40B4-BE49-F238E27FC236}">
                <a16:creationId xmlns:a16="http://schemas.microsoft.com/office/drawing/2014/main" id="{52789D75-8DD5-45A8-8DA8-8610FCE69640}"/>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7" name="Title 1">
            <a:extLst>
              <a:ext uri="{FF2B5EF4-FFF2-40B4-BE49-F238E27FC236}">
                <a16:creationId xmlns:a16="http://schemas.microsoft.com/office/drawing/2014/main" id="{292849A5-E1C2-45BE-8CF8-581E702FADE4}"/>
              </a:ext>
            </a:extLst>
          </p:cNvPr>
          <p:cNvSpPr txBox="1">
            <a:spLocks/>
          </p:cNvSpPr>
          <p:nvPr/>
        </p:nvSpPr>
        <p:spPr>
          <a:xfrm>
            <a:off x="457200" y="274640"/>
            <a:ext cx="7467600" cy="487363"/>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483774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8EE2-3EE6-4192-B99C-9915277463D1}"/>
              </a:ext>
            </a:extLst>
          </p:cNvPr>
          <p:cNvSpPr>
            <a:spLocks noGrp="1"/>
          </p:cNvSpPr>
          <p:nvPr>
            <p:ph type="title"/>
          </p:nvPr>
        </p:nvSpPr>
        <p:spPr>
          <a:xfrm>
            <a:off x="381000" y="783333"/>
            <a:ext cx="7876619" cy="893067"/>
          </a:xfrm>
        </p:spPr>
        <p:txBody>
          <a:bodyPr>
            <a:normAutofit/>
          </a:bodyPr>
          <a:lstStyle/>
          <a:p>
            <a:r>
              <a:rPr lang="en-IN" sz="3200" dirty="0">
                <a:solidFill>
                  <a:srgbClr val="000066"/>
                </a:solidFill>
              </a:rPr>
              <a:t>Provisional assessment- Section 60</a:t>
            </a:r>
          </a:p>
        </p:txBody>
      </p:sp>
      <p:sp>
        <p:nvSpPr>
          <p:cNvPr id="3" name="Content Placeholder 2">
            <a:extLst>
              <a:ext uri="{FF2B5EF4-FFF2-40B4-BE49-F238E27FC236}">
                <a16:creationId xmlns:a16="http://schemas.microsoft.com/office/drawing/2014/main" id="{8C85E8C2-5C18-41FF-BE2F-872527DDF4BF}"/>
              </a:ext>
            </a:extLst>
          </p:cNvPr>
          <p:cNvSpPr>
            <a:spLocks noGrp="1"/>
          </p:cNvSpPr>
          <p:nvPr>
            <p:ph idx="1"/>
          </p:nvPr>
        </p:nvSpPr>
        <p:spPr>
          <a:xfrm>
            <a:off x="646996" y="1676400"/>
            <a:ext cx="8116003" cy="4267200"/>
          </a:xfrm>
        </p:spPr>
        <p:txBody>
          <a:bodyPr>
            <a:normAutofit/>
          </a:bodyPr>
          <a:lstStyle/>
          <a:p>
            <a:pPr algn="just">
              <a:buFont typeface="Arial" panose="020B0604020202020204" pitchFamily="34" charset="0"/>
              <a:buChar char="•"/>
            </a:pPr>
            <a:r>
              <a:rPr lang="en-IN" sz="2400" dirty="0">
                <a:solidFill>
                  <a:srgbClr val="000066"/>
                </a:solidFill>
              </a:rPr>
              <a:t>When  a taxable person is unable to determine:</a:t>
            </a:r>
          </a:p>
          <a:p>
            <a:pPr lvl="1" algn="just">
              <a:buFont typeface="Wingdings" panose="05000000000000000000" pitchFamily="2" charset="2"/>
              <a:buChar char="v"/>
            </a:pPr>
            <a:r>
              <a:rPr lang="en-IN" sz="2400" dirty="0">
                <a:solidFill>
                  <a:srgbClr val="000066"/>
                </a:solidFill>
              </a:rPr>
              <a:t>Value of supply</a:t>
            </a:r>
          </a:p>
          <a:p>
            <a:pPr lvl="1" algn="just">
              <a:buFont typeface="Wingdings" panose="05000000000000000000" pitchFamily="2" charset="2"/>
              <a:buChar char="v"/>
            </a:pPr>
            <a:r>
              <a:rPr lang="en-IN" sz="2400" dirty="0">
                <a:solidFill>
                  <a:srgbClr val="000066"/>
                </a:solidFill>
              </a:rPr>
              <a:t>Rate at which it should be taxed</a:t>
            </a:r>
          </a:p>
          <a:p>
            <a:pPr marL="274320" lvl="1" indent="0" algn="just">
              <a:buNone/>
            </a:pPr>
            <a:r>
              <a:rPr lang="en-IN" sz="2400" dirty="0">
                <a:solidFill>
                  <a:srgbClr val="000066"/>
                </a:solidFill>
              </a:rPr>
              <a:t>provisional order to such request may be made within 90 days.</a:t>
            </a:r>
          </a:p>
          <a:p>
            <a:pPr algn="just">
              <a:buFont typeface="Arial" panose="020B0604020202020204" pitchFamily="34" charset="0"/>
              <a:buChar char="•"/>
            </a:pPr>
            <a:r>
              <a:rPr lang="en-IN" sz="2400" dirty="0">
                <a:solidFill>
                  <a:srgbClr val="000066"/>
                </a:solidFill>
              </a:rPr>
              <a:t>Final Assessment may be done within a period of 6 months from the date of provisional order which may be further extended to period not exceeding 4 years.</a:t>
            </a:r>
          </a:p>
          <a:p>
            <a:pPr algn="just">
              <a:buFont typeface="Arial" panose="020B0604020202020204" pitchFamily="34" charset="0"/>
              <a:buChar char="•"/>
            </a:pPr>
            <a:r>
              <a:rPr lang="en-IN" sz="2400" dirty="0">
                <a:solidFill>
                  <a:srgbClr val="000066"/>
                </a:solidFill>
              </a:rPr>
              <a:t>It is advisable to opt for provisional assessment than going for Advance Ruling for valuation and rate of tax.</a:t>
            </a:r>
          </a:p>
          <a:p>
            <a:pPr marL="274320" lvl="1" indent="0" algn="just">
              <a:buNone/>
            </a:pPr>
            <a:endParaRPr lang="en-IN" dirty="0"/>
          </a:p>
        </p:txBody>
      </p:sp>
      <p:sp>
        <p:nvSpPr>
          <p:cNvPr id="4" name="Date Placeholder 3">
            <a:extLst>
              <a:ext uri="{FF2B5EF4-FFF2-40B4-BE49-F238E27FC236}">
                <a16:creationId xmlns:a16="http://schemas.microsoft.com/office/drawing/2014/main" id="{0BD40ADD-6C49-4AA6-B89F-C5535361C99B}"/>
              </a:ext>
            </a:extLst>
          </p:cNvPr>
          <p:cNvSpPr>
            <a:spLocks noGrp="1"/>
          </p:cNvSpPr>
          <p:nvPr>
            <p:ph type="dt" sz="half" idx="10"/>
          </p:nvPr>
        </p:nvSpPr>
        <p:spPr/>
        <p:txBody>
          <a:bodyPr/>
          <a:lstStyle/>
          <a:p>
            <a:r>
              <a:rPr lang="en-US" sz="1600"/>
              <a:t>1/29/2021</a:t>
            </a:r>
            <a:endParaRPr lang="en-US" sz="1600" dirty="0"/>
          </a:p>
        </p:txBody>
      </p:sp>
      <p:sp>
        <p:nvSpPr>
          <p:cNvPr id="5" name="Footer Placeholder 4">
            <a:extLst>
              <a:ext uri="{FF2B5EF4-FFF2-40B4-BE49-F238E27FC236}">
                <a16:creationId xmlns:a16="http://schemas.microsoft.com/office/drawing/2014/main" id="{8478C812-0A0E-44B9-B917-0367D1763728}"/>
              </a:ext>
            </a:extLst>
          </p:cNvPr>
          <p:cNvSpPr>
            <a:spLocks noGrp="1"/>
          </p:cNvSpPr>
          <p:nvPr>
            <p:ph type="ftr" sz="quarter" idx="11"/>
          </p:nvPr>
        </p:nvSpPr>
        <p:spPr/>
        <p:txBody>
          <a:bodyPr/>
          <a:lstStyle/>
          <a:p>
            <a:r>
              <a:rPr lang="en-US" sz="1600"/>
              <a:t>AK Batra &amp; Associates</a:t>
            </a:r>
            <a:endParaRPr lang="en-US" sz="1600" dirty="0"/>
          </a:p>
        </p:txBody>
      </p:sp>
      <p:sp>
        <p:nvSpPr>
          <p:cNvPr id="6" name="Slide Number Placeholder 5">
            <a:extLst>
              <a:ext uri="{FF2B5EF4-FFF2-40B4-BE49-F238E27FC236}">
                <a16:creationId xmlns:a16="http://schemas.microsoft.com/office/drawing/2014/main" id="{F409B8B1-216A-435F-8A42-C792180B9ECB}"/>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7" name="Title 1">
            <a:extLst>
              <a:ext uri="{FF2B5EF4-FFF2-40B4-BE49-F238E27FC236}">
                <a16:creationId xmlns:a16="http://schemas.microsoft.com/office/drawing/2014/main" id="{DABA0218-2AB3-46C3-8C39-66F51C534D48}"/>
              </a:ext>
            </a:extLst>
          </p:cNvPr>
          <p:cNvSpPr txBox="1">
            <a:spLocks/>
          </p:cNvSpPr>
          <p:nvPr/>
        </p:nvSpPr>
        <p:spPr>
          <a:xfrm>
            <a:off x="457200" y="274640"/>
            <a:ext cx="7467600" cy="487363"/>
          </a:xfrm>
          <a:prstGeom prst="rect">
            <a:avLst/>
          </a:prstGeom>
          <a:solidFill>
            <a:schemeClr val="accent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IN" sz="2400" dirty="0">
                <a:solidFill>
                  <a:schemeClr val="bg1"/>
                </a:solidFill>
              </a:rPr>
              <a:t>PRACTICAL ASPECTS IN GST ASSESSMENTS</a:t>
            </a:r>
          </a:p>
        </p:txBody>
      </p:sp>
    </p:spTree>
    <p:extLst>
      <p:ext uri="{BB962C8B-B14F-4D97-AF65-F5344CB8AC3E}">
        <p14:creationId xmlns:p14="http://schemas.microsoft.com/office/powerpoint/2010/main" val="1413507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3309</TotalTime>
  <Words>3541</Words>
  <Application>Microsoft Office PowerPoint</Application>
  <PresentationFormat>On-screen Show (4:3)</PresentationFormat>
  <Paragraphs>348</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Rockwell</vt:lpstr>
      <vt:lpstr>Rockwell Condensed</vt:lpstr>
      <vt:lpstr>Wingdings</vt:lpstr>
      <vt:lpstr>Wood Type</vt:lpstr>
      <vt:lpstr>PRACTICAL aspects on ASSESSMENTS AND departmental AUDIT IN GST</vt:lpstr>
      <vt:lpstr>PRACTICAL ASPECTS IN GST ASSESSMENTS</vt:lpstr>
      <vt:lpstr>PowerPoint Presentation</vt:lpstr>
      <vt:lpstr>Self assessment- Section-59</vt:lpstr>
      <vt:lpstr>Interest calculation </vt:lpstr>
      <vt:lpstr>Interest calculation </vt:lpstr>
      <vt:lpstr>Errors occurred in returns</vt:lpstr>
      <vt:lpstr>Waiver of late fee doesn’t Necessarily mean extension of due date of payment of tax</vt:lpstr>
      <vt:lpstr>Provisional assessment- Section 60</vt:lpstr>
      <vt:lpstr>Scrutiny of returns – section 61</vt:lpstr>
      <vt:lpstr>RELEVANT PROVISION -SECTION 61 OF CGST ACT, 2017  READ WITH RULE 99 OF CGST RULES, 2017</vt:lpstr>
      <vt:lpstr>Unsatisfied by the explanation</vt:lpstr>
      <vt:lpstr>MEANING OF CORRECTNESS U/S 61</vt:lpstr>
      <vt:lpstr>PowerPoint Presentation</vt:lpstr>
      <vt:lpstr>issues getting scrutinized</vt:lpstr>
      <vt:lpstr>ITC availed in GSTr-3B exceeding ITC reflected in GSTR-2A</vt:lpstr>
      <vt:lpstr>ITC availed in GSTr-3B exceeds ITC reflected in GSTR-2A</vt:lpstr>
      <vt:lpstr>Assessment of non-filers of return - section 62</vt:lpstr>
      <vt:lpstr>SECTION 46 NOTICE TO RETURN DEFAULTER</vt:lpstr>
      <vt:lpstr>Assessment of unregistered person - section 63</vt:lpstr>
      <vt:lpstr>Summary assessment- section 64</vt:lpstr>
      <vt:lpstr>Summary assessment- section 64</vt:lpstr>
      <vt:lpstr>Observations in section 64</vt:lpstr>
      <vt:lpstr>section 160 - Assessment proceedings, etc., not to be invalid on certain grounds</vt:lpstr>
      <vt:lpstr>section 160 - Assessment proceedings, etc., not to be invalid on certain grounds</vt:lpstr>
      <vt:lpstr>Audit by tax authorities- Section 65</vt:lpstr>
      <vt:lpstr>Observations of departmental audit</vt:lpstr>
      <vt:lpstr>Observations of departmental audit</vt:lpstr>
      <vt:lpstr>Observations of departmental audit</vt:lpstr>
      <vt:lpstr>Observations of departmental audit</vt:lpstr>
      <vt:lpstr>Observations of departmental audit</vt:lpstr>
      <vt:lpstr>Observations of departmental audit</vt:lpstr>
      <vt:lpstr>Multiple adjudication at same time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Ashok Batra</dc:creator>
  <cp:lastModifiedBy>Ashok Batra</cp:lastModifiedBy>
  <cp:revision>219</cp:revision>
  <dcterms:created xsi:type="dcterms:W3CDTF">2006-08-16T00:00:00Z</dcterms:created>
  <dcterms:modified xsi:type="dcterms:W3CDTF">2021-01-29T10:23:39Z</dcterms:modified>
</cp:coreProperties>
</file>