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93" r:id="rId3"/>
    <p:sldId id="265" r:id="rId4"/>
    <p:sldId id="296" r:id="rId5"/>
    <p:sldId id="297" r:id="rId6"/>
    <p:sldId id="298" r:id="rId7"/>
    <p:sldId id="264" r:id="rId8"/>
    <p:sldId id="299" r:id="rId9"/>
    <p:sldId id="272" r:id="rId10"/>
    <p:sldId id="300" r:id="rId11"/>
    <p:sldId id="271" r:id="rId12"/>
    <p:sldId id="274" r:id="rId13"/>
    <p:sldId id="290" r:id="rId14"/>
    <p:sldId id="291" r:id="rId15"/>
    <p:sldId id="292" r:id="rId16"/>
    <p:sldId id="261" r:id="rId17"/>
    <p:sldId id="294" r:id="rId18"/>
    <p:sldId id="295" r:id="rId19"/>
    <p:sldId id="259" r:id="rId20"/>
    <p:sldId id="273"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7899E-CA9C-4488-A249-F781891BB4E5}" type="datetimeFigureOut">
              <a:rPr lang="en-IN" smtClean="0"/>
              <a:t>13-10-2022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58B95-263F-4612-A216-7FE709EAC66D}" type="slidenum">
              <a:rPr lang="en-IN" smtClean="0"/>
              <a:t>‹#›</a:t>
            </a:fld>
            <a:endParaRPr lang="en-IN"/>
          </a:p>
        </p:txBody>
      </p:sp>
    </p:spTree>
    <p:extLst>
      <p:ext uri="{BB962C8B-B14F-4D97-AF65-F5344CB8AC3E}">
        <p14:creationId xmlns:p14="http://schemas.microsoft.com/office/powerpoint/2010/main" val="7459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E820-D676-C359-43FD-B49278222E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15F12B0-F55F-4643-FD2D-5330E595E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C9A9A72-C4BE-C46E-E0D4-4933D8C2E425}"/>
              </a:ext>
            </a:extLst>
          </p:cNvPr>
          <p:cNvSpPr>
            <a:spLocks noGrp="1"/>
          </p:cNvSpPr>
          <p:nvPr>
            <p:ph type="dt" sz="half" idx="10"/>
          </p:nvPr>
        </p:nvSpPr>
        <p:spPr/>
        <p:txBody>
          <a:bodyPr/>
          <a:lstStyle/>
          <a:p>
            <a:fld id="{6AC6B7E9-0443-49AC-B014-F65B3C634700}" type="datetime1">
              <a:rPr lang="en-IN" smtClean="0"/>
              <a:t>13-10-2022</a:t>
            </a:fld>
            <a:endParaRPr lang="en-IN"/>
          </a:p>
        </p:txBody>
      </p:sp>
      <p:sp>
        <p:nvSpPr>
          <p:cNvPr id="5" name="Footer Placeholder 4">
            <a:extLst>
              <a:ext uri="{FF2B5EF4-FFF2-40B4-BE49-F238E27FC236}">
                <a16:creationId xmlns:a16="http://schemas.microsoft.com/office/drawing/2014/main" id="{F436A5B1-DC0D-4DDB-6A30-407D756A9F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AD5F02-8586-B5A3-A70A-C2F67D545936}"/>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313375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8DD0-FAD5-725A-EC9F-A80064922D4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A9BACBC-FF2B-28E2-5B19-3356178DEF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58B58A-4884-BAC5-CD0B-1E9142BB7814}"/>
              </a:ext>
            </a:extLst>
          </p:cNvPr>
          <p:cNvSpPr>
            <a:spLocks noGrp="1"/>
          </p:cNvSpPr>
          <p:nvPr>
            <p:ph type="dt" sz="half" idx="10"/>
          </p:nvPr>
        </p:nvSpPr>
        <p:spPr/>
        <p:txBody>
          <a:bodyPr/>
          <a:lstStyle/>
          <a:p>
            <a:fld id="{4F806FFF-F742-4AC8-A9AA-E86F610CD684}" type="datetime1">
              <a:rPr lang="en-IN" smtClean="0"/>
              <a:t>13-10-2022</a:t>
            </a:fld>
            <a:endParaRPr lang="en-IN"/>
          </a:p>
        </p:txBody>
      </p:sp>
      <p:sp>
        <p:nvSpPr>
          <p:cNvPr id="5" name="Footer Placeholder 4">
            <a:extLst>
              <a:ext uri="{FF2B5EF4-FFF2-40B4-BE49-F238E27FC236}">
                <a16:creationId xmlns:a16="http://schemas.microsoft.com/office/drawing/2014/main" id="{A24523B6-6AEA-7325-A9A0-EDE33FBA62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995D37-93C6-E4D2-C394-A3FAD76149E6}"/>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170259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866B9-2FE2-4D6B-713B-491EF60006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A1DB888-8DA5-EAEA-F4A6-2F3F3A6EA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83EEBC-3C64-0C90-F8D8-37E5FF298354}"/>
              </a:ext>
            </a:extLst>
          </p:cNvPr>
          <p:cNvSpPr>
            <a:spLocks noGrp="1"/>
          </p:cNvSpPr>
          <p:nvPr>
            <p:ph type="dt" sz="half" idx="10"/>
          </p:nvPr>
        </p:nvSpPr>
        <p:spPr/>
        <p:txBody>
          <a:bodyPr/>
          <a:lstStyle/>
          <a:p>
            <a:fld id="{945A79E9-A440-4E59-AE97-A5FCE6CB6B6E}" type="datetime1">
              <a:rPr lang="en-IN" smtClean="0"/>
              <a:t>13-10-2022</a:t>
            </a:fld>
            <a:endParaRPr lang="en-IN"/>
          </a:p>
        </p:txBody>
      </p:sp>
      <p:sp>
        <p:nvSpPr>
          <p:cNvPr id="5" name="Footer Placeholder 4">
            <a:extLst>
              <a:ext uri="{FF2B5EF4-FFF2-40B4-BE49-F238E27FC236}">
                <a16:creationId xmlns:a16="http://schemas.microsoft.com/office/drawing/2014/main" id="{76485306-213F-8CFD-DADC-1D4502E7F5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18CB06-B37C-8C43-058B-E8A7F0A251A4}"/>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126399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8578-1DF7-F43C-7A99-0663AD1A53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9A9809-BC73-7F36-78DA-BB29D78B6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EE4538-5B53-AA53-7F47-1BAB5E832678}"/>
              </a:ext>
            </a:extLst>
          </p:cNvPr>
          <p:cNvSpPr>
            <a:spLocks noGrp="1"/>
          </p:cNvSpPr>
          <p:nvPr>
            <p:ph type="dt" sz="half" idx="10"/>
          </p:nvPr>
        </p:nvSpPr>
        <p:spPr/>
        <p:txBody>
          <a:bodyPr/>
          <a:lstStyle/>
          <a:p>
            <a:fld id="{5B171342-B3A7-4833-9D4B-320B842C9438}" type="datetime1">
              <a:rPr lang="en-IN" smtClean="0"/>
              <a:t>13-10-2022</a:t>
            </a:fld>
            <a:endParaRPr lang="en-IN"/>
          </a:p>
        </p:txBody>
      </p:sp>
      <p:sp>
        <p:nvSpPr>
          <p:cNvPr id="5" name="Footer Placeholder 4">
            <a:extLst>
              <a:ext uri="{FF2B5EF4-FFF2-40B4-BE49-F238E27FC236}">
                <a16:creationId xmlns:a16="http://schemas.microsoft.com/office/drawing/2014/main" id="{41741BCA-E6DA-3D6B-7C14-39762EB491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E8EE96-5A94-0AC1-F38F-806E5837A5C2}"/>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39452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00CA-681B-4004-F8FF-04BEEF7E9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4810C8B-77E9-616E-5923-504D26266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7EBFAF-023F-6EDA-E79D-AA5AD0488ED2}"/>
              </a:ext>
            </a:extLst>
          </p:cNvPr>
          <p:cNvSpPr>
            <a:spLocks noGrp="1"/>
          </p:cNvSpPr>
          <p:nvPr>
            <p:ph type="dt" sz="half" idx="10"/>
          </p:nvPr>
        </p:nvSpPr>
        <p:spPr/>
        <p:txBody>
          <a:bodyPr/>
          <a:lstStyle/>
          <a:p>
            <a:fld id="{E57C7A68-49F6-4987-BE47-93FCC00F7D34}" type="datetime1">
              <a:rPr lang="en-IN" smtClean="0"/>
              <a:t>13-10-2022</a:t>
            </a:fld>
            <a:endParaRPr lang="en-IN"/>
          </a:p>
        </p:txBody>
      </p:sp>
      <p:sp>
        <p:nvSpPr>
          <p:cNvPr id="5" name="Footer Placeholder 4">
            <a:extLst>
              <a:ext uri="{FF2B5EF4-FFF2-40B4-BE49-F238E27FC236}">
                <a16:creationId xmlns:a16="http://schemas.microsoft.com/office/drawing/2014/main" id="{0935D820-96AD-F97E-FF06-737F67005C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470F2E-962E-A530-2F72-CAEB352527C4}"/>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294844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7D86-2984-7186-9DF6-8047C9F0F9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47DBD9-0A8B-2A68-A176-E1D623B81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59941A7-F4BE-AE2A-3BD2-6ADCA548EC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217EDA8-2843-0670-DF3D-DCEB566C2952}"/>
              </a:ext>
            </a:extLst>
          </p:cNvPr>
          <p:cNvSpPr>
            <a:spLocks noGrp="1"/>
          </p:cNvSpPr>
          <p:nvPr>
            <p:ph type="dt" sz="half" idx="10"/>
          </p:nvPr>
        </p:nvSpPr>
        <p:spPr/>
        <p:txBody>
          <a:bodyPr/>
          <a:lstStyle/>
          <a:p>
            <a:fld id="{0E29C1D4-711D-451B-9039-380BFE29D8B6}" type="datetime1">
              <a:rPr lang="en-IN" smtClean="0"/>
              <a:t>13-10-2022</a:t>
            </a:fld>
            <a:endParaRPr lang="en-IN"/>
          </a:p>
        </p:txBody>
      </p:sp>
      <p:sp>
        <p:nvSpPr>
          <p:cNvPr id="6" name="Footer Placeholder 5">
            <a:extLst>
              <a:ext uri="{FF2B5EF4-FFF2-40B4-BE49-F238E27FC236}">
                <a16:creationId xmlns:a16="http://schemas.microsoft.com/office/drawing/2014/main" id="{1228189C-96C5-9A34-7FE3-195AE6B6BE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7EF682-5348-3356-DF38-01310E7F5F4B}"/>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291099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02A9-7BC4-DF50-5B09-D1B876F28EC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53F0922-81EB-6C54-CA10-B7951D463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F4E67-378C-51FB-DFFF-B22ADD2A97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E88D3F-B812-295F-006F-67EAEF2D2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ECFF-3A40-FC01-3BC3-97131C1D7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1F98556-C11F-97A4-7052-9FFA65B4FCE6}"/>
              </a:ext>
            </a:extLst>
          </p:cNvPr>
          <p:cNvSpPr>
            <a:spLocks noGrp="1"/>
          </p:cNvSpPr>
          <p:nvPr>
            <p:ph type="dt" sz="half" idx="10"/>
          </p:nvPr>
        </p:nvSpPr>
        <p:spPr/>
        <p:txBody>
          <a:bodyPr/>
          <a:lstStyle/>
          <a:p>
            <a:fld id="{BF83F2CE-EB3B-4F51-AF65-363D1EFE3DC0}" type="datetime1">
              <a:rPr lang="en-IN" smtClean="0"/>
              <a:t>13-10-2022</a:t>
            </a:fld>
            <a:endParaRPr lang="en-IN"/>
          </a:p>
        </p:txBody>
      </p:sp>
      <p:sp>
        <p:nvSpPr>
          <p:cNvPr id="8" name="Footer Placeholder 7">
            <a:extLst>
              <a:ext uri="{FF2B5EF4-FFF2-40B4-BE49-F238E27FC236}">
                <a16:creationId xmlns:a16="http://schemas.microsoft.com/office/drawing/2014/main" id="{4019D9EA-9DD4-70FF-13BA-C3343354C8F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87284B1-1855-C5C8-67DF-7A0A52B166B7}"/>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174038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6253-521D-408A-DA12-C0B1E943883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A7DD29E-C418-4905-0423-0304817C0C12}"/>
              </a:ext>
            </a:extLst>
          </p:cNvPr>
          <p:cNvSpPr>
            <a:spLocks noGrp="1"/>
          </p:cNvSpPr>
          <p:nvPr>
            <p:ph type="dt" sz="half" idx="10"/>
          </p:nvPr>
        </p:nvSpPr>
        <p:spPr/>
        <p:txBody>
          <a:bodyPr/>
          <a:lstStyle/>
          <a:p>
            <a:fld id="{BC05012D-EE94-4692-ADE4-FEA545586E89}" type="datetime1">
              <a:rPr lang="en-IN" smtClean="0"/>
              <a:t>13-10-2022</a:t>
            </a:fld>
            <a:endParaRPr lang="en-IN"/>
          </a:p>
        </p:txBody>
      </p:sp>
      <p:sp>
        <p:nvSpPr>
          <p:cNvPr id="4" name="Footer Placeholder 3">
            <a:extLst>
              <a:ext uri="{FF2B5EF4-FFF2-40B4-BE49-F238E27FC236}">
                <a16:creationId xmlns:a16="http://schemas.microsoft.com/office/drawing/2014/main" id="{ADECB785-16C3-10B6-53F3-E303C2283E7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DE233EB-1200-EF6E-E66C-5A5D012FB6FA}"/>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90400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904C7-C6A2-64F3-7BFF-0354822BE420}"/>
              </a:ext>
            </a:extLst>
          </p:cNvPr>
          <p:cNvSpPr>
            <a:spLocks noGrp="1"/>
          </p:cNvSpPr>
          <p:nvPr>
            <p:ph type="dt" sz="half" idx="10"/>
          </p:nvPr>
        </p:nvSpPr>
        <p:spPr/>
        <p:txBody>
          <a:bodyPr/>
          <a:lstStyle/>
          <a:p>
            <a:fld id="{81BB1993-5714-42AE-BD76-76ABE5DE61B4}" type="datetime1">
              <a:rPr lang="en-IN" smtClean="0"/>
              <a:t>13-10-2022</a:t>
            </a:fld>
            <a:endParaRPr lang="en-IN"/>
          </a:p>
        </p:txBody>
      </p:sp>
      <p:sp>
        <p:nvSpPr>
          <p:cNvPr id="3" name="Footer Placeholder 2">
            <a:extLst>
              <a:ext uri="{FF2B5EF4-FFF2-40B4-BE49-F238E27FC236}">
                <a16:creationId xmlns:a16="http://schemas.microsoft.com/office/drawing/2014/main" id="{B14A1517-3F9E-FFD3-AA49-4D4EA1D1402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3DCC9E3-79DA-5E72-E0F0-C15D5EEBE90A}"/>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160273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E09D-A704-E8DE-960D-E986921EF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895F96-E688-431A-2259-C7E8D6C63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209D6A3-4A98-4C7D-7082-E78F0909D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80638-7400-1EAD-A441-59DBFA35E6B1}"/>
              </a:ext>
            </a:extLst>
          </p:cNvPr>
          <p:cNvSpPr>
            <a:spLocks noGrp="1"/>
          </p:cNvSpPr>
          <p:nvPr>
            <p:ph type="dt" sz="half" idx="10"/>
          </p:nvPr>
        </p:nvSpPr>
        <p:spPr/>
        <p:txBody>
          <a:bodyPr/>
          <a:lstStyle/>
          <a:p>
            <a:fld id="{CBA8D13F-D983-4AC3-A4A2-6BD433D80126}" type="datetime1">
              <a:rPr lang="en-IN" smtClean="0"/>
              <a:t>13-10-2022</a:t>
            </a:fld>
            <a:endParaRPr lang="en-IN"/>
          </a:p>
        </p:txBody>
      </p:sp>
      <p:sp>
        <p:nvSpPr>
          <p:cNvPr id="6" name="Footer Placeholder 5">
            <a:extLst>
              <a:ext uri="{FF2B5EF4-FFF2-40B4-BE49-F238E27FC236}">
                <a16:creationId xmlns:a16="http://schemas.microsoft.com/office/drawing/2014/main" id="{82FCA3D4-CB91-7539-EA21-EA3466B8F6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D12A57-073E-FD42-480D-9266794C13E0}"/>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7676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044F-D558-B4D7-C2E7-D9B529739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C5ABC34-B91A-4D60-484F-CF436CA2B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0411022-0F2B-070B-5D02-A59A473A5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D2F27-A7A6-B0FA-F5C8-72873B5ED618}"/>
              </a:ext>
            </a:extLst>
          </p:cNvPr>
          <p:cNvSpPr>
            <a:spLocks noGrp="1"/>
          </p:cNvSpPr>
          <p:nvPr>
            <p:ph type="dt" sz="half" idx="10"/>
          </p:nvPr>
        </p:nvSpPr>
        <p:spPr/>
        <p:txBody>
          <a:bodyPr/>
          <a:lstStyle/>
          <a:p>
            <a:fld id="{40E20CBE-70B0-4AF9-BD23-059A178F2635}" type="datetime1">
              <a:rPr lang="en-IN" smtClean="0"/>
              <a:t>13-10-2022</a:t>
            </a:fld>
            <a:endParaRPr lang="en-IN"/>
          </a:p>
        </p:txBody>
      </p:sp>
      <p:sp>
        <p:nvSpPr>
          <p:cNvPr id="6" name="Footer Placeholder 5">
            <a:extLst>
              <a:ext uri="{FF2B5EF4-FFF2-40B4-BE49-F238E27FC236}">
                <a16:creationId xmlns:a16="http://schemas.microsoft.com/office/drawing/2014/main" id="{71DCF891-61B0-C153-5A15-8A67AF9DE49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0EDBA9-A373-4A75-B1D6-0920A5CD4685}"/>
              </a:ext>
            </a:extLst>
          </p:cNvPr>
          <p:cNvSpPr>
            <a:spLocks noGrp="1"/>
          </p:cNvSpPr>
          <p:nvPr>
            <p:ph type="sldNum" sz="quarter" idx="12"/>
          </p:nvPr>
        </p:nvSpPr>
        <p:spPr/>
        <p:txBody>
          <a:bodyPr/>
          <a:lstStyle/>
          <a:p>
            <a:fld id="{6D38AA12-2120-49BC-8E7C-BC6192EDFED3}" type="slidenum">
              <a:rPr lang="en-IN" smtClean="0"/>
              <a:t>‹#›</a:t>
            </a:fld>
            <a:endParaRPr lang="en-IN"/>
          </a:p>
        </p:txBody>
      </p:sp>
    </p:spTree>
    <p:extLst>
      <p:ext uri="{BB962C8B-B14F-4D97-AF65-F5344CB8AC3E}">
        <p14:creationId xmlns:p14="http://schemas.microsoft.com/office/powerpoint/2010/main" val="220390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E6CAE-BD88-6C15-2390-92AEF697A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CD407CE-2F53-02BB-D20B-FAB56E5F6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E925E4-B95B-1C6B-0FEE-9DEFC876C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E649F-36A0-4574-A49F-71E5DFED80D5}" type="datetime1">
              <a:rPr lang="en-IN" smtClean="0"/>
              <a:t>13-10-2022</a:t>
            </a:fld>
            <a:endParaRPr lang="en-IN"/>
          </a:p>
        </p:txBody>
      </p:sp>
      <p:sp>
        <p:nvSpPr>
          <p:cNvPr id="5" name="Footer Placeholder 4">
            <a:extLst>
              <a:ext uri="{FF2B5EF4-FFF2-40B4-BE49-F238E27FC236}">
                <a16:creationId xmlns:a16="http://schemas.microsoft.com/office/drawing/2014/main" id="{4ADA658B-0EC3-37BE-D5B2-15B90D595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22810B3-6421-A1BA-946B-83C3DF492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8AA12-2120-49BC-8E7C-BC6192EDFED3}" type="slidenum">
              <a:rPr lang="en-IN" smtClean="0"/>
              <a:t>‹#›</a:t>
            </a:fld>
            <a:endParaRPr lang="en-IN"/>
          </a:p>
        </p:txBody>
      </p:sp>
    </p:spTree>
    <p:extLst>
      <p:ext uri="{BB962C8B-B14F-4D97-AF65-F5344CB8AC3E}">
        <p14:creationId xmlns:p14="http://schemas.microsoft.com/office/powerpoint/2010/main" val="50705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021" t="8474" r="3225" b="35460"/>
          <a:stretch>
            <a:fillRect/>
          </a:stretch>
        </p:blipFill>
        <p:spPr>
          <a:xfrm>
            <a:off x="0" y="0"/>
            <a:ext cx="12192000" cy="6858000"/>
          </a:xfrm>
          <a:prstGeom prst="rect">
            <a:avLst/>
          </a:prstGeom>
        </p:spPr>
      </p:pic>
      <p:grpSp>
        <p:nvGrpSpPr>
          <p:cNvPr id="9" name="Group 9"/>
          <p:cNvGrpSpPr/>
          <p:nvPr/>
        </p:nvGrpSpPr>
        <p:grpSpPr>
          <a:xfrm>
            <a:off x="-1" y="4043945"/>
            <a:ext cx="1489037" cy="397366"/>
            <a:chOff x="0" y="0"/>
            <a:chExt cx="1536012" cy="156984"/>
          </a:xfrm>
        </p:grpSpPr>
        <p:sp>
          <p:nvSpPr>
            <p:cNvPr id="10" name="Freeform 10"/>
            <p:cNvSpPr/>
            <p:nvPr/>
          </p:nvSpPr>
          <p:spPr>
            <a:xfrm>
              <a:off x="0" y="0"/>
              <a:ext cx="1536012" cy="156984"/>
            </a:xfrm>
            <a:custGeom>
              <a:avLst/>
              <a:gdLst/>
              <a:ahLst/>
              <a:cxnLst/>
              <a:rect l="l" t="t" r="r" b="b"/>
              <a:pathLst>
                <a:path w="1536012" h="156984">
                  <a:moveTo>
                    <a:pt x="0" y="0"/>
                  </a:moveTo>
                  <a:lnTo>
                    <a:pt x="1536012" y="0"/>
                  </a:lnTo>
                  <a:lnTo>
                    <a:pt x="1536012" y="156984"/>
                  </a:lnTo>
                  <a:lnTo>
                    <a:pt x="0" y="156984"/>
                  </a:lnTo>
                  <a:close/>
                </a:path>
              </a:pathLst>
            </a:custGeom>
            <a:solidFill>
              <a:srgbClr val="7ED8FD"/>
            </a:solidFill>
          </p:spPr>
        </p:sp>
        <p:sp>
          <p:nvSpPr>
            <p:cNvPr id="11" name="TextBox 1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12" name="Group 12"/>
          <p:cNvGrpSpPr/>
          <p:nvPr/>
        </p:nvGrpSpPr>
        <p:grpSpPr>
          <a:xfrm>
            <a:off x="7064918" y="4098393"/>
            <a:ext cx="5127082" cy="342918"/>
            <a:chOff x="0" y="0"/>
            <a:chExt cx="2135072" cy="135474"/>
          </a:xfrm>
        </p:grpSpPr>
        <p:sp>
          <p:nvSpPr>
            <p:cNvPr id="13" name="Freeform 13"/>
            <p:cNvSpPr/>
            <p:nvPr/>
          </p:nvSpPr>
          <p:spPr>
            <a:xfrm>
              <a:off x="0" y="0"/>
              <a:ext cx="2135072" cy="135474"/>
            </a:xfrm>
            <a:custGeom>
              <a:avLst/>
              <a:gdLst/>
              <a:ahLst/>
              <a:cxnLst/>
              <a:rect l="l" t="t" r="r" b="b"/>
              <a:pathLst>
                <a:path w="2135072" h="135474">
                  <a:moveTo>
                    <a:pt x="0" y="0"/>
                  </a:moveTo>
                  <a:lnTo>
                    <a:pt x="2135072" y="0"/>
                  </a:lnTo>
                  <a:lnTo>
                    <a:pt x="2135072" y="135474"/>
                  </a:lnTo>
                  <a:lnTo>
                    <a:pt x="0" y="135474"/>
                  </a:lnTo>
                  <a:close/>
                </a:path>
              </a:pathLst>
            </a:custGeom>
            <a:solidFill>
              <a:srgbClr val="7ED8FD"/>
            </a:solidFill>
          </p:spPr>
        </p:sp>
        <p:sp>
          <p:nvSpPr>
            <p:cNvPr id="14" name="TextBox 14"/>
            <p:cNvSpPr txBox="1"/>
            <p:nvPr/>
          </p:nvSpPr>
          <p:spPr>
            <a:xfrm>
              <a:off x="0" y="-57150"/>
              <a:ext cx="812800" cy="869950"/>
            </a:xfrm>
            <a:prstGeom prst="rect">
              <a:avLst/>
            </a:prstGeom>
          </p:spPr>
          <p:txBody>
            <a:bodyPr lIns="33867" tIns="33867" rIns="33867" bIns="33867" rtlCol="0" anchor="ctr"/>
            <a:lstStyle/>
            <a:p>
              <a:pPr algn="ctr">
                <a:lnSpc>
                  <a:spcPts val="2147"/>
                </a:lnSpc>
              </a:pPr>
              <a:endParaRPr sz="1200"/>
            </a:p>
          </p:txBody>
        </p:sp>
      </p:grpSp>
      <p:sp>
        <p:nvSpPr>
          <p:cNvPr id="15" name="TextBox 15"/>
          <p:cNvSpPr txBox="1"/>
          <p:nvPr/>
        </p:nvSpPr>
        <p:spPr>
          <a:xfrm>
            <a:off x="2820693" y="1085587"/>
            <a:ext cx="9306507" cy="3975447"/>
          </a:xfrm>
          <a:prstGeom prst="rect">
            <a:avLst/>
          </a:prstGeom>
        </p:spPr>
        <p:txBody>
          <a:bodyPr lIns="0" tIns="0" rIns="0" bIns="0" rtlCol="0" anchor="t">
            <a:spAutoFit/>
          </a:bodyPr>
          <a:lstStyle/>
          <a:p>
            <a:pPr algn="r">
              <a:lnSpc>
                <a:spcPts val="6178"/>
              </a:lnSpc>
              <a:spcBef>
                <a:spcPct val="0"/>
              </a:spcBef>
            </a:pPr>
            <a:r>
              <a:rPr lang="en-US" sz="5326" dirty="0">
                <a:solidFill>
                  <a:srgbClr val="12222B"/>
                </a:solidFill>
                <a:latin typeface="Open Sans Bold"/>
              </a:rPr>
              <a:t>Recent Amendments in GST</a:t>
            </a:r>
          </a:p>
          <a:p>
            <a:pPr algn="r">
              <a:lnSpc>
                <a:spcPts val="6178"/>
              </a:lnSpc>
              <a:spcBef>
                <a:spcPct val="0"/>
              </a:spcBef>
            </a:pPr>
            <a:endParaRPr lang="en-US" sz="5326" dirty="0">
              <a:solidFill>
                <a:srgbClr val="12222B"/>
              </a:solidFill>
              <a:latin typeface="Open Sans Bold"/>
            </a:endParaRPr>
          </a:p>
          <a:p>
            <a:pPr algn="r">
              <a:lnSpc>
                <a:spcPts val="6178"/>
              </a:lnSpc>
              <a:spcBef>
                <a:spcPct val="0"/>
              </a:spcBef>
            </a:pPr>
            <a:r>
              <a:rPr lang="en-US" sz="4000" dirty="0">
                <a:solidFill>
                  <a:srgbClr val="12222B"/>
                </a:solidFill>
                <a:latin typeface="Open Sans Bold"/>
              </a:rPr>
              <a:t>Adv Ankit Kanodia</a:t>
            </a:r>
          </a:p>
          <a:p>
            <a:pPr algn="r">
              <a:lnSpc>
                <a:spcPts val="6178"/>
              </a:lnSpc>
              <a:spcBef>
                <a:spcPct val="0"/>
              </a:spcBef>
            </a:pPr>
            <a:r>
              <a:rPr lang="en-US" sz="4000" dirty="0">
                <a:solidFill>
                  <a:srgbClr val="12222B"/>
                </a:solidFill>
                <a:latin typeface="Open Sans Bold"/>
              </a:rPr>
              <a:t>ACAE CA SC</a:t>
            </a:r>
          </a:p>
          <a:p>
            <a:pPr algn="r">
              <a:lnSpc>
                <a:spcPts val="6178"/>
              </a:lnSpc>
              <a:spcBef>
                <a:spcPct val="0"/>
              </a:spcBef>
            </a:pPr>
            <a:r>
              <a:rPr lang="en-US" sz="4000" dirty="0">
                <a:solidFill>
                  <a:srgbClr val="12222B"/>
                </a:solidFill>
                <a:latin typeface="Open Sans Bold"/>
              </a:rPr>
              <a:t>13.10.2022</a:t>
            </a:r>
          </a:p>
        </p:txBody>
      </p:sp>
      <p:sp>
        <p:nvSpPr>
          <p:cNvPr id="3" name="Slide Number Placeholder 2">
            <a:extLst>
              <a:ext uri="{FF2B5EF4-FFF2-40B4-BE49-F238E27FC236}">
                <a16:creationId xmlns:a16="http://schemas.microsoft.com/office/drawing/2014/main" id="{0CF93829-908E-CD21-F7BA-74C6C3FC72A9}"/>
              </a:ext>
            </a:extLst>
          </p:cNvPr>
          <p:cNvSpPr>
            <a:spLocks noGrp="1"/>
          </p:cNvSpPr>
          <p:nvPr>
            <p:ph type="sldNum" sz="quarter" idx="12"/>
          </p:nvPr>
        </p:nvSpPr>
        <p:spPr/>
        <p:txBody>
          <a:bodyPr/>
          <a:lstStyle/>
          <a:p>
            <a:fld id="{6D38AA12-2120-49BC-8E7C-BC6192EDFED3}" type="slidenum">
              <a:rPr lang="en-IN" smtClean="0">
                <a:solidFill>
                  <a:schemeClr val="tx1">
                    <a:lumMod val="95000"/>
                    <a:lumOff val="5000"/>
                  </a:schemeClr>
                </a:solidFill>
              </a:rPr>
              <a:t>1</a:t>
            </a:fld>
            <a:endParaRPr lang="en-IN"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3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70DE27-F741-0AB0-396C-F9D6C76D0D21}"/>
              </a:ext>
            </a:extLst>
          </p:cNvPr>
          <p:cNvPicPr>
            <a:picLocks noChangeAspect="1"/>
          </p:cNvPicPr>
          <p:nvPr/>
        </p:nvPicPr>
        <p:blipFill rotWithShape="1">
          <a:blip r:embed="rId2"/>
          <a:srcRect l="22117" t="19314" r="27767" b="20997"/>
          <a:stretch/>
        </p:blipFill>
        <p:spPr>
          <a:xfrm>
            <a:off x="1102407" y="643467"/>
            <a:ext cx="9836210" cy="5571066"/>
          </a:xfrm>
          <a:prstGeom prst="rect">
            <a:avLst/>
          </a:prstGeom>
        </p:spPr>
      </p:pic>
      <p:sp>
        <p:nvSpPr>
          <p:cNvPr id="2" name="Slide Number Placeholder 1">
            <a:extLst>
              <a:ext uri="{FF2B5EF4-FFF2-40B4-BE49-F238E27FC236}">
                <a16:creationId xmlns:a16="http://schemas.microsoft.com/office/drawing/2014/main" id="{DAA19654-38CE-3733-09F2-99D542FE7AAF}"/>
              </a:ext>
            </a:extLst>
          </p:cNvPr>
          <p:cNvSpPr>
            <a:spLocks noGrp="1"/>
          </p:cNvSpPr>
          <p:nvPr>
            <p:ph type="sldNum" sz="quarter" idx="12"/>
          </p:nvPr>
        </p:nvSpPr>
        <p:spPr>
          <a:xfrm>
            <a:off x="8610600" y="6356350"/>
            <a:ext cx="2743200" cy="365125"/>
          </a:xfrm>
        </p:spPr>
        <p:txBody>
          <a:bodyPr>
            <a:normAutofit/>
          </a:bodyPr>
          <a:lstStyle/>
          <a:p>
            <a:pPr>
              <a:spcAft>
                <a:spcPts val="600"/>
              </a:spcAft>
            </a:pPr>
            <a:fld id="{6D38AA12-2120-49BC-8E7C-BC6192EDFED3}" type="slidenum">
              <a:rPr lang="en-IN">
                <a:solidFill>
                  <a:srgbClr val="FFFFFF"/>
                </a:solidFill>
              </a:rPr>
              <a:pPr>
                <a:spcAft>
                  <a:spcPts val="600"/>
                </a:spcAft>
              </a:pPr>
              <a:t>10</a:t>
            </a:fld>
            <a:endParaRPr lang="en-IN">
              <a:solidFill>
                <a:srgbClr val="FFFFFF"/>
              </a:solidFill>
            </a:endParaRPr>
          </a:p>
        </p:txBody>
      </p:sp>
    </p:spTree>
    <p:extLst>
      <p:ext uri="{BB962C8B-B14F-4D97-AF65-F5344CB8AC3E}">
        <p14:creationId xmlns:p14="http://schemas.microsoft.com/office/powerpoint/2010/main" val="245039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3210" y="1108017"/>
            <a:ext cx="2650822" cy="264624"/>
          </a:xfrm>
          <a:prstGeom prst="rect">
            <a:avLst/>
          </a:prstGeom>
        </p:spPr>
        <p:txBody>
          <a:bodyPr lIns="0" tIns="0" rIns="0" bIns="0" rtlCol="0" anchor="t">
            <a:spAutoFit/>
          </a:bodyPr>
          <a:lstStyle/>
          <a:p>
            <a:pPr>
              <a:lnSpc>
                <a:spcPts val="2239"/>
              </a:lnSpc>
              <a:spcBef>
                <a:spcPct val="0"/>
              </a:spcBef>
            </a:pPr>
            <a:r>
              <a:rPr lang="en-US" sz="1600" b="1" u="sng" dirty="0">
                <a:solidFill>
                  <a:srgbClr val="004E8E"/>
                </a:solidFill>
                <a:latin typeface="Noto Sans Bold"/>
              </a:rPr>
              <a:t>About The Circular</a:t>
            </a:r>
          </a:p>
        </p:txBody>
      </p:sp>
      <p:sp>
        <p:nvSpPr>
          <p:cNvPr id="4" name="TextBox 4"/>
          <p:cNvSpPr txBox="1"/>
          <p:nvPr/>
        </p:nvSpPr>
        <p:spPr>
          <a:xfrm>
            <a:off x="685800" y="1501187"/>
            <a:ext cx="10820400" cy="1705595"/>
          </a:xfrm>
          <a:prstGeom prst="rect">
            <a:avLst/>
          </a:prstGeom>
        </p:spPr>
        <p:txBody>
          <a:bodyPr wrap="square" lIns="0" tIns="0" rIns="0" bIns="0" rtlCol="0" anchor="t">
            <a:spAutoFit/>
          </a:bodyPr>
          <a:lstStyle/>
          <a:p>
            <a:pPr algn="just">
              <a:lnSpc>
                <a:spcPts val="1867"/>
              </a:lnSpc>
              <a:spcBef>
                <a:spcPct val="0"/>
              </a:spcBef>
            </a:pPr>
            <a:r>
              <a:rPr lang="en-US" dirty="0">
                <a:solidFill>
                  <a:srgbClr val="000000"/>
                </a:solidFill>
              </a:rPr>
              <a:t>it is clarified that any payment towards output tax, whether self-assessed in the return or payable as a consequence of any proceeding instituted under the provisions of GST Laws, can be made by utilization of the amount available in the electronic credit ledger of a registered person.</a:t>
            </a:r>
          </a:p>
          <a:p>
            <a:pPr algn="just">
              <a:lnSpc>
                <a:spcPts val="1867"/>
              </a:lnSpc>
              <a:spcBef>
                <a:spcPct val="0"/>
              </a:spcBef>
            </a:pPr>
            <a:endParaRPr lang="en-US" dirty="0">
              <a:solidFill>
                <a:srgbClr val="000000"/>
              </a:solidFill>
            </a:endParaRPr>
          </a:p>
          <a:p>
            <a:pPr algn="just">
              <a:lnSpc>
                <a:spcPts val="1867"/>
              </a:lnSpc>
              <a:spcBef>
                <a:spcPct val="0"/>
              </a:spcBef>
            </a:pPr>
            <a:r>
              <a:rPr lang="en-US" dirty="0">
                <a:solidFill>
                  <a:srgbClr val="000000"/>
                </a:solidFill>
              </a:rPr>
              <a:t>It is further reiterated that as output tax does not include tax payable under reverse charge mechanism, implying thereby that the electronic credit ledger cannot be used for making payment of any tax which is payable under reverse charge mechanism.</a:t>
            </a:r>
          </a:p>
        </p:txBody>
      </p:sp>
      <p:sp>
        <p:nvSpPr>
          <p:cNvPr id="5" name="TextBox 5"/>
          <p:cNvSpPr txBox="1"/>
          <p:nvPr/>
        </p:nvSpPr>
        <p:spPr>
          <a:xfrm>
            <a:off x="685800" y="3959538"/>
            <a:ext cx="10820400" cy="974626"/>
          </a:xfrm>
          <a:prstGeom prst="rect">
            <a:avLst/>
          </a:prstGeom>
        </p:spPr>
        <p:txBody>
          <a:bodyPr wrap="square" lIns="0" tIns="0" rIns="0" bIns="0" rtlCol="0" anchor="t">
            <a:spAutoFit/>
          </a:bodyPr>
          <a:lstStyle/>
          <a:p>
            <a:pPr algn="just">
              <a:lnSpc>
                <a:spcPts val="1867"/>
              </a:lnSpc>
              <a:spcBef>
                <a:spcPct val="0"/>
              </a:spcBef>
            </a:pPr>
            <a:r>
              <a:rPr lang="en-US" dirty="0">
                <a:solidFill>
                  <a:srgbClr val="000000"/>
                </a:solidFill>
              </a:rPr>
              <a:t>Bombay HC remarks that “a party can pay 10% of the disputed Tax either using the amount available in” ECL or ECrL;</a:t>
            </a:r>
          </a:p>
          <a:p>
            <a:pPr algn="just">
              <a:lnSpc>
                <a:spcPts val="1867"/>
              </a:lnSpc>
              <a:spcBef>
                <a:spcPct val="0"/>
              </a:spcBef>
            </a:pPr>
            <a:r>
              <a:rPr lang="en-US" dirty="0">
                <a:solidFill>
                  <a:srgbClr val="000000"/>
                </a:solidFill>
              </a:rPr>
              <a:t>In this regard, HC relies upon the </a:t>
            </a:r>
            <a:r>
              <a:rPr lang="en-US" b="1" i="1" dirty="0">
                <a:solidFill>
                  <a:srgbClr val="000000"/>
                </a:solidFill>
              </a:rPr>
              <a:t>CBIC Circular </a:t>
            </a:r>
            <a:r>
              <a:rPr lang="en-US" b="1" i="1" dirty="0" err="1">
                <a:solidFill>
                  <a:srgbClr val="000000"/>
                </a:solidFill>
              </a:rPr>
              <a:t>F.No</a:t>
            </a:r>
            <a:r>
              <a:rPr lang="en-US" b="1" i="1" dirty="0">
                <a:solidFill>
                  <a:srgbClr val="000000"/>
                </a:solidFill>
              </a:rPr>
              <a:t>. 20001/2/2022-GST dated July 6, 2022</a:t>
            </a:r>
            <a:r>
              <a:rPr lang="en-US" dirty="0">
                <a:solidFill>
                  <a:srgbClr val="000000"/>
                </a:solidFill>
              </a:rPr>
              <a:t>, which itself clarifies that amount payable towards output tax, as a consequence of any proceeding instituted under the provisions of GST Laws, can be paid by utilization of the amount available in ECL</a:t>
            </a:r>
          </a:p>
        </p:txBody>
      </p:sp>
      <p:sp>
        <p:nvSpPr>
          <p:cNvPr id="9" name="TextBox 9"/>
          <p:cNvSpPr txBox="1"/>
          <p:nvPr/>
        </p:nvSpPr>
        <p:spPr>
          <a:xfrm>
            <a:off x="685800" y="5067798"/>
            <a:ext cx="10797928" cy="974626"/>
          </a:xfrm>
          <a:prstGeom prst="rect">
            <a:avLst/>
          </a:prstGeom>
        </p:spPr>
        <p:txBody>
          <a:bodyPr wrap="square" lIns="0" tIns="0" rIns="0" bIns="0" rtlCol="0" anchor="t">
            <a:spAutoFit/>
          </a:bodyPr>
          <a:lstStyle/>
          <a:p>
            <a:pPr algn="just">
              <a:lnSpc>
                <a:spcPts val="1867"/>
              </a:lnSpc>
              <a:spcBef>
                <a:spcPct val="0"/>
              </a:spcBef>
            </a:pPr>
            <a:r>
              <a:rPr lang="en-US" b="1" i="1" dirty="0">
                <a:solidFill>
                  <a:srgbClr val="FF0000"/>
                </a:solidFill>
              </a:rPr>
              <a:t>As against Revenue’s reliance upon an order of Orissa HC in Jyoti Construction, HC opines that, in view of subsequent CBIC clarification “it will not be necessary to discuss the said order”; </a:t>
            </a:r>
          </a:p>
          <a:p>
            <a:pPr algn="just">
              <a:lnSpc>
                <a:spcPts val="1867"/>
              </a:lnSpc>
              <a:spcBef>
                <a:spcPct val="0"/>
              </a:spcBef>
            </a:pPr>
            <a:r>
              <a:rPr lang="en-US" b="1" i="1" dirty="0">
                <a:solidFill>
                  <a:srgbClr val="FF0000"/>
                </a:solidFill>
              </a:rPr>
              <a:t>Therefore, HC disposes writ and quashes order-in-appeal and restores the same to file on the undertaking that Petitioner shall debit ECrL within one week of this order getting uploaded</a:t>
            </a:r>
          </a:p>
        </p:txBody>
      </p:sp>
      <p:grpSp>
        <p:nvGrpSpPr>
          <p:cNvPr id="17" name="Group 17"/>
          <p:cNvGrpSpPr/>
          <p:nvPr/>
        </p:nvGrpSpPr>
        <p:grpSpPr>
          <a:xfrm>
            <a:off x="0" y="6655500"/>
            <a:ext cx="685800" cy="202500"/>
            <a:chOff x="0" y="0"/>
            <a:chExt cx="270933" cy="80000"/>
          </a:xfrm>
        </p:grpSpPr>
        <p:sp>
          <p:nvSpPr>
            <p:cNvPr id="18" name="Freeform 1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19" name="TextBox 1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20" name="Group 20"/>
          <p:cNvGrpSpPr/>
          <p:nvPr/>
        </p:nvGrpSpPr>
        <p:grpSpPr>
          <a:xfrm>
            <a:off x="11506200" y="0"/>
            <a:ext cx="685800" cy="202500"/>
            <a:chOff x="0" y="0"/>
            <a:chExt cx="270933" cy="80000"/>
          </a:xfrm>
        </p:grpSpPr>
        <p:sp>
          <p:nvSpPr>
            <p:cNvPr id="21" name="Freeform 21"/>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22" name="TextBox 22"/>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23" name="Group 23"/>
          <p:cNvGrpSpPr/>
          <p:nvPr/>
        </p:nvGrpSpPr>
        <p:grpSpPr>
          <a:xfrm>
            <a:off x="0" y="0"/>
            <a:ext cx="685800" cy="202500"/>
            <a:chOff x="0" y="0"/>
            <a:chExt cx="270933" cy="80000"/>
          </a:xfrm>
        </p:grpSpPr>
        <p:sp>
          <p:nvSpPr>
            <p:cNvPr id="24" name="Freeform 2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B4B4B4"/>
            </a:solidFill>
          </p:spPr>
        </p:sp>
        <p:sp>
          <p:nvSpPr>
            <p:cNvPr id="25" name="TextBox 25"/>
            <p:cNvSpPr txBox="1"/>
            <p:nvPr/>
          </p:nvSpPr>
          <p:spPr>
            <a:xfrm>
              <a:off x="0" y="-38100"/>
              <a:ext cx="812800" cy="850900"/>
            </a:xfrm>
            <a:prstGeom prst="rect">
              <a:avLst/>
            </a:prstGeom>
          </p:spPr>
          <p:txBody>
            <a:bodyPr lIns="33867" tIns="33867" rIns="33867" bIns="33867" rtlCol="0" anchor="ctr"/>
            <a:lstStyle/>
            <a:p>
              <a:pPr marL="0" lvl="1">
                <a:lnSpc>
                  <a:spcPts val="1960"/>
                </a:lnSpc>
                <a:spcBef>
                  <a:spcPct val="0"/>
                </a:spcBef>
              </a:pPr>
              <a:endParaRPr sz="1200"/>
            </a:p>
          </p:txBody>
        </p:sp>
      </p:grpSp>
      <p:grpSp>
        <p:nvGrpSpPr>
          <p:cNvPr id="26" name="Group 26"/>
          <p:cNvGrpSpPr/>
          <p:nvPr/>
        </p:nvGrpSpPr>
        <p:grpSpPr>
          <a:xfrm>
            <a:off x="11506200" y="6655500"/>
            <a:ext cx="685800" cy="202500"/>
            <a:chOff x="0" y="0"/>
            <a:chExt cx="270933" cy="80000"/>
          </a:xfrm>
        </p:grpSpPr>
        <p:sp>
          <p:nvSpPr>
            <p:cNvPr id="27" name="Freeform 2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B4B4B4"/>
            </a:solidFill>
          </p:spPr>
        </p:sp>
        <p:sp>
          <p:nvSpPr>
            <p:cNvPr id="28" name="TextBox 28"/>
            <p:cNvSpPr txBox="1"/>
            <p:nvPr/>
          </p:nvSpPr>
          <p:spPr>
            <a:xfrm>
              <a:off x="0" y="-38100"/>
              <a:ext cx="812800" cy="850900"/>
            </a:xfrm>
            <a:prstGeom prst="rect">
              <a:avLst/>
            </a:prstGeom>
          </p:spPr>
          <p:txBody>
            <a:bodyPr lIns="33867" tIns="33867" rIns="33867" bIns="33867" rtlCol="0" anchor="ctr"/>
            <a:lstStyle/>
            <a:p>
              <a:pPr marL="0" lvl="1">
                <a:lnSpc>
                  <a:spcPts val="1960"/>
                </a:lnSpc>
                <a:spcBef>
                  <a:spcPct val="0"/>
                </a:spcBef>
              </a:pPr>
              <a:endParaRPr sz="1200"/>
            </a:p>
          </p:txBody>
        </p:sp>
      </p:grpSp>
      <p:sp>
        <p:nvSpPr>
          <p:cNvPr id="31" name="TextBox 34">
            <a:extLst>
              <a:ext uri="{FF2B5EF4-FFF2-40B4-BE49-F238E27FC236}">
                <a16:creationId xmlns:a16="http://schemas.microsoft.com/office/drawing/2014/main" id="{CA11A835-E8E5-08C2-57D2-0D5D1ED7E066}"/>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a:t>
            </a:r>
            <a:r>
              <a:rPr lang="pt-BR" sz="3600" b="1" i="1" dirty="0">
                <a:latin typeface="+mj-lt"/>
                <a:ea typeface="+mj-ea"/>
                <a:cs typeface="+mj-cs"/>
              </a:rPr>
              <a:t> 172/04/2022  – </a:t>
            </a:r>
            <a:r>
              <a:rPr lang="en-US" sz="3600" b="1" i="1" dirty="0">
                <a:latin typeface="+mj-lt"/>
                <a:ea typeface="+mj-ea"/>
                <a:cs typeface="+mj-cs"/>
              </a:rPr>
              <a:t>Utilization Of  ECrL Balance</a:t>
            </a:r>
            <a:endParaRPr lang="pt-BR" sz="3600" b="1" i="1" dirty="0">
              <a:latin typeface="+mj-lt"/>
              <a:ea typeface="+mj-ea"/>
              <a:cs typeface="+mj-cs"/>
            </a:endParaRPr>
          </a:p>
        </p:txBody>
      </p:sp>
      <p:grpSp>
        <p:nvGrpSpPr>
          <p:cNvPr id="37" name="Google Shape;191;p20">
            <a:extLst>
              <a:ext uri="{FF2B5EF4-FFF2-40B4-BE49-F238E27FC236}">
                <a16:creationId xmlns:a16="http://schemas.microsoft.com/office/drawing/2014/main" id="{00C44111-7F13-22F8-2662-D8A2676BFFB4}"/>
              </a:ext>
            </a:extLst>
          </p:cNvPr>
          <p:cNvGrpSpPr/>
          <p:nvPr/>
        </p:nvGrpSpPr>
        <p:grpSpPr>
          <a:xfrm>
            <a:off x="5215613" y="3335335"/>
            <a:ext cx="366458" cy="366437"/>
            <a:chOff x="1923675" y="1633650"/>
            <a:chExt cx="436000" cy="435975"/>
          </a:xfrm>
        </p:grpSpPr>
        <p:sp>
          <p:nvSpPr>
            <p:cNvPr id="38" name="Google Shape;192;p20">
              <a:extLst>
                <a:ext uri="{FF2B5EF4-FFF2-40B4-BE49-F238E27FC236}">
                  <a16:creationId xmlns:a16="http://schemas.microsoft.com/office/drawing/2014/main" id="{6CDFC7BB-6A15-E46F-071A-F6C4778DEB5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3;p20">
              <a:extLst>
                <a:ext uri="{FF2B5EF4-FFF2-40B4-BE49-F238E27FC236}">
                  <a16:creationId xmlns:a16="http://schemas.microsoft.com/office/drawing/2014/main" id="{54D59073-E6F1-9E94-5A2C-3C4ED4AA5CF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4;p20">
              <a:extLst>
                <a:ext uri="{FF2B5EF4-FFF2-40B4-BE49-F238E27FC236}">
                  <a16:creationId xmlns:a16="http://schemas.microsoft.com/office/drawing/2014/main" id="{A823878E-7DBF-E7F0-5E5A-6A7AA4BF844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5;p20">
              <a:extLst>
                <a:ext uri="{FF2B5EF4-FFF2-40B4-BE49-F238E27FC236}">
                  <a16:creationId xmlns:a16="http://schemas.microsoft.com/office/drawing/2014/main" id="{AFFF99DF-DB58-CEDD-17B3-1D7E348A123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6;p20">
              <a:extLst>
                <a:ext uri="{FF2B5EF4-FFF2-40B4-BE49-F238E27FC236}">
                  <a16:creationId xmlns:a16="http://schemas.microsoft.com/office/drawing/2014/main" id="{F7AA0E19-0690-E201-021C-8F6F7BC8AD3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7;p20">
              <a:extLst>
                <a:ext uri="{FF2B5EF4-FFF2-40B4-BE49-F238E27FC236}">
                  <a16:creationId xmlns:a16="http://schemas.microsoft.com/office/drawing/2014/main" id="{3900A607-9E86-117E-1BE6-12033BD19DD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3">
            <a:extLst>
              <a:ext uri="{FF2B5EF4-FFF2-40B4-BE49-F238E27FC236}">
                <a16:creationId xmlns:a16="http://schemas.microsoft.com/office/drawing/2014/main" id="{8E257AAF-7F4F-9D3A-7FCC-541F9A5EC5C2}"/>
              </a:ext>
            </a:extLst>
          </p:cNvPr>
          <p:cNvSpPr txBox="1"/>
          <p:nvPr/>
        </p:nvSpPr>
        <p:spPr>
          <a:xfrm>
            <a:off x="685800" y="3316620"/>
            <a:ext cx="2986790" cy="546753"/>
          </a:xfrm>
          <a:prstGeom prst="rect">
            <a:avLst/>
          </a:prstGeom>
        </p:spPr>
        <p:txBody>
          <a:bodyPr wrap="square" lIns="0" tIns="0" rIns="0" bIns="0" rtlCol="0" anchor="t">
            <a:spAutoFit/>
          </a:bodyPr>
          <a:lstStyle/>
          <a:p>
            <a:pPr>
              <a:lnSpc>
                <a:spcPts val="2239"/>
              </a:lnSpc>
              <a:spcBef>
                <a:spcPct val="0"/>
              </a:spcBef>
            </a:pPr>
            <a:r>
              <a:rPr lang="en-US" sz="1600" b="1" u="sng" dirty="0">
                <a:solidFill>
                  <a:srgbClr val="02779E"/>
                </a:solidFill>
                <a:latin typeface="Noto Sans Bold"/>
              </a:rPr>
              <a:t>HC Judgement</a:t>
            </a:r>
          </a:p>
          <a:p>
            <a:pPr>
              <a:lnSpc>
                <a:spcPts val="2239"/>
              </a:lnSpc>
              <a:spcBef>
                <a:spcPct val="0"/>
              </a:spcBef>
            </a:pPr>
            <a:r>
              <a:rPr lang="en-US" sz="1600" b="1" dirty="0">
                <a:solidFill>
                  <a:srgbClr val="02779E"/>
                </a:solidFill>
                <a:latin typeface="Noto Sans Bold"/>
              </a:rPr>
              <a:t>“</a:t>
            </a:r>
            <a:r>
              <a:rPr lang="en-US" sz="1600" b="1" i="1" u="sng" dirty="0">
                <a:solidFill>
                  <a:srgbClr val="02779E"/>
                </a:solidFill>
                <a:latin typeface="Noto Sans Bold"/>
              </a:rPr>
              <a:t>Oasis Reality vs UOI &amp; ors</a:t>
            </a:r>
            <a:r>
              <a:rPr lang="en-US" sz="1600" b="1" dirty="0">
                <a:solidFill>
                  <a:srgbClr val="02779E"/>
                </a:solidFill>
                <a:latin typeface="Noto Sans Bold"/>
              </a:rPr>
              <a:t>”</a:t>
            </a:r>
          </a:p>
        </p:txBody>
      </p:sp>
      <p:sp>
        <p:nvSpPr>
          <p:cNvPr id="11" name="Slide Number Placeholder 10">
            <a:extLst>
              <a:ext uri="{FF2B5EF4-FFF2-40B4-BE49-F238E27FC236}">
                <a16:creationId xmlns:a16="http://schemas.microsoft.com/office/drawing/2014/main" id="{84906F02-717A-5860-3822-6A6CF9914A67}"/>
              </a:ext>
            </a:extLst>
          </p:cNvPr>
          <p:cNvSpPr>
            <a:spLocks noGrp="1"/>
          </p:cNvSpPr>
          <p:nvPr>
            <p:ph type="sldNum" sz="quarter" idx="12"/>
          </p:nvPr>
        </p:nvSpPr>
        <p:spPr/>
        <p:txBody>
          <a:bodyPr/>
          <a:lstStyle/>
          <a:p>
            <a:fld id="{6D38AA12-2120-49BC-8E7C-BC6192EDFED3}" type="slidenum">
              <a:rPr lang="en-IN" smtClean="0"/>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2046997" y="1094104"/>
            <a:ext cx="8098005" cy="369332"/>
          </a:xfrm>
          <a:prstGeom prst="rect">
            <a:avLst/>
          </a:prstGeom>
        </p:spPr>
        <p:txBody>
          <a:bodyPr lIns="0" tIns="0" rIns="0" bIns="0" rtlCol="0" anchor="t">
            <a:spAutoFit/>
          </a:bodyPr>
          <a:lstStyle/>
          <a:p>
            <a:pPr algn="ctr"/>
            <a:r>
              <a:rPr lang="en-US" sz="2400" b="1" i="1" dirty="0">
                <a:solidFill>
                  <a:srgbClr val="FF0000"/>
                </a:solidFill>
                <a:cs typeface="Arial" panose="020B0604020202020204" pitchFamily="34" charset="0"/>
              </a:rPr>
              <a:t>Changes in Input Tax Credit reporting in FORM GSTR-3B</a:t>
            </a:r>
            <a:r>
              <a:rPr lang="en-US" sz="2400" i="1" dirty="0">
                <a:cs typeface="Arial" panose="020B0604020202020204" pitchFamily="34" charset="0"/>
              </a:rPr>
              <a:t> </a:t>
            </a:r>
            <a:endParaRPr lang="en-IN" sz="2400" i="1" dirty="0">
              <a:cs typeface="Arial" panose="020B0604020202020204" pitchFamily="34" charset="0"/>
            </a:endParaRPr>
          </a:p>
        </p:txBody>
      </p:sp>
      <p:grpSp>
        <p:nvGrpSpPr>
          <p:cNvPr id="41" name="Group 41"/>
          <p:cNvGrpSpPr/>
          <p:nvPr/>
        </p:nvGrpSpPr>
        <p:grpSpPr>
          <a:xfrm>
            <a:off x="0" y="6655500"/>
            <a:ext cx="685800" cy="202500"/>
            <a:chOff x="0" y="0"/>
            <a:chExt cx="270933" cy="80000"/>
          </a:xfrm>
        </p:grpSpPr>
        <p:sp>
          <p:nvSpPr>
            <p:cNvPr id="42" name="Freeform 42"/>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3" name="TextBox 43"/>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4" name="Group 44"/>
          <p:cNvGrpSpPr/>
          <p:nvPr/>
        </p:nvGrpSpPr>
        <p:grpSpPr>
          <a:xfrm>
            <a:off x="11506200" y="0"/>
            <a:ext cx="685800" cy="202500"/>
            <a:chOff x="0" y="0"/>
            <a:chExt cx="270933" cy="80000"/>
          </a:xfrm>
        </p:grpSpPr>
        <p:sp>
          <p:nvSpPr>
            <p:cNvPr id="45" name="Freeform 45"/>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6" name="TextBox 46"/>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7" name="Group 47"/>
          <p:cNvGrpSpPr/>
          <p:nvPr/>
        </p:nvGrpSpPr>
        <p:grpSpPr>
          <a:xfrm>
            <a:off x="0" y="0"/>
            <a:ext cx="685800" cy="202500"/>
            <a:chOff x="0" y="0"/>
            <a:chExt cx="270933" cy="80000"/>
          </a:xfrm>
        </p:grpSpPr>
        <p:sp>
          <p:nvSpPr>
            <p:cNvPr id="48" name="Freeform 4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9" name="TextBox 4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50" name="Group 50"/>
          <p:cNvGrpSpPr/>
          <p:nvPr/>
        </p:nvGrpSpPr>
        <p:grpSpPr>
          <a:xfrm>
            <a:off x="11506200" y="6655500"/>
            <a:ext cx="685800" cy="202500"/>
            <a:chOff x="0" y="0"/>
            <a:chExt cx="270933" cy="80000"/>
          </a:xfrm>
        </p:grpSpPr>
        <p:sp>
          <p:nvSpPr>
            <p:cNvPr id="51" name="Freeform 51"/>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52" name="TextBox 52"/>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53" name="TextBox 34">
            <a:extLst>
              <a:ext uri="{FF2B5EF4-FFF2-40B4-BE49-F238E27FC236}">
                <a16:creationId xmlns:a16="http://schemas.microsoft.com/office/drawing/2014/main" id="{0537ABC6-3611-9706-F656-EA227120E4ED}"/>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a:t>
            </a:r>
            <a:r>
              <a:rPr lang="pt-BR" sz="3600" b="1" i="1" dirty="0">
                <a:latin typeface="+mj-lt"/>
                <a:ea typeface="+mj-ea"/>
                <a:cs typeface="+mj-cs"/>
              </a:rPr>
              <a:t> 170/02/2022  – </a:t>
            </a:r>
            <a:r>
              <a:rPr lang="en-US" sz="3600" b="1" i="1" dirty="0">
                <a:latin typeface="+mj-lt"/>
                <a:ea typeface="+mj-ea"/>
                <a:cs typeface="+mj-cs"/>
              </a:rPr>
              <a:t>GSTR-3B Changes</a:t>
            </a:r>
            <a:endParaRPr lang="pt-BR" sz="3600" b="1" i="1" dirty="0">
              <a:latin typeface="+mj-lt"/>
              <a:ea typeface="+mj-ea"/>
              <a:cs typeface="+mj-cs"/>
            </a:endParaRPr>
          </a:p>
        </p:txBody>
      </p:sp>
      <p:graphicFrame>
        <p:nvGraphicFramePr>
          <p:cNvPr id="54" name="Table 9">
            <a:extLst>
              <a:ext uri="{FF2B5EF4-FFF2-40B4-BE49-F238E27FC236}">
                <a16:creationId xmlns:a16="http://schemas.microsoft.com/office/drawing/2014/main" id="{824B0DB9-DB35-0B8B-8EDD-827D8DE3E560}"/>
              </a:ext>
            </a:extLst>
          </p:cNvPr>
          <p:cNvGraphicFramePr>
            <a:graphicFrameLocks noGrp="1"/>
          </p:cNvGraphicFramePr>
          <p:nvPr>
            <p:extLst>
              <p:ext uri="{D42A27DB-BD31-4B8C-83A1-F6EECF244321}">
                <p14:modId xmlns:p14="http://schemas.microsoft.com/office/powerpoint/2010/main" val="3426933419"/>
              </p:ext>
            </p:extLst>
          </p:nvPr>
        </p:nvGraphicFramePr>
        <p:xfrm>
          <a:off x="399734" y="2019141"/>
          <a:ext cx="11452486" cy="3419280"/>
        </p:xfrm>
        <a:graphic>
          <a:graphicData uri="http://schemas.openxmlformats.org/drawingml/2006/table">
            <a:tbl>
              <a:tblPr firstRow="1" bandRow="1">
                <a:tableStyleId>{C083E6E3-FA7D-4D7B-A595-EF9225AFEA82}</a:tableStyleId>
              </a:tblPr>
              <a:tblGrid>
                <a:gridCol w="784487">
                  <a:extLst>
                    <a:ext uri="{9D8B030D-6E8A-4147-A177-3AD203B41FA5}">
                      <a16:colId xmlns:a16="http://schemas.microsoft.com/office/drawing/2014/main" val="2010206641"/>
                    </a:ext>
                  </a:extLst>
                </a:gridCol>
                <a:gridCol w="2968052">
                  <a:extLst>
                    <a:ext uri="{9D8B030D-6E8A-4147-A177-3AD203B41FA5}">
                      <a16:colId xmlns:a16="http://schemas.microsoft.com/office/drawing/2014/main" val="4185979392"/>
                    </a:ext>
                  </a:extLst>
                </a:gridCol>
                <a:gridCol w="3057994">
                  <a:extLst>
                    <a:ext uri="{9D8B030D-6E8A-4147-A177-3AD203B41FA5}">
                      <a16:colId xmlns:a16="http://schemas.microsoft.com/office/drawing/2014/main" val="3474354658"/>
                    </a:ext>
                  </a:extLst>
                </a:gridCol>
                <a:gridCol w="4641953">
                  <a:extLst>
                    <a:ext uri="{9D8B030D-6E8A-4147-A177-3AD203B41FA5}">
                      <a16:colId xmlns:a16="http://schemas.microsoft.com/office/drawing/2014/main" val="2973655567"/>
                    </a:ext>
                  </a:extLst>
                </a:gridCol>
              </a:tblGrid>
              <a:tr h="466200">
                <a:tc>
                  <a:txBody>
                    <a:bodyPr/>
                    <a:lstStyle/>
                    <a:p>
                      <a:pPr algn="ctr"/>
                      <a:r>
                        <a:rPr lang="en-US" sz="1800" b="1" u="sng" dirty="0"/>
                        <a:t>Table</a:t>
                      </a:r>
                      <a:endParaRPr lang="en-IN" sz="1800" b="1" u="sng" dirty="0">
                        <a:latin typeface="Calibri (Body)"/>
                      </a:endParaRPr>
                    </a:p>
                  </a:txBody>
                  <a:tcPr anchor="ctr"/>
                </a:tc>
                <a:tc>
                  <a:txBody>
                    <a:bodyPr/>
                    <a:lstStyle/>
                    <a:p>
                      <a:pPr algn="ctr"/>
                      <a:r>
                        <a:rPr lang="en-US" sz="1800" b="1" u="sng" dirty="0"/>
                        <a:t>Pre - change</a:t>
                      </a:r>
                      <a:endParaRPr lang="en-IN" sz="1800" b="1" u="sng" dirty="0">
                        <a:latin typeface="Calibri (Body)"/>
                      </a:endParaRPr>
                    </a:p>
                  </a:txBody>
                  <a:tcPr anchor="ctr"/>
                </a:tc>
                <a:tc>
                  <a:txBody>
                    <a:bodyPr/>
                    <a:lstStyle/>
                    <a:p>
                      <a:pPr algn="ctr"/>
                      <a:r>
                        <a:rPr lang="en-US" sz="1800" b="1" u="sng" dirty="0"/>
                        <a:t>Post Change</a:t>
                      </a:r>
                      <a:endParaRPr lang="en-IN" sz="1800" b="1" u="sng" dirty="0">
                        <a:latin typeface="Calibri (Body)"/>
                      </a:endParaRPr>
                    </a:p>
                  </a:txBody>
                  <a:tcPr anchor="ctr"/>
                </a:tc>
                <a:tc>
                  <a:txBody>
                    <a:bodyPr/>
                    <a:lstStyle/>
                    <a:p>
                      <a:pPr algn="ctr"/>
                      <a:r>
                        <a:rPr lang="en-US" sz="1800" b="1" u="sng" dirty="0"/>
                        <a:t>Remarks</a:t>
                      </a:r>
                      <a:endParaRPr lang="en-IN" sz="1800" b="1" u="sng" dirty="0">
                        <a:latin typeface="Calibri (Body)"/>
                      </a:endParaRPr>
                    </a:p>
                  </a:txBody>
                  <a:tcPr anchor="ctr"/>
                </a:tc>
                <a:extLst>
                  <a:ext uri="{0D108BD9-81ED-4DB2-BD59-A6C34878D82A}">
                    <a16:rowId xmlns:a16="http://schemas.microsoft.com/office/drawing/2014/main" val="3799217374"/>
                  </a:ext>
                </a:extLst>
              </a:tr>
              <a:tr h="466200">
                <a:tc>
                  <a:txBody>
                    <a:bodyPr/>
                    <a:lstStyle/>
                    <a:p>
                      <a:r>
                        <a:rPr lang="en-US" sz="1800" dirty="0"/>
                        <a:t>4A</a:t>
                      </a:r>
                      <a:endParaRPr lang="en-IN" sz="1800" dirty="0">
                        <a:latin typeface="Calibri (Body)"/>
                      </a:endParaRPr>
                    </a:p>
                  </a:txBody>
                  <a:tcPr/>
                </a:tc>
                <a:tc>
                  <a:txBody>
                    <a:bodyPr/>
                    <a:lstStyle/>
                    <a:p>
                      <a:r>
                        <a:rPr lang="en-US" sz="1800" dirty="0"/>
                        <a:t>ITC Available (whether in full or part)</a:t>
                      </a:r>
                      <a:endParaRPr lang="en-IN" sz="1800" dirty="0">
                        <a:latin typeface="Calibri (Body)"/>
                      </a:endParaRPr>
                    </a:p>
                  </a:txBody>
                  <a:tcPr/>
                </a:tc>
                <a:tc>
                  <a:txBody>
                    <a:bodyPr/>
                    <a:lstStyle/>
                    <a:p>
                      <a:r>
                        <a:rPr lang="en-US" sz="1800" kern="1200" dirty="0">
                          <a:solidFill>
                            <a:schemeClr val="tx1"/>
                          </a:solidFill>
                          <a:effectLst/>
                        </a:rPr>
                        <a:t>ITC Available (whether in full or part)</a:t>
                      </a:r>
                      <a:endParaRPr lang="en-IN" sz="1800" dirty="0">
                        <a:latin typeface="Calibri (Body)"/>
                      </a:endParaRPr>
                    </a:p>
                  </a:txBody>
                  <a:tcPr/>
                </a:tc>
                <a:tc>
                  <a:txBody>
                    <a:bodyPr/>
                    <a:lstStyle/>
                    <a:p>
                      <a:endParaRPr lang="en-IN" sz="1800" dirty="0">
                        <a:latin typeface="Calibri (Body)"/>
                      </a:endParaRPr>
                    </a:p>
                  </a:txBody>
                  <a:tcPr/>
                </a:tc>
                <a:extLst>
                  <a:ext uri="{0D108BD9-81ED-4DB2-BD59-A6C34878D82A}">
                    <a16:rowId xmlns:a16="http://schemas.microsoft.com/office/drawing/2014/main" val="1277902566"/>
                  </a:ext>
                </a:extLst>
              </a:tr>
              <a:tr h="466200">
                <a:tc>
                  <a:txBody>
                    <a:bodyPr/>
                    <a:lstStyle/>
                    <a:p>
                      <a:r>
                        <a:rPr lang="en-US" sz="1800" dirty="0"/>
                        <a:t>4A(1)</a:t>
                      </a:r>
                      <a:endParaRPr lang="en-IN" sz="1800" dirty="0">
                        <a:latin typeface="Calibri (Body)"/>
                      </a:endParaRPr>
                    </a:p>
                  </a:txBody>
                  <a:tcPr/>
                </a:tc>
                <a:tc>
                  <a:txBody>
                    <a:bodyPr/>
                    <a:lstStyle/>
                    <a:p>
                      <a:r>
                        <a:rPr lang="en-US" sz="1800" dirty="0"/>
                        <a:t>Import of Goods</a:t>
                      </a:r>
                      <a:endParaRPr lang="en-IN" sz="1800" dirty="0">
                        <a:latin typeface="Calibri (Body)"/>
                      </a:endParaRPr>
                    </a:p>
                  </a:txBody>
                  <a:tcPr/>
                </a:tc>
                <a:tc>
                  <a:txBody>
                    <a:bodyPr/>
                    <a:lstStyle/>
                    <a:p>
                      <a:r>
                        <a:rPr lang="en-US" sz="1800" dirty="0"/>
                        <a:t>Import of Goods</a:t>
                      </a:r>
                      <a:endParaRPr lang="en-IN" sz="1800" dirty="0">
                        <a:latin typeface="Calibri (Body)"/>
                      </a:endParaRPr>
                    </a:p>
                  </a:txBody>
                  <a:tcPr/>
                </a:tc>
                <a:tc>
                  <a:txBody>
                    <a:bodyPr/>
                    <a:lstStyle/>
                    <a:p>
                      <a:r>
                        <a:rPr lang="en-US" sz="1800" dirty="0"/>
                        <a:t>Auto populate from GSTR-2B, Editable</a:t>
                      </a:r>
                      <a:endParaRPr lang="en-IN" sz="1800" dirty="0">
                        <a:latin typeface="Calibri (Body)"/>
                      </a:endParaRPr>
                    </a:p>
                  </a:txBody>
                  <a:tcPr/>
                </a:tc>
                <a:extLst>
                  <a:ext uri="{0D108BD9-81ED-4DB2-BD59-A6C34878D82A}">
                    <a16:rowId xmlns:a16="http://schemas.microsoft.com/office/drawing/2014/main" val="200071073"/>
                  </a:ext>
                </a:extLst>
              </a:tr>
              <a:tr h="46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4A(2)</a:t>
                      </a:r>
                      <a:endParaRPr lang="en-IN" sz="1800" dirty="0">
                        <a:latin typeface="Calibri (Body)"/>
                      </a:endParaRPr>
                    </a:p>
                  </a:txBody>
                  <a:tcPr/>
                </a:tc>
                <a:tc>
                  <a:txBody>
                    <a:bodyPr/>
                    <a:lstStyle/>
                    <a:p>
                      <a:r>
                        <a:rPr lang="en-US" sz="1800" dirty="0"/>
                        <a:t>Import of Service</a:t>
                      </a:r>
                      <a:endParaRPr lang="en-IN" sz="1800" dirty="0">
                        <a:latin typeface="Calibri (Body)"/>
                      </a:endParaRPr>
                    </a:p>
                  </a:txBody>
                  <a:tcPr/>
                </a:tc>
                <a:tc>
                  <a:txBody>
                    <a:bodyPr/>
                    <a:lstStyle/>
                    <a:p>
                      <a:r>
                        <a:rPr lang="en-US" sz="1800" dirty="0"/>
                        <a:t>Import of Service</a:t>
                      </a:r>
                      <a:endParaRPr lang="en-IN" sz="1800" dirty="0">
                        <a:latin typeface="Calibri (Body)"/>
                      </a:endParaRPr>
                    </a:p>
                  </a:txBody>
                  <a:tcPr/>
                </a:tc>
                <a:tc>
                  <a:txBody>
                    <a:bodyPr/>
                    <a:lstStyle/>
                    <a:p>
                      <a:r>
                        <a:rPr lang="en-US" sz="1800" dirty="0"/>
                        <a:t>Manually, self assessed</a:t>
                      </a:r>
                      <a:endParaRPr lang="en-IN" sz="1800" dirty="0">
                        <a:latin typeface="Calibri (Body)"/>
                      </a:endParaRPr>
                    </a:p>
                  </a:txBody>
                  <a:tcPr/>
                </a:tc>
                <a:extLst>
                  <a:ext uri="{0D108BD9-81ED-4DB2-BD59-A6C34878D82A}">
                    <a16:rowId xmlns:a16="http://schemas.microsoft.com/office/drawing/2014/main" val="3515940252"/>
                  </a:ext>
                </a:extLst>
              </a:tr>
              <a:tr h="466200">
                <a:tc>
                  <a:txBody>
                    <a:bodyPr/>
                    <a:lstStyle/>
                    <a:p>
                      <a:r>
                        <a:rPr lang="en-US" sz="1800" dirty="0"/>
                        <a:t>4A(3)</a:t>
                      </a:r>
                      <a:endParaRPr lang="en-IN" sz="1800" dirty="0">
                        <a:latin typeface="Calibri (Body)"/>
                      </a:endParaRPr>
                    </a:p>
                  </a:txBody>
                  <a:tcPr/>
                </a:tc>
                <a:tc>
                  <a:txBody>
                    <a:bodyPr/>
                    <a:lstStyle/>
                    <a:p>
                      <a:pPr algn="just"/>
                      <a:r>
                        <a:rPr lang="en-US" sz="1800" dirty="0"/>
                        <a:t>Inward supplies liable to reverse charge (other than 1 &amp; 2 above)</a:t>
                      </a:r>
                      <a:endParaRPr lang="en-IN" sz="1800" dirty="0">
                        <a:latin typeface="Calibri (Body)"/>
                      </a:endParaRPr>
                    </a:p>
                  </a:txBody>
                  <a:tcPr/>
                </a:tc>
                <a:tc>
                  <a:txBody>
                    <a:bodyPr/>
                    <a:lstStyle/>
                    <a:p>
                      <a:pPr algn="just"/>
                      <a:r>
                        <a:rPr lang="en-US" sz="1800" dirty="0"/>
                        <a:t>Inward supplies liable to reverse charge (other than 1 &amp; 2 above)</a:t>
                      </a:r>
                      <a:endParaRPr lang="en-IN" sz="1800" dirty="0">
                        <a:latin typeface="Calibri (Bod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Auto populate from GSTR-2B, Editable</a:t>
                      </a:r>
                      <a:endParaRPr lang="en-IN" sz="1800" dirty="0"/>
                    </a:p>
                    <a:p>
                      <a:endParaRPr lang="en-IN" sz="1800" dirty="0">
                        <a:latin typeface="Calibri (Body)"/>
                      </a:endParaRPr>
                    </a:p>
                  </a:txBody>
                  <a:tcPr/>
                </a:tc>
                <a:extLst>
                  <a:ext uri="{0D108BD9-81ED-4DB2-BD59-A6C34878D82A}">
                    <a16:rowId xmlns:a16="http://schemas.microsoft.com/office/drawing/2014/main" val="4024169123"/>
                  </a:ext>
                </a:extLst>
              </a:tr>
              <a:tr h="466200">
                <a:tc>
                  <a:txBody>
                    <a:bodyPr/>
                    <a:lstStyle/>
                    <a:p>
                      <a:r>
                        <a:rPr lang="en-US" sz="1800" dirty="0"/>
                        <a:t>4A(4)</a:t>
                      </a:r>
                      <a:endParaRPr lang="en-IN" sz="1800" dirty="0">
                        <a:latin typeface="Calibri (Body)"/>
                      </a:endParaRPr>
                    </a:p>
                  </a:txBody>
                  <a:tcPr/>
                </a:tc>
                <a:tc>
                  <a:txBody>
                    <a:bodyPr/>
                    <a:lstStyle/>
                    <a:p>
                      <a:r>
                        <a:rPr lang="en-US" sz="1800" kern="1200" dirty="0">
                          <a:solidFill>
                            <a:schemeClr val="tx1"/>
                          </a:solidFill>
                          <a:effectLst/>
                        </a:rPr>
                        <a:t>Inward supplies from ISD</a:t>
                      </a:r>
                      <a:endParaRPr lang="en-IN" sz="1800" dirty="0">
                        <a:latin typeface="Calibri (Body)"/>
                      </a:endParaRPr>
                    </a:p>
                  </a:txBody>
                  <a:tcPr/>
                </a:tc>
                <a:tc>
                  <a:txBody>
                    <a:bodyPr/>
                    <a:lstStyle/>
                    <a:p>
                      <a:r>
                        <a:rPr lang="en-IN" sz="1800" dirty="0"/>
                        <a:t>Inward supplies from ISD</a:t>
                      </a:r>
                      <a:endParaRPr lang="en-IN" sz="1800" dirty="0">
                        <a:latin typeface="Calibri (Body)"/>
                      </a:endParaRPr>
                    </a:p>
                  </a:txBody>
                  <a:tcPr/>
                </a:tc>
                <a:tc>
                  <a:txBody>
                    <a:bodyPr/>
                    <a:lstStyle/>
                    <a:p>
                      <a:r>
                        <a:rPr lang="en-US" sz="1800" dirty="0"/>
                        <a:t>Auto populate from GSTR-2B, Editable</a:t>
                      </a:r>
                      <a:endParaRPr lang="en-IN" sz="1800" dirty="0">
                        <a:latin typeface="Calibri (Body)"/>
                      </a:endParaRPr>
                    </a:p>
                  </a:txBody>
                  <a:tcPr/>
                </a:tc>
                <a:extLst>
                  <a:ext uri="{0D108BD9-81ED-4DB2-BD59-A6C34878D82A}">
                    <a16:rowId xmlns:a16="http://schemas.microsoft.com/office/drawing/2014/main" val="1026147776"/>
                  </a:ext>
                </a:extLst>
              </a:tr>
            </a:tbl>
          </a:graphicData>
        </a:graphic>
      </p:graphicFrame>
      <p:sp>
        <p:nvSpPr>
          <p:cNvPr id="2" name="Slide Number Placeholder 1">
            <a:extLst>
              <a:ext uri="{FF2B5EF4-FFF2-40B4-BE49-F238E27FC236}">
                <a16:creationId xmlns:a16="http://schemas.microsoft.com/office/drawing/2014/main" id="{16646DF3-BC22-6E6F-93D9-B30D6AF52611}"/>
              </a:ext>
            </a:extLst>
          </p:cNvPr>
          <p:cNvSpPr>
            <a:spLocks noGrp="1"/>
          </p:cNvSpPr>
          <p:nvPr>
            <p:ph type="sldNum" sz="quarter" idx="12"/>
          </p:nvPr>
        </p:nvSpPr>
        <p:spPr/>
        <p:txBody>
          <a:bodyPr/>
          <a:lstStyle/>
          <a:p>
            <a:fld id="{6D38AA12-2120-49BC-8E7C-BC6192EDFED3}" type="slidenum">
              <a:rPr lang="en-IN" smtClean="0"/>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2046997" y="1094104"/>
            <a:ext cx="8098005" cy="369332"/>
          </a:xfrm>
          <a:prstGeom prst="rect">
            <a:avLst/>
          </a:prstGeom>
        </p:spPr>
        <p:txBody>
          <a:bodyPr lIns="0" tIns="0" rIns="0" bIns="0" rtlCol="0" anchor="t">
            <a:spAutoFit/>
          </a:bodyPr>
          <a:lstStyle/>
          <a:p>
            <a:pPr algn="ctr"/>
            <a:r>
              <a:rPr lang="en-US" sz="2400" b="1" i="1" dirty="0">
                <a:solidFill>
                  <a:srgbClr val="FF0000"/>
                </a:solidFill>
                <a:cs typeface="Arial" panose="020B0604020202020204" pitchFamily="34" charset="0"/>
              </a:rPr>
              <a:t>Changes in Input Tax Credit reporting in FORM GSTR-3B</a:t>
            </a:r>
            <a:r>
              <a:rPr lang="en-US" sz="2400" i="1" dirty="0">
                <a:cs typeface="Arial" panose="020B0604020202020204" pitchFamily="34" charset="0"/>
              </a:rPr>
              <a:t> </a:t>
            </a:r>
            <a:endParaRPr lang="en-IN" sz="2400" i="1" dirty="0">
              <a:cs typeface="Arial" panose="020B0604020202020204" pitchFamily="34" charset="0"/>
            </a:endParaRPr>
          </a:p>
        </p:txBody>
      </p:sp>
      <p:grpSp>
        <p:nvGrpSpPr>
          <p:cNvPr id="41" name="Group 41"/>
          <p:cNvGrpSpPr/>
          <p:nvPr/>
        </p:nvGrpSpPr>
        <p:grpSpPr>
          <a:xfrm>
            <a:off x="0" y="6655500"/>
            <a:ext cx="685800" cy="202500"/>
            <a:chOff x="0" y="0"/>
            <a:chExt cx="270933" cy="80000"/>
          </a:xfrm>
        </p:grpSpPr>
        <p:sp>
          <p:nvSpPr>
            <p:cNvPr id="42" name="Freeform 42"/>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3" name="TextBox 43"/>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4" name="Group 44"/>
          <p:cNvGrpSpPr/>
          <p:nvPr/>
        </p:nvGrpSpPr>
        <p:grpSpPr>
          <a:xfrm>
            <a:off x="11506200" y="0"/>
            <a:ext cx="685800" cy="202500"/>
            <a:chOff x="0" y="0"/>
            <a:chExt cx="270933" cy="80000"/>
          </a:xfrm>
        </p:grpSpPr>
        <p:sp>
          <p:nvSpPr>
            <p:cNvPr id="45" name="Freeform 45"/>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6" name="TextBox 46"/>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7" name="Group 47"/>
          <p:cNvGrpSpPr/>
          <p:nvPr/>
        </p:nvGrpSpPr>
        <p:grpSpPr>
          <a:xfrm>
            <a:off x="0" y="0"/>
            <a:ext cx="685800" cy="202500"/>
            <a:chOff x="0" y="0"/>
            <a:chExt cx="270933" cy="80000"/>
          </a:xfrm>
        </p:grpSpPr>
        <p:sp>
          <p:nvSpPr>
            <p:cNvPr id="48" name="Freeform 4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9" name="TextBox 4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50" name="Group 50"/>
          <p:cNvGrpSpPr/>
          <p:nvPr/>
        </p:nvGrpSpPr>
        <p:grpSpPr>
          <a:xfrm>
            <a:off x="11506200" y="6655500"/>
            <a:ext cx="685800" cy="202500"/>
            <a:chOff x="0" y="0"/>
            <a:chExt cx="270933" cy="80000"/>
          </a:xfrm>
        </p:grpSpPr>
        <p:sp>
          <p:nvSpPr>
            <p:cNvPr id="51" name="Freeform 51"/>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52" name="TextBox 52"/>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53" name="TextBox 34">
            <a:extLst>
              <a:ext uri="{FF2B5EF4-FFF2-40B4-BE49-F238E27FC236}">
                <a16:creationId xmlns:a16="http://schemas.microsoft.com/office/drawing/2014/main" id="{0537ABC6-3611-9706-F656-EA227120E4ED}"/>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a:t>
            </a:r>
            <a:r>
              <a:rPr lang="pt-BR" sz="3600" b="1" i="1" dirty="0">
                <a:latin typeface="+mj-lt"/>
                <a:ea typeface="+mj-ea"/>
                <a:cs typeface="+mj-cs"/>
              </a:rPr>
              <a:t> 170/02/2022  – </a:t>
            </a:r>
            <a:r>
              <a:rPr lang="en-US" sz="3600" b="1" i="1" dirty="0">
                <a:latin typeface="+mj-lt"/>
                <a:ea typeface="+mj-ea"/>
                <a:cs typeface="+mj-cs"/>
              </a:rPr>
              <a:t>GSTR-3B Changes</a:t>
            </a:r>
            <a:endParaRPr lang="pt-BR" sz="3600" b="1" i="1" dirty="0">
              <a:latin typeface="+mj-lt"/>
              <a:ea typeface="+mj-ea"/>
              <a:cs typeface="+mj-cs"/>
            </a:endParaRPr>
          </a:p>
        </p:txBody>
      </p:sp>
      <p:graphicFrame>
        <p:nvGraphicFramePr>
          <p:cNvPr id="54" name="Table 9">
            <a:extLst>
              <a:ext uri="{FF2B5EF4-FFF2-40B4-BE49-F238E27FC236}">
                <a16:creationId xmlns:a16="http://schemas.microsoft.com/office/drawing/2014/main" id="{824B0DB9-DB35-0B8B-8EDD-827D8DE3E560}"/>
              </a:ext>
            </a:extLst>
          </p:cNvPr>
          <p:cNvGraphicFramePr>
            <a:graphicFrameLocks noGrp="1"/>
          </p:cNvGraphicFramePr>
          <p:nvPr>
            <p:extLst>
              <p:ext uri="{D42A27DB-BD31-4B8C-83A1-F6EECF244321}">
                <p14:modId xmlns:p14="http://schemas.microsoft.com/office/powerpoint/2010/main" val="1925931992"/>
              </p:ext>
            </p:extLst>
          </p:nvPr>
        </p:nvGraphicFramePr>
        <p:xfrm>
          <a:off x="399734" y="2019141"/>
          <a:ext cx="11452486" cy="3492720"/>
        </p:xfrm>
        <a:graphic>
          <a:graphicData uri="http://schemas.openxmlformats.org/drawingml/2006/table">
            <a:tbl>
              <a:tblPr firstRow="1" bandRow="1">
                <a:tableStyleId>{C083E6E3-FA7D-4D7B-A595-EF9225AFEA82}</a:tableStyleId>
              </a:tblPr>
              <a:tblGrid>
                <a:gridCol w="784487">
                  <a:extLst>
                    <a:ext uri="{9D8B030D-6E8A-4147-A177-3AD203B41FA5}">
                      <a16:colId xmlns:a16="http://schemas.microsoft.com/office/drawing/2014/main" val="2010206641"/>
                    </a:ext>
                  </a:extLst>
                </a:gridCol>
                <a:gridCol w="2968052">
                  <a:extLst>
                    <a:ext uri="{9D8B030D-6E8A-4147-A177-3AD203B41FA5}">
                      <a16:colId xmlns:a16="http://schemas.microsoft.com/office/drawing/2014/main" val="4185979392"/>
                    </a:ext>
                  </a:extLst>
                </a:gridCol>
                <a:gridCol w="3057994">
                  <a:extLst>
                    <a:ext uri="{9D8B030D-6E8A-4147-A177-3AD203B41FA5}">
                      <a16:colId xmlns:a16="http://schemas.microsoft.com/office/drawing/2014/main" val="3474354658"/>
                    </a:ext>
                  </a:extLst>
                </a:gridCol>
                <a:gridCol w="4641953">
                  <a:extLst>
                    <a:ext uri="{9D8B030D-6E8A-4147-A177-3AD203B41FA5}">
                      <a16:colId xmlns:a16="http://schemas.microsoft.com/office/drawing/2014/main" val="2973655567"/>
                    </a:ext>
                  </a:extLst>
                </a:gridCol>
              </a:tblGrid>
              <a:tr h="466200">
                <a:tc>
                  <a:txBody>
                    <a:bodyPr/>
                    <a:lstStyle/>
                    <a:p>
                      <a:pPr algn="ctr"/>
                      <a:r>
                        <a:rPr lang="en-US" sz="1800" b="1" u="sng" dirty="0"/>
                        <a:t>Table</a:t>
                      </a:r>
                      <a:endParaRPr lang="en-IN" sz="1800" b="1" u="sng" dirty="0">
                        <a:latin typeface="Calibri (Body)"/>
                      </a:endParaRPr>
                    </a:p>
                  </a:txBody>
                  <a:tcPr anchor="ctr"/>
                </a:tc>
                <a:tc>
                  <a:txBody>
                    <a:bodyPr/>
                    <a:lstStyle/>
                    <a:p>
                      <a:pPr algn="ctr"/>
                      <a:r>
                        <a:rPr lang="en-US" sz="1800" b="1" u="sng" dirty="0"/>
                        <a:t>Pre - change</a:t>
                      </a:r>
                      <a:endParaRPr lang="en-IN" sz="1800" b="1" u="sng" dirty="0">
                        <a:latin typeface="Calibri (Body)"/>
                      </a:endParaRPr>
                    </a:p>
                  </a:txBody>
                  <a:tcPr anchor="ctr"/>
                </a:tc>
                <a:tc>
                  <a:txBody>
                    <a:bodyPr/>
                    <a:lstStyle/>
                    <a:p>
                      <a:pPr algn="ctr"/>
                      <a:r>
                        <a:rPr lang="en-US" sz="1800" b="1" u="sng" dirty="0"/>
                        <a:t>Post Change</a:t>
                      </a:r>
                      <a:endParaRPr lang="en-IN" sz="1800" b="1" u="sng" dirty="0">
                        <a:latin typeface="Calibri (Body)"/>
                      </a:endParaRPr>
                    </a:p>
                  </a:txBody>
                  <a:tcPr anchor="ctr"/>
                </a:tc>
                <a:tc>
                  <a:txBody>
                    <a:bodyPr/>
                    <a:lstStyle/>
                    <a:p>
                      <a:pPr algn="ctr"/>
                      <a:r>
                        <a:rPr lang="en-US" sz="1800" b="1" u="sng" dirty="0"/>
                        <a:t>Remarks</a:t>
                      </a:r>
                      <a:endParaRPr lang="en-IN" sz="1800" b="1" u="sng" dirty="0">
                        <a:latin typeface="Calibri (Body)"/>
                      </a:endParaRPr>
                    </a:p>
                  </a:txBody>
                  <a:tcPr anchor="ctr"/>
                </a:tc>
                <a:extLst>
                  <a:ext uri="{0D108BD9-81ED-4DB2-BD59-A6C34878D82A}">
                    <a16:rowId xmlns:a16="http://schemas.microsoft.com/office/drawing/2014/main" val="3799217374"/>
                  </a:ext>
                </a:extLst>
              </a:tr>
              <a:tr h="466200">
                <a:tc>
                  <a:txBody>
                    <a:bodyPr/>
                    <a:lstStyle/>
                    <a:p>
                      <a:r>
                        <a:rPr lang="en-US" dirty="0"/>
                        <a:t>4A(5)</a:t>
                      </a:r>
                      <a:endParaRPr lang="en-IN" dirty="0"/>
                    </a:p>
                  </a:txBody>
                  <a:tcPr/>
                </a:tc>
                <a:tc>
                  <a:txBody>
                    <a:bodyPr/>
                    <a:lstStyle/>
                    <a:p>
                      <a:r>
                        <a:rPr lang="en-US" sz="1800" kern="1200" dirty="0">
                          <a:solidFill>
                            <a:schemeClr val="tx1"/>
                          </a:solidFill>
                          <a:effectLst/>
                          <a:latin typeface="+mn-lt"/>
                          <a:ea typeface="+mn-ea"/>
                          <a:cs typeface="+mn-cs"/>
                        </a:rPr>
                        <a:t>All other ITC</a:t>
                      </a:r>
                      <a:endParaRPr lang="en-IN" dirty="0"/>
                    </a:p>
                  </a:txBody>
                  <a:tcPr/>
                </a:tc>
                <a:tc>
                  <a:txBody>
                    <a:bodyPr/>
                    <a:lstStyle/>
                    <a:p>
                      <a:r>
                        <a:rPr lang="en-US" sz="1800" kern="1200" dirty="0">
                          <a:solidFill>
                            <a:schemeClr val="tx1"/>
                          </a:solidFill>
                          <a:effectLst/>
                          <a:latin typeface="+mn-lt"/>
                          <a:ea typeface="+mn-ea"/>
                          <a:cs typeface="+mn-cs"/>
                        </a:rPr>
                        <a:t>All other ITC</a:t>
                      </a:r>
                      <a:endParaRPr lang="en-IN" dirty="0"/>
                    </a:p>
                  </a:txBody>
                  <a:tcPr/>
                </a:tc>
                <a:tc>
                  <a:txBody>
                    <a:bodyPr/>
                    <a:lstStyle/>
                    <a:p>
                      <a:r>
                        <a:rPr lang="en-US" b="1" dirty="0">
                          <a:solidFill>
                            <a:srgbClr val="FF0000"/>
                          </a:solidFill>
                        </a:rPr>
                        <a:t>• Auto Populated from GSTR-2B</a:t>
                      </a:r>
                    </a:p>
                    <a:p>
                      <a:pPr algn="just"/>
                      <a:r>
                        <a:rPr lang="en-US" b="1" dirty="0">
                          <a:solidFill>
                            <a:srgbClr val="FF0000"/>
                          </a:solidFill>
                        </a:rPr>
                        <a:t>• Ineligible ITC in GSTR-2B due to Section 16(4) and different POS shall not be disclosed here</a:t>
                      </a:r>
                    </a:p>
                    <a:p>
                      <a:pPr algn="just"/>
                      <a:r>
                        <a:rPr lang="en-US" b="1" dirty="0">
                          <a:solidFill>
                            <a:srgbClr val="FF0000"/>
                          </a:solidFill>
                        </a:rPr>
                        <a:t>• Reclaim of temporary deferred ITC due to Rule 37, sec 16(2)(b)/(c) </a:t>
                      </a:r>
                      <a:r>
                        <a:rPr lang="en-US" b="1" dirty="0" err="1">
                          <a:solidFill>
                            <a:srgbClr val="FF0000"/>
                          </a:solidFill>
                        </a:rPr>
                        <a:t>etc</a:t>
                      </a:r>
                      <a:r>
                        <a:rPr lang="en-US" b="1" dirty="0">
                          <a:solidFill>
                            <a:srgbClr val="FF0000"/>
                          </a:solidFill>
                        </a:rPr>
                        <a:t> disclosed in Table 4(B)(2) in earlier months GSTR-3B to be added in this row.</a:t>
                      </a:r>
                    </a:p>
                    <a:p>
                      <a:pPr algn="just"/>
                      <a:r>
                        <a:rPr lang="en-US" b="1" dirty="0">
                          <a:solidFill>
                            <a:srgbClr val="FF0000"/>
                          </a:solidFill>
                        </a:rPr>
                        <a:t>• Above reclaim to be disclosed in Table 4(D)(1)</a:t>
                      </a:r>
                      <a:endParaRPr lang="en-IN" b="1" dirty="0">
                        <a:solidFill>
                          <a:srgbClr val="FF0000"/>
                        </a:solidFill>
                      </a:endParaRPr>
                    </a:p>
                  </a:txBody>
                  <a:tcPr/>
                </a:tc>
                <a:extLst>
                  <a:ext uri="{0D108BD9-81ED-4DB2-BD59-A6C34878D82A}">
                    <a16:rowId xmlns:a16="http://schemas.microsoft.com/office/drawing/2014/main" val="1277902566"/>
                  </a:ext>
                </a:extLst>
              </a:tr>
              <a:tr h="466200">
                <a:tc>
                  <a:txBody>
                    <a:bodyPr/>
                    <a:lstStyle/>
                    <a:p>
                      <a:r>
                        <a:rPr lang="en-US" dirty="0"/>
                        <a:t>4(B)</a:t>
                      </a:r>
                      <a:endParaRPr lang="en-IN" dirty="0"/>
                    </a:p>
                  </a:txBody>
                  <a:tcPr/>
                </a:tc>
                <a:tc>
                  <a:txBody>
                    <a:bodyPr/>
                    <a:lstStyle/>
                    <a:p>
                      <a:r>
                        <a:rPr lang="en-US" dirty="0"/>
                        <a:t>ITC Reversed</a:t>
                      </a:r>
                      <a:endParaRPr lang="en-IN" dirty="0"/>
                    </a:p>
                  </a:txBody>
                  <a:tcPr/>
                </a:tc>
                <a:tc>
                  <a:txBody>
                    <a:bodyPr/>
                    <a:lstStyle/>
                    <a:p>
                      <a:r>
                        <a:rPr lang="en-US" dirty="0"/>
                        <a:t>ITC Reversed</a:t>
                      </a:r>
                      <a:endParaRPr lang="en-IN" dirty="0"/>
                    </a:p>
                  </a:txBody>
                  <a:tcPr/>
                </a:tc>
                <a:tc>
                  <a:txBody>
                    <a:bodyPr/>
                    <a:lstStyle/>
                    <a:p>
                      <a:endParaRPr lang="en-IN" dirty="0"/>
                    </a:p>
                  </a:txBody>
                  <a:tcPr/>
                </a:tc>
                <a:extLst>
                  <a:ext uri="{0D108BD9-81ED-4DB2-BD59-A6C34878D82A}">
                    <a16:rowId xmlns:a16="http://schemas.microsoft.com/office/drawing/2014/main" val="200071073"/>
                  </a:ext>
                </a:extLst>
              </a:tr>
            </a:tbl>
          </a:graphicData>
        </a:graphic>
      </p:graphicFrame>
      <p:sp>
        <p:nvSpPr>
          <p:cNvPr id="2" name="Slide Number Placeholder 1">
            <a:extLst>
              <a:ext uri="{FF2B5EF4-FFF2-40B4-BE49-F238E27FC236}">
                <a16:creationId xmlns:a16="http://schemas.microsoft.com/office/drawing/2014/main" id="{62B43AF0-F861-BC27-33EF-1FB7496837E2}"/>
              </a:ext>
            </a:extLst>
          </p:cNvPr>
          <p:cNvSpPr>
            <a:spLocks noGrp="1"/>
          </p:cNvSpPr>
          <p:nvPr>
            <p:ph type="sldNum" sz="quarter" idx="12"/>
          </p:nvPr>
        </p:nvSpPr>
        <p:spPr/>
        <p:txBody>
          <a:bodyPr/>
          <a:lstStyle/>
          <a:p>
            <a:fld id="{6D38AA12-2120-49BC-8E7C-BC6192EDFED3}" type="slidenum">
              <a:rPr lang="en-IN" smtClean="0"/>
              <a:t>13</a:t>
            </a:fld>
            <a:endParaRPr lang="en-IN"/>
          </a:p>
        </p:txBody>
      </p:sp>
    </p:spTree>
    <p:extLst>
      <p:ext uri="{BB962C8B-B14F-4D97-AF65-F5344CB8AC3E}">
        <p14:creationId xmlns:p14="http://schemas.microsoft.com/office/powerpoint/2010/main" val="164159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2046997" y="1094104"/>
            <a:ext cx="8098005" cy="369332"/>
          </a:xfrm>
          <a:prstGeom prst="rect">
            <a:avLst/>
          </a:prstGeom>
        </p:spPr>
        <p:txBody>
          <a:bodyPr lIns="0" tIns="0" rIns="0" bIns="0" rtlCol="0" anchor="t">
            <a:spAutoFit/>
          </a:bodyPr>
          <a:lstStyle/>
          <a:p>
            <a:pPr algn="ctr"/>
            <a:r>
              <a:rPr lang="en-US" sz="2400" b="1" i="1" dirty="0">
                <a:solidFill>
                  <a:srgbClr val="FF0000"/>
                </a:solidFill>
                <a:cs typeface="Arial" panose="020B0604020202020204" pitchFamily="34" charset="0"/>
              </a:rPr>
              <a:t>Changes in Input Tax Credit reporting in FORM GSTR-3B</a:t>
            </a:r>
            <a:r>
              <a:rPr lang="en-US" sz="2400" i="1" dirty="0">
                <a:cs typeface="Arial" panose="020B0604020202020204" pitchFamily="34" charset="0"/>
              </a:rPr>
              <a:t> </a:t>
            </a:r>
            <a:endParaRPr lang="en-IN" sz="2400" i="1" dirty="0">
              <a:cs typeface="Arial" panose="020B0604020202020204" pitchFamily="34" charset="0"/>
            </a:endParaRPr>
          </a:p>
        </p:txBody>
      </p:sp>
      <p:grpSp>
        <p:nvGrpSpPr>
          <p:cNvPr id="41" name="Group 41"/>
          <p:cNvGrpSpPr/>
          <p:nvPr/>
        </p:nvGrpSpPr>
        <p:grpSpPr>
          <a:xfrm>
            <a:off x="0" y="6655500"/>
            <a:ext cx="685800" cy="202500"/>
            <a:chOff x="0" y="0"/>
            <a:chExt cx="270933" cy="80000"/>
          </a:xfrm>
        </p:grpSpPr>
        <p:sp>
          <p:nvSpPr>
            <p:cNvPr id="42" name="Freeform 42"/>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3" name="TextBox 43"/>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4" name="Group 44"/>
          <p:cNvGrpSpPr/>
          <p:nvPr/>
        </p:nvGrpSpPr>
        <p:grpSpPr>
          <a:xfrm>
            <a:off x="11506200" y="0"/>
            <a:ext cx="685800" cy="202500"/>
            <a:chOff x="0" y="0"/>
            <a:chExt cx="270933" cy="80000"/>
          </a:xfrm>
        </p:grpSpPr>
        <p:sp>
          <p:nvSpPr>
            <p:cNvPr id="45" name="Freeform 45"/>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6" name="TextBox 46"/>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7" name="Group 47"/>
          <p:cNvGrpSpPr/>
          <p:nvPr/>
        </p:nvGrpSpPr>
        <p:grpSpPr>
          <a:xfrm>
            <a:off x="0" y="0"/>
            <a:ext cx="685800" cy="202500"/>
            <a:chOff x="0" y="0"/>
            <a:chExt cx="270933" cy="80000"/>
          </a:xfrm>
        </p:grpSpPr>
        <p:sp>
          <p:nvSpPr>
            <p:cNvPr id="48" name="Freeform 4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9" name="TextBox 4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50" name="Group 50"/>
          <p:cNvGrpSpPr/>
          <p:nvPr/>
        </p:nvGrpSpPr>
        <p:grpSpPr>
          <a:xfrm>
            <a:off x="11506200" y="6655500"/>
            <a:ext cx="685800" cy="202500"/>
            <a:chOff x="0" y="0"/>
            <a:chExt cx="270933" cy="80000"/>
          </a:xfrm>
        </p:grpSpPr>
        <p:sp>
          <p:nvSpPr>
            <p:cNvPr id="51" name="Freeform 51"/>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52" name="TextBox 52"/>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53" name="TextBox 34">
            <a:extLst>
              <a:ext uri="{FF2B5EF4-FFF2-40B4-BE49-F238E27FC236}">
                <a16:creationId xmlns:a16="http://schemas.microsoft.com/office/drawing/2014/main" id="{0537ABC6-3611-9706-F656-EA227120E4ED}"/>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a:t>
            </a:r>
            <a:r>
              <a:rPr lang="pt-BR" sz="3600" b="1" i="1" dirty="0">
                <a:latin typeface="+mj-lt"/>
                <a:ea typeface="+mj-ea"/>
                <a:cs typeface="+mj-cs"/>
              </a:rPr>
              <a:t> 170/02/2022  – </a:t>
            </a:r>
            <a:r>
              <a:rPr lang="en-US" sz="3600" b="1" i="1" dirty="0">
                <a:latin typeface="+mj-lt"/>
                <a:ea typeface="+mj-ea"/>
                <a:cs typeface="+mj-cs"/>
              </a:rPr>
              <a:t>GSTR-3B Changes</a:t>
            </a:r>
            <a:endParaRPr lang="pt-BR" sz="3600" b="1" i="1" dirty="0">
              <a:latin typeface="+mj-lt"/>
              <a:ea typeface="+mj-ea"/>
              <a:cs typeface="+mj-cs"/>
            </a:endParaRPr>
          </a:p>
        </p:txBody>
      </p:sp>
      <p:graphicFrame>
        <p:nvGraphicFramePr>
          <p:cNvPr id="54" name="Table 9">
            <a:extLst>
              <a:ext uri="{FF2B5EF4-FFF2-40B4-BE49-F238E27FC236}">
                <a16:creationId xmlns:a16="http://schemas.microsoft.com/office/drawing/2014/main" id="{824B0DB9-DB35-0B8B-8EDD-827D8DE3E560}"/>
              </a:ext>
            </a:extLst>
          </p:cNvPr>
          <p:cNvGraphicFramePr>
            <a:graphicFrameLocks noGrp="1"/>
          </p:cNvGraphicFramePr>
          <p:nvPr>
            <p:extLst>
              <p:ext uri="{D42A27DB-BD31-4B8C-83A1-F6EECF244321}">
                <p14:modId xmlns:p14="http://schemas.microsoft.com/office/powerpoint/2010/main" val="2309900465"/>
              </p:ext>
            </p:extLst>
          </p:nvPr>
        </p:nvGraphicFramePr>
        <p:xfrm>
          <a:off x="399734" y="2019141"/>
          <a:ext cx="11452486" cy="3035520"/>
        </p:xfrm>
        <a:graphic>
          <a:graphicData uri="http://schemas.openxmlformats.org/drawingml/2006/table">
            <a:tbl>
              <a:tblPr firstRow="1" bandRow="1">
                <a:tableStyleId>{C083E6E3-FA7D-4D7B-A595-EF9225AFEA82}</a:tableStyleId>
              </a:tblPr>
              <a:tblGrid>
                <a:gridCol w="784487">
                  <a:extLst>
                    <a:ext uri="{9D8B030D-6E8A-4147-A177-3AD203B41FA5}">
                      <a16:colId xmlns:a16="http://schemas.microsoft.com/office/drawing/2014/main" val="2010206641"/>
                    </a:ext>
                  </a:extLst>
                </a:gridCol>
                <a:gridCol w="2968052">
                  <a:extLst>
                    <a:ext uri="{9D8B030D-6E8A-4147-A177-3AD203B41FA5}">
                      <a16:colId xmlns:a16="http://schemas.microsoft.com/office/drawing/2014/main" val="4185979392"/>
                    </a:ext>
                  </a:extLst>
                </a:gridCol>
                <a:gridCol w="3057994">
                  <a:extLst>
                    <a:ext uri="{9D8B030D-6E8A-4147-A177-3AD203B41FA5}">
                      <a16:colId xmlns:a16="http://schemas.microsoft.com/office/drawing/2014/main" val="3474354658"/>
                    </a:ext>
                  </a:extLst>
                </a:gridCol>
                <a:gridCol w="4641953">
                  <a:extLst>
                    <a:ext uri="{9D8B030D-6E8A-4147-A177-3AD203B41FA5}">
                      <a16:colId xmlns:a16="http://schemas.microsoft.com/office/drawing/2014/main" val="2973655567"/>
                    </a:ext>
                  </a:extLst>
                </a:gridCol>
              </a:tblGrid>
              <a:tr h="466200">
                <a:tc>
                  <a:txBody>
                    <a:bodyPr/>
                    <a:lstStyle/>
                    <a:p>
                      <a:pPr algn="ctr"/>
                      <a:r>
                        <a:rPr lang="en-US" sz="1800" b="1" u="sng" dirty="0"/>
                        <a:t>Table</a:t>
                      </a:r>
                      <a:endParaRPr lang="en-IN" sz="1800" b="1" u="sng" dirty="0">
                        <a:latin typeface="Calibri (Body)"/>
                      </a:endParaRPr>
                    </a:p>
                  </a:txBody>
                  <a:tcPr anchor="ctr"/>
                </a:tc>
                <a:tc>
                  <a:txBody>
                    <a:bodyPr/>
                    <a:lstStyle/>
                    <a:p>
                      <a:pPr algn="ctr"/>
                      <a:r>
                        <a:rPr lang="en-US" sz="1800" b="1" u="sng" dirty="0"/>
                        <a:t>Pre - change</a:t>
                      </a:r>
                      <a:endParaRPr lang="en-IN" sz="1800" b="1" u="sng" dirty="0">
                        <a:latin typeface="Calibri (Body)"/>
                      </a:endParaRPr>
                    </a:p>
                  </a:txBody>
                  <a:tcPr anchor="ctr"/>
                </a:tc>
                <a:tc>
                  <a:txBody>
                    <a:bodyPr/>
                    <a:lstStyle/>
                    <a:p>
                      <a:pPr algn="ctr"/>
                      <a:r>
                        <a:rPr lang="en-US" sz="1800" b="1" u="sng" dirty="0"/>
                        <a:t>Post Change</a:t>
                      </a:r>
                      <a:endParaRPr lang="en-IN" sz="1800" b="1" u="sng" dirty="0">
                        <a:latin typeface="Calibri (Body)"/>
                      </a:endParaRPr>
                    </a:p>
                  </a:txBody>
                  <a:tcPr anchor="ctr"/>
                </a:tc>
                <a:tc>
                  <a:txBody>
                    <a:bodyPr/>
                    <a:lstStyle/>
                    <a:p>
                      <a:pPr algn="ctr"/>
                      <a:r>
                        <a:rPr lang="en-US" sz="1800" b="1" u="sng" dirty="0"/>
                        <a:t>Remarks</a:t>
                      </a:r>
                      <a:endParaRPr lang="en-IN" sz="1800" b="1" u="sng" dirty="0">
                        <a:latin typeface="Calibri (Body)"/>
                      </a:endParaRPr>
                    </a:p>
                  </a:txBody>
                  <a:tcPr anchor="ctr"/>
                </a:tc>
                <a:extLst>
                  <a:ext uri="{0D108BD9-81ED-4DB2-BD59-A6C34878D82A}">
                    <a16:rowId xmlns:a16="http://schemas.microsoft.com/office/drawing/2014/main" val="3799217374"/>
                  </a:ext>
                </a:extLst>
              </a:tr>
              <a:tr h="466200">
                <a:tc>
                  <a:txBody>
                    <a:bodyPr/>
                    <a:lstStyle/>
                    <a:p>
                      <a:r>
                        <a:rPr lang="en-US" dirty="0"/>
                        <a:t>4B(1)</a:t>
                      </a:r>
                      <a:endParaRPr lang="en-IN" dirty="0"/>
                    </a:p>
                  </a:txBody>
                  <a:tcPr/>
                </a:tc>
                <a:tc>
                  <a:txBody>
                    <a:bodyPr/>
                    <a:lstStyle/>
                    <a:p>
                      <a:r>
                        <a:rPr lang="en-US" sz="1800" kern="1200" dirty="0">
                          <a:solidFill>
                            <a:schemeClr val="tx1"/>
                          </a:solidFill>
                          <a:effectLst/>
                          <a:latin typeface="+mn-lt"/>
                          <a:ea typeface="+mn-ea"/>
                          <a:cs typeface="+mn-cs"/>
                        </a:rPr>
                        <a:t>As per rules 42 &amp; 43 of CGST Rules</a:t>
                      </a:r>
                      <a:endParaRPr lang="en-IN" dirty="0"/>
                    </a:p>
                  </a:txBody>
                  <a:tcPr/>
                </a:tc>
                <a:tc>
                  <a:txBody>
                    <a:bodyPr/>
                    <a:lstStyle/>
                    <a:p>
                      <a:r>
                        <a:rPr lang="en-US" sz="1800" kern="1200" dirty="0">
                          <a:solidFill>
                            <a:schemeClr val="tx1"/>
                          </a:solidFill>
                          <a:effectLst/>
                          <a:latin typeface="+mn-lt"/>
                          <a:ea typeface="+mn-ea"/>
                          <a:cs typeface="+mn-cs"/>
                        </a:rPr>
                        <a:t>As per</a:t>
                      </a:r>
                      <a:r>
                        <a:rPr lang="en-US" sz="1800" kern="1200" dirty="0">
                          <a:solidFill>
                            <a:srgbClr val="FF0000"/>
                          </a:solidFill>
                          <a:effectLst/>
                          <a:latin typeface="+mn-lt"/>
                          <a:ea typeface="+mn-ea"/>
                          <a:cs typeface="+mn-cs"/>
                        </a:rPr>
                        <a:t> rules 38</a:t>
                      </a:r>
                      <a:r>
                        <a:rPr lang="en-US" sz="1800" kern="1200" dirty="0">
                          <a:solidFill>
                            <a:schemeClr val="tx1"/>
                          </a:solidFill>
                          <a:effectLst/>
                          <a:latin typeface="+mn-lt"/>
                          <a:ea typeface="+mn-ea"/>
                          <a:cs typeface="+mn-cs"/>
                        </a:rPr>
                        <a:t>, 42 and 43 of CGST Rules </a:t>
                      </a:r>
                      <a:r>
                        <a:rPr lang="en-US" sz="1800" kern="1200" dirty="0">
                          <a:solidFill>
                            <a:srgbClr val="FF0000"/>
                          </a:solidFill>
                          <a:effectLst/>
                          <a:latin typeface="+mn-lt"/>
                          <a:ea typeface="+mn-ea"/>
                          <a:cs typeface="+mn-cs"/>
                        </a:rPr>
                        <a:t>and subsection (5) of section 17</a:t>
                      </a:r>
                      <a:endParaRPr lang="en-IN" dirty="0">
                        <a:solidFill>
                          <a:srgbClr val="FF0000"/>
                        </a:solidFill>
                      </a:endParaRPr>
                    </a:p>
                  </a:txBody>
                  <a:tcPr/>
                </a:tc>
                <a:tc>
                  <a:txBody>
                    <a:bodyPr/>
                    <a:lstStyle/>
                    <a:p>
                      <a:pPr algn="just"/>
                      <a:r>
                        <a:rPr lang="en-US" b="1" dirty="0"/>
                        <a:t>•</a:t>
                      </a:r>
                      <a:r>
                        <a:rPr lang="en-US" b="0" dirty="0"/>
                        <a:t> All </a:t>
                      </a:r>
                      <a:r>
                        <a:rPr lang="en-US" b="1" dirty="0">
                          <a:solidFill>
                            <a:srgbClr val="FF0000"/>
                          </a:solidFill>
                        </a:rPr>
                        <a:t>permanent reversals</a:t>
                      </a:r>
                      <a:r>
                        <a:rPr lang="en-US" b="0" dirty="0">
                          <a:solidFill>
                            <a:srgbClr val="FF0000"/>
                          </a:solidFill>
                        </a:rPr>
                        <a:t> including</a:t>
                      </a:r>
                      <a:r>
                        <a:rPr lang="en-US" b="0" dirty="0"/>
                        <a:t> that done on account of </a:t>
                      </a:r>
                      <a:r>
                        <a:rPr lang="en-US" b="0" dirty="0">
                          <a:solidFill>
                            <a:srgbClr val="FF0000"/>
                          </a:solidFill>
                        </a:rPr>
                        <a:t>Section 17(5)</a:t>
                      </a:r>
                      <a:r>
                        <a:rPr lang="en-US" b="0" dirty="0"/>
                        <a:t> to be disclosed here.</a:t>
                      </a:r>
                    </a:p>
                  </a:txBody>
                  <a:tcPr/>
                </a:tc>
                <a:extLst>
                  <a:ext uri="{0D108BD9-81ED-4DB2-BD59-A6C34878D82A}">
                    <a16:rowId xmlns:a16="http://schemas.microsoft.com/office/drawing/2014/main" val="1277902566"/>
                  </a:ext>
                </a:extLst>
              </a:tr>
              <a:tr h="466200">
                <a:tc>
                  <a:txBody>
                    <a:bodyPr/>
                    <a:lstStyle/>
                    <a:p>
                      <a:r>
                        <a:rPr lang="en-US" dirty="0"/>
                        <a:t>4B(2)</a:t>
                      </a:r>
                      <a:endParaRPr lang="en-IN" dirty="0"/>
                    </a:p>
                  </a:txBody>
                  <a:tcPr/>
                </a:tc>
                <a:tc>
                  <a:txBody>
                    <a:bodyPr/>
                    <a:lstStyle/>
                    <a:p>
                      <a:r>
                        <a:rPr lang="en-US" sz="1800" kern="1200" dirty="0">
                          <a:solidFill>
                            <a:schemeClr val="tx1"/>
                          </a:solidFill>
                          <a:effectLst/>
                          <a:latin typeface="+mn-lt"/>
                          <a:ea typeface="+mn-ea"/>
                          <a:cs typeface="+mn-cs"/>
                        </a:rPr>
                        <a:t>Others</a:t>
                      </a:r>
                      <a:endParaRPr lang="en-IN" dirty="0"/>
                    </a:p>
                  </a:txBody>
                  <a:tcPr/>
                </a:tc>
                <a:tc>
                  <a:txBody>
                    <a:bodyPr/>
                    <a:lstStyle/>
                    <a:p>
                      <a:r>
                        <a:rPr lang="en-US" sz="1800" kern="1200" dirty="0">
                          <a:solidFill>
                            <a:schemeClr val="tx1"/>
                          </a:solidFill>
                          <a:effectLst/>
                          <a:latin typeface="+mn-lt"/>
                          <a:ea typeface="+mn-ea"/>
                          <a:cs typeface="+mn-cs"/>
                        </a:rPr>
                        <a:t>Others</a:t>
                      </a:r>
                      <a:endParaRPr lang="en-IN" dirty="0"/>
                    </a:p>
                  </a:txBody>
                  <a:tcPr/>
                </a:tc>
                <a:tc>
                  <a:txBody>
                    <a:bodyPr/>
                    <a:lstStyle/>
                    <a:p>
                      <a:pPr algn="just"/>
                      <a:r>
                        <a:rPr lang="en-US" dirty="0"/>
                        <a:t>• Reversal of </a:t>
                      </a:r>
                      <a:r>
                        <a:rPr lang="en-US" b="1" dirty="0">
                          <a:solidFill>
                            <a:srgbClr val="FF0000"/>
                          </a:solidFill>
                        </a:rPr>
                        <a:t>Temporary nature</a:t>
                      </a:r>
                      <a:r>
                        <a:rPr lang="en-US" dirty="0"/>
                        <a:t> like under Rule 37, section 16(2)(b)/(c) </a:t>
                      </a:r>
                      <a:r>
                        <a:rPr lang="en-US" dirty="0" err="1"/>
                        <a:t>etc</a:t>
                      </a:r>
                      <a:r>
                        <a:rPr lang="en-US" dirty="0"/>
                        <a:t> to be disclosed here.</a:t>
                      </a:r>
                    </a:p>
                    <a:p>
                      <a:pPr algn="just"/>
                      <a:r>
                        <a:rPr lang="en-US" dirty="0"/>
                        <a:t>• These ITC can be reclaimed in succeeding returns in Table 4A(5).</a:t>
                      </a:r>
                      <a:endParaRPr lang="en-IN" dirty="0"/>
                    </a:p>
                  </a:txBody>
                  <a:tcPr/>
                </a:tc>
                <a:extLst>
                  <a:ext uri="{0D108BD9-81ED-4DB2-BD59-A6C34878D82A}">
                    <a16:rowId xmlns:a16="http://schemas.microsoft.com/office/drawing/2014/main" val="200071073"/>
                  </a:ext>
                </a:extLst>
              </a:tr>
              <a:tr h="466200">
                <a:tc>
                  <a:txBody>
                    <a:bodyPr/>
                    <a:lstStyle/>
                    <a:p>
                      <a:r>
                        <a:rPr lang="en-US" dirty="0"/>
                        <a:t>4C</a:t>
                      </a:r>
                      <a:endParaRPr lang="en-IN" dirty="0"/>
                    </a:p>
                  </a:txBody>
                  <a:tcPr/>
                </a:tc>
                <a:tc>
                  <a:txBody>
                    <a:bodyPr/>
                    <a:lstStyle/>
                    <a:p>
                      <a:r>
                        <a:rPr lang="en-US" sz="1800" kern="1200" dirty="0">
                          <a:solidFill>
                            <a:schemeClr val="tx1"/>
                          </a:solidFill>
                          <a:effectLst/>
                          <a:latin typeface="+mn-lt"/>
                          <a:ea typeface="+mn-ea"/>
                          <a:cs typeface="+mn-cs"/>
                        </a:rPr>
                        <a:t>Net ITC available (A-B)</a:t>
                      </a:r>
                      <a:endParaRPr lang="en-IN" dirty="0"/>
                    </a:p>
                  </a:txBody>
                  <a:tcPr/>
                </a:tc>
                <a:tc>
                  <a:txBody>
                    <a:bodyPr/>
                    <a:lstStyle/>
                    <a:p>
                      <a:r>
                        <a:rPr lang="en-US" sz="1800" kern="1200" dirty="0">
                          <a:solidFill>
                            <a:schemeClr val="tx1"/>
                          </a:solidFill>
                          <a:effectLst/>
                          <a:latin typeface="+mn-lt"/>
                          <a:ea typeface="+mn-ea"/>
                          <a:cs typeface="+mn-cs"/>
                        </a:rPr>
                        <a:t>Net ITC available (A-B)</a:t>
                      </a:r>
                      <a:endParaRPr lang="en-IN" dirty="0"/>
                    </a:p>
                  </a:txBody>
                  <a:tcPr/>
                </a:tc>
                <a:tc>
                  <a:txBody>
                    <a:bodyPr/>
                    <a:lstStyle/>
                    <a:p>
                      <a:pPr algn="just"/>
                      <a:endParaRPr lang="en-IN" dirty="0"/>
                    </a:p>
                  </a:txBody>
                  <a:tcPr/>
                </a:tc>
                <a:extLst>
                  <a:ext uri="{0D108BD9-81ED-4DB2-BD59-A6C34878D82A}">
                    <a16:rowId xmlns:a16="http://schemas.microsoft.com/office/drawing/2014/main" val="3901398600"/>
                  </a:ext>
                </a:extLst>
              </a:tr>
            </a:tbl>
          </a:graphicData>
        </a:graphic>
      </p:graphicFrame>
      <p:sp>
        <p:nvSpPr>
          <p:cNvPr id="2" name="Slide Number Placeholder 1">
            <a:extLst>
              <a:ext uri="{FF2B5EF4-FFF2-40B4-BE49-F238E27FC236}">
                <a16:creationId xmlns:a16="http://schemas.microsoft.com/office/drawing/2014/main" id="{9A98255C-B1FA-A7C0-93C2-250F48466EEE}"/>
              </a:ext>
            </a:extLst>
          </p:cNvPr>
          <p:cNvSpPr>
            <a:spLocks noGrp="1"/>
          </p:cNvSpPr>
          <p:nvPr>
            <p:ph type="sldNum" sz="quarter" idx="12"/>
          </p:nvPr>
        </p:nvSpPr>
        <p:spPr/>
        <p:txBody>
          <a:bodyPr/>
          <a:lstStyle/>
          <a:p>
            <a:fld id="{6D38AA12-2120-49BC-8E7C-BC6192EDFED3}" type="slidenum">
              <a:rPr lang="en-IN" smtClean="0"/>
              <a:t>14</a:t>
            </a:fld>
            <a:endParaRPr lang="en-IN"/>
          </a:p>
        </p:txBody>
      </p:sp>
    </p:spTree>
    <p:extLst>
      <p:ext uri="{BB962C8B-B14F-4D97-AF65-F5344CB8AC3E}">
        <p14:creationId xmlns:p14="http://schemas.microsoft.com/office/powerpoint/2010/main" val="169753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2046997" y="1094104"/>
            <a:ext cx="8098005" cy="369332"/>
          </a:xfrm>
          <a:prstGeom prst="rect">
            <a:avLst/>
          </a:prstGeom>
        </p:spPr>
        <p:txBody>
          <a:bodyPr lIns="0" tIns="0" rIns="0" bIns="0" rtlCol="0" anchor="t">
            <a:spAutoFit/>
          </a:bodyPr>
          <a:lstStyle/>
          <a:p>
            <a:pPr algn="ctr"/>
            <a:r>
              <a:rPr lang="en-US" sz="2400" b="1" i="1" dirty="0">
                <a:solidFill>
                  <a:srgbClr val="FF0000"/>
                </a:solidFill>
                <a:cs typeface="Arial" panose="020B0604020202020204" pitchFamily="34" charset="0"/>
              </a:rPr>
              <a:t>Changes in Input Tax Credit reporting in FORM GSTR-3B</a:t>
            </a:r>
            <a:r>
              <a:rPr lang="en-US" sz="2400" i="1" dirty="0">
                <a:cs typeface="Arial" panose="020B0604020202020204" pitchFamily="34" charset="0"/>
              </a:rPr>
              <a:t> </a:t>
            </a:r>
            <a:endParaRPr lang="en-IN" sz="2400" i="1" dirty="0">
              <a:cs typeface="Arial" panose="020B0604020202020204" pitchFamily="34" charset="0"/>
            </a:endParaRPr>
          </a:p>
        </p:txBody>
      </p:sp>
      <p:grpSp>
        <p:nvGrpSpPr>
          <p:cNvPr id="41" name="Group 41"/>
          <p:cNvGrpSpPr/>
          <p:nvPr/>
        </p:nvGrpSpPr>
        <p:grpSpPr>
          <a:xfrm>
            <a:off x="0" y="6655500"/>
            <a:ext cx="685800" cy="202500"/>
            <a:chOff x="0" y="0"/>
            <a:chExt cx="270933" cy="80000"/>
          </a:xfrm>
        </p:grpSpPr>
        <p:sp>
          <p:nvSpPr>
            <p:cNvPr id="42" name="Freeform 42"/>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3" name="TextBox 43"/>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4" name="Group 44"/>
          <p:cNvGrpSpPr/>
          <p:nvPr/>
        </p:nvGrpSpPr>
        <p:grpSpPr>
          <a:xfrm>
            <a:off x="11506200" y="0"/>
            <a:ext cx="685800" cy="202500"/>
            <a:chOff x="0" y="0"/>
            <a:chExt cx="270933" cy="80000"/>
          </a:xfrm>
        </p:grpSpPr>
        <p:sp>
          <p:nvSpPr>
            <p:cNvPr id="45" name="Freeform 45"/>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6" name="TextBox 46"/>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7" name="Group 47"/>
          <p:cNvGrpSpPr/>
          <p:nvPr/>
        </p:nvGrpSpPr>
        <p:grpSpPr>
          <a:xfrm>
            <a:off x="0" y="0"/>
            <a:ext cx="685800" cy="202500"/>
            <a:chOff x="0" y="0"/>
            <a:chExt cx="270933" cy="80000"/>
          </a:xfrm>
        </p:grpSpPr>
        <p:sp>
          <p:nvSpPr>
            <p:cNvPr id="48" name="Freeform 4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9" name="TextBox 4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50" name="Group 50"/>
          <p:cNvGrpSpPr/>
          <p:nvPr/>
        </p:nvGrpSpPr>
        <p:grpSpPr>
          <a:xfrm>
            <a:off x="11506200" y="6655500"/>
            <a:ext cx="685800" cy="202500"/>
            <a:chOff x="0" y="0"/>
            <a:chExt cx="270933" cy="80000"/>
          </a:xfrm>
        </p:grpSpPr>
        <p:sp>
          <p:nvSpPr>
            <p:cNvPr id="51" name="Freeform 51"/>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52" name="TextBox 52"/>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53" name="TextBox 34">
            <a:extLst>
              <a:ext uri="{FF2B5EF4-FFF2-40B4-BE49-F238E27FC236}">
                <a16:creationId xmlns:a16="http://schemas.microsoft.com/office/drawing/2014/main" id="{0537ABC6-3611-9706-F656-EA227120E4ED}"/>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a:t>
            </a:r>
            <a:r>
              <a:rPr lang="pt-BR" sz="3600" b="1" i="1" dirty="0">
                <a:latin typeface="+mj-lt"/>
                <a:ea typeface="+mj-ea"/>
                <a:cs typeface="+mj-cs"/>
              </a:rPr>
              <a:t> 170/02/2022  – </a:t>
            </a:r>
            <a:r>
              <a:rPr lang="en-US" sz="3600" b="1" i="1" dirty="0">
                <a:latin typeface="+mj-lt"/>
                <a:ea typeface="+mj-ea"/>
                <a:cs typeface="+mj-cs"/>
              </a:rPr>
              <a:t>GSTR-3B Changes</a:t>
            </a:r>
            <a:endParaRPr lang="pt-BR" sz="3600" b="1" i="1" dirty="0">
              <a:latin typeface="+mj-lt"/>
              <a:ea typeface="+mj-ea"/>
              <a:cs typeface="+mj-cs"/>
            </a:endParaRPr>
          </a:p>
        </p:txBody>
      </p:sp>
      <p:graphicFrame>
        <p:nvGraphicFramePr>
          <p:cNvPr id="54" name="Table 9">
            <a:extLst>
              <a:ext uri="{FF2B5EF4-FFF2-40B4-BE49-F238E27FC236}">
                <a16:creationId xmlns:a16="http://schemas.microsoft.com/office/drawing/2014/main" id="{824B0DB9-DB35-0B8B-8EDD-827D8DE3E560}"/>
              </a:ext>
            </a:extLst>
          </p:cNvPr>
          <p:cNvGraphicFramePr>
            <a:graphicFrameLocks noGrp="1"/>
          </p:cNvGraphicFramePr>
          <p:nvPr>
            <p:extLst>
              <p:ext uri="{D42A27DB-BD31-4B8C-83A1-F6EECF244321}">
                <p14:modId xmlns:p14="http://schemas.microsoft.com/office/powerpoint/2010/main" val="2644705624"/>
              </p:ext>
            </p:extLst>
          </p:nvPr>
        </p:nvGraphicFramePr>
        <p:xfrm>
          <a:off x="399734" y="2019141"/>
          <a:ext cx="11452486" cy="3309840"/>
        </p:xfrm>
        <a:graphic>
          <a:graphicData uri="http://schemas.openxmlformats.org/drawingml/2006/table">
            <a:tbl>
              <a:tblPr firstRow="1" bandRow="1">
                <a:tableStyleId>{C083E6E3-FA7D-4D7B-A595-EF9225AFEA82}</a:tableStyleId>
              </a:tblPr>
              <a:tblGrid>
                <a:gridCol w="784487">
                  <a:extLst>
                    <a:ext uri="{9D8B030D-6E8A-4147-A177-3AD203B41FA5}">
                      <a16:colId xmlns:a16="http://schemas.microsoft.com/office/drawing/2014/main" val="2010206641"/>
                    </a:ext>
                  </a:extLst>
                </a:gridCol>
                <a:gridCol w="2968052">
                  <a:extLst>
                    <a:ext uri="{9D8B030D-6E8A-4147-A177-3AD203B41FA5}">
                      <a16:colId xmlns:a16="http://schemas.microsoft.com/office/drawing/2014/main" val="4185979392"/>
                    </a:ext>
                  </a:extLst>
                </a:gridCol>
                <a:gridCol w="3057994">
                  <a:extLst>
                    <a:ext uri="{9D8B030D-6E8A-4147-A177-3AD203B41FA5}">
                      <a16:colId xmlns:a16="http://schemas.microsoft.com/office/drawing/2014/main" val="3474354658"/>
                    </a:ext>
                  </a:extLst>
                </a:gridCol>
                <a:gridCol w="4641953">
                  <a:extLst>
                    <a:ext uri="{9D8B030D-6E8A-4147-A177-3AD203B41FA5}">
                      <a16:colId xmlns:a16="http://schemas.microsoft.com/office/drawing/2014/main" val="2973655567"/>
                    </a:ext>
                  </a:extLst>
                </a:gridCol>
              </a:tblGrid>
              <a:tr h="466200">
                <a:tc>
                  <a:txBody>
                    <a:bodyPr/>
                    <a:lstStyle/>
                    <a:p>
                      <a:pPr algn="ctr"/>
                      <a:r>
                        <a:rPr lang="en-US" sz="1800" b="1" u="sng" dirty="0"/>
                        <a:t>Table</a:t>
                      </a:r>
                      <a:endParaRPr lang="en-IN" sz="1800" b="1" u="sng" dirty="0">
                        <a:latin typeface="Calibri (Body)"/>
                      </a:endParaRPr>
                    </a:p>
                  </a:txBody>
                  <a:tcPr anchor="ctr"/>
                </a:tc>
                <a:tc>
                  <a:txBody>
                    <a:bodyPr/>
                    <a:lstStyle/>
                    <a:p>
                      <a:pPr algn="ctr"/>
                      <a:r>
                        <a:rPr lang="en-US" sz="1800" b="1" u="sng" dirty="0"/>
                        <a:t>Pre - change</a:t>
                      </a:r>
                      <a:endParaRPr lang="en-IN" sz="1800" b="1" u="sng" dirty="0">
                        <a:latin typeface="Calibri (Body)"/>
                      </a:endParaRPr>
                    </a:p>
                  </a:txBody>
                  <a:tcPr anchor="ctr"/>
                </a:tc>
                <a:tc>
                  <a:txBody>
                    <a:bodyPr/>
                    <a:lstStyle/>
                    <a:p>
                      <a:pPr algn="ctr"/>
                      <a:r>
                        <a:rPr lang="en-US" sz="1800" b="1" u="sng" dirty="0"/>
                        <a:t>Post Change</a:t>
                      </a:r>
                      <a:endParaRPr lang="en-IN" sz="1800" b="1" u="sng" dirty="0">
                        <a:latin typeface="Calibri (Body)"/>
                      </a:endParaRPr>
                    </a:p>
                  </a:txBody>
                  <a:tcPr anchor="ctr"/>
                </a:tc>
                <a:tc>
                  <a:txBody>
                    <a:bodyPr/>
                    <a:lstStyle/>
                    <a:p>
                      <a:pPr algn="ctr"/>
                      <a:r>
                        <a:rPr lang="en-US" sz="1800" b="1" u="sng" dirty="0"/>
                        <a:t>Remarks</a:t>
                      </a:r>
                      <a:endParaRPr lang="en-IN" sz="1800" b="1" u="sng" dirty="0">
                        <a:latin typeface="Calibri (Body)"/>
                      </a:endParaRPr>
                    </a:p>
                  </a:txBody>
                  <a:tcPr anchor="ctr"/>
                </a:tc>
                <a:extLst>
                  <a:ext uri="{0D108BD9-81ED-4DB2-BD59-A6C34878D82A}">
                    <a16:rowId xmlns:a16="http://schemas.microsoft.com/office/drawing/2014/main" val="3799217374"/>
                  </a:ext>
                </a:extLst>
              </a:tr>
              <a:tr h="466200">
                <a:tc>
                  <a:txBody>
                    <a:bodyPr/>
                    <a:lstStyle/>
                    <a:p>
                      <a:r>
                        <a:rPr lang="en-US" dirty="0"/>
                        <a:t>4D</a:t>
                      </a:r>
                      <a:endParaRPr lang="en-IN" dirty="0"/>
                    </a:p>
                  </a:txBody>
                  <a:tcPr/>
                </a:tc>
                <a:tc>
                  <a:txBody>
                    <a:bodyPr/>
                    <a:lstStyle/>
                    <a:p>
                      <a:r>
                        <a:rPr lang="en-US" sz="1800" kern="1200" dirty="0">
                          <a:solidFill>
                            <a:srgbClr val="FF0000"/>
                          </a:solidFill>
                          <a:effectLst/>
                          <a:latin typeface="+mn-lt"/>
                          <a:ea typeface="+mn-ea"/>
                          <a:cs typeface="+mn-cs"/>
                        </a:rPr>
                        <a:t>Ineligible ITC</a:t>
                      </a:r>
                      <a:endParaRPr lang="en-IN" dirty="0">
                        <a:solidFill>
                          <a:srgbClr val="FF0000"/>
                        </a:solidFill>
                      </a:endParaRPr>
                    </a:p>
                  </a:txBody>
                  <a:tcPr/>
                </a:tc>
                <a:tc>
                  <a:txBody>
                    <a:bodyPr/>
                    <a:lstStyle/>
                    <a:p>
                      <a:r>
                        <a:rPr lang="en-US" sz="1800" kern="1200" dirty="0">
                          <a:solidFill>
                            <a:srgbClr val="FF0000"/>
                          </a:solidFill>
                          <a:effectLst/>
                          <a:latin typeface="+mn-lt"/>
                          <a:ea typeface="+mn-ea"/>
                          <a:cs typeface="+mn-cs"/>
                        </a:rPr>
                        <a:t>Other Details</a:t>
                      </a:r>
                      <a:endParaRPr lang="en-IN" dirty="0">
                        <a:solidFill>
                          <a:srgbClr val="FF0000"/>
                        </a:solidFill>
                      </a:endParaRPr>
                    </a:p>
                  </a:txBody>
                  <a:tcPr/>
                </a:tc>
                <a:tc>
                  <a:txBody>
                    <a:bodyPr/>
                    <a:lstStyle/>
                    <a:p>
                      <a:pPr algn="just"/>
                      <a:endParaRPr lang="en-US" b="0" dirty="0"/>
                    </a:p>
                  </a:txBody>
                  <a:tcPr/>
                </a:tc>
                <a:extLst>
                  <a:ext uri="{0D108BD9-81ED-4DB2-BD59-A6C34878D82A}">
                    <a16:rowId xmlns:a16="http://schemas.microsoft.com/office/drawing/2014/main" val="1277902566"/>
                  </a:ext>
                </a:extLst>
              </a:tr>
              <a:tr h="466200">
                <a:tc>
                  <a:txBody>
                    <a:bodyPr/>
                    <a:lstStyle/>
                    <a:p>
                      <a:r>
                        <a:rPr lang="en-US" dirty="0"/>
                        <a:t>4D(1)</a:t>
                      </a:r>
                      <a:endParaRPr lang="en-IN" dirty="0"/>
                    </a:p>
                  </a:txBody>
                  <a:tcPr/>
                </a:tc>
                <a:tc>
                  <a:txBody>
                    <a:bodyPr/>
                    <a:lstStyle/>
                    <a:p>
                      <a:r>
                        <a:rPr lang="en-US" sz="1800" kern="1200" dirty="0">
                          <a:solidFill>
                            <a:srgbClr val="FF0000"/>
                          </a:solidFill>
                          <a:effectLst/>
                          <a:latin typeface="+mn-lt"/>
                          <a:ea typeface="+mn-ea"/>
                          <a:cs typeface="+mn-cs"/>
                        </a:rPr>
                        <a:t>As per section 17(5)</a:t>
                      </a:r>
                      <a:endParaRPr lang="en-IN" dirty="0">
                        <a:solidFill>
                          <a:srgbClr val="FF0000"/>
                        </a:solidFill>
                      </a:endParaRPr>
                    </a:p>
                  </a:txBody>
                  <a:tcPr/>
                </a:tc>
                <a:tc>
                  <a:txBody>
                    <a:bodyPr/>
                    <a:lstStyle/>
                    <a:p>
                      <a:pPr algn="just"/>
                      <a:r>
                        <a:rPr lang="en-US" sz="1800" kern="1200" dirty="0">
                          <a:solidFill>
                            <a:srgbClr val="FF0000"/>
                          </a:solidFill>
                          <a:effectLst/>
                          <a:latin typeface="+mn-lt"/>
                          <a:ea typeface="+mn-ea"/>
                          <a:cs typeface="+mn-cs"/>
                        </a:rPr>
                        <a:t>ITC reclaimed which was reversed under Table 4(B)(2) in earlier tax Period</a:t>
                      </a:r>
                      <a:endParaRPr lang="en-IN" dirty="0">
                        <a:solidFill>
                          <a:srgbClr val="FF0000"/>
                        </a:solidFill>
                      </a:endParaRPr>
                    </a:p>
                  </a:txBody>
                  <a:tcPr/>
                </a:tc>
                <a:tc>
                  <a:txBody>
                    <a:bodyPr/>
                    <a:lstStyle/>
                    <a:p>
                      <a:pPr algn="just"/>
                      <a:r>
                        <a:rPr lang="en-US" dirty="0"/>
                        <a:t>• Temporary reversals done in Table 4B(2) in earlier months but availed in Table 4A(5) in current GSTR-3B to be disclosed here.</a:t>
                      </a:r>
                    </a:p>
                    <a:p>
                      <a:pPr algn="just"/>
                      <a:r>
                        <a:rPr lang="en-US" dirty="0"/>
                        <a:t>• No disclosure in Ineligible ITC to be done here now.</a:t>
                      </a:r>
                      <a:endParaRPr lang="en-IN" dirty="0"/>
                    </a:p>
                  </a:txBody>
                  <a:tcPr/>
                </a:tc>
                <a:extLst>
                  <a:ext uri="{0D108BD9-81ED-4DB2-BD59-A6C34878D82A}">
                    <a16:rowId xmlns:a16="http://schemas.microsoft.com/office/drawing/2014/main" val="200071073"/>
                  </a:ext>
                </a:extLst>
              </a:tr>
              <a:tr h="466200">
                <a:tc>
                  <a:txBody>
                    <a:bodyPr/>
                    <a:lstStyle/>
                    <a:p>
                      <a:r>
                        <a:rPr lang="en-US" dirty="0"/>
                        <a:t>4D(2)</a:t>
                      </a:r>
                      <a:endParaRPr lang="en-IN" dirty="0"/>
                    </a:p>
                  </a:txBody>
                  <a:tcPr/>
                </a:tc>
                <a:tc>
                  <a:txBody>
                    <a:bodyPr/>
                    <a:lstStyle/>
                    <a:p>
                      <a:r>
                        <a:rPr lang="en-US" sz="1800" kern="1200" dirty="0">
                          <a:solidFill>
                            <a:schemeClr val="tx1"/>
                          </a:solidFill>
                          <a:effectLst/>
                          <a:latin typeface="+mn-lt"/>
                          <a:ea typeface="+mn-ea"/>
                          <a:cs typeface="+mn-cs"/>
                        </a:rPr>
                        <a:t>Others</a:t>
                      </a:r>
                      <a:endParaRPr lang="en-IN" dirty="0"/>
                    </a:p>
                  </a:txBody>
                  <a:tcPr/>
                </a:tc>
                <a:tc>
                  <a:txBody>
                    <a:bodyPr/>
                    <a:lstStyle/>
                    <a:p>
                      <a:pPr algn="just"/>
                      <a:r>
                        <a:rPr lang="en-US" sz="1800" kern="1200" dirty="0">
                          <a:solidFill>
                            <a:schemeClr val="tx1"/>
                          </a:solidFill>
                          <a:effectLst/>
                          <a:latin typeface="+mn-lt"/>
                          <a:ea typeface="+mn-ea"/>
                          <a:cs typeface="+mn-cs"/>
                        </a:rPr>
                        <a:t>Ineligible ITC under section 16(4) and ITC restricted due to Place of Supply provisions</a:t>
                      </a:r>
                      <a:endParaRPr lang="en-IN" dirty="0"/>
                    </a:p>
                  </a:txBody>
                  <a:tcPr/>
                </a:tc>
                <a:tc>
                  <a:txBody>
                    <a:bodyPr/>
                    <a:lstStyle/>
                    <a:p>
                      <a:pPr algn="just"/>
                      <a:r>
                        <a:rPr lang="en-US" dirty="0"/>
                        <a:t>Details available in Table 4 of GSTR-2B to be disclosed here. These ITC are marked ineligible in GSTR-2B itself.</a:t>
                      </a:r>
                      <a:endParaRPr lang="en-IN" dirty="0"/>
                    </a:p>
                  </a:txBody>
                  <a:tcPr/>
                </a:tc>
                <a:extLst>
                  <a:ext uri="{0D108BD9-81ED-4DB2-BD59-A6C34878D82A}">
                    <a16:rowId xmlns:a16="http://schemas.microsoft.com/office/drawing/2014/main" val="3901398600"/>
                  </a:ext>
                </a:extLst>
              </a:tr>
            </a:tbl>
          </a:graphicData>
        </a:graphic>
      </p:graphicFrame>
      <p:sp>
        <p:nvSpPr>
          <p:cNvPr id="2" name="Slide Number Placeholder 1">
            <a:extLst>
              <a:ext uri="{FF2B5EF4-FFF2-40B4-BE49-F238E27FC236}">
                <a16:creationId xmlns:a16="http://schemas.microsoft.com/office/drawing/2014/main" id="{0D538D7B-5F86-A20F-68A5-5C023CAB98CC}"/>
              </a:ext>
            </a:extLst>
          </p:cNvPr>
          <p:cNvSpPr>
            <a:spLocks noGrp="1"/>
          </p:cNvSpPr>
          <p:nvPr>
            <p:ph type="sldNum" sz="quarter" idx="12"/>
          </p:nvPr>
        </p:nvSpPr>
        <p:spPr/>
        <p:txBody>
          <a:bodyPr/>
          <a:lstStyle/>
          <a:p>
            <a:fld id="{6D38AA12-2120-49BC-8E7C-BC6192EDFED3}" type="slidenum">
              <a:rPr lang="en-IN" smtClean="0"/>
              <a:t>15</a:t>
            </a:fld>
            <a:endParaRPr lang="en-IN"/>
          </a:p>
        </p:txBody>
      </p:sp>
    </p:spTree>
    <p:extLst>
      <p:ext uri="{BB962C8B-B14F-4D97-AF65-F5344CB8AC3E}">
        <p14:creationId xmlns:p14="http://schemas.microsoft.com/office/powerpoint/2010/main" val="88251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9"/>
          <p:cNvSpPr/>
          <p:nvPr/>
        </p:nvSpPr>
        <p:spPr>
          <a:xfrm>
            <a:off x="286300" y="1897609"/>
            <a:ext cx="11479437" cy="0"/>
          </a:xfrm>
          <a:prstGeom prst="line">
            <a:avLst/>
          </a:prstGeom>
          <a:ln w="9525" cap="flat">
            <a:solidFill>
              <a:srgbClr val="000000"/>
            </a:solidFill>
            <a:prstDash val="solid"/>
            <a:headEnd type="none" w="sm" len="sm"/>
            <a:tailEnd type="none" w="sm" len="sm"/>
          </a:ln>
        </p:spPr>
      </p:sp>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5" name="Group 45"/>
          <p:cNvGrpSpPr/>
          <p:nvPr/>
        </p:nvGrpSpPr>
        <p:grpSpPr>
          <a:xfrm>
            <a:off x="3327992" y="1712804"/>
            <a:ext cx="344211" cy="344211"/>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6C5FF"/>
            </a:solidFill>
          </p:spPr>
        </p:sp>
        <p:sp>
          <p:nvSpPr>
            <p:cNvPr id="47" name="TextBox 47"/>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grpSp>
        <p:nvGrpSpPr>
          <p:cNvPr id="48" name="Group 48"/>
          <p:cNvGrpSpPr/>
          <p:nvPr/>
        </p:nvGrpSpPr>
        <p:grpSpPr>
          <a:xfrm>
            <a:off x="7280972" y="1712804"/>
            <a:ext cx="344211" cy="344211"/>
            <a:chOff x="0" y="0"/>
            <a:chExt cx="812800" cy="812800"/>
          </a:xfrm>
        </p:grpSpPr>
        <p:sp>
          <p:nvSpPr>
            <p:cNvPr id="49" name="Freeform 4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C282"/>
            </a:solidFill>
          </p:spPr>
        </p:sp>
        <p:sp>
          <p:nvSpPr>
            <p:cNvPr id="50" name="TextBox 50"/>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grpSp>
        <p:nvGrpSpPr>
          <p:cNvPr id="51" name="Group 51"/>
          <p:cNvGrpSpPr/>
          <p:nvPr/>
        </p:nvGrpSpPr>
        <p:grpSpPr>
          <a:xfrm>
            <a:off x="11231525" y="1712804"/>
            <a:ext cx="344211" cy="344211"/>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885F1"/>
            </a:solidFill>
          </p:spPr>
        </p:sp>
        <p:sp>
          <p:nvSpPr>
            <p:cNvPr id="53" name="TextBox 53"/>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sp>
        <p:nvSpPr>
          <p:cNvPr id="56" name="TextBox 34">
            <a:extLst>
              <a:ext uri="{FF2B5EF4-FFF2-40B4-BE49-F238E27FC236}">
                <a16:creationId xmlns:a16="http://schemas.microsoft.com/office/drawing/2014/main" id="{B58BBC0A-9E2A-3E05-909B-CB0814C2766E}"/>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Notification</a:t>
            </a:r>
            <a:r>
              <a:rPr lang="pt-BR" sz="3600" b="1" i="1" dirty="0">
                <a:latin typeface="+mj-lt"/>
                <a:ea typeface="+mj-ea"/>
                <a:cs typeface="+mj-cs"/>
              </a:rPr>
              <a:t> 18/2022  – </a:t>
            </a:r>
            <a:r>
              <a:rPr lang="en-US" sz="3600" b="1" i="1" dirty="0">
                <a:latin typeface="+mj-lt"/>
                <a:ea typeface="+mj-ea"/>
                <a:cs typeface="+mj-cs"/>
              </a:rPr>
              <a:t>Introduction Of Amended Sec 38</a:t>
            </a:r>
            <a:endParaRPr lang="pt-BR" sz="3600" b="1" i="1" dirty="0">
              <a:latin typeface="+mj-lt"/>
              <a:ea typeface="+mj-ea"/>
              <a:cs typeface="+mj-cs"/>
            </a:endParaRPr>
          </a:p>
        </p:txBody>
      </p:sp>
      <p:sp>
        <p:nvSpPr>
          <p:cNvPr id="57" name="TextBox 40">
            <a:extLst>
              <a:ext uri="{FF2B5EF4-FFF2-40B4-BE49-F238E27FC236}">
                <a16:creationId xmlns:a16="http://schemas.microsoft.com/office/drawing/2014/main" id="{A4FEE052-7BCF-E5DA-B2DA-25BD527C2900}"/>
              </a:ext>
            </a:extLst>
          </p:cNvPr>
          <p:cNvSpPr txBox="1"/>
          <p:nvPr/>
        </p:nvSpPr>
        <p:spPr>
          <a:xfrm>
            <a:off x="585529" y="982207"/>
            <a:ext cx="10957937" cy="738664"/>
          </a:xfrm>
          <a:prstGeom prst="rect">
            <a:avLst/>
          </a:prstGeom>
        </p:spPr>
        <p:txBody>
          <a:bodyPr wrap="square" lIns="0" tIns="0" rIns="0" bIns="0" rtlCol="0" anchor="t">
            <a:spAutoFit/>
          </a:bodyPr>
          <a:lstStyle/>
          <a:p>
            <a:pPr algn="ctr"/>
            <a:r>
              <a:rPr lang="en-US" sz="2400" b="1" i="1" dirty="0">
                <a:solidFill>
                  <a:srgbClr val="FF0000"/>
                </a:solidFill>
                <a:cs typeface="Arial" panose="020B0604020202020204" pitchFamily="34" charset="0"/>
              </a:rPr>
              <a:t>Section 38 – Now provides for  “Communication of details of inward supplies and Input Tax Credit” substituting provision for “furnishing details of Inward supplies”. </a:t>
            </a:r>
          </a:p>
        </p:txBody>
      </p:sp>
      <p:graphicFrame>
        <p:nvGraphicFramePr>
          <p:cNvPr id="58" name="Table 4">
            <a:extLst>
              <a:ext uri="{FF2B5EF4-FFF2-40B4-BE49-F238E27FC236}">
                <a16:creationId xmlns:a16="http://schemas.microsoft.com/office/drawing/2014/main" id="{1C7B8DE9-EBD9-F616-D16A-E755906424EF}"/>
              </a:ext>
            </a:extLst>
          </p:cNvPr>
          <p:cNvGraphicFramePr>
            <a:graphicFrameLocks noGrp="1"/>
          </p:cNvGraphicFramePr>
          <p:nvPr>
            <p:extLst>
              <p:ext uri="{D42A27DB-BD31-4B8C-83A1-F6EECF244321}">
                <p14:modId xmlns:p14="http://schemas.microsoft.com/office/powerpoint/2010/main" val="782460748"/>
              </p:ext>
            </p:extLst>
          </p:nvPr>
        </p:nvGraphicFramePr>
        <p:xfrm>
          <a:off x="675597" y="2201483"/>
          <a:ext cx="10899371" cy="4357191"/>
        </p:xfrm>
        <a:graphic>
          <a:graphicData uri="http://schemas.openxmlformats.org/drawingml/2006/table">
            <a:tbl>
              <a:tblPr firstRow="1" bandRow="1">
                <a:tableStyleId>{C083E6E3-FA7D-4D7B-A595-EF9225AFEA82}</a:tableStyleId>
              </a:tblPr>
              <a:tblGrid>
                <a:gridCol w="1517353">
                  <a:extLst>
                    <a:ext uri="{9D8B030D-6E8A-4147-A177-3AD203B41FA5}">
                      <a16:colId xmlns:a16="http://schemas.microsoft.com/office/drawing/2014/main" val="2352920513"/>
                    </a:ext>
                  </a:extLst>
                </a:gridCol>
                <a:gridCol w="9382018">
                  <a:extLst>
                    <a:ext uri="{9D8B030D-6E8A-4147-A177-3AD203B41FA5}">
                      <a16:colId xmlns:a16="http://schemas.microsoft.com/office/drawing/2014/main" val="584192231"/>
                    </a:ext>
                  </a:extLst>
                </a:gridCol>
              </a:tblGrid>
              <a:tr h="1205180">
                <a:tc>
                  <a:txBody>
                    <a:bodyPr/>
                    <a:lstStyle/>
                    <a:p>
                      <a:r>
                        <a:rPr lang="en-US" sz="2000" b="1" dirty="0">
                          <a:solidFill>
                            <a:schemeClr val="tx1"/>
                          </a:solidFill>
                        </a:rPr>
                        <a:t>Pre – Amendment</a:t>
                      </a:r>
                      <a:endParaRPr lang="en-IN" sz="2000" b="1" dirty="0">
                        <a:solidFill>
                          <a:schemeClr val="tx1"/>
                        </a:solidFill>
                        <a:latin typeface="+mn-lt"/>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tx1"/>
                          </a:solidFill>
                        </a:rPr>
                        <a:t>Registered person shall verify, validate, modify or delete details of outward supplies and credit or debit note to prepare his details of inward supplies and shall furnish details of inward supplies after 10th and before 15th of the month succeeding the tax period. Such details of supplies modified, deleted or included shall be communicated to the supplier.</a:t>
                      </a:r>
                      <a:endParaRPr lang="en-US" sz="1800" b="1" dirty="0">
                        <a:solidFill>
                          <a:schemeClr val="tx1"/>
                        </a:solidFill>
                        <a:latin typeface="+mn-lt"/>
                        <a:cs typeface="Times New Roman" panose="02020603050405020304" pitchFamily="18" charset="0"/>
                      </a:endParaRPr>
                    </a:p>
                  </a:txBody>
                  <a:tcPr/>
                </a:tc>
                <a:extLst>
                  <a:ext uri="{0D108BD9-81ED-4DB2-BD59-A6C34878D82A}">
                    <a16:rowId xmlns:a16="http://schemas.microsoft.com/office/drawing/2014/main" val="2846984196"/>
                  </a:ext>
                </a:extLst>
              </a:tr>
              <a:tr h="3152011">
                <a:tc>
                  <a:txBody>
                    <a:bodyPr/>
                    <a:lstStyle/>
                    <a:p>
                      <a:r>
                        <a:rPr lang="en-US" sz="2000" b="1" dirty="0">
                          <a:solidFill>
                            <a:schemeClr val="tx1"/>
                          </a:solidFill>
                        </a:rPr>
                        <a:t>Post – </a:t>
                      </a:r>
                    </a:p>
                    <a:p>
                      <a:r>
                        <a:rPr lang="en-US" sz="2000" b="1" dirty="0">
                          <a:solidFill>
                            <a:schemeClr val="tx1"/>
                          </a:solidFill>
                        </a:rPr>
                        <a:t>Amendment</a:t>
                      </a:r>
                      <a:endParaRPr lang="en-IN" sz="2000" b="1" dirty="0">
                        <a:solidFill>
                          <a:schemeClr val="tx1"/>
                        </a:solidFill>
                        <a:latin typeface="+mn-lt"/>
                        <a:cs typeface="Times New Roman" panose="02020603050405020304" pitchFamily="18"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US" sz="1800" b="1" kern="1200" dirty="0">
                          <a:solidFill>
                            <a:schemeClr val="tx1"/>
                          </a:solidFill>
                        </a:rPr>
                        <a:t>The details of outward supplies furnished by the registered persons under sub-section (1) of section 37 and of such other supplies as may be prescribed, and an autogenerated statement containing the details of input tax credit shall be made available electronically to the recipients of such supplies in such form and manner, within such time, and subject to such conditions and restrictions as may be prescribed.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n-US" sz="1800" b="1" kern="1200" dirty="0">
                          <a:solidFill>
                            <a:schemeClr val="tx1"/>
                          </a:solidFill>
                        </a:rPr>
                        <a:t>The auto-generated statement under sub-section (1) shall consist of––</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rPr>
                        <a:t>(a)details of inward supplies in respect of which credit of input tax may be available to the recipient; and</a:t>
                      </a:r>
                    </a:p>
                    <a:p>
                      <a:pPr lvl="1" algn="just"/>
                      <a:r>
                        <a:rPr lang="en-US" sz="1800" b="1" kern="1200" dirty="0">
                          <a:solidFill>
                            <a:schemeClr val="tx1"/>
                          </a:solidFill>
                        </a:rPr>
                        <a:t>(b) details of supplies in respect of which such credit cannot be availed, whether wholly or partly, by the recipient, on account of the details of the said supplies being furnished under sub-section (1) of section 37,––</a:t>
                      </a:r>
                      <a:endParaRPr lang="en-US" sz="1800" b="1" kern="1200" dirty="0">
                        <a:solidFill>
                          <a:schemeClr val="tx1"/>
                        </a:solidFill>
                        <a:latin typeface="+mn-lt"/>
                        <a:ea typeface="+mn-ea"/>
                        <a:cs typeface="Times New Roman" panose="02020603050405020304" pitchFamily="18" charset="0"/>
                      </a:endParaRPr>
                    </a:p>
                  </a:txBody>
                  <a:tcPr/>
                </a:tc>
                <a:extLst>
                  <a:ext uri="{0D108BD9-81ED-4DB2-BD59-A6C34878D82A}">
                    <a16:rowId xmlns:a16="http://schemas.microsoft.com/office/drawing/2014/main" val="4097541121"/>
                  </a:ext>
                </a:extLst>
              </a:tr>
            </a:tbl>
          </a:graphicData>
        </a:graphic>
      </p:graphicFrame>
      <p:sp>
        <p:nvSpPr>
          <p:cNvPr id="59" name="Slide Number Placeholder 58">
            <a:extLst>
              <a:ext uri="{FF2B5EF4-FFF2-40B4-BE49-F238E27FC236}">
                <a16:creationId xmlns:a16="http://schemas.microsoft.com/office/drawing/2014/main" id="{5B37AE97-17C6-4DC6-52AD-E74E492CA12E}"/>
              </a:ext>
            </a:extLst>
          </p:cNvPr>
          <p:cNvSpPr>
            <a:spLocks noGrp="1"/>
          </p:cNvSpPr>
          <p:nvPr>
            <p:ph type="sldNum" sz="quarter" idx="12"/>
          </p:nvPr>
        </p:nvSpPr>
        <p:spPr>
          <a:xfrm>
            <a:off x="8610600" y="6491260"/>
            <a:ext cx="2743200" cy="365125"/>
          </a:xfrm>
        </p:spPr>
        <p:txBody>
          <a:bodyPr/>
          <a:lstStyle/>
          <a:p>
            <a:fld id="{6D38AA12-2120-49BC-8E7C-BC6192EDFED3}" type="slidenum">
              <a:rPr lang="en-IN" smtClean="0"/>
              <a:t>16</a:t>
            </a:fld>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9"/>
          <p:cNvSpPr/>
          <p:nvPr/>
        </p:nvSpPr>
        <p:spPr>
          <a:xfrm>
            <a:off x="286300" y="1897609"/>
            <a:ext cx="11479437" cy="0"/>
          </a:xfrm>
          <a:prstGeom prst="line">
            <a:avLst/>
          </a:prstGeom>
          <a:ln w="9525" cap="flat">
            <a:solidFill>
              <a:srgbClr val="000000"/>
            </a:solidFill>
            <a:prstDash val="solid"/>
            <a:headEnd type="none" w="sm" len="sm"/>
            <a:tailEnd type="none" w="sm" len="sm"/>
          </a:ln>
        </p:spPr>
      </p:sp>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5" name="Group 45"/>
          <p:cNvGrpSpPr/>
          <p:nvPr/>
        </p:nvGrpSpPr>
        <p:grpSpPr>
          <a:xfrm>
            <a:off x="3327992" y="1712804"/>
            <a:ext cx="344211" cy="344211"/>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6C5FF"/>
            </a:solidFill>
          </p:spPr>
        </p:sp>
        <p:sp>
          <p:nvSpPr>
            <p:cNvPr id="47" name="TextBox 47"/>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grpSp>
        <p:nvGrpSpPr>
          <p:cNvPr id="48" name="Group 48"/>
          <p:cNvGrpSpPr/>
          <p:nvPr/>
        </p:nvGrpSpPr>
        <p:grpSpPr>
          <a:xfrm>
            <a:off x="7280972" y="1712804"/>
            <a:ext cx="344211" cy="344211"/>
            <a:chOff x="0" y="0"/>
            <a:chExt cx="812800" cy="812800"/>
          </a:xfrm>
        </p:grpSpPr>
        <p:sp>
          <p:nvSpPr>
            <p:cNvPr id="49" name="Freeform 4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C282"/>
            </a:solidFill>
          </p:spPr>
        </p:sp>
        <p:sp>
          <p:nvSpPr>
            <p:cNvPr id="50" name="TextBox 50"/>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grpSp>
        <p:nvGrpSpPr>
          <p:cNvPr id="51" name="Group 51"/>
          <p:cNvGrpSpPr/>
          <p:nvPr/>
        </p:nvGrpSpPr>
        <p:grpSpPr>
          <a:xfrm>
            <a:off x="11231525" y="1712804"/>
            <a:ext cx="344211" cy="344211"/>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885F1"/>
            </a:solidFill>
          </p:spPr>
        </p:sp>
        <p:sp>
          <p:nvSpPr>
            <p:cNvPr id="53" name="TextBox 53"/>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sp>
        <p:nvSpPr>
          <p:cNvPr id="56" name="TextBox 34">
            <a:extLst>
              <a:ext uri="{FF2B5EF4-FFF2-40B4-BE49-F238E27FC236}">
                <a16:creationId xmlns:a16="http://schemas.microsoft.com/office/drawing/2014/main" id="{B58BBC0A-9E2A-3E05-909B-CB0814C2766E}"/>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Notification</a:t>
            </a:r>
            <a:r>
              <a:rPr lang="pt-BR" sz="3600" b="1" i="1" dirty="0">
                <a:latin typeface="+mj-lt"/>
                <a:ea typeface="+mj-ea"/>
                <a:cs typeface="+mj-cs"/>
              </a:rPr>
              <a:t> 18/2022  – </a:t>
            </a:r>
            <a:r>
              <a:rPr lang="en-US" sz="3600" b="1" i="1" dirty="0">
                <a:latin typeface="+mj-lt"/>
                <a:ea typeface="+mj-ea"/>
                <a:cs typeface="+mj-cs"/>
              </a:rPr>
              <a:t>Introduction Of Amended Sec 38</a:t>
            </a:r>
            <a:endParaRPr lang="pt-BR" sz="3600" b="1" i="1" dirty="0">
              <a:latin typeface="+mj-lt"/>
              <a:ea typeface="+mj-ea"/>
              <a:cs typeface="+mj-cs"/>
            </a:endParaRPr>
          </a:p>
        </p:txBody>
      </p:sp>
      <p:sp>
        <p:nvSpPr>
          <p:cNvPr id="57" name="TextBox 40">
            <a:extLst>
              <a:ext uri="{FF2B5EF4-FFF2-40B4-BE49-F238E27FC236}">
                <a16:creationId xmlns:a16="http://schemas.microsoft.com/office/drawing/2014/main" id="{A4FEE052-7BCF-E5DA-B2DA-25BD527C2900}"/>
              </a:ext>
            </a:extLst>
          </p:cNvPr>
          <p:cNvSpPr txBox="1"/>
          <p:nvPr/>
        </p:nvSpPr>
        <p:spPr>
          <a:xfrm>
            <a:off x="585529" y="982207"/>
            <a:ext cx="10957937" cy="738664"/>
          </a:xfrm>
          <a:prstGeom prst="rect">
            <a:avLst/>
          </a:prstGeom>
        </p:spPr>
        <p:txBody>
          <a:bodyPr wrap="square" lIns="0" tIns="0" rIns="0" bIns="0" rtlCol="0" anchor="t">
            <a:spAutoFit/>
          </a:bodyPr>
          <a:lstStyle/>
          <a:p>
            <a:pPr algn="ctr"/>
            <a:r>
              <a:rPr lang="en-US" sz="2400" b="1" i="1" dirty="0">
                <a:solidFill>
                  <a:srgbClr val="FF0000"/>
                </a:solidFill>
                <a:cs typeface="Arial" panose="020B0604020202020204" pitchFamily="34" charset="0"/>
              </a:rPr>
              <a:t>Section 38 – Now provides for  “Communication of details of inward supplies and Input Tax Credit” substituting provision for “furnishing details of Inward supplies”. </a:t>
            </a:r>
          </a:p>
        </p:txBody>
      </p:sp>
      <p:graphicFrame>
        <p:nvGraphicFramePr>
          <p:cNvPr id="58" name="Table 4">
            <a:extLst>
              <a:ext uri="{FF2B5EF4-FFF2-40B4-BE49-F238E27FC236}">
                <a16:creationId xmlns:a16="http://schemas.microsoft.com/office/drawing/2014/main" id="{1C7B8DE9-EBD9-F616-D16A-E755906424EF}"/>
              </a:ext>
            </a:extLst>
          </p:cNvPr>
          <p:cNvGraphicFramePr>
            <a:graphicFrameLocks noGrp="1"/>
          </p:cNvGraphicFramePr>
          <p:nvPr>
            <p:extLst>
              <p:ext uri="{D42A27DB-BD31-4B8C-83A1-F6EECF244321}">
                <p14:modId xmlns:p14="http://schemas.microsoft.com/office/powerpoint/2010/main" val="1298694981"/>
              </p:ext>
            </p:extLst>
          </p:nvPr>
        </p:nvGraphicFramePr>
        <p:xfrm>
          <a:off x="675597" y="2201483"/>
          <a:ext cx="10899371" cy="3931920"/>
        </p:xfrm>
        <a:graphic>
          <a:graphicData uri="http://schemas.openxmlformats.org/drawingml/2006/table">
            <a:tbl>
              <a:tblPr firstRow="1" bandRow="1">
                <a:tableStyleId>{C083E6E3-FA7D-4D7B-A595-EF9225AFEA82}</a:tableStyleId>
              </a:tblPr>
              <a:tblGrid>
                <a:gridCol w="1517353">
                  <a:extLst>
                    <a:ext uri="{9D8B030D-6E8A-4147-A177-3AD203B41FA5}">
                      <a16:colId xmlns:a16="http://schemas.microsoft.com/office/drawing/2014/main" val="2352920513"/>
                    </a:ext>
                  </a:extLst>
                </a:gridCol>
                <a:gridCol w="9382018">
                  <a:extLst>
                    <a:ext uri="{9D8B030D-6E8A-4147-A177-3AD203B41FA5}">
                      <a16:colId xmlns:a16="http://schemas.microsoft.com/office/drawing/2014/main" val="584192231"/>
                    </a:ext>
                  </a:extLst>
                </a:gridCol>
              </a:tblGrid>
              <a:tr h="3152011">
                <a:tc>
                  <a:txBody>
                    <a:bodyPr/>
                    <a:lstStyle/>
                    <a:p>
                      <a:r>
                        <a:rPr lang="en-US" sz="2000" b="1" dirty="0">
                          <a:solidFill>
                            <a:schemeClr val="tx1"/>
                          </a:solidFill>
                        </a:rPr>
                        <a:t>Post – </a:t>
                      </a:r>
                    </a:p>
                    <a:p>
                      <a:r>
                        <a:rPr lang="en-US" sz="2000" b="1" dirty="0">
                          <a:solidFill>
                            <a:schemeClr val="tx1"/>
                          </a:solidFill>
                        </a:rPr>
                        <a:t>Amendment</a:t>
                      </a:r>
                      <a:endParaRPr lang="en-IN" sz="2000" b="1" dirty="0">
                        <a:solidFill>
                          <a:schemeClr val="tx1"/>
                        </a:solidFill>
                        <a:latin typeface="+mn-lt"/>
                        <a:cs typeface="Times New Roman" panose="02020603050405020304" pitchFamily="18" charset="0"/>
                      </a:endParaRPr>
                    </a:p>
                  </a:txBody>
                  <a:tcPr/>
                </a:tc>
                <a:tc>
                  <a:txBody>
                    <a:bodyPr/>
                    <a:lstStyle/>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b="1" kern="1200" dirty="0">
                          <a:solidFill>
                            <a:schemeClr val="tx1"/>
                          </a:solidFill>
                        </a:rPr>
                        <a:t>by any registered person within such period of taking registration as may be prescribed; or</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b="1" kern="1200" dirty="0">
                          <a:solidFill>
                            <a:schemeClr val="tx1"/>
                          </a:solidFill>
                        </a:rPr>
                        <a:t>by any registered person, who has defaulted in payment of tax and where such default has continued for such period as may be prescribed; or</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b="1" kern="1200" dirty="0">
                          <a:solidFill>
                            <a:schemeClr val="tx1"/>
                          </a:solidFill>
                        </a:rPr>
                        <a:t>by any registered person, the output tax payable by whom in accordance with the statement of outward supplies furnished by him under the said subsection during such period, as may be prescribed, exceeds the output tax paid by him during the said period by such limit as may be prescribed; or</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b="1" kern="1200" dirty="0">
                          <a:solidFill>
                            <a:schemeClr val="tx1"/>
                          </a:solidFill>
                        </a:rPr>
                        <a:t>by any registered person who, during such period as may be prescribed, has availed credit of input tax of an amount that exceeds the credit that can be availed by him in accordance with clause (a), by such limit as may be prescribed; or</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b="1" kern="1200" dirty="0">
                          <a:solidFill>
                            <a:schemeClr val="tx1"/>
                          </a:solidFill>
                        </a:rPr>
                        <a:t>by any registered person, who has defaulted in discharging his tax liability in accordance with the provisions of sub-section (12) of section 49 subject to such conditions and restrictions as may be prescribed; or</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b="1" kern="1200" dirty="0">
                          <a:solidFill>
                            <a:schemeClr val="tx1"/>
                          </a:solidFill>
                        </a:rPr>
                        <a:t>by such other class of persons as may be prescribed.”.</a:t>
                      </a:r>
                    </a:p>
                  </a:txBody>
                  <a:tcPr/>
                </a:tc>
                <a:extLst>
                  <a:ext uri="{0D108BD9-81ED-4DB2-BD59-A6C34878D82A}">
                    <a16:rowId xmlns:a16="http://schemas.microsoft.com/office/drawing/2014/main" val="4097541121"/>
                  </a:ext>
                </a:extLst>
              </a:tr>
            </a:tbl>
          </a:graphicData>
        </a:graphic>
      </p:graphicFrame>
      <p:sp>
        <p:nvSpPr>
          <p:cNvPr id="2" name="Slide Number Placeholder 1">
            <a:extLst>
              <a:ext uri="{FF2B5EF4-FFF2-40B4-BE49-F238E27FC236}">
                <a16:creationId xmlns:a16="http://schemas.microsoft.com/office/drawing/2014/main" id="{AE9B2832-9BAD-574B-A151-21319CEF5291}"/>
              </a:ext>
            </a:extLst>
          </p:cNvPr>
          <p:cNvSpPr>
            <a:spLocks noGrp="1"/>
          </p:cNvSpPr>
          <p:nvPr>
            <p:ph type="sldNum" sz="quarter" idx="12"/>
          </p:nvPr>
        </p:nvSpPr>
        <p:spPr/>
        <p:txBody>
          <a:bodyPr/>
          <a:lstStyle/>
          <a:p>
            <a:fld id="{6D38AA12-2120-49BC-8E7C-BC6192EDFED3}" type="slidenum">
              <a:rPr lang="en-IN" smtClean="0"/>
              <a:t>17</a:t>
            </a:fld>
            <a:endParaRPr lang="en-IN"/>
          </a:p>
        </p:txBody>
      </p:sp>
    </p:spTree>
    <p:extLst>
      <p:ext uri="{BB962C8B-B14F-4D97-AF65-F5344CB8AC3E}">
        <p14:creationId xmlns:p14="http://schemas.microsoft.com/office/powerpoint/2010/main" val="187311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9"/>
          <p:cNvSpPr/>
          <p:nvPr/>
        </p:nvSpPr>
        <p:spPr>
          <a:xfrm>
            <a:off x="286300" y="1897609"/>
            <a:ext cx="11479437" cy="0"/>
          </a:xfrm>
          <a:prstGeom prst="line">
            <a:avLst/>
          </a:prstGeom>
          <a:ln w="9525" cap="flat">
            <a:solidFill>
              <a:srgbClr val="000000"/>
            </a:solidFill>
            <a:prstDash val="solid"/>
            <a:headEnd type="none" w="sm" len="sm"/>
            <a:tailEnd type="none" w="sm" len="sm"/>
          </a:ln>
        </p:spPr>
      </p:sp>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5" name="Group 45"/>
          <p:cNvGrpSpPr/>
          <p:nvPr/>
        </p:nvGrpSpPr>
        <p:grpSpPr>
          <a:xfrm>
            <a:off x="3327992" y="1712804"/>
            <a:ext cx="344211" cy="344211"/>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6C5FF"/>
            </a:solidFill>
          </p:spPr>
        </p:sp>
        <p:sp>
          <p:nvSpPr>
            <p:cNvPr id="47" name="TextBox 47"/>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grpSp>
        <p:nvGrpSpPr>
          <p:cNvPr id="48" name="Group 48"/>
          <p:cNvGrpSpPr/>
          <p:nvPr/>
        </p:nvGrpSpPr>
        <p:grpSpPr>
          <a:xfrm>
            <a:off x="7280972" y="1712804"/>
            <a:ext cx="344211" cy="344211"/>
            <a:chOff x="0" y="0"/>
            <a:chExt cx="812800" cy="812800"/>
          </a:xfrm>
        </p:grpSpPr>
        <p:sp>
          <p:nvSpPr>
            <p:cNvPr id="49" name="Freeform 4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C282"/>
            </a:solidFill>
          </p:spPr>
        </p:sp>
        <p:sp>
          <p:nvSpPr>
            <p:cNvPr id="50" name="TextBox 50"/>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grpSp>
        <p:nvGrpSpPr>
          <p:cNvPr id="51" name="Group 51"/>
          <p:cNvGrpSpPr/>
          <p:nvPr/>
        </p:nvGrpSpPr>
        <p:grpSpPr>
          <a:xfrm>
            <a:off x="11231525" y="1712804"/>
            <a:ext cx="344211" cy="344211"/>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885F1"/>
            </a:solidFill>
          </p:spPr>
        </p:sp>
        <p:sp>
          <p:nvSpPr>
            <p:cNvPr id="53" name="TextBox 53"/>
            <p:cNvSpPr txBox="1"/>
            <p:nvPr/>
          </p:nvSpPr>
          <p:spPr>
            <a:xfrm>
              <a:off x="76200" y="19050"/>
              <a:ext cx="660400" cy="717550"/>
            </a:xfrm>
            <a:prstGeom prst="rect">
              <a:avLst/>
            </a:prstGeom>
          </p:spPr>
          <p:txBody>
            <a:bodyPr lIns="33867" tIns="33867" rIns="33867" bIns="33867" rtlCol="0" anchor="ctr"/>
            <a:lstStyle/>
            <a:p>
              <a:pPr algn="ctr">
                <a:lnSpc>
                  <a:spcPts val="2147"/>
                </a:lnSpc>
              </a:pPr>
              <a:endParaRPr sz="1200"/>
            </a:p>
          </p:txBody>
        </p:sp>
      </p:grpSp>
      <p:sp>
        <p:nvSpPr>
          <p:cNvPr id="56" name="TextBox 34">
            <a:extLst>
              <a:ext uri="{FF2B5EF4-FFF2-40B4-BE49-F238E27FC236}">
                <a16:creationId xmlns:a16="http://schemas.microsoft.com/office/drawing/2014/main" id="{B58BBC0A-9E2A-3E05-909B-CB0814C2766E}"/>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Notification</a:t>
            </a:r>
            <a:r>
              <a:rPr lang="pt-BR" sz="3600" b="1" i="1" dirty="0">
                <a:latin typeface="+mj-lt"/>
                <a:ea typeface="+mj-ea"/>
                <a:cs typeface="+mj-cs"/>
              </a:rPr>
              <a:t> 18/2022  – </a:t>
            </a:r>
            <a:r>
              <a:rPr lang="en-US" sz="3600" b="1" i="1" dirty="0">
                <a:latin typeface="+mj-lt"/>
                <a:ea typeface="+mj-ea"/>
                <a:cs typeface="+mj-cs"/>
              </a:rPr>
              <a:t>Introduction Of Amended Sec 38</a:t>
            </a:r>
            <a:endParaRPr lang="pt-BR" sz="3600" b="1" i="1" dirty="0">
              <a:latin typeface="+mj-lt"/>
              <a:ea typeface="+mj-ea"/>
              <a:cs typeface="+mj-cs"/>
            </a:endParaRPr>
          </a:p>
        </p:txBody>
      </p:sp>
      <p:sp>
        <p:nvSpPr>
          <p:cNvPr id="57" name="TextBox 40">
            <a:extLst>
              <a:ext uri="{FF2B5EF4-FFF2-40B4-BE49-F238E27FC236}">
                <a16:creationId xmlns:a16="http://schemas.microsoft.com/office/drawing/2014/main" id="{A4FEE052-7BCF-E5DA-B2DA-25BD527C2900}"/>
              </a:ext>
            </a:extLst>
          </p:cNvPr>
          <p:cNvSpPr txBox="1"/>
          <p:nvPr/>
        </p:nvSpPr>
        <p:spPr>
          <a:xfrm>
            <a:off x="585529" y="982207"/>
            <a:ext cx="10957937" cy="738664"/>
          </a:xfrm>
          <a:prstGeom prst="rect">
            <a:avLst/>
          </a:prstGeom>
        </p:spPr>
        <p:txBody>
          <a:bodyPr wrap="square" lIns="0" tIns="0" rIns="0" bIns="0" rtlCol="0" anchor="t">
            <a:spAutoFit/>
          </a:bodyPr>
          <a:lstStyle/>
          <a:p>
            <a:pPr algn="ctr"/>
            <a:r>
              <a:rPr lang="en-US" sz="2400" b="1" i="1" dirty="0">
                <a:solidFill>
                  <a:srgbClr val="FF0000"/>
                </a:solidFill>
                <a:cs typeface="Arial" panose="020B0604020202020204" pitchFamily="34" charset="0"/>
              </a:rPr>
              <a:t>Section 38 – Now provides for  “Communication of details of inward supplies and Input Tax Credit” substituting provision for “furnishing details of Inward supplies”. </a:t>
            </a:r>
          </a:p>
        </p:txBody>
      </p:sp>
      <p:graphicFrame>
        <p:nvGraphicFramePr>
          <p:cNvPr id="58" name="Table 4">
            <a:extLst>
              <a:ext uri="{FF2B5EF4-FFF2-40B4-BE49-F238E27FC236}">
                <a16:creationId xmlns:a16="http://schemas.microsoft.com/office/drawing/2014/main" id="{1C7B8DE9-EBD9-F616-D16A-E755906424EF}"/>
              </a:ext>
            </a:extLst>
          </p:cNvPr>
          <p:cNvGraphicFramePr>
            <a:graphicFrameLocks noGrp="1"/>
          </p:cNvGraphicFramePr>
          <p:nvPr>
            <p:extLst>
              <p:ext uri="{D42A27DB-BD31-4B8C-83A1-F6EECF244321}">
                <p14:modId xmlns:p14="http://schemas.microsoft.com/office/powerpoint/2010/main" val="4205824994"/>
              </p:ext>
            </p:extLst>
          </p:nvPr>
        </p:nvGraphicFramePr>
        <p:xfrm>
          <a:off x="675597" y="2201483"/>
          <a:ext cx="10899371" cy="3931920"/>
        </p:xfrm>
        <a:graphic>
          <a:graphicData uri="http://schemas.openxmlformats.org/drawingml/2006/table">
            <a:tbl>
              <a:tblPr firstRow="1" bandRow="1">
                <a:tableStyleId>{C083E6E3-FA7D-4D7B-A595-EF9225AFEA82}</a:tableStyleId>
              </a:tblPr>
              <a:tblGrid>
                <a:gridCol w="1517353">
                  <a:extLst>
                    <a:ext uri="{9D8B030D-6E8A-4147-A177-3AD203B41FA5}">
                      <a16:colId xmlns:a16="http://schemas.microsoft.com/office/drawing/2014/main" val="2352920513"/>
                    </a:ext>
                  </a:extLst>
                </a:gridCol>
                <a:gridCol w="9382018">
                  <a:extLst>
                    <a:ext uri="{9D8B030D-6E8A-4147-A177-3AD203B41FA5}">
                      <a16:colId xmlns:a16="http://schemas.microsoft.com/office/drawing/2014/main" val="584192231"/>
                    </a:ext>
                  </a:extLst>
                </a:gridCol>
              </a:tblGrid>
              <a:tr h="3152011">
                <a:tc>
                  <a:txBody>
                    <a:bodyPr/>
                    <a:lstStyle/>
                    <a:p>
                      <a:r>
                        <a:rPr lang="en-US" sz="2400" b="1" dirty="0">
                          <a:solidFill>
                            <a:schemeClr val="tx1"/>
                          </a:solidFill>
                        </a:rPr>
                        <a:t>Remarks</a:t>
                      </a:r>
                      <a:endParaRPr lang="en-US" sz="2000" b="1" dirty="0">
                        <a:solidFill>
                          <a:schemeClr val="tx1"/>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800" b="1" kern="1200" dirty="0">
                          <a:solidFill>
                            <a:schemeClr val="tx1"/>
                          </a:solidFill>
                        </a:rPr>
                        <a:t>Proposed amendments has firstly done away with two-way communication concept which was envisaged earlier. Further, ignoring the doctrine of impossibility </a:t>
                      </a:r>
                      <a:r>
                        <a:rPr lang="en-US" sz="1800" b="1" i="1" kern="1200" dirty="0">
                          <a:solidFill>
                            <a:schemeClr val="tx1"/>
                          </a:solidFill>
                        </a:rPr>
                        <a:t>(Lex non </a:t>
                      </a:r>
                      <a:r>
                        <a:rPr lang="en-US" sz="1800" b="1" i="1" kern="1200" dirty="0" err="1">
                          <a:solidFill>
                            <a:schemeClr val="tx1"/>
                          </a:solidFill>
                        </a:rPr>
                        <a:t>cogit</a:t>
                      </a:r>
                      <a:r>
                        <a:rPr lang="en-US" sz="1800" b="1" i="1" kern="1200" dirty="0">
                          <a:solidFill>
                            <a:schemeClr val="tx1"/>
                          </a:solidFill>
                        </a:rPr>
                        <a:t> ad </a:t>
                      </a:r>
                      <a:r>
                        <a:rPr lang="en-US" sz="1800" b="1" i="1" kern="1200" dirty="0" err="1">
                          <a:solidFill>
                            <a:schemeClr val="tx1"/>
                          </a:solidFill>
                        </a:rPr>
                        <a:t>impossibilia</a:t>
                      </a:r>
                      <a:r>
                        <a:rPr lang="en-US" sz="1800" b="1" i="1" kern="1200" dirty="0">
                          <a:solidFill>
                            <a:schemeClr val="tx1"/>
                          </a:solidFill>
                        </a:rPr>
                        <a:t>)</a:t>
                      </a:r>
                      <a:r>
                        <a:rPr lang="en-US" sz="1800" b="1" kern="1200" dirty="0">
                          <a:solidFill>
                            <a:schemeClr val="tx1"/>
                          </a:solidFill>
                        </a:rPr>
                        <a:t> ITC reflecting in GSTR-2B of a recipient can be restricted if – </a:t>
                      </a:r>
                    </a:p>
                    <a:p>
                      <a:pPr marL="400050" marR="0" lvl="0"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a:solidFill>
                            <a:schemeClr val="tx1"/>
                          </a:solidFill>
                        </a:rPr>
                        <a:t>Supplier is a newly registered person under GST</a:t>
                      </a:r>
                    </a:p>
                    <a:p>
                      <a:pPr marL="400050" marR="0" lvl="0"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a:solidFill>
                            <a:schemeClr val="tx1"/>
                          </a:solidFill>
                        </a:rPr>
                        <a:t>Registered person has defaulted in payment of tax for a continued period.</a:t>
                      </a:r>
                    </a:p>
                    <a:p>
                      <a:pPr marL="400050" marR="0" lvl="0"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a:solidFill>
                            <a:schemeClr val="tx1"/>
                          </a:solidFill>
                        </a:rPr>
                        <a:t>Liability disclosed by supplier in GSTR-1 exceeds that discharged through GSTR-3B.</a:t>
                      </a:r>
                    </a:p>
                    <a:p>
                      <a:pPr marL="400050" marR="0" lvl="0"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a:solidFill>
                            <a:schemeClr val="tx1"/>
                          </a:solidFill>
                        </a:rPr>
                        <a:t>Supplier has availed excess ITC than that reflecting in its GSTR-2B. Percentage shall be prescribed.</a:t>
                      </a:r>
                    </a:p>
                    <a:p>
                      <a:pPr marL="400050" marR="0" lvl="0"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a:solidFill>
                            <a:schemeClr val="tx1"/>
                          </a:solidFill>
                        </a:rPr>
                        <a:t>Supplier has discharged liability from ITC instead of Cash for case provided in section 49(12).</a:t>
                      </a:r>
                    </a:p>
                    <a:p>
                      <a:pPr marL="400050" marR="0" lvl="0"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kern="1200" dirty="0">
                          <a:solidFill>
                            <a:schemeClr val="tx1"/>
                          </a:solidFill>
                        </a:rPr>
                        <a:t>Other restriction as may be prescribed.</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kern="12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800" b="1" i="1" kern="1200" dirty="0">
                          <a:solidFill>
                            <a:srgbClr val="FF0000"/>
                          </a:solidFill>
                        </a:rPr>
                        <a:t>The law which was introduced with the view to allow seamless flow of credit seems to have lost its essence. This provision can prove to be draconian for the tax payers and might lead to increasing litigations in future. </a:t>
                      </a:r>
                    </a:p>
                  </a:txBody>
                  <a:tcPr/>
                </a:tc>
                <a:extLst>
                  <a:ext uri="{0D108BD9-81ED-4DB2-BD59-A6C34878D82A}">
                    <a16:rowId xmlns:a16="http://schemas.microsoft.com/office/drawing/2014/main" val="4097541121"/>
                  </a:ext>
                </a:extLst>
              </a:tr>
            </a:tbl>
          </a:graphicData>
        </a:graphic>
      </p:graphicFrame>
      <p:sp>
        <p:nvSpPr>
          <p:cNvPr id="2" name="Slide Number Placeholder 1">
            <a:extLst>
              <a:ext uri="{FF2B5EF4-FFF2-40B4-BE49-F238E27FC236}">
                <a16:creationId xmlns:a16="http://schemas.microsoft.com/office/drawing/2014/main" id="{304A1116-C0D8-98AC-1A62-4BE20F357AF4}"/>
              </a:ext>
            </a:extLst>
          </p:cNvPr>
          <p:cNvSpPr>
            <a:spLocks noGrp="1"/>
          </p:cNvSpPr>
          <p:nvPr>
            <p:ph type="sldNum" sz="quarter" idx="12"/>
          </p:nvPr>
        </p:nvSpPr>
        <p:spPr/>
        <p:txBody>
          <a:bodyPr/>
          <a:lstStyle/>
          <a:p>
            <a:fld id="{6D38AA12-2120-49BC-8E7C-BC6192EDFED3}" type="slidenum">
              <a:rPr lang="en-IN" smtClean="0"/>
              <a:t>18</a:t>
            </a:fld>
            <a:endParaRPr lang="en-IN"/>
          </a:p>
        </p:txBody>
      </p:sp>
    </p:spTree>
    <p:extLst>
      <p:ext uri="{BB962C8B-B14F-4D97-AF65-F5344CB8AC3E}">
        <p14:creationId xmlns:p14="http://schemas.microsoft.com/office/powerpoint/2010/main" val="158278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5366" y="1300339"/>
            <a:ext cx="440829" cy="386645"/>
            <a:chOff x="0" y="0"/>
            <a:chExt cx="237662" cy="208450"/>
          </a:xfrm>
        </p:grpSpPr>
        <p:sp>
          <p:nvSpPr>
            <p:cNvPr id="3" name="Freeform 3"/>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36C5FF"/>
            </a:solidFill>
          </p:spPr>
          <p:txBody>
            <a:bodyPr/>
            <a:lstStyle/>
            <a:p>
              <a:pPr algn="ctr"/>
              <a:r>
                <a:rPr lang="en-US" sz="1600" dirty="0">
                  <a:solidFill>
                    <a:schemeClr val="bg1"/>
                  </a:solidFill>
                  <a:latin typeface="Noto Sans" panose="020B0604020202020204" charset="0"/>
                  <a:ea typeface="Noto Sans" panose="020B0604020202020204" charset="0"/>
                </a:rPr>
                <a:t>1.</a:t>
              </a:r>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2239"/>
                </a:lnSpc>
                <a:spcBef>
                  <a:spcPct val="0"/>
                </a:spcBef>
              </a:pPr>
              <a:r>
                <a:rPr lang="en-US" sz="1600">
                  <a:solidFill>
                    <a:srgbClr val="FFFFFF"/>
                  </a:solidFill>
                  <a:latin typeface="Noto Sans"/>
                </a:rPr>
                <a:t>1.</a:t>
              </a:r>
            </a:p>
          </p:txBody>
        </p:sp>
      </p:grpSp>
      <p:grpSp>
        <p:nvGrpSpPr>
          <p:cNvPr id="5" name="Group 5"/>
          <p:cNvGrpSpPr/>
          <p:nvPr/>
        </p:nvGrpSpPr>
        <p:grpSpPr>
          <a:xfrm>
            <a:off x="4557716" y="1300339"/>
            <a:ext cx="440829" cy="386645"/>
            <a:chOff x="0" y="0"/>
            <a:chExt cx="237662" cy="208450"/>
          </a:xfrm>
        </p:grpSpPr>
        <p:sp>
          <p:nvSpPr>
            <p:cNvPr id="6" name="Freeform 6"/>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00C282"/>
            </a:solidFill>
          </p:spPr>
          <p:txBody>
            <a:bodyPr/>
            <a:lstStyle/>
            <a:p>
              <a:pPr algn="ctr"/>
              <a:r>
                <a:rPr lang="en-US" sz="1867" dirty="0">
                  <a:solidFill>
                    <a:schemeClr val="bg1"/>
                  </a:solidFill>
                  <a:latin typeface="Noto Sans" panose="020B0604020202020204" charset="0"/>
                  <a:ea typeface="Noto Sans" panose="020B0604020202020204" charset="0"/>
                </a:rPr>
                <a:t>2.</a:t>
              </a:r>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2239"/>
                </a:lnSpc>
                <a:spcBef>
                  <a:spcPct val="0"/>
                </a:spcBef>
              </a:pPr>
              <a:r>
                <a:rPr lang="en-US" sz="1600">
                  <a:solidFill>
                    <a:srgbClr val="FFFFFF"/>
                  </a:solidFill>
                  <a:latin typeface="Noto Sans"/>
                </a:rPr>
                <a:t>2.</a:t>
              </a:r>
            </a:p>
          </p:txBody>
        </p:sp>
      </p:grpSp>
      <p:grpSp>
        <p:nvGrpSpPr>
          <p:cNvPr id="8" name="Group 8"/>
          <p:cNvGrpSpPr/>
          <p:nvPr/>
        </p:nvGrpSpPr>
        <p:grpSpPr>
          <a:xfrm>
            <a:off x="8389945" y="1229669"/>
            <a:ext cx="1507627" cy="1578297"/>
            <a:chOff x="0" y="-38100"/>
            <a:chExt cx="812800" cy="850900"/>
          </a:xfrm>
        </p:grpSpPr>
        <p:sp>
          <p:nvSpPr>
            <p:cNvPr id="9" name="Freeform 9"/>
            <p:cNvSpPr/>
            <p:nvPr/>
          </p:nvSpPr>
          <p:spPr>
            <a:xfrm>
              <a:off x="0" y="0"/>
              <a:ext cx="237662" cy="208450"/>
            </a:xfrm>
            <a:custGeom>
              <a:avLst/>
              <a:gdLst/>
              <a:ahLst/>
              <a:cxnLst/>
              <a:rect l="l" t="t" r="r" b="b"/>
              <a:pathLst>
                <a:path w="237662" h="208450">
                  <a:moveTo>
                    <a:pt x="0" y="0"/>
                  </a:moveTo>
                  <a:lnTo>
                    <a:pt x="237662" y="0"/>
                  </a:lnTo>
                  <a:lnTo>
                    <a:pt x="237662" y="208450"/>
                  </a:lnTo>
                  <a:lnTo>
                    <a:pt x="0" y="208450"/>
                  </a:lnTo>
                  <a:close/>
                </a:path>
              </a:pathLst>
            </a:custGeom>
            <a:solidFill>
              <a:srgbClr val="1885F1"/>
            </a:solidFill>
          </p:spPr>
          <p:txBody>
            <a:bodyPr/>
            <a:lstStyle/>
            <a:p>
              <a:pPr algn="ctr"/>
              <a:r>
                <a:rPr lang="en-US" sz="1600" dirty="0">
                  <a:solidFill>
                    <a:schemeClr val="bg1"/>
                  </a:solidFill>
                  <a:latin typeface="Noto Sans" panose="020B0604020202020204" charset="0"/>
                  <a:ea typeface="Noto Sans" panose="020B0604020202020204" charset="0"/>
                </a:rPr>
                <a:t>3.</a:t>
              </a:r>
            </a:p>
          </p:txBody>
        </p:sp>
        <p:sp>
          <p:nvSpPr>
            <p:cNvPr id="10" name="TextBox 10"/>
            <p:cNvSpPr txBox="1"/>
            <p:nvPr/>
          </p:nvSpPr>
          <p:spPr>
            <a:xfrm>
              <a:off x="0" y="-38100"/>
              <a:ext cx="812800" cy="850900"/>
            </a:xfrm>
            <a:prstGeom prst="rect">
              <a:avLst/>
            </a:prstGeom>
          </p:spPr>
          <p:txBody>
            <a:bodyPr lIns="33867" tIns="33867" rIns="33867" bIns="33867" rtlCol="0" anchor="ctr"/>
            <a:lstStyle/>
            <a:p>
              <a:pPr algn="ctr">
                <a:lnSpc>
                  <a:spcPts val="2239"/>
                </a:lnSpc>
                <a:spcBef>
                  <a:spcPct val="0"/>
                </a:spcBef>
              </a:pPr>
              <a:r>
                <a:rPr lang="en-US" sz="1600">
                  <a:solidFill>
                    <a:srgbClr val="FFFFFF"/>
                  </a:solidFill>
                  <a:latin typeface="Noto Sans"/>
                </a:rPr>
                <a:t>3.</a:t>
              </a:r>
            </a:p>
          </p:txBody>
        </p:sp>
      </p:grpSp>
      <p:grpSp>
        <p:nvGrpSpPr>
          <p:cNvPr id="18" name="Group 18"/>
          <p:cNvGrpSpPr/>
          <p:nvPr/>
        </p:nvGrpSpPr>
        <p:grpSpPr>
          <a:xfrm>
            <a:off x="0" y="6655500"/>
            <a:ext cx="685800" cy="202500"/>
            <a:chOff x="0" y="0"/>
            <a:chExt cx="270933" cy="80000"/>
          </a:xfrm>
        </p:grpSpPr>
        <p:sp>
          <p:nvSpPr>
            <p:cNvPr id="19" name="Freeform 19"/>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20" name="TextBox 20"/>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21" name="Group 21"/>
          <p:cNvGrpSpPr/>
          <p:nvPr/>
        </p:nvGrpSpPr>
        <p:grpSpPr>
          <a:xfrm>
            <a:off x="11506200" y="0"/>
            <a:ext cx="685800" cy="202500"/>
            <a:chOff x="0" y="0"/>
            <a:chExt cx="270933" cy="80000"/>
          </a:xfrm>
        </p:grpSpPr>
        <p:sp>
          <p:nvSpPr>
            <p:cNvPr id="22" name="Freeform 22"/>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23" name="TextBox 23"/>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24" name="Group 24"/>
          <p:cNvGrpSpPr/>
          <p:nvPr/>
        </p:nvGrpSpPr>
        <p:grpSpPr>
          <a:xfrm>
            <a:off x="0" y="0"/>
            <a:ext cx="685800" cy="202500"/>
            <a:chOff x="0" y="0"/>
            <a:chExt cx="270933" cy="80000"/>
          </a:xfrm>
        </p:grpSpPr>
        <p:sp>
          <p:nvSpPr>
            <p:cNvPr id="25" name="Freeform 25"/>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26" name="TextBox 26"/>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27" name="Group 27"/>
          <p:cNvGrpSpPr/>
          <p:nvPr/>
        </p:nvGrpSpPr>
        <p:grpSpPr>
          <a:xfrm>
            <a:off x="11506200" y="6655500"/>
            <a:ext cx="685800" cy="202500"/>
            <a:chOff x="0" y="0"/>
            <a:chExt cx="270933" cy="80000"/>
          </a:xfrm>
        </p:grpSpPr>
        <p:sp>
          <p:nvSpPr>
            <p:cNvPr id="28" name="Freeform 2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29" name="TextBox 2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31" name="TextBox 35">
            <a:extLst>
              <a:ext uri="{FF2B5EF4-FFF2-40B4-BE49-F238E27FC236}">
                <a16:creationId xmlns:a16="http://schemas.microsoft.com/office/drawing/2014/main" id="{EA595426-45B1-9DBB-0B15-73946C96730A}"/>
              </a:ext>
            </a:extLst>
          </p:cNvPr>
          <p:cNvSpPr txBox="1"/>
          <p:nvPr/>
        </p:nvSpPr>
        <p:spPr>
          <a:xfrm>
            <a:off x="905366" y="1918800"/>
            <a:ext cx="2926546" cy="3411190"/>
          </a:xfrm>
          <a:prstGeom prst="rect">
            <a:avLst/>
          </a:prstGeom>
        </p:spPr>
        <p:txBody>
          <a:bodyPr wrap="square" lIns="0" tIns="0" rIns="0" bIns="0" rtlCol="0" anchor="t">
            <a:spAutoFit/>
          </a:bodyPr>
          <a:lstStyle/>
          <a:p>
            <a:pPr algn="just">
              <a:lnSpc>
                <a:spcPts val="1867"/>
              </a:lnSpc>
              <a:spcBef>
                <a:spcPct val="0"/>
              </a:spcBef>
            </a:pPr>
            <a:r>
              <a:rPr lang="en-US" dirty="0">
                <a:solidFill>
                  <a:srgbClr val="000000"/>
                </a:solidFill>
                <a:cs typeface="Times New Roman" panose="02020603050405020304" pitchFamily="18" charset="0"/>
              </a:rPr>
              <a:t>The amount forfeited in the case of non-refundable ticket for air travel or security deposit, or earnest money forfeited in case of the customer failing to avail the travel, tour operator or hotel accommodation service or such other intended supplies </a:t>
            </a:r>
            <a:r>
              <a:rPr lang="en-US" b="1" dirty="0">
                <a:solidFill>
                  <a:srgbClr val="000000"/>
                </a:solidFill>
                <a:cs typeface="Times New Roman" panose="02020603050405020304" pitchFamily="18" charset="0"/>
              </a:rPr>
              <a:t>should be assessed at the same rate as applicable to the service contract, say air transport or tour operator service, or other such services.</a:t>
            </a:r>
          </a:p>
        </p:txBody>
      </p:sp>
      <p:sp>
        <p:nvSpPr>
          <p:cNvPr id="32" name="TextBox 35">
            <a:extLst>
              <a:ext uri="{FF2B5EF4-FFF2-40B4-BE49-F238E27FC236}">
                <a16:creationId xmlns:a16="http://schemas.microsoft.com/office/drawing/2014/main" id="{636D33EF-C012-124A-5327-AC835EE0C3BB}"/>
              </a:ext>
            </a:extLst>
          </p:cNvPr>
          <p:cNvSpPr txBox="1"/>
          <p:nvPr/>
        </p:nvSpPr>
        <p:spPr>
          <a:xfrm>
            <a:off x="4471944" y="1903869"/>
            <a:ext cx="3116255" cy="3411190"/>
          </a:xfrm>
          <a:prstGeom prst="rect">
            <a:avLst/>
          </a:prstGeom>
        </p:spPr>
        <p:txBody>
          <a:bodyPr wrap="square" lIns="0" tIns="0" rIns="0" bIns="0" rtlCol="0" anchor="t">
            <a:spAutoFit/>
          </a:bodyPr>
          <a:lstStyle/>
          <a:p>
            <a:pPr algn="just">
              <a:lnSpc>
                <a:spcPts val="1867"/>
              </a:lnSpc>
              <a:spcBef>
                <a:spcPct val="0"/>
              </a:spcBef>
            </a:pPr>
            <a:r>
              <a:rPr lang="en-US" dirty="0">
                <a:solidFill>
                  <a:srgbClr val="000000"/>
                </a:solidFill>
                <a:cs typeface="Times New Roman" panose="02020603050405020304" pitchFamily="18" charset="0"/>
              </a:rPr>
              <a:t>However, forfeiture of earnest money by a seller in case of breach of ‘an agreement to sell’ an immovable property by the buyer or such forfeiture by Government or local authority in the event of a successful bidder failing to act after winning the bid for allotment of natural resources, </a:t>
            </a:r>
            <a:r>
              <a:rPr lang="en-US" b="1" dirty="0">
                <a:solidFill>
                  <a:srgbClr val="000000"/>
                </a:solidFill>
                <a:cs typeface="Times New Roman" panose="02020603050405020304" pitchFamily="18" charset="0"/>
              </a:rPr>
              <a:t>is a mere flow of money, as the buyer or the successful bidder does not get anything in return for such forfeiture of earnest money. </a:t>
            </a:r>
          </a:p>
        </p:txBody>
      </p:sp>
      <p:sp>
        <p:nvSpPr>
          <p:cNvPr id="33" name="TextBox 35">
            <a:extLst>
              <a:ext uri="{FF2B5EF4-FFF2-40B4-BE49-F238E27FC236}">
                <a16:creationId xmlns:a16="http://schemas.microsoft.com/office/drawing/2014/main" id="{930F3D16-BF02-1F2A-4FD0-9C176FBA6DB5}"/>
              </a:ext>
            </a:extLst>
          </p:cNvPr>
          <p:cNvSpPr txBox="1"/>
          <p:nvPr/>
        </p:nvSpPr>
        <p:spPr>
          <a:xfrm>
            <a:off x="8210066" y="1903869"/>
            <a:ext cx="2942616" cy="2923877"/>
          </a:xfrm>
          <a:prstGeom prst="rect">
            <a:avLst/>
          </a:prstGeom>
        </p:spPr>
        <p:txBody>
          <a:bodyPr wrap="square" lIns="0" tIns="0" rIns="0" bIns="0" rtlCol="0" anchor="t">
            <a:spAutoFit/>
          </a:bodyPr>
          <a:lstStyle/>
          <a:p>
            <a:pPr algn="just">
              <a:lnSpc>
                <a:spcPts val="1867"/>
              </a:lnSpc>
              <a:spcBef>
                <a:spcPct val="0"/>
              </a:spcBef>
            </a:pPr>
            <a:r>
              <a:rPr lang="en-US" dirty="0">
                <a:solidFill>
                  <a:srgbClr val="000000"/>
                </a:solidFill>
                <a:cs typeface="Times New Roman" panose="02020603050405020304" pitchFamily="18" charset="0"/>
              </a:rPr>
              <a:t>Forfeiture of earnest money is stipulated in such cases not as a consideration for tolerating the breach of contract but as a compensation for the losses suffered and as a penalty for discouraging the non-serious buyers or bidders. </a:t>
            </a:r>
            <a:r>
              <a:rPr lang="en-US" b="1" dirty="0">
                <a:solidFill>
                  <a:srgbClr val="000000"/>
                </a:solidFill>
                <a:cs typeface="Times New Roman" panose="02020603050405020304" pitchFamily="18" charset="0"/>
              </a:rPr>
              <a:t>Such payments being merely flow of money are not a consideration for any supply and are not taxable.</a:t>
            </a:r>
          </a:p>
        </p:txBody>
      </p:sp>
      <p:sp>
        <p:nvSpPr>
          <p:cNvPr id="34" name="TextBox 33">
            <a:extLst>
              <a:ext uri="{FF2B5EF4-FFF2-40B4-BE49-F238E27FC236}">
                <a16:creationId xmlns:a16="http://schemas.microsoft.com/office/drawing/2014/main" id="{7E1DF7E2-E6BC-4266-67A2-E7824BB4502C}"/>
              </a:ext>
            </a:extLst>
          </p:cNvPr>
          <p:cNvSpPr txBox="1"/>
          <p:nvPr/>
        </p:nvSpPr>
        <p:spPr>
          <a:xfrm>
            <a:off x="1109272" y="5891134"/>
            <a:ext cx="184731" cy="369332"/>
          </a:xfrm>
          <a:prstGeom prst="rect">
            <a:avLst/>
          </a:prstGeom>
          <a:noFill/>
        </p:spPr>
        <p:txBody>
          <a:bodyPr wrap="none" rtlCol="0">
            <a:spAutoFit/>
          </a:bodyPr>
          <a:lstStyle/>
          <a:p>
            <a:endParaRPr lang="en-IN" dirty="0"/>
          </a:p>
        </p:txBody>
      </p:sp>
      <p:sp>
        <p:nvSpPr>
          <p:cNvPr id="11" name="TextBox 35">
            <a:extLst>
              <a:ext uri="{FF2B5EF4-FFF2-40B4-BE49-F238E27FC236}">
                <a16:creationId xmlns:a16="http://schemas.microsoft.com/office/drawing/2014/main" id="{38C04DD8-54FB-5F8E-FE8A-3C597B54FF5E}"/>
              </a:ext>
            </a:extLst>
          </p:cNvPr>
          <p:cNvSpPr txBox="1"/>
          <p:nvPr/>
        </p:nvSpPr>
        <p:spPr>
          <a:xfrm>
            <a:off x="840638" y="5489636"/>
            <a:ext cx="10642599" cy="974626"/>
          </a:xfrm>
          <a:prstGeom prst="rect">
            <a:avLst/>
          </a:prstGeom>
        </p:spPr>
        <p:txBody>
          <a:bodyPr wrap="square" lIns="0" tIns="0" rIns="0" bIns="0" rtlCol="0" anchor="t">
            <a:spAutoFit/>
          </a:bodyPr>
          <a:lstStyle/>
          <a:p>
            <a:pPr algn="just">
              <a:lnSpc>
                <a:spcPts val="1867"/>
              </a:lnSpc>
              <a:spcBef>
                <a:spcPct val="0"/>
              </a:spcBef>
            </a:pPr>
            <a:r>
              <a:rPr lang="en-US" b="1" i="1" dirty="0">
                <a:solidFill>
                  <a:srgbClr val="FF0000"/>
                </a:solidFill>
                <a:cs typeface="Times New Roman" panose="02020603050405020304" pitchFamily="18" charset="0"/>
              </a:rPr>
              <a:t>This is a welcome clarification as rate of tax applicable on cancellation charges has been linked with underlying principal supply. Same shall not be taxable under SAC 999794. Therefore, if principal supply is exempt from GST, cancellation charges collected for such supply shall also be exempted and same shall not be taxed under SAC 999794.</a:t>
            </a:r>
          </a:p>
        </p:txBody>
      </p:sp>
      <p:sp>
        <p:nvSpPr>
          <p:cNvPr id="12" name="Slide Number Placeholder 11">
            <a:extLst>
              <a:ext uri="{FF2B5EF4-FFF2-40B4-BE49-F238E27FC236}">
                <a16:creationId xmlns:a16="http://schemas.microsoft.com/office/drawing/2014/main" id="{ACB0BC5E-2344-3D38-4841-CEB460ECA73E}"/>
              </a:ext>
            </a:extLst>
          </p:cNvPr>
          <p:cNvSpPr>
            <a:spLocks noGrp="1"/>
          </p:cNvSpPr>
          <p:nvPr>
            <p:ph type="sldNum" sz="quarter" idx="12"/>
          </p:nvPr>
        </p:nvSpPr>
        <p:spPr/>
        <p:txBody>
          <a:bodyPr/>
          <a:lstStyle/>
          <a:p>
            <a:fld id="{6D38AA12-2120-49BC-8E7C-BC6192EDFED3}" type="slidenum">
              <a:rPr lang="en-IN" smtClean="0"/>
              <a:t>19</a:t>
            </a:fld>
            <a:endParaRPr lang="en-IN"/>
          </a:p>
        </p:txBody>
      </p:sp>
      <p:sp>
        <p:nvSpPr>
          <p:cNvPr id="13" name="TextBox 34">
            <a:extLst>
              <a:ext uri="{FF2B5EF4-FFF2-40B4-BE49-F238E27FC236}">
                <a16:creationId xmlns:a16="http://schemas.microsoft.com/office/drawing/2014/main" id="{2198BAD7-9BD7-4589-7214-4CE398AEC782}"/>
              </a:ext>
            </a:extLst>
          </p:cNvPr>
          <p:cNvSpPr txBox="1"/>
          <p:nvPr/>
        </p:nvSpPr>
        <p:spPr>
          <a:xfrm>
            <a:off x="335077" y="393138"/>
            <a:ext cx="11653723" cy="500137"/>
          </a:xfrm>
          <a:prstGeom prst="rect">
            <a:avLst/>
          </a:prstGeom>
        </p:spPr>
        <p:txBody>
          <a:bodyPr wrap="square" lIns="0" tIns="0" rIns="0" bIns="0" rtlCol="0" anchor="t">
            <a:spAutoFit/>
          </a:bodyPr>
          <a:lstStyle/>
          <a:p>
            <a:pPr algn="ctr">
              <a:lnSpc>
                <a:spcPts val="3867"/>
              </a:lnSpc>
              <a:spcBef>
                <a:spcPct val="0"/>
              </a:spcBef>
            </a:pPr>
            <a:r>
              <a:rPr lang="en-US" sz="3600" b="1" i="1" dirty="0">
                <a:latin typeface="+mj-lt"/>
                <a:ea typeface="+mj-ea"/>
                <a:cs typeface="+mj-cs"/>
              </a:rPr>
              <a:t>Circular </a:t>
            </a:r>
            <a:r>
              <a:rPr lang="pt-BR" sz="3600" b="1" i="1" dirty="0">
                <a:latin typeface="+mj-lt"/>
                <a:ea typeface="+mj-ea"/>
                <a:cs typeface="+mj-cs"/>
              </a:rPr>
              <a:t>No. 178/10/2022 – GST On Cancellation Charges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85800" y="822172"/>
            <a:ext cx="5066688" cy="1590179"/>
          </a:xfrm>
          <a:prstGeom prst="rect">
            <a:avLst/>
          </a:prstGeom>
        </p:spPr>
        <p:txBody>
          <a:bodyPr wrap="square" lIns="0" tIns="0" rIns="0" bIns="0" rtlCol="0" anchor="t">
            <a:spAutoFit/>
          </a:bodyPr>
          <a:lstStyle/>
          <a:p>
            <a:pPr>
              <a:lnSpc>
                <a:spcPts val="6178"/>
              </a:lnSpc>
              <a:spcBef>
                <a:spcPct val="0"/>
              </a:spcBef>
            </a:pPr>
            <a:r>
              <a:rPr lang="en-US" sz="5326" dirty="0">
                <a:solidFill>
                  <a:srgbClr val="12222B"/>
                </a:solidFill>
                <a:latin typeface="Open Sans Bold"/>
              </a:rPr>
              <a:t>Introduction &amp; Key Discussions</a:t>
            </a:r>
          </a:p>
        </p:txBody>
      </p:sp>
      <p:sp>
        <p:nvSpPr>
          <p:cNvPr id="8" name="TextBox 8"/>
          <p:cNvSpPr txBox="1"/>
          <p:nvPr/>
        </p:nvSpPr>
        <p:spPr>
          <a:xfrm>
            <a:off x="774142" y="3066872"/>
            <a:ext cx="5321858" cy="2962734"/>
          </a:xfrm>
          <a:prstGeom prst="rect">
            <a:avLst/>
          </a:prstGeom>
        </p:spPr>
        <p:txBody>
          <a:bodyPr wrap="square" lIns="0" tIns="0" rIns="0" bIns="0" rtlCol="0" anchor="t">
            <a:spAutoFit/>
          </a:bodyPr>
          <a:lstStyle/>
          <a:p>
            <a:pPr algn="just">
              <a:lnSpc>
                <a:spcPts val="2053"/>
              </a:lnSpc>
              <a:spcBef>
                <a:spcPct val="0"/>
              </a:spcBef>
            </a:pPr>
            <a:r>
              <a:rPr lang="en-US" sz="2000" dirty="0">
                <a:solidFill>
                  <a:srgbClr val="000000"/>
                </a:solidFill>
              </a:rPr>
              <a:t>The GST entrance throughout the course of recent months has seen a few changes and updates. All the new updates are rolled out on a regular basis to help and assist the taxpayers in smooth and effective documentation of their GST returns.</a:t>
            </a:r>
          </a:p>
          <a:p>
            <a:pPr algn="just">
              <a:lnSpc>
                <a:spcPts val="2053"/>
              </a:lnSpc>
              <a:spcBef>
                <a:spcPct val="0"/>
              </a:spcBef>
            </a:pPr>
            <a:endParaRPr lang="en-US" sz="2000" dirty="0">
              <a:solidFill>
                <a:srgbClr val="000000"/>
              </a:solidFill>
            </a:endParaRPr>
          </a:p>
          <a:p>
            <a:pPr algn="just">
              <a:lnSpc>
                <a:spcPts val="2053"/>
              </a:lnSpc>
              <a:spcBef>
                <a:spcPct val="0"/>
              </a:spcBef>
            </a:pPr>
            <a:r>
              <a:rPr lang="en-US" sz="2000" dirty="0">
                <a:solidFill>
                  <a:srgbClr val="000000"/>
                </a:solidFill>
              </a:rPr>
              <a:t>With provision of online compliances and payments, the framework of GST has become more accountable. The one nation, one tax system aims to improve India’s competitiveness in global markets.</a:t>
            </a:r>
          </a:p>
        </p:txBody>
      </p:sp>
      <p:grpSp>
        <p:nvGrpSpPr>
          <p:cNvPr id="18" name="Google Shape;589;p44">
            <a:extLst>
              <a:ext uri="{FF2B5EF4-FFF2-40B4-BE49-F238E27FC236}">
                <a16:creationId xmlns:a16="http://schemas.microsoft.com/office/drawing/2014/main" id="{545A7BF9-959A-6071-918B-5A771C248635}"/>
              </a:ext>
            </a:extLst>
          </p:cNvPr>
          <p:cNvGrpSpPr/>
          <p:nvPr/>
        </p:nvGrpSpPr>
        <p:grpSpPr>
          <a:xfrm>
            <a:off x="6663572" y="1663902"/>
            <a:ext cx="5062994" cy="4980295"/>
            <a:chOff x="3778727" y="4460423"/>
            <a:chExt cx="719635" cy="647436"/>
          </a:xfrm>
        </p:grpSpPr>
        <p:sp>
          <p:nvSpPr>
            <p:cNvPr id="19" name="Google Shape;590;p44">
              <a:extLst>
                <a:ext uri="{FF2B5EF4-FFF2-40B4-BE49-F238E27FC236}">
                  <a16:creationId xmlns:a16="http://schemas.microsoft.com/office/drawing/2014/main" id="{E52BA876-EAE4-39A1-341C-51E01986C2D6}"/>
                </a:ext>
              </a:extLst>
            </p:cNvPr>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rgbClr val="3B8D61"/>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kumimoji="0" lang="en" sz="1600" b="1" i="0" u="none" strike="noStrike" kern="0" cap="none" spc="0" normalizeH="0" baseline="0" noProof="0" dirty="0">
                  <a:ln>
                    <a:noFill/>
                  </a:ln>
                  <a:solidFill>
                    <a:srgbClr val="FFFFFF"/>
                  </a:solidFill>
                  <a:effectLst/>
                  <a:uLnTx/>
                  <a:uFillTx/>
                  <a:latin typeface="Nixie One"/>
                  <a:ea typeface="Nixie One"/>
                  <a:cs typeface="Nixie One"/>
                  <a:sym typeface="Nixie One"/>
                </a:rPr>
                <a:t>GSTR-3B Changes</a:t>
              </a:r>
              <a:endParaRPr kumimoji="0" sz="1600" b="1" i="0" u="none" strike="noStrike" kern="0" cap="none" spc="0" normalizeH="0" baseline="0" noProof="0" dirty="0">
                <a:ln>
                  <a:noFill/>
                </a:ln>
                <a:solidFill>
                  <a:srgbClr val="FFFFFF"/>
                </a:solidFill>
                <a:effectLst/>
                <a:uLnTx/>
                <a:uFillTx/>
                <a:latin typeface="Nixie One"/>
                <a:ea typeface="Nixie One"/>
                <a:cs typeface="Nixie One"/>
                <a:sym typeface="Nixie One"/>
              </a:endParaRPr>
            </a:p>
          </p:txBody>
        </p:sp>
        <p:sp>
          <p:nvSpPr>
            <p:cNvPr id="20" name="Google Shape;591;p44">
              <a:extLst>
                <a:ext uri="{FF2B5EF4-FFF2-40B4-BE49-F238E27FC236}">
                  <a16:creationId xmlns:a16="http://schemas.microsoft.com/office/drawing/2014/main" id="{2F5FF6DB-7492-80CD-C6A4-D5F03CF21E8E}"/>
                </a:ext>
              </a:extLst>
            </p:cNvPr>
            <p:cNvSpPr/>
            <p:nvPr/>
          </p:nvSpPr>
          <p:spPr>
            <a:xfrm>
              <a:off x="4002092" y="4999727"/>
              <a:ext cx="264366"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rgbClr val="94BF6E"/>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kumimoji="0" lang="en-IN" sz="1600" b="1" i="0" u="none" strike="noStrike" kern="0" cap="none" spc="0" normalizeH="0" baseline="0" noProof="0" dirty="0">
                  <a:ln>
                    <a:noFill/>
                  </a:ln>
                  <a:solidFill>
                    <a:srgbClr val="FFFFFF"/>
                  </a:solidFill>
                  <a:effectLst/>
                  <a:uLnTx/>
                  <a:uFillTx/>
                  <a:latin typeface="Nixie One"/>
                  <a:ea typeface="Nixie One"/>
                  <a:cs typeface="Nixie One"/>
                  <a:sym typeface="Nixie One"/>
                </a:rPr>
                <a:t>Sec 38</a:t>
              </a:r>
            </a:p>
          </p:txBody>
        </p:sp>
        <p:sp>
          <p:nvSpPr>
            <p:cNvPr id="21" name="Google Shape;592;p44">
              <a:extLst>
                <a:ext uri="{FF2B5EF4-FFF2-40B4-BE49-F238E27FC236}">
                  <a16:creationId xmlns:a16="http://schemas.microsoft.com/office/drawing/2014/main" id="{CBF41967-AE58-8B39-B6A3-1D293ACA0622}"/>
                </a:ext>
              </a:extLst>
            </p:cNvPr>
            <p:cNvSpPr/>
            <p:nvPr/>
          </p:nvSpPr>
          <p:spPr>
            <a:xfrm>
              <a:off x="3779787" y="4518551"/>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rgbClr val="114454"/>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kumimoji="0" lang="en-IN" sz="1600" b="1" i="0" u="none" strike="noStrike" kern="0" cap="none" spc="0" normalizeH="0" baseline="0" noProof="0" dirty="0">
                  <a:ln>
                    <a:noFill/>
                  </a:ln>
                  <a:solidFill>
                    <a:srgbClr val="FFFFFF"/>
                  </a:solidFill>
                  <a:effectLst/>
                  <a:uLnTx/>
                  <a:uFillTx/>
                  <a:latin typeface="Nixie One"/>
                  <a:ea typeface="Nixie One"/>
                  <a:cs typeface="Nixie One"/>
                  <a:sym typeface="Nixie One"/>
                </a:rPr>
                <a:t>Cancellation Charges &amp; Notice Pay</a:t>
              </a:r>
            </a:p>
          </p:txBody>
        </p:sp>
        <p:sp>
          <p:nvSpPr>
            <p:cNvPr id="22" name="Google Shape;593;p44">
              <a:extLst>
                <a:ext uri="{FF2B5EF4-FFF2-40B4-BE49-F238E27FC236}">
                  <a16:creationId xmlns:a16="http://schemas.microsoft.com/office/drawing/2014/main" id="{98DBC40D-BBB2-24F8-B8D6-D18EA8E34F07}"/>
                </a:ext>
              </a:extLst>
            </p:cNvPr>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rgbClr val="309AAD"/>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kumimoji="0" lang="en" sz="1600" b="1" i="0" u="none" strike="noStrike" kern="0" cap="none" spc="0" normalizeH="0" baseline="0" noProof="0" dirty="0">
                  <a:ln>
                    <a:noFill/>
                  </a:ln>
                  <a:solidFill>
                    <a:srgbClr val="FFFFFF"/>
                  </a:solidFill>
                  <a:effectLst/>
                  <a:uLnTx/>
                  <a:uFillTx/>
                  <a:latin typeface="Nixie One"/>
                  <a:ea typeface="Nixie One"/>
                  <a:cs typeface="Nixie One"/>
                  <a:sym typeface="Nixie One"/>
                </a:rPr>
                <a:t>Extension Of Timelines</a:t>
              </a:r>
              <a:endParaRPr kumimoji="0" sz="1600" b="1" i="0" u="none" strike="noStrike" kern="0" cap="none" spc="0" normalizeH="0" baseline="0" noProof="0" dirty="0">
                <a:ln>
                  <a:noFill/>
                </a:ln>
                <a:solidFill>
                  <a:srgbClr val="FFFFFF"/>
                </a:solidFill>
                <a:effectLst/>
                <a:uLnTx/>
                <a:uFillTx/>
                <a:latin typeface="Nixie One"/>
                <a:ea typeface="Nixie One"/>
                <a:cs typeface="Nixie One"/>
                <a:sym typeface="Nixie One"/>
              </a:endParaRPr>
            </a:p>
          </p:txBody>
        </p:sp>
        <p:sp>
          <p:nvSpPr>
            <p:cNvPr id="23" name="Google Shape;594;p44">
              <a:extLst>
                <a:ext uri="{FF2B5EF4-FFF2-40B4-BE49-F238E27FC236}">
                  <a16:creationId xmlns:a16="http://schemas.microsoft.com/office/drawing/2014/main" id="{85BE2533-45DB-852C-7463-4B62C7CDC996}"/>
                </a:ext>
              </a:extLst>
            </p:cNvPr>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rgbClr val="18637B"/>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kumimoji="0" lang="en" sz="1600" b="1" i="0" u="none" strike="noStrike" kern="0" cap="none" spc="0" normalizeH="0" baseline="0" noProof="0" dirty="0">
                  <a:ln>
                    <a:noFill/>
                  </a:ln>
                  <a:solidFill>
                    <a:srgbClr val="FFFFFF"/>
                  </a:solidFill>
                  <a:effectLst/>
                  <a:uLnTx/>
                  <a:uFillTx/>
                  <a:latin typeface="Nixie One"/>
                  <a:ea typeface="Nixie One"/>
                  <a:cs typeface="Nixie One"/>
                  <a:sym typeface="Nixie One"/>
                </a:rPr>
                <a:t>GST Transition &amp; Amendment In</a:t>
              </a:r>
            </a:p>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lang="en" sz="1600" b="1" kern="0" dirty="0">
                  <a:solidFill>
                    <a:srgbClr val="FFFFFF"/>
                  </a:solidFill>
                  <a:latin typeface="Nixie One"/>
                  <a:ea typeface="Nixie One"/>
                  <a:cs typeface="Nixie One"/>
                  <a:sym typeface="Nixie One"/>
                </a:rPr>
                <a:t>IDS Refund Formula</a:t>
              </a:r>
              <a:endParaRPr kumimoji="0" sz="1600" b="1" i="0" u="none" strike="noStrike" kern="0" cap="none" spc="0" normalizeH="0" baseline="0" noProof="0" dirty="0">
                <a:ln>
                  <a:noFill/>
                </a:ln>
                <a:solidFill>
                  <a:srgbClr val="FFFFFF"/>
                </a:solidFill>
                <a:effectLst/>
                <a:uLnTx/>
                <a:uFillTx/>
                <a:latin typeface="Nixie One"/>
                <a:ea typeface="Nixie One"/>
                <a:cs typeface="Nixie One"/>
                <a:sym typeface="Nixie One"/>
              </a:endParaRPr>
            </a:p>
          </p:txBody>
        </p:sp>
        <p:sp>
          <p:nvSpPr>
            <p:cNvPr id="24" name="Google Shape;595;p44">
              <a:extLst>
                <a:ext uri="{FF2B5EF4-FFF2-40B4-BE49-F238E27FC236}">
                  <a16:creationId xmlns:a16="http://schemas.microsoft.com/office/drawing/2014/main" id="{A934A849-B03E-F019-4763-A7293547F277}"/>
                </a:ext>
              </a:extLst>
            </p:cNvPr>
            <p:cNvSpPr/>
            <p:nvPr/>
          </p:nvSpPr>
          <p:spPr>
            <a:xfrm>
              <a:off x="3912610" y="4806297"/>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rgbClr val="165751"/>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r>
                <a:rPr kumimoji="0" lang="en" sz="1600" b="1" i="0" u="none" strike="noStrike" kern="0" cap="none" spc="0" normalizeH="0" baseline="0" noProof="0" dirty="0">
                  <a:ln>
                    <a:noFill/>
                  </a:ln>
                  <a:solidFill>
                    <a:srgbClr val="FFFFFF"/>
                  </a:solidFill>
                  <a:effectLst/>
                  <a:uLnTx/>
                  <a:uFillTx/>
                  <a:latin typeface="Nixie One"/>
                  <a:ea typeface="Nixie One"/>
                  <a:cs typeface="Nixie One"/>
                  <a:sym typeface="Nixie One"/>
                </a:rPr>
                <a:t>Utilisation Of ECrL</a:t>
              </a:r>
              <a:endParaRPr kumimoji="0" sz="1600" b="1" i="0" u="none" strike="noStrike" kern="0" cap="none" spc="0" normalizeH="0" baseline="0" noProof="0" dirty="0">
                <a:ln>
                  <a:noFill/>
                </a:ln>
                <a:solidFill>
                  <a:srgbClr val="FFFFFF"/>
                </a:solidFill>
                <a:effectLst/>
                <a:uLnTx/>
                <a:uFillTx/>
                <a:latin typeface="Nixie One"/>
                <a:ea typeface="Nixie One"/>
                <a:cs typeface="Nixie One"/>
                <a:sym typeface="Nixie One"/>
              </a:endParaRPr>
            </a:p>
          </p:txBody>
        </p:sp>
        <p:sp>
          <p:nvSpPr>
            <p:cNvPr id="25" name="Google Shape;596;p44">
              <a:extLst>
                <a:ext uri="{FF2B5EF4-FFF2-40B4-BE49-F238E27FC236}">
                  <a16:creationId xmlns:a16="http://schemas.microsoft.com/office/drawing/2014/main" id="{4B2774C6-EF1D-6458-9F06-70CE49852170}"/>
                </a:ext>
              </a:extLst>
            </p:cNvPr>
            <p:cNvSpPr/>
            <p:nvPr/>
          </p:nvSpPr>
          <p:spPr>
            <a:xfrm>
              <a:off x="3778727" y="4460423"/>
              <a:ext cx="719100" cy="79200"/>
            </a:xfrm>
            <a:prstGeom prst="ellipse">
              <a:avLst/>
            </a:prstGeom>
            <a:solidFill>
              <a:srgbClr val="CED5D8"/>
            </a:solidFill>
            <a:ln>
              <a:noFill/>
            </a:ln>
          </p:spPr>
          <p:txBody>
            <a:bodyPr spcFirstLastPara="1" wrap="square" lIns="91433" tIns="45700" rIns="91433" bIns="45700" anchor="ctr" anchorCtr="0">
              <a:noAutofit/>
            </a:bodyPr>
            <a:lstStyle/>
            <a:p>
              <a:pPr marL="0" marR="0" lvl="0" indent="0" algn="ctr" defTabSz="1219170" eaLnBrk="1" fontAlgn="auto" latinLnBrk="0" hangingPunct="1">
                <a:lnSpc>
                  <a:spcPct val="100000"/>
                </a:lnSpc>
                <a:spcBef>
                  <a:spcPts val="0"/>
                </a:spcBef>
                <a:spcAft>
                  <a:spcPts val="0"/>
                </a:spcAft>
                <a:buClr>
                  <a:srgbClr val="114454"/>
                </a:buClr>
                <a:buSzPts val="1400"/>
                <a:buFontTx/>
                <a:buNone/>
                <a:tabLst/>
                <a:defRPr/>
              </a:pPr>
              <a:endParaRPr kumimoji="0" sz="1600" b="1" i="0" u="none" strike="noStrike" kern="0" cap="none" spc="0" normalizeH="0" baseline="0" noProof="0">
                <a:ln>
                  <a:noFill/>
                </a:ln>
                <a:solidFill>
                  <a:srgbClr val="FFFFFF"/>
                </a:solidFill>
                <a:effectLst/>
                <a:uLnTx/>
                <a:uFillTx/>
                <a:latin typeface="Nixie One"/>
                <a:ea typeface="Nixie One"/>
                <a:cs typeface="Nixie One"/>
                <a:sym typeface="Nixie One"/>
              </a:endParaRPr>
            </a:p>
          </p:txBody>
        </p:sp>
      </p:grpSp>
      <p:sp>
        <p:nvSpPr>
          <p:cNvPr id="2" name="Slide Number Placeholder 1">
            <a:extLst>
              <a:ext uri="{FF2B5EF4-FFF2-40B4-BE49-F238E27FC236}">
                <a16:creationId xmlns:a16="http://schemas.microsoft.com/office/drawing/2014/main" id="{D01FC986-57FD-D8C8-C51E-A72F8B4AB697}"/>
              </a:ext>
            </a:extLst>
          </p:cNvPr>
          <p:cNvSpPr>
            <a:spLocks noGrp="1"/>
          </p:cNvSpPr>
          <p:nvPr>
            <p:ph type="sldNum" sz="quarter" idx="12"/>
          </p:nvPr>
        </p:nvSpPr>
        <p:spPr/>
        <p:txBody>
          <a:bodyPr/>
          <a:lstStyle/>
          <a:p>
            <a:fld id="{6D38AA12-2120-49BC-8E7C-BC6192EDFED3}" type="slidenum">
              <a:rPr lang="en-IN" smtClean="0"/>
              <a:t>2</a:t>
            </a:fld>
            <a:endParaRPr lang="en-IN"/>
          </a:p>
        </p:txBody>
      </p:sp>
      <p:grpSp>
        <p:nvGrpSpPr>
          <p:cNvPr id="3" name="Group 38">
            <a:extLst>
              <a:ext uri="{FF2B5EF4-FFF2-40B4-BE49-F238E27FC236}">
                <a16:creationId xmlns:a16="http://schemas.microsoft.com/office/drawing/2014/main" id="{4025D7C5-BE5F-9479-A540-CEE0F3A6321D}"/>
              </a:ext>
            </a:extLst>
          </p:cNvPr>
          <p:cNvGrpSpPr/>
          <p:nvPr/>
        </p:nvGrpSpPr>
        <p:grpSpPr>
          <a:xfrm>
            <a:off x="0" y="6655500"/>
            <a:ext cx="685800" cy="202500"/>
            <a:chOff x="0" y="0"/>
            <a:chExt cx="270933" cy="80000"/>
          </a:xfrm>
        </p:grpSpPr>
        <p:sp>
          <p:nvSpPr>
            <p:cNvPr id="4" name="Freeform 39">
              <a:extLst>
                <a:ext uri="{FF2B5EF4-FFF2-40B4-BE49-F238E27FC236}">
                  <a16:creationId xmlns:a16="http://schemas.microsoft.com/office/drawing/2014/main" id="{6CBE2AB4-1C66-CD60-82F2-FBFA3432C041}"/>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5" name="TextBox 40">
              <a:extLst>
                <a:ext uri="{FF2B5EF4-FFF2-40B4-BE49-F238E27FC236}">
                  <a16:creationId xmlns:a16="http://schemas.microsoft.com/office/drawing/2014/main" id="{3E6DEBC2-1D46-2AAB-5A65-89CFCEAA0694}"/>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7" name="Group 41">
            <a:extLst>
              <a:ext uri="{FF2B5EF4-FFF2-40B4-BE49-F238E27FC236}">
                <a16:creationId xmlns:a16="http://schemas.microsoft.com/office/drawing/2014/main" id="{9EA902EF-D204-5633-0339-3471D6F1E809}"/>
              </a:ext>
            </a:extLst>
          </p:cNvPr>
          <p:cNvGrpSpPr/>
          <p:nvPr/>
        </p:nvGrpSpPr>
        <p:grpSpPr>
          <a:xfrm>
            <a:off x="11506200" y="0"/>
            <a:ext cx="685800" cy="202500"/>
            <a:chOff x="0" y="0"/>
            <a:chExt cx="270933" cy="80000"/>
          </a:xfrm>
        </p:grpSpPr>
        <p:sp>
          <p:nvSpPr>
            <p:cNvPr id="9" name="Freeform 42">
              <a:extLst>
                <a:ext uri="{FF2B5EF4-FFF2-40B4-BE49-F238E27FC236}">
                  <a16:creationId xmlns:a16="http://schemas.microsoft.com/office/drawing/2014/main" id="{D66EABB7-20A7-BC86-755A-8523E431B568}"/>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10" name="TextBox 43">
              <a:extLst>
                <a:ext uri="{FF2B5EF4-FFF2-40B4-BE49-F238E27FC236}">
                  <a16:creationId xmlns:a16="http://schemas.microsoft.com/office/drawing/2014/main" id="{F80EE149-B7ED-8EA3-E6FE-8D34978029F9}"/>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11" name="Group 44">
            <a:extLst>
              <a:ext uri="{FF2B5EF4-FFF2-40B4-BE49-F238E27FC236}">
                <a16:creationId xmlns:a16="http://schemas.microsoft.com/office/drawing/2014/main" id="{E07FC130-34D4-E3C4-B79E-244D6A09844B}"/>
              </a:ext>
            </a:extLst>
          </p:cNvPr>
          <p:cNvGrpSpPr/>
          <p:nvPr/>
        </p:nvGrpSpPr>
        <p:grpSpPr>
          <a:xfrm>
            <a:off x="0" y="0"/>
            <a:ext cx="685800" cy="202500"/>
            <a:chOff x="0" y="0"/>
            <a:chExt cx="270933" cy="80000"/>
          </a:xfrm>
        </p:grpSpPr>
        <p:sp>
          <p:nvSpPr>
            <p:cNvPr id="12" name="Freeform 45">
              <a:extLst>
                <a:ext uri="{FF2B5EF4-FFF2-40B4-BE49-F238E27FC236}">
                  <a16:creationId xmlns:a16="http://schemas.microsoft.com/office/drawing/2014/main" id="{F7C69D02-2EA1-C383-FB69-C32D5118E93C}"/>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B4B4B4"/>
            </a:solidFill>
          </p:spPr>
        </p:sp>
        <p:sp>
          <p:nvSpPr>
            <p:cNvPr id="13" name="TextBox 46">
              <a:extLst>
                <a:ext uri="{FF2B5EF4-FFF2-40B4-BE49-F238E27FC236}">
                  <a16:creationId xmlns:a16="http://schemas.microsoft.com/office/drawing/2014/main" id="{7709709F-0BD8-717A-0E2A-12100CF1CF2D}"/>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14" name="Group 47">
            <a:extLst>
              <a:ext uri="{FF2B5EF4-FFF2-40B4-BE49-F238E27FC236}">
                <a16:creationId xmlns:a16="http://schemas.microsoft.com/office/drawing/2014/main" id="{B58243A9-5334-0C62-B6AE-975D8833C4AF}"/>
              </a:ext>
            </a:extLst>
          </p:cNvPr>
          <p:cNvGrpSpPr/>
          <p:nvPr/>
        </p:nvGrpSpPr>
        <p:grpSpPr>
          <a:xfrm>
            <a:off x="11506200" y="6655500"/>
            <a:ext cx="685800" cy="202500"/>
            <a:chOff x="0" y="0"/>
            <a:chExt cx="270933" cy="80000"/>
          </a:xfrm>
        </p:grpSpPr>
        <p:sp>
          <p:nvSpPr>
            <p:cNvPr id="15" name="Freeform 48">
              <a:extLst>
                <a:ext uri="{FF2B5EF4-FFF2-40B4-BE49-F238E27FC236}">
                  <a16:creationId xmlns:a16="http://schemas.microsoft.com/office/drawing/2014/main" id="{D752B26C-8BDE-0F7E-9069-807147BFE81B}"/>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B4B4B4"/>
            </a:solidFill>
          </p:spPr>
        </p:sp>
        <p:sp>
          <p:nvSpPr>
            <p:cNvPr id="16" name="TextBox 49">
              <a:extLst>
                <a:ext uri="{FF2B5EF4-FFF2-40B4-BE49-F238E27FC236}">
                  <a16:creationId xmlns:a16="http://schemas.microsoft.com/office/drawing/2014/main" id="{96881DF7-EDDD-DD99-8A50-E251444D2A06}"/>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1" y="6655500"/>
            <a:ext cx="2243283" cy="202500"/>
            <a:chOff x="0" y="0"/>
            <a:chExt cx="886235" cy="80000"/>
          </a:xfrm>
        </p:grpSpPr>
        <p:sp>
          <p:nvSpPr>
            <p:cNvPr id="3" name="Freeform 3"/>
            <p:cNvSpPr/>
            <p:nvPr/>
          </p:nvSpPr>
          <p:spPr>
            <a:xfrm>
              <a:off x="0" y="0"/>
              <a:ext cx="886235" cy="80000"/>
            </a:xfrm>
            <a:custGeom>
              <a:avLst/>
              <a:gdLst/>
              <a:ahLst/>
              <a:cxnLst/>
              <a:rect l="l" t="t" r="r" b="b"/>
              <a:pathLst>
                <a:path w="886235" h="80000">
                  <a:moveTo>
                    <a:pt x="0" y="0"/>
                  </a:moveTo>
                  <a:lnTo>
                    <a:pt x="886235" y="0"/>
                  </a:lnTo>
                  <a:lnTo>
                    <a:pt x="886235" y="80000"/>
                  </a:lnTo>
                  <a:lnTo>
                    <a:pt x="0" y="80000"/>
                  </a:lnTo>
                  <a:close/>
                </a:path>
              </a:pathLst>
            </a:custGeom>
            <a:solidFill>
              <a:srgbClr val="7ED8FD"/>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5" name="Group 5"/>
          <p:cNvGrpSpPr/>
          <p:nvPr/>
        </p:nvGrpSpPr>
        <p:grpSpPr>
          <a:xfrm>
            <a:off x="3544839" y="6655500"/>
            <a:ext cx="2243283" cy="202500"/>
            <a:chOff x="0" y="0"/>
            <a:chExt cx="886235" cy="80000"/>
          </a:xfrm>
        </p:grpSpPr>
        <p:sp>
          <p:nvSpPr>
            <p:cNvPr id="6" name="Freeform 6"/>
            <p:cNvSpPr/>
            <p:nvPr/>
          </p:nvSpPr>
          <p:spPr>
            <a:xfrm>
              <a:off x="0" y="0"/>
              <a:ext cx="886235" cy="80000"/>
            </a:xfrm>
            <a:custGeom>
              <a:avLst/>
              <a:gdLst/>
              <a:ahLst/>
              <a:cxnLst/>
              <a:rect l="l" t="t" r="r" b="b"/>
              <a:pathLst>
                <a:path w="886235" h="80000">
                  <a:moveTo>
                    <a:pt x="0" y="0"/>
                  </a:moveTo>
                  <a:lnTo>
                    <a:pt x="886235" y="0"/>
                  </a:lnTo>
                  <a:lnTo>
                    <a:pt x="886235" y="80000"/>
                  </a:lnTo>
                  <a:lnTo>
                    <a:pt x="0" y="80000"/>
                  </a:lnTo>
                  <a:close/>
                </a:path>
              </a:pathLst>
            </a:custGeom>
            <a:solidFill>
              <a:srgbClr val="00C282"/>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8" name="Group 8"/>
          <p:cNvGrpSpPr/>
          <p:nvPr/>
        </p:nvGrpSpPr>
        <p:grpSpPr>
          <a:xfrm>
            <a:off x="6404073" y="6655500"/>
            <a:ext cx="2243283" cy="202500"/>
            <a:chOff x="0" y="0"/>
            <a:chExt cx="886235" cy="80000"/>
          </a:xfrm>
        </p:grpSpPr>
        <p:sp>
          <p:nvSpPr>
            <p:cNvPr id="9" name="Freeform 9"/>
            <p:cNvSpPr/>
            <p:nvPr/>
          </p:nvSpPr>
          <p:spPr>
            <a:xfrm>
              <a:off x="0" y="0"/>
              <a:ext cx="886235" cy="80000"/>
            </a:xfrm>
            <a:custGeom>
              <a:avLst/>
              <a:gdLst/>
              <a:ahLst/>
              <a:cxnLst/>
              <a:rect l="l" t="t" r="r" b="b"/>
              <a:pathLst>
                <a:path w="886235" h="80000">
                  <a:moveTo>
                    <a:pt x="0" y="0"/>
                  </a:moveTo>
                  <a:lnTo>
                    <a:pt x="886235" y="0"/>
                  </a:lnTo>
                  <a:lnTo>
                    <a:pt x="886235" y="80000"/>
                  </a:lnTo>
                  <a:lnTo>
                    <a:pt x="0" y="80000"/>
                  </a:lnTo>
                  <a:close/>
                </a:path>
              </a:pathLst>
            </a:custGeom>
            <a:solidFill>
              <a:srgbClr val="1885F1"/>
            </a:solidFill>
          </p:spPr>
        </p:sp>
        <p:sp>
          <p:nvSpPr>
            <p:cNvPr id="10" name="TextBox 10"/>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11" name="Group 11"/>
          <p:cNvGrpSpPr/>
          <p:nvPr/>
        </p:nvGrpSpPr>
        <p:grpSpPr>
          <a:xfrm>
            <a:off x="9263306" y="6655500"/>
            <a:ext cx="2243283" cy="202500"/>
            <a:chOff x="0" y="0"/>
            <a:chExt cx="886235" cy="80000"/>
          </a:xfrm>
        </p:grpSpPr>
        <p:sp>
          <p:nvSpPr>
            <p:cNvPr id="12" name="Freeform 12"/>
            <p:cNvSpPr/>
            <p:nvPr/>
          </p:nvSpPr>
          <p:spPr>
            <a:xfrm>
              <a:off x="0" y="0"/>
              <a:ext cx="886235" cy="80000"/>
            </a:xfrm>
            <a:custGeom>
              <a:avLst/>
              <a:gdLst/>
              <a:ahLst/>
              <a:cxnLst/>
              <a:rect l="l" t="t" r="r" b="b"/>
              <a:pathLst>
                <a:path w="886235" h="80000">
                  <a:moveTo>
                    <a:pt x="0" y="0"/>
                  </a:moveTo>
                  <a:lnTo>
                    <a:pt x="886235" y="0"/>
                  </a:lnTo>
                  <a:lnTo>
                    <a:pt x="886235" y="80000"/>
                  </a:lnTo>
                  <a:lnTo>
                    <a:pt x="0" y="80000"/>
                  </a:lnTo>
                  <a:close/>
                </a:path>
              </a:pathLst>
            </a:custGeom>
            <a:solidFill>
              <a:srgbClr val="2A4D70"/>
            </a:solidFill>
          </p:spPr>
        </p:sp>
        <p:sp>
          <p:nvSpPr>
            <p:cNvPr id="13" name="TextBox 13"/>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15" name="TextBox 15"/>
          <p:cNvSpPr txBox="1"/>
          <p:nvPr/>
        </p:nvSpPr>
        <p:spPr>
          <a:xfrm>
            <a:off x="685800" y="1799222"/>
            <a:ext cx="10331969" cy="574966"/>
          </a:xfrm>
          <a:prstGeom prst="rect">
            <a:avLst/>
          </a:prstGeom>
        </p:spPr>
        <p:txBody>
          <a:bodyPr wrap="square" lIns="0" tIns="0" rIns="0" bIns="0" rtlCol="0" anchor="t">
            <a:spAutoFit/>
          </a:bodyPr>
          <a:lstStyle/>
          <a:p>
            <a:pPr>
              <a:lnSpc>
                <a:spcPts val="2239"/>
              </a:lnSpc>
              <a:spcBef>
                <a:spcPct val="0"/>
              </a:spcBef>
            </a:pPr>
            <a:r>
              <a:rPr lang="en-US" sz="2400" b="1" dirty="0">
                <a:solidFill>
                  <a:srgbClr val="36C5FF"/>
                </a:solidFill>
              </a:rPr>
              <a:t>The circular states that above compensation shall not be taxable due to following reasons –</a:t>
            </a:r>
          </a:p>
        </p:txBody>
      </p:sp>
      <p:sp>
        <p:nvSpPr>
          <p:cNvPr id="16" name="TextBox 16"/>
          <p:cNvSpPr txBox="1"/>
          <p:nvPr/>
        </p:nvSpPr>
        <p:spPr>
          <a:xfrm>
            <a:off x="715340" y="2846087"/>
            <a:ext cx="2243283" cy="1949252"/>
          </a:xfrm>
          <a:prstGeom prst="rect">
            <a:avLst/>
          </a:prstGeom>
        </p:spPr>
        <p:txBody>
          <a:bodyPr lIns="0" tIns="0" rIns="0" bIns="0" rtlCol="0" anchor="t">
            <a:spAutoFit/>
          </a:bodyPr>
          <a:lstStyle/>
          <a:p>
            <a:pPr algn="just">
              <a:lnSpc>
                <a:spcPts val="1867"/>
              </a:lnSpc>
              <a:spcBef>
                <a:spcPct val="0"/>
              </a:spcBef>
            </a:pPr>
            <a:r>
              <a:rPr lang="en-US" dirty="0">
                <a:solidFill>
                  <a:srgbClr val="000000"/>
                </a:solidFill>
              </a:rPr>
              <a:t>Said amounts are recovered by the employer not as a consideration for tolerating the act of such premature quitting of employment.</a:t>
            </a:r>
          </a:p>
        </p:txBody>
      </p:sp>
      <p:grpSp>
        <p:nvGrpSpPr>
          <p:cNvPr id="24" name="Group 24"/>
          <p:cNvGrpSpPr/>
          <p:nvPr/>
        </p:nvGrpSpPr>
        <p:grpSpPr>
          <a:xfrm>
            <a:off x="685800" y="2503710"/>
            <a:ext cx="235744" cy="235744"/>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6C5FF"/>
            </a:solidFill>
          </p:spPr>
        </p:sp>
      </p:grpSp>
      <p:grpSp>
        <p:nvGrpSpPr>
          <p:cNvPr id="26" name="Group 26"/>
          <p:cNvGrpSpPr/>
          <p:nvPr/>
        </p:nvGrpSpPr>
        <p:grpSpPr>
          <a:xfrm>
            <a:off x="3545584" y="2491185"/>
            <a:ext cx="235744" cy="235744"/>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C282"/>
            </a:solidFill>
          </p:spPr>
        </p:sp>
      </p:grpSp>
      <p:grpSp>
        <p:nvGrpSpPr>
          <p:cNvPr id="28" name="Group 28"/>
          <p:cNvGrpSpPr/>
          <p:nvPr/>
        </p:nvGrpSpPr>
        <p:grpSpPr>
          <a:xfrm>
            <a:off x="6403878" y="2495444"/>
            <a:ext cx="235744" cy="235744"/>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885F1"/>
            </a:solidFill>
          </p:spPr>
        </p:sp>
      </p:grpSp>
      <p:grpSp>
        <p:nvGrpSpPr>
          <p:cNvPr id="30" name="Group 30"/>
          <p:cNvGrpSpPr/>
          <p:nvPr/>
        </p:nvGrpSpPr>
        <p:grpSpPr>
          <a:xfrm>
            <a:off x="9262917" y="2487059"/>
            <a:ext cx="235744" cy="235744"/>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1356E"/>
            </a:solidFill>
          </p:spPr>
        </p:sp>
      </p:grpSp>
      <p:grpSp>
        <p:nvGrpSpPr>
          <p:cNvPr id="32" name="Group 32"/>
          <p:cNvGrpSpPr/>
          <p:nvPr/>
        </p:nvGrpSpPr>
        <p:grpSpPr>
          <a:xfrm>
            <a:off x="11506200" y="0"/>
            <a:ext cx="685800" cy="202500"/>
            <a:chOff x="0" y="0"/>
            <a:chExt cx="270933" cy="80000"/>
          </a:xfrm>
        </p:grpSpPr>
        <p:sp>
          <p:nvSpPr>
            <p:cNvPr id="33" name="Freeform 3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4" name="TextBox 3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5" name="Group 35"/>
          <p:cNvGrpSpPr/>
          <p:nvPr/>
        </p:nvGrpSpPr>
        <p:grpSpPr>
          <a:xfrm>
            <a:off x="0" y="0"/>
            <a:ext cx="685800" cy="202500"/>
            <a:chOff x="0" y="0"/>
            <a:chExt cx="270933" cy="80000"/>
          </a:xfrm>
        </p:grpSpPr>
        <p:sp>
          <p:nvSpPr>
            <p:cNvPr id="36" name="Freeform 36"/>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B4B4B4"/>
            </a:solidFill>
          </p:spPr>
        </p:sp>
        <p:sp>
          <p:nvSpPr>
            <p:cNvPr id="37" name="TextBox 37"/>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38" name="TextBox 34">
            <a:extLst>
              <a:ext uri="{FF2B5EF4-FFF2-40B4-BE49-F238E27FC236}">
                <a16:creationId xmlns:a16="http://schemas.microsoft.com/office/drawing/2014/main" id="{A6696866-2C3B-1557-05B6-96335AF92087}"/>
              </a:ext>
            </a:extLst>
          </p:cNvPr>
          <p:cNvSpPr txBox="1"/>
          <p:nvPr/>
        </p:nvSpPr>
        <p:spPr>
          <a:xfrm>
            <a:off x="335077" y="408128"/>
            <a:ext cx="11653723" cy="500137"/>
          </a:xfrm>
          <a:prstGeom prst="rect">
            <a:avLst/>
          </a:prstGeom>
        </p:spPr>
        <p:txBody>
          <a:bodyPr wrap="square" lIns="0" tIns="0" rIns="0" bIns="0" rtlCol="0" anchor="t">
            <a:spAutoFit/>
          </a:bodyPr>
          <a:lstStyle/>
          <a:p>
            <a:pPr algn="ctr">
              <a:lnSpc>
                <a:spcPts val="3867"/>
              </a:lnSpc>
              <a:spcBef>
                <a:spcPct val="0"/>
              </a:spcBef>
            </a:pPr>
            <a:r>
              <a:rPr lang="en-US" sz="3600" b="1" i="1" dirty="0">
                <a:latin typeface="+mj-lt"/>
                <a:ea typeface="+mj-ea"/>
                <a:cs typeface="+mj-cs"/>
              </a:rPr>
              <a:t>Circular </a:t>
            </a:r>
            <a:r>
              <a:rPr lang="pt-BR" sz="3600" b="1" i="1" dirty="0">
                <a:latin typeface="+mj-lt"/>
                <a:ea typeface="+mj-ea"/>
                <a:cs typeface="+mj-cs"/>
              </a:rPr>
              <a:t>No. 178/10/2022 – GST On Notice Pay Recovery</a:t>
            </a:r>
          </a:p>
        </p:txBody>
      </p:sp>
      <p:cxnSp>
        <p:nvCxnSpPr>
          <p:cNvPr id="44" name="Straight Connector 43">
            <a:extLst>
              <a:ext uri="{FF2B5EF4-FFF2-40B4-BE49-F238E27FC236}">
                <a16:creationId xmlns:a16="http://schemas.microsoft.com/office/drawing/2014/main" id="{A041E755-4E22-0649-D03B-EBD9A95A6575}"/>
              </a:ext>
            </a:extLst>
          </p:cNvPr>
          <p:cNvCxnSpPr>
            <a:cxnSpLocks/>
          </p:cNvCxnSpPr>
          <p:nvPr/>
        </p:nvCxnSpPr>
        <p:spPr>
          <a:xfrm>
            <a:off x="449706" y="2608640"/>
            <a:ext cx="11055968"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18">
            <a:extLst>
              <a:ext uri="{FF2B5EF4-FFF2-40B4-BE49-F238E27FC236}">
                <a16:creationId xmlns:a16="http://schemas.microsoft.com/office/drawing/2014/main" id="{9D3B330B-F249-D0FF-B080-FC9B73F8558D}"/>
              </a:ext>
            </a:extLst>
          </p:cNvPr>
          <p:cNvSpPr txBox="1"/>
          <p:nvPr/>
        </p:nvSpPr>
        <p:spPr>
          <a:xfrm>
            <a:off x="6427393" y="2887593"/>
            <a:ext cx="2243283" cy="1218282"/>
          </a:xfrm>
          <a:prstGeom prst="rect">
            <a:avLst/>
          </a:prstGeom>
        </p:spPr>
        <p:txBody>
          <a:bodyPr lIns="0" tIns="0" rIns="0" bIns="0" rtlCol="0" anchor="t">
            <a:spAutoFit/>
          </a:bodyPr>
          <a:lstStyle/>
          <a:p>
            <a:pPr algn="just">
              <a:lnSpc>
                <a:spcPts val="1867"/>
              </a:lnSpc>
              <a:spcBef>
                <a:spcPct val="0"/>
              </a:spcBef>
            </a:pPr>
            <a:r>
              <a:rPr lang="en-US" dirty="0">
                <a:solidFill>
                  <a:srgbClr val="000000"/>
                </a:solidFill>
              </a:rPr>
              <a:t>The employee does not get anything in return from the employer against payment of such amounts.</a:t>
            </a:r>
          </a:p>
        </p:txBody>
      </p:sp>
      <p:sp>
        <p:nvSpPr>
          <p:cNvPr id="47" name="TextBox 16">
            <a:extLst>
              <a:ext uri="{FF2B5EF4-FFF2-40B4-BE49-F238E27FC236}">
                <a16:creationId xmlns:a16="http://schemas.microsoft.com/office/drawing/2014/main" id="{14F1A5F0-2A66-9DB1-D036-BB5BF5F1E309}"/>
              </a:ext>
            </a:extLst>
          </p:cNvPr>
          <p:cNvSpPr txBox="1"/>
          <p:nvPr/>
        </p:nvSpPr>
        <p:spPr>
          <a:xfrm>
            <a:off x="3586807" y="2893484"/>
            <a:ext cx="2243283" cy="1705595"/>
          </a:xfrm>
          <a:prstGeom prst="rect">
            <a:avLst/>
          </a:prstGeom>
        </p:spPr>
        <p:txBody>
          <a:bodyPr lIns="0" tIns="0" rIns="0" bIns="0" rtlCol="0" anchor="t">
            <a:spAutoFit/>
          </a:bodyPr>
          <a:lstStyle/>
          <a:p>
            <a:pPr algn="just">
              <a:lnSpc>
                <a:spcPts val="1867"/>
              </a:lnSpc>
              <a:spcBef>
                <a:spcPct val="0"/>
              </a:spcBef>
            </a:pPr>
            <a:r>
              <a:rPr lang="en-US" dirty="0">
                <a:solidFill>
                  <a:srgbClr val="000000"/>
                </a:solidFill>
              </a:rPr>
              <a:t>Said amounts are recovered as penalties for dissuading the non-serious employees from taking up employment and to discourage and deter such a situation.</a:t>
            </a:r>
          </a:p>
        </p:txBody>
      </p:sp>
      <p:sp>
        <p:nvSpPr>
          <p:cNvPr id="48" name="TextBox 18">
            <a:extLst>
              <a:ext uri="{FF2B5EF4-FFF2-40B4-BE49-F238E27FC236}">
                <a16:creationId xmlns:a16="http://schemas.microsoft.com/office/drawing/2014/main" id="{11A7564A-D5EC-98A1-FA13-B7992E52D088}"/>
              </a:ext>
            </a:extLst>
          </p:cNvPr>
          <p:cNvSpPr txBox="1"/>
          <p:nvPr/>
        </p:nvSpPr>
        <p:spPr>
          <a:xfrm>
            <a:off x="9263306" y="2862898"/>
            <a:ext cx="2213354" cy="1949252"/>
          </a:xfrm>
          <a:prstGeom prst="rect">
            <a:avLst/>
          </a:prstGeom>
        </p:spPr>
        <p:txBody>
          <a:bodyPr wrap="square" lIns="0" tIns="0" rIns="0" bIns="0" rtlCol="0" anchor="t">
            <a:spAutoFit/>
          </a:bodyPr>
          <a:lstStyle/>
          <a:p>
            <a:pPr algn="just">
              <a:lnSpc>
                <a:spcPts val="1867"/>
              </a:lnSpc>
              <a:spcBef>
                <a:spcPct val="0"/>
              </a:spcBef>
            </a:pPr>
            <a:r>
              <a:rPr lang="en-US" b="1" dirty="0">
                <a:solidFill>
                  <a:srgbClr val="000000"/>
                </a:solidFill>
              </a:rPr>
              <a:t>Therefore, such amounts recovered by the employer are not taxable as consideration for the service of agreeing to tolerate an act or a situation.</a:t>
            </a:r>
          </a:p>
        </p:txBody>
      </p:sp>
      <p:sp>
        <p:nvSpPr>
          <p:cNvPr id="49" name="TextBox 35">
            <a:extLst>
              <a:ext uri="{FF2B5EF4-FFF2-40B4-BE49-F238E27FC236}">
                <a16:creationId xmlns:a16="http://schemas.microsoft.com/office/drawing/2014/main" id="{2DC845D8-08CF-D639-8056-10FA4CFE5329}"/>
              </a:ext>
            </a:extLst>
          </p:cNvPr>
          <p:cNvSpPr txBox="1"/>
          <p:nvPr/>
        </p:nvSpPr>
        <p:spPr>
          <a:xfrm>
            <a:off x="750698" y="5114885"/>
            <a:ext cx="10754976" cy="1218282"/>
          </a:xfrm>
          <a:prstGeom prst="rect">
            <a:avLst/>
          </a:prstGeom>
        </p:spPr>
        <p:txBody>
          <a:bodyPr wrap="square" lIns="0" tIns="0" rIns="0" bIns="0" rtlCol="0" anchor="t">
            <a:spAutoFit/>
          </a:bodyPr>
          <a:lstStyle/>
          <a:p>
            <a:pPr algn="just">
              <a:lnSpc>
                <a:spcPts val="1867"/>
              </a:lnSpc>
              <a:spcBef>
                <a:spcPct val="0"/>
              </a:spcBef>
            </a:pPr>
            <a:r>
              <a:rPr lang="en-US" b="1" i="1" dirty="0">
                <a:solidFill>
                  <a:srgbClr val="FF0000"/>
                </a:solidFill>
                <a:cs typeface="Times New Roman" panose="02020603050405020304" pitchFamily="18" charset="0"/>
              </a:rPr>
              <a:t>In the GST regime, there has been divergent view by Advance Ruling Authorities regarding taxability on Notice Pay Recovery.</a:t>
            </a:r>
          </a:p>
          <a:p>
            <a:pPr algn="just">
              <a:lnSpc>
                <a:spcPts val="1867"/>
              </a:lnSpc>
              <a:spcBef>
                <a:spcPct val="0"/>
              </a:spcBef>
            </a:pPr>
            <a:endParaRPr lang="en-US" b="1" i="1" dirty="0">
              <a:solidFill>
                <a:srgbClr val="FF0000"/>
              </a:solidFill>
              <a:cs typeface="Times New Roman" panose="02020603050405020304" pitchFamily="18" charset="0"/>
            </a:endParaRPr>
          </a:p>
          <a:p>
            <a:pPr algn="just">
              <a:lnSpc>
                <a:spcPts val="1867"/>
              </a:lnSpc>
              <a:spcBef>
                <a:spcPct val="0"/>
              </a:spcBef>
            </a:pPr>
            <a:r>
              <a:rPr lang="en-US" b="1" i="1" dirty="0">
                <a:solidFill>
                  <a:srgbClr val="FF0000"/>
                </a:solidFill>
                <a:cs typeface="Times New Roman" panose="02020603050405020304" pitchFamily="18" charset="0"/>
              </a:rPr>
              <a:t>Thus, post this circular, it is settled that NO GST is applicable on Notice Pay recovery since the basic essence of Supply is missing in such transaction.</a:t>
            </a:r>
          </a:p>
        </p:txBody>
      </p:sp>
      <p:sp>
        <p:nvSpPr>
          <p:cNvPr id="14" name="Slide Number Placeholder 13">
            <a:extLst>
              <a:ext uri="{FF2B5EF4-FFF2-40B4-BE49-F238E27FC236}">
                <a16:creationId xmlns:a16="http://schemas.microsoft.com/office/drawing/2014/main" id="{7698F410-0729-7D04-B2FE-C6CD43799955}"/>
              </a:ext>
            </a:extLst>
          </p:cNvPr>
          <p:cNvSpPr>
            <a:spLocks noGrp="1"/>
          </p:cNvSpPr>
          <p:nvPr>
            <p:ph type="sldNum" sz="quarter" idx="12"/>
          </p:nvPr>
        </p:nvSpPr>
        <p:spPr/>
        <p:txBody>
          <a:bodyPr/>
          <a:lstStyle/>
          <a:p>
            <a:fld id="{6D38AA12-2120-49BC-8E7C-BC6192EDFED3}" type="slidenum">
              <a:rPr lang="en-IN" smtClean="0"/>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E6480F-CE4B-8F4D-71AB-8E5CEDF3D1C9}"/>
              </a:ext>
            </a:extLst>
          </p:cNvPr>
          <p:cNvSpPr txBox="1"/>
          <p:nvPr/>
        </p:nvSpPr>
        <p:spPr>
          <a:xfrm>
            <a:off x="1169233" y="674557"/>
            <a:ext cx="100584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THANK YOU !</a:t>
            </a:r>
            <a:endParaRPr lang="en-IN"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886085E-2199-3754-840A-15D8F03DEC9F}"/>
              </a:ext>
            </a:extLst>
          </p:cNvPr>
          <p:cNvPicPr>
            <a:picLocks noChangeAspect="1"/>
          </p:cNvPicPr>
          <p:nvPr/>
        </p:nvPicPr>
        <p:blipFill>
          <a:blip r:embed="rId2"/>
          <a:stretch>
            <a:fillRect/>
          </a:stretch>
        </p:blipFill>
        <p:spPr>
          <a:xfrm>
            <a:off x="1169233" y="1664888"/>
            <a:ext cx="3517697" cy="1609483"/>
          </a:xfrm>
          <a:prstGeom prst="rect">
            <a:avLst/>
          </a:prstGeom>
        </p:spPr>
      </p:pic>
      <p:pic>
        <p:nvPicPr>
          <p:cNvPr id="8" name="Picture 7">
            <a:extLst>
              <a:ext uri="{FF2B5EF4-FFF2-40B4-BE49-F238E27FC236}">
                <a16:creationId xmlns:a16="http://schemas.microsoft.com/office/drawing/2014/main" id="{C7631646-6786-9F7F-988C-2E4EC52EBB54}"/>
              </a:ext>
            </a:extLst>
          </p:cNvPr>
          <p:cNvPicPr>
            <a:picLocks noChangeAspect="1"/>
          </p:cNvPicPr>
          <p:nvPr/>
        </p:nvPicPr>
        <p:blipFill>
          <a:blip r:embed="rId3"/>
          <a:stretch>
            <a:fillRect/>
          </a:stretch>
        </p:blipFill>
        <p:spPr>
          <a:xfrm>
            <a:off x="1169233" y="3803037"/>
            <a:ext cx="3517697" cy="1824055"/>
          </a:xfrm>
          <a:prstGeom prst="rect">
            <a:avLst/>
          </a:prstGeom>
        </p:spPr>
      </p:pic>
      <p:sp>
        <p:nvSpPr>
          <p:cNvPr id="13" name="TextBox 12">
            <a:extLst>
              <a:ext uri="{FF2B5EF4-FFF2-40B4-BE49-F238E27FC236}">
                <a16:creationId xmlns:a16="http://schemas.microsoft.com/office/drawing/2014/main" id="{B92E0208-2E0B-28B3-AA7D-0020A99F70A6}"/>
              </a:ext>
            </a:extLst>
          </p:cNvPr>
          <p:cNvSpPr txBox="1"/>
          <p:nvPr/>
        </p:nvSpPr>
        <p:spPr>
          <a:xfrm>
            <a:off x="6076008" y="1664888"/>
            <a:ext cx="49248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04040"/>
                </a:solidFill>
                <a:effectLst/>
                <a:uLnTx/>
                <a:uFillTx/>
                <a:latin typeface="CIDFont+F1"/>
                <a:ea typeface="+mn-ea"/>
                <a:cs typeface="+mn-cs"/>
              </a:rPr>
              <a:t>39A, </a:t>
            </a:r>
            <a:r>
              <a:rPr kumimoji="0" lang="en-IN" sz="1800" b="1" i="0" u="none" strike="noStrike" kern="1200" cap="none" spc="0" normalizeH="0" baseline="0" noProof="0" dirty="0" err="1">
                <a:ln>
                  <a:noFill/>
                </a:ln>
                <a:solidFill>
                  <a:srgbClr val="404040"/>
                </a:solidFill>
                <a:effectLst/>
                <a:uLnTx/>
                <a:uFillTx/>
                <a:latin typeface="CIDFont+F1"/>
                <a:ea typeface="+mn-ea"/>
                <a:cs typeface="+mn-cs"/>
              </a:rPr>
              <a:t>Jorapukur</a:t>
            </a:r>
            <a:r>
              <a:rPr kumimoji="0" lang="en-IN" sz="1800" b="1" i="0" u="none" strike="noStrike" kern="1200" cap="none" spc="0" normalizeH="0" baseline="0" noProof="0" dirty="0">
                <a:ln>
                  <a:noFill/>
                </a:ln>
                <a:solidFill>
                  <a:srgbClr val="404040"/>
                </a:solidFill>
                <a:effectLst/>
                <a:uLnTx/>
                <a:uFillTx/>
                <a:latin typeface="CIDFont+F1"/>
                <a:ea typeface="+mn-ea"/>
                <a:cs typeface="+mn-cs"/>
              </a:rPr>
              <a:t> Square Lane(Behind Girish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404040"/>
                </a:solidFill>
                <a:effectLst/>
                <a:uLnTx/>
                <a:uFillTx/>
                <a:latin typeface="CIDFont+F1"/>
                <a:ea typeface="+mn-ea"/>
                <a:cs typeface="+mn-cs"/>
              </a:rPr>
              <a:t>Room # 202, Kolkata- 700006, WB,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3E85A4"/>
                </a:solidFill>
                <a:effectLst/>
                <a:uLnTx/>
                <a:uFillTx/>
                <a:latin typeface="CIDFont+F4"/>
                <a:ea typeface="+mn-ea"/>
                <a:cs typeface="+mn-cs"/>
              </a:rPr>
              <a:t>T | 033-7960-9924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3E85A4"/>
                </a:solidFill>
                <a:effectLst/>
                <a:uLnTx/>
                <a:uFillTx/>
                <a:latin typeface="CIDFont+F4"/>
                <a:ea typeface="+mn-ea"/>
                <a:cs typeface="+mn-cs"/>
              </a:rPr>
              <a:t>E | info@skkassociates.com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rgbClr val="3E85A4"/>
                </a:solidFill>
                <a:latin typeface="CIDFont+F4"/>
              </a:rPr>
              <a:t>W|</a:t>
            </a:r>
            <a:r>
              <a:rPr kumimoji="0" lang="en-IN" sz="1800" b="1" i="0" u="none" strike="noStrike" kern="1200" cap="none" spc="0" normalizeH="0" baseline="0" noProof="0" dirty="0">
                <a:ln>
                  <a:noFill/>
                </a:ln>
                <a:solidFill>
                  <a:srgbClr val="404040"/>
                </a:solidFill>
                <a:effectLst/>
                <a:uLnTx/>
                <a:uFillTx/>
                <a:latin typeface="CIDFont+F1"/>
                <a:ea typeface="+mn-ea"/>
                <a:cs typeface="+mn-cs"/>
              </a:rPr>
              <a:t> </a:t>
            </a:r>
            <a:r>
              <a:rPr kumimoji="0" lang="en-IN" sz="1800" b="1" i="0" u="none" strike="noStrike" kern="1200" cap="none" spc="0" normalizeH="0" baseline="0" noProof="0" dirty="0">
                <a:ln>
                  <a:noFill/>
                </a:ln>
                <a:solidFill>
                  <a:srgbClr val="3E85A4"/>
                </a:solidFill>
                <a:effectLst/>
                <a:uLnTx/>
                <a:uFillTx/>
                <a:latin typeface="CIDFont+F4"/>
                <a:ea typeface="+mn-ea"/>
                <a:cs typeface="+mn-cs"/>
              </a:rPr>
              <a:t>www.skkassociates.com</a:t>
            </a:r>
            <a:endPar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FA2E2A-501D-BDA9-151A-5FA621463E2C}"/>
              </a:ext>
            </a:extLst>
          </p:cNvPr>
          <p:cNvSpPr txBox="1"/>
          <p:nvPr/>
        </p:nvSpPr>
        <p:spPr>
          <a:xfrm>
            <a:off x="6076008" y="3803037"/>
            <a:ext cx="609834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04040"/>
                </a:solidFill>
                <a:effectLst/>
                <a:uLnTx/>
                <a:uFillTx/>
                <a:latin typeface="CIDFont+F4"/>
                <a:ea typeface="+mn-ea"/>
                <a:cs typeface="+mn-cs"/>
              </a:rPr>
              <a:t>Advocate Ankit Kanodia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04040"/>
                </a:solidFill>
                <a:effectLst/>
                <a:uLnTx/>
                <a:uFillTx/>
                <a:latin typeface="CIDFont+F6"/>
                <a:ea typeface="+mn-ea"/>
                <a:cs typeface="+mn-cs"/>
              </a:rPr>
              <a:t>LLM, LLB, FCA, CS, </a:t>
            </a:r>
            <a:r>
              <a:rPr kumimoji="0" lang="en-IN" sz="1800" b="1" i="0" u="none" strike="noStrike" kern="1200" cap="none" spc="0" normalizeH="0" baseline="0" noProof="0" dirty="0" err="1">
                <a:ln>
                  <a:noFill/>
                </a:ln>
                <a:solidFill>
                  <a:srgbClr val="404040"/>
                </a:solidFill>
                <a:effectLst/>
                <a:uLnTx/>
                <a:uFillTx/>
                <a:latin typeface="CIDFont+F6"/>
                <a:ea typeface="+mn-ea"/>
                <a:cs typeface="+mn-cs"/>
              </a:rPr>
              <a:t>B.Com</a:t>
            </a:r>
            <a:r>
              <a:rPr kumimoji="0" lang="en-IN" sz="1800" b="1" i="0" u="none" strike="noStrike" kern="1200" cap="none" spc="0" normalizeH="0" baseline="0" noProof="0" dirty="0">
                <a:ln>
                  <a:noFill/>
                </a:ln>
                <a:solidFill>
                  <a:srgbClr val="404040"/>
                </a:solidFill>
                <a:effectLst/>
                <a:uLnTx/>
                <a:uFillTx/>
                <a:latin typeface="CIDFont+F6"/>
                <a:ea typeface="+mn-ea"/>
                <a:cs typeface="+mn-cs"/>
              </a:rPr>
              <a:t>(H), CIDT- ICAI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04040"/>
                </a:solidFill>
                <a:effectLst/>
                <a:uLnTx/>
                <a:uFillTx/>
                <a:latin typeface="CIDFont+F1"/>
                <a:ea typeface="+mn-ea"/>
                <a:cs typeface="+mn-cs"/>
              </a:rPr>
              <a:t>Indirect Tax Litigation &amp; Consultancy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04040"/>
                </a:solidFill>
                <a:effectLst/>
                <a:uLnTx/>
                <a:uFillTx/>
                <a:latin typeface="CIDFont+F1"/>
                <a:ea typeface="+mn-ea"/>
                <a:cs typeface="+mn-cs"/>
              </a:rPr>
              <a:t>39A, </a:t>
            </a:r>
            <a:r>
              <a:rPr kumimoji="0" lang="en-IN" sz="1800" b="1" i="0" u="none" strike="noStrike" kern="1200" cap="none" spc="0" normalizeH="0" baseline="0" noProof="0" dirty="0" err="1">
                <a:ln>
                  <a:noFill/>
                </a:ln>
                <a:solidFill>
                  <a:srgbClr val="404040"/>
                </a:solidFill>
                <a:effectLst/>
                <a:uLnTx/>
                <a:uFillTx/>
                <a:latin typeface="CIDFont+F1"/>
                <a:ea typeface="+mn-ea"/>
                <a:cs typeface="+mn-cs"/>
              </a:rPr>
              <a:t>Jorapukur</a:t>
            </a:r>
            <a:r>
              <a:rPr kumimoji="0" lang="en-IN" sz="1800" b="1" i="0" u="none" strike="noStrike" kern="1200" cap="none" spc="0" normalizeH="0" baseline="0" noProof="0" dirty="0">
                <a:ln>
                  <a:noFill/>
                </a:ln>
                <a:solidFill>
                  <a:srgbClr val="404040"/>
                </a:solidFill>
                <a:effectLst/>
                <a:uLnTx/>
                <a:uFillTx/>
                <a:latin typeface="CIDFont+F1"/>
                <a:ea typeface="+mn-ea"/>
                <a:cs typeface="+mn-cs"/>
              </a:rPr>
              <a:t> Square Lane(Behind Girish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404040"/>
                </a:solidFill>
                <a:effectLst/>
                <a:uLnTx/>
                <a:uFillTx/>
                <a:latin typeface="CIDFont+F1"/>
                <a:ea typeface="+mn-ea"/>
                <a:cs typeface="+mn-cs"/>
              </a:rPr>
              <a:t>Room # 205, Kolkata- 700006, WB,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3E85A4"/>
                </a:solidFill>
                <a:effectLst/>
                <a:uLnTx/>
                <a:uFillTx/>
                <a:latin typeface="CIDFont+F4"/>
                <a:ea typeface="+mn-ea"/>
                <a:cs typeface="+mn-cs"/>
              </a:rPr>
              <a:t>T | 098315 43580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3E85A4"/>
                </a:solidFill>
                <a:effectLst/>
                <a:uLnTx/>
                <a:uFillTx/>
                <a:latin typeface="CIDFont+F4"/>
                <a:ea typeface="+mn-ea"/>
                <a:cs typeface="+mn-cs"/>
              </a:rPr>
              <a:t>E | </a:t>
            </a:r>
            <a:r>
              <a:rPr lang="en-IN" b="1" dirty="0">
                <a:solidFill>
                  <a:srgbClr val="3E85A4"/>
                </a:solidFill>
                <a:latin typeface="CIDFont+F4"/>
              </a:rPr>
              <a:t>ankit@advocateak.com</a:t>
            </a:r>
          </a:p>
        </p:txBody>
      </p:sp>
      <p:grpSp>
        <p:nvGrpSpPr>
          <p:cNvPr id="2" name="Group 33">
            <a:extLst>
              <a:ext uri="{FF2B5EF4-FFF2-40B4-BE49-F238E27FC236}">
                <a16:creationId xmlns:a16="http://schemas.microsoft.com/office/drawing/2014/main" id="{F124165D-6BBE-6F7D-A0F2-4F630D5A66BE}"/>
              </a:ext>
            </a:extLst>
          </p:cNvPr>
          <p:cNvGrpSpPr/>
          <p:nvPr/>
        </p:nvGrpSpPr>
        <p:grpSpPr>
          <a:xfrm>
            <a:off x="0" y="6655500"/>
            <a:ext cx="685800" cy="202500"/>
            <a:chOff x="0" y="0"/>
            <a:chExt cx="270933" cy="80000"/>
          </a:xfrm>
        </p:grpSpPr>
        <p:sp>
          <p:nvSpPr>
            <p:cNvPr id="4" name="Freeform 34">
              <a:extLst>
                <a:ext uri="{FF2B5EF4-FFF2-40B4-BE49-F238E27FC236}">
                  <a16:creationId xmlns:a16="http://schemas.microsoft.com/office/drawing/2014/main" id="{3A777ABE-04F2-F1BB-BCFD-55B28B049311}"/>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7" name="TextBox 35">
              <a:extLst>
                <a:ext uri="{FF2B5EF4-FFF2-40B4-BE49-F238E27FC236}">
                  <a16:creationId xmlns:a16="http://schemas.microsoft.com/office/drawing/2014/main" id="{C8B6AF3F-CCC1-3E78-0D95-3C810D395834}"/>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9" name="Group 36">
            <a:extLst>
              <a:ext uri="{FF2B5EF4-FFF2-40B4-BE49-F238E27FC236}">
                <a16:creationId xmlns:a16="http://schemas.microsoft.com/office/drawing/2014/main" id="{AF9EF291-ED96-65E8-0160-ECC7F686D8A1}"/>
              </a:ext>
            </a:extLst>
          </p:cNvPr>
          <p:cNvGrpSpPr/>
          <p:nvPr/>
        </p:nvGrpSpPr>
        <p:grpSpPr>
          <a:xfrm>
            <a:off x="11506200" y="0"/>
            <a:ext cx="685800" cy="202500"/>
            <a:chOff x="0" y="0"/>
            <a:chExt cx="270933" cy="80000"/>
          </a:xfrm>
        </p:grpSpPr>
        <p:sp>
          <p:nvSpPr>
            <p:cNvPr id="10" name="Freeform 37">
              <a:extLst>
                <a:ext uri="{FF2B5EF4-FFF2-40B4-BE49-F238E27FC236}">
                  <a16:creationId xmlns:a16="http://schemas.microsoft.com/office/drawing/2014/main" id="{A8919B1B-59FE-EBDA-1961-593F6399260A}"/>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11" name="TextBox 38">
              <a:extLst>
                <a:ext uri="{FF2B5EF4-FFF2-40B4-BE49-F238E27FC236}">
                  <a16:creationId xmlns:a16="http://schemas.microsoft.com/office/drawing/2014/main" id="{821ED1FF-C81E-52EA-492F-DEA3AAE03680}"/>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12" name="Group 39">
            <a:extLst>
              <a:ext uri="{FF2B5EF4-FFF2-40B4-BE49-F238E27FC236}">
                <a16:creationId xmlns:a16="http://schemas.microsoft.com/office/drawing/2014/main" id="{C93DD9FC-DF0A-BD9C-2943-B2233DD63F4F}"/>
              </a:ext>
            </a:extLst>
          </p:cNvPr>
          <p:cNvGrpSpPr/>
          <p:nvPr/>
        </p:nvGrpSpPr>
        <p:grpSpPr>
          <a:xfrm>
            <a:off x="0" y="0"/>
            <a:ext cx="685800" cy="202500"/>
            <a:chOff x="0" y="0"/>
            <a:chExt cx="270933" cy="80000"/>
          </a:xfrm>
        </p:grpSpPr>
        <p:sp>
          <p:nvSpPr>
            <p:cNvPr id="14" name="Freeform 40">
              <a:extLst>
                <a:ext uri="{FF2B5EF4-FFF2-40B4-BE49-F238E27FC236}">
                  <a16:creationId xmlns:a16="http://schemas.microsoft.com/office/drawing/2014/main" id="{C6B3EC7A-6965-729C-3967-1A528FCE0ABB}"/>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16" name="TextBox 41">
              <a:extLst>
                <a:ext uri="{FF2B5EF4-FFF2-40B4-BE49-F238E27FC236}">
                  <a16:creationId xmlns:a16="http://schemas.microsoft.com/office/drawing/2014/main" id="{3A479700-C247-984A-0BDE-CA64417C2E70}"/>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17" name="Group 42">
            <a:extLst>
              <a:ext uri="{FF2B5EF4-FFF2-40B4-BE49-F238E27FC236}">
                <a16:creationId xmlns:a16="http://schemas.microsoft.com/office/drawing/2014/main" id="{52C04970-F8B3-0A72-DE8D-E8DD3923B31C}"/>
              </a:ext>
            </a:extLst>
          </p:cNvPr>
          <p:cNvGrpSpPr/>
          <p:nvPr/>
        </p:nvGrpSpPr>
        <p:grpSpPr>
          <a:xfrm>
            <a:off x="11506200" y="6655500"/>
            <a:ext cx="685800" cy="202500"/>
            <a:chOff x="0" y="0"/>
            <a:chExt cx="270933" cy="80000"/>
          </a:xfrm>
        </p:grpSpPr>
        <p:sp>
          <p:nvSpPr>
            <p:cNvPr id="18" name="Freeform 43">
              <a:extLst>
                <a:ext uri="{FF2B5EF4-FFF2-40B4-BE49-F238E27FC236}">
                  <a16:creationId xmlns:a16="http://schemas.microsoft.com/office/drawing/2014/main" id="{A56E9C11-9E06-C9BE-76A8-B7BC139AA203}"/>
                </a:ext>
              </a:extLst>
            </p:cNvPr>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19" name="TextBox 44">
              <a:extLst>
                <a:ext uri="{FF2B5EF4-FFF2-40B4-BE49-F238E27FC236}">
                  <a16:creationId xmlns:a16="http://schemas.microsoft.com/office/drawing/2014/main" id="{57A1FECB-792F-AAD4-F830-3FFA4366DF3E}"/>
                </a:ext>
              </a:extLst>
            </p:cNvPr>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20" name="Slide Number Placeholder 19">
            <a:extLst>
              <a:ext uri="{FF2B5EF4-FFF2-40B4-BE49-F238E27FC236}">
                <a16:creationId xmlns:a16="http://schemas.microsoft.com/office/drawing/2014/main" id="{F4FAC6F9-935D-6E61-E7FA-E73C07871B89}"/>
              </a:ext>
            </a:extLst>
          </p:cNvPr>
          <p:cNvSpPr>
            <a:spLocks noGrp="1"/>
          </p:cNvSpPr>
          <p:nvPr>
            <p:ph type="sldNum" sz="quarter" idx="12"/>
          </p:nvPr>
        </p:nvSpPr>
        <p:spPr/>
        <p:txBody>
          <a:bodyPr/>
          <a:lstStyle/>
          <a:p>
            <a:fld id="{6D38AA12-2120-49BC-8E7C-BC6192EDFED3}" type="slidenum">
              <a:rPr lang="en-IN" smtClean="0"/>
              <a:t>21</a:t>
            </a:fld>
            <a:endParaRPr lang="en-IN"/>
          </a:p>
        </p:txBody>
      </p:sp>
    </p:spTree>
    <p:extLst>
      <p:ext uri="{BB962C8B-B14F-4D97-AF65-F5344CB8AC3E}">
        <p14:creationId xmlns:p14="http://schemas.microsoft.com/office/powerpoint/2010/main" val="416032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5639" y="4273034"/>
            <a:ext cx="1871845" cy="272510"/>
          </a:xfrm>
          <a:prstGeom prst="rect">
            <a:avLst/>
          </a:prstGeom>
        </p:spPr>
        <p:txBody>
          <a:bodyPr lIns="0" tIns="0" rIns="0" bIns="0" rtlCol="0" anchor="t">
            <a:spAutoFit/>
          </a:bodyPr>
          <a:lstStyle/>
          <a:p>
            <a:pPr algn="ctr">
              <a:lnSpc>
                <a:spcPts val="2239"/>
              </a:lnSpc>
              <a:spcBef>
                <a:spcPct val="0"/>
              </a:spcBef>
            </a:pPr>
            <a:r>
              <a:rPr lang="en-US" b="1" dirty="0">
                <a:solidFill>
                  <a:srgbClr val="000000"/>
                </a:solidFill>
              </a:rPr>
              <a:t>STEP 1</a:t>
            </a:r>
          </a:p>
        </p:txBody>
      </p:sp>
      <p:sp>
        <p:nvSpPr>
          <p:cNvPr id="3" name="TextBox 3"/>
          <p:cNvSpPr txBox="1"/>
          <p:nvPr/>
        </p:nvSpPr>
        <p:spPr>
          <a:xfrm>
            <a:off x="5124173" y="4273034"/>
            <a:ext cx="1871845" cy="272510"/>
          </a:xfrm>
          <a:prstGeom prst="rect">
            <a:avLst/>
          </a:prstGeom>
        </p:spPr>
        <p:txBody>
          <a:bodyPr lIns="0" tIns="0" rIns="0" bIns="0" rtlCol="0" anchor="t">
            <a:spAutoFit/>
          </a:bodyPr>
          <a:lstStyle/>
          <a:p>
            <a:pPr algn="ctr">
              <a:lnSpc>
                <a:spcPts val="2239"/>
              </a:lnSpc>
              <a:spcBef>
                <a:spcPct val="0"/>
              </a:spcBef>
            </a:pPr>
            <a:r>
              <a:rPr lang="en-US" b="1" dirty="0">
                <a:solidFill>
                  <a:srgbClr val="000000"/>
                </a:solidFill>
              </a:rPr>
              <a:t>STEP 2</a:t>
            </a:r>
          </a:p>
        </p:txBody>
      </p:sp>
      <p:sp>
        <p:nvSpPr>
          <p:cNvPr id="4" name="TextBox 4"/>
          <p:cNvSpPr txBox="1"/>
          <p:nvPr/>
        </p:nvSpPr>
        <p:spPr>
          <a:xfrm>
            <a:off x="9417282" y="4273034"/>
            <a:ext cx="1871845" cy="272510"/>
          </a:xfrm>
          <a:prstGeom prst="rect">
            <a:avLst/>
          </a:prstGeom>
        </p:spPr>
        <p:txBody>
          <a:bodyPr lIns="0" tIns="0" rIns="0" bIns="0" rtlCol="0" anchor="t">
            <a:spAutoFit/>
          </a:bodyPr>
          <a:lstStyle/>
          <a:p>
            <a:pPr algn="ctr">
              <a:lnSpc>
                <a:spcPts val="2239"/>
              </a:lnSpc>
              <a:spcBef>
                <a:spcPct val="0"/>
              </a:spcBef>
            </a:pPr>
            <a:r>
              <a:rPr lang="en-US" b="1" dirty="0">
                <a:solidFill>
                  <a:srgbClr val="000000"/>
                </a:solidFill>
              </a:rPr>
              <a:t>STEP 3</a:t>
            </a:r>
          </a:p>
        </p:txBody>
      </p:sp>
      <p:sp>
        <p:nvSpPr>
          <p:cNvPr id="7" name="TextBox 7"/>
          <p:cNvSpPr txBox="1"/>
          <p:nvPr/>
        </p:nvSpPr>
        <p:spPr>
          <a:xfrm>
            <a:off x="1281687" y="4605940"/>
            <a:ext cx="2495834" cy="730969"/>
          </a:xfrm>
          <a:prstGeom prst="rect">
            <a:avLst/>
          </a:prstGeom>
        </p:spPr>
        <p:txBody>
          <a:bodyPr wrap="square" lIns="0" tIns="0" rIns="0" bIns="0" rtlCol="0" anchor="t">
            <a:spAutoFit/>
          </a:bodyPr>
          <a:lstStyle/>
          <a:p>
            <a:pPr algn="just">
              <a:lnSpc>
                <a:spcPts val="1867"/>
              </a:lnSpc>
              <a:spcBef>
                <a:spcPct val="0"/>
              </a:spcBef>
            </a:pPr>
            <a:r>
              <a:rPr lang="en-US" i="1" dirty="0">
                <a:solidFill>
                  <a:srgbClr val="000000"/>
                </a:solidFill>
              </a:rPr>
              <a:t>Filing/revising TRAN-1 and TRAN-2 online on GSTN portal</a:t>
            </a:r>
          </a:p>
        </p:txBody>
      </p:sp>
      <p:sp>
        <p:nvSpPr>
          <p:cNvPr id="8" name="TextBox 8"/>
          <p:cNvSpPr txBox="1"/>
          <p:nvPr/>
        </p:nvSpPr>
        <p:spPr>
          <a:xfrm>
            <a:off x="4897300" y="4594496"/>
            <a:ext cx="2602970" cy="730969"/>
          </a:xfrm>
          <a:prstGeom prst="rect">
            <a:avLst/>
          </a:prstGeom>
        </p:spPr>
        <p:txBody>
          <a:bodyPr wrap="square" lIns="0" tIns="0" rIns="0" bIns="0" rtlCol="0" anchor="t">
            <a:spAutoFit/>
          </a:bodyPr>
          <a:lstStyle/>
          <a:p>
            <a:pPr algn="just">
              <a:lnSpc>
                <a:spcPts val="1867"/>
              </a:lnSpc>
              <a:spcBef>
                <a:spcPct val="0"/>
              </a:spcBef>
            </a:pPr>
            <a:r>
              <a:rPr lang="en-US" i="1" dirty="0">
                <a:solidFill>
                  <a:srgbClr val="000000"/>
                </a:solidFill>
              </a:rPr>
              <a:t>Copy of documents to be submitted to GST authorities within 7 days</a:t>
            </a:r>
          </a:p>
        </p:txBody>
      </p:sp>
      <p:sp>
        <p:nvSpPr>
          <p:cNvPr id="9" name="TextBox 9"/>
          <p:cNvSpPr txBox="1"/>
          <p:nvPr/>
        </p:nvSpPr>
        <p:spPr>
          <a:xfrm>
            <a:off x="8772707" y="4565491"/>
            <a:ext cx="2721815" cy="730969"/>
          </a:xfrm>
          <a:prstGeom prst="rect">
            <a:avLst/>
          </a:prstGeom>
        </p:spPr>
        <p:txBody>
          <a:bodyPr wrap="square" lIns="0" tIns="0" rIns="0" bIns="0" rtlCol="0" anchor="t">
            <a:spAutoFit/>
          </a:bodyPr>
          <a:lstStyle/>
          <a:p>
            <a:pPr algn="just">
              <a:lnSpc>
                <a:spcPts val="1867"/>
              </a:lnSpc>
              <a:spcBef>
                <a:spcPct val="0"/>
              </a:spcBef>
            </a:pPr>
            <a:r>
              <a:rPr lang="en-US" i="1" dirty="0">
                <a:solidFill>
                  <a:srgbClr val="000000"/>
                </a:solidFill>
              </a:rPr>
              <a:t>Credit of claim in Electronic credit ledger after verification by proper officer</a:t>
            </a:r>
          </a:p>
        </p:txBody>
      </p:sp>
      <p:grpSp>
        <p:nvGrpSpPr>
          <p:cNvPr id="23" name="Group 23"/>
          <p:cNvGrpSpPr/>
          <p:nvPr/>
        </p:nvGrpSpPr>
        <p:grpSpPr>
          <a:xfrm>
            <a:off x="5121032" y="3072326"/>
            <a:ext cx="1871845" cy="1094629"/>
            <a:chOff x="0" y="0"/>
            <a:chExt cx="5638478" cy="3230880"/>
          </a:xfrm>
        </p:grpSpPr>
        <p:sp>
          <p:nvSpPr>
            <p:cNvPr id="24" name="Freeform 24"/>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1885F1"/>
            </a:solidFill>
          </p:spPr>
        </p:sp>
      </p:grpSp>
      <p:grpSp>
        <p:nvGrpSpPr>
          <p:cNvPr id="25" name="Group 25"/>
          <p:cNvGrpSpPr/>
          <p:nvPr/>
        </p:nvGrpSpPr>
        <p:grpSpPr>
          <a:xfrm>
            <a:off x="9309209" y="3072326"/>
            <a:ext cx="1871845" cy="1094629"/>
            <a:chOff x="0" y="0"/>
            <a:chExt cx="5638478" cy="3230880"/>
          </a:xfrm>
        </p:grpSpPr>
        <p:sp>
          <p:nvSpPr>
            <p:cNvPr id="26" name="Freeform 26"/>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36C5FF"/>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17039" y="3379725"/>
            <a:ext cx="479830" cy="479830"/>
          </a:xfrm>
          <a:prstGeom prst="rect">
            <a:avLst/>
          </a:prstGeom>
        </p:spPr>
      </p:pic>
      <p:pic>
        <p:nvPicPr>
          <p:cNvPr id="30" name="Picture 3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08525" y="3383034"/>
            <a:ext cx="473212" cy="473212"/>
          </a:xfrm>
          <a:prstGeom prst="rect">
            <a:avLst/>
          </a:prstGeom>
        </p:spPr>
      </p:pic>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16" name="TextBox 34">
            <a:extLst>
              <a:ext uri="{FF2B5EF4-FFF2-40B4-BE49-F238E27FC236}">
                <a16:creationId xmlns:a16="http://schemas.microsoft.com/office/drawing/2014/main" id="{C4536CDF-9B72-7B28-BF0B-7214BE60659B}"/>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 No. 180/12/2022</a:t>
            </a:r>
            <a:r>
              <a:rPr lang="pt-BR" sz="3600" b="1" i="1" dirty="0">
                <a:latin typeface="+mj-lt"/>
                <a:ea typeface="+mj-ea"/>
                <a:cs typeface="+mj-cs"/>
              </a:rPr>
              <a:t>  – </a:t>
            </a:r>
            <a:r>
              <a:rPr lang="en-US" sz="3600" b="1" i="1" dirty="0">
                <a:latin typeface="+mj-lt"/>
                <a:ea typeface="+mj-ea"/>
                <a:cs typeface="+mj-cs"/>
              </a:rPr>
              <a:t>GST Transition</a:t>
            </a:r>
            <a:endParaRPr lang="pt-BR" sz="3600" b="1" i="1" dirty="0">
              <a:latin typeface="+mj-lt"/>
              <a:ea typeface="+mj-ea"/>
              <a:cs typeface="+mj-cs"/>
            </a:endParaRPr>
          </a:p>
        </p:txBody>
      </p:sp>
      <p:sp>
        <p:nvSpPr>
          <p:cNvPr id="17" name="TextBox 40">
            <a:extLst>
              <a:ext uri="{FF2B5EF4-FFF2-40B4-BE49-F238E27FC236}">
                <a16:creationId xmlns:a16="http://schemas.microsoft.com/office/drawing/2014/main" id="{E6F724FC-F0CF-4703-85C2-641FBB9C369F}"/>
              </a:ext>
            </a:extLst>
          </p:cNvPr>
          <p:cNvSpPr txBox="1"/>
          <p:nvPr/>
        </p:nvSpPr>
        <p:spPr>
          <a:xfrm>
            <a:off x="585529" y="952227"/>
            <a:ext cx="10957937" cy="1938992"/>
          </a:xfrm>
          <a:prstGeom prst="rect">
            <a:avLst/>
          </a:prstGeom>
        </p:spPr>
        <p:txBody>
          <a:bodyPr wrap="square" lIns="0" tIns="0" rIns="0" bIns="0" rtlCol="0" anchor="t">
            <a:spAutoFit/>
          </a:bodyPr>
          <a:lstStyle/>
          <a:p>
            <a:pPr marL="285750" indent="-285750" algn="just">
              <a:buFont typeface="Wingdings" panose="05000000000000000000" pitchFamily="2" charset="2"/>
              <a:buChar char="Ø"/>
            </a:pPr>
            <a:r>
              <a:rPr lang="en-US" b="1" i="1" dirty="0">
                <a:solidFill>
                  <a:srgbClr val="FF0000"/>
                </a:solidFill>
                <a:cs typeface="Arial" panose="020B0604020202020204" pitchFamily="34" charset="0"/>
              </a:rPr>
              <a:t>Taking note of the various High Court Judgments allowing filing/revising Form GST TRAN-1 and TRAN-2 (hereinafter collectively referred to as ‘transitional forms’), the Supreme Court in the case of UOI vs Filco Trade Centre has given one time opportunity to all the taxpayers for filing/revising the transitional forms.</a:t>
            </a:r>
          </a:p>
          <a:p>
            <a:pPr marL="285750" indent="-285750" algn="just">
              <a:buFont typeface="Wingdings" panose="05000000000000000000" pitchFamily="2" charset="2"/>
              <a:buChar char="Ø"/>
            </a:pPr>
            <a:r>
              <a:rPr lang="en-US" b="1" i="1" dirty="0">
                <a:solidFill>
                  <a:srgbClr val="FF0000"/>
                </a:solidFill>
                <a:cs typeface="Arial" panose="020B0604020202020204" pitchFamily="34" charset="0"/>
              </a:rPr>
              <a:t>The Supreme Court has directed the GSTN to open the portal and allow filing or revising transitional forms during the period between October 01, 2022, and November 30, 2022</a:t>
            </a:r>
          </a:p>
          <a:p>
            <a:pPr algn="just"/>
            <a:r>
              <a:rPr lang="en-US" b="1" dirty="0">
                <a:cs typeface="Arial" panose="020B0604020202020204" pitchFamily="34" charset="0"/>
              </a:rPr>
              <a:t>The procedure provided by the CBIC for availing the transitional credit by filing / revising transitional forms is sequentially summarized as under:</a:t>
            </a:r>
          </a:p>
        </p:txBody>
      </p:sp>
      <p:grpSp>
        <p:nvGrpSpPr>
          <p:cNvPr id="45" name="Group 19">
            <a:extLst>
              <a:ext uri="{FF2B5EF4-FFF2-40B4-BE49-F238E27FC236}">
                <a16:creationId xmlns:a16="http://schemas.microsoft.com/office/drawing/2014/main" id="{37D487EB-21B4-72C4-54B8-8450D183A215}"/>
              </a:ext>
            </a:extLst>
          </p:cNvPr>
          <p:cNvGrpSpPr/>
          <p:nvPr/>
        </p:nvGrpSpPr>
        <p:grpSpPr>
          <a:xfrm>
            <a:off x="1619678" y="3070432"/>
            <a:ext cx="1871845" cy="1094629"/>
            <a:chOff x="0" y="0"/>
            <a:chExt cx="5638478" cy="3230880"/>
          </a:xfrm>
        </p:grpSpPr>
        <p:sp>
          <p:nvSpPr>
            <p:cNvPr id="46" name="Freeform 20">
              <a:extLst>
                <a:ext uri="{FF2B5EF4-FFF2-40B4-BE49-F238E27FC236}">
                  <a16:creationId xmlns:a16="http://schemas.microsoft.com/office/drawing/2014/main" id="{AAAB9134-2D4B-0169-52AF-C25C31592E9E}"/>
                </a:ext>
              </a:extLst>
            </p:cNvPr>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2A4D70"/>
            </a:solidFill>
          </p:spPr>
        </p:sp>
      </p:grpSp>
      <p:pic>
        <p:nvPicPr>
          <p:cNvPr id="49" name="Picture 27">
            <a:extLst>
              <a:ext uri="{FF2B5EF4-FFF2-40B4-BE49-F238E27FC236}">
                <a16:creationId xmlns:a16="http://schemas.microsoft.com/office/drawing/2014/main" id="{15A4BEF7-0EA6-F97D-2E01-628D397509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3964" y="3346109"/>
            <a:ext cx="543274" cy="5432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16" name="TextBox 34">
            <a:extLst>
              <a:ext uri="{FF2B5EF4-FFF2-40B4-BE49-F238E27FC236}">
                <a16:creationId xmlns:a16="http://schemas.microsoft.com/office/drawing/2014/main" id="{C4536CDF-9B72-7B28-BF0B-7214BE60659B}"/>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 No. 180/12/2022</a:t>
            </a:r>
            <a:r>
              <a:rPr lang="pt-BR" sz="3600" b="1" i="1" dirty="0">
                <a:latin typeface="+mj-lt"/>
                <a:ea typeface="+mj-ea"/>
                <a:cs typeface="+mj-cs"/>
              </a:rPr>
              <a:t>  – </a:t>
            </a:r>
            <a:r>
              <a:rPr lang="en-US" sz="3600" b="1" i="1" dirty="0">
                <a:latin typeface="+mj-lt"/>
                <a:ea typeface="+mj-ea"/>
                <a:cs typeface="+mj-cs"/>
              </a:rPr>
              <a:t>GST Transition</a:t>
            </a:r>
            <a:endParaRPr lang="pt-BR" sz="3600" b="1" i="1" dirty="0">
              <a:latin typeface="+mj-lt"/>
              <a:ea typeface="+mj-ea"/>
              <a:cs typeface="+mj-cs"/>
            </a:endParaRPr>
          </a:p>
        </p:txBody>
      </p:sp>
      <p:sp>
        <p:nvSpPr>
          <p:cNvPr id="17" name="TextBox 40">
            <a:extLst>
              <a:ext uri="{FF2B5EF4-FFF2-40B4-BE49-F238E27FC236}">
                <a16:creationId xmlns:a16="http://schemas.microsoft.com/office/drawing/2014/main" id="{E6F724FC-F0CF-4703-85C2-641FBB9C369F}"/>
              </a:ext>
            </a:extLst>
          </p:cNvPr>
          <p:cNvSpPr txBox="1"/>
          <p:nvPr/>
        </p:nvSpPr>
        <p:spPr>
          <a:xfrm>
            <a:off x="585529" y="952227"/>
            <a:ext cx="10957937" cy="276999"/>
          </a:xfrm>
          <a:prstGeom prst="rect">
            <a:avLst/>
          </a:prstGeom>
        </p:spPr>
        <p:txBody>
          <a:bodyPr wrap="square" lIns="0" tIns="0" rIns="0" bIns="0" rtlCol="0" anchor="t">
            <a:spAutoFit/>
          </a:bodyPr>
          <a:lstStyle/>
          <a:p>
            <a:pPr algn="just"/>
            <a:r>
              <a:rPr lang="en-US" b="1" dirty="0">
                <a:cs typeface="Arial" panose="020B0604020202020204" pitchFamily="34" charset="0"/>
              </a:rPr>
              <a:t>The snapshots of GSTN Portal facilitating Transitional Forms has been annexed below:</a:t>
            </a:r>
          </a:p>
        </p:txBody>
      </p:sp>
      <p:pic>
        <p:nvPicPr>
          <p:cNvPr id="10" name="Picture 9" descr="Text, email&#10;&#10;Description automatically generated">
            <a:extLst>
              <a:ext uri="{FF2B5EF4-FFF2-40B4-BE49-F238E27FC236}">
                <a16:creationId xmlns:a16="http://schemas.microsoft.com/office/drawing/2014/main" id="{98D10C88-EBA7-4651-26EE-8DB9768DB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74" y="1325667"/>
            <a:ext cx="11152176" cy="5233392"/>
          </a:xfrm>
          <a:prstGeom prst="rect">
            <a:avLst/>
          </a:prstGeom>
        </p:spPr>
      </p:pic>
    </p:spTree>
    <p:extLst>
      <p:ext uri="{BB962C8B-B14F-4D97-AF65-F5344CB8AC3E}">
        <p14:creationId xmlns:p14="http://schemas.microsoft.com/office/powerpoint/2010/main" val="238560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16" name="TextBox 34">
            <a:extLst>
              <a:ext uri="{FF2B5EF4-FFF2-40B4-BE49-F238E27FC236}">
                <a16:creationId xmlns:a16="http://schemas.microsoft.com/office/drawing/2014/main" id="{C4536CDF-9B72-7B28-BF0B-7214BE60659B}"/>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 No. 180/12/2022</a:t>
            </a:r>
            <a:r>
              <a:rPr lang="pt-BR" sz="3600" b="1" i="1" dirty="0">
                <a:latin typeface="+mj-lt"/>
                <a:ea typeface="+mj-ea"/>
                <a:cs typeface="+mj-cs"/>
              </a:rPr>
              <a:t>  – </a:t>
            </a:r>
            <a:r>
              <a:rPr lang="en-US" sz="3600" b="1" i="1" dirty="0">
                <a:latin typeface="+mj-lt"/>
                <a:ea typeface="+mj-ea"/>
                <a:cs typeface="+mj-cs"/>
              </a:rPr>
              <a:t>GST Transition</a:t>
            </a:r>
            <a:endParaRPr lang="pt-BR" sz="3600" b="1" i="1" dirty="0">
              <a:latin typeface="+mj-lt"/>
              <a:ea typeface="+mj-ea"/>
              <a:cs typeface="+mj-cs"/>
            </a:endParaRPr>
          </a:p>
        </p:txBody>
      </p:sp>
      <p:sp>
        <p:nvSpPr>
          <p:cNvPr id="17" name="TextBox 40">
            <a:extLst>
              <a:ext uri="{FF2B5EF4-FFF2-40B4-BE49-F238E27FC236}">
                <a16:creationId xmlns:a16="http://schemas.microsoft.com/office/drawing/2014/main" id="{E6F724FC-F0CF-4703-85C2-641FBB9C369F}"/>
              </a:ext>
            </a:extLst>
          </p:cNvPr>
          <p:cNvSpPr txBox="1"/>
          <p:nvPr/>
        </p:nvSpPr>
        <p:spPr>
          <a:xfrm>
            <a:off x="585529" y="952227"/>
            <a:ext cx="10957937" cy="276999"/>
          </a:xfrm>
          <a:prstGeom prst="rect">
            <a:avLst/>
          </a:prstGeom>
        </p:spPr>
        <p:txBody>
          <a:bodyPr wrap="square" lIns="0" tIns="0" rIns="0" bIns="0" rtlCol="0" anchor="t">
            <a:spAutoFit/>
          </a:bodyPr>
          <a:lstStyle/>
          <a:p>
            <a:pPr algn="just"/>
            <a:r>
              <a:rPr lang="en-US" b="1" dirty="0">
                <a:cs typeface="Arial" panose="020B0604020202020204" pitchFamily="34" charset="0"/>
              </a:rPr>
              <a:t>The snapshots of GSTN Portal facilitating Transitional Forms has been annexed below:</a:t>
            </a:r>
          </a:p>
        </p:txBody>
      </p:sp>
      <p:pic>
        <p:nvPicPr>
          <p:cNvPr id="3" name="Picture 2" descr="Graphical user interface, website&#10;&#10;Description automatically generated">
            <a:extLst>
              <a:ext uri="{FF2B5EF4-FFF2-40B4-BE49-F238E27FC236}">
                <a16:creationId xmlns:a16="http://schemas.microsoft.com/office/drawing/2014/main" id="{06D0537F-9257-ABDE-1175-ABA758CEC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29" y="1433233"/>
            <a:ext cx="11188620" cy="5125825"/>
          </a:xfrm>
          <a:prstGeom prst="rect">
            <a:avLst/>
          </a:prstGeom>
        </p:spPr>
      </p:pic>
    </p:spTree>
    <p:extLst>
      <p:ext uri="{BB962C8B-B14F-4D97-AF65-F5344CB8AC3E}">
        <p14:creationId xmlns:p14="http://schemas.microsoft.com/office/powerpoint/2010/main" val="360232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0" y="6655500"/>
            <a:ext cx="685800" cy="202500"/>
            <a:chOff x="0" y="0"/>
            <a:chExt cx="270933" cy="80000"/>
          </a:xfrm>
        </p:grpSpPr>
        <p:sp>
          <p:nvSpPr>
            <p:cNvPr id="34" name="Freeform 34"/>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5" name="TextBox 35"/>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6" name="Group 36"/>
          <p:cNvGrpSpPr/>
          <p:nvPr/>
        </p:nvGrpSpPr>
        <p:grpSpPr>
          <a:xfrm>
            <a:off x="11506200" y="0"/>
            <a:ext cx="685800" cy="202500"/>
            <a:chOff x="0" y="0"/>
            <a:chExt cx="270933" cy="80000"/>
          </a:xfrm>
        </p:grpSpPr>
        <p:sp>
          <p:nvSpPr>
            <p:cNvPr id="37" name="Freeform 37"/>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38" name="TextBox 38"/>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9" name="Group 39"/>
          <p:cNvGrpSpPr/>
          <p:nvPr/>
        </p:nvGrpSpPr>
        <p:grpSpPr>
          <a:xfrm>
            <a:off x="0" y="0"/>
            <a:ext cx="685800" cy="202500"/>
            <a:chOff x="0" y="0"/>
            <a:chExt cx="270933" cy="80000"/>
          </a:xfrm>
        </p:grpSpPr>
        <p:sp>
          <p:nvSpPr>
            <p:cNvPr id="40" name="Freeform 40"/>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1" name="TextBox 41"/>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42" name="Group 42"/>
          <p:cNvGrpSpPr/>
          <p:nvPr/>
        </p:nvGrpSpPr>
        <p:grpSpPr>
          <a:xfrm>
            <a:off x="11506200" y="6655500"/>
            <a:ext cx="685800" cy="202500"/>
            <a:chOff x="0" y="0"/>
            <a:chExt cx="270933" cy="80000"/>
          </a:xfrm>
        </p:grpSpPr>
        <p:sp>
          <p:nvSpPr>
            <p:cNvPr id="43" name="Freeform 4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44" name="TextBox 4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16" name="TextBox 34">
            <a:extLst>
              <a:ext uri="{FF2B5EF4-FFF2-40B4-BE49-F238E27FC236}">
                <a16:creationId xmlns:a16="http://schemas.microsoft.com/office/drawing/2014/main" id="{C4536CDF-9B72-7B28-BF0B-7214BE60659B}"/>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Circular No. 180/12/2022</a:t>
            </a:r>
            <a:r>
              <a:rPr lang="pt-BR" sz="3600" b="1" i="1" dirty="0">
                <a:latin typeface="+mj-lt"/>
                <a:ea typeface="+mj-ea"/>
                <a:cs typeface="+mj-cs"/>
              </a:rPr>
              <a:t>  – </a:t>
            </a:r>
            <a:r>
              <a:rPr lang="en-US" sz="3600" b="1" i="1" dirty="0">
                <a:latin typeface="+mj-lt"/>
                <a:ea typeface="+mj-ea"/>
                <a:cs typeface="+mj-cs"/>
              </a:rPr>
              <a:t>GST Transition</a:t>
            </a:r>
            <a:endParaRPr lang="pt-BR" sz="3600" b="1" i="1" dirty="0">
              <a:latin typeface="+mj-lt"/>
              <a:ea typeface="+mj-ea"/>
              <a:cs typeface="+mj-cs"/>
            </a:endParaRPr>
          </a:p>
        </p:txBody>
      </p:sp>
      <p:sp>
        <p:nvSpPr>
          <p:cNvPr id="17" name="TextBox 40">
            <a:extLst>
              <a:ext uri="{FF2B5EF4-FFF2-40B4-BE49-F238E27FC236}">
                <a16:creationId xmlns:a16="http://schemas.microsoft.com/office/drawing/2014/main" id="{E6F724FC-F0CF-4703-85C2-641FBB9C369F}"/>
              </a:ext>
            </a:extLst>
          </p:cNvPr>
          <p:cNvSpPr txBox="1"/>
          <p:nvPr/>
        </p:nvSpPr>
        <p:spPr>
          <a:xfrm>
            <a:off x="585529" y="1164165"/>
            <a:ext cx="10957937" cy="553998"/>
          </a:xfrm>
          <a:prstGeom prst="rect">
            <a:avLst/>
          </a:prstGeom>
        </p:spPr>
        <p:txBody>
          <a:bodyPr wrap="square" lIns="0" tIns="0" rIns="0" bIns="0" rtlCol="0" anchor="t">
            <a:spAutoFit/>
          </a:bodyPr>
          <a:lstStyle/>
          <a:p>
            <a:pPr algn="just"/>
            <a:r>
              <a:rPr lang="en-US" b="1" dirty="0">
                <a:cs typeface="Arial" panose="020B0604020202020204" pitchFamily="34" charset="0"/>
              </a:rPr>
              <a:t>The applicant shall submit a copy of following documents to the jurisdictional tax officer within 7 days of filing the declaration in FORM TRAN-1/TRAN-2 on the GSTN portal:</a:t>
            </a:r>
          </a:p>
        </p:txBody>
      </p:sp>
      <p:pic>
        <p:nvPicPr>
          <p:cNvPr id="4" name="Picture 3">
            <a:extLst>
              <a:ext uri="{FF2B5EF4-FFF2-40B4-BE49-F238E27FC236}">
                <a16:creationId xmlns:a16="http://schemas.microsoft.com/office/drawing/2014/main" id="{FC5DC8A9-2BDC-AA0B-4729-236F4D8A2194}"/>
              </a:ext>
            </a:extLst>
          </p:cNvPr>
          <p:cNvPicPr>
            <a:picLocks noChangeAspect="1"/>
          </p:cNvPicPr>
          <p:nvPr/>
        </p:nvPicPr>
        <p:blipFill>
          <a:blip r:embed="rId2"/>
          <a:stretch>
            <a:fillRect/>
          </a:stretch>
        </p:blipFill>
        <p:spPr>
          <a:xfrm>
            <a:off x="585529" y="1992406"/>
            <a:ext cx="10957937" cy="1047896"/>
          </a:xfrm>
          <a:prstGeom prst="rect">
            <a:avLst/>
          </a:prstGeom>
        </p:spPr>
      </p:pic>
      <p:sp>
        <p:nvSpPr>
          <p:cNvPr id="5" name="TextBox 40">
            <a:extLst>
              <a:ext uri="{FF2B5EF4-FFF2-40B4-BE49-F238E27FC236}">
                <a16:creationId xmlns:a16="http://schemas.microsoft.com/office/drawing/2014/main" id="{EC5CA199-6CA5-B36C-DC97-2002AF56A1B9}"/>
              </a:ext>
            </a:extLst>
          </p:cNvPr>
          <p:cNvSpPr txBox="1"/>
          <p:nvPr/>
        </p:nvSpPr>
        <p:spPr>
          <a:xfrm>
            <a:off x="617031" y="3320353"/>
            <a:ext cx="10957937" cy="2492990"/>
          </a:xfrm>
          <a:prstGeom prst="rect">
            <a:avLst/>
          </a:prstGeom>
        </p:spPr>
        <p:txBody>
          <a:bodyPr wrap="square" lIns="0" tIns="0" rIns="0" bIns="0" rtlCol="0" anchor="t">
            <a:spAutoFit/>
          </a:bodyPr>
          <a:lstStyle/>
          <a:p>
            <a:pPr algn="just"/>
            <a:r>
              <a:rPr lang="en-US" b="1" dirty="0">
                <a:cs typeface="Arial" panose="020B0604020202020204" pitchFamily="34" charset="0"/>
              </a:rPr>
              <a:t>(a) Downloaded TRAN-1/ TRAN-2 along with self-certified copy of the same</a:t>
            </a:r>
          </a:p>
          <a:p>
            <a:pPr algn="just"/>
            <a:r>
              <a:rPr lang="en-US" b="1" dirty="0">
                <a:cs typeface="Arial" panose="020B0604020202020204" pitchFamily="34" charset="0"/>
              </a:rPr>
              <a:t>(b) Copy of Annexure A</a:t>
            </a:r>
          </a:p>
          <a:p>
            <a:pPr algn="just"/>
            <a:r>
              <a:rPr lang="en-US" b="1" dirty="0">
                <a:cs typeface="Arial" panose="020B0604020202020204" pitchFamily="34" charset="0"/>
              </a:rPr>
              <a:t>(c) Copy of TRAN-3, wherever applicable</a:t>
            </a:r>
          </a:p>
          <a:p>
            <a:pPr algn="just"/>
            <a:r>
              <a:rPr lang="en-US" b="1" dirty="0">
                <a:cs typeface="Arial" panose="020B0604020202020204" pitchFamily="34" charset="0"/>
              </a:rPr>
              <a:t>(d) Other documents/records/returns/invoices as required by the proper officer to support their claim of transitional credit</a:t>
            </a:r>
          </a:p>
          <a:p>
            <a:pPr algn="just"/>
            <a:endParaRPr lang="en-US" b="1" dirty="0">
              <a:cs typeface="Arial" panose="020B0604020202020204" pitchFamily="34" charset="0"/>
            </a:endParaRPr>
          </a:p>
          <a:p>
            <a:pPr algn="just"/>
            <a:r>
              <a:rPr lang="en-US" b="1" i="1" dirty="0">
                <a:cs typeface="Arial" panose="020B0604020202020204" pitchFamily="34" charset="0"/>
              </a:rPr>
              <a:t>In terms of the Supreme Court directions, the department would be required to complete the verification within 90 days. Notably, the CBIC guidelines has not provided that whether the order should be in writing and whether the same should be available to the taxpayer.</a:t>
            </a:r>
          </a:p>
        </p:txBody>
      </p:sp>
    </p:spTree>
    <p:extLst>
      <p:ext uri="{BB962C8B-B14F-4D97-AF65-F5344CB8AC3E}">
        <p14:creationId xmlns:p14="http://schemas.microsoft.com/office/powerpoint/2010/main" val="282030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06200" y="0"/>
            <a:ext cx="685800" cy="202500"/>
            <a:chOff x="0" y="0"/>
            <a:chExt cx="270933" cy="80000"/>
          </a:xfrm>
        </p:grpSpPr>
        <p:sp>
          <p:nvSpPr>
            <p:cNvPr id="3" name="Freeform 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5" name="Group 5"/>
          <p:cNvGrpSpPr/>
          <p:nvPr/>
        </p:nvGrpSpPr>
        <p:grpSpPr>
          <a:xfrm>
            <a:off x="11506200" y="6655500"/>
            <a:ext cx="685800" cy="202500"/>
            <a:chOff x="0" y="0"/>
            <a:chExt cx="270933" cy="80000"/>
          </a:xfrm>
        </p:grpSpPr>
        <p:sp>
          <p:nvSpPr>
            <p:cNvPr id="6" name="Freeform 6"/>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8" name="Group 8"/>
          <p:cNvGrpSpPr/>
          <p:nvPr/>
        </p:nvGrpSpPr>
        <p:grpSpPr>
          <a:xfrm>
            <a:off x="0" y="4710552"/>
            <a:ext cx="5754012" cy="1944949"/>
            <a:chOff x="0" y="0"/>
            <a:chExt cx="2273190" cy="768375"/>
          </a:xfrm>
        </p:grpSpPr>
        <p:sp>
          <p:nvSpPr>
            <p:cNvPr id="9" name="Freeform 9"/>
            <p:cNvSpPr/>
            <p:nvPr/>
          </p:nvSpPr>
          <p:spPr>
            <a:xfrm>
              <a:off x="0" y="0"/>
              <a:ext cx="2273190" cy="768375"/>
            </a:xfrm>
            <a:custGeom>
              <a:avLst/>
              <a:gdLst/>
              <a:ahLst/>
              <a:cxnLst/>
              <a:rect l="l" t="t" r="r" b="b"/>
              <a:pathLst>
                <a:path w="2273190" h="768375">
                  <a:moveTo>
                    <a:pt x="0" y="0"/>
                  </a:moveTo>
                  <a:lnTo>
                    <a:pt x="2273190" y="0"/>
                  </a:lnTo>
                  <a:lnTo>
                    <a:pt x="2273190" y="768375"/>
                  </a:lnTo>
                  <a:lnTo>
                    <a:pt x="0" y="768375"/>
                  </a:lnTo>
                  <a:close/>
                </a:path>
              </a:pathLst>
            </a:custGeom>
            <a:solidFill>
              <a:srgbClr val="EDF0F0"/>
            </a:solidFill>
          </p:spPr>
        </p:sp>
        <p:sp>
          <p:nvSpPr>
            <p:cNvPr id="10" name="TextBox 10"/>
            <p:cNvSpPr txBox="1"/>
            <p:nvPr/>
          </p:nvSpPr>
          <p:spPr>
            <a:xfrm>
              <a:off x="0" y="-57150"/>
              <a:ext cx="812800" cy="869950"/>
            </a:xfrm>
            <a:prstGeom prst="rect">
              <a:avLst/>
            </a:prstGeom>
          </p:spPr>
          <p:txBody>
            <a:bodyPr lIns="33867" tIns="33867" rIns="33867" bIns="33867" rtlCol="0" anchor="ctr"/>
            <a:lstStyle/>
            <a:p>
              <a:pPr algn="ctr">
                <a:lnSpc>
                  <a:spcPts val="2147"/>
                </a:lnSpc>
              </a:pPr>
              <a:endParaRPr sz="1200"/>
            </a:p>
          </p:txBody>
        </p:sp>
      </p:grpSp>
      <p:grpSp>
        <p:nvGrpSpPr>
          <p:cNvPr id="14" name="Group 14"/>
          <p:cNvGrpSpPr/>
          <p:nvPr/>
        </p:nvGrpSpPr>
        <p:grpSpPr>
          <a:xfrm>
            <a:off x="0" y="2147448"/>
            <a:ext cx="5754012" cy="2343651"/>
            <a:chOff x="0" y="0"/>
            <a:chExt cx="2273190" cy="768375"/>
          </a:xfrm>
        </p:grpSpPr>
        <p:sp>
          <p:nvSpPr>
            <p:cNvPr id="15" name="Freeform 15"/>
            <p:cNvSpPr/>
            <p:nvPr/>
          </p:nvSpPr>
          <p:spPr>
            <a:xfrm>
              <a:off x="0" y="0"/>
              <a:ext cx="2273190" cy="768375"/>
            </a:xfrm>
            <a:custGeom>
              <a:avLst/>
              <a:gdLst/>
              <a:ahLst/>
              <a:cxnLst/>
              <a:rect l="l" t="t" r="r" b="b"/>
              <a:pathLst>
                <a:path w="2273190" h="768375">
                  <a:moveTo>
                    <a:pt x="0" y="0"/>
                  </a:moveTo>
                  <a:lnTo>
                    <a:pt x="2273190" y="0"/>
                  </a:lnTo>
                  <a:lnTo>
                    <a:pt x="2273190" y="768375"/>
                  </a:lnTo>
                  <a:lnTo>
                    <a:pt x="0" y="768375"/>
                  </a:lnTo>
                  <a:close/>
                </a:path>
              </a:pathLst>
            </a:custGeom>
            <a:solidFill>
              <a:srgbClr val="7ED8FD"/>
            </a:solidFill>
          </p:spPr>
        </p:sp>
        <p:sp>
          <p:nvSpPr>
            <p:cNvPr id="16" name="TextBox 16"/>
            <p:cNvSpPr txBox="1"/>
            <p:nvPr/>
          </p:nvSpPr>
          <p:spPr>
            <a:xfrm>
              <a:off x="0" y="-38100"/>
              <a:ext cx="812800" cy="850900"/>
            </a:xfrm>
            <a:prstGeom prst="rect">
              <a:avLst/>
            </a:prstGeom>
          </p:spPr>
          <p:txBody>
            <a:bodyPr lIns="33867" tIns="33867" rIns="33867" bIns="33867" rtlCol="0" anchor="ctr"/>
            <a:lstStyle/>
            <a:p>
              <a:pPr marL="0" lvl="1">
                <a:lnSpc>
                  <a:spcPts val="1960"/>
                </a:lnSpc>
                <a:spcBef>
                  <a:spcPct val="0"/>
                </a:spcBef>
              </a:pPr>
              <a:endParaRPr/>
            </a:p>
          </p:txBody>
        </p:sp>
      </p:grpSp>
      <p:sp>
        <p:nvSpPr>
          <p:cNvPr id="22" name="TextBox 22"/>
          <p:cNvSpPr txBox="1"/>
          <p:nvPr/>
        </p:nvSpPr>
        <p:spPr>
          <a:xfrm>
            <a:off x="210666" y="5218545"/>
            <a:ext cx="5197331" cy="1346907"/>
          </a:xfrm>
          <a:prstGeom prst="rect">
            <a:avLst/>
          </a:prstGeom>
        </p:spPr>
        <p:txBody>
          <a:bodyPr wrap="square" lIns="0" tIns="0" rIns="0" bIns="0" rtlCol="0" anchor="t">
            <a:spAutoFit/>
          </a:bodyPr>
          <a:lstStyle/>
          <a:p>
            <a:pPr algn="just">
              <a:lnSpc>
                <a:spcPts val="2147"/>
              </a:lnSpc>
              <a:spcBef>
                <a:spcPct val="0"/>
              </a:spcBef>
            </a:pPr>
            <a:r>
              <a:rPr lang="en-US" sz="2000" b="1" i="1" dirty="0"/>
              <a:t>Maximum Refund Amount = </a:t>
            </a:r>
          </a:p>
          <a:p>
            <a:pPr algn="just">
              <a:lnSpc>
                <a:spcPts val="2147"/>
              </a:lnSpc>
              <a:spcBef>
                <a:spcPct val="0"/>
              </a:spcBef>
            </a:pPr>
            <a:r>
              <a:rPr lang="en-US" sz="2000" b="1" i="1" dirty="0"/>
              <a:t>{(Turnover of inverted rated supply of goods and services) x Net ITC ÷ Adjusted Total Turnover} - tax payable on such inverted rated supply of goods and services.</a:t>
            </a:r>
          </a:p>
        </p:txBody>
      </p:sp>
      <p:sp>
        <p:nvSpPr>
          <p:cNvPr id="25" name="TextBox 25"/>
          <p:cNvSpPr txBox="1"/>
          <p:nvPr/>
        </p:nvSpPr>
        <p:spPr>
          <a:xfrm>
            <a:off x="210666" y="2736490"/>
            <a:ext cx="5197331" cy="1616212"/>
          </a:xfrm>
          <a:prstGeom prst="rect">
            <a:avLst/>
          </a:prstGeom>
        </p:spPr>
        <p:txBody>
          <a:bodyPr wrap="square" lIns="0" tIns="0" rIns="0" bIns="0" rtlCol="0" anchor="t">
            <a:spAutoFit/>
          </a:bodyPr>
          <a:lstStyle/>
          <a:p>
            <a:pPr algn="just">
              <a:lnSpc>
                <a:spcPts val="2147"/>
              </a:lnSpc>
              <a:spcBef>
                <a:spcPct val="0"/>
              </a:spcBef>
            </a:pPr>
            <a:r>
              <a:rPr lang="en-US" sz="2000" b="1" i="1" dirty="0">
                <a:solidFill>
                  <a:srgbClr val="002060"/>
                </a:solidFill>
              </a:rPr>
              <a:t>Maximum Refund Amount =</a:t>
            </a:r>
          </a:p>
          <a:p>
            <a:pPr algn="just">
              <a:lnSpc>
                <a:spcPts val="2147"/>
              </a:lnSpc>
              <a:spcBef>
                <a:spcPct val="0"/>
              </a:spcBef>
            </a:pPr>
            <a:r>
              <a:rPr lang="en-US" sz="2000" b="1" i="1" dirty="0">
                <a:solidFill>
                  <a:srgbClr val="002060"/>
                </a:solidFill>
              </a:rPr>
              <a:t>{(Turnover of inverted rated supply of goods and services) x Net ITC ÷ Adjusted Total Turnover} - tax payable on such inverted rated supply of goods and services x (Net ITC ÷ ITC availed on inputs and input services)</a:t>
            </a:r>
          </a:p>
        </p:txBody>
      </p:sp>
      <p:grpSp>
        <p:nvGrpSpPr>
          <p:cNvPr id="27" name="Group 27"/>
          <p:cNvGrpSpPr/>
          <p:nvPr/>
        </p:nvGrpSpPr>
        <p:grpSpPr>
          <a:xfrm>
            <a:off x="0" y="6655500"/>
            <a:ext cx="685800" cy="202500"/>
            <a:chOff x="0" y="0"/>
            <a:chExt cx="270933" cy="80000"/>
          </a:xfrm>
        </p:grpSpPr>
        <p:sp>
          <p:nvSpPr>
            <p:cNvPr id="28" name="Freeform 2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29" name="TextBox 2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30" name="Group 30"/>
          <p:cNvGrpSpPr/>
          <p:nvPr/>
        </p:nvGrpSpPr>
        <p:grpSpPr>
          <a:xfrm>
            <a:off x="0" y="0"/>
            <a:ext cx="685800" cy="202500"/>
            <a:chOff x="0" y="0"/>
            <a:chExt cx="270933" cy="80000"/>
          </a:xfrm>
        </p:grpSpPr>
        <p:sp>
          <p:nvSpPr>
            <p:cNvPr id="31" name="Freeform 31"/>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B4B4B4"/>
            </a:solidFill>
          </p:spPr>
        </p:sp>
        <p:sp>
          <p:nvSpPr>
            <p:cNvPr id="32" name="TextBox 32"/>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33" name="TextBox 34">
            <a:extLst>
              <a:ext uri="{FF2B5EF4-FFF2-40B4-BE49-F238E27FC236}">
                <a16:creationId xmlns:a16="http://schemas.microsoft.com/office/drawing/2014/main" id="{3F997A75-7322-10B6-E363-FE31CB665C1C}"/>
              </a:ext>
            </a:extLst>
          </p:cNvPr>
          <p:cNvSpPr txBox="1"/>
          <p:nvPr/>
        </p:nvSpPr>
        <p:spPr>
          <a:xfrm>
            <a:off x="59023" y="202499"/>
            <a:ext cx="1207395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Notification No. 14/2022[CT]</a:t>
            </a:r>
            <a:r>
              <a:rPr lang="pt-BR" sz="3600" b="1" i="1" dirty="0">
                <a:latin typeface="+mj-lt"/>
                <a:ea typeface="+mj-ea"/>
                <a:cs typeface="+mj-cs"/>
              </a:rPr>
              <a:t>  – </a:t>
            </a:r>
            <a:r>
              <a:rPr lang="en-US" sz="3600" b="1" i="1" dirty="0">
                <a:latin typeface="+mj-lt"/>
                <a:ea typeface="+mj-ea"/>
                <a:cs typeface="+mj-cs"/>
              </a:rPr>
              <a:t>Amendment In IDS Refund Formula</a:t>
            </a:r>
            <a:endParaRPr lang="pt-BR" sz="3600" b="1" i="1" dirty="0">
              <a:latin typeface="+mj-lt"/>
              <a:ea typeface="+mj-ea"/>
              <a:cs typeface="+mj-cs"/>
            </a:endParaRPr>
          </a:p>
        </p:txBody>
      </p:sp>
      <p:sp>
        <p:nvSpPr>
          <p:cNvPr id="34" name="TextBox 40">
            <a:extLst>
              <a:ext uri="{FF2B5EF4-FFF2-40B4-BE49-F238E27FC236}">
                <a16:creationId xmlns:a16="http://schemas.microsoft.com/office/drawing/2014/main" id="{7DE503B5-E6B3-8840-A8A5-F9F9CB3BD64F}"/>
              </a:ext>
            </a:extLst>
          </p:cNvPr>
          <p:cNvSpPr txBox="1"/>
          <p:nvPr/>
        </p:nvSpPr>
        <p:spPr>
          <a:xfrm>
            <a:off x="173861" y="1165487"/>
            <a:ext cx="11458506" cy="553998"/>
          </a:xfrm>
          <a:prstGeom prst="rect">
            <a:avLst/>
          </a:prstGeom>
        </p:spPr>
        <p:txBody>
          <a:bodyPr wrap="square" lIns="0" tIns="0" rIns="0" bIns="0" rtlCol="0" anchor="t">
            <a:spAutoFit/>
          </a:bodyPr>
          <a:lstStyle/>
          <a:p>
            <a:pPr algn="just"/>
            <a:r>
              <a:rPr lang="en-US" b="1" dirty="0">
                <a:cs typeface="Arial" panose="020B0604020202020204" pitchFamily="34" charset="0"/>
              </a:rPr>
              <a:t>The Amendment in Formula prescribed in Rule 89(5) of CGST Rules 2017 would now increase the refund of those taxpayers who are availing ITC on Input Services also under </a:t>
            </a:r>
            <a:r>
              <a:rPr lang="en-US" b="1" i="1" dirty="0">
                <a:cs typeface="Arial" panose="020B0604020202020204" pitchFamily="34" charset="0"/>
              </a:rPr>
              <a:t>INVERTED DUTY STRCUTURE (IDS)</a:t>
            </a:r>
            <a:r>
              <a:rPr lang="en-US" b="1" dirty="0">
                <a:cs typeface="Arial" panose="020B0604020202020204" pitchFamily="34" charset="0"/>
              </a:rPr>
              <a:t> Mechanism.</a:t>
            </a:r>
          </a:p>
        </p:txBody>
      </p:sp>
      <p:sp>
        <p:nvSpPr>
          <p:cNvPr id="35" name="TextBox 22">
            <a:extLst>
              <a:ext uri="{FF2B5EF4-FFF2-40B4-BE49-F238E27FC236}">
                <a16:creationId xmlns:a16="http://schemas.microsoft.com/office/drawing/2014/main" id="{A81AF6CA-ADE2-99B5-E5C2-EF01FBEDD5B1}"/>
              </a:ext>
            </a:extLst>
          </p:cNvPr>
          <p:cNvSpPr txBox="1"/>
          <p:nvPr/>
        </p:nvSpPr>
        <p:spPr>
          <a:xfrm>
            <a:off x="249359" y="2297394"/>
            <a:ext cx="2787367" cy="283219"/>
          </a:xfrm>
          <a:prstGeom prst="rect">
            <a:avLst/>
          </a:prstGeom>
        </p:spPr>
        <p:txBody>
          <a:bodyPr wrap="square" lIns="0" tIns="0" rIns="0" bIns="0" rtlCol="0" anchor="t">
            <a:spAutoFit/>
          </a:bodyPr>
          <a:lstStyle/>
          <a:p>
            <a:pPr>
              <a:lnSpc>
                <a:spcPts val="2147"/>
              </a:lnSpc>
              <a:spcBef>
                <a:spcPct val="0"/>
              </a:spcBef>
            </a:pPr>
            <a:r>
              <a:rPr lang="en-US" sz="2400" b="1" i="1" dirty="0">
                <a:solidFill>
                  <a:srgbClr val="000000"/>
                </a:solidFill>
              </a:rPr>
              <a:t>Amended Formula :-</a:t>
            </a:r>
          </a:p>
        </p:txBody>
      </p:sp>
      <p:sp>
        <p:nvSpPr>
          <p:cNvPr id="36" name="TextBox 40">
            <a:extLst>
              <a:ext uri="{FF2B5EF4-FFF2-40B4-BE49-F238E27FC236}">
                <a16:creationId xmlns:a16="http://schemas.microsoft.com/office/drawing/2014/main" id="{99756E76-90AC-EDB8-D7FF-5320C5DE1E2F}"/>
              </a:ext>
            </a:extLst>
          </p:cNvPr>
          <p:cNvSpPr txBox="1"/>
          <p:nvPr/>
        </p:nvSpPr>
        <p:spPr>
          <a:xfrm>
            <a:off x="6247373" y="2399327"/>
            <a:ext cx="5310042" cy="3600986"/>
          </a:xfrm>
          <a:prstGeom prst="rect">
            <a:avLst/>
          </a:prstGeom>
        </p:spPr>
        <p:txBody>
          <a:bodyPr wrap="square" lIns="0" tIns="0" rIns="0" bIns="0" rtlCol="0" anchor="t">
            <a:spAutoFit/>
          </a:bodyPr>
          <a:lstStyle/>
          <a:p>
            <a:pPr algn="just"/>
            <a:r>
              <a:rPr lang="en-US" b="1" i="1" dirty="0">
                <a:solidFill>
                  <a:srgbClr val="FF0000"/>
                </a:solidFill>
                <a:cs typeface="Arial" panose="020B0604020202020204" pitchFamily="34" charset="0"/>
              </a:rPr>
              <a:t>The Hon’ble Supreme Court, in its judgement in the case of UOI Vs VKC Footsteps, in the matter of refund on account of inverted rate structure, has directed the GST Council to look into the anomaly in the formula prescribed under Rule 89 (5) for computation of the refund entitlement.</a:t>
            </a:r>
          </a:p>
          <a:p>
            <a:pPr algn="just"/>
            <a:endParaRPr lang="en-US" b="1" i="1" dirty="0">
              <a:solidFill>
                <a:srgbClr val="FF0000"/>
              </a:solidFill>
              <a:cs typeface="Arial" panose="020B0604020202020204" pitchFamily="34" charset="0"/>
            </a:endParaRPr>
          </a:p>
          <a:p>
            <a:pPr algn="just"/>
            <a:r>
              <a:rPr lang="en-US" b="1" i="1" dirty="0">
                <a:solidFill>
                  <a:srgbClr val="FF0000"/>
                </a:solidFill>
                <a:cs typeface="Arial" panose="020B0604020202020204" pitchFamily="34" charset="0"/>
              </a:rPr>
              <a:t>Now, GST Council has accepted that there is an anomaly in the formula and amended the same. It may be noted that earlier, the formula was retrospectively amended from 01.07.2017 to restrict the refund only for inputs. It would have been better if the present beneficial amendment was also made retrospective.</a:t>
            </a:r>
          </a:p>
        </p:txBody>
      </p:sp>
      <p:pic>
        <p:nvPicPr>
          <p:cNvPr id="37" name="Picture 7">
            <a:extLst>
              <a:ext uri="{FF2B5EF4-FFF2-40B4-BE49-F238E27FC236}">
                <a16:creationId xmlns:a16="http://schemas.microsoft.com/office/drawing/2014/main" id="{DAE8F786-1018-5883-9CB1-0208101054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5166404" y="2147448"/>
            <a:ext cx="483186" cy="436624"/>
          </a:xfrm>
          <a:prstGeom prst="rect">
            <a:avLst/>
          </a:prstGeom>
        </p:spPr>
      </p:pic>
      <p:sp>
        <p:nvSpPr>
          <p:cNvPr id="38" name="TextBox 22">
            <a:extLst>
              <a:ext uri="{FF2B5EF4-FFF2-40B4-BE49-F238E27FC236}">
                <a16:creationId xmlns:a16="http://schemas.microsoft.com/office/drawing/2014/main" id="{A3F4CF32-2B50-B202-A539-EF02AFAD6B03}"/>
              </a:ext>
            </a:extLst>
          </p:cNvPr>
          <p:cNvSpPr txBox="1"/>
          <p:nvPr/>
        </p:nvSpPr>
        <p:spPr>
          <a:xfrm>
            <a:off x="249358" y="4833391"/>
            <a:ext cx="3872937" cy="283219"/>
          </a:xfrm>
          <a:prstGeom prst="rect">
            <a:avLst/>
          </a:prstGeom>
        </p:spPr>
        <p:txBody>
          <a:bodyPr wrap="square" lIns="0" tIns="0" rIns="0" bIns="0" rtlCol="0" anchor="t">
            <a:spAutoFit/>
          </a:bodyPr>
          <a:lstStyle/>
          <a:p>
            <a:pPr>
              <a:lnSpc>
                <a:spcPts val="2147"/>
              </a:lnSpc>
              <a:spcBef>
                <a:spcPct val="0"/>
              </a:spcBef>
            </a:pPr>
            <a:r>
              <a:rPr lang="en-US" sz="2400" b="1" i="1" dirty="0">
                <a:solidFill>
                  <a:srgbClr val="000000"/>
                </a:solidFill>
              </a:rPr>
              <a:t>Pre – Amendment  Formula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726BEB-52A8-FA11-3409-E76D20036882}"/>
              </a:ext>
            </a:extLst>
          </p:cNvPr>
          <p:cNvSpPr>
            <a:spLocks noGrp="1"/>
          </p:cNvSpPr>
          <p:nvPr>
            <p:ph type="sldNum" sz="quarter" idx="12"/>
          </p:nvPr>
        </p:nvSpPr>
        <p:spPr/>
        <p:txBody>
          <a:bodyPr/>
          <a:lstStyle/>
          <a:p>
            <a:fld id="{6D38AA12-2120-49BC-8E7C-BC6192EDFED3}" type="slidenum">
              <a:rPr lang="en-IN" smtClean="0"/>
              <a:t>8</a:t>
            </a:fld>
            <a:endParaRPr lang="en-IN"/>
          </a:p>
        </p:txBody>
      </p:sp>
      <p:graphicFrame>
        <p:nvGraphicFramePr>
          <p:cNvPr id="3" name="Table 2">
            <a:extLst>
              <a:ext uri="{FF2B5EF4-FFF2-40B4-BE49-F238E27FC236}">
                <a16:creationId xmlns:a16="http://schemas.microsoft.com/office/drawing/2014/main" id="{6DF2024F-BF8A-FF5F-BF79-D7FBC1AD707D}"/>
              </a:ext>
            </a:extLst>
          </p:cNvPr>
          <p:cNvGraphicFramePr>
            <a:graphicFrameLocks noGrp="1"/>
          </p:cNvGraphicFramePr>
          <p:nvPr>
            <p:extLst>
              <p:ext uri="{D42A27DB-BD31-4B8C-83A1-F6EECF244321}">
                <p14:modId xmlns:p14="http://schemas.microsoft.com/office/powerpoint/2010/main" val="3904205900"/>
              </p:ext>
            </p:extLst>
          </p:nvPr>
        </p:nvGraphicFramePr>
        <p:xfrm>
          <a:off x="1090180" y="1366164"/>
          <a:ext cx="4942840" cy="4195129"/>
        </p:xfrm>
        <a:graphic>
          <a:graphicData uri="http://schemas.openxmlformats.org/drawingml/2006/table">
            <a:tbl>
              <a:tblPr firstRow="1" firstCol="1" bandRow="1">
                <a:tableStyleId>{5C22544A-7EE6-4342-B048-85BDC9FD1C3A}</a:tableStyleId>
              </a:tblPr>
              <a:tblGrid>
                <a:gridCol w="1078230">
                  <a:extLst>
                    <a:ext uri="{9D8B030D-6E8A-4147-A177-3AD203B41FA5}">
                      <a16:colId xmlns:a16="http://schemas.microsoft.com/office/drawing/2014/main" val="3959813386"/>
                    </a:ext>
                  </a:extLst>
                </a:gridCol>
                <a:gridCol w="3145790">
                  <a:extLst>
                    <a:ext uri="{9D8B030D-6E8A-4147-A177-3AD203B41FA5}">
                      <a16:colId xmlns:a16="http://schemas.microsoft.com/office/drawing/2014/main" val="3344925214"/>
                    </a:ext>
                  </a:extLst>
                </a:gridCol>
                <a:gridCol w="718820">
                  <a:extLst>
                    <a:ext uri="{9D8B030D-6E8A-4147-A177-3AD203B41FA5}">
                      <a16:colId xmlns:a16="http://schemas.microsoft.com/office/drawing/2014/main" val="1231473323"/>
                    </a:ext>
                  </a:extLst>
                </a:gridCol>
              </a:tblGrid>
              <a:tr h="264795">
                <a:tc>
                  <a:txBody>
                    <a:bodyPr/>
                    <a:lstStyle/>
                    <a:p>
                      <a:pPr algn="just">
                        <a:lnSpc>
                          <a:spcPct val="150000"/>
                        </a:lnSpc>
                        <a:spcAft>
                          <a:spcPts val="1000"/>
                        </a:spcAft>
                      </a:pPr>
                      <a:r>
                        <a:rPr lang="en-IN" sz="1600">
                          <a:effectLst/>
                        </a:rPr>
                        <a:t>Formula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Particulars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GST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951250"/>
                  </a:ext>
                </a:extLst>
              </a:tr>
              <a:tr h="271145">
                <a:tc>
                  <a:txBody>
                    <a:bodyPr/>
                    <a:lstStyle/>
                    <a:p>
                      <a:pPr algn="just">
                        <a:lnSpc>
                          <a:spcPct val="150000"/>
                        </a:lnSpc>
                        <a:spcAft>
                          <a:spcPts val="1000"/>
                        </a:spcAft>
                      </a:pPr>
                      <a:r>
                        <a:rPr lang="en-IN" sz="1600" dirty="0">
                          <a:effectLst/>
                        </a:rPr>
                        <a:t>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dirty="0">
                          <a:effectLst/>
                        </a:rPr>
                        <a:t>ITC on input goods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126554"/>
                  </a:ext>
                </a:extLst>
              </a:tr>
              <a:tr h="264795">
                <a:tc>
                  <a:txBody>
                    <a:bodyPr/>
                    <a:lstStyle/>
                    <a:p>
                      <a:pPr algn="just">
                        <a:lnSpc>
                          <a:spcPct val="150000"/>
                        </a:lnSpc>
                        <a:spcAft>
                          <a:spcPts val="1000"/>
                        </a:spcAft>
                      </a:pPr>
                      <a:r>
                        <a:rPr lang="en-IN" sz="1600">
                          <a:effectLst/>
                        </a:rPr>
                        <a:t>B</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dirty="0">
                          <a:effectLst/>
                        </a:rPr>
                        <a:t>ITC on input services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15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5688777"/>
                  </a:ext>
                </a:extLst>
              </a:tr>
              <a:tr h="264795">
                <a:tc>
                  <a:txBody>
                    <a:bodyPr/>
                    <a:lstStyle/>
                    <a:p>
                      <a:pPr algn="just">
                        <a:lnSpc>
                          <a:spcPct val="150000"/>
                        </a:lnSpc>
                        <a:spcAft>
                          <a:spcPts val="1000"/>
                        </a:spcAft>
                      </a:pPr>
                      <a:r>
                        <a:rPr lang="en-IN" sz="1600">
                          <a:effectLst/>
                        </a:rPr>
                        <a:t>C = A + B</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Total ITC</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40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973678"/>
                  </a:ext>
                </a:extLst>
              </a:tr>
              <a:tr h="264795">
                <a:tc>
                  <a:txBody>
                    <a:bodyPr/>
                    <a:lstStyle/>
                    <a:p>
                      <a:pPr algn="just">
                        <a:lnSpc>
                          <a:spcPct val="150000"/>
                        </a:lnSpc>
                        <a:spcAft>
                          <a:spcPts val="1000"/>
                        </a:spcAft>
                      </a:pPr>
                      <a:r>
                        <a:rPr lang="en-IN" sz="1600">
                          <a:effectLst/>
                        </a:rPr>
                        <a:t>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Inverted Rate Turnover</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1311952"/>
                  </a:ext>
                </a:extLst>
              </a:tr>
              <a:tr h="271145">
                <a:tc>
                  <a:txBody>
                    <a:bodyPr/>
                    <a:lstStyle/>
                    <a:p>
                      <a:pPr algn="just">
                        <a:lnSpc>
                          <a:spcPct val="150000"/>
                        </a:lnSpc>
                        <a:spcAft>
                          <a:spcPts val="1000"/>
                        </a:spcAft>
                      </a:pPr>
                      <a:r>
                        <a:rPr lang="en-IN" sz="1600">
                          <a:effectLst/>
                        </a:rPr>
                        <a:t>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Adjusted Total turnover</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150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4790877"/>
                  </a:ext>
                </a:extLst>
              </a:tr>
              <a:tr h="264795">
                <a:tc>
                  <a:txBody>
                    <a:bodyPr/>
                    <a:lstStyle/>
                    <a:p>
                      <a:pPr algn="just">
                        <a:lnSpc>
                          <a:spcPct val="150000"/>
                        </a:lnSpc>
                        <a:spcAft>
                          <a:spcPts val="1000"/>
                        </a:spcAft>
                      </a:pPr>
                      <a:r>
                        <a:rPr lang="en-IN" sz="1600">
                          <a:effectLst/>
                        </a:rPr>
                        <a:t>F</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Output Tax on inverted rate turnover</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a:effectLst/>
                        </a:rPr>
                        <a:t>12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203954"/>
                  </a:ext>
                </a:extLst>
              </a:tr>
              <a:tr h="1533971">
                <a:tc>
                  <a:txBody>
                    <a:bodyPr/>
                    <a:lstStyle/>
                    <a:p>
                      <a:pPr algn="just">
                        <a:lnSpc>
                          <a:spcPct val="150000"/>
                        </a:lnSpc>
                        <a:spcAft>
                          <a:spcPts val="1000"/>
                        </a:spcAft>
                      </a:pPr>
                      <a:r>
                        <a:rPr lang="en-IN" sz="1600">
                          <a:effectLst/>
                        </a:rPr>
                        <a:t>F = A*D/E-F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dirty="0">
                          <a:effectLst/>
                        </a:rPr>
                        <a:t>Eligible Refund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IN" sz="1600" dirty="0">
                          <a:effectLst/>
                        </a:rPr>
                        <a:t>4.67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952163"/>
                  </a:ext>
                </a:extLst>
              </a:tr>
            </a:tbl>
          </a:graphicData>
        </a:graphic>
      </p:graphicFrame>
      <p:graphicFrame>
        <p:nvGraphicFramePr>
          <p:cNvPr id="4" name="Table 3">
            <a:extLst>
              <a:ext uri="{FF2B5EF4-FFF2-40B4-BE49-F238E27FC236}">
                <a16:creationId xmlns:a16="http://schemas.microsoft.com/office/drawing/2014/main" id="{D5EB6050-0556-CEAC-37D1-004A25A8D2A9}"/>
              </a:ext>
            </a:extLst>
          </p:cNvPr>
          <p:cNvGraphicFramePr>
            <a:graphicFrameLocks noGrp="1"/>
          </p:cNvGraphicFramePr>
          <p:nvPr>
            <p:extLst>
              <p:ext uri="{D42A27DB-BD31-4B8C-83A1-F6EECF244321}">
                <p14:modId xmlns:p14="http://schemas.microsoft.com/office/powerpoint/2010/main" val="2052655979"/>
              </p:ext>
            </p:extLst>
          </p:nvPr>
        </p:nvGraphicFramePr>
        <p:xfrm>
          <a:off x="6096000" y="1366164"/>
          <a:ext cx="5056800" cy="4195131"/>
        </p:xfrm>
        <a:graphic>
          <a:graphicData uri="http://schemas.openxmlformats.org/drawingml/2006/table">
            <a:tbl>
              <a:tblPr firstRow="1" firstCol="1" bandRow="1">
                <a:tableStyleId>{5C22544A-7EE6-4342-B048-85BDC9FD1C3A}</a:tableStyleId>
              </a:tblPr>
              <a:tblGrid>
                <a:gridCol w="1277401">
                  <a:extLst>
                    <a:ext uri="{9D8B030D-6E8A-4147-A177-3AD203B41FA5}">
                      <a16:colId xmlns:a16="http://schemas.microsoft.com/office/drawing/2014/main" val="2912019197"/>
                    </a:ext>
                  </a:extLst>
                </a:gridCol>
                <a:gridCol w="2709755">
                  <a:extLst>
                    <a:ext uri="{9D8B030D-6E8A-4147-A177-3AD203B41FA5}">
                      <a16:colId xmlns:a16="http://schemas.microsoft.com/office/drawing/2014/main" val="1542011272"/>
                    </a:ext>
                  </a:extLst>
                </a:gridCol>
                <a:gridCol w="1069644">
                  <a:extLst>
                    <a:ext uri="{9D8B030D-6E8A-4147-A177-3AD203B41FA5}">
                      <a16:colId xmlns:a16="http://schemas.microsoft.com/office/drawing/2014/main" val="3874269568"/>
                    </a:ext>
                  </a:extLst>
                </a:gridCol>
              </a:tblGrid>
              <a:tr h="307125">
                <a:tc>
                  <a:txBody>
                    <a:bodyPr/>
                    <a:lstStyle/>
                    <a:p>
                      <a:pPr marL="457200">
                        <a:lnSpc>
                          <a:spcPct val="150000"/>
                        </a:lnSpc>
                      </a:pPr>
                      <a:r>
                        <a:rPr lang="en-IN" sz="1400" dirty="0">
                          <a:effectLst/>
                        </a:rPr>
                        <a:t>Calc.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a:effectLst/>
                        </a:rPr>
                        <a:t>Particulars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a:effectLst/>
                        </a:rPr>
                        <a:t>GST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1666498479"/>
                  </a:ext>
                </a:extLst>
              </a:tr>
              <a:tr h="307125">
                <a:tc>
                  <a:txBody>
                    <a:bodyPr/>
                    <a:lstStyle/>
                    <a:p>
                      <a:pPr marL="457200">
                        <a:lnSpc>
                          <a:spcPct val="150000"/>
                        </a:lnSpc>
                      </a:pPr>
                      <a:r>
                        <a:rPr lang="en-IN" sz="1400" dirty="0">
                          <a:effectLst/>
                        </a:rPr>
                        <a:t>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a:effectLst/>
                        </a:rPr>
                        <a:t>ITC on inputs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978593690"/>
                  </a:ext>
                </a:extLst>
              </a:tr>
              <a:tr h="307125">
                <a:tc>
                  <a:txBody>
                    <a:bodyPr/>
                    <a:lstStyle/>
                    <a:p>
                      <a:pPr marL="457200">
                        <a:lnSpc>
                          <a:spcPct val="150000"/>
                        </a:lnSpc>
                      </a:pPr>
                      <a:r>
                        <a:rPr lang="en-IN" sz="1400" dirty="0">
                          <a:effectLst/>
                        </a:rPr>
                        <a:t>B</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dirty="0">
                          <a:effectLst/>
                        </a:rPr>
                        <a:t>ITC on services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dirty="0">
                          <a:effectLst/>
                        </a:rPr>
                        <a:t>15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1066120977"/>
                  </a:ext>
                </a:extLst>
              </a:tr>
              <a:tr h="368002">
                <a:tc>
                  <a:txBody>
                    <a:bodyPr/>
                    <a:lstStyle/>
                    <a:p>
                      <a:pPr marL="457200">
                        <a:lnSpc>
                          <a:spcPct val="150000"/>
                        </a:lnSpc>
                      </a:pPr>
                      <a:r>
                        <a:rPr lang="en-IN" sz="1400" dirty="0">
                          <a:effectLst/>
                        </a:rPr>
                        <a:t>C = A + B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dirty="0">
                          <a:effectLst/>
                        </a:rPr>
                        <a:t>Total ITC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dirty="0">
                          <a:effectLst/>
                        </a:rPr>
                        <a:t>40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3812768633"/>
                  </a:ext>
                </a:extLst>
              </a:tr>
              <a:tr h="307125">
                <a:tc>
                  <a:txBody>
                    <a:bodyPr/>
                    <a:lstStyle/>
                    <a:p>
                      <a:pPr marL="457200">
                        <a:lnSpc>
                          <a:spcPct val="150000"/>
                        </a:lnSpc>
                      </a:pPr>
                      <a:r>
                        <a:rPr lang="en-IN" sz="1400">
                          <a:effectLst/>
                        </a:rPr>
                        <a:t>D</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a:effectLst/>
                        </a:rPr>
                        <a:t>Inverted rate turnover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dirty="0">
                          <a:effectLst/>
                        </a:rPr>
                        <a:t>100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3786456793"/>
                  </a:ext>
                </a:extLst>
              </a:tr>
              <a:tr h="307125">
                <a:tc>
                  <a:txBody>
                    <a:bodyPr/>
                    <a:lstStyle/>
                    <a:p>
                      <a:pPr marL="457200">
                        <a:lnSpc>
                          <a:spcPct val="150000"/>
                        </a:lnSpc>
                      </a:pPr>
                      <a:r>
                        <a:rPr lang="en-IN" sz="1400">
                          <a:effectLst/>
                        </a:rPr>
                        <a:t>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a:effectLst/>
                        </a:rPr>
                        <a:t>Adjusted Total Turnover</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a:effectLst/>
                        </a:rPr>
                        <a:t>150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2083845774"/>
                  </a:ext>
                </a:extLst>
              </a:tr>
              <a:tr h="649657">
                <a:tc>
                  <a:txBody>
                    <a:bodyPr/>
                    <a:lstStyle/>
                    <a:p>
                      <a:pPr marL="457200">
                        <a:lnSpc>
                          <a:spcPct val="150000"/>
                        </a:lnSpc>
                      </a:pPr>
                      <a:r>
                        <a:rPr lang="en-IN" sz="1400">
                          <a:effectLst/>
                        </a:rPr>
                        <a:t>F</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dirty="0">
                          <a:effectLst/>
                        </a:rPr>
                        <a:t>Output Tax on inverted rate turnover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a:effectLst/>
                        </a:rPr>
                        <a:t>12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1411358668"/>
                  </a:ext>
                </a:extLst>
              </a:tr>
              <a:tr h="992190">
                <a:tc>
                  <a:txBody>
                    <a:bodyPr/>
                    <a:lstStyle/>
                    <a:p>
                      <a:pPr marL="457200">
                        <a:lnSpc>
                          <a:spcPct val="150000"/>
                        </a:lnSpc>
                      </a:pPr>
                      <a:r>
                        <a:rPr lang="en-IN" sz="1400">
                          <a:effectLst/>
                        </a:rPr>
                        <a:t>G=F*A/C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a:effectLst/>
                        </a:rPr>
                        <a:t>Output Tax on inverted rate turnover in proportion to input goods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a:effectLst/>
                        </a:rPr>
                        <a:t>7.5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4117745382"/>
                  </a:ext>
                </a:extLst>
              </a:tr>
              <a:tr h="649657">
                <a:tc>
                  <a:txBody>
                    <a:bodyPr/>
                    <a:lstStyle/>
                    <a:p>
                      <a:pPr marL="457200">
                        <a:lnSpc>
                          <a:spcPct val="150000"/>
                        </a:lnSpc>
                      </a:pPr>
                      <a:r>
                        <a:rPr lang="en-IN" sz="1400">
                          <a:effectLst/>
                        </a:rPr>
                        <a:t>H = A*D/E-G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pPr>
                      <a:r>
                        <a:rPr lang="en-IN" sz="1400">
                          <a:effectLst/>
                        </a:rPr>
                        <a:t>Refund eligible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tc>
                  <a:txBody>
                    <a:bodyPr/>
                    <a:lstStyle/>
                    <a:p>
                      <a:pPr marL="457200">
                        <a:lnSpc>
                          <a:spcPct val="150000"/>
                        </a:lnSpc>
                        <a:spcAft>
                          <a:spcPts val="1000"/>
                        </a:spcAft>
                      </a:pPr>
                      <a:r>
                        <a:rPr lang="en-IN" sz="1400" dirty="0">
                          <a:effectLst/>
                        </a:rPr>
                        <a:t>9.17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0" marR="47190" marT="0" marB="0"/>
                </a:tc>
                <a:extLst>
                  <a:ext uri="{0D108BD9-81ED-4DB2-BD59-A6C34878D82A}">
                    <a16:rowId xmlns:a16="http://schemas.microsoft.com/office/drawing/2014/main" val="431361751"/>
                  </a:ext>
                </a:extLst>
              </a:tr>
            </a:tbl>
          </a:graphicData>
        </a:graphic>
      </p:graphicFrame>
      <p:sp>
        <p:nvSpPr>
          <p:cNvPr id="5" name="Rectangle 4">
            <a:extLst>
              <a:ext uri="{FF2B5EF4-FFF2-40B4-BE49-F238E27FC236}">
                <a16:creationId xmlns:a16="http://schemas.microsoft.com/office/drawing/2014/main" id="{4093CDAA-0064-6766-1F55-9168C365D5A2}"/>
              </a:ext>
            </a:extLst>
          </p:cNvPr>
          <p:cNvSpPr/>
          <p:nvPr/>
        </p:nvSpPr>
        <p:spPr>
          <a:xfrm>
            <a:off x="1270917" y="502170"/>
            <a:ext cx="4512040" cy="804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Refund as per Old Formula</a:t>
            </a:r>
          </a:p>
        </p:txBody>
      </p:sp>
      <p:sp>
        <p:nvSpPr>
          <p:cNvPr id="6" name="Rectangle 5">
            <a:extLst>
              <a:ext uri="{FF2B5EF4-FFF2-40B4-BE49-F238E27FC236}">
                <a16:creationId xmlns:a16="http://schemas.microsoft.com/office/drawing/2014/main" id="{0F9A8C7E-22B3-A4B4-0E8A-379B78FA6028}"/>
              </a:ext>
            </a:extLst>
          </p:cNvPr>
          <p:cNvSpPr/>
          <p:nvPr/>
        </p:nvSpPr>
        <p:spPr>
          <a:xfrm>
            <a:off x="6276000" y="509369"/>
            <a:ext cx="4512040" cy="804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Refund as per New Formula</a:t>
            </a:r>
          </a:p>
        </p:txBody>
      </p:sp>
      <p:sp>
        <p:nvSpPr>
          <p:cNvPr id="7" name="TextBox 34">
            <a:extLst>
              <a:ext uri="{FF2B5EF4-FFF2-40B4-BE49-F238E27FC236}">
                <a16:creationId xmlns:a16="http://schemas.microsoft.com/office/drawing/2014/main" id="{6666581C-DFC2-57BA-B243-B3CFE47D18FE}"/>
              </a:ext>
            </a:extLst>
          </p:cNvPr>
          <p:cNvSpPr txBox="1"/>
          <p:nvPr/>
        </p:nvSpPr>
        <p:spPr>
          <a:xfrm>
            <a:off x="122005" y="5913752"/>
            <a:ext cx="12073953" cy="500137"/>
          </a:xfrm>
          <a:prstGeom prst="rect">
            <a:avLst/>
          </a:prstGeom>
        </p:spPr>
        <p:txBody>
          <a:bodyPr wrap="square" lIns="0" tIns="0" rIns="0" bIns="0" rtlCol="0" anchor="t">
            <a:spAutoFit/>
          </a:bodyPr>
          <a:lstStyle/>
          <a:p>
            <a:pPr algn="ctr">
              <a:lnSpc>
                <a:spcPts val="3867"/>
              </a:lnSpc>
              <a:spcBef>
                <a:spcPct val="0"/>
              </a:spcBef>
            </a:pPr>
            <a:r>
              <a:rPr lang="en-IN" sz="3600" b="1" i="1" dirty="0">
                <a:latin typeface="+mj-lt"/>
                <a:ea typeface="+mj-ea"/>
                <a:cs typeface="+mj-cs"/>
              </a:rPr>
              <a:t>Notification No. 14/2022[CT]</a:t>
            </a:r>
            <a:r>
              <a:rPr lang="pt-BR" sz="3600" b="1" i="1" dirty="0">
                <a:latin typeface="+mj-lt"/>
                <a:ea typeface="+mj-ea"/>
                <a:cs typeface="+mj-cs"/>
              </a:rPr>
              <a:t>  – </a:t>
            </a:r>
            <a:r>
              <a:rPr lang="en-US" sz="3600" b="1" i="1" dirty="0">
                <a:latin typeface="+mj-lt"/>
                <a:ea typeface="+mj-ea"/>
                <a:cs typeface="+mj-cs"/>
              </a:rPr>
              <a:t>Amendment In IDS Refund Formula</a:t>
            </a:r>
            <a:endParaRPr lang="pt-BR" sz="3600" b="1" i="1" dirty="0">
              <a:latin typeface="+mj-lt"/>
              <a:ea typeface="+mj-ea"/>
              <a:cs typeface="+mj-cs"/>
            </a:endParaRPr>
          </a:p>
        </p:txBody>
      </p:sp>
    </p:spTree>
    <p:extLst>
      <p:ext uri="{BB962C8B-B14F-4D97-AF65-F5344CB8AC3E}">
        <p14:creationId xmlns:p14="http://schemas.microsoft.com/office/powerpoint/2010/main" val="15087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blip>
          <a:srcRect b="81226"/>
          <a:stretch>
            <a:fillRect/>
          </a:stretch>
        </p:blipFill>
        <p:spPr>
          <a:xfrm>
            <a:off x="0" y="0"/>
            <a:ext cx="12192000" cy="3429000"/>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3353877566"/>
              </p:ext>
            </p:extLst>
          </p:nvPr>
        </p:nvGraphicFramePr>
        <p:xfrm>
          <a:off x="685800" y="1065679"/>
          <a:ext cx="10976548" cy="4345899"/>
        </p:xfrm>
        <a:graphic>
          <a:graphicData uri="http://schemas.openxmlformats.org/drawingml/2006/table">
            <a:tbl>
              <a:tblPr/>
              <a:tblGrid>
                <a:gridCol w="2657007">
                  <a:extLst>
                    <a:ext uri="{9D8B030D-6E8A-4147-A177-3AD203B41FA5}">
                      <a16:colId xmlns:a16="http://schemas.microsoft.com/office/drawing/2014/main" val="20000"/>
                    </a:ext>
                  </a:extLst>
                </a:gridCol>
                <a:gridCol w="2728209">
                  <a:extLst>
                    <a:ext uri="{9D8B030D-6E8A-4147-A177-3AD203B41FA5}">
                      <a16:colId xmlns:a16="http://schemas.microsoft.com/office/drawing/2014/main" val="20001"/>
                    </a:ext>
                  </a:extLst>
                </a:gridCol>
                <a:gridCol w="5591332">
                  <a:extLst>
                    <a:ext uri="{9D8B030D-6E8A-4147-A177-3AD203B41FA5}">
                      <a16:colId xmlns:a16="http://schemas.microsoft.com/office/drawing/2014/main" val="20003"/>
                    </a:ext>
                  </a:extLst>
                </a:gridCol>
              </a:tblGrid>
              <a:tr h="1038108">
                <a:tc>
                  <a:txBody>
                    <a:bodyPr/>
                    <a:lstStyle/>
                    <a:p>
                      <a:pPr algn="ctr">
                        <a:defRPr/>
                      </a:pPr>
                      <a:r>
                        <a:rPr lang="en-US" sz="3300" u="none" dirty="0">
                          <a:solidFill>
                            <a:srgbClr val="FFFFFF"/>
                          </a:solidFill>
                          <a:latin typeface="Open Sans Bold"/>
                        </a:rPr>
                        <a:t>Pre - Amendment</a:t>
                      </a:r>
                      <a:endParaRPr lang="en-US" sz="700" dirty="0"/>
                    </a:p>
                  </a:txBody>
                  <a:tcPr marL="60960" marR="60960" marT="30480" marB="30480" anchor="ctr">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36C5FF"/>
                    </a:solidFill>
                  </a:tcPr>
                </a:tc>
                <a:tc>
                  <a:txBody>
                    <a:bodyPr/>
                    <a:lstStyle/>
                    <a:p>
                      <a:pPr algn="ctr">
                        <a:defRPr/>
                      </a:pPr>
                      <a:r>
                        <a:rPr lang="en-US" sz="3300" u="none" dirty="0">
                          <a:solidFill>
                            <a:srgbClr val="FFFFFF"/>
                          </a:solidFill>
                          <a:latin typeface="Open Sans Bold"/>
                        </a:rPr>
                        <a:t>Post - Amendment</a:t>
                      </a:r>
                      <a:endParaRPr lang="en-US" sz="700" dirty="0"/>
                    </a:p>
                  </a:txBody>
                  <a:tcPr marL="60960" marR="60960" marT="30480" marB="30480" anchor="ctr">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00C282"/>
                    </a:solidFill>
                  </a:tcPr>
                </a:tc>
                <a:tc>
                  <a:txBody>
                    <a:bodyPr/>
                    <a:lstStyle/>
                    <a:p>
                      <a:pPr algn="ctr">
                        <a:defRPr/>
                      </a:pPr>
                      <a:r>
                        <a:rPr lang="en-US" sz="3300" u="none" dirty="0">
                          <a:solidFill>
                            <a:srgbClr val="FFFFFF"/>
                          </a:solidFill>
                          <a:latin typeface="Open Sans Bold"/>
                        </a:rPr>
                        <a:t>Remarks</a:t>
                      </a:r>
                      <a:endParaRPr lang="en-US" sz="700" dirty="0"/>
                    </a:p>
                  </a:txBody>
                  <a:tcPr marL="60960" marR="60960" marT="30480" marB="30480" anchor="ctr">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2A4D70"/>
                    </a:solidFill>
                  </a:tcPr>
                </a:tc>
                <a:extLst>
                  <a:ext uri="{0D108BD9-81ED-4DB2-BD59-A6C34878D82A}">
                    <a16:rowId xmlns:a16="http://schemas.microsoft.com/office/drawing/2014/main" val="10000"/>
                  </a:ext>
                </a:extLst>
              </a:tr>
              <a:tr h="200619">
                <a:tc>
                  <a:txBody>
                    <a:bodyPr/>
                    <a:lstStyle/>
                    <a:p>
                      <a:pPr algn="just">
                        <a:defRPr/>
                      </a:pPr>
                      <a:endParaRPr lang="en-US" sz="700" dirty="0">
                        <a:latin typeface="Noto Sans" panose="020B0604020202020204" charset="0"/>
                        <a:ea typeface="Noto Sans" panose="020B0604020202020204" charset="0"/>
                      </a:endParaRPr>
                    </a:p>
                  </a:txBody>
                  <a:tcPr marL="60960" marR="60960" marT="30480" marB="30480" anchor="ctr">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8F8F8F"/>
                    </a:solidFill>
                  </a:tcPr>
                </a:tc>
                <a:tc>
                  <a:txBody>
                    <a:bodyPr/>
                    <a:lstStyle/>
                    <a:p>
                      <a:pPr algn="just">
                        <a:defRPr/>
                      </a:pPr>
                      <a:endParaRPr lang="en-US" sz="700" dirty="0">
                        <a:latin typeface="Noto Sans" panose="020B0604020202020204" charset="0"/>
                        <a:ea typeface="Noto Sans" panose="020B0604020202020204" charset="0"/>
                      </a:endParaRPr>
                    </a:p>
                  </a:txBody>
                  <a:tcPr marL="60960" marR="60960" marT="30480" marB="30480" anchor="ctr">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8F8F8F"/>
                    </a:solidFill>
                  </a:tcPr>
                </a:tc>
                <a:tc>
                  <a:txBody>
                    <a:bodyPr/>
                    <a:lstStyle/>
                    <a:p>
                      <a:pPr algn="just">
                        <a:defRPr/>
                      </a:pPr>
                      <a:endParaRPr lang="en-US" sz="700" dirty="0">
                        <a:latin typeface="Noto Sans" panose="020B0604020202020204" charset="0"/>
                        <a:ea typeface="Noto Sans" panose="020B0604020202020204" charset="0"/>
                      </a:endParaRPr>
                    </a:p>
                  </a:txBody>
                  <a:tcPr marL="60960" marR="60960" marT="30480" marB="30480" anchor="ctr">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8F8F8F"/>
                    </a:solidFill>
                  </a:tcPr>
                </a:tc>
                <a:extLst>
                  <a:ext uri="{0D108BD9-81ED-4DB2-BD59-A6C34878D82A}">
                    <a16:rowId xmlns:a16="http://schemas.microsoft.com/office/drawing/2014/main" val="10001"/>
                  </a:ext>
                </a:extLst>
              </a:tr>
              <a:tr h="3062073">
                <a:tc>
                  <a:txBody>
                    <a:bodyPr/>
                    <a:lstStyle/>
                    <a:p>
                      <a:pPr marL="285750" indent="-285750" algn="just">
                        <a:buFont typeface="Wingdings" panose="05000000000000000000" pitchFamily="2" charset="2"/>
                        <a:buChar char="§"/>
                        <a:defRPr/>
                      </a:pPr>
                      <a:r>
                        <a:rPr lang="en-US" sz="1800" dirty="0">
                          <a:latin typeface="+mn-lt"/>
                          <a:ea typeface="Noto Sans" panose="020B0604020202020204" charset="0"/>
                        </a:rPr>
                        <a:t>Previously, section restricted availment of ITC for a particular FY till due date of filing GSTR-3B for September of subsequent FY or filing of annual return for said FY, which ever is earlier.</a:t>
                      </a:r>
                    </a:p>
                  </a:txBody>
                  <a:tcPr marL="60960" marR="60960" marT="30480" marB="30480">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EDF0F0"/>
                    </a:solidFill>
                  </a:tcPr>
                </a:tc>
                <a:tc>
                  <a:txBody>
                    <a:bodyPr/>
                    <a:lstStyle/>
                    <a:p>
                      <a:pPr marL="0" indent="0" algn="just">
                        <a:buFont typeface="Wingdings" panose="05000000000000000000" pitchFamily="2" charset="2"/>
                        <a:buNone/>
                        <a:defRPr/>
                      </a:pPr>
                      <a:r>
                        <a:rPr lang="en-US" sz="1800" u="none" dirty="0">
                          <a:solidFill>
                            <a:srgbClr val="2C434E"/>
                          </a:solidFill>
                          <a:latin typeface="+mn-lt"/>
                          <a:ea typeface="Noto Sans" panose="020B0604020202020204" charset="0"/>
                        </a:rPr>
                        <a:t>     It has been proposed that – </a:t>
                      </a:r>
                    </a:p>
                    <a:p>
                      <a:pPr marL="285750" indent="-285750" algn="just">
                        <a:buFont typeface="Wingdings" panose="05000000000000000000" pitchFamily="2" charset="2"/>
                        <a:buChar char="§"/>
                        <a:defRPr/>
                      </a:pPr>
                      <a:r>
                        <a:rPr lang="en-US" sz="1800" u="none" dirty="0">
                          <a:solidFill>
                            <a:srgbClr val="2C434E"/>
                          </a:solidFill>
                          <a:latin typeface="+mn-lt"/>
                          <a:ea typeface="Noto Sans" panose="020B0604020202020204" charset="0"/>
                        </a:rPr>
                        <a:t>for the words and figures </a:t>
                      </a:r>
                      <a:r>
                        <a:rPr lang="en-US" sz="1800" b="1" u="none" dirty="0">
                          <a:solidFill>
                            <a:srgbClr val="2C434E"/>
                          </a:solidFill>
                          <a:latin typeface="+mn-lt"/>
                          <a:ea typeface="Noto Sans" panose="020B0604020202020204" charset="0"/>
                        </a:rPr>
                        <a:t>“due date of furnishing of the return under section 39 for the month of September”, the words “</a:t>
                      </a:r>
                      <a:r>
                        <a:rPr lang="en-US" sz="1800" b="1" u="none" dirty="0">
                          <a:solidFill>
                            <a:srgbClr val="FF0000"/>
                          </a:solidFill>
                          <a:latin typeface="+mn-lt"/>
                          <a:ea typeface="Noto Sans" panose="020B0604020202020204" charset="0"/>
                        </a:rPr>
                        <a:t>thirtieth day of November</a:t>
                      </a:r>
                      <a:r>
                        <a:rPr lang="en-US" sz="1800" b="1" u="none" dirty="0">
                          <a:solidFill>
                            <a:srgbClr val="2C434E"/>
                          </a:solidFill>
                          <a:latin typeface="+mn-lt"/>
                          <a:ea typeface="Noto Sans" panose="020B0604020202020204" charset="0"/>
                        </a:rPr>
                        <a:t>” shall be substituted.</a:t>
                      </a:r>
                    </a:p>
                  </a:txBody>
                  <a:tcPr marL="60960" marR="60960" marT="30480" marB="30480">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EDF0F0"/>
                    </a:solidFill>
                  </a:tcPr>
                </a:tc>
                <a:tc>
                  <a:txBody>
                    <a:bodyPr/>
                    <a:lstStyle/>
                    <a:p>
                      <a:pPr algn="just">
                        <a:defRPr/>
                      </a:pPr>
                      <a:r>
                        <a:rPr lang="en-US" sz="1800" b="1" u="none" dirty="0">
                          <a:solidFill>
                            <a:srgbClr val="2C434E"/>
                          </a:solidFill>
                          <a:latin typeface="+mn-lt"/>
                          <a:ea typeface="Noto Sans" panose="020B0604020202020204" charset="0"/>
                        </a:rPr>
                        <a:t>By making changes in this section, govt has –</a:t>
                      </a:r>
                    </a:p>
                    <a:p>
                      <a:pPr marL="285750" indent="-285750" algn="just">
                        <a:buFont typeface="Wingdings" panose="05000000000000000000" pitchFamily="2" charset="2"/>
                        <a:buChar char="§"/>
                        <a:defRPr/>
                      </a:pPr>
                      <a:r>
                        <a:rPr lang="en-US" sz="1800" b="1" u="none" dirty="0">
                          <a:solidFill>
                            <a:srgbClr val="2C434E"/>
                          </a:solidFill>
                          <a:latin typeface="+mn-lt"/>
                          <a:ea typeface="Noto Sans" panose="020B0604020202020204" charset="0"/>
                        </a:rPr>
                        <a:t>Delinked availment of ITC from due date of filing return under section 39.</a:t>
                      </a:r>
                    </a:p>
                    <a:p>
                      <a:pPr marL="285750" indent="-285750" algn="just">
                        <a:buFont typeface="Wingdings" panose="05000000000000000000" pitchFamily="2" charset="2"/>
                        <a:buChar char="§"/>
                        <a:defRPr/>
                      </a:pPr>
                      <a:endParaRPr lang="en-US" sz="1800" u="none" dirty="0">
                        <a:solidFill>
                          <a:srgbClr val="2C434E"/>
                        </a:solidFill>
                        <a:latin typeface="+mn-lt"/>
                        <a:ea typeface="Noto Sans" panose="020B0604020202020204" charset="0"/>
                      </a:endParaRPr>
                    </a:p>
                    <a:p>
                      <a:pPr marL="285750" indent="-285750" algn="just">
                        <a:buFont typeface="Wingdings" panose="05000000000000000000" pitchFamily="2" charset="2"/>
                        <a:buChar char="§"/>
                        <a:defRPr/>
                      </a:pPr>
                      <a:r>
                        <a:rPr lang="en-US" sz="1800" u="none" dirty="0">
                          <a:solidFill>
                            <a:srgbClr val="2C434E"/>
                          </a:solidFill>
                          <a:latin typeface="+mn-lt"/>
                          <a:ea typeface="Noto Sans" panose="020B0604020202020204" charset="0"/>
                        </a:rPr>
                        <a:t>Extended time period to avail ITC for any FY up to earlier of following – </a:t>
                      </a:r>
                    </a:p>
                    <a:p>
                      <a:pPr marL="342900" indent="-342900" algn="just">
                        <a:buFont typeface="+mj-lt"/>
                        <a:buAutoNum type="alphaLcParenR"/>
                        <a:defRPr/>
                      </a:pPr>
                      <a:r>
                        <a:rPr lang="en-US" sz="1800" b="1" u="none" dirty="0">
                          <a:solidFill>
                            <a:srgbClr val="2C434E"/>
                          </a:solidFill>
                          <a:latin typeface="+mn-lt"/>
                          <a:ea typeface="Noto Sans" panose="020B0604020202020204" charset="0"/>
                        </a:rPr>
                        <a:t>30th Nov of  subsequent FY</a:t>
                      </a:r>
                    </a:p>
                    <a:p>
                      <a:pPr marL="342900" indent="-342900" algn="just">
                        <a:buFont typeface="+mj-lt"/>
                        <a:buAutoNum type="alphaLcParenR"/>
                        <a:defRPr/>
                      </a:pPr>
                      <a:r>
                        <a:rPr lang="en-US" sz="1800" u="none" dirty="0">
                          <a:solidFill>
                            <a:srgbClr val="2C434E"/>
                          </a:solidFill>
                          <a:latin typeface="+mn-lt"/>
                          <a:ea typeface="Noto Sans" panose="020B0604020202020204" charset="0"/>
                        </a:rPr>
                        <a:t>date of furnishing Annual Return</a:t>
                      </a:r>
                    </a:p>
                    <a:p>
                      <a:pPr marL="285750" indent="-285750" algn="just">
                        <a:buFont typeface="Arial" panose="020B0604020202020204" pitchFamily="34" charset="0"/>
                        <a:buChar char="•"/>
                        <a:defRPr/>
                      </a:pPr>
                      <a:r>
                        <a:rPr lang="en-US" sz="1800" b="1" u="none" dirty="0">
                          <a:solidFill>
                            <a:srgbClr val="2C434E"/>
                          </a:solidFill>
                          <a:latin typeface="+mn-lt"/>
                          <a:ea typeface="Noto Sans" panose="020B0604020202020204" charset="0"/>
                        </a:rPr>
                        <a:t>This is a welcome change as extension of time limit for availing credit has been an ask of the industry ever since inception of GST laws.</a:t>
                      </a:r>
                    </a:p>
                  </a:txBody>
                  <a:tcPr marL="60960" marR="60960" marT="30480" marB="30480">
                    <a:lnL w="28747" cap="flat" cmpd="sng" algn="ctr">
                      <a:solidFill>
                        <a:srgbClr val="FFFFFF"/>
                      </a:solidFill>
                      <a:prstDash val="solid"/>
                      <a:round/>
                      <a:headEnd type="none" w="med" len="med"/>
                      <a:tailEnd type="none" w="med" len="med"/>
                    </a:lnL>
                    <a:lnR w="28747" cap="flat" cmpd="sng" algn="ctr">
                      <a:solidFill>
                        <a:srgbClr val="FFFFFF"/>
                      </a:solidFill>
                      <a:prstDash val="solid"/>
                      <a:round/>
                      <a:headEnd type="none" w="med" len="med"/>
                      <a:tailEnd type="none" w="med" len="med"/>
                    </a:lnR>
                    <a:lnT w="28747" cap="flat" cmpd="sng" algn="ctr">
                      <a:solidFill>
                        <a:srgbClr val="FFFFFF"/>
                      </a:solidFill>
                      <a:prstDash val="solid"/>
                      <a:round/>
                      <a:headEnd type="none" w="med" len="med"/>
                      <a:tailEnd type="none" w="med" len="med"/>
                    </a:lnT>
                    <a:lnB w="28747" cap="flat" cmpd="sng" algn="ctr">
                      <a:solidFill>
                        <a:srgbClr val="FFFFFF"/>
                      </a:solidFill>
                      <a:prstDash val="solid"/>
                      <a:round/>
                      <a:headEnd type="none" w="med" len="med"/>
                      <a:tailEnd type="none" w="med" len="med"/>
                    </a:lnB>
                    <a:solidFill>
                      <a:srgbClr val="EDF0F0"/>
                    </a:solidFill>
                  </a:tcPr>
                </a:tc>
                <a:extLst>
                  <a:ext uri="{0D108BD9-81ED-4DB2-BD59-A6C34878D82A}">
                    <a16:rowId xmlns:a16="http://schemas.microsoft.com/office/drawing/2014/main" val="10002"/>
                  </a:ext>
                </a:extLst>
              </a:tr>
            </a:tbl>
          </a:graphicData>
        </a:graphic>
      </p:graphicFrame>
      <p:grpSp>
        <p:nvGrpSpPr>
          <p:cNvPr id="4" name="Group 4"/>
          <p:cNvGrpSpPr/>
          <p:nvPr/>
        </p:nvGrpSpPr>
        <p:grpSpPr>
          <a:xfrm>
            <a:off x="0" y="6655500"/>
            <a:ext cx="685800" cy="202500"/>
            <a:chOff x="0" y="0"/>
            <a:chExt cx="270933" cy="80000"/>
          </a:xfrm>
        </p:grpSpPr>
        <p:sp>
          <p:nvSpPr>
            <p:cNvPr id="5" name="Freeform 5"/>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6" name="TextBox 6"/>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grpSp>
        <p:nvGrpSpPr>
          <p:cNvPr id="7" name="Group 7"/>
          <p:cNvGrpSpPr/>
          <p:nvPr/>
        </p:nvGrpSpPr>
        <p:grpSpPr>
          <a:xfrm>
            <a:off x="11506200" y="6655500"/>
            <a:ext cx="685800" cy="202500"/>
            <a:chOff x="0" y="0"/>
            <a:chExt cx="270933" cy="80000"/>
          </a:xfrm>
        </p:grpSpPr>
        <p:sp>
          <p:nvSpPr>
            <p:cNvPr id="8" name="Freeform 8"/>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9" name="TextBox 9"/>
            <p:cNvSpPr txBox="1"/>
            <p:nvPr/>
          </p:nvSpPr>
          <p:spPr>
            <a:xfrm>
              <a:off x="0" y="-38100"/>
              <a:ext cx="812800" cy="850900"/>
            </a:xfrm>
            <a:prstGeom prst="rect">
              <a:avLst/>
            </a:prstGeom>
          </p:spPr>
          <p:txBody>
            <a:bodyPr lIns="33867" tIns="33867" rIns="33867" bIns="33867" rtlCol="0" anchor="ctr"/>
            <a:lstStyle/>
            <a:p>
              <a:pPr>
                <a:lnSpc>
                  <a:spcPts val="1960"/>
                </a:lnSpc>
              </a:pPr>
              <a:endParaRPr sz="1200"/>
            </a:p>
          </p:txBody>
        </p:sp>
      </p:grpSp>
      <p:sp>
        <p:nvSpPr>
          <p:cNvPr id="10" name="TextBox 34">
            <a:extLst>
              <a:ext uri="{FF2B5EF4-FFF2-40B4-BE49-F238E27FC236}">
                <a16:creationId xmlns:a16="http://schemas.microsoft.com/office/drawing/2014/main" id="{BA0D336D-C3C0-8211-A8B8-34DDEE8B5258}"/>
              </a:ext>
            </a:extLst>
          </p:cNvPr>
          <p:cNvSpPr txBox="1"/>
          <p:nvPr/>
        </p:nvSpPr>
        <p:spPr>
          <a:xfrm>
            <a:off x="120427" y="224191"/>
            <a:ext cx="11653723" cy="500137"/>
          </a:xfrm>
          <a:prstGeom prst="rect">
            <a:avLst/>
          </a:prstGeom>
        </p:spPr>
        <p:txBody>
          <a:bodyPr wrap="square" lIns="0" tIns="0" rIns="0" bIns="0" rtlCol="0" anchor="t">
            <a:spAutoFit/>
          </a:bodyPr>
          <a:lstStyle/>
          <a:p>
            <a:pPr algn="ctr">
              <a:lnSpc>
                <a:spcPts val="3867"/>
              </a:lnSpc>
              <a:spcBef>
                <a:spcPct val="0"/>
              </a:spcBef>
            </a:pPr>
            <a:r>
              <a:rPr lang="en-US" sz="3600" b="1" i="1" dirty="0">
                <a:latin typeface="+mj-lt"/>
                <a:ea typeface="+mj-ea"/>
                <a:cs typeface="+mj-cs"/>
              </a:rPr>
              <a:t>Notification </a:t>
            </a:r>
            <a:r>
              <a:rPr lang="pt-BR" sz="3600" b="1" i="1" dirty="0">
                <a:latin typeface="+mj-lt"/>
                <a:ea typeface="+mj-ea"/>
                <a:cs typeface="+mj-cs"/>
              </a:rPr>
              <a:t>No. 18/2022 [CT]  – </a:t>
            </a:r>
            <a:r>
              <a:rPr lang="en-US" sz="3600" b="1" i="1" dirty="0">
                <a:latin typeface="+mj-lt"/>
                <a:ea typeface="+mj-ea"/>
                <a:cs typeface="+mj-cs"/>
              </a:rPr>
              <a:t>Time period for availing ITC</a:t>
            </a:r>
            <a:endParaRPr lang="pt-BR" sz="3600" b="1" i="1" dirty="0">
              <a:latin typeface="+mj-lt"/>
              <a:ea typeface="+mj-ea"/>
              <a:cs typeface="+mj-cs"/>
            </a:endParaRPr>
          </a:p>
        </p:txBody>
      </p:sp>
      <p:sp>
        <p:nvSpPr>
          <p:cNvPr id="11" name="TextBox 35">
            <a:extLst>
              <a:ext uri="{FF2B5EF4-FFF2-40B4-BE49-F238E27FC236}">
                <a16:creationId xmlns:a16="http://schemas.microsoft.com/office/drawing/2014/main" id="{D2D37EC8-0460-2589-C173-CF5EAC45F04D}"/>
              </a:ext>
            </a:extLst>
          </p:cNvPr>
          <p:cNvSpPr txBox="1"/>
          <p:nvPr/>
        </p:nvSpPr>
        <p:spPr>
          <a:xfrm>
            <a:off x="685800" y="5621042"/>
            <a:ext cx="10976548" cy="487313"/>
          </a:xfrm>
          <a:prstGeom prst="rect">
            <a:avLst/>
          </a:prstGeom>
        </p:spPr>
        <p:txBody>
          <a:bodyPr wrap="square" lIns="0" tIns="0" rIns="0" bIns="0" rtlCol="0" anchor="t">
            <a:spAutoFit/>
          </a:bodyPr>
          <a:lstStyle/>
          <a:p>
            <a:pPr algn="just">
              <a:lnSpc>
                <a:spcPts val="1867"/>
              </a:lnSpc>
              <a:spcBef>
                <a:spcPct val="0"/>
              </a:spcBef>
            </a:pPr>
            <a:r>
              <a:rPr lang="en-US" b="1" i="1" dirty="0">
                <a:solidFill>
                  <a:srgbClr val="FF0000"/>
                </a:solidFill>
                <a:cs typeface="Times New Roman" panose="02020603050405020304" pitchFamily="18" charset="0"/>
              </a:rPr>
              <a:t>This is a welcome measure as FinMin clarifies the extended timelines to heave a sigh of relief for RTP under the regime vide Press Release dated 4</a:t>
            </a:r>
            <a:r>
              <a:rPr lang="en-US" b="1" i="1" baseline="30000" dirty="0">
                <a:solidFill>
                  <a:srgbClr val="FF0000"/>
                </a:solidFill>
                <a:cs typeface="Times New Roman" panose="02020603050405020304" pitchFamily="18" charset="0"/>
              </a:rPr>
              <a:t>th</a:t>
            </a:r>
            <a:r>
              <a:rPr lang="en-US" b="1" i="1" dirty="0">
                <a:solidFill>
                  <a:srgbClr val="FF0000"/>
                </a:solidFill>
                <a:cs typeface="Times New Roman" panose="02020603050405020304" pitchFamily="18" charset="0"/>
              </a:rPr>
              <a:t> October,2022 making it applicable for F.Y. 2021-22 onwards.</a:t>
            </a:r>
          </a:p>
        </p:txBody>
      </p:sp>
      <p:sp>
        <p:nvSpPr>
          <p:cNvPr id="12" name="Slide Number Placeholder 11">
            <a:extLst>
              <a:ext uri="{FF2B5EF4-FFF2-40B4-BE49-F238E27FC236}">
                <a16:creationId xmlns:a16="http://schemas.microsoft.com/office/drawing/2014/main" id="{5AA3DEC0-1C43-41F2-9638-6474FB40AEE4}"/>
              </a:ext>
            </a:extLst>
          </p:cNvPr>
          <p:cNvSpPr>
            <a:spLocks noGrp="1"/>
          </p:cNvSpPr>
          <p:nvPr>
            <p:ph type="sldNum" sz="quarter" idx="12"/>
          </p:nvPr>
        </p:nvSpPr>
        <p:spPr/>
        <p:txBody>
          <a:bodyPr/>
          <a:lstStyle/>
          <a:p>
            <a:fld id="{6D38AA12-2120-49BC-8E7C-BC6192EDFED3}" type="slidenum">
              <a:rPr lang="en-IN" smtClean="0"/>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3077</Words>
  <Application>Microsoft Office PowerPoint</Application>
  <PresentationFormat>Widescreen</PresentationFormat>
  <Paragraphs>287</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Calibri</vt:lpstr>
      <vt:lpstr>Calibri (Body)</vt:lpstr>
      <vt:lpstr>Calibri Light</vt:lpstr>
      <vt:lpstr>CIDFont+F1</vt:lpstr>
      <vt:lpstr>CIDFont+F4</vt:lpstr>
      <vt:lpstr>CIDFont+F6</vt:lpstr>
      <vt:lpstr>Nixie One</vt:lpstr>
      <vt:lpstr>Noto Sans</vt:lpstr>
      <vt:lpstr>Noto Sans Bold</vt:lpstr>
      <vt:lpstr>Open Sans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K KANODIA AND ASSOCIATES</dc:creator>
  <cp:lastModifiedBy>Adv Ankit Kanodia</cp:lastModifiedBy>
  <cp:revision>60</cp:revision>
  <dcterms:created xsi:type="dcterms:W3CDTF">2022-10-12T06:32:44Z</dcterms:created>
  <dcterms:modified xsi:type="dcterms:W3CDTF">2022-10-13T08:52:36Z</dcterms:modified>
</cp:coreProperties>
</file>