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3"/>
    <p:sldId id="265" r:id="rId4"/>
    <p:sldId id="269" r:id="rId5"/>
    <p:sldId id="270" r:id="rId6"/>
    <p:sldId id="271" r:id="rId7"/>
    <p:sldId id="277" r:id="rId8"/>
    <p:sldId id="278" r:id="rId9"/>
    <p:sldId id="280" r:id="rId10"/>
    <p:sldId id="282" r:id="rId11"/>
    <p:sldId id="283" r:id="rId12"/>
    <p:sldId id="286" r:id="rId13"/>
    <p:sldId id="289" r:id="rId14"/>
    <p:sldId id="290" r:id="rId15"/>
    <p:sldId id="291" r:id="rId16"/>
    <p:sldId id="293" r:id="rId17"/>
    <p:sldId id="294" r:id="rId18"/>
    <p:sldId id="295" r:id="rId19"/>
    <p:sldId id="296" r:id="rId20"/>
    <p:sldId id="298" r:id="rId21"/>
    <p:sldId id="299" r:id="rId22"/>
    <p:sldId id="300" r:id="rId23"/>
    <p:sldId id="301" r:id="rId24"/>
    <p:sldId id="302" r:id="rId25"/>
    <p:sldId id="306" r:id="rId26"/>
    <p:sldId id="308" r:id="rId27"/>
    <p:sldId id="309" r:id="rId28"/>
    <p:sldId id="310" r:id="rId29"/>
    <p:sldId id="311" r:id="rId30"/>
    <p:sldId id="312" r:id="rId31"/>
    <p:sldId id="313" r:id="rId32"/>
    <p:sldId id="315" r:id="rId33"/>
    <p:sldId id="316" r:id="rId34"/>
    <p:sldId id="31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</p:sldIdLst>
  <p:sldSz cx="9144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186" y="5945784"/>
            <a:ext cx="4885690" cy="912494"/>
          </a:xfrm>
          <a:custGeom>
            <a:avLst/>
            <a:gdLst/>
            <a:ahLst/>
            <a:cxnLst/>
            <a:rect l="l" t="t" r="r" b="b"/>
            <a:pathLst>
              <a:path w="4885690" h="912495">
                <a:moveTo>
                  <a:pt x="85605" y="21361"/>
                </a:moveTo>
                <a:lnTo>
                  <a:pt x="3628153" y="912212"/>
                </a:lnTo>
                <a:lnTo>
                  <a:pt x="4885690" y="912212"/>
                </a:lnTo>
                <a:lnTo>
                  <a:pt x="85605" y="21361"/>
                </a:lnTo>
                <a:close/>
              </a:path>
              <a:path w="4885690" h="912495">
                <a:moveTo>
                  <a:pt x="660" y="0"/>
                </a:moveTo>
                <a:lnTo>
                  <a:pt x="0" y="5473"/>
                </a:lnTo>
                <a:lnTo>
                  <a:pt x="85605" y="21361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484682" y="5939091"/>
            <a:ext cx="3653790" cy="919480"/>
          </a:xfrm>
          <a:custGeom>
            <a:avLst/>
            <a:gdLst/>
            <a:ahLst/>
            <a:cxnLst/>
            <a:rect l="l" t="t" r="r" b="b"/>
            <a:pathLst>
              <a:path w="3653790" h="919479">
                <a:moveTo>
                  <a:pt x="0" y="0"/>
                </a:moveTo>
                <a:lnTo>
                  <a:pt x="7924" y="6350"/>
                </a:lnTo>
                <a:lnTo>
                  <a:pt x="2870003" y="918906"/>
                </a:lnTo>
                <a:lnTo>
                  <a:pt x="3653462" y="9189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5788149"/>
            <a:ext cx="3393821" cy="1065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5784670"/>
            <a:ext cx="3370852" cy="10733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972" y="1394461"/>
            <a:ext cx="7961630" cy="426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972" y="1716100"/>
            <a:ext cx="7968615" cy="4169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808089" y="6562367"/>
            <a:ext cx="633729" cy="181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21852" y="6561146"/>
            <a:ext cx="241300" cy="181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hyperlink" Target="mailto:bhupendrashahca@hot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mailto:bhupendrashahca@hotmail.com" TargetMode="Externa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hyperlink" Target="mailto:bhupendrashahca@hot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mailto:bhupendrashahca@hotmail.com" TargetMode="External"/><Relationship Id="rId1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hyperlink" Target="mailto:bhupendrashahca@hotmail.com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mailto:bhupendrashahca@hotmail.com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hyperlink" Target="mailto:bhupendrashahca@hotmail.com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hyperlink" Target="mailto:bhupendrashahca@hotmail.com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mailto:bhupendrashahca@hot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hyperlink" Target="mailto:bhupendrashahca@hotmail.co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mailto:bhupendrashahca@hotmail.com" TargetMode="External"/><Relationship Id="rId1" Type="http://schemas.openxmlformats.org/officeDocument/2006/relationships/hyperlink" Target="https://www.taxmann.com/fileopen.aspx?id=101010000000078384&amp;source=link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mailto:bhupendrashahca@hotmail.com" TargetMode="External"/><Relationship Id="rId1" Type="http://schemas.openxmlformats.org/officeDocument/2006/relationships/hyperlink" Target="https://www.taxmann.com/fileopen.aspx?Page=ACT&amp;id=102120000000058740&amp;source=link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mailto:bhupendrashahca@hotmail.com" TargetMode="External"/><Relationship Id="rId1" Type="http://schemas.openxmlformats.org/officeDocument/2006/relationships/hyperlink" Target="https://www.taxmann.com/fileopen.aspx?id=101010000000078711&amp;source=link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mailto:bhupendrashahca@hotmail.com" TargetMode="External"/><Relationship Id="rId1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mailto:bhupendrashahca@hotmail.com" TargetMode="External"/><Relationship Id="rId1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mailto:bhupendrashahca@hotmail.com" TargetMode="External"/><Relationship Id="rId2" Type="http://schemas.openxmlformats.org/officeDocument/2006/relationships/hyperlink" Target="https://www.taxmann.com/fileopen.aspx?id=101010000000010031&amp;source=link" TargetMode="External"/><Relationship Id="rId1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mailto:bhupendrashahca@hotmail.com" TargetMode="External"/><Relationship Id="rId1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mailto:bhupendrashahca@hotmail.com" TargetMode="External"/><Relationship Id="rId1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mailto:bhupendrashahca@hotmail.com" TargetMode="External"/><Relationship Id="rId1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mailto:bhupendrashahca@hotmail.com" TargetMode="External"/><Relationship Id="rId1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hyperlink" Target="mailto:bhupendrashahca@hotmail.com" TargetMode="External"/><Relationship Id="rId5" Type="http://schemas.openxmlformats.org/officeDocument/2006/relationships/hyperlink" Target="https://www.taxmann.com/fileopen.aspx?id=101010000000050392&amp;source=link" TargetMode="External"/><Relationship Id="rId4" Type="http://schemas.openxmlformats.org/officeDocument/2006/relationships/hyperlink" Target="https://www.taxmann.com/fileopen.aspx?id=101010000000049893&amp;source=link" TargetMode="External"/><Relationship Id="rId3" Type="http://schemas.openxmlformats.org/officeDocument/2006/relationships/hyperlink" Target="https://www.taxmann.com/fileopen.aspx?id=101010000000050062&amp;source=link" TargetMode="External"/><Relationship Id="rId2" Type="http://schemas.openxmlformats.org/officeDocument/2006/relationships/hyperlink" Target="https://www.taxmann.com/fileopen.aspx?id=101010000000022832&amp;source=link" TargetMode="External"/><Relationship Id="rId1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mailto:bhupendrashahca@hotmail.com" TargetMode="External"/><Relationship Id="rId1" Type="http://schemas.openxmlformats.org/officeDocument/2006/relationships/hyperlink" Target="https://taxguru.in/income-tax/return-revised-change-cash-balance-income-may-face-scrutiny.html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hyperlink" Target="mailto:bhupendrashahca@hotmail.com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hyperlink" Target="mailto:bhupendrashahca@hotmail.com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mailto:bhupendrashahca@hotmail.com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hyperlink" Target="mailto:bhupendrashahca@hotmail.com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mailto:bhupendrashahca@hotmail.com" TargetMode="External"/><Relationship Id="rId1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mailto:bhupendrashahca@hotmail.com" TargetMode="External"/><Relationship Id="rId1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mailto:bhupendrashahca@hotmail.com" TargetMode="External"/><Relationship Id="rId3" Type="http://schemas.openxmlformats.org/officeDocument/2006/relationships/image" Target="../media/image27.png"/><Relationship Id="rId2" Type="http://schemas.openxmlformats.org/officeDocument/2006/relationships/hyperlink" Target="https://www.taxmann.com/fileopen.aspx?id=101010000000027771&amp;source=link" TargetMode="External"/><Relationship Id="rId1" Type="http://schemas.openxmlformats.org/officeDocument/2006/relationships/hyperlink" Target="https://www.taxmann.com/fileopen.aspx?id=101010000000068929&amp;source=lin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hyperlink" Target="mailto:bhupendrashahca@hotmail.com" TargetMode="External"/><Relationship Id="rId4" Type="http://schemas.openxmlformats.org/officeDocument/2006/relationships/image" Target="../media/image28.png"/><Relationship Id="rId3" Type="http://schemas.openxmlformats.org/officeDocument/2006/relationships/hyperlink" Target="https://www.taxmann.com/fileopen.aspx?id=101010000000054755&amp;source=link" TargetMode="External"/><Relationship Id="rId2" Type="http://schemas.openxmlformats.org/officeDocument/2006/relationships/hyperlink" Target="https://www.taxmann.com/fileopen.aspx?id=101010000000079116&amp;source=link" TargetMode="External"/><Relationship Id="rId1" Type="http://schemas.openxmlformats.org/officeDocument/2006/relationships/hyperlink" Target="https://www.taxmann.com/fileopen.aspx?id=101010000000079110&amp;source=link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mailto:bhupendrashahca@hotmail.com" TargetMode="External"/><Relationship Id="rId1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hyperlink" Target="mailto:bhupendrashahca@hotmail.com" TargetMode="External"/><Relationship Id="rId3" Type="http://schemas.openxmlformats.org/officeDocument/2006/relationships/image" Target="../media/image29.png"/><Relationship Id="rId2" Type="http://schemas.openxmlformats.org/officeDocument/2006/relationships/hyperlink" Target="https://www.taxmann.com/fileopen.aspx?id=101010000000073641&amp;source=link" TargetMode="External"/><Relationship Id="rId1" Type="http://schemas.openxmlformats.org/officeDocument/2006/relationships/hyperlink" Target="https://www.taxmann.com/fileopen.aspx?id=101010000000047424&amp;source=link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https://www.taxmann.com/fileopen.aspx?id=101010000000078999&amp;amp%3Bsource=link" TargetMode="Externa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mailto:bhupendrashahca@hotmail.com" TargetMode="External"/><Relationship Id="rId1" Type="http://schemas.openxmlformats.org/officeDocument/2006/relationships/hyperlink" Target="https://www.taxmann.com/fileopen.aspx?id=101010000000079356&amp;source=lin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hyperlink" Target="mailto:bhupendrashahca@hotmail.com" TargetMode="Externa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602945"/>
            <a:ext cx="7967345" cy="480314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68605" marR="5715" indent="-256540" algn="just">
              <a:lnSpc>
                <a:spcPct val="90000"/>
              </a:lnSpc>
              <a:spcBef>
                <a:spcPts val="330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9240" algn="l"/>
              </a:tabLst>
            </a:pPr>
            <a:r>
              <a:rPr sz="2000" b="1" i="1" spc="-10" dirty="0">
                <a:latin typeface="Times New Roman" panose="02020603050405020304"/>
                <a:cs typeface="Times New Roman" panose="02020603050405020304"/>
              </a:rPr>
              <a:t>Where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appellant accused </a:t>
            </a:r>
            <a:r>
              <a:rPr sz="2000" b="1" i="1" spc="-10" dirty="0">
                <a:latin typeface="Times New Roman" panose="02020603050405020304"/>
                <a:cs typeface="Times New Roman" panose="02020603050405020304"/>
              </a:rPr>
              <a:t>failed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to explain source </a:t>
            </a:r>
            <a:r>
              <a:rPr sz="2000" b="1" i="1" spc="-10" dirty="0">
                <a:latin typeface="Times New Roman" panose="02020603050405020304"/>
                <a:cs typeface="Times New Roman" panose="02020603050405020304"/>
              </a:rPr>
              <a:t>from where he </a:t>
            </a:r>
            <a:r>
              <a:rPr sz="2000" b="1" i="1" spc="-60" dirty="0">
                <a:latin typeface="Times New Roman" panose="02020603050405020304"/>
                <a:cs typeface="Times New Roman" panose="02020603050405020304"/>
              </a:rPr>
              <a:t>had 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acquired huge </a:t>
            </a:r>
            <a:r>
              <a:rPr sz="2000" b="1" i="1" spc="-10" dirty="0">
                <a:latin typeface="Times New Roman" panose="02020603050405020304"/>
                <a:cs typeface="Times New Roman" panose="02020603050405020304"/>
              </a:rPr>
              <a:t>amount </a:t>
            </a:r>
            <a:r>
              <a:rPr sz="2000" b="1" i="1" spc="-1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demonetized </a:t>
            </a:r>
            <a:r>
              <a:rPr sz="2000" b="1" i="1" spc="-10" dirty="0">
                <a:latin typeface="Times New Roman" panose="02020603050405020304"/>
                <a:cs typeface="Times New Roman" panose="02020603050405020304"/>
              </a:rPr>
              <a:t>currency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recovered </a:t>
            </a:r>
            <a:r>
              <a:rPr sz="2000" b="1" i="1" spc="-10" dirty="0">
                <a:latin typeface="Times New Roman" panose="02020603050405020304"/>
                <a:cs typeface="Times New Roman" panose="02020603050405020304"/>
              </a:rPr>
              <a:t>from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him, </a:t>
            </a:r>
            <a:r>
              <a:rPr sz="2000" b="1" i="1" spc="-10" dirty="0">
                <a:latin typeface="Times New Roman" panose="02020603050405020304"/>
                <a:cs typeface="Times New Roman" panose="02020603050405020304"/>
              </a:rPr>
              <a:t>his 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prayer 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for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bail 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on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being </a:t>
            </a:r>
            <a:r>
              <a:rPr sz="2000" b="1" i="1" spc="-10" dirty="0">
                <a:latin typeface="Times New Roman" panose="02020603050405020304"/>
                <a:cs typeface="Times New Roman" panose="02020603050405020304"/>
              </a:rPr>
              <a:t>arrested 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for </a:t>
            </a:r>
            <a:r>
              <a:rPr sz="2000" b="1" i="1" spc="-10" dirty="0">
                <a:latin typeface="Times New Roman" panose="02020603050405020304"/>
                <a:cs typeface="Times New Roman" panose="02020603050405020304"/>
              </a:rPr>
              <a:t>offence u/s 3&amp;4 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PML </a:t>
            </a:r>
            <a:r>
              <a:rPr sz="2000" b="1" i="1" spc="-10" dirty="0">
                <a:latin typeface="Times New Roman" panose="02020603050405020304"/>
                <a:cs typeface="Times New Roman" panose="02020603050405020304"/>
              </a:rPr>
              <a:t>Act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was   </a:t>
            </a:r>
            <a:r>
              <a:rPr sz="2000" b="1" i="1" spc="-10" dirty="0">
                <a:latin typeface="Times New Roman" panose="02020603050405020304"/>
                <a:cs typeface="Times New Roman" panose="02020603050405020304"/>
              </a:rPr>
              <a:t>rightly</a:t>
            </a:r>
            <a:r>
              <a:rPr sz="2000" b="1" i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rejected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68605" marR="5080" indent="-256540" algn="just">
              <a:lnSpc>
                <a:spcPct val="90000"/>
              </a:lnSpc>
              <a:spcBef>
                <a:spcPts val="410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9240" algn="l"/>
              </a:tabLst>
            </a:pP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Bail application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appellant accused who was </a:t>
            </a:r>
            <a:r>
              <a:rPr sz="2000" i="1" spc="-15" dirty="0">
                <a:latin typeface="Times New Roman" panose="02020603050405020304"/>
                <a:cs typeface="Times New Roman" panose="02020603050405020304"/>
              </a:rPr>
              <a:t>arrested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for offence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u/s </a:t>
            </a:r>
            <a:r>
              <a:rPr sz="2000" i="1" spc="-80" dirty="0">
                <a:latin typeface="Times New Roman" panose="02020603050405020304"/>
                <a:cs typeface="Times New Roman" panose="02020603050405020304"/>
              </a:rPr>
              <a:t>3&amp;4 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PML Act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for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depositing Rs.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38.53 </a:t>
            </a:r>
            <a:r>
              <a:rPr sz="2000" i="1" spc="-40" dirty="0">
                <a:latin typeface="Times New Roman" panose="02020603050405020304"/>
                <a:cs typeface="Times New Roman" panose="02020603050405020304"/>
              </a:rPr>
              <a:t>Crore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in cash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demonetized </a:t>
            </a:r>
            <a:r>
              <a:rPr sz="2000" i="1" spc="-15" dirty="0">
                <a:latin typeface="Times New Roman" panose="02020603050405020304"/>
                <a:cs typeface="Times New Roman" panose="02020603050405020304"/>
              </a:rPr>
              <a:t>currency 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into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bank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accounts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companies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getting demand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drafts issued in 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fictitious names with intention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getting them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cancelled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2000" i="1" spc="-15" dirty="0">
                <a:latin typeface="Times New Roman" panose="02020603050405020304"/>
                <a:cs typeface="Times New Roman" panose="02020603050405020304"/>
              </a:rPr>
              <a:t>thereby 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converting demonetized </a:t>
            </a:r>
            <a:r>
              <a:rPr sz="2000" i="1" spc="-15" dirty="0">
                <a:latin typeface="Times New Roman" panose="02020603050405020304"/>
                <a:cs typeface="Times New Roman" panose="02020603050405020304"/>
              </a:rPr>
              <a:t>currency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into monetized </a:t>
            </a:r>
            <a:r>
              <a:rPr sz="2000" i="1" spc="-15" dirty="0">
                <a:latin typeface="Times New Roman" panose="02020603050405020304"/>
                <a:cs typeface="Times New Roman" panose="02020603050405020304"/>
              </a:rPr>
              <a:t>currency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on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commission  basis was </a:t>
            </a:r>
            <a:r>
              <a:rPr sz="2000" i="1" spc="-15" dirty="0">
                <a:latin typeface="Times New Roman" panose="02020603050405020304"/>
                <a:cs typeface="Times New Roman" panose="02020603050405020304"/>
              </a:rPr>
              <a:t>rejected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2244090" marR="2240280" algn="ctr">
              <a:lnSpc>
                <a:spcPct val="107000"/>
              </a:lnSpc>
            </a:pP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[2017] 87 taxmann.com 260</a:t>
            </a:r>
            <a:r>
              <a:rPr sz="2000" b="1" i="1" spc="-1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i="1" spc="-10" dirty="0">
                <a:latin typeface="Times New Roman" panose="02020603050405020304"/>
                <a:cs typeface="Times New Roman" panose="02020603050405020304"/>
              </a:rPr>
              <a:t>(SC)  </a:t>
            </a:r>
            <a:r>
              <a:rPr sz="2000" b="1" i="1" spc="-10" dirty="0">
                <a:latin typeface="Times New Roman" panose="02020603050405020304"/>
                <a:cs typeface="Times New Roman" panose="02020603050405020304"/>
              </a:rPr>
              <a:t>SUPREME COURT OF</a:t>
            </a:r>
            <a:r>
              <a:rPr sz="2000" b="1" i="1" spc="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INDIA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3262630" marR="3260725" algn="ctr">
              <a:lnSpc>
                <a:spcPct val="106000"/>
              </a:lnSpc>
              <a:spcBef>
                <a:spcPts val="25"/>
              </a:spcBef>
            </a:pP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Rohit</a:t>
            </a:r>
            <a:r>
              <a:rPr sz="2000" b="1" i="1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i="1" spc="-35" dirty="0">
                <a:latin typeface="Times New Roman" panose="02020603050405020304"/>
                <a:cs typeface="Times New Roman" panose="02020603050405020304"/>
              </a:rPr>
              <a:t>Tandon  </a:t>
            </a:r>
            <a:r>
              <a:rPr sz="2000" b="1" i="1" spc="-75" dirty="0">
                <a:latin typeface="Times New Roman" panose="02020603050405020304"/>
                <a:cs typeface="Times New Roman" panose="02020603050405020304"/>
              </a:rPr>
              <a:t>v.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  <a:spcBef>
                <a:spcPts val="165"/>
              </a:spcBef>
            </a:pP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Enforcement</a:t>
            </a:r>
            <a:r>
              <a:rPr sz="2000" b="1" i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Directorate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1576" y="6409053"/>
            <a:ext cx="2170430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b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hu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p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e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n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d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r</a:t>
            </a:r>
            <a:r>
              <a:rPr sz="1000" spc="-5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s</a:t>
            </a:r>
            <a:r>
              <a:rPr sz="1000" spc="15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5" dirty="0">
                <a:latin typeface="Verdana" panose="020B0604030504040204"/>
                <a:cs typeface="Verdana" panose="020B0604030504040204"/>
                <a:hlinkClick r:id="rId1"/>
              </a:rPr>
              <a:t>ca@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t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m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i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l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.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c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m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*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**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932250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7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08089" y="6562367"/>
            <a:ext cx="635000" cy="1816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3</a:t>
            </a:r>
            <a:r>
              <a:rPr sz="1000" spc="-5" dirty="0">
                <a:latin typeface="Verdana" panose="020B0604030504040204"/>
                <a:cs typeface="Verdana" panose="020B0604030504040204"/>
              </a:rPr>
              <a:t>/</a:t>
            </a:r>
            <a:r>
              <a:rPr sz="1000" spc="10" dirty="0">
                <a:latin typeface="Verdana" panose="020B0604030504040204"/>
                <a:cs typeface="Verdana" panose="020B0604030504040204"/>
              </a:rPr>
              <a:t>9</a:t>
            </a:r>
            <a:r>
              <a:rPr sz="1000" spc="-5" dirty="0">
                <a:latin typeface="Verdana" panose="020B0604030504040204"/>
                <a:cs typeface="Verdana" panose="020B0604030504040204"/>
              </a:rPr>
              <a:t>/</a:t>
            </a:r>
            <a:r>
              <a:rPr sz="1000" spc="10" dirty="0">
                <a:latin typeface="Verdana" panose="020B0604030504040204"/>
                <a:cs typeface="Verdana" panose="020B0604030504040204"/>
              </a:rPr>
              <a:t>2020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468" y="1087958"/>
            <a:ext cx="8426450" cy="388492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115"/>
              </a:spcBef>
            </a:pPr>
            <a:r>
              <a:rPr sz="1850" spc="-545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</a:t>
            </a:r>
            <a:r>
              <a:rPr sz="1850" spc="520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spc="-45" dirty="0">
                <a:latin typeface="Times New Roman" panose="02020603050405020304"/>
                <a:cs typeface="Times New Roman" panose="02020603050405020304"/>
              </a:rPr>
              <a:t>IT: </a:t>
            </a:r>
            <a:r>
              <a:rPr sz="2700" dirty="0">
                <a:latin typeface="Times New Roman" panose="02020603050405020304"/>
                <a:cs typeface="Times New Roman" panose="02020603050405020304"/>
              </a:rPr>
              <a:t>Where assessee </a:t>
            </a:r>
            <a:r>
              <a:rPr sz="2700" spc="-5" dirty="0">
                <a:latin typeface="Times New Roman" panose="02020603050405020304"/>
                <a:cs typeface="Times New Roman" panose="02020603050405020304"/>
              </a:rPr>
              <a:t>failed to </a:t>
            </a:r>
            <a:r>
              <a:rPr sz="2700" dirty="0">
                <a:latin typeface="Times New Roman" panose="02020603050405020304"/>
                <a:cs typeface="Times New Roman" panose="02020603050405020304"/>
              </a:rPr>
              <a:t>produce relevant </a:t>
            </a:r>
            <a:r>
              <a:rPr sz="2700" spc="-30" dirty="0">
                <a:latin typeface="Times New Roman" panose="02020603050405020304"/>
                <a:cs typeface="Times New Roman" panose="02020603050405020304"/>
              </a:rPr>
              <a:t>documents  </a:t>
            </a:r>
            <a:r>
              <a:rPr sz="2700" spc="5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2700" spc="-5" dirty="0">
                <a:latin typeface="Times New Roman" panose="02020603050405020304"/>
                <a:cs typeface="Times New Roman" panose="02020603050405020304"/>
              </a:rPr>
              <a:t>confirmation in </a:t>
            </a:r>
            <a:r>
              <a:rPr sz="2700" dirty="0">
                <a:latin typeface="Times New Roman" panose="02020603050405020304"/>
                <a:cs typeface="Times New Roman" panose="02020603050405020304"/>
              </a:rPr>
              <a:t>respect </a:t>
            </a:r>
            <a:r>
              <a:rPr sz="2700" spc="1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700" spc="-5" dirty="0">
                <a:latin typeface="Times New Roman" panose="02020603050405020304"/>
                <a:cs typeface="Times New Roman" panose="02020603050405020304"/>
              </a:rPr>
              <a:t>loan </a:t>
            </a:r>
            <a:r>
              <a:rPr sz="2700" spc="-10" dirty="0">
                <a:latin typeface="Times New Roman" panose="02020603050405020304"/>
                <a:cs typeface="Times New Roman" panose="02020603050405020304"/>
              </a:rPr>
              <a:t>taken </a:t>
            </a:r>
            <a:r>
              <a:rPr sz="2700" dirty="0">
                <a:latin typeface="Times New Roman" panose="02020603050405020304"/>
                <a:cs typeface="Times New Roman" panose="02020603050405020304"/>
              </a:rPr>
              <a:t>from </a:t>
            </a:r>
            <a:r>
              <a:rPr sz="2700" spc="-5" dirty="0">
                <a:latin typeface="Times New Roman" panose="02020603050405020304"/>
                <a:cs typeface="Times New Roman" panose="02020603050405020304"/>
              </a:rPr>
              <a:t>various  </a:t>
            </a:r>
            <a:r>
              <a:rPr sz="2700" dirty="0">
                <a:latin typeface="Times New Roman" panose="02020603050405020304"/>
                <a:cs typeface="Times New Roman" panose="02020603050405020304"/>
              </a:rPr>
              <a:t>parties, mere </a:t>
            </a:r>
            <a:r>
              <a:rPr sz="2700" spc="-5" dirty="0">
                <a:latin typeface="Times New Roman" panose="02020603050405020304"/>
                <a:cs typeface="Times New Roman" panose="02020603050405020304"/>
              </a:rPr>
              <a:t>fact </a:t>
            </a:r>
            <a:r>
              <a:rPr sz="2700" spc="5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2700" spc="10" dirty="0">
                <a:latin typeface="Times New Roman" panose="02020603050405020304"/>
                <a:cs typeface="Times New Roman" panose="02020603050405020304"/>
              </a:rPr>
              <a:t>he </a:t>
            </a:r>
            <a:r>
              <a:rPr sz="2700" dirty="0">
                <a:latin typeface="Times New Roman" panose="02020603050405020304"/>
                <a:cs typeface="Times New Roman" panose="02020603050405020304"/>
              </a:rPr>
              <a:t>did not </a:t>
            </a:r>
            <a:r>
              <a:rPr sz="2700" spc="-5" dirty="0">
                <a:latin typeface="Times New Roman" panose="02020603050405020304"/>
                <a:cs typeface="Times New Roman" panose="02020603050405020304"/>
              </a:rPr>
              <a:t>maintain </a:t>
            </a:r>
            <a:r>
              <a:rPr sz="2700" dirty="0">
                <a:latin typeface="Times New Roman" panose="02020603050405020304"/>
                <a:cs typeface="Times New Roman" panose="02020603050405020304"/>
              </a:rPr>
              <a:t>proper books </a:t>
            </a:r>
            <a:r>
              <a:rPr sz="2700" spc="15" dirty="0">
                <a:latin typeface="Times New Roman" panose="02020603050405020304"/>
                <a:cs typeface="Times New Roman" panose="02020603050405020304"/>
              </a:rPr>
              <a:t>of  </a:t>
            </a:r>
            <a:r>
              <a:rPr sz="2700" dirty="0">
                <a:latin typeface="Times New Roman" panose="02020603050405020304"/>
                <a:cs typeface="Times New Roman" panose="02020603050405020304"/>
              </a:rPr>
              <a:t>account </a:t>
            </a:r>
            <a:r>
              <a:rPr sz="2700" spc="-5" dirty="0">
                <a:latin typeface="Times New Roman" panose="02020603050405020304"/>
                <a:cs typeface="Times New Roman" panose="02020603050405020304"/>
              </a:rPr>
              <a:t>could </a:t>
            </a:r>
            <a:r>
              <a:rPr sz="2700" dirty="0">
                <a:latin typeface="Times New Roman" panose="02020603050405020304"/>
                <a:cs typeface="Times New Roman" panose="02020603050405020304"/>
              </a:rPr>
              <a:t>not </a:t>
            </a:r>
            <a:r>
              <a:rPr sz="2700" spc="10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2700" dirty="0">
                <a:latin typeface="Times New Roman" panose="02020603050405020304"/>
                <a:cs typeface="Times New Roman" panose="02020603050405020304"/>
              </a:rPr>
              <a:t>accepted as </a:t>
            </a:r>
            <a:r>
              <a:rPr sz="2700" spc="5" dirty="0">
                <a:latin typeface="Times New Roman" panose="02020603050405020304"/>
                <a:cs typeface="Times New Roman" panose="02020603050405020304"/>
              </a:rPr>
              <a:t>a </a:t>
            </a:r>
            <a:r>
              <a:rPr sz="2700" dirty="0">
                <a:latin typeface="Times New Roman" panose="02020603050405020304"/>
                <a:cs typeface="Times New Roman" panose="02020603050405020304"/>
              </a:rPr>
              <a:t>valid </a:t>
            </a:r>
            <a:r>
              <a:rPr sz="2700" spc="5" dirty="0">
                <a:latin typeface="Times New Roman" panose="02020603050405020304"/>
                <a:cs typeface="Times New Roman" panose="02020603050405020304"/>
              </a:rPr>
              <a:t>plea </a:t>
            </a:r>
            <a:r>
              <a:rPr sz="2700" dirty="0">
                <a:latin typeface="Times New Roman" panose="02020603050405020304"/>
                <a:cs typeface="Times New Roman" panose="02020603050405020304"/>
              </a:rPr>
              <a:t>and, thus,  amount </a:t>
            </a:r>
            <a:r>
              <a:rPr sz="2700" spc="-5" dirty="0">
                <a:latin typeface="Times New Roman" panose="02020603050405020304"/>
                <a:cs typeface="Times New Roman" panose="02020603050405020304"/>
              </a:rPr>
              <a:t>in question </a:t>
            </a:r>
            <a:r>
              <a:rPr sz="2700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2700" spc="-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2700" spc="10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2700" dirty="0">
                <a:latin typeface="Times New Roman" panose="02020603050405020304"/>
                <a:cs typeface="Times New Roman" panose="02020603050405020304"/>
              </a:rPr>
              <a:t>added </a:t>
            </a:r>
            <a:r>
              <a:rPr sz="2700" spc="-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2700" dirty="0">
                <a:latin typeface="Times New Roman" panose="02020603050405020304"/>
                <a:cs typeface="Times New Roman" panose="02020603050405020304"/>
              </a:rPr>
              <a:t>assessee's </a:t>
            </a:r>
            <a:r>
              <a:rPr sz="2700" spc="-5" dirty="0">
                <a:latin typeface="Times New Roman" panose="02020603050405020304"/>
                <a:cs typeface="Times New Roman" panose="02020603050405020304"/>
              </a:rPr>
              <a:t>taxable  </a:t>
            </a:r>
            <a:r>
              <a:rPr sz="2700" dirty="0">
                <a:latin typeface="Times New Roman" panose="02020603050405020304"/>
                <a:cs typeface="Times New Roman" panose="02020603050405020304"/>
              </a:rPr>
              <a:t>income </a:t>
            </a:r>
            <a:r>
              <a:rPr sz="2700" spc="5" dirty="0">
                <a:latin typeface="Times New Roman" panose="02020603050405020304"/>
                <a:cs typeface="Times New Roman" panose="02020603050405020304"/>
              </a:rPr>
              <a:t>under </a:t>
            </a:r>
            <a:r>
              <a:rPr sz="2700" dirty="0">
                <a:latin typeface="Times New Roman" panose="02020603050405020304"/>
                <a:cs typeface="Times New Roman" panose="02020603050405020304"/>
              </a:rPr>
              <a:t>section</a:t>
            </a:r>
            <a:r>
              <a:rPr sz="2700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700" spc="10" dirty="0">
                <a:latin typeface="Times New Roman" panose="02020603050405020304"/>
                <a:cs typeface="Times New Roman" panose="02020603050405020304"/>
              </a:rPr>
              <a:t>68.</a:t>
            </a:r>
            <a:endParaRPr sz="27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150">
              <a:latin typeface="Times New Roman" panose="02020603050405020304"/>
              <a:cs typeface="Times New Roman" panose="02020603050405020304"/>
            </a:endParaRPr>
          </a:p>
          <a:p>
            <a:pPr marL="2533650" marR="2320290" indent="-213360">
              <a:lnSpc>
                <a:spcPct val="113000"/>
              </a:lnSpc>
            </a:pPr>
            <a:r>
              <a:rPr sz="2700" spc="10" dirty="0">
                <a:latin typeface="Times New Roman" panose="02020603050405020304"/>
                <a:cs typeface="Times New Roman" panose="02020603050405020304"/>
              </a:rPr>
              <a:t>250 </a:t>
            </a:r>
            <a:r>
              <a:rPr sz="2700" spc="-30" dirty="0">
                <a:latin typeface="Times New Roman" panose="02020603050405020304"/>
                <a:cs typeface="Times New Roman" panose="02020603050405020304"/>
              </a:rPr>
              <a:t>Taxman </a:t>
            </a:r>
            <a:r>
              <a:rPr sz="2700" spc="10" dirty="0">
                <a:latin typeface="Times New Roman" panose="02020603050405020304"/>
                <a:cs typeface="Times New Roman" panose="02020603050405020304"/>
              </a:rPr>
              <a:t>362</a:t>
            </a:r>
            <a:r>
              <a:rPr sz="2700" spc="-1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700" dirty="0">
                <a:latin typeface="Times New Roman" panose="02020603050405020304"/>
                <a:cs typeface="Times New Roman" panose="02020603050405020304"/>
              </a:rPr>
              <a:t>(Bombay)  </a:t>
            </a:r>
            <a:r>
              <a:rPr sz="2700" spc="5" dirty="0">
                <a:latin typeface="Times New Roman" panose="02020603050405020304"/>
                <a:cs typeface="Times New Roman" panose="02020603050405020304"/>
              </a:rPr>
              <a:t>Arunkumar </a:t>
            </a:r>
            <a:r>
              <a:rPr sz="2700" dirty="0">
                <a:latin typeface="Times New Roman" panose="02020603050405020304"/>
                <a:cs typeface="Times New Roman" panose="02020603050405020304"/>
              </a:rPr>
              <a:t>J.</a:t>
            </a:r>
            <a:r>
              <a:rPr sz="2700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700" spc="5" dirty="0">
                <a:latin typeface="Times New Roman" panose="02020603050405020304"/>
                <a:cs typeface="Times New Roman" panose="02020603050405020304"/>
              </a:rPr>
              <a:t>Muchhala</a:t>
            </a:r>
            <a:endParaRPr sz="27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96128" y="441959"/>
            <a:ext cx="4228298" cy="44001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81576" y="6409053"/>
            <a:ext cx="2170430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b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hu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p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e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n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d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r</a:t>
            </a:r>
            <a:r>
              <a:rPr sz="1000" spc="-5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s</a:t>
            </a:r>
            <a:r>
              <a:rPr sz="1000" spc="15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5" dirty="0">
                <a:latin typeface="Verdana" panose="020B0604030504040204"/>
                <a:cs typeface="Verdana" panose="020B0604030504040204"/>
                <a:hlinkClick r:id="rId2"/>
              </a:rPr>
              <a:t>ca@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t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m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i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l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.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c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m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*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**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932250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7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08089" y="6562367"/>
            <a:ext cx="635000" cy="1816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3</a:t>
            </a:r>
            <a:r>
              <a:rPr sz="1000" spc="-5" dirty="0">
                <a:latin typeface="Verdana" panose="020B0604030504040204"/>
                <a:cs typeface="Verdana" panose="020B0604030504040204"/>
              </a:rPr>
              <a:t>/</a:t>
            </a:r>
            <a:r>
              <a:rPr sz="1000" spc="10" dirty="0">
                <a:latin typeface="Verdana" panose="020B0604030504040204"/>
                <a:cs typeface="Verdana" panose="020B0604030504040204"/>
              </a:rPr>
              <a:t>9</a:t>
            </a:r>
            <a:r>
              <a:rPr sz="1000" spc="-5" dirty="0">
                <a:latin typeface="Verdana" panose="020B0604030504040204"/>
                <a:cs typeface="Verdana" panose="020B0604030504040204"/>
              </a:rPr>
              <a:t>/</a:t>
            </a:r>
            <a:r>
              <a:rPr sz="1000" spc="10" dirty="0">
                <a:latin typeface="Verdana" panose="020B0604030504040204"/>
                <a:cs typeface="Verdana" panose="020B0604030504040204"/>
              </a:rPr>
              <a:t>2020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884" y="286511"/>
            <a:ext cx="7568930" cy="2967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6244" y="1051382"/>
            <a:ext cx="7546975" cy="4394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700" b="1" spc="-2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Whether</a:t>
            </a:r>
            <a:r>
              <a:rPr sz="2700" b="1" spc="-509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700" b="1" spc="-1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‘money’</a:t>
            </a:r>
            <a:r>
              <a:rPr sz="2700" b="1" spc="-2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700" b="1" spc="-1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for</a:t>
            </a:r>
            <a:r>
              <a:rPr sz="2700" b="1" spc="-4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700" b="1" spc="-1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</a:t>
            </a:r>
            <a:r>
              <a:rPr sz="2700" b="1" spc="-3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700" b="1" spc="-1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purpose</a:t>
            </a:r>
            <a:r>
              <a:rPr sz="2700" b="1" spc="-4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700" b="1" spc="-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</a:t>
            </a:r>
            <a:r>
              <a:rPr sz="2700" b="1" spc="-2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700" b="1" spc="-1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Section69A?</a:t>
            </a:r>
            <a:endParaRPr sz="27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7686" y="6443379"/>
            <a:ext cx="256540" cy="2222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435"/>
              </a:spcBef>
            </a:pPr>
            <a:fld id="{81D60167-4931-47E6-BA6A-407CBD079E47}" type="slidenum">
              <a:rPr sz="1000" spc="5" dirty="0">
                <a:latin typeface="Verdana" panose="020B0604030504040204"/>
                <a:cs typeface="Verdana" panose="020B0604030504040204"/>
              </a:rPr>
            </a:fld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1469516"/>
            <a:ext cx="8126095" cy="46545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6870" marR="5080" indent="-344805" algn="just">
              <a:lnSpc>
                <a:spcPct val="80000"/>
              </a:lnSpc>
              <a:spcBef>
                <a:spcPts val="675"/>
              </a:spcBef>
              <a:buFont typeface="Arial" panose="020B0604020202020204"/>
              <a:buChar char="•"/>
              <a:tabLst>
                <a:tab pos="357505" algn="l"/>
              </a:tabLst>
            </a:pPr>
            <a:r>
              <a:rPr sz="2400" i="1" spc="-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i="1" spc="-1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expression </a:t>
            </a:r>
            <a:r>
              <a:rPr sz="2400" i="1" spc="-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‘money’ </a:t>
            </a:r>
            <a:r>
              <a:rPr sz="2400" i="1" spc="-1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has </a:t>
            </a:r>
            <a:r>
              <a:rPr sz="2400" i="1" spc="-1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different </a:t>
            </a:r>
            <a:r>
              <a:rPr sz="2400" i="1" spc="-1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shades </a:t>
            </a:r>
            <a:r>
              <a:rPr sz="2400" i="1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400" i="1" spc="-1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meaning. </a:t>
            </a:r>
            <a:r>
              <a:rPr sz="2400" i="1" spc="-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 </a:t>
            </a:r>
            <a:r>
              <a:rPr sz="2400" i="1" spc="-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 </a:t>
            </a:r>
            <a:r>
              <a:rPr sz="2400" i="1" spc="-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context </a:t>
            </a:r>
            <a:r>
              <a:rPr sz="2400" i="1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400" i="1" spc="-1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income-tax </a:t>
            </a:r>
            <a:r>
              <a:rPr sz="2400" i="1" spc="-11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provisions, </a:t>
            </a:r>
            <a:r>
              <a:rPr sz="2400" i="1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 </a:t>
            </a:r>
            <a:r>
              <a:rPr sz="2400" i="1" spc="-1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can </a:t>
            </a:r>
            <a:r>
              <a:rPr sz="2400" i="1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only </a:t>
            </a:r>
            <a:r>
              <a:rPr sz="2400" i="1" spc="-10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 </a:t>
            </a:r>
            <a:r>
              <a:rPr sz="2400" i="1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 </a:t>
            </a:r>
            <a:r>
              <a:rPr sz="2400" i="1" spc="-11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currency  </a:t>
            </a:r>
            <a:r>
              <a:rPr sz="2400" i="1" spc="-1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token, </a:t>
            </a:r>
            <a:r>
              <a:rPr sz="2400" i="1" spc="-1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bank </a:t>
            </a:r>
            <a:r>
              <a:rPr sz="2400" i="1" spc="-1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notes </a:t>
            </a:r>
            <a:r>
              <a:rPr sz="2400" i="1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or </a:t>
            </a:r>
            <a:r>
              <a:rPr sz="2400" i="1" spc="-1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other </a:t>
            </a:r>
            <a:r>
              <a:rPr sz="2400" i="1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circulating </a:t>
            </a:r>
            <a:r>
              <a:rPr sz="2400" i="1" spc="-1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medium </a:t>
            </a:r>
            <a:r>
              <a:rPr sz="2400" i="1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 </a:t>
            </a:r>
            <a:r>
              <a:rPr sz="2400" i="1" spc="-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general </a:t>
            </a:r>
            <a:r>
              <a:rPr sz="2400" i="1" spc="-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use,  </a:t>
            </a:r>
            <a:r>
              <a:rPr sz="2400" i="1" spc="-1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which </a:t>
            </a:r>
            <a:r>
              <a:rPr sz="2400" i="1" spc="-1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has </a:t>
            </a:r>
            <a:r>
              <a:rPr sz="2400" i="1" spc="-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i="1" spc="-1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representative </a:t>
            </a:r>
            <a:r>
              <a:rPr sz="2400" i="1" spc="-10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value. </a:t>
            </a:r>
            <a:r>
              <a:rPr sz="2400" i="1" spc="-1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Therefore, </a:t>
            </a:r>
            <a:r>
              <a:rPr sz="2400" i="1" spc="-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i="1" spc="-1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currency  notes</a:t>
            </a:r>
            <a:r>
              <a:rPr sz="2400" i="1" spc="-20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on</a:t>
            </a:r>
            <a:r>
              <a:rPr sz="2400" i="1" spc="-2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</a:t>
            </a:r>
            <a:r>
              <a:rPr sz="2400" i="1" spc="-1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day</a:t>
            </a:r>
            <a:r>
              <a:rPr sz="2400" i="1" spc="-2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when</a:t>
            </a:r>
            <a:r>
              <a:rPr sz="2400" i="1" spc="-2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they</a:t>
            </a:r>
            <a:r>
              <a:rPr sz="2400" i="1" spc="-1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were</a:t>
            </a:r>
            <a:r>
              <a:rPr sz="2400" i="1" spc="-2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found</a:t>
            </a:r>
            <a:r>
              <a:rPr sz="2400" i="1" spc="-1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</a:t>
            </a:r>
            <a:r>
              <a:rPr sz="2400" i="1" spc="-1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1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</a:t>
            </a:r>
            <a:r>
              <a:rPr sz="2400" i="1" spc="-2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</a:t>
            </a:r>
            <a:r>
              <a:rPr sz="2400" i="1" spc="-1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possession</a:t>
            </a:r>
            <a:r>
              <a:rPr sz="2400" i="1" spc="-2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0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</a:t>
            </a:r>
            <a:r>
              <a:rPr sz="2400" i="1" spc="2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 </a:t>
            </a:r>
            <a:r>
              <a:rPr sz="2400" i="1" spc="-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assessee </a:t>
            </a:r>
            <a:r>
              <a:rPr sz="2400" i="1" spc="-1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should </a:t>
            </a:r>
            <a:r>
              <a:rPr sz="2400" i="1" spc="-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have </a:t>
            </a:r>
            <a:r>
              <a:rPr sz="2400" i="1" spc="-1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had </a:t>
            </a:r>
            <a:r>
              <a:rPr sz="2400" i="1" spc="-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i="1" spc="-1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representative </a:t>
            </a:r>
            <a:r>
              <a:rPr sz="2400" i="1" spc="-1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value, </a:t>
            </a:r>
            <a:r>
              <a:rPr sz="2400" i="1" spc="-1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namely, </a:t>
            </a:r>
            <a:r>
              <a:rPr sz="2400" i="1" spc="-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  </a:t>
            </a:r>
            <a:r>
              <a:rPr sz="2400" i="1" spc="-1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could</a:t>
            </a:r>
            <a:r>
              <a:rPr sz="2400" i="1" spc="-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1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</a:t>
            </a:r>
            <a:r>
              <a:rPr sz="2400" i="1" spc="-2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tendered</a:t>
            </a:r>
            <a:r>
              <a:rPr sz="2400" i="1" spc="-1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</a:t>
            </a:r>
            <a:r>
              <a:rPr sz="2400" i="1" spc="-2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</a:t>
            </a:r>
            <a:r>
              <a:rPr sz="2400" i="1" spc="-3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money,</a:t>
            </a:r>
            <a:r>
              <a:rPr sz="2400" i="1" spc="-2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1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which</a:t>
            </a:r>
            <a:r>
              <a:rPr sz="2400" i="1" spc="-1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has</a:t>
            </a:r>
            <a:r>
              <a:rPr sz="2400" i="1" spc="-20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intrinsic</a:t>
            </a:r>
            <a:r>
              <a:rPr sz="2400" i="1" spc="-1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value.</a:t>
            </a:r>
            <a:r>
              <a:rPr sz="2400" i="1" spc="3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When,  </a:t>
            </a:r>
            <a:r>
              <a:rPr sz="2400" i="1" spc="-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i="1" spc="-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RBI </a:t>
            </a:r>
            <a:r>
              <a:rPr sz="2400" i="1" spc="-1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refused </a:t>
            </a:r>
            <a:r>
              <a:rPr sz="2400" i="1" spc="-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 </a:t>
            </a:r>
            <a:r>
              <a:rPr sz="2400" i="1" spc="-1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exchange </a:t>
            </a:r>
            <a:r>
              <a:rPr sz="2400" i="1" spc="-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i="1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high </a:t>
            </a:r>
            <a:r>
              <a:rPr sz="2400" i="1" spc="-1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denomination </a:t>
            </a:r>
            <a:r>
              <a:rPr sz="2400" i="1" spc="-1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notes</a:t>
            </a:r>
            <a:r>
              <a:rPr sz="2400" i="1" spc="-3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when  </a:t>
            </a:r>
            <a:r>
              <a:rPr sz="2400" i="1" spc="-1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they </a:t>
            </a:r>
            <a:r>
              <a:rPr sz="2400" i="1" spc="-1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were </a:t>
            </a:r>
            <a:r>
              <a:rPr sz="2400" i="1" spc="-1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tendered </a:t>
            </a:r>
            <a:r>
              <a:rPr sz="2400" i="1" spc="-10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for </a:t>
            </a:r>
            <a:r>
              <a:rPr sz="2400" i="1" spc="-1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exchange, </a:t>
            </a:r>
            <a:r>
              <a:rPr sz="2400" i="1" spc="-10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they </a:t>
            </a:r>
            <a:r>
              <a:rPr sz="2400" i="1" spc="-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were </a:t>
            </a:r>
            <a:r>
              <a:rPr sz="2400" i="1" spc="-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only </a:t>
            </a:r>
            <a:r>
              <a:rPr sz="2400" i="1" spc="-1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scrap </a:t>
            </a:r>
            <a:r>
              <a:rPr sz="2400" i="1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400" i="1" spc="-1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paper  </a:t>
            </a:r>
            <a:r>
              <a:rPr sz="2400" i="1" spc="-1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and</a:t>
            </a:r>
            <a:r>
              <a:rPr sz="2400" i="1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they</a:t>
            </a:r>
            <a:r>
              <a:rPr sz="2400" i="1" spc="-2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could</a:t>
            </a:r>
            <a:r>
              <a:rPr sz="2400" i="1" spc="-20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</a:t>
            </a:r>
            <a:r>
              <a:rPr sz="2400" i="1" spc="-2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1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</a:t>
            </a:r>
            <a:r>
              <a:rPr sz="2400" i="1" spc="-3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used</a:t>
            </a:r>
            <a:r>
              <a:rPr sz="2400" i="1" spc="-2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1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</a:t>
            </a:r>
            <a:r>
              <a:rPr sz="2400" i="1" spc="-3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circulating</a:t>
            </a:r>
            <a:r>
              <a:rPr sz="2400" i="1" spc="2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medium</a:t>
            </a:r>
            <a:r>
              <a:rPr sz="2400" i="1" spc="-2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</a:t>
            </a:r>
            <a:r>
              <a:rPr sz="2400" i="1" spc="-1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general</a:t>
            </a:r>
            <a:r>
              <a:rPr sz="2400" i="1" spc="-3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use  </a:t>
            </a:r>
            <a:r>
              <a:rPr sz="2400" i="1" spc="-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 </a:t>
            </a:r>
            <a:r>
              <a:rPr sz="2400" i="1" spc="-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i="1" spc="-1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representative </a:t>
            </a:r>
            <a:r>
              <a:rPr sz="2400" i="1" spc="-1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value </a:t>
            </a:r>
            <a:r>
              <a:rPr sz="2400" i="1" spc="-1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and, </a:t>
            </a:r>
            <a:r>
              <a:rPr sz="2400" i="1" spc="-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therefore, </a:t>
            </a:r>
            <a:r>
              <a:rPr sz="2400" i="1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 </a:t>
            </a:r>
            <a:r>
              <a:rPr sz="2400" i="1" spc="-1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could </a:t>
            </a:r>
            <a:r>
              <a:rPr sz="2400" i="1" spc="-1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 </a:t>
            </a:r>
            <a:r>
              <a:rPr sz="2400" i="1" spc="-1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 </a:t>
            </a:r>
            <a:r>
              <a:rPr sz="2400" i="1" spc="-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said  </a:t>
            </a:r>
            <a:r>
              <a:rPr sz="2400" i="1" spc="-1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that</a:t>
            </a:r>
            <a:r>
              <a:rPr sz="2400" i="1" spc="-2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</a:t>
            </a:r>
            <a:r>
              <a:rPr sz="2400" i="1" spc="-2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assessee</a:t>
            </a:r>
            <a:r>
              <a:rPr sz="2400" i="1" spc="-3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wasin</a:t>
            </a:r>
            <a:r>
              <a:rPr sz="2400" i="1" spc="40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possession</a:t>
            </a:r>
            <a:r>
              <a:rPr sz="2400" i="1" spc="-2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</a:t>
            </a:r>
            <a:r>
              <a:rPr sz="2400" i="1" spc="-3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unexplained</a:t>
            </a:r>
            <a:r>
              <a:rPr sz="2400" i="1" spc="-3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money.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66"/>
              </a:buClr>
              <a:buFont typeface="Arial" panose="020B0604020202020204"/>
              <a:buChar char="•"/>
            </a:pPr>
            <a:endParaRPr sz="2650">
              <a:latin typeface="Georgia" panose="02040502050405020303"/>
              <a:cs typeface="Georgia" panose="02040502050405020303"/>
            </a:endParaRPr>
          </a:p>
          <a:p>
            <a:pPr marL="356870" marR="452755" indent="-344805">
              <a:lnSpc>
                <a:spcPts val="2620"/>
              </a:lnSpc>
              <a:buFont typeface="Arial" panose="020B0604020202020204"/>
              <a:buChar char="•"/>
              <a:tabLst>
                <a:tab pos="356870" algn="l"/>
                <a:tab pos="357505" algn="l"/>
              </a:tabLst>
            </a:pPr>
            <a:r>
              <a:rPr sz="2400" b="1" i="1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CIT </a:t>
            </a:r>
            <a:r>
              <a:rPr sz="2400" b="1" i="1" spc="-11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vs.</a:t>
            </a:r>
            <a:r>
              <a:rPr sz="2400" b="1" i="1" spc="-5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1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AndhraPradeshYarnCombines(P.)Ltd. </a:t>
            </a:r>
            <a:r>
              <a:rPr sz="2400" b="1" i="1" spc="-3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[2006]  </a:t>
            </a:r>
            <a:r>
              <a:rPr sz="2400" b="1" i="1" spc="-1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282ITR</a:t>
            </a:r>
            <a:r>
              <a:rPr sz="2400" b="1" i="1" spc="-3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229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490(Karnataka).</a:t>
            </a:r>
            <a:endParaRPr sz="24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130" y="0"/>
            <a:ext cx="9059545" cy="5691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2710" algn="ctr">
              <a:lnSpc>
                <a:spcPct val="100000"/>
              </a:lnSpc>
              <a:spcBef>
                <a:spcPts val="100"/>
              </a:spcBef>
            </a:pPr>
            <a:r>
              <a:rPr sz="2400" b="1" u="heavy" spc="3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DICLOSURES </a:t>
            </a:r>
            <a:r>
              <a:rPr sz="2400" b="1" u="heavy" spc="1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REQUIRED</a:t>
            </a:r>
            <a:r>
              <a:rPr sz="2400" b="1" u="heavy" spc="-3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u="heavy" spc="7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UNDER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R="131445" algn="ctr">
              <a:lnSpc>
                <a:spcPct val="100000"/>
              </a:lnSpc>
              <a:spcBef>
                <a:spcPts val="5"/>
              </a:spcBef>
            </a:pPr>
            <a:r>
              <a:rPr sz="2400" b="1" u="heavy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400" b="1" u="heavy" spc="1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COMPANIES </a:t>
            </a:r>
            <a:r>
              <a:rPr sz="2400" b="1" u="heavy" spc="-6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ACT,</a:t>
            </a:r>
            <a:r>
              <a:rPr sz="2400" b="1" u="heavy" spc="-10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u="heavy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2013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356870" marR="24765" indent="-344805" algn="just">
              <a:lnSpc>
                <a:spcPct val="100000"/>
              </a:lnSpc>
              <a:spcBef>
                <a:spcPts val="1775"/>
              </a:spcBef>
              <a:buFont typeface="Arial" panose="020B0604020202020204"/>
              <a:buChar char="•"/>
              <a:tabLst>
                <a:tab pos="357505" algn="l"/>
              </a:tabLst>
            </a:pP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Notification </a:t>
            </a:r>
            <a:r>
              <a:rPr sz="2400" spc="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No. 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G.S.R. </a:t>
            </a:r>
            <a:r>
              <a:rPr sz="2400" spc="-1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308(E) 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dated </a:t>
            </a:r>
            <a:r>
              <a:rPr sz="2400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30th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March </a:t>
            </a:r>
            <a:r>
              <a:rPr sz="2400" spc="-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2017 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issued </a:t>
            </a:r>
            <a:r>
              <a:rPr sz="2400" spc="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by  </a:t>
            </a:r>
            <a:r>
              <a:rPr sz="2400" spc="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MCA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required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 </a:t>
            </a:r>
            <a:r>
              <a:rPr sz="2400" b="1" spc="-1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companies </a:t>
            </a:r>
            <a:r>
              <a:rPr sz="2400" b="1" spc="-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 </a:t>
            </a:r>
            <a:r>
              <a:rPr sz="2400" b="1" spc="-1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disclose </a:t>
            </a:r>
            <a:r>
              <a:rPr sz="2400" b="1" spc="-11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b="1" spc="-10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Details </a:t>
            </a:r>
            <a:r>
              <a:rPr sz="2400" b="1" spc="-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 </a:t>
            </a:r>
            <a:r>
              <a:rPr sz="2400" b="1" spc="-10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Specified </a:t>
            </a:r>
            <a:r>
              <a:rPr sz="2400" b="1" spc="-1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Bank </a:t>
            </a:r>
            <a:r>
              <a:rPr sz="2400" b="1" spc="-11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Notes </a:t>
            </a:r>
            <a:r>
              <a:rPr sz="2400" b="1" spc="-1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(SBN) </a:t>
            </a:r>
            <a:r>
              <a:rPr sz="2400" b="1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held </a:t>
            </a:r>
            <a:r>
              <a:rPr sz="2400" b="1" spc="-1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and </a:t>
            </a:r>
            <a:r>
              <a:rPr sz="2400" b="1" spc="-1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transacted </a:t>
            </a:r>
            <a:r>
              <a:rPr sz="2400" b="1" spc="-1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during </a:t>
            </a:r>
            <a:r>
              <a:rPr sz="2400" b="1" spc="-10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 </a:t>
            </a:r>
            <a:r>
              <a:rPr sz="2400" b="1" spc="-1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period</a:t>
            </a:r>
            <a:r>
              <a:rPr sz="2400" b="1" spc="-2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-1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from8thNovember,</a:t>
            </a:r>
            <a:r>
              <a:rPr sz="2400" b="1" spc="-3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-1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2016to</a:t>
            </a:r>
            <a:r>
              <a:rPr sz="2400" b="1" spc="-3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-1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30thDecember,</a:t>
            </a:r>
            <a:r>
              <a:rPr sz="2400" b="1" spc="-3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-1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2016.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356870" marR="39370" indent="-344805" algn="just">
              <a:lnSpc>
                <a:spcPct val="100000"/>
              </a:lnSpc>
              <a:spcBef>
                <a:spcPts val="1615"/>
              </a:spcBef>
              <a:buFont typeface="Arial" panose="020B0604020202020204"/>
              <a:buChar char="•"/>
              <a:tabLst>
                <a:tab pos="357505" algn="l"/>
              </a:tabLst>
            </a:pP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Notification </a:t>
            </a:r>
            <a:r>
              <a:rPr sz="2400" spc="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No. 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G.S.R. </a:t>
            </a:r>
            <a:r>
              <a:rPr sz="2400" spc="-1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307(E) 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dated </a:t>
            </a:r>
            <a:r>
              <a:rPr sz="2400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30th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March </a:t>
            </a:r>
            <a:r>
              <a:rPr sz="2400" spc="-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2017 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issued </a:t>
            </a:r>
            <a:r>
              <a:rPr sz="2400" spc="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by  </a:t>
            </a:r>
            <a:r>
              <a:rPr sz="2400" spc="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MCA </a:t>
            </a:r>
            <a:r>
              <a:rPr sz="2400" b="1" spc="-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required </a:t>
            </a:r>
            <a:r>
              <a:rPr sz="2400" b="1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b="1" spc="-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auditor </a:t>
            </a:r>
            <a:r>
              <a:rPr sz="2400" b="1" spc="-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 </a:t>
            </a:r>
            <a:r>
              <a:rPr sz="2400" b="1" spc="-1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incorporate </a:t>
            </a:r>
            <a:r>
              <a:rPr sz="2400" b="1" spc="-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 </a:t>
            </a:r>
            <a:r>
              <a:rPr sz="2400" b="1" spc="-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its</a:t>
            </a:r>
            <a:r>
              <a:rPr sz="2400" b="1" spc="-4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-1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audit </a:t>
            </a:r>
            <a:r>
              <a:rPr sz="2400" b="1" spc="-1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report </a:t>
            </a:r>
            <a:r>
              <a:rPr sz="2400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 </a:t>
            </a:r>
            <a:r>
              <a:rPr sz="24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following</a:t>
            </a:r>
            <a:r>
              <a:rPr sz="2400" spc="229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: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128270" marR="5080" algn="just">
              <a:lnSpc>
                <a:spcPct val="100000"/>
              </a:lnSpc>
              <a:spcBef>
                <a:spcPts val="890"/>
              </a:spcBef>
            </a:pPr>
            <a:r>
              <a:rPr sz="2400" b="1" i="1" spc="-75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“(d)</a:t>
            </a:r>
            <a:r>
              <a:rPr sz="2400" b="1" i="1" spc="-445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b="1" i="1" spc="-1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whetherthe </a:t>
            </a:r>
            <a:r>
              <a:rPr sz="2400" b="1" i="1" spc="-2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company </a:t>
            </a:r>
            <a:r>
              <a:rPr sz="2400" b="1" i="1" spc="-1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hadprovided </a:t>
            </a:r>
            <a:r>
              <a:rPr sz="2400" b="1" i="1" spc="-1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requisite </a:t>
            </a:r>
            <a:r>
              <a:rPr sz="2400" b="1" i="1" spc="-1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disclosuresin </a:t>
            </a:r>
            <a:r>
              <a:rPr sz="2400" b="1" i="1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its  </a:t>
            </a:r>
            <a:r>
              <a:rPr sz="2400" b="1" i="1" spc="-1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financial </a:t>
            </a:r>
            <a:r>
              <a:rPr sz="2400" b="1" i="1" spc="-1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statements </a:t>
            </a:r>
            <a:r>
              <a:rPr sz="2400" b="1" i="1" spc="-1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 </a:t>
            </a:r>
            <a:r>
              <a:rPr sz="2400" b="1" i="1" spc="-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 </a:t>
            </a:r>
            <a:r>
              <a:rPr sz="2400" b="1" i="1" spc="-1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holdings </a:t>
            </a:r>
            <a:r>
              <a:rPr sz="2400" b="1" i="1" spc="-1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 </a:t>
            </a:r>
            <a:r>
              <a:rPr sz="2400" b="1" i="1" spc="-11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well </a:t>
            </a:r>
            <a:r>
              <a:rPr sz="2400" b="1" i="1" spc="-1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 </a:t>
            </a:r>
            <a:r>
              <a:rPr sz="2400" b="1" i="1" spc="-1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dealings </a:t>
            </a:r>
            <a:r>
              <a:rPr sz="2400" b="1" i="1" spc="-1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  </a:t>
            </a:r>
            <a:r>
              <a:rPr sz="2400" b="1" i="1" spc="-1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Specified </a:t>
            </a:r>
            <a:r>
              <a:rPr sz="2400" b="1" i="1" spc="-1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Bank </a:t>
            </a:r>
            <a:r>
              <a:rPr sz="2400" b="1" i="1" spc="-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Notes </a:t>
            </a:r>
            <a:r>
              <a:rPr sz="2400" b="1" i="1" spc="-229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during </a:t>
            </a:r>
            <a:r>
              <a:rPr sz="2400" b="1" i="1" spc="-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b="1" i="1" spc="-2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period from </a:t>
            </a:r>
            <a:r>
              <a:rPr sz="2400" b="1" i="1" spc="-1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8th </a:t>
            </a:r>
            <a:r>
              <a:rPr sz="2400" b="1" i="1" spc="-2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November, </a:t>
            </a:r>
            <a:r>
              <a:rPr sz="2400" b="1" i="1" spc="-2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2016  </a:t>
            </a:r>
            <a:r>
              <a:rPr sz="2400" b="1" i="1" spc="-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 </a:t>
            </a:r>
            <a:r>
              <a:rPr sz="2400" b="1" i="1" spc="-2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30th </a:t>
            </a:r>
            <a:r>
              <a:rPr sz="2400" b="1" i="1" spc="-2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December, </a:t>
            </a:r>
            <a:r>
              <a:rPr sz="2400" b="1" i="1" spc="-2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2016 </a:t>
            </a:r>
            <a:r>
              <a:rPr sz="2400" b="1" i="1" spc="-1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and </a:t>
            </a:r>
            <a:r>
              <a:rPr sz="2400" b="1" i="1" spc="-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if </a:t>
            </a:r>
            <a:r>
              <a:rPr sz="2400" b="1" i="1" spc="-1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so, </a:t>
            </a:r>
            <a:r>
              <a:rPr sz="2400" b="1" i="1" spc="-2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whether </a:t>
            </a:r>
            <a:r>
              <a:rPr sz="2400" b="1" i="1" spc="-1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these </a:t>
            </a:r>
            <a:r>
              <a:rPr sz="2400" b="1" i="1" spc="-1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are </a:t>
            </a:r>
            <a:r>
              <a:rPr sz="2400" b="1" i="1" spc="-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</a:t>
            </a:r>
            <a:r>
              <a:rPr sz="2400" b="1" i="1" spc="-2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2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accordance  </a:t>
            </a:r>
            <a:r>
              <a:rPr sz="2400" b="1" i="1" spc="-1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with</a:t>
            </a:r>
            <a:r>
              <a:rPr sz="2400" b="1" i="1" spc="-3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1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thebooks</a:t>
            </a:r>
            <a:r>
              <a:rPr sz="2400" b="1" i="1" spc="-3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</a:t>
            </a:r>
            <a:r>
              <a:rPr sz="2400" b="1" i="1" spc="-30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1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accountsmaintainedbythe</a:t>
            </a:r>
            <a:r>
              <a:rPr sz="2400" b="1" i="1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2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company.</a:t>
            </a:r>
            <a:r>
              <a:rPr sz="2400" b="1" i="1" spc="-220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”</a:t>
            </a:r>
            <a:endParaRPr sz="24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17686" y="6443379"/>
            <a:ext cx="256540" cy="2222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435"/>
              </a:spcBef>
            </a:pPr>
            <a:fld id="{81D60167-4931-47E6-BA6A-407CBD079E47}" type="slidenum">
              <a:rPr sz="1000" spc="5" dirty="0">
                <a:latin typeface="Verdana" panose="020B0604030504040204"/>
                <a:cs typeface="Verdana" panose="020B0604030504040204"/>
              </a:rPr>
            </a:fld>
            <a:endParaRPr sz="10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396" y="87630"/>
            <a:ext cx="741235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7399020" algn="l"/>
              </a:tabLst>
            </a:pPr>
            <a:r>
              <a:rPr sz="3200" b="1" spc="30" dirty="0">
                <a:solidFill>
                  <a:srgbClr val="000066"/>
                </a:solidFill>
                <a:latin typeface="Times New Roman" panose="02020603050405020304"/>
                <a:cs typeface="Times New Roman" panose="02020603050405020304"/>
              </a:rPr>
              <a:t>DI</a:t>
            </a:r>
            <a:r>
              <a:rPr sz="3200" b="1" u="heavy" spc="3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SCLOSURES </a:t>
            </a:r>
            <a:r>
              <a:rPr sz="3200" b="1" u="heavy" spc="-1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REQUIRED </a:t>
            </a:r>
            <a:r>
              <a:rPr sz="3200" b="1" u="heavy" spc="-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3200" b="1" u="heavy" spc="19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b="1" u="heavy" spc="-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ITRs	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7686" y="6443379"/>
            <a:ext cx="256540" cy="2222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435"/>
              </a:spcBef>
            </a:pPr>
            <a:fld id="{81D60167-4931-47E6-BA6A-407CBD079E47}" type="slidenum">
              <a:rPr sz="1000" spc="5" dirty="0">
                <a:latin typeface="Verdana" panose="020B0604030504040204"/>
                <a:cs typeface="Verdana" panose="020B0604030504040204"/>
              </a:rPr>
            </a:fld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130" y="1686813"/>
            <a:ext cx="9019540" cy="14789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56870" marR="5080" indent="-344805" algn="just">
              <a:lnSpc>
                <a:spcPct val="99000"/>
              </a:lnSpc>
              <a:spcBef>
                <a:spcPts val="125"/>
              </a:spcBef>
              <a:buFont typeface="Arial" panose="020B0604020202020204"/>
              <a:buChar char="•"/>
              <a:tabLst>
                <a:tab pos="357505" algn="l"/>
              </a:tabLst>
            </a:pPr>
            <a:r>
              <a:rPr sz="32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Disclosure </a:t>
            </a:r>
            <a:r>
              <a:rPr sz="32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32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cash </a:t>
            </a:r>
            <a:r>
              <a:rPr sz="32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deposited </a:t>
            </a:r>
            <a:r>
              <a:rPr sz="3200" spc="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during </a:t>
            </a:r>
            <a:r>
              <a:rPr sz="3200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32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period  </a:t>
            </a:r>
            <a:r>
              <a:rPr sz="3200" spc="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was </a:t>
            </a:r>
            <a:r>
              <a:rPr sz="32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required </a:t>
            </a:r>
            <a:r>
              <a:rPr sz="32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 </a:t>
            </a:r>
            <a:r>
              <a:rPr sz="32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 </a:t>
            </a:r>
            <a:r>
              <a:rPr sz="32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made </a:t>
            </a:r>
            <a:r>
              <a:rPr sz="32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 </a:t>
            </a:r>
            <a:r>
              <a:rPr sz="32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3200" spc="-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ITR </a:t>
            </a:r>
            <a:r>
              <a:rPr sz="32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forms </a:t>
            </a:r>
            <a:r>
              <a:rPr sz="32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if </a:t>
            </a:r>
            <a:r>
              <a:rPr sz="32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 cash </a:t>
            </a:r>
            <a:r>
              <a:rPr sz="32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deposited </a:t>
            </a:r>
            <a:r>
              <a:rPr sz="3200" spc="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was </a:t>
            </a:r>
            <a:r>
              <a:rPr sz="3200" spc="-1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Rs.200,000 </a:t>
            </a:r>
            <a:r>
              <a:rPr sz="32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or</a:t>
            </a:r>
            <a:r>
              <a:rPr sz="3200" spc="-1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32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more.</a:t>
            </a:r>
            <a:endParaRPr sz="32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47" y="67119"/>
            <a:ext cx="8474469" cy="69018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-6350" y="1130300"/>
          <a:ext cx="9157970" cy="5508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7545"/>
                <a:gridCol w="5213350"/>
                <a:gridCol w="3248025"/>
              </a:tblGrid>
              <a:tr h="805814">
                <a:tc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b="1" spc="-125" dirty="0">
                          <a:latin typeface="Georgia" panose="02040502050405020303"/>
                          <a:cs typeface="Georgia" panose="02040502050405020303"/>
                        </a:rPr>
                        <a:t>Sr</a:t>
                      </a:r>
                      <a:endParaRPr sz="2000">
                        <a:latin typeface="Georgia" panose="02040502050405020303"/>
                        <a:cs typeface="Georgia" panose="02040502050405020303"/>
                      </a:endParaRPr>
                    </a:p>
                    <a:p>
                      <a:pPr marL="131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85" dirty="0">
                          <a:latin typeface="Georgia" panose="02040502050405020303"/>
                          <a:cs typeface="Georgia" panose="02040502050405020303"/>
                        </a:rPr>
                        <a:t>No.</a:t>
                      </a:r>
                      <a:endParaRPr sz="2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2476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b="1" spc="-110" dirty="0">
                          <a:latin typeface="Georgia" panose="02040502050405020303"/>
                          <a:cs typeface="Georgia" panose="02040502050405020303"/>
                        </a:rPr>
                        <a:t>Nature</a:t>
                      </a:r>
                      <a:r>
                        <a:rPr sz="2000" b="1" spc="-215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2000" b="1" spc="-95" dirty="0">
                          <a:latin typeface="Georgia" panose="02040502050405020303"/>
                          <a:cs typeface="Georgia" panose="02040502050405020303"/>
                        </a:rPr>
                        <a:t>and</a:t>
                      </a:r>
                      <a:r>
                        <a:rPr sz="2000" b="1" spc="-204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2000" b="1" spc="-70" dirty="0">
                          <a:latin typeface="Georgia" panose="02040502050405020303"/>
                          <a:cs typeface="Georgia" panose="02040502050405020303"/>
                        </a:rPr>
                        <a:t>Value </a:t>
                      </a:r>
                      <a:r>
                        <a:rPr sz="2000" b="1" spc="-40" dirty="0">
                          <a:latin typeface="Georgia" panose="02040502050405020303"/>
                          <a:cs typeface="Georgia" panose="02040502050405020303"/>
                        </a:rPr>
                        <a:t>of</a:t>
                      </a:r>
                      <a:r>
                        <a:rPr sz="2000" b="1" spc="-260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2000" b="1" spc="-120" dirty="0">
                          <a:latin typeface="Georgia" panose="02040502050405020303"/>
                          <a:cs typeface="Georgia" panose="02040502050405020303"/>
                        </a:rPr>
                        <a:t>Transaction</a:t>
                      </a:r>
                      <a:endParaRPr sz="2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15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2000" b="1" spc="-110" dirty="0">
                          <a:latin typeface="Georgia" panose="02040502050405020303"/>
                          <a:cs typeface="Georgia" panose="02040502050405020303"/>
                        </a:rPr>
                        <a:t>Reporting</a:t>
                      </a:r>
                      <a:r>
                        <a:rPr sz="2000" b="1" spc="-240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2000" b="1" spc="-110" dirty="0">
                          <a:latin typeface="Georgia" panose="02040502050405020303"/>
                          <a:cs typeface="Georgia" panose="02040502050405020303"/>
                        </a:rPr>
                        <a:t>person</a:t>
                      </a:r>
                      <a:endParaRPr sz="2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64235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spc="-15" dirty="0">
                          <a:latin typeface="Georgia" panose="02040502050405020303"/>
                          <a:cs typeface="Georgia" panose="02040502050405020303"/>
                        </a:rPr>
                        <a:t>i.</a:t>
                      </a:r>
                      <a:endParaRPr sz="2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2667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800" spc="10" dirty="0">
                          <a:latin typeface="Georgia" panose="02040502050405020303"/>
                          <a:cs typeface="Georgia" panose="02040502050405020303"/>
                        </a:rPr>
                        <a:t>Cash </a:t>
                      </a:r>
                      <a:r>
                        <a:rPr sz="1800" spc="-5" dirty="0">
                          <a:latin typeface="Georgia" panose="02040502050405020303"/>
                          <a:cs typeface="Georgia" panose="02040502050405020303"/>
                        </a:rPr>
                        <a:t>deposit </a:t>
                      </a:r>
                      <a:r>
                        <a:rPr sz="1800" spc="15" dirty="0">
                          <a:latin typeface="Georgia" panose="02040502050405020303"/>
                          <a:cs typeface="Georgia" panose="02040502050405020303"/>
                        </a:rPr>
                        <a:t>during </a:t>
                      </a:r>
                      <a:r>
                        <a:rPr sz="1800" spc="-15" dirty="0">
                          <a:latin typeface="Georgia" panose="02040502050405020303"/>
                          <a:cs typeface="Georgia" panose="02040502050405020303"/>
                        </a:rPr>
                        <a:t>the </a:t>
                      </a:r>
                      <a:r>
                        <a:rPr sz="1800" spc="-5" dirty="0">
                          <a:latin typeface="Georgia" panose="02040502050405020303"/>
                          <a:cs typeface="Georgia" panose="02040502050405020303"/>
                        </a:rPr>
                        <a:t>period </a:t>
                      </a: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09.11.16</a:t>
                      </a:r>
                      <a:r>
                        <a:rPr sz="1800" spc="-90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dirty="0">
                          <a:latin typeface="Georgia" panose="02040502050405020303"/>
                          <a:cs typeface="Georgia" panose="02040502050405020303"/>
                        </a:rPr>
                        <a:t>to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50" dirty="0">
                          <a:latin typeface="Georgia" panose="02040502050405020303"/>
                          <a:cs typeface="Georgia" panose="02040502050405020303"/>
                        </a:rPr>
                        <a:t>30.12.16 </a:t>
                      </a:r>
                      <a:r>
                        <a:rPr sz="1800" spc="-5" dirty="0">
                          <a:latin typeface="Georgia" panose="02040502050405020303"/>
                          <a:cs typeface="Georgia" panose="02040502050405020303"/>
                        </a:rPr>
                        <a:t>aggregating</a:t>
                      </a:r>
                      <a:r>
                        <a:rPr sz="1800" spc="190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25" dirty="0">
                          <a:latin typeface="Georgia" panose="02040502050405020303"/>
                          <a:cs typeface="Georgia" panose="02040502050405020303"/>
                        </a:rPr>
                        <a:t>to-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219075">
                        <a:lnSpc>
                          <a:spcPct val="101000"/>
                        </a:lnSpc>
                        <a:spcBef>
                          <a:spcPts val="45"/>
                        </a:spcBef>
                      </a:pPr>
                      <a:r>
                        <a:rPr sz="1800" spc="-35" dirty="0">
                          <a:latin typeface="Georgia" panose="02040502050405020303"/>
                          <a:cs typeface="Georgia" panose="02040502050405020303"/>
                        </a:rPr>
                        <a:t>(i) </a:t>
                      </a:r>
                      <a:r>
                        <a:rPr sz="1800" spc="45" dirty="0">
                          <a:latin typeface="Georgia" panose="02040502050405020303"/>
                          <a:cs typeface="Georgia" panose="02040502050405020303"/>
                        </a:rPr>
                        <a:t>Twelve </a:t>
                      </a:r>
                      <a:r>
                        <a:rPr sz="1800" spc="-5" dirty="0">
                          <a:latin typeface="Georgia" panose="02040502050405020303"/>
                          <a:cs typeface="Georgia" panose="02040502050405020303"/>
                        </a:rPr>
                        <a:t>lakh </a:t>
                      </a:r>
                      <a:r>
                        <a:rPr sz="1800" spc="10" dirty="0">
                          <a:latin typeface="Georgia" panose="02040502050405020303"/>
                          <a:cs typeface="Georgia" panose="02040502050405020303"/>
                        </a:rPr>
                        <a:t>fifty </a:t>
                      </a:r>
                      <a:r>
                        <a:rPr sz="1800" spc="-5" dirty="0">
                          <a:latin typeface="Georgia" panose="02040502050405020303"/>
                          <a:cs typeface="Georgia" panose="02040502050405020303"/>
                        </a:rPr>
                        <a:t>thousand rupees </a:t>
                      </a:r>
                      <a:r>
                        <a:rPr sz="1800" spc="-20" dirty="0">
                          <a:latin typeface="Georgia" panose="02040502050405020303"/>
                          <a:cs typeface="Georgia" panose="02040502050405020303"/>
                        </a:rPr>
                        <a:t>or </a:t>
                      </a:r>
                      <a:r>
                        <a:rPr sz="1800" spc="-25" dirty="0">
                          <a:latin typeface="Georgia" panose="02040502050405020303"/>
                          <a:cs typeface="Georgia" panose="02040502050405020303"/>
                        </a:rPr>
                        <a:t>more, </a:t>
                      </a:r>
                      <a:r>
                        <a:rPr sz="1800" spc="-15" dirty="0">
                          <a:latin typeface="Georgia" panose="02040502050405020303"/>
                          <a:cs typeface="Georgia" panose="02040502050405020303"/>
                        </a:rPr>
                        <a:t>in  </a:t>
                      </a:r>
                      <a:r>
                        <a:rPr sz="1800" spc="-10" dirty="0">
                          <a:latin typeface="Georgia" panose="02040502050405020303"/>
                          <a:cs typeface="Georgia" panose="02040502050405020303"/>
                        </a:rPr>
                        <a:t>one </a:t>
                      </a:r>
                      <a:r>
                        <a:rPr sz="1800" spc="-20" dirty="0">
                          <a:latin typeface="Georgia" panose="02040502050405020303"/>
                          <a:cs typeface="Georgia" panose="02040502050405020303"/>
                        </a:rPr>
                        <a:t>or more </a:t>
                      </a:r>
                      <a:r>
                        <a:rPr sz="1800" spc="-25" dirty="0">
                          <a:latin typeface="Georgia" panose="02040502050405020303"/>
                          <a:cs typeface="Georgia" panose="02040502050405020303"/>
                        </a:rPr>
                        <a:t>current </a:t>
                      </a:r>
                      <a:r>
                        <a:rPr sz="1800" spc="-5" dirty="0">
                          <a:latin typeface="Georgia" panose="02040502050405020303"/>
                          <a:cs typeface="Georgia" panose="02040502050405020303"/>
                        </a:rPr>
                        <a:t>account </a:t>
                      </a:r>
                      <a:r>
                        <a:rPr sz="1800" spc="-10" dirty="0">
                          <a:latin typeface="Georgia" panose="02040502050405020303"/>
                          <a:cs typeface="Georgia" panose="02040502050405020303"/>
                        </a:rPr>
                        <a:t>of </a:t>
                      </a:r>
                      <a:r>
                        <a:rPr sz="1800" dirty="0">
                          <a:latin typeface="Georgia" panose="02040502050405020303"/>
                          <a:cs typeface="Georgia" panose="02040502050405020303"/>
                        </a:rPr>
                        <a:t>a </a:t>
                      </a: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person;</a:t>
                      </a:r>
                      <a:r>
                        <a:rPr sz="1800" spc="-70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35" dirty="0">
                          <a:latin typeface="Georgia" panose="02040502050405020303"/>
                          <a:cs typeface="Georgia" panose="02040502050405020303"/>
                        </a:rPr>
                        <a:t>or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05410" marR="50800" algn="just">
                        <a:lnSpc>
                          <a:spcPct val="104000"/>
                        </a:lnSpc>
                        <a:spcBef>
                          <a:spcPts val="95"/>
                        </a:spcBef>
                      </a:pPr>
                      <a:r>
                        <a:rPr sz="1550" spc="-20" dirty="0">
                          <a:latin typeface="Georgia" panose="02040502050405020303"/>
                          <a:cs typeface="Georgia" panose="02040502050405020303"/>
                        </a:rPr>
                        <a:t>i.) </a:t>
                      </a:r>
                      <a:r>
                        <a:rPr sz="1550" spc="5" dirty="0">
                          <a:latin typeface="Georgia" panose="02040502050405020303"/>
                          <a:cs typeface="Georgia" panose="02040502050405020303"/>
                        </a:rPr>
                        <a:t>A</a:t>
                      </a:r>
                      <a:r>
                        <a:rPr sz="1550" spc="380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550" spc="10" dirty="0">
                          <a:latin typeface="Georgia" panose="02040502050405020303"/>
                          <a:cs typeface="Georgia" panose="02040502050405020303"/>
                        </a:rPr>
                        <a:t>banking </a:t>
                      </a:r>
                      <a:r>
                        <a:rPr sz="1550" spc="30" dirty="0">
                          <a:latin typeface="Georgia" panose="02040502050405020303"/>
                          <a:cs typeface="Georgia" panose="02040502050405020303"/>
                        </a:rPr>
                        <a:t>company </a:t>
                      </a:r>
                      <a:r>
                        <a:rPr sz="1550" dirty="0">
                          <a:latin typeface="Georgia" panose="02040502050405020303"/>
                          <a:cs typeface="Georgia" panose="02040502050405020303"/>
                        </a:rPr>
                        <a:t>or </a:t>
                      </a:r>
                      <a:r>
                        <a:rPr sz="1550" spc="5" dirty="0">
                          <a:latin typeface="Georgia" panose="02040502050405020303"/>
                          <a:cs typeface="Georgia" panose="02040502050405020303"/>
                        </a:rPr>
                        <a:t>a </a:t>
                      </a:r>
                      <a:r>
                        <a:rPr sz="1550" spc="-5" dirty="0">
                          <a:latin typeface="Georgia" panose="02040502050405020303"/>
                          <a:cs typeface="Georgia" panose="02040502050405020303"/>
                        </a:rPr>
                        <a:t>co-  </a:t>
                      </a:r>
                      <a:r>
                        <a:rPr sz="1550" spc="15" dirty="0">
                          <a:latin typeface="Georgia" panose="02040502050405020303"/>
                          <a:cs typeface="Georgia" panose="02040502050405020303"/>
                        </a:rPr>
                        <a:t>operative </a:t>
                      </a:r>
                      <a:r>
                        <a:rPr sz="1550" spc="5" dirty="0">
                          <a:latin typeface="Georgia" panose="02040502050405020303"/>
                          <a:cs typeface="Georgia" panose="02040502050405020303"/>
                        </a:rPr>
                        <a:t>bank</a:t>
                      </a:r>
                      <a:r>
                        <a:rPr sz="1550" spc="380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550" spc="-5" dirty="0">
                          <a:latin typeface="Georgia" panose="02040502050405020303"/>
                          <a:cs typeface="Georgia" panose="02040502050405020303"/>
                        </a:rPr>
                        <a:t>to </a:t>
                      </a:r>
                      <a:r>
                        <a:rPr sz="1550" spc="30" dirty="0">
                          <a:latin typeface="Georgia" panose="02040502050405020303"/>
                          <a:cs typeface="Georgia" panose="02040502050405020303"/>
                        </a:rPr>
                        <a:t>which </a:t>
                      </a:r>
                      <a:r>
                        <a:rPr sz="1550" spc="15" dirty="0">
                          <a:latin typeface="Georgia" panose="02040502050405020303"/>
                          <a:cs typeface="Georgia" panose="02040502050405020303"/>
                        </a:rPr>
                        <a:t>the  </a:t>
                      </a:r>
                      <a:r>
                        <a:rPr sz="1550" spc="10" dirty="0">
                          <a:latin typeface="Georgia" panose="02040502050405020303"/>
                          <a:cs typeface="Georgia" panose="02040502050405020303"/>
                        </a:rPr>
                        <a:t>Banking </a:t>
                      </a:r>
                      <a:r>
                        <a:rPr sz="1550" spc="15" dirty="0">
                          <a:latin typeface="Georgia" panose="02040502050405020303"/>
                          <a:cs typeface="Georgia" panose="02040502050405020303"/>
                        </a:rPr>
                        <a:t>Regulation Act, </a:t>
                      </a:r>
                      <a:r>
                        <a:rPr sz="1550" spc="-5" dirty="0">
                          <a:latin typeface="Georgia" panose="02040502050405020303"/>
                          <a:cs typeface="Georgia" panose="02040502050405020303"/>
                        </a:rPr>
                        <a:t>1949  </a:t>
                      </a:r>
                      <a:r>
                        <a:rPr sz="1550" spc="15" dirty="0">
                          <a:latin typeface="Georgia" panose="02040502050405020303"/>
                          <a:cs typeface="Georgia" panose="02040502050405020303"/>
                        </a:rPr>
                        <a:t>applies;</a:t>
                      </a:r>
                      <a:endParaRPr sz="1550">
                        <a:latin typeface="Georgia" panose="02040502050405020303"/>
                        <a:cs typeface="Georgia" panose="02040502050405020303"/>
                      </a:endParaRPr>
                    </a:p>
                    <a:p>
                      <a:pPr marL="105410" marR="62865" algn="just">
                        <a:lnSpc>
                          <a:spcPct val="105000"/>
                        </a:lnSpc>
                        <a:spcBef>
                          <a:spcPts val="805"/>
                        </a:spcBef>
                      </a:pPr>
                      <a:r>
                        <a:rPr sz="1550" spc="-20" dirty="0">
                          <a:latin typeface="Georgia" panose="02040502050405020303"/>
                          <a:cs typeface="Georgia" panose="02040502050405020303"/>
                        </a:rPr>
                        <a:t>ii.)Post </a:t>
                      </a:r>
                      <a:r>
                        <a:rPr sz="1550" spc="5" dirty="0">
                          <a:latin typeface="Georgia" panose="02040502050405020303"/>
                          <a:cs typeface="Georgia" panose="02040502050405020303"/>
                        </a:rPr>
                        <a:t>Master </a:t>
                      </a:r>
                      <a:r>
                        <a:rPr sz="1550" spc="15" dirty="0">
                          <a:latin typeface="Georgia" panose="02040502050405020303"/>
                          <a:cs typeface="Georgia" panose="02040502050405020303"/>
                        </a:rPr>
                        <a:t>General as reffered  </a:t>
                      </a:r>
                      <a:r>
                        <a:rPr sz="1550" spc="-5" dirty="0">
                          <a:latin typeface="Georgia" panose="02040502050405020303"/>
                          <a:cs typeface="Georgia" panose="02040502050405020303"/>
                        </a:rPr>
                        <a:t>to </a:t>
                      </a:r>
                      <a:r>
                        <a:rPr sz="1550" spc="10" dirty="0">
                          <a:latin typeface="Georgia" panose="02040502050405020303"/>
                          <a:cs typeface="Georgia" panose="02040502050405020303"/>
                        </a:rPr>
                        <a:t>in clause </a:t>
                      </a:r>
                      <a:r>
                        <a:rPr sz="1550" spc="-50" dirty="0">
                          <a:latin typeface="Georgia" panose="02040502050405020303"/>
                          <a:cs typeface="Georgia" panose="02040502050405020303"/>
                        </a:rPr>
                        <a:t>(j) </a:t>
                      </a:r>
                      <a:r>
                        <a:rPr sz="1550" dirty="0">
                          <a:latin typeface="Georgia" panose="02040502050405020303"/>
                          <a:cs typeface="Georgia" panose="02040502050405020303"/>
                        </a:rPr>
                        <a:t>of Section </a:t>
                      </a:r>
                      <a:r>
                        <a:rPr sz="1550" spc="5" dirty="0">
                          <a:latin typeface="Georgia" panose="02040502050405020303"/>
                          <a:cs typeface="Georgia" panose="02040502050405020303"/>
                        </a:rPr>
                        <a:t>2 </a:t>
                      </a:r>
                      <a:r>
                        <a:rPr sz="1550" dirty="0">
                          <a:latin typeface="Georgia" panose="02040502050405020303"/>
                          <a:cs typeface="Georgia" panose="02040502050405020303"/>
                        </a:rPr>
                        <a:t>of </a:t>
                      </a:r>
                      <a:r>
                        <a:rPr sz="1550" spc="15" dirty="0">
                          <a:latin typeface="Georgia" panose="02040502050405020303"/>
                          <a:cs typeface="Georgia" panose="02040502050405020303"/>
                        </a:rPr>
                        <a:t>the  </a:t>
                      </a:r>
                      <a:r>
                        <a:rPr sz="1550" spc="-5" dirty="0">
                          <a:latin typeface="Georgia" panose="02040502050405020303"/>
                          <a:cs typeface="Georgia" panose="02040502050405020303"/>
                        </a:rPr>
                        <a:t>Indian </a:t>
                      </a:r>
                      <a:r>
                        <a:rPr sz="1550" dirty="0">
                          <a:latin typeface="Georgia" panose="02040502050405020303"/>
                          <a:cs typeface="Georgia" panose="02040502050405020303"/>
                        </a:rPr>
                        <a:t>Post </a:t>
                      </a:r>
                      <a:r>
                        <a:rPr sz="1550" spc="15" dirty="0">
                          <a:latin typeface="Georgia" panose="02040502050405020303"/>
                          <a:cs typeface="Georgia" panose="02040502050405020303"/>
                        </a:rPr>
                        <a:t>Office </a:t>
                      </a:r>
                      <a:r>
                        <a:rPr sz="1550" spc="20" dirty="0">
                          <a:latin typeface="Georgia" panose="02040502050405020303"/>
                          <a:cs typeface="Georgia" panose="02040502050405020303"/>
                        </a:rPr>
                        <a:t>Act,</a:t>
                      </a:r>
                      <a:r>
                        <a:rPr sz="1550" spc="215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550" spc="-15" dirty="0">
                          <a:latin typeface="Georgia" panose="02040502050405020303"/>
                          <a:cs typeface="Georgia" panose="02040502050405020303"/>
                        </a:rPr>
                        <a:t>1898</a:t>
                      </a:r>
                      <a:endParaRPr sz="155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16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505460">
                        <a:lnSpc>
                          <a:spcPct val="101000"/>
                        </a:lnSpc>
                        <a:spcBef>
                          <a:spcPts val="55"/>
                        </a:spcBef>
                      </a:pPr>
                      <a:r>
                        <a:rPr sz="1800" spc="-5" dirty="0">
                          <a:latin typeface="Georgia" panose="02040502050405020303"/>
                          <a:cs typeface="Georgia" panose="02040502050405020303"/>
                        </a:rPr>
                        <a:t>(ii)Two lakh </a:t>
                      </a:r>
                      <a:r>
                        <a:rPr sz="1800" spc="10" dirty="0">
                          <a:latin typeface="Georgia" panose="02040502050405020303"/>
                          <a:cs typeface="Georgia" panose="02040502050405020303"/>
                        </a:rPr>
                        <a:t>fifty </a:t>
                      </a:r>
                      <a:r>
                        <a:rPr sz="1800" spc="-5" dirty="0">
                          <a:latin typeface="Georgia" panose="02040502050405020303"/>
                          <a:cs typeface="Georgia" panose="02040502050405020303"/>
                        </a:rPr>
                        <a:t>thousand rupees </a:t>
                      </a:r>
                      <a:r>
                        <a:rPr sz="1800" spc="-20" dirty="0">
                          <a:latin typeface="Georgia" panose="02040502050405020303"/>
                          <a:cs typeface="Georgia" panose="02040502050405020303"/>
                        </a:rPr>
                        <a:t>or </a:t>
                      </a:r>
                      <a:r>
                        <a:rPr sz="1800" spc="-25" dirty="0">
                          <a:latin typeface="Georgia" panose="02040502050405020303"/>
                          <a:cs typeface="Georgia" panose="02040502050405020303"/>
                        </a:rPr>
                        <a:t>more, </a:t>
                      </a:r>
                      <a:r>
                        <a:rPr sz="1800" spc="-15" dirty="0">
                          <a:latin typeface="Georgia" panose="02040502050405020303"/>
                          <a:cs typeface="Georgia" panose="02040502050405020303"/>
                        </a:rPr>
                        <a:t>in  </a:t>
                      </a:r>
                      <a:r>
                        <a:rPr sz="1800" spc="-10" dirty="0">
                          <a:latin typeface="Georgia" panose="02040502050405020303"/>
                          <a:cs typeface="Georgia" panose="02040502050405020303"/>
                        </a:rPr>
                        <a:t>one </a:t>
                      </a:r>
                      <a:r>
                        <a:rPr sz="1800" spc="-20" dirty="0">
                          <a:latin typeface="Georgia" panose="02040502050405020303"/>
                          <a:cs typeface="Georgia" panose="02040502050405020303"/>
                        </a:rPr>
                        <a:t>or more </a:t>
                      </a:r>
                      <a:r>
                        <a:rPr sz="1800" spc="-25" dirty="0">
                          <a:latin typeface="Georgia" panose="02040502050405020303"/>
                          <a:cs typeface="Georgia" panose="02040502050405020303"/>
                        </a:rPr>
                        <a:t>accounts(other </a:t>
                      </a:r>
                      <a:r>
                        <a:rPr sz="1800" spc="-20" dirty="0">
                          <a:latin typeface="Georgia" panose="02040502050405020303"/>
                          <a:cs typeface="Georgia" panose="02040502050405020303"/>
                        </a:rPr>
                        <a:t>than </a:t>
                      </a:r>
                      <a:r>
                        <a:rPr sz="1800" dirty="0">
                          <a:latin typeface="Georgia" panose="02040502050405020303"/>
                          <a:cs typeface="Georgia" panose="02040502050405020303"/>
                        </a:rPr>
                        <a:t>a </a:t>
                      </a:r>
                      <a:r>
                        <a:rPr sz="1800" spc="-25" dirty="0">
                          <a:latin typeface="Georgia" panose="02040502050405020303"/>
                          <a:cs typeface="Georgia" panose="02040502050405020303"/>
                        </a:rPr>
                        <a:t>current  </a:t>
                      </a: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account) </a:t>
                      </a:r>
                      <a:r>
                        <a:rPr sz="1800" spc="-10" dirty="0">
                          <a:latin typeface="Georgia" panose="02040502050405020303"/>
                          <a:cs typeface="Georgia" panose="02040502050405020303"/>
                        </a:rPr>
                        <a:t>of </a:t>
                      </a:r>
                      <a:r>
                        <a:rPr sz="1800" dirty="0">
                          <a:latin typeface="Georgia" panose="02040502050405020303"/>
                          <a:cs typeface="Georgia" panose="02040502050405020303"/>
                        </a:rPr>
                        <a:t>a</a:t>
                      </a:r>
                      <a:r>
                        <a:rPr sz="1800" spc="180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person.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66870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spc="-15" dirty="0">
                          <a:latin typeface="Georgia" panose="02040502050405020303"/>
                          <a:cs typeface="Georgia" panose="02040502050405020303"/>
                        </a:rPr>
                        <a:t>ii.</a:t>
                      </a:r>
                      <a:endParaRPr sz="20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31115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ts val="2100"/>
                        </a:lnSpc>
                        <a:spcBef>
                          <a:spcPts val="225"/>
                        </a:spcBef>
                      </a:pPr>
                      <a:r>
                        <a:rPr sz="1800" spc="10" dirty="0">
                          <a:latin typeface="Georgia" panose="02040502050405020303"/>
                          <a:cs typeface="Georgia" panose="02040502050405020303"/>
                        </a:rPr>
                        <a:t>Cash </a:t>
                      </a:r>
                      <a:r>
                        <a:rPr sz="1800" spc="-5" dirty="0">
                          <a:latin typeface="Georgia" panose="02040502050405020303"/>
                          <a:cs typeface="Georgia" panose="02040502050405020303"/>
                        </a:rPr>
                        <a:t>deposits </a:t>
                      </a:r>
                      <a:r>
                        <a:rPr sz="1800" spc="15" dirty="0">
                          <a:latin typeface="Georgia" panose="02040502050405020303"/>
                          <a:cs typeface="Georgia" panose="02040502050405020303"/>
                        </a:rPr>
                        <a:t>during </a:t>
                      </a:r>
                      <a:r>
                        <a:rPr sz="1800" spc="-15" dirty="0">
                          <a:latin typeface="Georgia" panose="02040502050405020303"/>
                          <a:cs typeface="Georgia" panose="02040502050405020303"/>
                        </a:rPr>
                        <a:t>the </a:t>
                      </a:r>
                      <a:r>
                        <a:rPr sz="1800" spc="-5" dirty="0">
                          <a:latin typeface="Georgia" panose="02040502050405020303"/>
                          <a:cs typeface="Georgia" panose="02040502050405020303"/>
                        </a:rPr>
                        <a:t>period </a:t>
                      </a:r>
                      <a:r>
                        <a:rPr sz="1800" spc="-70" dirty="0">
                          <a:latin typeface="Georgia" panose="02040502050405020303"/>
                          <a:cs typeface="Georgia" panose="02040502050405020303"/>
                        </a:rPr>
                        <a:t>01.04.16</a:t>
                      </a:r>
                      <a:r>
                        <a:rPr sz="1800" spc="-110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dirty="0">
                          <a:latin typeface="Georgia" panose="02040502050405020303"/>
                          <a:cs typeface="Georgia" panose="02040502050405020303"/>
                        </a:rPr>
                        <a:t>to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  <a:p>
                      <a:pPr marL="97790">
                        <a:lnSpc>
                          <a:spcPts val="2100"/>
                        </a:lnSpc>
                      </a:pPr>
                      <a:r>
                        <a:rPr sz="1800" spc="-30" dirty="0">
                          <a:latin typeface="Georgia" panose="02040502050405020303"/>
                          <a:cs typeface="Georgia" panose="02040502050405020303"/>
                        </a:rPr>
                        <a:t>09.11.16 </a:t>
                      </a:r>
                      <a:r>
                        <a:rPr sz="1800" spc="-15" dirty="0">
                          <a:latin typeface="Georgia" panose="02040502050405020303"/>
                          <a:cs typeface="Georgia" panose="02040502050405020303"/>
                        </a:rPr>
                        <a:t>in </a:t>
                      </a:r>
                      <a:r>
                        <a:rPr sz="1800" spc="-5" dirty="0">
                          <a:latin typeface="Georgia" panose="02040502050405020303"/>
                          <a:cs typeface="Georgia" panose="02040502050405020303"/>
                        </a:rPr>
                        <a:t>respect </a:t>
                      </a:r>
                      <a:r>
                        <a:rPr sz="1800" spc="-10" dirty="0">
                          <a:latin typeface="Georgia" panose="02040502050405020303"/>
                          <a:cs typeface="Georgia" panose="02040502050405020303"/>
                        </a:rPr>
                        <a:t>of </a:t>
                      </a:r>
                      <a:r>
                        <a:rPr sz="1800" spc="-5" dirty="0">
                          <a:latin typeface="Georgia" panose="02040502050405020303"/>
                          <a:cs typeface="Georgia" panose="02040502050405020303"/>
                        </a:rPr>
                        <a:t>accounts </a:t>
                      </a:r>
                      <a:r>
                        <a:rPr sz="1800" spc="-20" dirty="0">
                          <a:latin typeface="Georgia" panose="02040502050405020303"/>
                          <a:cs typeface="Georgia" panose="02040502050405020303"/>
                        </a:rPr>
                        <a:t>that </a:t>
                      </a:r>
                      <a:r>
                        <a:rPr sz="1800" spc="-15" dirty="0">
                          <a:latin typeface="Georgia" panose="02040502050405020303"/>
                          <a:cs typeface="Georgia" panose="02040502050405020303"/>
                        </a:rPr>
                        <a:t>are</a:t>
                      </a:r>
                      <a:r>
                        <a:rPr sz="1800" spc="-114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25" dirty="0">
                          <a:latin typeface="Georgia" panose="02040502050405020303"/>
                          <a:cs typeface="Georgia" panose="02040502050405020303"/>
                        </a:rPr>
                        <a:t>reportable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800" spc="10" dirty="0">
                          <a:latin typeface="Georgia" panose="02040502050405020303"/>
                          <a:cs typeface="Georgia" panose="02040502050405020303"/>
                        </a:rPr>
                        <a:t>under </a:t>
                      </a:r>
                      <a:r>
                        <a:rPr sz="1800" spc="-35" dirty="0">
                          <a:latin typeface="Georgia" panose="02040502050405020303"/>
                          <a:cs typeface="Georgia" panose="02040502050405020303"/>
                        </a:rPr>
                        <a:t>Sr. </a:t>
                      </a:r>
                      <a:r>
                        <a:rPr sz="1800" spc="10" dirty="0">
                          <a:latin typeface="Georgia" panose="02040502050405020303"/>
                          <a:cs typeface="Georgia" panose="02040502050405020303"/>
                        </a:rPr>
                        <a:t>No.</a:t>
                      </a:r>
                      <a:r>
                        <a:rPr sz="1800" spc="15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800" spc="-5" dirty="0">
                          <a:latin typeface="Georgia" panose="02040502050405020303"/>
                          <a:cs typeface="Georgia" panose="02040502050405020303"/>
                        </a:rPr>
                        <a:t>12</a:t>
                      </a:r>
                      <a:endParaRPr sz="180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5410" marR="50800" algn="just">
                        <a:lnSpc>
                          <a:spcPct val="104000"/>
                        </a:lnSpc>
                        <a:spcBef>
                          <a:spcPts val="125"/>
                        </a:spcBef>
                      </a:pPr>
                      <a:r>
                        <a:rPr sz="1550" spc="-20" dirty="0">
                          <a:latin typeface="Georgia" panose="02040502050405020303"/>
                          <a:cs typeface="Georgia" panose="02040502050405020303"/>
                        </a:rPr>
                        <a:t>i.) </a:t>
                      </a:r>
                      <a:r>
                        <a:rPr sz="1550" spc="5" dirty="0">
                          <a:latin typeface="Georgia" panose="02040502050405020303"/>
                          <a:cs typeface="Georgia" panose="02040502050405020303"/>
                        </a:rPr>
                        <a:t>A</a:t>
                      </a:r>
                      <a:r>
                        <a:rPr sz="1550" spc="380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550" spc="10" dirty="0">
                          <a:latin typeface="Georgia" panose="02040502050405020303"/>
                          <a:cs typeface="Georgia" panose="02040502050405020303"/>
                        </a:rPr>
                        <a:t>banking </a:t>
                      </a:r>
                      <a:r>
                        <a:rPr sz="1550" spc="35" dirty="0">
                          <a:latin typeface="Georgia" panose="02040502050405020303"/>
                          <a:cs typeface="Georgia" panose="02040502050405020303"/>
                        </a:rPr>
                        <a:t>company </a:t>
                      </a:r>
                      <a:r>
                        <a:rPr sz="1550" dirty="0">
                          <a:latin typeface="Georgia" panose="02040502050405020303"/>
                          <a:cs typeface="Georgia" panose="02040502050405020303"/>
                        </a:rPr>
                        <a:t>or </a:t>
                      </a:r>
                      <a:r>
                        <a:rPr sz="1550" spc="5" dirty="0">
                          <a:latin typeface="Georgia" panose="02040502050405020303"/>
                          <a:cs typeface="Georgia" panose="02040502050405020303"/>
                        </a:rPr>
                        <a:t>a </a:t>
                      </a:r>
                      <a:r>
                        <a:rPr sz="1550" spc="-5" dirty="0">
                          <a:latin typeface="Georgia" panose="02040502050405020303"/>
                          <a:cs typeface="Georgia" panose="02040502050405020303"/>
                        </a:rPr>
                        <a:t>co-  </a:t>
                      </a:r>
                      <a:r>
                        <a:rPr sz="1550" spc="15" dirty="0">
                          <a:latin typeface="Georgia" panose="02040502050405020303"/>
                          <a:cs typeface="Georgia" panose="02040502050405020303"/>
                        </a:rPr>
                        <a:t>operative </a:t>
                      </a:r>
                      <a:r>
                        <a:rPr sz="1550" spc="5" dirty="0">
                          <a:latin typeface="Georgia" panose="02040502050405020303"/>
                          <a:cs typeface="Georgia" panose="02040502050405020303"/>
                        </a:rPr>
                        <a:t>bank</a:t>
                      </a:r>
                      <a:r>
                        <a:rPr sz="1550" spc="380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550" spc="-5" dirty="0">
                          <a:latin typeface="Georgia" panose="02040502050405020303"/>
                          <a:cs typeface="Georgia" panose="02040502050405020303"/>
                        </a:rPr>
                        <a:t>to </a:t>
                      </a:r>
                      <a:r>
                        <a:rPr sz="1550" spc="30" dirty="0">
                          <a:latin typeface="Georgia" panose="02040502050405020303"/>
                          <a:cs typeface="Georgia" panose="02040502050405020303"/>
                        </a:rPr>
                        <a:t>which </a:t>
                      </a:r>
                      <a:r>
                        <a:rPr sz="1550" spc="5" dirty="0">
                          <a:latin typeface="Georgia" panose="02040502050405020303"/>
                          <a:cs typeface="Georgia" panose="02040502050405020303"/>
                        </a:rPr>
                        <a:t>the  </a:t>
                      </a:r>
                      <a:r>
                        <a:rPr sz="1550" spc="10" dirty="0">
                          <a:latin typeface="Georgia" panose="02040502050405020303"/>
                          <a:cs typeface="Georgia" panose="02040502050405020303"/>
                        </a:rPr>
                        <a:t>Banking </a:t>
                      </a:r>
                      <a:r>
                        <a:rPr sz="1550" spc="15" dirty="0">
                          <a:latin typeface="Georgia" panose="02040502050405020303"/>
                          <a:cs typeface="Georgia" panose="02040502050405020303"/>
                        </a:rPr>
                        <a:t>Regulation Act, </a:t>
                      </a:r>
                      <a:r>
                        <a:rPr sz="1550" spc="-10" dirty="0">
                          <a:latin typeface="Georgia" panose="02040502050405020303"/>
                          <a:cs typeface="Georgia" panose="02040502050405020303"/>
                        </a:rPr>
                        <a:t>1949  </a:t>
                      </a:r>
                      <a:r>
                        <a:rPr sz="1550" spc="15" dirty="0">
                          <a:latin typeface="Georgia" panose="02040502050405020303"/>
                          <a:cs typeface="Georgia" panose="02040502050405020303"/>
                        </a:rPr>
                        <a:t>applies;</a:t>
                      </a:r>
                      <a:endParaRPr sz="155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988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550" spc="-20" dirty="0">
                          <a:latin typeface="Georgia" panose="02040502050405020303"/>
                          <a:cs typeface="Georgia" panose="02040502050405020303"/>
                        </a:rPr>
                        <a:t>ii.)Post </a:t>
                      </a:r>
                      <a:r>
                        <a:rPr sz="1550" spc="5" dirty="0">
                          <a:latin typeface="Georgia" panose="02040502050405020303"/>
                          <a:cs typeface="Georgia" panose="02040502050405020303"/>
                        </a:rPr>
                        <a:t>Master </a:t>
                      </a:r>
                      <a:r>
                        <a:rPr sz="1550" spc="15" dirty="0">
                          <a:latin typeface="Georgia" panose="02040502050405020303"/>
                          <a:cs typeface="Georgia" panose="02040502050405020303"/>
                        </a:rPr>
                        <a:t>General as</a:t>
                      </a:r>
                      <a:r>
                        <a:rPr sz="1550" spc="35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550" spc="15" dirty="0">
                          <a:latin typeface="Georgia" panose="02040502050405020303"/>
                          <a:cs typeface="Georgia" panose="02040502050405020303"/>
                        </a:rPr>
                        <a:t>reffered</a:t>
                      </a:r>
                      <a:endParaRPr sz="155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476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482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1825"/>
                        </a:lnSpc>
                      </a:pPr>
                      <a:r>
                        <a:rPr sz="1550" spc="-5" dirty="0">
                          <a:latin typeface="Georgia" panose="02040502050405020303"/>
                          <a:cs typeface="Georgia" panose="02040502050405020303"/>
                        </a:rPr>
                        <a:t>to</a:t>
                      </a:r>
                      <a:r>
                        <a:rPr sz="1550" spc="220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550" spc="10" dirty="0">
                          <a:latin typeface="Georgia" panose="02040502050405020303"/>
                          <a:cs typeface="Georgia" panose="02040502050405020303"/>
                        </a:rPr>
                        <a:t>in</a:t>
                      </a:r>
                      <a:r>
                        <a:rPr sz="1550" spc="260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550" spc="10" dirty="0">
                          <a:latin typeface="Georgia" panose="02040502050405020303"/>
                          <a:cs typeface="Georgia" panose="02040502050405020303"/>
                        </a:rPr>
                        <a:t>clause</a:t>
                      </a:r>
                      <a:r>
                        <a:rPr sz="1550" spc="229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550" spc="-50" dirty="0">
                          <a:latin typeface="Georgia" panose="02040502050405020303"/>
                          <a:cs typeface="Georgia" panose="02040502050405020303"/>
                        </a:rPr>
                        <a:t>(j)</a:t>
                      </a:r>
                      <a:r>
                        <a:rPr sz="1550" spc="145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550" dirty="0">
                          <a:latin typeface="Georgia" panose="02040502050405020303"/>
                          <a:cs typeface="Georgia" panose="02040502050405020303"/>
                        </a:rPr>
                        <a:t>of</a:t>
                      </a:r>
                      <a:r>
                        <a:rPr sz="1550" spc="215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550" dirty="0">
                          <a:latin typeface="Georgia" panose="02040502050405020303"/>
                          <a:cs typeface="Georgia" panose="02040502050405020303"/>
                        </a:rPr>
                        <a:t>Section</a:t>
                      </a:r>
                      <a:r>
                        <a:rPr sz="1550" spc="220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550" spc="5" dirty="0">
                          <a:latin typeface="Georgia" panose="02040502050405020303"/>
                          <a:cs typeface="Georgia" panose="02040502050405020303"/>
                        </a:rPr>
                        <a:t>2</a:t>
                      </a:r>
                      <a:r>
                        <a:rPr sz="1550" spc="165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550" dirty="0">
                          <a:latin typeface="Georgia" panose="02040502050405020303"/>
                          <a:cs typeface="Georgia" panose="02040502050405020303"/>
                        </a:rPr>
                        <a:t>of</a:t>
                      </a:r>
                      <a:r>
                        <a:rPr sz="1550" spc="220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550" spc="15" dirty="0">
                          <a:latin typeface="Georgia" panose="02040502050405020303"/>
                          <a:cs typeface="Georgia" panose="02040502050405020303"/>
                        </a:rPr>
                        <a:t>the</a:t>
                      </a:r>
                      <a:endParaRPr sz="1550">
                        <a:latin typeface="Georgia" panose="02040502050405020303"/>
                        <a:cs typeface="Georgia" panose="02040502050405020303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2903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1840"/>
                        </a:lnSpc>
                      </a:pPr>
                      <a:r>
                        <a:rPr sz="1550" dirty="0">
                          <a:latin typeface="Georgia" panose="02040502050405020303"/>
                          <a:cs typeface="Georgia" panose="02040502050405020303"/>
                        </a:rPr>
                        <a:t>Indian Post </a:t>
                      </a:r>
                      <a:r>
                        <a:rPr sz="1550" spc="20" dirty="0">
                          <a:latin typeface="Georgia" panose="02040502050405020303"/>
                          <a:cs typeface="Georgia" panose="02040502050405020303"/>
                        </a:rPr>
                        <a:t>Office Act,</a:t>
                      </a:r>
                      <a:r>
                        <a:rPr sz="1550" spc="185" dirty="0">
                          <a:latin typeface="Georgia" panose="02040502050405020303"/>
                          <a:cs typeface="Georgia" panose="02040502050405020303"/>
                        </a:rPr>
                        <a:t> </a:t>
                      </a:r>
                      <a:r>
                        <a:rPr sz="1550" spc="-100" dirty="0">
                          <a:latin typeface="Georgia" panose="02040502050405020303"/>
                          <a:cs typeface="Georgia" panose="02040502050405020303"/>
                        </a:rPr>
                        <a:t>1898</a:t>
                      </a:r>
                      <a:r>
                        <a:rPr sz="1800" spc="-150" baseline="-12000" dirty="0">
                          <a:solidFill>
                            <a:srgbClr val="878787"/>
                          </a:solidFill>
                          <a:latin typeface="Arial" panose="020B0604020202020204"/>
                          <a:cs typeface="Arial" panose="020B0604020202020204"/>
                        </a:rPr>
                        <a:t>21</a:t>
                      </a:r>
                      <a:endParaRPr sz="1800" baseline="-120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1550" y="67056"/>
            <a:ext cx="2500087" cy="4246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7340" y="1054684"/>
            <a:ext cx="8500110" cy="4721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9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The</a:t>
            </a:r>
            <a:r>
              <a:rPr sz="2400" b="1" u="heavy" spc="-26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 </a:t>
            </a:r>
            <a:r>
              <a:rPr sz="2400" b="1" u="heavy" spc="-14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Taxation</a:t>
            </a:r>
            <a:r>
              <a:rPr sz="2400" b="1" u="heavy" spc="-31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 </a:t>
            </a:r>
            <a:r>
              <a:rPr sz="2400" b="1" u="heavy" spc="-11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Laws</a:t>
            </a:r>
            <a:r>
              <a:rPr sz="2400" b="1" u="heavy" spc="-32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 </a:t>
            </a:r>
            <a:r>
              <a:rPr sz="2400" b="1" u="heavy" spc="-14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(Second</a:t>
            </a:r>
            <a:r>
              <a:rPr sz="2400" b="1" u="heavy" spc="-35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 </a:t>
            </a:r>
            <a:r>
              <a:rPr sz="2400" b="1" u="heavy" spc="-17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Amendment)</a:t>
            </a:r>
            <a:r>
              <a:rPr sz="2400" b="1" u="heavy" spc="-29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 </a:t>
            </a:r>
            <a:r>
              <a:rPr sz="2400" b="1" u="heavy" spc="-9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Act,</a:t>
            </a:r>
            <a:r>
              <a:rPr sz="2400" b="1" u="heavy" spc="-17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 </a:t>
            </a:r>
            <a:r>
              <a:rPr sz="2400" b="1" u="heavy" spc="-22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2016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50">
              <a:latin typeface="Georgia" panose="02040502050405020303"/>
              <a:cs typeface="Georgia" panose="02040502050405020303"/>
            </a:endParaRPr>
          </a:p>
          <a:p>
            <a:pPr marL="12700" marR="320675">
              <a:lnSpc>
                <a:spcPct val="100000"/>
              </a:lnSpc>
              <a:spcBef>
                <a:spcPts val="5"/>
              </a:spcBef>
              <a:buSzPct val="92000"/>
              <a:buFont typeface="Arial" panose="020B0604020202020204"/>
              <a:buChar char="•"/>
              <a:tabLst>
                <a:tab pos="116205" algn="l"/>
              </a:tabLst>
            </a:pP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Tax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on 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income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referred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section </a:t>
            </a:r>
            <a:r>
              <a:rPr sz="2400" spc="-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68, </a:t>
            </a:r>
            <a:r>
              <a:rPr sz="2400" spc="-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69,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69A, </a:t>
            </a:r>
            <a:r>
              <a:rPr sz="2400" spc="-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69B, 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69C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or  </a:t>
            </a:r>
            <a:r>
              <a:rPr sz="2400" spc="-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69D </a:t>
            </a: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whether included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 </a:t>
            </a:r>
            <a:r>
              <a:rPr sz="2400" spc="-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ROI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or </a:t>
            </a:r>
            <a:r>
              <a:rPr sz="24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added </a:t>
            </a:r>
            <a:r>
              <a:rPr sz="2400" spc="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by </a:t>
            </a:r>
            <a:r>
              <a:rPr sz="2400" spc="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AO </a:t>
            </a:r>
            <a:r>
              <a:rPr sz="2400" spc="-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–tax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rate</a:t>
            </a:r>
            <a:r>
              <a:rPr sz="2400" spc="-3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-1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60%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(from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30%)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00">
              <a:latin typeface="Georgia" panose="02040502050405020303"/>
              <a:cs typeface="Georgia" panose="02040502050405020303"/>
            </a:endParaRPr>
          </a:p>
          <a:p>
            <a:pPr marL="116205" indent="-104140">
              <a:lnSpc>
                <a:spcPct val="100000"/>
              </a:lnSpc>
              <a:buSzPct val="92000"/>
              <a:buFont typeface="Arial" panose="020B0604020202020204"/>
              <a:buChar char="•"/>
              <a:tabLst>
                <a:tab pos="116205" algn="l"/>
              </a:tabLst>
            </a:pP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Finance </a:t>
            </a:r>
            <a:r>
              <a:rPr sz="2400" spc="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Act </a:t>
            </a:r>
            <a:r>
              <a:rPr sz="2400" spc="-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2017 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provides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for a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surcharge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on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such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income</a:t>
            </a:r>
            <a:r>
              <a:rPr sz="2400" spc="1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at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25%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tax.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00">
              <a:latin typeface="Georgia" panose="02040502050405020303"/>
              <a:cs typeface="Georgia" panose="02040502050405020303"/>
            </a:endParaRPr>
          </a:p>
          <a:p>
            <a:pPr marL="106680" marR="5080" indent="-106680" algn="r">
              <a:lnSpc>
                <a:spcPct val="100000"/>
              </a:lnSpc>
              <a:buSzPct val="92000"/>
              <a:buFont typeface="Arial" panose="020B0604020202020204"/>
              <a:buChar char="•"/>
              <a:tabLst>
                <a:tab pos="106680" algn="l"/>
                <a:tab pos="3267710" algn="l"/>
                <a:tab pos="4365625" algn="l"/>
              </a:tabLst>
            </a:pP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Effective</a:t>
            </a:r>
            <a:r>
              <a:rPr sz="2400" spc="-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rate</a:t>
            </a:r>
            <a:r>
              <a:rPr sz="2400" spc="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becomes	</a:t>
            </a:r>
            <a:r>
              <a:rPr sz="2400" spc="-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75.00%	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+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Cess(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upto </a:t>
            </a:r>
            <a:r>
              <a:rPr sz="2400" spc="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AY </a:t>
            </a:r>
            <a:r>
              <a:rPr sz="2400" spc="-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2018-19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–</a:t>
            </a:r>
            <a:r>
              <a:rPr sz="2400" spc="-3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3%)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R="29210" algn="r">
              <a:lnSpc>
                <a:spcPct val="100000"/>
              </a:lnSpc>
              <a:spcBef>
                <a:spcPts val="600"/>
              </a:spcBef>
              <a:tabLst>
                <a:tab pos="2423795" algn="l"/>
              </a:tabLst>
            </a:pP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from</a:t>
            </a:r>
            <a:r>
              <a:rPr sz="24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AY</a:t>
            </a:r>
            <a:r>
              <a:rPr sz="2400" spc="1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-10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2019-20	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-</a:t>
            </a:r>
            <a:r>
              <a:rPr sz="2400" spc="-2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-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4%)</a:t>
            </a:r>
            <a:endParaRPr sz="24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51215" y="6484643"/>
            <a:ext cx="222885" cy="1816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z="1000" spc="5" dirty="0">
                <a:latin typeface="Verdana" panose="020B0604030504040204"/>
                <a:cs typeface="Verdana" panose="020B0604030504040204"/>
              </a:rPr>
            </a:fld>
            <a:endParaRPr sz="10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24609" y="219456"/>
            <a:ext cx="2503112" cy="4246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807212"/>
            <a:ext cx="8552180" cy="87312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50"/>
              </a:spcBef>
              <a:tabLst>
                <a:tab pos="2579370" algn="l"/>
                <a:tab pos="3838575" algn="l"/>
                <a:tab pos="5686425" algn="l"/>
                <a:tab pos="7768590" algn="l"/>
              </a:tabLst>
            </a:pPr>
            <a:r>
              <a:rPr sz="2750" u="heavy" spc="33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A</a:t>
            </a:r>
            <a:r>
              <a:rPr sz="2750" u="heavy" spc="4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m</a:t>
            </a:r>
            <a:r>
              <a:rPr sz="2750" u="heavy" spc="3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e</a:t>
            </a:r>
            <a:r>
              <a:rPr sz="2750" u="heavy" spc="2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n</a:t>
            </a:r>
            <a:r>
              <a:rPr sz="2750" u="heavy" spc="14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d</a:t>
            </a:r>
            <a:r>
              <a:rPr sz="2750" u="heavy" spc="4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m</a:t>
            </a:r>
            <a:r>
              <a:rPr sz="2750" u="heavy" spc="1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e</a:t>
            </a:r>
            <a:r>
              <a:rPr sz="2750" u="heavy" spc="3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n</a:t>
            </a:r>
            <a:r>
              <a:rPr sz="2750" u="heavy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t</a:t>
            </a:r>
            <a:r>
              <a:rPr sz="2750" u="heavy" spc="204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 </a:t>
            </a:r>
            <a:r>
              <a:rPr sz="2750" u="heavy" spc="-4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t</a:t>
            </a:r>
            <a:r>
              <a:rPr sz="2750" u="heavy" spc="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o</a:t>
            </a:r>
            <a:r>
              <a:rPr sz="2750" u="heavy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	</a:t>
            </a:r>
            <a:r>
              <a:rPr sz="2750" u="heavy" spc="-10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S</a:t>
            </a:r>
            <a:r>
              <a:rPr sz="2750" u="heavy" spc="3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e</a:t>
            </a:r>
            <a:r>
              <a:rPr sz="2750" u="heavy" spc="-5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c</a:t>
            </a:r>
            <a:r>
              <a:rPr sz="2750" u="heavy" spc="-2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ti</a:t>
            </a:r>
            <a:r>
              <a:rPr sz="2750" u="heavy" spc="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on</a:t>
            </a:r>
            <a:r>
              <a:rPr sz="2750" u="heavy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	</a:t>
            </a:r>
            <a:r>
              <a:rPr sz="2750" u="heavy" spc="13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11</a:t>
            </a:r>
            <a:r>
              <a:rPr sz="2750" u="heavy" spc="18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5</a:t>
            </a:r>
            <a:r>
              <a:rPr sz="2750" u="heavy" spc="-7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BB</a:t>
            </a:r>
            <a:r>
              <a:rPr sz="2750" u="heavy" spc="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E</a:t>
            </a:r>
            <a:r>
              <a:rPr sz="2750" u="heavy" spc="22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 </a:t>
            </a:r>
            <a:r>
              <a:rPr sz="2750" u="heavy" spc="-5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b</a:t>
            </a:r>
            <a:r>
              <a:rPr sz="2750" u="heavy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y</a:t>
            </a:r>
            <a:r>
              <a:rPr sz="2750" u="heavy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	</a:t>
            </a:r>
            <a:r>
              <a:rPr sz="2750" i="1" u="heavy" spc="2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T</a:t>
            </a:r>
            <a:r>
              <a:rPr sz="2750" i="1" u="heavy" spc="-10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h</a:t>
            </a:r>
            <a:r>
              <a:rPr sz="2750" i="1" u="heavy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e</a:t>
            </a:r>
            <a:r>
              <a:rPr sz="2750" i="1" u="heavy" spc="5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 </a:t>
            </a:r>
            <a:r>
              <a:rPr sz="2750" i="1" u="heavy" spc="9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T</a:t>
            </a:r>
            <a:r>
              <a:rPr sz="2750" i="1" u="heavy" spc="-38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a</a:t>
            </a:r>
            <a:r>
              <a:rPr sz="2750" i="1" u="heavy" spc="6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x</a:t>
            </a:r>
            <a:r>
              <a:rPr sz="2750" i="1" u="heavy" spc="-38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a</a:t>
            </a:r>
            <a:r>
              <a:rPr sz="2750" i="1" u="heavy" spc="2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t</a:t>
            </a:r>
            <a:r>
              <a:rPr sz="2750" i="1" u="heavy" spc="-8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i</a:t>
            </a:r>
            <a:r>
              <a:rPr sz="2750" i="1" u="heavy" spc="-28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o</a:t>
            </a:r>
            <a:r>
              <a:rPr sz="2750" i="1" u="heavy" spc="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n</a:t>
            </a:r>
            <a:r>
              <a:rPr sz="2750" i="1" u="heavy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	</a:t>
            </a:r>
            <a:r>
              <a:rPr sz="2750" i="1" u="heavy" spc="-10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L</a:t>
            </a:r>
            <a:r>
              <a:rPr sz="2750" i="1" u="heavy" spc="-38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a</a:t>
            </a:r>
            <a:r>
              <a:rPr sz="2750" i="1" u="heavy" spc="-15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w</a:t>
            </a:r>
            <a:r>
              <a:rPr sz="2750" i="1" u="heavy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s </a:t>
            </a:r>
            <a:r>
              <a:rPr sz="2750" i="1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750" i="1" u="heavy" spc="-12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(Second </a:t>
            </a:r>
            <a:r>
              <a:rPr sz="2750" i="1" u="heavy" spc="-11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Amendment) </a:t>
            </a:r>
            <a:r>
              <a:rPr sz="2750" i="1" u="heavy" spc="-2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Act,</a:t>
            </a:r>
            <a:r>
              <a:rPr sz="2750" i="1" u="heavy" spc="-33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 </a:t>
            </a:r>
            <a:r>
              <a:rPr sz="2750" i="1" u="heavy" spc="-5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2016</a:t>
            </a:r>
            <a:endParaRPr sz="275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51215" y="6484643"/>
            <a:ext cx="222885" cy="1816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z="1000" spc="5" dirty="0">
                <a:latin typeface="Verdana" panose="020B0604030504040204"/>
                <a:cs typeface="Verdana" panose="020B0604030504040204"/>
              </a:rPr>
            </a:fld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2149347"/>
            <a:ext cx="8554085" cy="127508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400" i="1" spc="-1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Whether</a:t>
            </a:r>
            <a:r>
              <a:rPr sz="2400" i="1" spc="-3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applicable</a:t>
            </a:r>
            <a:r>
              <a:rPr sz="2400" i="1" spc="-3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for</a:t>
            </a:r>
            <a:r>
              <a:rPr sz="2400" i="1" spc="-3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entire</a:t>
            </a:r>
            <a:r>
              <a:rPr sz="2400" i="1" spc="-2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F.Y.</a:t>
            </a:r>
            <a:r>
              <a:rPr sz="2400" i="1" spc="-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2016-17?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356870" indent="-344805">
              <a:lnSpc>
                <a:spcPct val="100000"/>
              </a:lnSpc>
              <a:spcBef>
                <a:spcPts val="600"/>
              </a:spcBef>
              <a:buFont typeface="Arial" panose="020B0604020202020204"/>
              <a:buChar char="•"/>
              <a:tabLst>
                <a:tab pos="356870" algn="l"/>
                <a:tab pos="357505" algn="l"/>
                <a:tab pos="2192020" algn="l"/>
                <a:tab pos="3247390" algn="l"/>
                <a:tab pos="4695825" algn="l"/>
                <a:tab pos="6195695" algn="l"/>
                <a:tab pos="7204075" algn="l"/>
                <a:tab pos="7710805" algn="l"/>
              </a:tabLst>
            </a:pP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gi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on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	</a:t>
            </a:r>
            <a:r>
              <a:rPr sz="2400" spc="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</a:t>
            </a:r>
            <a:r>
              <a:rPr sz="2400" spc="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hic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	</a:t>
            </a: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</a:t>
            </a:r>
            <a:r>
              <a:rPr sz="24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</a:t>
            </a:r>
            <a:r>
              <a:rPr sz="24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</a:t>
            </a: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ie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	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ac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u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	</a:t>
            </a:r>
            <a:r>
              <a:rPr sz="24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ght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	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	</a:t>
            </a:r>
            <a:r>
              <a:rPr sz="2400" spc="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</a:t>
            </a:r>
            <a:r>
              <a:rPr sz="2400" spc="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hi</a:t>
            </a:r>
            <a:r>
              <a:rPr sz="2400" spc="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  <a:tabLst>
                <a:tab pos="1466215" algn="l"/>
                <a:tab pos="3100705" algn="l"/>
                <a:tab pos="3528060" algn="l"/>
                <a:tab pos="4637405" algn="l"/>
                <a:tab pos="5354320" algn="l"/>
                <a:tab pos="6311900" algn="l"/>
                <a:tab pos="6735445" algn="l"/>
                <a:tab pos="7680325" algn="l"/>
                <a:tab pos="7970520" algn="l"/>
              </a:tabLst>
            </a:pP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mpose	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ga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on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	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	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mpose	</a:t>
            </a:r>
            <a:r>
              <a:rPr sz="2400" spc="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</a:t>
            </a:r>
            <a:r>
              <a:rPr sz="2400" spc="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	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du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ie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	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	</a:t>
            </a:r>
            <a:r>
              <a:rPr sz="2400" spc="-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</a:t>
            </a:r>
            <a:r>
              <a:rPr sz="2400" spc="-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</a:t>
            </a:r>
            <a:r>
              <a:rPr sz="2400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ac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	a	</a:t>
            </a:r>
            <a:r>
              <a:rPr sz="2400" spc="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</a:t>
            </a:r>
            <a:r>
              <a:rPr sz="2400" spc="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</a:t>
            </a:r>
            <a:endParaRPr sz="24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1763" y="3398596"/>
            <a:ext cx="411352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7480" algn="l"/>
                <a:tab pos="2247265" algn="l"/>
                <a:tab pos="2673985" algn="l"/>
                <a:tab pos="3152775" algn="l"/>
              </a:tabLst>
            </a:pP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</a:t>
            </a: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</a:t>
            </a:r>
            <a:r>
              <a:rPr sz="2400" spc="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y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	</a:t>
            </a:r>
            <a:r>
              <a:rPr sz="2400" spc="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</a:t>
            </a:r>
            <a:r>
              <a:rPr sz="2400" spc="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</a:t>
            </a:r>
            <a:r>
              <a:rPr sz="2400" spc="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	</a:t>
            </a:r>
            <a:r>
              <a:rPr sz="2400" spc="-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	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	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</a:t>
            </a:r>
            <a:r>
              <a:rPr sz="2400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</a:t>
            </a:r>
            <a:endParaRPr sz="24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1763" y="3765042"/>
            <a:ext cx="4070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3855" algn="l"/>
                <a:tab pos="2686050" algn="l"/>
                <a:tab pos="3165475" algn="l"/>
              </a:tabLst>
            </a:pP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</a:t>
            </a:r>
            <a:r>
              <a:rPr sz="24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g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</a:t>
            </a:r>
            <a:r>
              <a:rPr sz="24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</a:t>
            </a:r>
            <a:r>
              <a:rPr sz="24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	</a:t>
            </a:r>
            <a:r>
              <a:rPr sz="2400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</a:t>
            </a:r>
            <a:r>
              <a:rPr sz="2400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	</a:t>
            </a:r>
            <a:r>
              <a:rPr sz="2400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	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ea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y</a:t>
            </a:r>
            <a:endParaRPr sz="24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60111" y="3398596"/>
            <a:ext cx="391160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100"/>
              </a:spcBef>
              <a:tabLst>
                <a:tab pos="728980" algn="l"/>
                <a:tab pos="2454910" algn="l"/>
                <a:tab pos="3472815" algn="l"/>
              </a:tabLst>
            </a:pPr>
            <a:r>
              <a:rPr sz="2400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	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</a:t>
            </a: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</a:t>
            </a:r>
            <a:r>
              <a:rPr sz="24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pec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ve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	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u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nle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	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</a:t>
            </a:r>
            <a:r>
              <a:rPr sz="2400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542925" algn="l"/>
                <a:tab pos="1387475" algn="l"/>
                <a:tab pos="2076450" algn="l"/>
                <a:tab pos="3738245" algn="l"/>
              </a:tabLst>
            </a:pP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	</a:t>
            </a:r>
            <a:r>
              <a:rPr sz="2400" spc="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give	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	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enactment	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</a:t>
            </a:r>
            <a:endParaRPr sz="24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7340" y="4130497"/>
            <a:ext cx="8561070" cy="1951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retrospective </a:t>
            </a:r>
            <a:r>
              <a:rPr sz="2400" spc="-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effect;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unless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legislation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is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for 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purpose </a:t>
            </a:r>
            <a:r>
              <a:rPr sz="2400" spc="-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 </a:t>
            </a:r>
            <a:r>
              <a:rPr sz="2400" spc="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supplying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 </a:t>
            </a: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obvious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omission in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former legislation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or </a:t>
            </a:r>
            <a:r>
              <a:rPr sz="2400" spc="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 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explain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former</a:t>
            </a:r>
            <a:r>
              <a:rPr sz="2400" spc="1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legislation.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00"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  <a:tabLst>
                <a:tab pos="780415" algn="l"/>
              </a:tabLst>
            </a:pPr>
            <a:r>
              <a:rPr sz="2000" b="1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-	</a:t>
            </a:r>
            <a:r>
              <a:rPr sz="2000" b="1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CIT</a:t>
            </a:r>
            <a:r>
              <a:rPr sz="2000" b="1" spc="-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b="1" i="1" spc="-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v.</a:t>
            </a:r>
            <a:r>
              <a:rPr sz="2000" b="1" i="1" spc="-2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Vatika </a:t>
            </a:r>
            <a:r>
              <a:rPr sz="2000" b="1" spc="-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Township</a:t>
            </a:r>
            <a:r>
              <a:rPr sz="2000" b="1" spc="-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1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(P.)</a:t>
            </a:r>
            <a:r>
              <a:rPr sz="2000" b="1" spc="-3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Ltd.</a:t>
            </a:r>
            <a:r>
              <a:rPr sz="2000" b="1" spc="-20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[2014]367</a:t>
            </a:r>
            <a:r>
              <a:rPr sz="2000" b="1" spc="-3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ITR</a:t>
            </a:r>
            <a:r>
              <a:rPr sz="2000" b="1" spc="-1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1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466(SC).</a:t>
            </a:r>
            <a:endParaRPr sz="20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196" y="378332"/>
            <a:ext cx="8488045" cy="550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0"/>
              </a:spcBef>
              <a:buClr>
                <a:srgbClr val="233E5F"/>
              </a:buClr>
              <a:buFont typeface="Wingdings" panose="05000000000000000000"/>
              <a:buChar char=""/>
              <a:tabLst>
                <a:tab pos="299720" algn="l"/>
              </a:tabLst>
            </a:pPr>
            <a:r>
              <a:rPr sz="2000" b="1" u="heavy" spc="-12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Assurances </a:t>
            </a:r>
            <a:r>
              <a:rPr sz="2000" b="1" u="heavy" spc="-7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given </a:t>
            </a:r>
            <a:r>
              <a:rPr sz="2000" b="1" u="heavy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by</a:t>
            </a:r>
            <a:r>
              <a:rPr sz="2000" b="1" u="heavy" spc="-37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 </a:t>
            </a:r>
            <a:r>
              <a:rPr sz="2000" b="1" u="heavy" spc="-5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Officials</a:t>
            </a:r>
            <a:endParaRPr sz="20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Georgia" panose="02040502050405020303"/>
              <a:cs typeface="Georgia" panose="02040502050405020303"/>
            </a:endParaRPr>
          </a:p>
          <a:p>
            <a:pPr marL="356870" marR="508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Immediately </a:t>
            </a:r>
            <a:r>
              <a:rPr sz="20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after </a:t>
            </a:r>
            <a:r>
              <a:rPr sz="20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demonetisation, </a:t>
            </a:r>
            <a:r>
              <a:rPr sz="20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 </a:t>
            </a:r>
            <a:r>
              <a:rPr sz="20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assurance </a:t>
            </a:r>
            <a:r>
              <a:rPr sz="2000" spc="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was </a:t>
            </a:r>
            <a:r>
              <a:rPr sz="20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given </a:t>
            </a:r>
            <a:r>
              <a:rPr sz="20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by the  Government </a:t>
            </a:r>
            <a:r>
              <a:rPr sz="20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that cash </a:t>
            </a:r>
            <a:r>
              <a:rPr sz="20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deposit </a:t>
            </a:r>
            <a:r>
              <a:rPr sz="20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upto </a:t>
            </a:r>
            <a:r>
              <a:rPr sz="2000" spc="-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Rs. </a:t>
            </a:r>
            <a:r>
              <a:rPr sz="2000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2,50,000/- </a:t>
            </a:r>
            <a:r>
              <a:rPr sz="20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shall </a:t>
            </a:r>
            <a:r>
              <a:rPr sz="20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 </a:t>
            </a:r>
            <a:r>
              <a:rPr sz="20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 </a:t>
            </a:r>
            <a:r>
              <a:rPr sz="20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inquired  </a:t>
            </a:r>
            <a:r>
              <a:rPr sz="20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 </a:t>
            </a:r>
            <a:r>
              <a:rPr sz="20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0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cases </a:t>
            </a:r>
            <a:r>
              <a:rPr sz="20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0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small businessman, </a:t>
            </a: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housewives, </a:t>
            </a:r>
            <a:r>
              <a:rPr sz="20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artist, </a:t>
            </a:r>
            <a:r>
              <a:rPr sz="20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labour, </a:t>
            </a:r>
            <a:r>
              <a:rPr sz="20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etc.  </a:t>
            </a: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through advertisements </a:t>
            </a:r>
            <a:r>
              <a:rPr sz="20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and</a:t>
            </a:r>
            <a:r>
              <a:rPr sz="2000" spc="-3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media.</a:t>
            </a:r>
            <a:endParaRPr sz="20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150">
              <a:latin typeface="Georgia" panose="02040502050405020303"/>
              <a:cs typeface="Georgia" panose="02040502050405020303"/>
            </a:endParaRPr>
          </a:p>
          <a:p>
            <a:pPr marL="356870" marR="10160" algn="just">
              <a:lnSpc>
                <a:spcPct val="100000"/>
              </a:lnSpc>
            </a:pPr>
            <a:r>
              <a:rPr sz="20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Thereafter, </a:t>
            </a:r>
            <a:r>
              <a:rPr sz="20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Hon’ble </a:t>
            </a:r>
            <a:r>
              <a:rPr sz="20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Prime </a:t>
            </a:r>
            <a:r>
              <a:rPr sz="20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minister </a:t>
            </a:r>
            <a:r>
              <a:rPr sz="20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on </a:t>
            </a:r>
            <a:r>
              <a:rPr sz="2000" spc="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12/11/2016 </a:t>
            </a:r>
            <a:r>
              <a:rPr sz="20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made </a:t>
            </a:r>
            <a:r>
              <a:rPr sz="20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 </a:t>
            </a:r>
            <a:r>
              <a:rPr sz="20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public  </a:t>
            </a:r>
            <a:r>
              <a:rPr sz="20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announcement </a:t>
            </a:r>
            <a:r>
              <a:rPr sz="20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that </a:t>
            </a:r>
            <a:r>
              <a:rPr sz="20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deposit </a:t>
            </a: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0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notes </a:t>
            </a:r>
            <a:r>
              <a:rPr sz="20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upto </a:t>
            </a:r>
            <a:r>
              <a:rPr sz="2000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Rs. </a:t>
            </a:r>
            <a:r>
              <a:rPr sz="2000" spc="-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2,50,000/- </a:t>
            </a:r>
            <a:r>
              <a:rPr sz="20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made </a:t>
            </a:r>
            <a:r>
              <a:rPr sz="2000" spc="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by  </a:t>
            </a:r>
            <a:r>
              <a:rPr sz="20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married </a:t>
            </a:r>
            <a:r>
              <a:rPr sz="2000" spc="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woman </a:t>
            </a:r>
            <a:r>
              <a:rPr sz="2000" spc="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will </a:t>
            </a:r>
            <a:r>
              <a:rPr sz="20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 </a:t>
            </a:r>
            <a:r>
              <a:rPr sz="20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 </a:t>
            </a:r>
            <a:r>
              <a:rPr sz="20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subject </a:t>
            </a:r>
            <a:r>
              <a:rPr sz="20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 </a:t>
            </a:r>
            <a:r>
              <a:rPr sz="20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any </a:t>
            </a:r>
            <a:r>
              <a:rPr sz="20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sort </a:t>
            </a: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0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inquiries. </a:t>
            </a:r>
            <a:r>
              <a:rPr sz="20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But, </a:t>
            </a:r>
            <a:r>
              <a:rPr sz="20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  </a:t>
            </a: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official </a:t>
            </a:r>
            <a:r>
              <a:rPr sz="20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circular </a:t>
            </a:r>
            <a:r>
              <a:rPr sz="2000" spc="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was </a:t>
            </a:r>
            <a:r>
              <a:rPr sz="20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issued in this</a:t>
            </a:r>
            <a:r>
              <a:rPr sz="20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regard.</a:t>
            </a:r>
            <a:endParaRPr sz="20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Georgia" panose="02040502050405020303"/>
              <a:cs typeface="Georgia" panose="02040502050405020303"/>
            </a:endParaRPr>
          </a:p>
          <a:p>
            <a:pPr marL="356870" marR="14605" algn="just">
              <a:lnSpc>
                <a:spcPct val="100000"/>
              </a:lnSpc>
            </a:pPr>
            <a:r>
              <a:rPr sz="20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Representation </a:t>
            </a:r>
            <a:r>
              <a:rPr sz="2000" spc="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was </a:t>
            </a:r>
            <a:r>
              <a:rPr sz="20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made </a:t>
            </a: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by </a:t>
            </a:r>
            <a:r>
              <a:rPr sz="2000" spc="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CTC </a:t>
            </a:r>
            <a:r>
              <a:rPr sz="2000" spc="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vide </a:t>
            </a:r>
            <a:r>
              <a:rPr sz="20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representation </a:t>
            </a:r>
            <a:r>
              <a:rPr sz="20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dated  </a:t>
            </a:r>
            <a:r>
              <a:rPr sz="2000" spc="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14/11/2016 </a:t>
            </a:r>
            <a:r>
              <a:rPr sz="20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requesting </a:t>
            </a:r>
            <a:r>
              <a:rPr sz="20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 </a:t>
            </a: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clarify </a:t>
            </a:r>
            <a:r>
              <a:rPr sz="20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this </a:t>
            </a:r>
            <a:r>
              <a:rPr sz="20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issue </a:t>
            </a:r>
            <a:r>
              <a:rPr sz="20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by </a:t>
            </a:r>
            <a:r>
              <a:rPr sz="2000" spc="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way </a:t>
            </a:r>
            <a:r>
              <a:rPr sz="20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0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Circular. </a:t>
            </a:r>
            <a:r>
              <a:rPr sz="2000" spc="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  </a:t>
            </a: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Circular </a:t>
            </a:r>
            <a:r>
              <a:rPr sz="20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is issued </a:t>
            </a:r>
            <a:r>
              <a:rPr sz="20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clarifying </a:t>
            </a:r>
            <a:r>
              <a:rPr sz="20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</a:t>
            </a:r>
            <a:r>
              <a:rPr sz="2000" spc="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same.</a:t>
            </a:r>
            <a:endParaRPr sz="2000">
              <a:latin typeface="Georgia" panose="02040502050405020303"/>
              <a:cs typeface="Georgia" panose="02040502050405020303"/>
            </a:endParaRPr>
          </a:p>
          <a:p>
            <a:pPr marL="356870" algn="just">
              <a:lnSpc>
                <a:spcPct val="100000"/>
              </a:lnSpc>
            </a:pPr>
            <a:r>
              <a:rPr sz="20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Instead </a:t>
            </a:r>
            <a:r>
              <a:rPr sz="2000" spc="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we </a:t>
            </a: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have </a:t>
            </a:r>
            <a:r>
              <a:rPr sz="20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amendment </a:t>
            </a:r>
            <a:r>
              <a:rPr sz="20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which </a:t>
            </a: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does </a:t>
            </a:r>
            <a:r>
              <a:rPr sz="20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 </a:t>
            </a: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have </a:t>
            </a:r>
            <a:r>
              <a:rPr sz="2000" spc="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any</a:t>
            </a:r>
            <a:r>
              <a:rPr sz="2000" spc="409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threshold </a:t>
            </a:r>
            <a:r>
              <a:rPr sz="20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limit.</a:t>
            </a:r>
            <a:endParaRPr sz="2000">
              <a:latin typeface="Georgia" panose="02040502050405020303"/>
              <a:cs typeface="Georgia" panose="02040502050405020303"/>
            </a:endParaRPr>
          </a:p>
          <a:p>
            <a:pPr marL="356870" algn="just">
              <a:lnSpc>
                <a:spcPct val="100000"/>
              </a:lnSpc>
              <a:spcBef>
                <a:spcPts val="5"/>
              </a:spcBef>
            </a:pPr>
            <a:r>
              <a:rPr sz="20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Even </a:t>
            </a:r>
            <a:r>
              <a:rPr sz="20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small </a:t>
            </a: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amount of </a:t>
            </a:r>
            <a:r>
              <a:rPr sz="2000" spc="-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Rs. </a:t>
            </a:r>
            <a:r>
              <a:rPr sz="2000" spc="-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50,000/- </a:t>
            </a:r>
            <a:r>
              <a:rPr sz="20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can </a:t>
            </a:r>
            <a:r>
              <a:rPr sz="20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 </a:t>
            </a: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covered </a:t>
            </a:r>
            <a:r>
              <a:rPr sz="2000" spc="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u/s </a:t>
            </a:r>
            <a:r>
              <a:rPr sz="2000" spc="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115</a:t>
            </a:r>
            <a:r>
              <a:rPr sz="2000" spc="-2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BBE.</a:t>
            </a:r>
            <a:endParaRPr sz="20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43341" y="6448256"/>
            <a:ext cx="17780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75" dirty="0">
                <a:solidFill>
                  <a:srgbClr val="878787"/>
                </a:solidFill>
                <a:latin typeface="Arial" panose="020B0604020202020204"/>
                <a:cs typeface="Arial" panose="020B0604020202020204"/>
              </a:rPr>
              <a:t>27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64617"/>
            <a:ext cx="7798181" cy="77861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0491" y="912622"/>
            <a:ext cx="8495030" cy="4961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Font typeface="Arial" panose="020B0604020202020204"/>
              <a:buChar char="•"/>
              <a:tabLst>
                <a:tab pos="356870" algn="l"/>
                <a:tab pos="357505" algn="l"/>
              </a:tabLst>
            </a:pPr>
            <a:r>
              <a:rPr sz="2000" b="1" spc="-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Allowed:</a:t>
            </a:r>
            <a:endParaRPr sz="2000">
              <a:latin typeface="Georgia" panose="02040502050405020303"/>
              <a:cs typeface="Georgia" panose="02040502050405020303"/>
            </a:endParaRPr>
          </a:p>
          <a:p>
            <a:pPr marL="356870">
              <a:lnSpc>
                <a:spcPct val="100000"/>
              </a:lnSpc>
            </a:pPr>
            <a:r>
              <a:rPr sz="20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CIT </a:t>
            </a:r>
            <a:r>
              <a:rPr sz="20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v. Chensing </a:t>
            </a: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Ventures </a:t>
            </a:r>
            <a:r>
              <a:rPr sz="2000" spc="-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[2007] </a:t>
            </a:r>
            <a:r>
              <a:rPr sz="20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291 </a:t>
            </a:r>
            <a:r>
              <a:rPr sz="2000" spc="-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ITR</a:t>
            </a:r>
            <a:r>
              <a:rPr sz="2000" spc="-2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-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258</a:t>
            </a:r>
            <a:endParaRPr sz="2000">
              <a:latin typeface="Georgia" panose="02040502050405020303"/>
              <a:cs typeface="Georgia" panose="02040502050405020303"/>
            </a:endParaRPr>
          </a:p>
          <a:p>
            <a:pPr marL="356870">
              <a:lnSpc>
                <a:spcPts val="2195"/>
              </a:lnSpc>
              <a:spcBef>
                <a:spcPts val="5"/>
              </a:spcBef>
            </a:pPr>
            <a:r>
              <a:rPr sz="20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CIT </a:t>
            </a:r>
            <a:r>
              <a:rPr sz="20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v. </a:t>
            </a:r>
            <a:r>
              <a:rPr sz="20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Shilpa </a:t>
            </a:r>
            <a:r>
              <a:rPr sz="20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Dyeing </a:t>
            </a:r>
            <a:r>
              <a:rPr sz="20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&amp; </a:t>
            </a: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Printing Mills </a:t>
            </a:r>
            <a:r>
              <a:rPr sz="2000" spc="-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(P.) </a:t>
            </a:r>
            <a:r>
              <a:rPr sz="20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Ltd </a:t>
            </a:r>
            <a:r>
              <a:rPr sz="2000" spc="-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[2013] </a:t>
            </a:r>
            <a:r>
              <a:rPr sz="20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219</a:t>
            </a:r>
            <a:r>
              <a:rPr sz="2000" spc="-1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Taxman</a:t>
            </a:r>
            <a:endParaRPr sz="2000">
              <a:latin typeface="Georgia" panose="02040502050405020303"/>
              <a:cs typeface="Georgia" panose="02040502050405020303"/>
            </a:endParaRPr>
          </a:p>
          <a:p>
            <a:pPr marL="356870">
              <a:lnSpc>
                <a:spcPts val="2195"/>
              </a:lnSpc>
            </a:pPr>
            <a:r>
              <a:rPr sz="20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279(Guj.)</a:t>
            </a:r>
            <a:endParaRPr sz="20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Georgia" panose="02040502050405020303"/>
              <a:cs typeface="Georgia" panose="02040502050405020303"/>
            </a:endParaRPr>
          </a:p>
          <a:p>
            <a:pPr marL="356870" indent="-344805">
              <a:lnSpc>
                <a:spcPts val="2390"/>
              </a:lnSpc>
              <a:buFont typeface="Arial" panose="020B0604020202020204"/>
              <a:buChar char="•"/>
              <a:tabLst>
                <a:tab pos="356870" algn="l"/>
                <a:tab pos="357505" algn="l"/>
              </a:tabLst>
            </a:pPr>
            <a:r>
              <a:rPr sz="2000" b="1" spc="-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</a:t>
            </a:r>
            <a:r>
              <a:rPr sz="2000" b="1" spc="-1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Allowed:</a:t>
            </a:r>
            <a:endParaRPr sz="2000">
              <a:latin typeface="Georgia" panose="02040502050405020303"/>
              <a:cs typeface="Georgia" panose="02040502050405020303"/>
            </a:endParaRPr>
          </a:p>
          <a:p>
            <a:pPr marL="356870" marR="257810">
              <a:lnSpc>
                <a:spcPct val="78000"/>
              </a:lnSpc>
              <a:spcBef>
                <a:spcPts val="520"/>
              </a:spcBef>
            </a:pPr>
            <a:r>
              <a:rPr sz="20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Kim</a:t>
            </a:r>
            <a:r>
              <a:rPr sz="20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Pharma</a:t>
            </a:r>
            <a:r>
              <a:rPr sz="2000" spc="-1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-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(P)</a:t>
            </a:r>
            <a:r>
              <a:rPr sz="20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Ltd</a:t>
            </a:r>
            <a:r>
              <a:rPr sz="20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v.</a:t>
            </a:r>
            <a:r>
              <a:rPr sz="2000" spc="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CIT</a:t>
            </a:r>
            <a:r>
              <a:rPr sz="2000" spc="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-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[2013]</a:t>
            </a:r>
            <a:r>
              <a:rPr sz="2000" spc="-2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-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258</a:t>
            </a:r>
            <a:r>
              <a:rPr sz="2000" spc="-1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CTR </a:t>
            </a:r>
            <a:r>
              <a:rPr sz="2000" spc="-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454</a:t>
            </a:r>
            <a:r>
              <a:rPr sz="2000" spc="-11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(P&amp;H)</a:t>
            </a:r>
            <a:r>
              <a:rPr sz="20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relying</a:t>
            </a:r>
            <a:r>
              <a:rPr sz="2000" spc="-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on</a:t>
            </a:r>
            <a:r>
              <a:rPr sz="2000" spc="-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Fakir  </a:t>
            </a:r>
            <a:r>
              <a:rPr sz="20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Mohmed </a:t>
            </a:r>
            <a:r>
              <a:rPr sz="20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Haji </a:t>
            </a:r>
            <a:r>
              <a:rPr sz="20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Hasan </a:t>
            </a:r>
            <a:r>
              <a:rPr sz="20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v. </a:t>
            </a:r>
            <a:r>
              <a:rPr sz="20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CIT </a:t>
            </a:r>
            <a:r>
              <a:rPr sz="2000" spc="-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[2001] </a:t>
            </a:r>
            <a:r>
              <a:rPr sz="2000" spc="-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247</a:t>
            </a:r>
            <a:r>
              <a:rPr sz="2000" spc="-3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-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ITR </a:t>
            </a:r>
            <a:r>
              <a:rPr sz="2000" spc="-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290 </a:t>
            </a:r>
            <a:r>
              <a:rPr sz="20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(Guj.)</a:t>
            </a:r>
            <a:endParaRPr sz="20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50">
              <a:latin typeface="Georgia" panose="02040502050405020303"/>
              <a:cs typeface="Georgia" panose="02040502050405020303"/>
            </a:endParaRPr>
          </a:p>
          <a:p>
            <a:pPr marL="356870" indent="-344805">
              <a:lnSpc>
                <a:spcPct val="100000"/>
              </a:lnSpc>
              <a:buFont typeface="Arial" panose="020B0604020202020204"/>
              <a:buChar char="•"/>
              <a:tabLst>
                <a:tab pos="356870" algn="l"/>
                <a:tab pos="357505" algn="l"/>
              </a:tabLst>
            </a:pPr>
            <a:r>
              <a:rPr sz="2000" b="1" spc="-30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CBDT</a:t>
            </a:r>
            <a:r>
              <a:rPr sz="2000" b="1" spc="-75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95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Circular</a:t>
            </a:r>
            <a:r>
              <a:rPr sz="2000" b="1" spc="-225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85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No.</a:t>
            </a:r>
            <a:r>
              <a:rPr sz="2000" b="1" spc="-204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105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11/2019dt.</a:t>
            </a:r>
            <a:r>
              <a:rPr sz="2000" b="1" spc="-280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225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19/06/2019:</a:t>
            </a:r>
            <a:endParaRPr sz="2000">
              <a:latin typeface="Georgia" panose="02040502050405020303"/>
              <a:cs typeface="Georgia" panose="02040502050405020303"/>
            </a:endParaRPr>
          </a:p>
          <a:p>
            <a:pPr marL="356870" marR="5080">
              <a:lnSpc>
                <a:spcPct val="83000"/>
              </a:lnSpc>
              <a:spcBef>
                <a:spcPts val="410"/>
              </a:spcBef>
            </a:pPr>
            <a:r>
              <a:rPr sz="2000" spc="-5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Para 4 </a:t>
            </a:r>
            <a:r>
              <a:rPr sz="2000" spc="10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000" spc="-5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000" spc="10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said </a:t>
            </a:r>
            <a:r>
              <a:rPr sz="2000" spc="-5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circular </a:t>
            </a:r>
            <a:r>
              <a:rPr sz="2000" spc="20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CBDT </a:t>
            </a:r>
            <a:r>
              <a:rPr sz="2000" spc="25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have </a:t>
            </a:r>
            <a:r>
              <a:rPr sz="2000" spc="10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clarified </a:t>
            </a:r>
            <a:r>
              <a:rPr sz="2000" spc="-5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that </a:t>
            </a:r>
            <a:r>
              <a:rPr sz="2000" spc="-25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assessee </a:t>
            </a:r>
            <a:r>
              <a:rPr sz="2000" spc="-10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is entitled</a:t>
            </a:r>
            <a:r>
              <a:rPr sz="2000" spc="-260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to  </a:t>
            </a:r>
            <a:r>
              <a:rPr sz="2000" spc="10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claim </a:t>
            </a:r>
            <a:r>
              <a:rPr sz="2000" spc="-10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set-off </a:t>
            </a:r>
            <a:r>
              <a:rPr sz="2000" spc="10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000" spc="-5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loss </a:t>
            </a:r>
            <a:r>
              <a:rPr sz="2000" spc="10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against income determined </a:t>
            </a:r>
            <a:r>
              <a:rPr sz="2000" spc="30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u/s. </a:t>
            </a:r>
            <a:r>
              <a:rPr sz="2000" spc="10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115BBE </a:t>
            </a:r>
            <a:r>
              <a:rPr sz="2000" spc="-5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till </a:t>
            </a:r>
            <a:r>
              <a:rPr sz="2000" spc="165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AY  </a:t>
            </a:r>
            <a:r>
              <a:rPr sz="2000" spc="-30" dirty="0">
                <a:solidFill>
                  <a:srgbClr val="00AE50"/>
                </a:solidFill>
                <a:latin typeface="Georgia" panose="02040502050405020303"/>
                <a:cs typeface="Georgia" panose="02040502050405020303"/>
              </a:rPr>
              <a:t>2016-17</a:t>
            </a:r>
            <a:endParaRPr sz="20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50">
              <a:latin typeface="Georgia" panose="02040502050405020303"/>
              <a:cs typeface="Georgia" panose="02040502050405020303"/>
            </a:endParaRPr>
          </a:p>
          <a:p>
            <a:pPr marL="356870" indent="-344805">
              <a:lnSpc>
                <a:spcPct val="100000"/>
              </a:lnSpc>
              <a:buFont typeface="Arial" panose="020B0604020202020204"/>
              <a:buChar char="•"/>
              <a:tabLst>
                <a:tab pos="356870" algn="l"/>
                <a:tab pos="357505" algn="l"/>
              </a:tabLst>
            </a:pPr>
            <a:r>
              <a:rPr sz="2000" b="1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FromAY </a:t>
            </a:r>
            <a:r>
              <a:rPr sz="2000" b="1" spc="-11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2017-18- </a:t>
            </a:r>
            <a:r>
              <a:rPr sz="2000" b="1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Section</a:t>
            </a:r>
            <a:r>
              <a:rPr sz="2000" b="1" spc="-3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b="1" spc="-1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115BBEamended.</a:t>
            </a:r>
            <a:endParaRPr sz="2000">
              <a:latin typeface="Georgia" panose="02040502050405020303"/>
              <a:cs typeface="Georgia" panose="02040502050405020303"/>
            </a:endParaRPr>
          </a:p>
          <a:p>
            <a:pPr marL="356870" marR="231775" indent="-3175">
              <a:lnSpc>
                <a:spcPts val="1990"/>
              </a:lnSpc>
              <a:spcBef>
                <a:spcPts val="410"/>
              </a:spcBef>
            </a:pPr>
            <a:r>
              <a:rPr sz="2000" spc="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 </a:t>
            </a:r>
            <a:r>
              <a:rPr sz="20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set </a:t>
            </a: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off of </a:t>
            </a:r>
            <a:r>
              <a:rPr sz="20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loss or </a:t>
            </a:r>
            <a:r>
              <a:rPr sz="20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allowance </a:t>
            </a: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against </a:t>
            </a:r>
            <a:r>
              <a:rPr sz="2000" spc="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deemed </a:t>
            </a: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income</a:t>
            </a:r>
            <a:r>
              <a:rPr sz="2000" spc="-3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u/s </a:t>
            </a:r>
            <a:r>
              <a:rPr sz="2000" spc="-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68, </a:t>
            </a:r>
            <a:r>
              <a:rPr sz="2000" spc="-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69, </a:t>
            </a:r>
            <a:r>
              <a:rPr sz="20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69A,  </a:t>
            </a:r>
            <a:r>
              <a:rPr sz="2000" spc="-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69B </a:t>
            </a:r>
            <a:r>
              <a:rPr sz="20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or</a:t>
            </a:r>
            <a:r>
              <a:rPr sz="2000" spc="-1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69C.</a:t>
            </a:r>
            <a:endParaRPr sz="20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51215" y="6484643"/>
            <a:ext cx="222885" cy="1816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z="1000" spc="5" dirty="0">
                <a:latin typeface="Verdana" panose="020B0604030504040204"/>
                <a:cs typeface="Verdana" panose="020B0604030504040204"/>
              </a:rPr>
            </a:fld>
            <a:endParaRPr sz="10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9406" y="216408"/>
            <a:ext cx="7684751" cy="44299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7340" y="979373"/>
            <a:ext cx="8561705" cy="4959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SzPct val="92000"/>
              <a:buFont typeface="Wingdings" panose="05000000000000000000"/>
              <a:buChar char=""/>
              <a:tabLst>
                <a:tab pos="274955" algn="l"/>
              </a:tabLst>
            </a:pP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Onus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is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on assessee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 </a:t>
            </a:r>
            <a:r>
              <a:rPr sz="24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prove </a:t>
            </a:r>
            <a:r>
              <a:rPr sz="24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positively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source 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and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nature 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amount 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received </a:t>
            </a:r>
            <a:r>
              <a:rPr sz="2400" spc="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by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him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accounting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year, 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and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if he 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fails 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 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discharge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that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onus,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income-tax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authorities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are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entitled  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 </a:t>
            </a:r>
            <a:r>
              <a:rPr sz="2400" spc="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draw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inference that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amount </a:t>
            </a: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received </a:t>
            </a:r>
            <a:r>
              <a:rPr sz="2400" spc="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was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income 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nature.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12700" marR="12065" algn="just">
              <a:lnSpc>
                <a:spcPct val="100000"/>
              </a:lnSpc>
              <a:spcBef>
                <a:spcPts val="105"/>
              </a:spcBef>
              <a:buSzPct val="92000"/>
              <a:buFont typeface="Wingdings" panose="05000000000000000000"/>
              <a:buChar char=""/>
              <a:tabLst>
                <a:tab pos="274955" algn="l"/>
              </a:tabLst>
            </a:pP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Where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assessee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 </a:t>
            </a:r>
            <a:r>
              <a:rPr sz="2400" spc="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having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satisfactorily </a:t>
            </a:r>
            <a:r>
              <a:rPr sz="24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proved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source </a:t>
            </a: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and 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nature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amount </a:t>
            </a:r>
            <a:r>
              <a:rPr sz="24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which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he encased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on 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demonetization,  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revenue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authorities </a:t>
            </a:r>
            <a:r>
              <a:rPr sz="24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were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perfectly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justified in </a:t>
            </a:r>
            <a:r>
              <a:rPr sz="2400" spc="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drawing </a:t>
            </a:r>
            <a:r>
              <a:rPr sz="2400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  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inference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that 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said </a:t>
            </a: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sum </a:t>
            </a:r>
            <a:r>
              <a:rPr sz="2400" spc="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was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 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income</a:t>
            </a:r>
            <a:r>
              <a:rPr sz="2400" spc="3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nature.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00"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</a:pPr>
            <a:r>
              <a:rPr sz="2400" i="1" spc="-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-Chunilal</a:t>
            </a:r>
            <a:r>
              <a:rPr sz="2400" i="1" spc="-229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Rastogi</a:t>
            </a:r>
            <a:r>
              <a:rPr sz="2400" i="1" spc="-3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vs.</a:t>
            </a:r>
            <a:r>
              <a:rPr sz="2400" i="1" spc="-1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CIT</a:t>
            </a:r>
            <a:r>
              <a:rPr sz="2400" i="1" spc="-1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[1955]</a:t>
            </a:r>
            <a:r>
              <a:rPr sz="2400" i="1" spc="-1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28ITR</a:t>
            </a:r>
            <a:r>
              <a:rPr sz="2400" i="1" spc="-1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341</a:t>
            </a:r>
            <a:r>
              <a:rPr sz="2400" i="1" spc="-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(Pat.)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i="1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-Anil</a:t>
            </a:r>
            <a:r>
              <a:rPr sz="2400" i="1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KumarSingh</a:t>
            </a:r>
            <a:r>
              <a:rPr sz="2400" i="1" spc="-1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vs.</a:t>
            </a:r>
            <a:r>
              <a:rPr sz="2400" i="1" spc="-1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CIT</a:t>
            </a:r>
            <a:r>
              <a:rPr sz="2400" i="1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[1972]</a:t>
            </a:r>
            <a:r>
              <a:rPr sz="2400" i="1" spc="-1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84ITR</a:t>
            </a:r>
            <a:r>
              <a:rPr sz="2400" i="1" spc="-10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307</a:t>
            </a:r>
            <a:r>
              <a:rPr sz="2400" i="1" spc="-1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(Cal.)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i="1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-M.</a:t>
            </a:r>
            <a:r>
              <a:rPr sz="2400" i="1" spc="-10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L.</a:t>
            </a:r>
            <a:r>
              <a:rPr sz="2400" i="1" spc="-1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Tewaryvs.</a:t>
            </a:r>
            <a:r>
              <a:rPr sz="2400" i="1" spc="-1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CIT</a:t>
            </a:r>
            <a:r>
              <a:rPr sz="2400" i="1" spc="-1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[1955]</a:t>
            </a:r>
            <a:r>
              <a:rPr sz="2400" i="1" spc="-1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27</a:t>
            </a:r>
            <a:r>
              <a:rPr sz="2400" i="1" spc="-1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ITR</a:t>
            </a:r>
            <a:r>
              <a:rPr sz="2400" i="1" spc="-1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1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630</a:t>
            </a:r>
            <a:r>
              <a:rPr sz="2400" i="1" spc="-2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i="1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(PAT.)</a:t>
            </a:r>
            <a:endParaRPr sz="24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51215" y="6484643"/>
            <a:ext cx="222885" cy="1816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z="1000" spc="5" dirty="0">
                <a:latin typeface="Verdana" panose="020B0604030504040204"/>
                <a:cs typeface="Verdana" panose="020B0604030504040204"/>
              </a:rPr>
            </a:fld>
            <a:endParaRPr sz="10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468" y="23571"/>
            <a:ext cx="8733155" cy="5444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10160" indent="-256540" algn="just">
              <a:lnSpc>
                <a:spcPct val="100000"/>
              </a:lnSpc>
              <a:spcBef>
                <a:spcPts val="100"/>
              </a:spcBef>
              <a:buClr>
                <a:srgbClr val="2CA1BE"/>
              </a:buClr>
              <a:buSzPct val="67000"/>
              <a:buFont typeface="Arial" panose="020B0604020202020204"/>
              <a:buChar char=""/>
              <a:tabLst>
                <a:tab pos="269240" algn="l"/>
              </a:tabLst>
            </a:pPr>
            <a:r>
              <a:rPr sz="1800" b="1" i="1" spc="-5" dirty="0">
                <a:latin typeface="Times New Roman" panose="02020603050405020304"/>
                <a:cs typeface="Times New Roman" panose="02020603050405020304"/>
              </a:rPr>
              <a:t>Section </a:t>
            </a:r>
            <a:r>
              <a:rPr sz="1800" b="1" i="1" dirty="0">
                <a:latin typeface="Times New Roman" panose="02020603050405020304"/>
                <a:cs typeface="Times New Roman" panose="02020603050405020304"/>
              </a:rPr>
              <a:t>45(1) </a:t>
            </a:r>
            <a:r>
              <a:rPr sz="1800" b="1" i="1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800" b="1" i="1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800" b="1" i="1" spc="-5" dirty="0">
                <a:latin typeface="Times New Roman" panose="02020603050405020304"/>
                <a:cs typeface="Times New Roman" panose="02020603050405020304"/>
              </a:rPr>
              <a:t>Prevention </a:t>
            </a:r>
            <a:r>
              <a:rPr sz="1800" b="1" i="1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800" b="1" i="1" spc="-5" dirty="0">
                <a:latin typeface="Times New Roman" panose="02020603050405020304"/>
                <a:cs typeface="Times New Roman" panose="02020603050405020304"/>
              </a:rPr>
              <a:t>Money-Laundering Act, 2002, insofar </a:t>
            </a:r>
            <a:r>
              <a:rPr sz="1800" b="1" i="1" spc="5" dirty="0">
                <a:latin typeface="Times New Roman" panose="02020603050405020304"/>
                <a:cs typeface="Times New Roman" panose="02020603050405020304"/>
              </a:rPr>
              <a:t>as </a:t>
            </a:r>
            <a:r>
              <a:rPr sz="1800" b="1" i="1" dirty="0">
                <a:latin typeface="Times New Roman" panose="02020603050405020304"/>
                <a:cs typeface="Times New Roman" panose="02020603050405020304"/>
              </a:rPr>
              <a:t>it </a:t>
            </a:r>
            <a:r>
              <a:rPr sz="1800" b="1" i="1" spc="-20" dirty="0">
                <a:latin typeface="Times New Roman" panose="02020603050405020304"/>
                <a:cs typeface="Times New Roman" panose="02020603050405020304"/>
              </a:rPr>
              <a:t>imposes  </a:t>
            </a:r>
            <a:r>
              <a:rPr sz="1800" b="1" i="1" dirty="0">
                <a:latin typeface="Times New Roman" panose="02020603050405020304"/>
                <a:cs typeface="Times New Roman" panose="02020603050405020304"/>
              </a:rPr>
              <a:t>two </a:t>
            </a:r>
            <a:r>
              <a:rPr sz="1800" b="1" i="1" spc="-5" dirty="0">
                <a:latin typeface="Times New Roman" panose="02020603050405020304"/>
                <a:cs typeface="Times New Roman" panose="02020603050405020304"/>
              </a:rPr>
              <a:t>further conditions </a:t>
            </a:r>
            <a:r>
              <a:rPr sz="1800" b="1" i="1" dirty="0">
                <a:latin typeface="Times New Roman" panose="02020603050405020304"/>
                <a:cs typeface="Times New Roman" panose="02020603050405020304"/>
              </a:rPr>
              <a:t>for </a:t>
            </a:r>
            <a:r>
              <a:rPr sz="1800" b="1" i="1" spc="-5" dirty="0">
                <a:latin typeface="Times New Roman" panose="02020603050405020304"/>
                <a:cs typeface="Times New Roman" panose="02020603050405020304"/>
              </a:rPr>
              <a:t>release </a:t>
            </a:r>
            <a:r>
              <a:rPr sz="1800" b="1" i="1" dirty="0">
                <a:latin typeface="Times New Roman" panose="02020603050405020304"/>
                <a:cs typeface="Times New Roman" panose="02020603050405020304"/>
              </a:rPr>
              <a:t>on bail, to </a:t>
            </a:r>
            <a:r>
              <a:rPr sz="1800" b="1" i="1" spc="5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1800" b="1" i="1" spc="-5" dirty="0">
                <a:latin typeface="Times New Roman" panose="02020603050405020304"/>
                <a:cs typeface="Times New Roman" panose="02020603050405020304"/>
              </a:rPr>
              <a:t>unconstitutional </a:t>
            </a:r>
            <a:r>
              <a:rPr sz="1800" b="1" i="1" dirty="0">
                <a:latin typeface="Times New Roman" panose="02020603050405020304"/>
                <a:cs typeface="Times New Roman" panose="02020603050405020304"/>
              </a:rPr>
              <a:t>as it </a:t>
            </a:r>
            <a:r>
              <a:rPr sz="1800" b="1" i="1" spc="-5" dirty="0">
                <a:latin typeface="Times New Roman" panose="02020603050405020304"/>
                <a:cs typeface="Times New Roman" panose="02020603050405020304"/>
              </a:rPr>
              <a:t>violates Articles </a:t>
            </a:r>
            <a:r>
              <a:rPr sz="1800" b="1" i="1" spc="-15" dirty="0">
                <a:latin typeface="Times New Roman" panose="02020603050405020304"/>
                <a:cs typeface="Times New Roman" panose="02020603050405020304"/>
              </a:rPr>
              <a:t>14  </a:t>
            </a:r>
            <a:r>
              <a:rPr sz="1800" b="1" i="1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1800" b="1" i="1" spc="5" dirty="0">
                <a:latin typeface="Times New Roman" panose="02020603050405020304"/>
                <a:cs typeface="Times New Roman" panose="02020603050405020304"/>
              </a:rPr>
              <a:t>21 of </a:t>
            </a:r>
            <a:r>
              <a:rPr sz="1800" b="1" i="1" dirty="0">
                <a:latin typeface="Times New Roman" panose="02020603050405020304"/>
                <a:cs typeface="Times New Roman" panose="02020603050405020304"/>
              </a:rPr>
              <a:t>the Constitution </a:t>
            </a:r>
            <a:r>
              <a:rPr sz="1800" b="1" i="1" spc="5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1800" b="1" i="1" spc="-1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i="1" dirty="0">
                <a:latin typeface="Times New Roman" panose="02020603050405020304"/>
                <a:cs typeface="Times New Roman" panose="02020603050405020304"/>
              </a:rPr>
              <a:t>India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415"/>
              </a:spcBef>
              <a:buClr>
                <a:srgbClr val="2CA1BE"/>
              </a:buClr>
              <a:buSzPct val="67000"/>
              <a:buFont typeface="Arial" panose="020B0604020202020204"/>
              <a:buChar char=""/>
              <a:tabLst>
                <a:tab pos="269240" algn="l"/>
              </a:tabLst>
            </a:pPr>
            <a:r>
              <a:rPr sz="1800" i="1" spc="-15" dirty="0">
                <a:latin typeface="Times New Roman" panose="02020603050405020304"/>
                <a:cs typeface="Times New Roman" panose="02020603050405020304"/>
              </a:rPr>
              <a:t>Regard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being had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to the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above, we </a:t>
            </a:r>
            <a:r>
              <a:rPr sz="1800" i="1" spc="-15" dirty="0">
                <a:latin typeface="Times New Roman" panose="02020603050405020304"/>
                <a:cs typeface="Times New Roman" panose="02020603050405020304"/>
              </a:rPr>
              <a:t>declare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Section 45(1)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800" i="1" spc="-10" dirty="0">
                <a:latin typeface="Times New Roman" panose="02020603050405020304"/>
                <a:cs typeface="Times New Roman" panose="02020603050405020304"/>
              </a:rPr>
              <a:t>Prevention of </a:t>
            </a:r>
            <a:r>
              <a:rPr sz="1800" i="1" spc="-25" dirty="0">
                <a:latin typeface="Times New Roman" panose="02020603050405020304"/>
                <a:cs typeface="Times New Roman" panose="02020603050405020304"/>
              </a:rPr>
              <a:t>Money- 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Laundering Act, 2002, insofar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as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it imposes </a:t>
            </a:r>
            <a:r>
              <a:rPr sz="1800" i="1" spc="-10" dirty="0">
                <a:latin typeface="Times New Roman" panose="02020603050405020304"/>
                <a:cs typeface="Times New Roman" panose="02020603050405020304"/>
              </a:rPr>
              <a:t>two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further conditions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for </a:t>
            </a:r>
            <a:r>
              <a:rPr sz="1800" i="1" spc="-15" dirty="0">
                <a:latin typeface="Times New Roman" panose="02020603050405020304"/>
                <a:cs typeface="Times New Roman" panose="02020603050405020304"/>
              </a:rPr>
              <a:t>release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on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bail,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to 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unconstitutional as it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violates Articles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14 and 21 of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the Constitution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India. </a:t>
            </a:r>
            <a:r>
              <a:rPr sz="1800" i="1" spc="-10" dirty="0">
                <a:latin typeface="Times New Roman" panose="02020603050405020304"/>
                <a:cs typeface="Times New Roman" panose="02020603050405020304"/>
              </a:rPr>
              <a:t>All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the 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matters </a:t>
            </a:r>
            <a:r>
              <a:rPr sz="1800" i="1" spc="-10" dirty="0">
                <a:latin typeface="Times New Roman" panose="02020603050405020304"/>
                <a:cs typeface="Times New Roman" panose="02020603050405020304"/>
              </a:rPr>
              <a:t>before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us in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which bail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has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been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denied, because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800" i="1" spc="-15" dirty="0">
                <a:latin typeface="Times New Roman" panose="02020603050405020304"/>
                <a:cs typeface="Times New Roman" panose="02020603050405020304"/>
              </a:rPr>
              <a:t>presence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the twin 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conditions contained </a:t>
            </a:r>
            <a:r>
              <a:rPr sz="1800" i="1" spc="-1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Section 45, </a:t>
            </a:r>
            <a:r>
              <a:rPr sz="1800" i="1" spc="-10" dirty="0">
                <a:latin typeface="Times New Roman" panose="02020603050405020304"/>
                <a:cs typeface="Times New Roman" panose="02020603050405020304"/>
              </a:rPr>
              <a:t>will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now go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back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800" i="1" spc="-15" dirty="0">
                <a:latin typeface="Times New Roman" panose="02020603050405020304"/>
                <a:cs typeface="Times New Roman" panose="02020603050405020304"/>
              </a:rPr>
              <a:t>respective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Courts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which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denied  bail. All such </a:t>
            </a:r>
            <a:r>
              <a:rPr sz="1800" i="1" spc="-15" dirty="0">
                <a:latin typeface="Times New Roman" panose="02020603050405020304"/>
                <a:cs typeface="Times New Roman" panose="02020603050405020304"/>
              </a:rPr>
              <a:t>orders </a:t>
            </a:r>
            <a:r>
              <a:rPr sz="1800" i="1" spc="-25" dirty="0">
                <a:latin typeface="Times New Roman" panose="02020603050405020304"/>
                <a:cs typeface="Times New Roman" panose="02020603050405020304"/>
              </a:rPr>
              <a:t>are </a:t>
            </a:r>
            <a:r>
              <a:rPr sz="1800" i="1" spc="-10" dirty="0">
                <a:latin typeface="Times New Roman" panose="02020603050405020304"/>
                <a:cs typeface="Times New Roman" panose="02020603050405020304"/>
              </a:rPr>
              <a:t>set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aside, and the cases </a:t>
            </a:r>
            <a:r>
              <a:rPr sz="1800" i="1" spc="-15" dirty="0">
                <a:latin typeface="Times New Roman" panose="02020603050405020304"/>
                <a:cs typeface="Times New Roman" panose="02020603050405020304"/>
              </a:rPr>
              <a:t>remanded to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800" i="1" spc="-15" dirty="0">
                <a:latin typeface="Times New Roman" panose="02020603050405020304"/>
                <a:cs typeface="Times New Roman" panose="02020603050405020304"/>
              </a:rPr>
              <a:t>respective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Courts to </a:t>
            </a:r>
            <a:r>
              <a:rPr sz="1800" i="1" spc="10" dirty="0">
                <a:latin typeface="Times New Roman" panose="02020603050405020304"/>
                <a:cs typeface="Times New Roman" panose="02020603050405020304"/>
              </a:rPr>
              <a:t>be  </a:t>
            </a:r>
            <a:r>
              <a:rPr sz="1800" i="1" spc="-15" dirty="0">
                <a:latin typeface="Times New Roman" panose="02020603050405020304"/>
                <a:cs typeface="Times New Roman" panose="02020603050405020304"/>
              </a:rPr>
              <a:t>heard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on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merits, without application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800" i="1" spc="-1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twin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conditions contained </a:t>
            </a:r>
            <a:r>
              <a:rPr sz="1800" i="1" spc="-1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Section </a:t>
            </a:r>
            <a:r>
              <a:rPr sz="1800" i="1" spc="-10" dirty="0">
                <a:latin typeface="Times New Roman" panose="02020603050405020304"/>
                <a:cs typeface="Times New Roman" panose="02020603050405020304"/>
              </a:rPr>
              <a:t>45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the  2002 Act.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Considering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that persons </a:t>
            </a:r>
            <a:r>
              <a:rPr sz="1800" i="1" spc="-25" dirty="0">
                <a:latin typeface="Times New Roman" panose="02020603050405020304"/>
                <a:cs typeface="Times New Roman" panose="02020603050405020304"/>
              </a:rPr>
              <a:t>are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languishing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jail and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personal liberty is 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involved, all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these matters </a:t>
            </a:r>
            <a:r>
              <a:rPr sz="1800" i="1" spc="-25" dirty="0">
                <a:latin typeface="Times New Roman" panose="02020603050405020304"/>
                <a:cs typeface="Times New Roman" panose="02020603050405020304"/>
              </a:rPr>
              <a:t>are </a:t>
            </a:r>
            <a:r>
              <a:rPr sz="1800" i="1" spc="-1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1800" i="1" spc="-10" dirty="0">
                <a:latin typeface="Times New Roman" panose="02020603050405020304"/>
                <a:cs typeface="Times New Roman" panose="02020603050405020304"/>
              </a:rPr>
              <a:t>taken up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at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the earliest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by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800" i="1" spc="-15" dirty="0">
                <a:latin typeface="Times New Roman" panose="02020603050405020304"/>
                <a:cs typeface="Times New Roman" panose="02020603050405020304"/>
              </a:rPr>
              <a:t>respective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Courts for  </a:t>
            </a:r>
            <a:r>
              <a:rPr sz="1800" i="1" spc="-20" dirty="0">
                <a:latin typeface="Times New Roman" panose="02020603050405020304"/>
                <a:cs typeface="Times New Roman" panose="02020603050405020304"/>
              </a:rPr>
              <a:t>fresh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decision. The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writ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petitions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and the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appeals </a:t>
            </a:r>
            <a:r>
              <a:rPr sz="1800" i="1" spc="-25" dirty="0">
                <a:latin typeface="Times New Roman" panose="02020603050405020304"/>
                <a:cs typeface="Times New Roman" panose="02020603050405020304"/>
              </a:rPr>
              <a:t>are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disposed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1800" i="1" spc="-1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i="1" spc="-15" dirty="0">
                <a:latin typeface="Times New Roman" panose="02020603050405020304"/>
                <a:cs typeface="Times New Roman" panose="02020603050405020304"/>
              </a:rPr>
              <a:t>accordingly.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268605" marR="6350" indent="-256540" algn="just">
              <a:lnSpc>
                <a:spcPct val="100000"/>
              </a:lnSpc>
              <a:spcBef>
                <a:spcPts val="415"/>
              </a:spcBef>
              <a:buClr>
                <a:srgbClr val="2CA1BE"/>
              </a:buClr>
              <a:buSzPct val="67000"/>
              <a:buFont typeface="Arial" panose="020B0604020202020204"/>
              <a:buChar char=""/>
              <a:tabLst>
                <a:tab pos="269240" algn="l"/>
              </a:tabLst>
            </a:pPr>
            <a:r>
              <a:rPr sz="1800" i="1" dirty="0">
                <a:latin typeface="Times New Roman" panose="02020603050405020304"/>
                <a:cs typeface="Times New Roman" panose="02020603050405020304"/>
              </a:rPr>
              <a:t>The conditions </a:t>
            </a:r>
            <a:r>
              <a:rPr sz="1800" i="1" spc="-25" dirty="0">
                <a:latin typeface="Times New Roman" panose="02020603050405020304"/>
                <a:cs typeface="Times New Roman" panose="02020603050405020304"/>
              </a:rPr>
              <a:t>are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the Public </a:t>
            </a:r>
            <a:r>
              <a:rPr sz="1800" i="1" spc="-10" dirty="0">
                <a:latin typeface="Times New Roman" panose="02020603050405020304"/>
                <a:cs typeface="Times New Roman" panose="02020603050405020304"/>
              </a:rPr>
              <a:t>Prosecutor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must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given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an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opportunity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to oppose </a:t>
            </a:r>
            <a:r>
              <a:rPr sz="1800" i="1" spc="-30" dirty="0">
                <a:latin typeface="Times New Roman" panose="02020603050405020304"/>
                <a:cs typeface="Times New Roman" panose="02020603050405020304"/>
              </a:rPr>
              <a:t>any 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application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for </a:t>
            </a:r>
            <a:r>
              <a:rPr sz="1800" i="1" spc="-15" dirty="0">
                <a:latin typeface="Times New Roman" panose="02020603050405020304"/>
                <a:cs typeface="Times New Roman" panose="02020603050405020304"/>
              </a:rPr>
              <a:t>release </a:t>
            </a:r>
            <a:r>
              <a:rPr sz="1800" i="1" spc="-10" dirty="0">
                <a:latin typeface="Times New Roman" panose="02020603050405020304"/>
                <a:cs typeface="Times New Roman" panose="02020603050405020304"/>
              </a:rPr>
              <a:t>on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bail </a:t>
            </a:r>
            <a:r>
              <a:rPr sz="1800" i="1" spc="-10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Court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must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satisfied, </a:t>
            </a:r>
            <a:r>
              <a:rPr sz="1800" i="1" spc="-30" dirty="0">
                <a:latin typeface="Times New Roman" panose="02020603050405020304"/>
                <a:cs typeface="Times New Roman" panose="02020603050405020304"/>
              </a:rPr>
              <a:t>where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the Public </a:t>
            </a:r>
            <a:r>
              <a:rPr sz="1800" i="1" spc="-10" dirty="0">
                <a:latin typeface="Times New Roman" panose="02020603050405020304"/>
                <a:cs typeface="Times New Roman" panose="02020603050405020304"/>
              </a:rPr>
              <a:t>Prosecutor 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opposes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application,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1800" i="1" spc="-25" dirty="0">
                <a:latin typeface="Times New Roman" panose="02020603050405020304"/>
                <a:cs typeface="Times New Roman" panose="02020603050405020304"/>
              </a:rPr>
              <a:t>there are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reasonable </a:t>
            </a:r>
            <a:r>
              <a:rPr sz="1800" i="1" spc="-15" dirty="0">
                <a:latin typeface="Times New Roman" panose="02020603050405020304"/>
                <a:cs typeface="Times New Roman" panose="02020603050405020304"/>
              </a:rPr>
              <a:t>grounds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for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believing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that the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accused is 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not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guilty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such offence,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he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is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not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likely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commit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any </a:t>
            </a:r>
            <a:r>
              <a:rPr sz="1800" i="1" spc="-5" dirty="0">
                <a:latin typeface="Times New Roman" panose="02020603050405020304"/>
                <a:cs typeface="Times New Roman" panose="02020603050405020304"/>
              </a:rPr>
              <a:t>offence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while </a:t>
            </a:r>
            <a:r>
              <a:rPr sz="1800" i="1" spc="5" dirty="0">
                <a:latin typeface="Times New Roman" panose="02020603050405020304"/>
                <a:cs typeface="Times New Roman" panose="02020603050405020304"/>
              </a:rPr>
              <a:t>on</a:t>
            </a:r>
            <a:r>
              <a:rPr sz="1800" i="1" spc="-1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i="1" dirty="0">
                <a:latin typeface="Times New Roman" panose="02020603050405020304"/>
                <a:cs typeface="Times New Roman" panose="02020603050405020304"/>
              </a:rPr>
              <a:t>bail.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R="635" algn="ctr">
              <a:lnSpc>
                <a:spcPct val="100000"/>
              </a:lnSpc>
              <a:spcBef>
                <a:spcPts val="390"/>
              </a:spcBef>
            </a:pPr>
            <a:r>
              <a:rPr sz="1800" b="1" i="1" spc="5" dirty="0">
                <a:latin typeface="Times New Roman" panose="02020603050405020304"/>
                <a:cs typeface="Times New Roman" panose="02020603050405020304"/>
              </a:rPr>
              <a:t>[2017] 87 </a:t>
            </a:r>
            <a:r>
              <a:rPr sz="1800" b="1" i="1" dirty="0">
                <a:latin typeface="Times New Roman" panose="02020603050405020304"/>
                <a:cs typeface="Times New Roman" panose="02020603050405020304"/>
              </a:rPr>
              <a:t>taxmann.com </a:t>
            </a:r>
            <a:r>
              <a:rPr sz="1800" b="1" i="1" spc="5" dirty="0">
                <a:latin typeface="Times New Roman" panose="02020603050405020304"/>
                <a:cs typeface="Times New Roman" panose="02020603050405020304"/>
              </a:rPr>
              <a:t>257</a:t>
            </a:r>
            <a:r>
              <a:rPr sz="1800" b="1" i="1" spc="-1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i="1" dirty="0">
                <a:latin typeface="Times New Roman" panose="02020603050405020304"/>
                <a:cs typeface="Times New Roman" panose="02020603050405020304"/>
              </a:rPr>
              <a:t>(SC)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R="1905" algn="ctr">
              <a:lnSpc>
                <a:spcPct val="100000"/>
              </a:lnSpc>
              <a:spcBef>
                <a:spcPts val="410"/>
              </a:spcBef>
            </a:pPr>
            <a:r>
              <a:rPr sz="1800" b="1" i="1" dirty="0">
                <a:latin typeface="Times New Roman" panose="02020603050405020304"/>
                <a:cs typeface="Times New Roman" panose="02020603050405020304"/>
              </a:rPr>
              <a:t>Nikesh </a:t>
            </a:r>
            <a:r>
              <a:rPr sz="1800" b="1" i="1" spc="-20" dirty="0">
                <a:latin typeface="Times New Roman" panose="02020603050405020304"/>
                <a:cs typeface="Times New Roman" panose="02020603050405020304"/>
              </a:rPr>
              <a:t>Tarachand</a:t>
            </a:r>
            <a:r>
              <a:rPr sz="1800" b="1" i="1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i="1" dirty="0">
                <a:latin typeface="Times New Roman" panose="02020603050405020304"/>
                <a:cs typeface="Times New Roman" panose="02020603050405020304"/>
              </a:rPr>
              <a:t>Shah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1576" y="6409053"/>
            <a:ext cx="2170430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b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hu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p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e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n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d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r</a:t>
            </a:r>
            <a:r>
              <a:rPr sz="1000" spc="-5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s</a:t>
            </a:r>
            <a:r>
              <a:rPr sz="1000" spc="15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5" dirty="0">
                <a:latin typeface="Verdana" panose="020B0604030504040204"/>
                <a:cs typeface="Verdana" panose="020B0604030504040204"/>
                <a:hlinkClick r:id="rId1"/>
              </a:rPr>
              <a:t>ca@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t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m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i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l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.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c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m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*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**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932250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7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08089" y="6562367"/>
            <a:ext cx="635000" cy="1816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3</a:t>
            </a:r>
            <a:r>
              <a:rPr sz="1000" spc="-5" dirty="0">
                <a:latin typeface="Verdana" panose="020B0604030504040204"/>
                <a:cs typeface="Verdana" panose="020B0604030504040204"/>
              </a:rPr>
              <a:t>/</a:t>
            </a:r>
            <a:r>
              <a:rPr sz="1000" spc="10" dirty="0">
                <a:latin typeface="Verdana" panose="020B0604030504040204"/>
                <a:cs typeface="Verdana" panose="020B0604030504040204"/>
              </a:rPr>
              <a:t>9</a:t>
            </a:r>
            <a:r>
              <a:rPr sz="1000" spc="-5" dirty="0">
                <a:latin typeface="Verdana" panose="020B0604030504040204"/>
                <a:cs typeface="Verdana" panose="020B0604030504040204"/>
              </a:rPr>
              <a:t>/</a:t>
            </a:r>
            <a:r>
              <a:rPr sz="1000" spc="10" dirty="0">
                <a:latin typeface="Verdana" panose="020B0604030504040204"/>
                <a:cs typeface="Verdana" panose="020B0604030504040204"/>
              </a:rPr>
              <a:t>2020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9503" y="210311"/>
            <a:ext cx="6764269" cy="38806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4291" y="672809"/>
            <a:ext cx="8553450" cy="537972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88900" algn="just">
              <a:lnSpc>
                <a:spcPct val="100000"/>
              </a:lnSpc>
              <a:spcBef>
                <a:spcPts val="410"/>
              </a:spcBef>
            </a:pPr>
            <a:r>
              <a:rPr sz="2400" b="1" i="1" u="heavy" spc="-14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Cash</a:t>
            </a:r>
            <a:r>
              <a:rPr sz="2400" b="1" i="1" u="heavy" spc="-42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u="heavy" spc="-9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in</a:t>
            </a:r>
            <a:r>
              <a:rPr sz="2400" b="1" i="1" u="heavy" spc="-39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u="heavy" spc="-15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handinbooks: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12700" marR="5715" algn="just">
              <a:lnSpc>
                <a:spcPct val="90000"/>
              </a:lnSpc>
              <a:spcBef>
                <a:spcPts val="595"/>
              </a:spcBef>
              <a:buSzPct val="92000"/>
              <a:buFont typeface="Wingdings" panose="05000000000000000000"/>
              <a:buChar char=""/>
              <a:tabLst>
                <a:tab pos="275590" algn="l"/>
              </a:tabLst>
            </a:pP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Where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amount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en-cashed</a:t>
            </a:r>
            <a:r>
              <a:rPr sz="2400" spc="5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on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demonetization </a:t>
            </a:r>
            <a:r>
              <a:rPr sz="2400" spc="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was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part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cash balance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 the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books of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account, </a:t>
            </a:r>
            <a:r>
              <a:rPr sz="2400" spc="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AO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can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disbelieve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 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part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such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cash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balance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being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specified 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denominations, </a:t>
            </a:r>
            <a:r>
              <a:rPr sz="2400" spc="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when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books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are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</a:t>
            </a:r>
            <a:r>
              <a:rPr sz="2400" spc="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-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rejected.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12700" marR="282575" algn="just">
              <a:lnSpc>
                <a:spcPct val="100000"/>
              </a:lnSpc>
              <a:spcBef>
                <a:spcPts val="290"/>
              </a:spcBef>
            </a:pPr>
            <a:r>
              <a:rPr sz="2400" spc="-1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-</a:t>
            </a:r>
            <a:r>
              <a:rPr sz="2400" b="1" i="1" spc="-1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Lalchand</a:t>
            </a:r>
            <a:r>
              <a:rPr sz="2400" b="1" i="1" spc="-3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1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BhagatAmbicaRamvs.</a:t>
            </a:r>
            <a:r>
              <a:rPr sz="2400" b="1" i="1" spc="-3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CIT</a:t>
            </a:r>
            <a:r>
              <a:rPr sz="2400" b="1" i="1" spc="-3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1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[1959]37</a:t>
            </a:r>
            <a:r>
              <a:rPr sz="2400" b="1" i="1" spc="-40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1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ITR</a:t>
            </a:r>
            <a:r>
              <a:rPr sz="2400" b="1" i="1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2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288(SC).  </a:t>
            </a:r>
            <a:r>
              <a:rPr sz="2400" b="1" i="1" u="heavy" spc="-11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Affidavit </a:t>
            </a:r>
            <a:r>
              <a:rPr sz="2400" b="1" i="1" u="heavy" spc="-7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of</a:t>
            </a:r>
            <a:r>
              <a:rPr sz="2400" b="1" i="1" u="heavy" spc="-36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u="heavy" spc="-229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payers: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12700" marR="5080" algn="just">
              <a:lnSpc>
                <a:spcPct val="90000"/>
              </a:lnSpc>
              <a:spcBef>
                <a:spcPts val="605"/>
              </a:spcBef>
              <a:buSzPct val="92000"/>
              <a:buFont typeface="Wingdings" panose="05000000000000000000"/>
              <a:buChar char=""/>
              <a:tabLst>
                <a:tab pos="275590" algn="l"/>
              </a:tabLst>
            </a:pP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When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assessee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submitted 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books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account </a:t>
            </a:r>
            <a:r>
              <a:rPr sz="2400" spc="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showing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relevant 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entries </a:t>
            </a:r>
            <a:r>
              <a:rPr sz="2400" spc="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showing 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payment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being 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made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 them </a:t>
            </a:r>
            <a:r>
              <a:rPr sz="2400" spc="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which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resulted 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cash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 </a:t>
            </a:r>
            <a:r>
              <a:rPr sz="2400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its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books and also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submitted 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affidavits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payers, </a:t>
            </a:r>
            <a:r>
              <a:rPr sz="2400" spc="5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Revenue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authorities </a:t>
            </a:r>
            <a:r>
              <a:rPr sz="2400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can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 </a:t>
            </a: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hold 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that it </a:t>
            </a:r>
            <a:r>
              <a:rPr sz="2400" spc="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was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possible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that 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all 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payments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after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particular</a:t>
            </a:r>
            <a:r>
              <a:rPr sz="2400" spc="5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date </a:t>
            </a:r>
            <a:r>
              <a:rPr sz="2400" spc="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were </a:t>
            </a: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being 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made </a:t>
            </a:r>
            <a:r>
              <a:rPr sz="2400" spc="-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 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multiples of </a:t>
            </a:r>
            <a:r>
              <a:rPr sz="2400" spc="-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Rs. </a:t>
            </a:r>
            <a:r>
              <a:rPr sz="2400" spc="-1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1000. </a:t>
            </a:r>
            <a:r>
              <a:rPr sz="2400" spc="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addition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can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sustained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based </a:t>
            </a:r>
            <a:r>
              <a:rPr sz="2400" spc="-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on  </a:t>
            </a: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pure</a:t>
            </a:r>
            <a:r>
              <a:rPr sz="2400" spc="-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surmise.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12700" algn="just">
              <a:lnSpc>
                <a:spcPct val="100000"/>
              </a:lnSpc>
              <a:spcBef>
                <a:spcPts val="310"/>
              </a:spcBef>
            </a:pPr>
            <a:r>
              <a:rPr sz="2400" b="1" i="1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-</a:t>
            </a:r>
            <a:r>
              <a:rPr sz="2400" b="1" i="1" spc="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1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MehtaParikh&amp;</a:t>
            </a:r>
            <a:r>
              <a:rPr sz="2400" b="1" i="1" spc="1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Co.</a:t>
            </a:r>
            <a:r>
              <a:rPr sz="2400" b="1" i="1" spc="-3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v.</a:t>
            </a:r>
            <a:r>
              <a:rPr sz="2400" b="1" i="1" spc="-2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1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CIT</a:t>
            </a:r>
            <a:r>
              <a:rPr sz="2400" b="1" i="1" spc="-3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1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[1956]30ITR</a:t>
            </a:r>
            <a:r>
              <a:rPr sz="2400" b="1" i="1" spc="-3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181</a:t>
            </a:r>
            <a:r>
              <a:rPr sz="2400" b="1" i="1" spc="-20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1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(SC).</a:t>
            </a:r>
            <a:endParaRPr sz="24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51215" y="6484643"/>
            <a:ext cx="222885" cy="1816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z="1000" spc="5" dirty="0">
                <a:latin typeface="Verdana" panose="020B0604030504040204"/>
                <a:cs typeface="Verdana" panose="020B0604030504040204"/>
              </a:rPr>
            </a:fld>
            <a:endParaRPr sz="10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3303" y="332231"/>
            <a:ext cx="6764269" cy="38806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7340" y="829132"/>
            <a:ext cx="8557895" cy="4789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algn="just">
              <a:lnSpc>
                <a:spcPct val="100000"/>
              </a:lnSpc>
              <a:spcBef>
                <a:spcPts val="100"/>
              </a:spcBef>
            </a:pPr>
            <a:r>
              <a:rPr sz="2400" b="1" i="1" spc="-1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Cash </a:t>
            </a:r>
            <a:r>
              <a:rPr sz="2400" b="1" i="1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 </a:t>
            </a:r>
            <a:r>
              <a:rPr sz="2400" b="1" i="1" spc="-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hand</a:t>
            </a:r>
            <a:r>
              <a:rPr sz="2400" b="1" i="1" spc="-150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–</a:t>
            </a:r>
            <a:r>
              <a:rPr sz="2400" b="1" i="1" dirty="0">
                <a:solidFill>
                  <a:srgbClr val="000066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400" b="1" i="1" spc="-1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denominationof </a:t>
            </a:r>
            <a:r>
              <a:rPr sz="2400" b="1" i="1" spc="-1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notes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00">
              <a:latin typeface="Georgia" panose="02040502050405020303"/>
              <a:cs typeface="Georgia" panose="02040502050405020303"/>
            </a:endParaRPr>
          </a:p>
          <a:p>
            <a:pPr marL="12700" marR="5715" algn="just">
              <a:lnSpc>
                <a:spcPct val="100000"/>
              </a:lnSpc>
              <a:buSzPct val="96000"/>
              <a:buFont typeface="Wingdings" panose="05000000000000000000"/>
              <a:buChar char=""/>
              <a:tabLst>
                <a:tab pos="285115" algn="l"/>
              </a:tabLst>
            </a:pPr>
            <a:r>
              <a:rPr sz="2400" spc="-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 </a:t>
            </a:r>
            <a:r>
              <a:rPr sz="2400" spc="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was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possible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that 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even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cash balance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a </a:t>
            </a:r>
            <a:r>
              <a:rPr sz="2400" spc="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very 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large 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amount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there </a:t>
            </a:r>
            <a:r>
              <a:rPr sz="24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may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 no </a:t>
            </a: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high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denomination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notes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at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all. 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Equally 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 </a:t>
            </a:r>
            <a:r>
              <a:rPr sz="2400" spc="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was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possible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that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even ,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cash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balance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a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small  amount almost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entire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cash balance </a:t>
            </a:r>
            <a:r>
              <a:rPr sz="24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may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made </a:t>
            </a:r>
            <a:r>
              <a:rPr sz="24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up </a:t>
            </a:r>
            <a:r>
              <a:rPr sz="24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only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 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high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denomination</a:t>
            </a:r>
            <a:r>
              <a:rPr sz="2400" spc="1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notes.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0066"/>
              </a:buClr>
              <a:buFont typeface="Wingdings" panose="05000000000000000000"/>
              <a:buChar char=""/>
            </a:pPr>
            <a:endParaRPr sz="3700">
              <a:latin typeface="Georgia" panose="02040502050405020303"/>
              <a:cs typeface="Georgia" panose="02040502050405020303"/>
            </a:endParaRPr>
          </a:p>
          <a:p>
            <a:pPr marL="12700" marR="5080" algn="just">
              <a:lnSpc>
                <a:spcPct val="100000"/>
              </a:lnSpc>
              <a:buSzPct val="96000"/>
              <a:buFont typeface="Wingdings" panose="05000000000000000000"/>
              <a:buChar char=""/>
              <a:tabLst>
                <a:tab pos="285750" algn="l"/>
              </a:tabLst>
            </a:pP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When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both the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possibilities </a:t>
            </a:r>
            <a:r>
              <a:rPr sz="2400" spc="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were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there, 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 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could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 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 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said 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that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those or</a:t>
            </a:r>
            <a:r>
              <a:rPr sz="2400" spc="5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any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them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represented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income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assessee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from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some undisclosed</a:t>
            </a:r>
            <a:r>
              <a:rPr sz="24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source.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12700" algn="just">
              <a:lnSpc>
                <a:spcPct val="100000"/>
              </a:lnSpc>
              <a:spcBef>
                <a:spcPts val="170"/>
              </a:spcBef>
            </a:pPr>
            <a:r>
              <a:rPr sz="2400" b="1" i="1" spc="-1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-Gur</a:t>
            </a:r>
            <a:r>
              <a:rPr sz="2400" b="1" i="1" spc="-3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1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PrasadHariDas</a:t>
            </a:r>
            <a:r>
              <a:rPr sz="2400" b="1" i="1" spc="-3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11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vs.</a:t>
            </a:r>
            <a:r>
              <a:rPr sz="2400" b="1" i="1" spc="-3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CIT</a:t>
            </a:r>
            <a:r>
              <a:rPr sz="2400" b="1" i="1" spc="-2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1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[1963]47ITR</a:t>
            </a:r>
            <a:r>
              <a:rPr sz="2400" b="1" i="1" spc="-3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1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634(All.)</a:t>
            </a:r>
            <a:endParaRPr sz="24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51215" y="6484643"/>
            <a:ext cx="222885" cy="1816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z="1000" spc="5" dirty="0">
                <a:latin typeface="Verdana" panose="020B0604030504040204"/>
                <a:cs typeface="Verdana" panose="020B0604030504040204"/>
              </a:rPr>
            </a:fld>
            <a:endParaRPr sz="10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3303" y="332231"/>
            <a:ext cx="6764269" cy="38806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4291" y="756665"/>
            <a:ext cx="8573135" cy="52584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i="1" spc="-1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Logical</a:t>
            </a:r>
            <a:r>
              <a:rPr sz="2150" b="1" i="1" spc="-3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150" b="1" i="1" spc="-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</a:t>
            </a:r>
            <a:r>
              <a:rPr sz="2150" b="1" i="1" spc="-2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150" b="1" i="1" spc="-11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keepcashin</a:t>
            </a:r>
            <a:r>
              <a:rPr sz="2150" b="1" i="1" spc="-3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150" b="1" i="1" spc="-1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high</a:t>
            </a:r>
            <a:r>
              <a:rPr sz="2150" b="1" i="1" spc="-3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150" b="1" i="1" spc="-1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denomination</a:t>
            </a:r>
            <a:r>
              <a:rPr sz="2150" b="1" i="1" spc="-3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150" b="1" i="1" spc="-1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notes:</a:t>
            </a:r>
            <a:endParaRPr sz="215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900">
              <a:latin typeface="Georgia" panose="02040502050405020303"/>
              <a:cs typeface="Georgia" panose="02040502050405020303"/>
            </a:endParaRPr>
          </a:p>
          <a:p>
            <a:pPr marL="12700" marR="5080" algn="just">
              <a:lnSpc>
                <a:spcPct val="82000"/>
              </a:lnSpc>
              <a:spcBef>
                <a:spcPts val="5"/>
              </a:spcBef>
              <a:buSzPct val="95000"/>
              <a:buFont typeface="Wingdings" panose="05000000000000000000"/>
              <a:buChar char=""/>
              <a:tabLst>
                <a:tab pos="257810" algn="l"/>
              </a:tabLst>
            </a:pPr>
            <a:r>
              <a:rPr sz="215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If </a:t>
            </a:r>
            <a:r>
              <a:rPr sz="215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cash </a:t>
            </a:r>
            <a:r>
              <a:rPr sz="215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balance </a:t>
            </a:r>
            <a:r>
              <a:rPr sz="215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15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15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assessee-company </a:t>
            </a:r>
            <a:r>
              <a:rPr sz="2150" spc="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was </a:t>
            </a:r>
            <a:r>
              <a:rPr sz="215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steadily </a:t>
            </a:r>
            <a:r>
              <a:rPr sz="215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increasing  </a:t>
            </a:r>
            <a:r>
              <a:rPr sz="215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 </a:t>
            </a:r>
            <a:r>
              <a:rPr sz="2150" spc="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would </a:t>
            </a:r>
            <a:r>
              <a:rPr sz="215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 </a:t>
            </a:r>
            <a:r>
              <a:rPr sz="215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 </a:t>
            </a:r>
            <a:r>
              <a:rPr sz="2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at </a:t>
            </a:r>
            <a:r>
              <a:rPr sz="215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all </a:t>
            </a:r>
            <a:r>
              <a:rPr sz="215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unreasonable </a:t>
            </a:r>
            <a:r>
              <a:rPr sz="215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 </a:t>
            </a:r>
            <a:r>
              <a:rPr sz="215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accept </a:t>
            </a:r>
            <a:r>
              <a:rPr sz="215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15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explanation </a:t>
            </a:r>
            <a:r>
              <a:rPr sz="2150" spc="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given </a:t>
            </a:r>
            <a:r>
              <a:rPr sz="2150" spc="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by  </a:t>
            </a:r>
            <a:r>
              <a:rPr sz="215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15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assessee-company </a:t>
            </a:r>
            <a:r>
              <a:rPr sz="215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that, </a:t>
            </a:r>
            <a:r>
              <a:rPr sz="2150" b="1" spc="-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for </a:t>
            </a:r>
            <a:r>
              <a:rPr sz="2150" b="1" spc="-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150" b="1" spc="-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sake </a:t>
            </a:r>
            <a:r>
              <a:rPr sz="2150" b="1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150" b="1" spc="-11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convenience, </a:t>
            </a:r>
            <a:r>
              <a:rPr sz="2150" b="1" spc="-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150" b="1" spc="-1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cash  </a:t>
            </a:r>
            <a:r>
              <a:rPr sz="2150" b="1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balance</a:t>
            </a:r>
            <a:r>
              <a:rPr sz="2150" b="1" spc="-2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150" b="1" spc="-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was</a:t>
            </a:r>
            <a:r>
              <a:rPr sz="2150" b="1" spc="-2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150" b="1" spc="-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being</a:t>
            </a:r>
            <a:r>
              <a:rPr sz="2150" b="1" spc="-1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150" b="1" spc="-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kept</a:t>
            </a:r>
            <a:r>
              <a:rPr sz="2150" b="1" spc="-20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150" b="1" spc="-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</a:t>
            </a:r>
            <a:r>
              <a:rPr sz="2150" b="1" spc="-1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150" b="1" spc="-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high</a:t>
            </a:r>
            <a:r>
              <a:rPr sz="2150" b="1" spc="3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150" b="1" spc="-11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denomination</a:t>
            </a:r>
            <a:r>
              <a:rPr sz="2150" b="1" spc="-30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150" b="1" spc="-1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currencynotes.</a:t>
            </a:r>
            <a:endParaRPr sz="215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0066"/>
              </a:buClr>
              <a:buFont typeface="Wingdings" panose="05000000000000000000"/>
              <a:buChar char=""/>
            </a:pPr>
            <a:endParaRPr sz="2950">
              <a:latin typeface="Georgia" panose="02040502050405020303"/>
              <a:cs typeface="Georgia" panose="02040502050405020303"/>
            </a:endParaRPr>
          </a:p>
          <a:p>
            <a:pPr marL="12700" marR="36830" algn="just">
              <a:lnSpc>
                <a:spcPct val="82000"/>
              </a:lnSpc>
              <a:spcBef>
                <a:spcPts val="5"/>
              </a:spcBef>
              <a:buSzPct val="95000"/>
              <a:buFont typeface="Wingdings" panose="05000000000000000000"/>
              <a:buChar char=""/>
              <a:tabLst>
                <a:tab pos="257810" algn="l"/>
              </a:tabLst>
            </a:pPr>
            <a:r>
              <a:rPr sz="215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High </a:t>
            </a:r>
            <a:r>
              <a:rPr sz="215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denomination currency </a:t>
            </a:r>
            <a:r>
              <a:rPr sz="2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notes </a:t>
            </a:r>
            <a:r>
              <a:rPr sz="2150" spc="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could </a:t>
            </a:r>
            <a:r>
              <a:rPr sz="215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 </a:t>
            </a:r>
            <a:r>
              <a:rPr sz="2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stored </a:t>
            </a:r>
            <a:r>
              <a:rPr sz="215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more </a:t>
            </a:r>
            <a:r>
              <a:rPr sz="215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easily  </a:t>
            </a:r>
            <a:r>
              <a:rPr sz="215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and, </a:t>
            </a:r>
            <a:r>
              <a:rPr sz="2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at </a:t>
            </a:r>
            <a:r>
              <a:rPr sz="215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15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time </a:t>
            </a:r>
            <a:r>
              <a:rPr sz="215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15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accounting, </a:t>
            </a:r>
            <a:r>
              <a:rPr sz="2150" spc="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they </a:t>
            </a:r>
            <a:r>
              <a:rPr sz="2150" spc="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would </a:t>
            </a:r>
            <a:r>
              <a:rPr sz="2150" spc="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have </a:t>
            </a:r>
            <a:r>
              <a:rPr sz="2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facilitated </a:t>
            </a:r>
            <a:r>
              <a:rPr sz="215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counting.  </a:t>
            </a:r>
            <a:r>
              <a:rPr sz="215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Since </a:t>
            </a:r>
            <a:r>
              <a:rPr sz="215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15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balance </a:t>
            </a:r>
            <a:r>
              <a:rPr sz="2150" spc="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was </a:t>
            </a:r>
            <a:r>
              <a:rPr sz="215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increasing </a:t>
            </a:r>
            <a:r>
              <a:rPr sz="215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steadily, </a:t>
            </a:r>
            <a:r>
              <a:rPr sz="215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15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assessee </a:t>
            </a:r>
            <a:r>
              <a:rPr sz="215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might not  </a:t>
            </a:r>
            <a:r>
              <a:rPr sz="2150" spc="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have </a:t>
            </a:r>
            <a:r>
              <a:rPr sz="215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felt </a:t>
            </a:r>
            <a:r>
              <a:rPr sz="215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 </a:t>
            </a:r>
            <a:r>
              <a:rPr sz="215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necessary </a:t>
            </a:r>
            <a:r>
              <a:rPr sz="215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 </a:t>
            </a:r>
            <a:r>
              <a:rPr sz="2150" spc="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keep </a:t>
            </a:r>
            <a:r>
              <a:rPr sz="215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15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balance </a:t>
            </a:r>
            <a:r>
              <a:rPr sz="215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 </a:t>
            </a:r>
            <a:r>
              <a:rPr sz="215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currency </a:t>
            </a:r>
            <a:r>
              <a:rPr sz="2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notes </a:t>
            </a:r>
            <a:r>
              <a:rPr sz="215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150" spc="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low  </a:t>
            </a:r>
            <a:r>
              <a:rPr sz="2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denomination</a:t>
            </a:r>
            <a:r>
              <a:rPr sz="2150" spc="1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.</a:t>
            </a:r>
            <a:endParaRPr sz="215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0066"/>
              </a:buClr>
              <a:buFont typeface="Wingdings" panose="05000000000000000000"/>
              <a:buChar char=""/>
            </a:pPr>
            <a:endParaRPr sz="2950">
              <a:latin typeface="Georgia" panose="02040502050405020303"/>
              <a:cs typeface="Georgia" panose="02040502050405020303"/>
            </a:endParaRPr>
          </a:p>
          <a:p>
            <a:pPr marL="12700" marR="52070" algn="just">
              <a:lnSpc>
                <a:spcPts val="2090"/>
              </a:lnSpc>
              <a:spcBef>
                <a:spcPts val="5"/>
              </a:spcBef>
              <a:buSzPct val="95000"/>
              <a:buFont typeface="Wingdings" panose="05000000000000000000"/>
              <a:buChar char=""/>
              <a:tabLst>
                <a:tab pos="257810" algn="l"/>
              </a:tabLst>
            </a:pPr>
            <a:r>
              <a:rPr sz="215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Such </a:t>
            </a:r>
            <a:r>
              <a:rPr sz="215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 </a:t>
            </a:r>
            <a:r>
              <a:rPr sz="215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explanation </a:t>
            </a:r>
            <a:r>
              <a:rPr sz="2150" spc="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by  </a:t>
            </a:r>
            <a:r>
              <a:rPr sz="2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assessee </a:t>
            </a:r>
            <a:r>
              <a:rPr sz="215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is </a:t>
            </a:r>
            <a:r>
              <a:rPr sz="2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 an unreasonable  explanation.</a:t>
            </a:r>
            <a:endParaRPr sz="215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</a:pPr>
            <a:endParaRPr sz="2450">
              <a:latin typeface="Georgia" panose="02040502050405020303"/>
              <a:cs typeface="Georgia" panose="02040502050405020303"/>
            </a:endParaRPr>
          </a:p>
          <a:p>
            <a:pPr marL="12700">
              <a:lnSpc>
                <a:spcPct val="100000"/>
              </a:lnSpc>
            </a:pPr>
            <a:r>
              <a:rPr sz="2150" b="1" i="1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-</a:t>
            </a:r>
            <a:r>
              <a:rPr sz="2150" b="1" i="1" spc="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150" b="1" i="1" spc="-1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KanpurSteelCo.</a:t>
            </a:r>
            <a:r>
              <a:rPr sz="2150" b="1" i="1" spc="-2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150" b="1" i="1" spc="-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Ltd.v.</a:t>
            </a:r>
            <a:r>
              <a:rPr sz="2150" b="1" i="1" spc="-3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150" b="1" i="1" spc="-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CIT</a:t>
            </a:r>
            <a:r>
              <a:rPr sz="2150" b="1" i="1" spc="-20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150" b="1" i="1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[1957]32ITR56(ALL.)</a:t>
            </a:r>
            <a:endParaRPr sz="215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51215" y="6484643"/>
            <a:ext cx="222885" cy="1816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z="1000" spc="5" dirty="0">
                <a:latin typeface="Verdana" panose="020B0604030504040204"/>
                <a:cs typeface="Verdana" panose="020B0604030504040204"/>
              </a:rPr>
            </a:fld>
            <a:endParaRPr sz="10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904" y="323037"/>
            <a:ext cx="7664069" cy="67495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48147" y="1588719"/>
            <a:ext cx="36099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2035" algn="l"/>
                <a:tab pos="1737995" algn="l"/>
                <a:tab pos="3247390" algn="l"/>
              </a:tabLst>
            </a:pP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oo</a:t>
            </a:r>
            <a:r>
              <a:rPr sz="2400" spc="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k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	</a:t>
            </a:r>
            <a:r>
              <a:rPr sz="2400" spc="-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</a:t>
            </a:r>
            <a:r>
              <a:rPr sz="2400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	</a:t>
            </a:r>
            <a:r>
              <a:rPr sz="2400" b="1" spc="-1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</a:t>
            </a:r>
            <a:r>
              <a:rPr sz="2400" b="1" spc="-1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</a:t>
            </a:r>
            <a:r>
              <a:rPr sz="2400" b="1" spc="-3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</a:t>
            </a:r>
            <a:r>
              <a:rPr sz="2400" b="1" spc="-3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</a:t>
            </a:r>
            <a:r>
              <a:rPr sz="2400" b="1" spc="-1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</a:t>
            </a:r>
            <a:r>
              <a:rPr sz="2400" b="1" spc="-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</a:t>
            </a:r>
            <a:r>
              <a:rPr sz="2400" b="1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</a:t>
            </a:r>
            <a:r>
              <a:rPr sz="2400" b="1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y</a:t>
            </a:r>
            <a:r>
              <a:rPr sz="2400" b="1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	</a:t>
            </a:r>
            <a:r>
              <a:rPr sz="2400" b="1" spc="-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</a:t>
            </a:r>
            <a:endParaRPr sz="24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51215" y="6484643"/>
            <a:ext cx="222885" cy="1816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sz="1000" spc="5" dirty="0">
                <a:latin typeface="Verdana" panose="020B0604030504040204"/>
                <a:cs typeface="Verdana" panose="020B0604030504040204"/>
              </a:rPr>
            </a:fld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1570431"/>
            <a:ext cx="47313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170" indent="-344170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"/>
              <a:tabLst>
                <a:tab pos="344170" algn="l"/>
                <a:tab pos="357505" algn="l"/>
                <a:tab pos="1706880" algn="l"/>
                <a:tab pos="3051810" algn="l"/>
                <a:tab pos="3549015" algn="l"/>
              </a:tabLst>
            </a:pP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Amount	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credited	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	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business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83185" algn="ctr">
              <a:lnSpc>
                <a:spcPct val="100000"/>
              </a:lnSpc>
              <a:spcBef>
                <a:spcPts val="5"/>
              </a:spcBef>
            </a:pPr>
            <a:r>
              <a:rPr sz="2400" b="1" spc="-1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presumed</a:t>
            </a:r>
            <a:r>
              <a:rPr sz="2400" b="1" spc="-4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</a:t>
            </a:r>
            <a:r>
              <a:rPr sz="2400" b="1" spc="-4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-1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business</a:t>
            </a:r>
            <a:r>
              <a:rPr sz="2400" b="1" spc="-2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-1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receipt.</a:t>
            </a:r>
            <a:endParaRPr sz="24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2828671"/>
            <a:ext cx="8561070" cy="2760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21590" indent="-344805" algn="just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"/>
              <a:tabLst>
                <a:tab pos="357505" algn="l"/>
              </a:tabLst>
            </a:pP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When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amount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is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credited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business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books, 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is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 </a:t>
            </a:r>
            <a:r>
              <a:rPr sz="2400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 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unreasonable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inference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 </a:t>
            </a:r>
            <a:r>
              <a:rPr sz="2400" spc="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draw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that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is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receipt </a:t>
            </a: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from 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business,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0066"/>
              </a:buClr>
              <a:buFont typeface="Wingdings" panose="05000000000000000000"/>
              <a:buChar char=""/>
            </a:pPr>
            <a:endParaRPr sz="3700">
              <a:latin typeface="Georgia" panose="02040502050405020303"/>
              <a:cs typeface="Georgia" panose="02040502050405020303"/>
            </a:endParaRPr>
          </a:p>
          <a:p>
            <a:pPr marL="356870" marR="5080" indent="-344805" algn="just">
              <a:lnSpc>
                <a:spcPct val="100000"/>
              </a:lnSpc>
              <a:buFont typeface="Wingdings" panose="05000000000000000000"/>
              <a:buChar char=""/>
              <a:tabLst>
                <a:tab pos="357505" algn="l"/>
              </a:tabLst>
            </a:pP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if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explanation</a:t>
            </a:r>
            <a:r>
              <a:rPr sz="2400" spc="5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given </a:t>
            </a:r>
            <a:r>
              <a:rPr sz="2400" spc="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by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assessee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 to </a:t>
            </a:r>
            <a:r>
              <a:rPr sz="2400" spc="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how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 amounts came 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 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received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is 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rejected </a:t>
            </a:r>
            <a:r>
              <a:rPr sz="2400" spc="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by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all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income- 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tax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authorities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</a:t>
            </a:r>
            <a:r>
              <a:rPr sz="2400" spc="-3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untenable</a:t>
            </a:r>
            <a:endParaRPr sz="24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74650" y="1060450"/>
          <a:ext cx="8248650" cy="4767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4754880">
                <a:tc>
                  <a:txBody>
                    <a:bodyPr/>
                    <a:lstStyle/>
                    <a:p>
                      <a:pPr marL="91440" marR="81280" algn="just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i="1" spc="-10" dirty="0">
                          <a:latin typeface="Times New Roman" panose="02020603050405020304"/>
                          <a:cs typeface="Times New Roman" panose="02020603050405020304"/>
                        </a:rPr>
                        <a:t>Provisions 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for </a:t>
                      </a:r>
                      <a:r>
                        <a:rPr sz="1800" i="1" spc="-25" dirty="0">
                          <a:latin typeface="Times New Roman" panose="02020603050405020304"/>
                          <a:cs typeface="Times New Roman" panose="02020603050405020304"/>
                        </a:rPr>
                        <a:t>Taxation  </a:t>
                      </a:r>
                      <a:r>
                        <a:rPr sz="1800" i="1" spc="5" dirty="0">
                          <a:latin typeface="Times New Roman" panose="02020603050405020304"/>
                          <a:cs typeface="Times New Roman" panose="02020603050405020304"/>
                        </a:rPr>
                        <a:t>of </a:t>
                      </a:r>
                      <a:r>
                        <a:rPr sz="1800" i="1" spc="-5" dirty="0">
                          <a:latin typeface="Times New Roman" panose="02020603050405020304"/>
                          <a:cs typeface="Times New Roman" panose="02020603050405020304"/>
                        </a:rPr>
                        <a:t>unexplained </a:t>
                      </a:r>
                      <a:r>
                        <a:rPr sz="1800" i="1" spc="-15" dirty="0">
                          <a:latin typeface="Times New Roman" panose="02020603050405020304"/>
                          <a:cs typeface="Times New Roman" panose="02020603050405020304"/>
                        </a:rPr>
                        <a:t>credit,  </a:t>
                      </a:r>
                      <a:r>
                        <a:rPr sz="1800" i="1" spc="-5" dirty="0">
                          <a:latin typeface="Times New Roman" panose="02020603050405020304"/>
                          <a:cs typeface="Times New Roman" panose="02020603050405020304"/>
                        </a:rPr>
                        <a:t>investment, cash 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and </a:t>
                      </a:r>
                      <a:r>
                        <a:rPr sz="1800" i="1" spc="-5" dirty="0">
                          <a:latin typeface="Times New Roman" panose="02020603050405020304"/>
                          <a:cs typeface="Times New Roman" panose="02020603050405020304"/>
                        </a:rPr>
                        <a:t>other  assets</a:t>
                      </a: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1440" marR="78740" algn="just">
                        <a:lnSpc>
                          <a:spcPct val="100000"/>
                        </a:lnSpc>
                        <a:tabLst>
                          <a:tab pos="2073275" algn="l"/>
                        </a:tabLst>
                      </a:pPr>
                      <a:r>
                        <a:rPr sz="1800" i="1" spc="-10" dirty="0">
                          <a:latin typeface="Times New Roman" panose="02020603050405020304"/>
                          <a:cs typeface="Times New Roman" panose="02020603050405020304"/>
                        </a:rPr>
                        <a:t>Provisions </a:t>
                      </a:r>
                      <a:r>
                        <a:rPr sz="1800" i="1" spc="-5" dirty="0">
                          <a:latin typeface="Times New Roman" panose="02020603050405020304"/>
                          <a:cs typeface="Times New Roman" panose="02020603050405020304"/>
                        </a:rPr>
                        <a:t>for </a:t>
                      </a:r>
                      <a:r>
                        <a:rPr sz="1800" i="1" spc="-25" dirty="0">
                          <a:latin typeface="Times New Roman" panose="02020603050405020304"/>
                          <a:cs typeface="Times New Roman" panose="02020603050405020304"/>
                        </a:rPr>
                        <a:t>Taxation </a:t>
                      </a:r>
                      <a:r>
                        <a:rPr sz="1800" i="1" spc="10" dirty="0">
                          <a:latin typeface="Times New Roman" panose="02020603050405020304"/>
                          <a:cs typeface="Times New Roman" panose="02020603050405020304"/>
                        </a:rPr>
                        <a:t>of  </a:t>
                      </a:r>
                      <a:r>
                        <a:rPr sz="1800" i="1" spc="10" dirty="0">
                          <a:latin typeface="Times New Roman" panose="02020603050405020304"/>
                          <a:cs typeface="Times New Roman" panose="02020603050405020304"/>
                        </a:rPr>
                        <a:t>un</a:t>
                      </a:r>
                      <a:r>
                        <a:rPr sz="1800" i="1" spc="-10" dirty="0">
                          <a:latin typeface="Times New Roman" panose="02020603050405020304"/>
                          <a:cs typeface="Times New Roman" panose="02020603050405020304"/>
                        </a:rPr>
                        <a:t>ex</a:t>
                      </a:r>
                      <a:r>
                        <a:rPr sz="1800" i="1" spc="10" dirty="0">
                          <a:latin typeface="Times New Roman" panose="02020603050405020304"/>
                          <a:cs typeface="Times New Roman" panose="02020603050405020304"/>
                        </a:rPr>
                        <a:t>p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l</a:t>
                      </a:r>
                      <a:r>
                        <a:rPr sz="1800" i="1" spc="-10" dirty="0">
                          <a:latin typeface="Times New Roman" panose="02020603050405020304"/>
                          <a:cs typeface="Times New Roman" panose="02020603050405020304"/>
                        </a:rPr>
                        <a:t>a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i</a:t>
                      </a:r>
                      <a:r>
                        <a:rPr sz="1800" i="1" spc="10" dirty="0">
                          <a:latin typeface="Times New Roman" panose="02020603050405020304"/>
                          <a:cs typeface="Times New Roman" panose="02020603050405020304"/>
                        </a:rPr>
                        <a:t>n</a:t>
                      </a:r>
                      <a:r>
                        <a:rPr sz="1800" i="1" spc="-10" dirty="0">
                          <a:latin typeface="Times New Roman" panose="02020603050405020304"/>
                          <a:cs typeface="Times New Roman" panose="02020603050405020304"/>
                        </a:rPr>
                        <a:t>e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d	</a:t>
                      </a:r>
                      <a:r>
                        <a:rPr sz="1800" i="1" spc="-10" dirty="0">
                          <a:latin typeface="Times New Roman" panose="02020603050405020304"/>
                          <a:cs typeface="Times New Roman" panose="02020603050405020304"/>
                        </a:rPr>
                        <a:t>c</a:t>
                      </a:r>
                      <a:r>
                        <a:rPr sz="1800" i="1" spc="-80" dirty="0">
                          <a:latin typeface="Times New Roman" panose="02020603050405020304"/>
                          <a:cs typeface="Times New Roman" panose="02020603050405020304"/>
                        </a:rPr>
                        <a:t>r</a:t>
                      </a:r>
                      <a:r>
                        <a:rPr sz="1800" i="1" spc="-10" dirty="0">
                          <a:latin typeface="Times New Roman" panose="02020603050405020304"/>
                          <a:cs typeface="Times New Roman" panose="02020603050405020304"/>
                        </a:rPr>
                        <a:t>e</a:t>
                      </a:r>
                      <a:r>
                        <a:rPr sz="1800" i="1" spc="10" dirty="0">
                          <a:latin typeface="Times New Roman" panose="02020603050405020304"/>
                          <a:cs typeface="Times New Roman" panose="02020603050405020304"/>
                        </a:rPr>
                        <a:t>d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i</a:t>
                      </a:r>
                      <a:r>
                        <a:rPr sz="1800" i="1" spc="5" dirty="0">
                          <a:latin typeface="Times New Roman" panose="02020603050405020304"/>
                          <a:cs typeface="Times New Roman" panose="02020603050405020304"/>
                        </a:rPr>
                        <a:t>t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,  </a:t>
                      </a:r>
                      <a:r>
                        <a:rPr sz="1800" i="1" spc="-5" dirty="0">
                          <a:latin typeface="Times New Roman" panose="02020603050405020304"/>
                          <a:cs typeface="Times New Roman" panose="02020603050405020304"/>
                        </a:rPr>
                        <a:t>investment, cash 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and </a:t>
                      </a:r>
                      <a:r>
                        <a:rPr sz="1800" i="1" spc="-5" dirty="0">
                          <a:latin typeface="Times New Roman" panose="02020603050405020304"/>
                          <a:cs typeface="Times New Roman" panose="02020603050405020304"/>
                        </a:rPr>
                        <a:t>other  assets</a:t>
                      </a: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i="1" spc="-55" dirty="0">
                          <a:latin typeface="Times New Roman" panose="02020603050405020304"/>
                          <a:cs typeface="Times New Roman" panose="02020603050405020304"/>
                        </a:rPr>
                        <a:t>Tax  </a:t>
                      </a:r>
                      <a:r>
                        <a:rPr sz="1800" i="1" spc="-5" dirty="0">
                          <a:latin typeface="Times New Roman" panose="02020603050405020304"/>
                          <a:cs typeface="Times New Roman" panose="02020603050405020304"/>
                        </a:rPr>
                        <a:t>(S.  </a:t>
                      </a:r>
                      <a:r>
                        <a:rPr sz="1800" i="1" spc="-25" dirty="0">
                          <a:latin typeface="Times New Roman" panose="02020603050405020304"/>
                          <a:cs typeface="Times New Roman" panose="02020603050405020304"/>
                        </a:rPr>
                        <a:t>115BBE)  </a:t>
                      </a:r>
                      <a:r>
                        <a:rPr sz="1800" i="1" spc="-5" dirty="0">
                          <a:latin typeface="Times New Roman" panose="02020603050405020304"/>
                          <a:cs typeface="Times New Roman" panose="02020603050405020304"/>
                        </a:rPr>
                        <a:t>Flat</a:t>
                      </a:r>
                      <a:r>
                        <a:rPr sz="1800" i="1" spc="3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800" i="1" spc="-10" dirty="0">
                          <a:latin typeface="Times New Roman" panose="02020603050405020304"/>
                          <a:cs typeface="Times New Roman" panose="02020603050405020304"/>
                        </a:rPr>
                        <a:t>rate</a:t>
                      </a: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800" i="1" spc="5" dirty="0">
                          <a:latin typeface="Times New Roman" panose="02020603050405020304"/>
                          <a:cs typeface="Times New Roman" panose="02020603050405020304"/>
                        </a:rPr>
                        <a:t>of 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tax @ </a:t>
                      </a:r>
                      <a:r>
                        <a:rPr sz="1800" i="1" spc="5" dirty="0">
                          <a:latin typeface="Times New Roman" panose="02020603050405020304"/>
                          <a:cs typeface="Times New Roman" panose="02020603050405020304"/>
                        </a:rPr>
                        <a:t>30%</a:t>
                      </a:r>
                      <a:r>
                        <a:rPr sz="1800" i="1" spc="40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+  </a:t>
                      </a:r>
                      <a:r>
                        <a:rPr sz="1800" i="1" spc="-20" dirty="0">
                          <a:latin typeface="Times New Roman" panose="02020603050405020304"/>
                          <a:cs typeface="Times New Roman" panose="02020603050405020304"/>
                        </a:rPr>
                        <a:t>surcharge</a:t>
                      </a: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+</a:t>
                      </a:r>
                      <a:r>
                        <a:rPr sz="1800" i="1" spc="-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800" i="1" spc="-10" dirty="0">
                          <a:latin typeface="Times New Roman" panose="02020603050405020304"/>
                          <a:cs typeface="Times New Roman" panose="02020603050405020304"/>
                        </a:rPr>
                        <a:t>cess</a:t>
                      </a: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93040">
                        <a:lnSpc>
                          <a:spcPct val="100000"/>
                        </a:lnSpc>
                      </a:pPr>
                      <a:r>
                        <a:rPr sz="1800" i="1" spc="-10" dirty="0">
                          <a:latin typeface="Times New Roman" panose="02020603050405020304"/>
                          <a:cs typeface="Times New Roman" panose="02020603050405020304"/>
                        </a:rPr>
                        <a:t>(No </a:t>
                      </a:r>
                      <a:r>
                        <a:rPr sz="1800" i="1" spc="-5" dirty="0">
                          <a:latin typeface="Times New Roman" panose="02020603050405020304"/>
                          <a:cs typeface="Times New Roman" panose="02020603050405020304"/>
                        </a:rPr>
                        <a:t>expenses,</a:t>
                      </a:r>
                      <a:r>
                        <a:rPr sz="1800" i="1" spc="22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deductions,</a:t>
                      </a: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800" i="1" spc="-10" dirty="0">
                          <a:latin typeface="Times New Roman" panose="02020603050405020304"/>
                          <a:cs typeface="Times New Roman" panose="02020603050405020304"/>
                        </a:rPr>
                        <a:t>set 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off </a:t>
                      </a:r>
                      <a:r>
                        <a:rPr sz="1800" i="1" spc="-5" dirty="0">
                          <a:latin typeface="Times New Roman" panose="02020603050405020304"/>
                          <a:cs typeface="Times New Roman" panose="02020603050405020304"/>
                        </a:rPr>
                        <a:t>is 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allowed)</a:t>
                      </a: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76835" algn="just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i="1" spc="-55" dirty="0">
                          <a:latin typeface="Times New Roman" panose="02020603050405020304"/>
                          <a:cs typeface="Times New Roman" panose="02020603050405020304"/>
                        </a:rPr>
                        <a:t>Tax </a:t>
                      </a:r>
                      <a:r>
                        <a:rPr sz="1800" i="1" spc="-5" dirty="0">
                          <a:latin typeface="Times New Roman" panose="02020603050405020304"/>
                          <a:cs typeface="Times New Roman" panose="02020603050405020304"/>
                        </a:rPr>
                        <a:t>(S. 15BBE) Flat </a:t>
                      </a:r>
                      <a:r>
                        <a:rPr sz="1800" i="1" spc="-10" dirty="0">
                          <a:latin typeface="Times New Roman" panose="02020603050405020304"/>
                          <a:cs typeface="Times New Roman" panose="02020603050405020304"/>
                        </a:rPr>
                        <a:t>rate  </a:t>
                      </a:r>
                      <a:r>
                        <a:rPr sz="1800" i="1" spc="5" dirty="0">
                          <a:latin typeface="Times New Roman" panose="02020603050405020304"/>
                          <a:cs typeface="Times New Roman" panose="02020603050405020304"/>
                        </a:rPr>
                        <a:t>of 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tax @ </a:t>
                      </a:r>
                      <a:r>
                        <a:rPr sz="1800" i="1" spc="5" dirty="0">
                          <a:latin typeface="Times New Roman" panose="02020603050405020304"/>
                          <a:cs typeface="Times New Roman" panose="02020603050405020304"/>
                        </a:rPr>
                        <a:t>60% 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+ </a:t>
                      </a:r>
                      <a:r>
                        <a:rPr sz="1800" i="1" spc="-20" dirty="0">
                          <a:latin typeface="Times New Roman" panose="02020603050405020304"/>
                          <a:cs typeface="Times New Roman" panose="02020603050405020304"/>
                        </a:rPr>
                        <a:t>surcharge  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@ </a:t>
                      </a:r>
                      <a:r>
                        <a:rPr sz="1800" i="1" spc="15" dirty="0">
                          <a:latin typeface="Times New Roman" panose="02020603050405020304"/>
                          <a:cs typeface="Times New Roman" panose="02020603050405020304"/>
                        </a:rPr>
                        <a:t>25% 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(i.e.15% </a:t>
                      </a:r>
                      <a:r>
                        <a:rPr sz="1800" i="1" spc="5" dirty="0">
                          <a:latin typeface="Times New Roman" panose="02020603050405020304"/>
                          <a:cs typeface="Times New Roman" panose="02020603050405020304"/>
                        </a:rPr>
                        <a:t>of </a:t>
                      </a:r>
                      <a:r>
                        <a:rPr sz="1800" i="1" spc="-5" dirty="0">
                          <a:latin typeface="Times New Roman" panose="02020603050405020304"/>
                          <a:cs typeface="Times New Roman" panose="02020603050405020304"/>
                        </a:rPr>
                        <a:t>such  income) 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+ </a:t>
                      </a:r>
                      <a:r>
                        <a:rPr sz="1800" i="1" spc="-10" dirty="0">
                          <a:latin typeface="Times New Roman" panose="02020603050405020304"/>
                          <a:cs typeface="Times New Roman" panose="02020603050405020304"/>
                        </a:rPr>
                        <a:t>Education cess.  </a:t>
                      </a:r>
                      <a:r>
                        <a:rPr sz="1800" i="1" spc="5" dirty="0">
                          <a:latin typeface="Times New Roman" panose="02020603050405020304"/>
                          <a:cs typeface="Times New Roman" panose="02020603050405020304"/>
                        </a:rPr>
                        <a:t>So </a:t>
                      </a:r>
                      <a:r>
                        <a:rPr sz="1800" i="1" spc="-5" dirty="0">
                          <a:latin typeface="Times New Roman" panose="02020603050405020304"/>
                          <a:cs typeface="Times New Roman" panose="02020603050405020304"/>
                        </a:rPr>
                        <a:t>total is </a:t>
                      </a:r>
                      <a:r>
                        <a:rPr sz="1800" i="1" spc="5" dirty="0">
                          <a:latin typeface="Times New Roman" panose="02020603050405020304"/>
                          <a:cs typeface="Times New Roman" panose="02020603050405020304"/>
                        </a:rPr>
                        <a:t>7.25% </a:t>
                      </a:r>
                      <a:r>
                        <a:rPr sz="1800" i="1" spc="-10" dirty="0">
                          <a:latin typeface="Times New Roman" panose="02020603050405020304"/>
                          <a:cs typeface="Times New Roman" panose="02020603050405020304"/>
                        </a:rPr>
                        <a:t>approx.  (No </a:t>
                      </a:r>
                      <a:r>
                        <a:rPr sz="1800" i="1" spc="-5" dirty="0">
                          <a:latin typeface="Times New Roman" panose="02020603050405020304"/>
                          <a:cs typeface="Times New Roman" panose="02020603050405020304"/>
                        </a:rPr>
                        <a:t>expenses, 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deductions,  </a:t>
                      </a:r>
                      <a:r>
                        <a:rPr sz="1800" i="1" spc="-10" dirty="0">
                          <a:latin typeface="Times New Roman" panose="02020603050405020304"/>
                          <a:cs typeface="Times New Roman" panose="02020603050405020304"/>
                        </a:rPr>
                        <a:t>set 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off is</a:t>
                      </a:r>
                      <a:r>
                        <a:rPr sz="1800" i="1" spc="-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allowed)</a:t>
                      </a: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85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3345" marR="76835" algn="just">
                        <a:lnSpc>
                          <a:spcPct val="100000"/>
                        </a:lnSpc>
                        <a:tabLst>
                          <a:tab pos="2007870" algn="l"/>
                        </a:tabLst>
                      </a:pP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Penalty (S.271AAC) </a:t>
                      </a:r>
                      <a:r>
                        <a:rPr sz="1800" i="1" spc="-5" dirty="0">
                          <a:latin typeface="Times New Roman" panose="02020603050405020304"/>
                          <a:cs typeface="Times New Roman" panose="02020603050405020304"/>
                        </a:rPr>
                        <a:t>If  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Ass</a:t>
                      </a:r>
                      <a:r>
                        <a:rPr sz="1800" i="1" spc="-15" dirty="0">
                          <a:latin typeface="Times New Roman" panose="02020603050405020304"/>
                          <a:cs typeface="Times New Roman" panose="02020603050405020304"/>
                        </a:rPr>
                        <a:t>e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s</a:t>
                      </a:r>
                      <a:r>
                        <a:rPr sz="1800" i="1" spc="-10" dirty="0">
                          <a:latin typeface="Times New Roman" panose="02020603050405020304"/>
                          <a:cs typeface="Times New Roman" panose="02020603050405020304"/>
                        </a:rPr>
                        <a:t>s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i</a:t>
                      </a:r>
                      <a:r>
                        <a:rPr sz="1800" i="1" spc="10" dirty="0">
                          <a:latin typeface="Times New Roman" panose="02020603050405020304"/>
                          <a:cs typeface="Times New Roman" panose="02020603050405020304"/>
                        </a:rPr>
                        <a:t>n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g	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Off</a:t>
                      </a:r>
                      <a:r>
                        <a:rPr sz="1800" i="1" spc="5" dirty="0">
                          <a:latin typeface="Times New Roman" panose="02020603050405020304"/>
                          <a:cs typeface="Times New Roman" panose="02020603050405020304"/>
                        </a:rPr>
                        <a:t>i</a:t>
                      </a:r>
                      <a:r>
                        <a:rPr sz="1800" i="1" spc="-10" dirty="0">
                          <a:latin typeface="Times New Roman" panose="02020603050405020304"/>
                          <a:cs typeface="Times New Roman" panose="02020603050405020304"/>
                        </a:rPr>
                        <a:t>ce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r  </a:t>
                      </a:r>
                      <a:r>
                        <a:rPr sz="1800" i="1" spc="-5" dirty="0">
                          <a:latin typeface="Times New Roman" panose="02020603050405020304"/>
                          <a:cs typeface="Times New Roman" panose="02020603050405020304"/>
                        </a:rPr>
                        <a:t>determines 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income </a:t>
                      </a:r>
                      <a:r>
                        <a:rPr sz="1800" i="1" spc="-25" dirty="0">
                          <a:latin typeface="Times New Roman" panose="02020603050405020304"/>
                          <a:cs typeface="Times New Roman" panose="02020603050405020304"/>
                        </a:rPr>
                        <a:t>referred  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to in </a:t>
                      </a:r>
                      <a:r>
                        <a:rPr sz="1800" i="1" spc="-20" dirty="0">
                          <a:latin typeface="Times New Roman" panose="02020603050405020304"/>
                          <a:cs typeface="Times New Roman" panose="02020603050405020304"/>
                        </a:rPr>
                        <a:t>S.115BBE, 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penalty</a:t>
                      </a:r>
                      <a:r>
                        <a:rPr sz="1800" i="1" spc="-150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800" i="1" spc="10" dirty="0">
                          <a:latin typeface="Times New Roman" panose="02020603050405020304"/>
                          <a:cs typeface="Times New Roman" panose="02020603050405020304"/>
                        </a:rPr>
                        <a:t>10</a:t>
                      </a: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93345" marR="7874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492125" algn="l"/>
                          <a:tab pos="885825" algn="l"/>
                          <a:tab pos="1379855" algn="l"/>
                          <a:tab pos="2087245" algn="l"/>
                        </a:tabLst>
                      </a:pP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%	</a:t>
                      </a:r>
                      <a:r>
                        <a:rPr sz="1800" i="1" spc="5" dirty="0">
                          <a:latin typeface="Times New Roman" panose="02020603050405020304"/>
                          <a:cs typeface="Times New Roman" panose="02020603050405020304"/>
                        </a:rPr>
                        <a:t>of	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tax	payable </a:t>
                      </a:r>
                      <a:r>
                        <a:rPr sz="1800" i="1" spc="-5" dirty="0">
                          <a:latin typeface="Times New Roman" panose="02020603050405020304"/>
                          <a:cs typeface="Times New Roman" panose="02020603050405020304"/>
                        </a:rPr>
                        <a:t>shall  </a:t>
                      </a:r>
                      <a:r>
                        <a:rPr sz="1800" i="1" spc="5" dirty="0">
                          <a:latin typeface="Times New Roman" panose="02020603050405020304"/>
                          <a:cs typeface="Times New Roman" panose="02020603050405020304"/>
                        </a:rPr>
                        <a:t>be</a:t>
                      </a:r>
                      <a:r>
                        <a:rPr sz="1800" i="1" spc="45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800" i="1" spc="-5" dirty="0">
                          <a:latin typeface="Times New Roman" panose="02020603050405020304"/>
                          <a:cs typeface="Times New Roman" panose="02020603050405020304"/>
                        </a:rPr>
                        <a:t>levied;</a:t>
                      </a:r>
                      <a:r>
                        <a:rPr sz="1800" i="1" spc="1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800" i="1" dirty="0">
                          <a:latin typeface="Times New Roman" panose="02020603050405020304"/>
                          <a:cs typeface="Times New Roman" panose="02020603050405020304"/>
                        </a:rPr>
                        <a:t>entailing	total  payment </a:t>
                      </a:r>
                      <a:r>
                        <a:rPr sz="1800" i="1" spc="5" dirty="0">
                          <a:latin typeface="Times New Roman" panose="02020603050405020304"/>
                          <a:cs typeface="Times New Roman" panose="02020603050405020304"/>
                        </a:rPr>
                        <a:t>of</a:t>
                      </a:r>
                      <a:r>
                        <a:rPr sz="1800" i="1" spc="-35" dirty="0">
                          <a:latin typeface="Times New Roman" panose="02020603050405020304"/>
                          <a:cs typeface="Times New Roman" panose="02020603050405020304"/>
                        </a:rPr>
                        <a:t> </a:t>
                      </a:r>
                      <a:r>
                        <a:rPr sz="1800" i="1" spc="5" dirty="0">
                          <a:latin typeface="Times New Roman" panose="02020603050405020304"/>
                          <a:cs typeface="Times New Roman" panose="02020603050405020304"/>
                        </a:rPr>
                        <a:t>83.25%</a:t>
                      </a:r>
                      <a:endParaRPr sz="1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542933" y="198120"/>
            <a:ext cx="7026384" cy="3546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81576" y="6409053"/>
            <a:ext cx="2171065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b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hu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p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e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n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d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r</a:t>
            </a:r>
            <a:r>
              <a:rPr sz="1000" spc="-5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s</a:t>
            </a:r>
            <a:r>
              <a:rPr sz="1000" spc="15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5" dirty="0">
                <a:latin typeface="Verdana" panose="020B0604030504040204"/>
                <a:cs typeface="Verdana" panose="020B0604030504040204"/>
                <a:hlinkClick r:id="rId2"/>
              </a:rPr>
              <a:t>ca@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t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m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i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l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.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c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m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*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**932250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7</a:t>
            </a:r>
            <a:r>
              <a:rPr sz="1000" spc="10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772" y="267969"/>
            <a:ext cx="7964170" cy="5561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0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8605" algn="l"/>
                <a:tab pos="269240" algn="l"/>
              </a:tabLst>
            </a:pPr>
            <a:r>
              <a:rPr sz="2000" b="1" i="1" spc="-15" dirty="0">
                <a:latin typeface="Times New Roman" panose="02020603050405020304"/>
                <a:cs typeface="Times New Roman" panose="02020603050405020304"/>
              </a:rPr>
              <a:t>CBDT </a:t>
            </a:r>
            <a:r>
              <a:rPr sz="2000" b="1" i="1" spc="-10" dirty="0">
                <a:latin typeface="Times New Roman" panose="02020603050405020304"/>
                <a:cs typeface="Times New Roman" panose="02020603050405020304"/>
              </a:rPr>
              <a:t>Instruction 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No. 1916,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dt. </a:t>
            </a:r>
            <a:r>
              <a:rPr sz="2000" b="1" i="1" spc="-30" dirty="0">
                <a:latin typeface="Times New Roman" panose="02020603050405020304"/>
                <a:cs typeface="Times New Roman" panose="02020603050405020304"/>
              </a:rPr>
              <a:t>11th </a:t>
            </a:r>
            <a:r>
              <a:rPr sz="2000" b="1" i="1" spc="-20" dirty="0">
                <a:latin typeface="Times New Roman" panose="02020603050405020304"/>
                <a:cs typeface="Times New Roman" panose="02020603050405020304"/>
              </a:rPr>
              <a:t>May, </a:t>
            </a:r>
            <a:r>
              <a:rPr sz="2000" b="1" i="1" spc="5" dirty="0">
                <a:latin typeface="Times New Roman" panose="02020603050405020304"/>
                <a:cs typeface="Times New Roman" panose="02020603050405020304"/>
              </a:rPr>
              <a:t>1994, 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120 </a:t>
            </a:r>
            <a:r>
              <a:rPr sz="2000" b="1" i="1" spc="-25" dirty="0">
                <a:latin typeface="Times New Roman" panose="02020603050405020304"/>
                <a:cs typeface="Times New Roman" panose="02020603050405020304"/>
              </a:rPr>
              <a:t>Taxation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(St.)</a:t>
            </a:r>
            <a:r>
              <a:rPr sz="2000" b="1" i="1" spc="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98.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Font typeface="Arial" panose="020B0604020202020204"/>
              <a:buChar char=""/>
            </a:pPr>
            <a:endParaRPr sz="2350">
              <a:latin typeface="Times New Roman" panose="02020603050405020304"/>
              <a:cs typeface="Times New Roman" panose="02020603050405020304"/>
            </a:endParaRPr>
          </a:p>
          <a:p>
            <a:pPr marL="268605" marR="5080" indent="-256540">
              <a:lnSpc>
                <a:spcPts val="1920"/>
              </a:lnSpc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8605" algn="l"/>
                <a:tab pos="269240" algn="l"/>
                <a:tab pos="965835" algn="l"/>
                <a:tab pos="1795780" algn="l"/>
                <a:tab pos="3594735" algn="l"/>
                <a:tab pos="4549140" algn="l"/>
                <a:tab pos="5430520" algn="l"/>
                <a:tab pos="7537450" algn="l"/>
              </a:tabLst>
            </a:pP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he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000" b="1" i="1" spc="-4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g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Den</a:t>
            </a:r>
            <a:r>
              <a:rPr sz="2000" b="1" i="1" spc="-1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i="1" spc="20" dirty="0">
                <a:latin typeface="Times New Roman" panose="02020603050405020304"/>
                <a:cs typeface="Times New Roman" panose="02020603050405020304"/>
              </a:rPr>
              <a:t>m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ina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000" b="1" i="1" spc="-35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000" b="1" i="1" spc="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000" b="1" i="1" spc="-20" dirty="0"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000" b="1" i="1" spc="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k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000" b="1" i="1" spc="-10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000" b="1" i="1" spc="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tes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(</a:t>
            </a:r>
            <a:r>
              <a:rPr sz="2000" b="1" i="1" spc="-10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000" b="1" i="1" spc="-25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000" b="1" i="1" spc="20" dirty="0">
                <a:latin typeface="Times New Roman" panose="02020603050405020304"/>
                <a:cs typeface="Times New Roman" panose="02020603050405020304"/>
              </a:rPr>
              <a:t>m</a:t>
            </a:r>
            <a:r>
              <a:rPr sz="2000" b="1" i="1" spc="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000" b="1" i="1" spc="-3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ti</a:t>
            </a:r>
            <a:r>
              <a:rPr sz="2000" b="1" i="1" spc="-15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000" b="1" i="1" spc="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ti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000" b="1" i="1" spc="5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)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000" b="1" i="1" spc="-2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ct,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1978	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- Constitutionally</a:t>
            </a:r>
            <a:r>
              <a:rPr sz="2000" b="1" i="1" spc="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valid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524510" marR="5715" lvl="1" indent="-228600" algn="just">
              <a:lnSpc>
                <a:spcPct val="80000"/>
              </a:lnSpc>
              <a:spcBef>
                <a:spcPts val="305"/>
              </a:spcBef>
              <a:buClr>
                <a:srgbClr val="2CA1BE"/>
              </a:buClr>
              <a:buFont typeface="Arial" panose="020B0604020202020204"/>
              <a:buChar char="•"/>
              <a:tabLst>
                <a:tab pos="525145" algn="l"/>
              </a:tabLst>
            </a:pP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Jayantilal Ratanchand </a:t>
            </a:r>
            <a:r>
              <a:rPr sz="2000" b="1" i="1" spc="-15" dirty="0">
                <a:latin typeface="Times New Roman" panose="02020603050405020304"/>
                <a:cs typeface="Times New Roman" panose="02020603050405020304"/>
              </a:rPr>
              <a:t>Shah </a:t>
            </a:r>
            <a:r>
              <a:rPr sz="2000" b="1" i="1" spc="-40" dirty="0">
                <a:latin typeface="Times New Roman" panose="02020603050405020304"/>
                <a:cs typeface="Times New Roman" panose="02020603050405020304"/>
              </a:rPr>
              <a:t>v. </a:t>
            </a:r>
            <a:r>
              <a:rPr sz="2000" b="1" i="1" spc="-10" dirty="0">
                <a:latin typeface="Times New Roman" panose="02020603050405020304"/>
                <a:cs typeface="Times New Roman" panose="02020603050405020304"/>
              </a:rPr>
              <a:t>Reserve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Bank 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India &amp;Ors 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AIR  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1997 </a:t>
            </a:r>
            <a:r>
              <a:rPr sz="2000" b="1" i="1" spc="-10" dirty="0">
                <a:latin typeface="Times New Roman" panose="02020603050405020304"/>
                <a:cs typeface="Times New Roman" panose="02020603050405020304"/>
              </a:rPr>
              <a:t>SC 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370.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2CA1BE"/>
              </a:buClr>
              <a:buFont typeface="Arial" panose="020B0604020202020204"/>
              <a:buChar char="•"/>
            </a:pPr>
            <a:endParaRPr sz="1850">
              <a:latin typeface="Times New Roman" panose="02020603050405020304"/>
              <a:cs typeface="Times New Roman" panose="02020603050405020304"/>
            </a:endParaRPr>
          </a:p>
          <a:p>
            <a:pPr marL="268605" indent="-256540">
              <a:lnSpc>
                <a:spcPts val="2365"/>
              </a:lnSpc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8605" algn="l"/>
                <a:tab pos="269240" algn="l"/>
              </a:tabLst>
            </a:pP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Can the Legislature increase tax rate 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on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deposits retrospectively</a:t>
            </a:r>
            <a:r>
              <a:rPr sz="2000" b="1" i="1" spc="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?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393700">
              <a:lnSpc>
                <a:spcPts val="2330"/>
              </a:lnSpc>
            </a:pP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Or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332105" marR="234950" indent="60960">
              <a:lnSpc>
                <a:spcPts val="2300"/>
              </a:lnSpc>
              <a:spcBef>
                <a:spcPts val="125"/>
              </a:spcBef>
              <a:tabLst>
                <a:tab pos="957580" algn="l"/>
                <a:tab pos="1847850" algn="l"/>
                <a:tab pos="6342380" algn="l"/>
              </a:tabLst>
            </a:pP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Can	penalty	provision  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be  amended</a:t>
            </a:r>
            <a:r>
              <a:rPr sz="2000" b="1" i="1" spc="4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retrospectively </a:t>
            </a:r>
            <a:r>
              <a:rPr sz="2000" b="1" i="1" spc="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to	include cash 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deposits</a:t>
            </a:r>
            <a:r>
              <a:rPr sz="2000" b="1" i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?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68605" marR="6350">
              <a:lnSpc>
                <a:spcPct val="80000"/>
              </a:lnSpc>
              <a:spcBef>
                <a:spcPts val="355"/>
              </a:spcBef>
            </a:pP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J.K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Synthetcs Ltd. v Commercial </a:t>
            </a:r>
            <a:r>
              <a:rPr sz="2000" b="1" i="1" spc="-65" dirty="0">
                <a:latin typeface="Times New Roman" panose="02020603050405020304"/>
                <a:cs typeface="Times New Roman" panose="02020603050405020304"/>
              </a:rPr>
              <a:t>Tax </a:t>
            </a:r>
            <a:r>
              <a:rPr sz="2000" b="1" i="1" spc="-10" dirty="0">
                <a:latin typeface="Times New Roman" panose="02020603050405020304"/>
                <a:cs typeface="Times New Roman" panose="02020603050405020304"/>
              </a:rPr>
              <a:t>Officer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(1994) </a:t>
            </a:r>
            <a:r>
              <a:rPr sz="2000" b="1" i="1" spc="-40" dirty="0">
                <a:latin typeface="Times New Roman" panose="02020603050405020304"/>
                <a:cs typeface="Times New Roman" panose="02020603050405020304"/>
              </a:rPr>
              <a:t>119 </a:t>
            </a:r>
            <a:r>
              <a:rPr sz="2000" b="1" i="1" spc="-20" dirty="0">
                <a:latin typeface="Times New Roman" panose="02020603050405020304"/>
                <a:cs typeface="Times New Roman" panose="02020603050405020304"/>
              </a:rPr>
              <a:t>CTR 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222( </a:t>
            </a:r>
            <a:r>
              <a:rPr sz="2000" b="1" i="1" spc="-10" dirty="0">
                <a:latin typeface="Times New Roman" panose="02020603050405020304"/>
                <a:cs typeface="Times New Roman" panose="02020603050405020304"/>
              </a:rPr>
              <a:t>SC)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/  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1994 </a:t>
            </a:r>
            <a:r>
              <a:rPr sz="2000" b="1" i="1" spc="-15" dirty="0">
                <a:latin typeface="Times New Roman" panose="02020603050405020304"/>
                <a:cs typeface="Times New Roman" panose="02020603050405020304"/>
              </a:rPr>
              <a:t>AIR 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2393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( </a:t>
            </a:r>
            <a:r>
              <a:rPr sz="2000" b="1" i="1" spc="-10" dirty="0">
                <a:latin typeface="Times New Roman" panose="02020603050405020304"/>
                <a:cs typeface="Times New Roman" panose="02020603050405020304"/>
              </a:rPr>
              <a:t>Five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judges </a:t>
            </a:r>
            <a:r>
              <a:rPr sz="2000" b="1" i="1" spc="-10" dirty="0">
                <a:latin typeface="Times New Roman" panose="02020603050405020304"/>
                <a:cs typeface="Times New Roman" panose="02020603050405020304"/>
              </a:rPr>
              <a:t>Bench</a:t>
            </a:r>
            <a:r>
              <a:rPr sz="2000" b="1" i="1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)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524510" marR="5080" indent="-228600" algn="just">
              <a:lnSpc>
                <a:spcPct val="80000"/>
              </a:lnSpc>
              <a:spcBef>
                <a:spcPts val="310"/>
              </a:spcBef>
              <a:buClr>
                <a:srgbClr val="2CA1BE"/>
              </a:buClr>
              <a:buFont typeface="Arial" panose="020B0604020202020204"/>
              <a:buChar char="•"/>
              <a:tabLst>
                <a:tab pos="525145" algn="l"/>
              </a:tabLst>
            </a:pPr>
            <a:r>
              <a:rPr sz="2000" b="1" i="1" spc="-15" dirty="0">
                <a:latin typeface="Times New Roman" panose="02020603050405020304"/>
                <a:cs typeface="Times New Roman" panose="02020603050405020304"/>
              </a:rPr>
              <a:t>As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per well-established law provision regarding levy 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penalty and 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increased rate are </a:t>
            </a:r>
            <a:r>
              <a:rPr sz="2000" b="1" i="1" spc="-10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000" b="1" i="1" spc="-10" dirty="0">
                <a:latin typeface="Times New Roman" panose="02020603050405020304"/>
                <a:cs typeface="Times New Roman" panose="02020603050405020304"/>
              </a:rPr>
              <a:t>nature 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000" b="1" i="1" spc="-10" dirty="0">
                <a:latin typeface="Times New Roman" panose="02020603050405020304"/>
                <a:cs typeface="Times New Roman" panose="02020603050405020304"/>
              </a:rPr>
              <a:t>substantive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law and </a:t>
            </a:r>
            <a:r>
              <a:rPr sz="2000" b="1" i="1" spc="-15" dirty="0">
                <a:latin typeface="Times New Roman" panose="02020603050405020304"/>
                <a:cs typeface="Times New Roman" panose="02020603050405020304"/>
              </a:rPr>
              <a:t>not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adjective   </a:t>
            </a:r>
            <a:r>
              <a:rPr sz="2000" b="1" i="1" spc="-25" dirty="0">
                <a:latin typeface="Times New Roman" panose="02020603050405020304"/>
                <a:cs typeface="Times New Roman" panose="02020603050405020304"/>
              </a:rPr>
              <a:t>law.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Times New Roman" panose="02020603050405020304"/>
              <a:cs typeface="Times New Roman" panose="02020603050405020304"/>
            </a:endParaRPr>
          </a:p>
          <a:p>
            <a:pPr marL="268605" indent="-256540">
              <a:lnSpc>
                <a:spcPts val="2160"/>
              </a:lnSpc>
              <a:spcBef>
                <a:spcPts val="5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8605" algn="l"/>
                <a:tab pos="269240" algn="l"/>
              </a:tabLst>
            </a:pPr>
            <a:r>
              <a:rPr sz="2000" b="1" i="1" spc="-40" dirty="0">
                <a:latin typeface="Times New Roman" panose="02020603050405020304"/>
                <a:cs typeface="Times New Roman" panose="02020603050405020304"/>
              </a:rPr>
              <a:t>West </a:t>
            </a:r>
            <a:r>
              <a:rPr sz="2000" b="1" i="1" dirty="0">
                <a:latin typeface="Times New Roman" panose="02020603050405020304"/>
                <a:cs typeface="Times New Roman" panose="02020603050405020304"/>
              </a:rPr>
              <a:t>Ramnad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Electric Distribution </a:t>
            </a:r>
            <a:r>
              <a:rPr sz="2000" b="1" i="1" spc="-10" dirty="0">
                <a:latin typeface="Times New Roman" panose="02020603050405020304"/>
                <a:cs typeface="Times New Roman" panose="02020603050405020304"/>
              </a:rPr>
              <a:t>Co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Ltd v State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000" b="1" spc="-5" dirty="0">
                <a:latin typeface="Times New Roman" panose="02020603050405020304"/>
                <a:cs typeface="Times New Roman" panose="02020603050405020304"/>
              </a:rPr>
              <a:t>Madras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1962</a:t>
            </a:r>
            <a:r>
              <a:rPr sz="2000" b="1" spc="2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10" dirty="0">
                <a:latin typeface="Times New Roman" panose="02020603050405020304"/>
                <a:cs typeface="Times New Roman" panose="02020603050405020304"/>
              </a:rPr>
              <a:t>AIR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68605">
              <a:lnSpc>
                <a:spcPts val="2065"/>
              </a:lnSpc>
            </a:pPr>
            <a:r>
              <a:rPr sz="2000" b="1" spc="-10" dirty="0">
                <a:latin typeface="Times New Roman" panose="02020603050405020304"/>
                <a:cs typeface="Times New Roman" panose="02020603050405020304"/>
              </a:rPr>
              <a:t>SC</a:t>
            </a:r>
            <a:r>
              <a:rPr sz="2000" b="1" spc="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5" dirty="0">
                <a:latin typeface="Times New Roman" panose="02020603050405020304"/>
                <a:cs typeface="Times New Roman" panose="02020603050405020304"/>
              </a:rPr>
              <a:t>1753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524510" lvl="1" indent="-229235">
              <a:lnSpc>
                <a:spcPts val="2305"/>
              </a:lnSpc>
              <a:buClr>
                <a:srgbClr val="2CA1BE"/>
              </a:buClr>
              <a:buFont typeface="Arial" panose="020B0604020202020204"/>
              <a:buChar char="•"/>
              <a:tabLst>
                <a:tab pos="524510" algn="l"/>
                <a:tab pos="525145" algn="l"/>
              </a:tabLst>
            </a:pP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Penal </a:t>
            </a:r>
            <a:r>
              <a:rPr sz="2000" b="1" i="1" spc="-10" dirty="0">
                <a:latin typeface="Times New Roman" panose="02020603050405020304"/>
                <a:cs typeface="Times New Roman" panose="02020603050405020304"/>
              </a:rPr>
              <a:t>statutes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are generally considered</a:t>
            </a:r>
            <a:r>
              <a:rPr sz="2000" b="1" i="1" spc="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i="1" spc="-5" dirty="0">
                <a:latin typeface="Times New Roman" panose="02020603050405020304"/>
                <a:cs typeface="Times New Roman" panose="02020603050405020304"/>
              </a:rPr>
              <a:t>prospective.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1576" y="6409053"/>
            <a:ext cx="2171065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b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hu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p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e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n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d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r</a:t>
            </a:r>
            <a:r>
              <a:rPr sz="1000" spc="-5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s</a:t>
            </a:r>
            <a:r>
              <a:rPr sz="1000" spc="15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5" dirty="0">
                <a:latin typeface="Verdana" panose="020B0604030504040204"/>
                <a:cs typeface="Verdana" panose="020B0604030504040204"/>
                <a:hlinkClick r:id="rId1"/>
              </a:rPr>
              <a:t>ca@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t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m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i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l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.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c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m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*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**932250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7</a:t>
            </a:r>
            <a:r>
              <a:rPr sz="1000" spc="10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972" y="862710"/>
            <a:ext cx="7966709" cy="1903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715" indent="-256540" algn="just">
              <a:lnSpc>
                <a:spcPct val="100000"/>
              </a:lnSpc>
              <a:spcBef>
                <a:spcPts val="100"/>
              </a:spcBef>
            </a:pPr>
            <a:r>
              <a:rPr sz="1600" spc="-450" dirty="0">
                <a:solidFill>
                  <a:srgbClr val="2CA1BE"/>
                </a:solidFill>
              </a:rPr>
              <a:t></a:t>
            </a:r>
            <a:r>
              <a:rPr sz="1600" spc="700" dirty="0">
                <a:solidFill>
                  <a:srgbClr val="2CA1BE"/>
                </a:solidFill>
              </a:rPr>
              <a:t> </a:t>
            </a:r>
            <a:r>
              <a:rPr sz="2400" b="1" i="1" spc="-5" dirty="0">
                <a:latin typeface="Times New Roman" panose="02020603050405020304"/>
                <a:cs typeface="Times New Roman" panose="02020603050405020304"/>
              </a:rPr>
              <a:t>Pyare </a:t>
            </a:r>
            <a:r>
              <a:rPr sz="2400" b="1" i="1" dirty="0">
                <a:latin typeface="Times New Roman" panose="02020603050405020304"/>
                <a:cs typeface="Times New Roman" panose="02020603050405020304"/>
              </a:rPr>
              <a:t>Lal </a:t>
            </a:r>
            <a:r>
              <a:rPr sz="2400" b="1" i="1" spc="5" dirty="0">
                <a:latin typeface="Times New Roman" panose="02020603050405020304"/>
                <a:cs typeface="Times New Roman" panose="02020603050405020304"/>
              </a:rPr>
              <a:t>Sharma </a:t>
            </a:r>
            <a:r>
              <a:rPr sz="2400" b="1" i="1" spc="-55" dirty="0">
                <a:latin typeface="Times New Roman" panose="02020603050405020304"/>
                <a:cs typeface="Times New Roman" panose="02020603050405020304"/>
              </a:rPr>
              <a:t>v. </a:t>
            </a:r>
            <a:r>
              <a:rPr sz="2400" b="1" i="1" spc="-10" dirty="0">
                <a:latin typeface="Times New Roman" panose="02020603050405020304"/>
                <a:cs typeface="Times New Roman" panose="02020603050405020304"/>
              </a:rPr>
              <a:t>M.D. </a:t>
            </a:r>
            <a:r>
              <a:rPr sz="2400" b="1" i="1" dirty="0">
                <a:latin typeface="Times New Roman" panose="02020603050405020304"/>
                <a:cs typeface="Times New Roman" panose="02020603050405020304"/>
              </a:rPr>
              <a:t>J &amp; K Industries </a:t>
            </a:r>
            <a:r>
              <a:rPr sz="2400" b="1" i="1" spc="-5" dirty="0">
                <a:latin typeface="Times New Roman" panose="02020603050405020304"/>
                <a:cs typeface="Times New Roman" panose="02020603050405020304"/>
              </a:rPr>
              <a:t>AIR </a:t>
            </a:r>
            <a:r>
              <a:rPr sz="2400" b="1" i="1" dirty="0">
                <a:latin typeface="Times New Roman" panose="02020603050405020304"/>
                <a:cs typeface="Times New Roman" panose="02020603050405020304"/>
              </a:rPr>
              <a:t>1989 </a:t>
            </a:r>
            <a:r>
              <a:rPr sz="2400" b="1" i="1" spc="-125" dirty="0">
                <a:latin typeface="Times New Roman" panose="02020603050405020304"/>
                <a:cs typeface="Times New Roman" panose="02020603050405020304"/>
              </a:rPr>
              <a:t>SC  </a:t>
            </a:r>
            <a:r>
              <a:rPr sz="2400" b="1" i="1" spc="-5" dirty="0">
                <a:latin typeface="Times New Roman" panose="02020603050405020304"/>
                <a:cs typeface="Times New Roman" panose="02020603050405020304"/>
              </a:rPr>
              <a:t>1854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385"/>
              </a:spcBef>
            </a:pPr>
            <a:r>
              <a:rPr sz="2400" i="1" dirty="0">
                <a:latin typeface="Times New Roman" panose="02020603050405020304"/>
                <a:cs typeface="Times New Roman" panose="02020603050405020304"/>
              </a:rPr>
              <a:t>“It is the basic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principle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of natural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justice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that no one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can </a:t>
            </a:r>
            <a:r>
              <a:rPr sz="2400" i="1" spc="25" dirty="0">
                <a:latin typeface="Times New Roman" panose="02020603050405020304"/>
                <a:cs typeface="Times New Roman" panose="02020603050405020304"/>
              </a:rPr>
              <a:t>be 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penalized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on the </a:t>
            </a:r>
            <a:r>
              <a:rPr sz="2400" i="1" spc="-20" dirty="0">
                <a:latin typeface="Times New Roman" panose="02020603050405020304"/>
                <a:cs typeface="Times New Roman" panose="02020603050405020304"/>
              </a:rPr>
              <a:t>ground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conduct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which was not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penal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on  the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day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it was</a:t>
            </a:r>
            <a:r>
              <a:rPr sz="2400" i="1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committed”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972" y="3210255"/>
            <a:ext cx="7963534" cy="1538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  <a:tab pos="1503045" algn="l"/>
                <a:tab pos="3189605" algn="l"/>
                <a:tab pos="3677285" algn="l"/>
                <a:tab pos="5110480" algn="l"/>
                <a:tab pos="6561455" algn="l"/>
              </a:tabLst>
            </a:pPr>
            <a:r>
              <a:rPr sz="1600" spc="-450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	</a:t>
            </a:r>
            <a:r>
              <a:rPr sz="2400" b="1" i="1" dirty="0">
                <a:latin typeface="Times New Roman" panose="02020603050405020304"/>
                <a:cs typeface="Times New Roman" panose="02020603050405020304"/>
              </a:rPr>
              <a:t>National	</a:t>
            </a:r>
            <a:r>
              <a:rPr sz="2400" b="1" i="1" spc="-5" dirty="0">
                <a:latin typeface="Times New Roman" panose="02020603050405020304"/>
                <a:cs typeface="Times New Roman" panose="02020603050405020304"/>
              </a:rPr>
              <a:t>Agricultural	</a:t>
            </a:r>
            <a:r>
              <a:rPr sz="2400" b="1" i="1" dirty="0">
                <a:latin typeface="Times New Roman" panose="02020603050405020304"/>
                <a:cs typeface="Times New Roman" panose="02020603050405020304"/>
              </a:rPr>
              <a:t>Co	</a:t>
            </a:r>
            <a:r>
              <a:rPr sz="2400" b="1" i="1" spc="-5" dirty="0">
                <a:latin typeface="Times New Roman" panose="02020603050405020304"/>
                <a:cs typeface="Times New Roman" panose="02020603050405020304"/>
              </a:rPr>
              <a:t>–operative	Marketing	Federation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sz="2400" b="1" i="1" dirty="0">
                <a:latin typeface="Times New Roman" panose="02020603050405020304"/>
                <a:cs typeface="Times New Roman" panose="02020603050405020304"/>
              </a:rPr>
              <a:t>of India Ltd v </a:t>
            </a:r>
            <a:r>
              <a:rPr sz="2400" b="1" i="1" spc="-5" dirty="0">
                <a:latin typeface="Times New Roman" panose="02020603050405020304"/>
                <a:cs typeface="Times New Roman" panose="02020603050405020304"/>
              </a:rPr>
              <a:t>UOI (2003) </a:t>
            </a:r>
            <a:r>
              <a:rPr sz="2400" b="1" i="1" dirty="0">
                <a:latin typeface="Times New Roman" panose="02020603050405020304"/>
                <a:cs typeface="Times New Roman" panose="02020603050405020304"/>
              </a:rPr>
              <a:t>260 ITR 548</a:t>
            </a:r>
            <a:r>
              <a:rPr sz="2400" b="1" i="1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b="1" i="1" dirty="0">
                <a:latin typeface="Times New Roman" panose="02020603050405020304"/>
                <a:cs typeface="Times New Roman" panose="02020603050405020304"/>
              </a:rPr>
              <a:t>(SC)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268605" marR="7620">
              <a:lnSpc>
                <a:spcPct val="100000"/>
              </a:lnSpc>
              <a:spcBef>
                <a:spcPts val="385"/>
              </a:spcBef>
              <a:tabLst>
                <a:tab pos="1174115" algn="l"/>
                <a:tab pos="1283970" algn="l"/>
                <a:tab pos="1671320" algn="l"/>
                <a:tab pos="1838960" algn="l"/>
                <a:tab pos="2448560" algn="l"/>
                <a:tab pos="3455035" algn="l"/>
                <a:tab pos="3930015" algn="l"/>
                <a:tab pos="4811395" algn="l"/>
                <a:tab pos="5424170" algn="l"/>
                <a:tab pos="6104255" algn="l"/>
              </a:tabLst>
            </a:pP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Go</a:t>
            </a:r>
            <a:r>
              <a:rPr sz="2400" i="1" spc="-20" dirty="0">
                <a:latin typeface="Times New Roman" panose="02020603050405020304"/>
                <a:cs typeface="Times New Roman" panose="02020603050405020304"/>
              </a:rPr>
              <a:t>v</a:t>
            </a:r>
            <a:r>
              <a:rPr sz="2400" i="1" spc="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.	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has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		the	pow</a:t>
            </a:r>
            <a:r>
              <a:rPr sz="2400" i="1" spc="-1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400" i="1" spc="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o	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ma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k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e	the	law	</a:t>
            </a:r>
            <a:r>
              <a:rPr sz="2400" i="1" spc="-10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400" i="1" spc="-1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400" i="1" spc="2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i="1" spc="-10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osp</a:t>
            </a:r>
            <a:r>
              <a:rPr sz="2400" i="1" spc="-15" dirty="0">
                <a:latin typeface="Times New Roman" panose="02020603050405020304"/>
                <a:cs typeface="Times New Roman" panose="02020603050405020304"/>
              </a:rPr>
              <a:t>ec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i="1" spc="-15" dirty="0">
                <a:latin typeface="Times New Roman" panose="02020603050405020304"/>
                <a:cs typeface="Times New Roman" panose="02020603050405020304"/>
              </a:rPr>
              <a:t>ve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400" i="1" spc="-155" dirty="0">
                <a:latin typeface="Times New Roman" panose="02020603050405020304"/>
                <a:cs typeface="Times New Roman" panose="02020603050405020304"/>
              </a:rPr>
              <a:t>y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,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subject		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to	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several</a:t>
            </a:r>
            <a:r>
              <a:rPr sz="2400" i="1" spc="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i="1" spc="-10" dirty="0">
                <a:latin typeface="Times New Roman" panose="02020603050405020304"/>
                <a:cs typeface="Times New Roman" panose="02020603050405020304"/>
              </a:rPr>
              <a:t>restrictions.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9426" y="6402730"/>
            <a:ext cx="3653790" cy="339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bhupendrashahca@hotmail.com</a:t>
            </a:r>
            <a:r>
              <a:rPr sz="1000" dirty="0">
                <a:latin typeface="Verdana" panose="020B0604030504040204"/>
                <a:cs typeface="Verdana" panose="020B0604030504040204"/>
              </a:rPr>
              <a:t>***9322507220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L="3030855">
              <a:lnSpc>
                <a:spcPct val="100000"/>
              </a:lnSpc>
              <a:spcBef>
                <a:spcPts val="65"/>
              </a:spcBef>
            </a:pPr>
            <a:r>
              <a:rPr sz="1000" spc="5" dirty="0">
                <a:latin typeface="Verdana" panose="020B0604030504040204"/>
                <a:cs typeface="Verdana" panose="020B0604030504040204"/>
              </a:rPr>
              <a:t>3/9/2020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7252" y="6561835"/>
            <a:ext cx="190500" cy="1797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54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772" y="642569"/>
            <a:ext cx="7969250" cy="410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110"/>
              </a:spcBef>
              <a:tabLst>
                <a:tab pos="268605" algn="l"/>
              </a:tabLst>
            </a:pPr>
            <a:r>
              <a:rPr sz="1500" spc="-450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	</a:t>
            </a:r>
            <a:r>
              <a:rPr sz="2200" b="1" dirty="0">
                <a:latin typeface="Times New Roman" panose="02020603050405020304"/>
                <a:cs typeface="Times New Roman" panose="02020603050405020304"/>
              </a:rPr>
              <a:t>Hitendra </a:t>
            </a:r>
            <a:r>
              <a:rPr sz="2200" b="1" spc="-15" dirty="0">
                <a:latin typeface="Times New Roman" panose="02020603050405020304"/>
                <a:cs typeface="Times New Roman" panose="02020603050405020304"/>
              </a:rPr>
              <a:t>Vishnu </a:t>
            </a:r>
            <a:r>
              <a:rPr sz="2200" b="1" dirty="0">
                <a:latin typeface="Times New Roman" panose="02020603050405020304"/>
                <a:cs typeface="Times New Roman" panose="02020603050405020304"/>
              </a:rPr>
              <a:t>Thakur </a:t>
            </a:r>
            <a:r>
              <a:rPr sz="2200" b="1" spc="5" dirty="0">
                <a:latin typeface="Times New Roman" panose="02020603050405020304"/>
                <a:cs typeface="Times New Roman" panose="02020603050405020304"/>
              </a:rPr>
              <a:t>v State </a:t>
            </a:r>
            <a:r>
              <a:rPr sz="2200" b="1" spc="-1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200" b="1" dirty="0">
                <a:latin typeface="Times New Roman" panose="02020603050405020304"/>
                <a:cs typeface="Times New Roman" panose="02020603050405020304"/>
              </a:rPr>
              <a:t>Maharashtra AIR 1994</a:t>
            </a:r>
            <a:r>
              <a:rPr sz="2200" b="1" spc="5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b="1" dirty="0">
                <a:latin typeface="Times New Roman" panose="02020603050405020304"/>
                <a:cs typeface="Times New Roman" panose="02020603050405020304"/>
              </a:rPr>
              <a:t>SC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268605">
              <a:lnSpc>
                <a:spcPts val="2375"/>
              </a:lnSpc>
            </a:pPr>
            <a:r>
              <a:rPr sz="2200" b="1" dirty="0">
                <a:latin typeface="Times New Roman" panose="02020603050405020304"/>
                <a:cs typeface="Times New Roman" panose="02020603050405020304"/>
              </a:rPr>
              <a:t>2623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Times New Roman" panose="02020603050405020304"/>
              <a:cs typeface="Times New Roman" panose="02020603050405020304"/>
            </a:endParaRPr>
          </a:p>
          <a:p>
            <a:pPr marL="268605">
              <a:lnSpc>
                <a:spcPts val="2375"/>
              </a:lnSpc>
              <a:tabLst>
                <a:tab pos="624840" algn="l"/>
                <a:tab pos="1567180" algn="l"/>
                <a:tab pos="2423795" algn="l"/>
                <a:tab pos="3341370" algn="l"/>
                <a:tab pos="4789805" algn="l"/>
                <a:tab pos="5634990" algn="l"/>
                <a:tab pos="6012815" algn="l"/>
                <a:tab pos="7278370" algn="l"/>
                <a:tab pos="7689850" algn="l"/>
              </a:tabLst>
            </a:pPr>
            <a:r>
              <a:rPr sz="2200" i="1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200" i="1" spc="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200" i="1" spc="10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200" i="1" spc="-25" dirty="0">
                <a:latin typeface="Times New Roman" panose="02020603050405020304"/>
                <a:cs typeface="Times New Roman" panose="02020603050405020304"/>
              </a:rPr>
              <a:t>u</a:t>
            </a:r>
            <a:r>
              <a:rPr sz="2200" i="1" spc="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i="1" spc="5" dirty="0">
                <a:latin typeface="Times New Roman" panose="02020603050405020304"/>
                <a:cs typeface="Times New Roman" panose="02020603050405020304"/>
              </a:rPr>
              <a:t>w</a:t>
            </a:r>
            <a:r>
              <a:rPr sz="2200" i="1" spc="-30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200" i="1" spc="10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ch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200" i="1" spc="-15" dirty="0">
                <a:latin typeface="Times New Roman" panose="02020603050405020304"/>
                <a:cs typeface="Times New Roman" panose="02020603050405020304"/>
              </a:rPr>
              <a:t>f</a:t>
            </a:r>
            <a:r>
              <a:rPr sz="2200" i="1" spc="5" dirty="0">
                <a:latin typeface="Times New Roman" panose="02020603050405020304"/>
                <a:cs typeface="Times New Roman" panose="02020603050405020304"/>
              </a:rPr>
              <a:t>f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200" i="1" spc="-15" dirty="0">
                <a:latin typeface="Times New Roman" panose="02020603050405020304"/>
                <a:cs typeface="Times New Roman" panose="02020603050405020304"/>
              </a:rPr>
              <a:t>ct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ub</a:t>
            </a:r>
            <a:r>
              <a:rPr sz="2200" i="1" spc="-15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200" i="1" spc="10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200" i="1" spc="-20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200" i="1" spc="10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200" i="1" spc="-15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ve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200" i="1" spc="10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g</a:t>
            </a:r>
            <a:r>
              <a:rPr sz="2200" i="1" spc="-2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200" i="1" spc="-1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i="1" spc="-15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i="1" spc="-25" dirty="0">
                <a:latin typeface="Times New Roman" panose="02020603050405020304"/>
                <a:cs typeface="Times New Roman" panose="02020603050405020304"/>
              </a:rPr>
              <a:t>p</a:t>
            </a:r>
            <a:r>
              <a:rPr sz="2200" i="1" spc="-65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200" i="1" spc="-2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umed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i="1" spc="10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be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268605">
              <a:lnSpc>
                <a:spcPts val="2375"/>
              </a:lnSpc>
            </a:pP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prospective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, </a:t>
            </a:r>
            <a:r>
              <a:rPr sz="2200" i="1" spc="5" dirty="0">
                <a:latin typeface="Times New Roman" panose="02020603050405020304"/>
                <a:cs typeface="Times New Roman" panose="02020603050405020304"/>
              </a:rPr>
              <a:t>either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expressly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or by </a:t>
            </a:r>
            <a:r>
              <a:rPr sz="2200" i="1" spc="5" dirty="0">
                <a:latin typeface="Times New Roman" panose="02020603050405020304"/>
                <a:cs typeface="Times New Roman" panose="02020603050405020304"/>
              </a:rPr>
              <a:t>necessary</a:t>
            </a:r>
            <a:r>
              <a:rPr sz="2200" i="1" spc="-3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spc="5" dirty="0">
                <a:latin typeface="Times New Roman" panose="02020603050405020304"/>
                <a:cs typeface="Times New Roman" panose="02020603050405020304"/>
              </a:rPr>
              <a:t>intendment.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268605" marR="6985" algn="just">
              <a:lnSpc>
                <a:spcPct val="80000"/>
              </a:lnSpc>
            </a:pPr>
            <a:r>
              <a:rPr sz="2200" i="1" spc="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the year 2004,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S. </a:t>
            </a:r>
            <a:r>
              <a:rPr sz="2200" i="1" spc="-85" dirty="0">
                <a:latin typeface="Times New Roman" panose="02020603050405020304"/>
                <a:cs typeface="Times New Roman" panose="02020603050405020304"/>
              </a:rPr>
              <a:t>111A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had been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amended with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an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amendment  </a:t>
            </a:r>
            <a:r>
              <a:rPr sz="2200" i="1" spc="-10" dirty="0">
                <a:latin typeface="Times New Roman" panose="02020603050405020304"/>
                <a:cs typeface="Times New Roman" panose="02020603050405020304"/>
              </a:rPr>
              <a:t>brought </a:t>
            </a:r>
            <a:r>
              <a:rPr sz="2200" i="1" spc="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middle </a:t>
            </a:r>
            <a:r>
              <a:rPr sz="2200" i="1" spc="-1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financial year making the same 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applicable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200" i="1" spc="-15" dirty="0">
                <a:latin typeface="Times New Roman" panose="02020603050405020304"/>
                <a:cs typeface="Times New Roman" panose="02020603050405020304"/>
              </a:rPr>
              <a:t>entire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financial </a:t>
            </a:r>
            <a:r>
              <a:rPr sz="2200" i="1" spc="-50" dirty="0">
                <a:latin typeface="Times New Roman" panose="02020603050405020304"/>
                <a:cs typeface="Times New Roman" panose="02020603050405020304"/>
              </a:rPr>
              <a:t>year,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but </a:t>
            </a:r>
            <a:r>
              <a:rPr sz="2200" i="1" spc="-10" dirty="0">
                <a:latin typeface="Times New Roman" panose="02020603050405020304"/>
                <a:cs typeface="Times New Roman" panose="02020603050405020304"/>
              </a:rPr>
              <a:t>it was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specifically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stated  </a:t>
            </a:r>
            <a:r>
              <a:rPr sz="2200" i="1" spc="-10" dirty="0">
                <a:latin typeface="Times New Roman" panose="02020603050405020304"/>
                <a:cs typeface="Times New Roman" panose="02020603050405020304"/>
              </a:rPr>
              <a:t>therein,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“the transaction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sale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of such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equity </a:t>
            </a:r>
            <a:r>
              <a:rPr sz="2200" i="1" spc="-20" dirty="0">
                <a:latin typeface="Times New Roman" panose="02020603050405020304"/>
                <a:cs typeface="Times New Roman" panose="02020603050405020304"/>
              </a:rPr>
              <a:t>share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or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unit </a:t>
            </a:r>
            <a:r>
              <a:rPr sz="2200" i="1" spc="-15" dirty="0">
                <a:latin typeface="Times New Roman" panose="02020603050405020304"/>
                <a:cs typeface="Times New Roman" panose="02020603050405020304"/>
              </a:rPr>
              <a:t>is </a:t>
            </a:r>
            <a:r>
              <a:rPr sz="2200" i="1" spc="5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spc="-15" dirty="0">
                <a:latin typeface="Times New Roman" panose="02020603050405020304"/>
                <a:cs typeface="Times New Roman" panose="02020603050405020304"/>
              </a:rPr>
              <a:t>entered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into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on </a:t>
            </a:r>
            <a:r>
              <a:rPr sz="2200" i="1" spc="-10" dirty="0">
                <a:latin typeface="Times New Roman" panose="02020603050405020304"/>
                <a:cs typeface="Times New Roman" panose="02020603050405020304"/>
              </a:rPr>
              <a:t>or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after the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date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on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which Chapter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VII of the  Finance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(No.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2) Act, 2004 </a:t>
            </a:r>
            <a:r>
              <a:rPr sz="2200" i="1" spc="5" dirty="0">
                <a:latin typeface="Times New Roman" panose="02020603050405020304"/>
                <a:cs typeface="Times New Roman" panose="02020603050405020304"/>
              </a:rPr>
              <a:t>comes into </a:t>
            </a:r>
            <a:r>
              <a:rPr sz="2200" i="1" spc="-10" dirty="0">
                <a:latin typeface="Times New Roman" panose="02020603050405020304"/>
                <a:cs typeface="Times New Roman" panose="02020603050405020304"/>
              </a:rPr>
              <a:t>force”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making </a:t>
            </a:r>
            <a:r>
              <a:rPr sz="2200" i="1" spc="5" dirty="0">
                <a:latin typeface="Times New Roman" panose="02020603050405020304"/>
                <a:cs typeface="Times New Roman" panose="02020603050405020304"/>
              </a:rPr>
              <a:t>the intention</a:t>
            </a:r>
            <a:r>
              <a:rPr sz="2200" i="1" spc="-3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of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268605">
              <a:lnSpc>
                <a:spcPts val="2260"/>
              </a:lnSpc>
              <a:tabLst>
                <a:tab pos="4491355" algn="l"/>
                <a:tab pos="5768975" algn="l"/>
              </a:tabLst>
            </a:pPr>
            <a:r>
              <a:rPr sz="2200" i="1" dirty="0">
                <a:latin typeface="Times New Roman" panose="02020603050405020304"/>
                <a:cs typeface="Times New Roman" panose="02020603050405020304"/>
              </a:rPr>
              <a:t>the 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statute 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clear</a:t>
            </a:r>
            <a:r>
              <a:rPr sz="2200" i="1" spc="2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200" i="1" spc="4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unambiguous	unlike</a:t>
            </a:r>
            <a:r>
              <a:rPr sz="2200" i="1" spc="4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the	</a:t>
            </a:r>
            <a:r>
              <a:rPr sz="2200" i="1" spc="-75" dirty="0">
                <a:latin typeface="Times New Roman" panose="02020603050405020304"/>
                <a:cs typeface="Times New Roman" panose="02020603050405020304"/>
              </a:rPr>
              <a:t>Tax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Amendment</a:t>
            </a:r>
            <a:r>
              <a:rPr sz="2200" i="1" spc="4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spc="10" dirty="0">
                <a:latin typeface="Times New Roman" panose="02020603050405020304"/>
                <a:cs typeface="Times New Roman" panose="02020603050405020304"/>
              </a:rPr>
              <a:t>in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268605">
              <a:lnSpc>
                <a:spcPts val="2375"/>
              </a:lnSpc>
            </a:pPr>
            <a:r>
              <a:rPr sz="2200" i="1" dirty="0">
                <a:latin typeface="Times New Roman" panose="02020603050405020304"/>
                <a:cs typeface="Times New Roman" panose="02020603050405020304"/>
              </a:rPr>
              <a:t>2016.</a:t>
            </a:r>
            <a:endParaRPr sz="2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1576" y="6409053"/>
            <a:ext cx="2171065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b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hu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p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e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n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d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r</a:t>
            </a:r>
            <a:r>
              <a:rPr sz="1000" spc="-5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s</a:t>
            </a:r>
            <a:r>
              <a:rPr sz="1000" spc="15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5" dirty="0">
                <a:latin typeface="Verdana" panose="020B0604030504040204"/>
                <a:cs typeface="Verdana" panose="020B0604030504040204"/>
                <a:hlinkClick r:id="rId1"/>
              </a:rPr>
              <a:t>ca@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t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m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i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l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.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c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m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*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**932250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7</a:t>
            </a:r>
            <a:r>
              <a:rPr sz="1000" spc="10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372" y="429513"/>
            <a:ext cx="8196580" cy="4775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90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8605" algn="l"/>
                <a:tab pos="269240" algn="l"/>
                <a:tab pos="3155950" algn="l"/>
              </a:tabLst>
            </a:pPr>
            <a:r>
              <a:rPr sz="2000" b="1" dirty="0">
                <a:latin typeface="Times New Roman" panose="02020603050405020304"/>
                <a:cs typeface="Times New Roman" panose="02020603050405020304"/>
              </a:rPr>
              <a:t>Star </a:t>
            </a:r>
            <a:r>
              <a:rPr sz="2000" b="1" spc="-25" dirty="0">
                <a:latin typeface="Times New Roman" panose="02020603050405020304"/>
                <a:cs typeface="Times New Roman" panose="02020603050405020304"/>
              </a:rPr>
              <a:t>Television</a:t>
            </a:r>
            <a:r>
              <a:rPr sz="2000" b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News</a:t>
            </a:r>
            <a:r>
              <a:rPr sz="2000" b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5" dirty="0">
                <a:latin typeface="Times New Roman" panose="02020603050405020304"/>
                <a:cs typeface="Times New Roman" panose="02020603050405020304"/>
              </a:rPr>
              <a:t>Ltd	</a:t>
            </a:r>
            <a:r>
              <a:rPr sz="2000" b="1" spc="-60" dirty="0">
                <a:latin typeface="Times New Roman" panose="02020603050405020304"/>
                <a:cs typeface="Times New Roman" panose="02020603050405020304"/>
              </a:rPr>
              <a:t>v. </a:t>
            </a:r>
            <a:r>
              <a:rPr sz="2000" b="1" spc="-5" dirty="0">
                <a:latin typeface="Times New Roman" panose="02020603050405020304"/>
                <a:cs typeface="Times New Roman" panose="02020603050405020304"/>
              </a:rPr>
              <a:t>UOI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(2009) 317 </a:t>
            </a:r>
            <a:r>
              <a:rPr sz="2000" b="1" spc="-15" dirty="0">
                <a:latin typeface="Times New Roman" panose="02020603050405020304"/>
                <a:cs typeface="Times New Roman" panose="02020603050405020304"/>
              </a:rPr>
              <a:t>ITR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66 </a:t>
            </a:r>
            <a:r>
              <a:rPr sz="2000" b="1" spc="-10" dirty="0">
                <a:latin typeface="Times New Roman" panose="02020603050405020304"/>
                <a:cs typeface="Times New Roman" panose="02020603050405020304"/>
              </a:rPr>
              <a:t>(Bom.)</a:t>
            </a:r>
            <a:r>
              <a:rPr sz="2000" b="1" spc="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5" dirty="0">
                <a:latin typeface="Times New Roman" panose="02020603050405020304"/>
                <a:cs typeface="Times New Roman" panose="02020603050405020304"/>
              </a:rPr>
              <a:t>(HC)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68605" indent="-256540">
              <a:lnSpc>
                <a:spcPct val="100000"/>
              </a:lnSpc>
              <a:spcBef>
                <a:spcPts val="1585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8605" algn="l"/>
                <a:tab pos="269240" algn="l"/>
              </a:tabLst>
            </a:pPr>
            <a:r>
              <a:rPr sz="2000" b="1" spc="-5" dirty="0">
                <a:latin typeface="Times New Roman" panose="02020603050405020304"/>
                <a:cs typeface="Times New Roman" panose="02020603050405020304"/>
              </a:rPr>
              <a:t>UOI v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Star </a:t>
            </a:r>
            <a:r>
              <a:rPr sz="2000" b="1" spc="-25" dirty="0">
                <a:latin typeface="Times New Roman" panose="02020603050405020304"/>
                <a:cs typeface="Times New Roman" panose="02020603050405020304"/>
              </a:rPr>
              <a:t>Television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News </a:t>
            </a:r>
            <a:r>
              <a:rPr sz="2000" b="1" spc="-10" dirty="0">
                <a:latin typeface="Times New Roman" panose="02020603050405020304"/>
                <a:cs typeface="Times New Roman" panose="02020603050405020304"/>
              </a:rPr>
              <a:t>Ltd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.( 2015) 373 </a:t>
            </a:r>
            <a:r>
              <a:rPr sz="2000" b="1" spc="-15" dirty="0">
                <a:latin typeface="Times New Roman" panose="02020603050405020304"/>
                <a:cs typeface="Times New Roman" panose="02020603050405020304"/>
              </a:rPr>
              <a:t>ITR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528</a:t>
            </a:r>
            <a:r>
              <a:rPr sz="2000" b="1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5" dirty="0">
                <a:latin typeface="Times New Roman" panose="02020603050405020304"/>
                <a:cs typeface="Times New Roman" panose="02020603050405020304"/>
              </a:rPr>
              <a:t>(SC)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332740" indent="-320040">
              <a:lnSpc>
                <a:spcPct val="100000"/>
              </a:lnSpc>
              <a:spcBef>
                <a:spcPts val="1615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332105" algn="l"/>
                <a:tab pos="332740" algn="l"/>
              </a:tabLst>
            </a:pPr>
            <a:r>
              <a:rPr sz="2000" b="1" spc="-5" dirty="0">
                <a:latin typeface="Times New Roman" panose="02020603050405020304"/>
                <a:cs typeface="Times New Roman" panose="02020603050405020304"/>
              </a:rPr>
              <a:t>CIT </a:t>
            </a:r>
            <a:r>
              <a:rPr sz="2000" b="1" spc="-60" dirty="0">
                <a:latin typeface="Times New Roman" panose="02020603050405020304"/>
                <a:cs typeface="Times New Roman" panose="02020603050405020304"/>
              </a:rPr>
              <a:t>v. </a:t>
            </a:r>
            <a:r>
              <a:rPr sz="2000" b="1" spc="-40" dirty="0">
                <a:latin typeface="Times New Roman" panose="02020603050405020304"/>
                <a:cs typeface="Times New Roman" panose="02020603050405020304"/>
              </a:rPr>
              <a:t>Vatika </a:t>
            </a:r>
            <a:r>
              <a:rPr sz="2000" b="1" spc="-30" dirty="0">
                <a:latin typeface="Times New Roman" panose="02020603050405020304"/>
                <a:cs typeface="Times New Roman" panose="02020603050405020304"/>
              </a:rPr>
              <a:t>Township </a:t>
            </a:r>
            <a:r>
              <a:rPr sz="2000" b="1" spc="-5" dirty="0">
                <a:latin typeface="Times New Roman" panose="02020603050405020304"/>
                <a:cs typeface="Times New Roman" panose="02020603050405020304"/>
              </a:rPr>
              <a:t>(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2014) 367 </a:t>
            </a:r>
            <a:r>
              <a:rPr sz="2000" b="1" spc="-15" dirty="0">
                <a:latin typeface="Times New Roman" panose="02020603050405020304"/>
                <a:cs typeface="Times New Roman" panose="02020603050405020304"/>
              </a:rPr>
              <a:t>ITR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466 </a:t>
            </a:r>
            <a:r>
              <a:rPr sz="2000" b="1" spc="-5" dirty="0">
                <a:latin typeface="Times New Roman" panose="02020603050405020304"/>
                <a:cs typeface="Times New Roman" panose="02020603050405020304"/>
              </a:rPr>
              <a:t>(SC) </a:t>
            </a:r>
            <a:r>
              <a:rPr sz="2000" b="1" dirty="0">
                <a:latin typeface="Times New Roman" panose="02020603050405020304"/>
                <a:cs typeface="Times New Roman" panose="02020603050405020304"/>
              </a:rPr>
              <a:t>(FB)( </a:t>
            </a:r>
            <a:r>
              <a:rPr sz="2000" b="1" spc="-5" dirty="0">
                <a:latin typeface="Times New Roman" panose="02020603050405020304"/>
                <a:cs typeface="Times New Roman" panose="02020603050405020304"/>
              </a:rPr>
              <a:t>Five</a:t>
            </a:r>
            <a:r>
              <a:rPr sz="2000" b="1" spc="1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5" dirty="0">
                <a:latin typeface="Times New Roman" panose="02020603050405020304"/>
                <a:cs typeface="Times New Roman" panose="02020603050405020304"/>
              </a:rPr>
              <a:t>judges)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524510" lvl="1" indent="-229235">
              <a:lnSpc>
                <a:spcPct val="100000"/>
              </a:lnSpc>
              <a:spcBef>
                <a:spcPts val="1485"/>
              </a:spcBef>
              <a:buClr>
                <a:srgbClr val="2CA1BE"/>
              </a:buClr>
              <a:buFont typeface="Arial" panose="020B0604020202020204"/>
              <a:buChar char="•"/>
              <a:tabLst>
                <a:tab pos="524510" algn="l"/>
                <a:tab pos="525145" algn="l"/>
              </a:tabLst>
            </a:pPr>
            <a:r>
              <a:rPr sz="2000" i="1" dirty="0">
                <a:latin typeface="Times New Roman" panose="02020603050405020304"/>
                <a:cs typeface="Times New Roman" panose="02020603050405020304"/>
              </a:rPr>
              <a:t>It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000" i="1" spc="-1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arbitrary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524510" lvl="1" indent="-229235">
              <a:lnSpc>
                <a:spcPct val="100000"/>
              </a:lnSpc>
              <a:spcBef>
                <a:spcPts val="1515"/>
              </a:spcBef>
              <a:buClr>
                <a:srgbClr val="2CA1BE"/>
              </a:buClr>
              <a:buFont typeface="Arial" panose="020B0604020202020204"/>
              <a:buChar char="•"/>
              <a:tabLst>
                <a:tab pos="524510" algn="l"/>
                <a:tab pos="525145" algn="l"/>
              </a:tabLst>
            </a:pP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Retrospective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524510" lvl="1" indent="-229235">
              <a:lnSpc>
                <a:spcPct val="100000"/>
              </a:lnSpc>
              <a:spcBef>
                <a:spcPts val="1490"/>
              </a:spcBef>
              <a:buClr>
                <a:srgbClr val="2CA1BE"/>
              </a:buClr>
              <a:buFont typeface="Arial" panose="020B0604020202020204"/>
              <a:buChar char="•"/>
              <a:tabLst>
                <a:tab pos="524510" algn="l"/>
                <a:tab pos="525145" algn="l"/>
              </a:tabLst>
            </a:pP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No</a:t>
            </a:r>
            <a:r>
              <a:rPr sz="2000" i="1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rationale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524510" lvl="1" indent="-229235">
              <a:lnSpc>
                <a:spcPct val="100000"/>
              </a:lnSpc>
              <a:spcBef>
                <a:spcPts val="1515"/>
              </a:spcBef>
              <a:buClr>
                <a:srgbClr val="2CA1BE"/>
              </a:buClr>
              <a:buFont typeface="Arial" panose="020B0604020202020204"/>
              <a:buChar char="•"/>
              <a:tabLst>
                <a:tab pos="524510" algn="l"/>
                <a:tab pos="525145" algn="l"/>
              </a:tabLst>
            </a:pP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Penalty</a:t>
            </a:r>
            <a:r>
              <a:rPr sz="2000" i="1" spc="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cannot</a:t>
            </a:r>
            <a:r>
              <a:rPr sz="2000" i="1" spc="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2000" i="1" spc="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levied</a:t>
            </a:r>
            <a:r>
              <a:rPr sz="2000" i="1" spc="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000" i="1" spc="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spc="-15" dirty="0">
                <a:latin typeface="Times New Roman" panose="02020603050405020304"/>
                <a:cs typeface="Times New Roman" panose="02020603050405020304"/>
              </a:rPr>
              <a:t>respect</a:t>
            </a:r>
            <a:r>
              <a:rPr sz="2000" i="1" spc="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000" i="1" spc="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transactions</a:t>
            </a:r>
            <a:r>
              <a:rPr sz="2000" i="1" spc="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taken</a:t>
            </a:r>
            <a:r>
              <a:rPr sz="2000" i="1" spc="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place</a:t>
            </a:r>
            <a:r>
              <a:rPr sz="2000" i="1" spc="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prior</a:t>
            </a:r>
            <a:r>
              <a:rPr sz="2000" i="1" spc="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2000" i="1" spc="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the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524510">
              <a:lnSpc>
                <a:spcPct val="100000"/>
              </a:lnSpc>
              <a:spcBef>
                <a:spcPts val="1200"/>
              </a:spcBef>
            </a:pPr>
            <a:r>
              <a:rPr sz="2000" i="1" spc="-15" dirty="0">
                <a:latin typeface="Times New Roman" panose="02020603050405020304"/>
                <a:cs typeface="Times New Roman" panose="02020603050405020304"/>
              </a:rPr>
              <a:t>proposed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Bill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which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has became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Act</a:t>
            </a:r>
            <a:r>
              <a:rPr sz="2000" i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,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524510" lvl="1" indent="-229235">
              <a:lnSpc>
                <a:spcPct val="100000"/>
              </a:lnSpc>
              <a:spcBef>
                <a:spcPts val="1490"/>
              </a:spcBef>
              <a:buClr>
                <a:srgbClr val="2CA1BE"/>
              </a:buClr>
              <a:buFont typeface="Arial" panose="020B0604020202020204"/>
              <a:buChar char="•"/>
              <a:tabLst>
                <a:tab pos="524510" algn="l"/>
                <a:tab pos="525145" algn="l"/>
              </a:tabLst>
            </a:pP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No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accountability on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the part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Assessing</a:t>
            </a:r>
            <a:r>
              <a:rPr sz="2000" i="1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Officer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524510" lvl="1" indent="-229235">
              <a:lnSpc>
                <a:spcPct val="100000"/>
              </a:lnSpc>
              <a:spcBef>
                <a:spcPts val="1515"/>
              </a:spcBef>
              <a:buClr>
                <a:srgbClr val="2CA1BE"/>
              </a:buClr>
              <a:buFont typeface="Arial" panose="020B0604020202020204"/>
              <a:buChar char="•"/>
              <a:tabLst>
                <a:tab pos="524510" algn="l"/>
                <a:tab pos="525145" algn="l"/>
              </a:tabLst>
            </a:pPr>
            <a:r>
              <a:rPr sz="2000" i="1" spc="-15" dirty="0">
                <a:latin typeface="Times New Roman" panose="02020603050405020304"/>
                <a:cs typeface="Times New Roman" panose="02020603050405020304"/>
              </a:rPr>
              <a:t>Discretion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will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2000" i="1" spc="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misused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1576" y="6409053"/>
            <a:ext cx="2171065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b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hu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p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e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n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d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r</a:t>
            </a:r>
            <a:r>
              <a:rPr sz="1000" spc="-5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s</a:t>
            </a:r>
            <a:r>
              <a:rPr sz="1000" spc="15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5" dirty="0">
                <a:latin typeface="Verdana" panose="020B0604030504040204"/>
                <a:cs typeface="Verdana" panose="020B0604030504040204"/>
                <a:hlinkClick r:id="rId1"/>
              </a:rPr>
              <a:t>ca@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t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m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i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l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.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c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m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*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**932250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7</a:t>
            </a:r>
            <a:r>
              <a:rPr sz="1000" spc="10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972" y="213106"/>
            <a:ext cx="796163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68605" algn="l"/>
                <a:tab pos="1360170" algn="l"/>
                <a:tab pos="1960880" algn="l"/>
                <a:tab pos="3490595" algn="l"/>
                <a:tab pos="4027170" algn="l"/>
                <a:tab pos="5439410" algn="l"/>
                <a:tab pos="6634480" algn="l"/>
                <a:tab pos="7506970" algn="l"/>
              </a:tabLst>
            </a:pPr>
            <a:r>
              <a:rPr sz="1750" spc="-500" dirty="0">
                <a:solidFill>
                  <a:srgbClr val="2CA1BE"/>
                </a:solidFill>
              </a:rPr>
              <a:t></a:t>
            </a:r>
            <a:r>
              <a:rPr sz="1750" spc="-500" dirty="0">
                <a:solidFill>
                  <a:srgbClr val="2CA1BE"/>
                </a:solidFill>
              </a:rPr>
              <a:t>	</a:t>
            </a:r>
            <a:r>
              <a:rPr sz="2600" b="1" spc="-5" dirty="0">
                <a:latin typeface="Times New Roman" panose="02020603050405020304"/>
                <a:cs typeface="Times New Roman" panose="02020603050405020304"/>
              </a:rPr>
              <a:t>Cash</a:t>
            </a:r>
            <a:r>
              <a:rPr sz="2600" b="1" spc="-5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600" b="1" spc="15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600" b="1" spc="-5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600" b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600" b="1" spc="-5" dirty="0">
                <a:latin typeface="Times New Roman" panose="02020603050405020304"/>
                <a:cs typeface="Times New Roman" panose="02020603050405020304"/>
              </a:rPr>
              <a:t>de</a:t>
            </a:r>
            <a:r>
              <a:rPr sz="2600" b="1" spc="15" dirty="0">
                <a:latin typeface="Times New Roman" panose="02020603050405020304"/>
                <a:cs typeface="Times New Roman" panose="02020603050405020304"/>
              </a:rPr>
              <a:t>p</a:t>
            </a:r>
            <a:r>
              <a:rPr sz="2600" b="1" spc="-5" dirty="0">
                <a:latin typeface="Times New Roman" panose="02020603050405020304"/>
                <a:cs typeface="Times New Roman" panose="02020603050405020304"/>
              </a:rPr>
              <a:t>osited</a:t>
            </a:r>
            <a:r>
              <a:rPr sz="2600" b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600" b="1" spc="-5" dirty="0">
                <a:latin typeface="Times New Roman" panose="02020603050405020304"/>
                <a:cs typeface="Times New Roman" panose="02020603050405020304"/>
              </a:rPr>
              <a:t>on</a:t>
            </a:r>
            <a:r>
              <a:rPr sz="2600" b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600" b="1" spc="-5" dirty="0">
                <a:latin typeface="Times New Roman" panose="02020603050405020304"/>
                <a:cs typeface="Times New Roman" panose="02020603050405020304"/>
              </a:rPr>
              <a:t>diffe</a:t>
            </a:r>
            <a:r>
              <a:rPr sz="2600" b="1" spc="-45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600" b="1" spc="-5" dirty="0">
                <a:latin typeface="Times New Roman" panose="02020603050405020304"/>
                <a:cs typeface="Times New Roman" panose="02020603050405020304"/>
              </a:rPr>
              <a:t>ent</a:t>
            </a:r>
            <a:r>
              <a:rPr sz="2600" b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600" b="1" spc="-5" dirty="0">
                <a:latin typeface="Times New Roman" panose="02020603050405020304"/>
                <a:cs typeface="Times New Roman" panose="02020603050405020304"/>
              </a:rPr>
              <a:t>dates,</a:t>
            </a:r>
            <a:r>
              <a:rPr sz="2600" b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600" b="1" spc="-5" dirty="0">
                <a:latin typeface="Times New Roman" panose="02020603050405020304"/>
                <a:cs typeface="Times New Roman" panose="02020603050405020304"/>
              </a:rPr>
              <a:t>can</a:t>
            </a:r>
            <a:r>
              <a:rPr sz="2600" b="1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600" b="1" spc="-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600" b="1" spc="1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600" b="1" spc="-5" dirty="0">
                <a:latin typeface="Times New Roman" panose="02020603050405020304"/>
                <a:cs typeface="Times New Roman" panose="02020603050405020304"/>
              </a:rPr>
              <a:t>e</a:t>
            </a:r>
            <a:endParaRPr sz="2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1576" y="6409053"/>
            <a:ext cx="2171065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b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hu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p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e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n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d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r</a:t>
            </a:r>
            <a:r>
              <a:rPr sz="1000" spc="-5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s</a:t>
            </a:r>
            <a:r>
              <a:rPr sz="1000" spc="15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5" dirty="0">
                <a:latin typeface="Verdana" panose="020B0604030504040204"/>
                <a:cs typeface="Verdana" panose="020B0604030504040204"/>
                <a:hlinkClick r:id="rId1"/>
              </a:rPr>
              <a:t>ca@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t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m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i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l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.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c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m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*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**932250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7</a:t>
            </a:r>
            <a:r>
              <a:rPr sz="1000" spc="10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645972" y="569417"/>
            <a:ext cx="7968615" cy="481774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68605" marR="10795" algn="just">
              <a:lnSpc>
                <a:spcPct val="90000"/>
              </a:lnSpc>
              <a:spcBef>
                <a:spcPts val="405"/>
              </a:spcBef>
            </a:pPr>
            <a:r>
              <a:rPr sz="2600" b="1" spc="-5" dirty="0">
                <a:latin typeface="Times New Roman" panose="02020603050405020304"/>
                <a:cs typeface="Times New Roman" panose="02020603050405020304"/>
              </a:rPr>
              <a:t>Assessing officer make the addition </a:t>
            </a:r>
            <a:r>
              <a:rPr sz="2600" b="1" spc="-10" dirty="0">
                <a:latin typeface="Times New Roman" panose="02020603050405020304"/>
                <a:cs typeface="Times New Roman" panose="02020603050405020304"/>
              </a:rPr>
              <a:t>on </a:t>
            </a:r>
            <a:r>
              <a:rPr sz="2600" b="1" dirty="0">
                <a:latin typeface="Times New Roman" panose="02020603050405020304"/>
                <a:cs typeface="Times New Roman" panose="02020603050405020304"/>
              </a:rPr>
              <a:t>the  </a:t>
            </a:r>
            <a:r>
              <a:rPr sz="2600" b="1" spc="-10" dirty="0">
                <a:latin typeface="Times New Roman" panose="02020603050405020304"/>
                <a:cs typeface="Times New Roman" panose="02020603050405020304"/>
              </a:rPr>
              <a:t>presumption </a:t>
            </a:r>
            <a:r>
              <a:rPr sz="2600" b="1" spc="-5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2600" b="1" dirty="0">
                <a:latin typeface="Times New Roman" panose="02020603050405020304"/>
                <a:cs typeface="Times New Roman" panose="02020603050405020304"/>
              </a:rPr>
              <a:t>cash </a:t>
            </a:r>
            <a:r>
              <a:rPr sz="2600" b="1" spc="-10" dirty="0">
                <a:latin typeface="Times New Roman" panose="02020603050405020304"/>
                <a:cs typeface="Times New Roman" panose="02020603050405020304"/>
              </a:rPr>
              <a:t>declared </a:t>
            </a:r>
            <a:r>
              <a:rPr sz="2600" b="1" dirty="0">
                <a:latin typeface="Times New Roman" panose="02020603050405020304"/>
                <a:cs typeface="Times New Roman" panose="02020603050405020304"/>
              </a:rPr>
              <a:t>did </a:t>
            </a:r>
            <a:r>
              <a:rPr sz="2600" b="1" spc="-5" dirty="0">
                <a:latin typeface="Times New Roman" panose="02020603050405020304"/>
                <a:cs typeface="Times New Roman" panose="02020603050405020304"/>
              </a:rPr>
              <a:t>not consist of </a:t>
            </a:r>
            <a:r>
              <a:rPr sz="2600" b="1" spc="-10" dirty="0">
                <a:latin typeface="Times New Roman" panose="02020603050405020304"/>
                <a:cs typeface="Times New Roman" panose="02020603050405020304"/>
              </a:rPr>
              <a:t>Rs.  1000 or </a:t>
            </a:r>
            <a:r>
              <a:rPr sz="2600" b="1" spc="-5" dirty="0">
                <a:latin typeface="Times New Roman" panose="02020603050405020304"/>
                <a:cs typeface="Times New Roman" panose="02020603050405020304"/>
              </a:rPr>
              <a:t>Rs. </a:t>
            </a:r>
            <a:r>
              <a:rPr sz="2600" b="1" spc="-10" dirty="0">
                <a:latin typeface="Times New Roman" panose="02020603050405020304"/>
                <a:cs typeface="Times New Roman" panose="02020603050405020304"/>
              </a:rPr>
              <a:t>500 </a:t>
            </a:r>
            <a:r>
              <a:rPr sz="2600" b="1" spc="-5" dirty="0">
                <a:latin typeface="Times New Roman" panose="02020603050405020304"/>
                <a:cs typeface="Times New Roman" panose="02020603050405020304"/>
              </a:rPr>
              <a:t>Notes</a:t>
            </a:r>
            <a:r>
              <a:rPr sz="2600" b="1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00" b="1" spc="-5" dirty="0">
                <a:latin typeface="Times New Roman" panose="02020603050405020304"/>
                <a:cs typeface="Times New Roman" panose="02020603050405020304"/>
              </a:rPr>
              <a:t>?</a:t>
            </a:r>
            <a:endParaRPr sz="26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200" i="1" dirty="0">
                <a:latin typeface="Times New Roman" panose="02020603050405020304"/>
                <a:cs typeface="Times New Roman" panose="02020603050405020304"/>
              </a:rPr>
              <a:t>Ans : No, such adverse </a:t>
            </a:r>
            <a:r>
              <a:rPr sz="2200" i="1" spc="-10" dirty="0">
                <a:latin typeface="Times New Roman" panose="02020603050405020304"/>
                <a:cs typeface="Times New Roman" panose="02020603050405020304"/>
              </a:rPr>
              <a:t>inference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presumption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can be made</a:t>
            </a:r>
            <a:r>
              <a:rPr sz="2200" i="1" spc="-229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.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524510" indent="-229235">
              <a:lnSpc>
                <a:spcPct val="100000"/>
              </a:lnSpc>
              <a:buClr>
                <a:srgbClr val="2CA1BE"/>
              </a:buClr>
              <a:buFont typeface="Arial" panose="020B0604020202020204"/>
              <a:buChar char="•"/>
              <a:tabLst>
                <a:tab pos="524510" algn="l"/>
                <a:tab pos="525145" algn="l"/>
              </a:tabLst>
            </a:pP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Narendra G.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Goradia </a:t>
            </a:r>
            <a:r>
              <a:rPr sz="2200" i="1" spc="-80" dirty="0">
                <a:latin typeface="Times New Roman" panose="02020603050405020304"/>
                <a:cs typeface="Times New Roman" panose="02020603050405020304"/>
              </a:rPr>
              <a:t>v.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CIT ( 1998 ) 234 </a:t>
            </a:r>
            <a:r>
              <a:rPr sz="2200" i="1" spc="5" dirty="0">
                <a:latin typeface="Times New Roman" panose="02020603050405020304"/>
                <a:cs typeface="Times New Roman" panose="02020603050405020304"/>
              </a:rPr>
              <a:t>ITR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571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(Bom)</a:t>
            </a:r>
            <a:r>
              <a:rPr sz="2200" i="1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spc="-10" dirty="0">
                <a:latin typeface="Times New Roman" panose="02020603050405020304"/>
                <a:cs typeface="Times New Roman" panose="02020603050405020304"/>
              </a:rPr>
              <a:t>(HC)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524510" indent="-229235">
              <a:lnSpc>
                <a:spcPts val="2510"/>
              </a:lnSpc>
              <a:spcBef>
                <a:spcPts val="50"/>
              </a:spcBef>
              <a:buClr>
                <a:srgbClr val="2CA1BE"/>
              </a:buClr>
              <a:buFont typeface="Arial" panose="020B0604020202020204"/>
              <a:buChar char="•"/>
              <a:tabLst>
                <a:tab pos="524510" algn="l"/>
                <a:tab pos="525145" algn="l"/>
              </a:tabLst>
            </a:pPr>
            <a:r>
              <a:rPr sz="2200" i="1" dirty="0">
                <a:latin typeface="Times New Roman" panose="02020603050405020304"/>
                <a:cs typeface="Times New Roman" panose="02020603050405020304"/>
              </a:rPr>
              <a:t>CIT</a:t>
            </a:r>
            <a:r>
              <a:rPr sz="2200" i="1" spc="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spc="-85" dirty="0">
                <a:latin typeface="Times New Roman" panose="02020603050405020304"/>
                <a:cs typeface="Times New Roman" panose="02020603050405020304"/>
              </a:rPr>
              <a:t>v.</a:t>
            </a:r>
            <a:r>
              <a:rPr sz="2200" i="1" spc="1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Associated</a:t>
            </a:r>
            <a:r>
              <a:rPr sz="2200" i="1" spc="1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spc="-20" dirty="0">
                <a:latin typeface="Times New Roman" panose="02020603050405020304"/>
                <a:cs typeface="Times New Roman" panose="02020603050405020304"/>
              </a:rPr>
              <a:t>Transport</a:t>
            </a:r>
            <a:r>
              <a:rPr sz="2200" i="1" spc="1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Pvt</a:t>
            </a:r>
            <a:r>
              <a:rPr sz="2200" i="1" spc="1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.</a:t>
            </a:r>
            <a:r>
              <a:rPr sz="2200" i="1" spc="1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Ltd</a:t>
            </a:r>
            <a:r>
              <a:rPr sz="2200" i="1" spc="1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.</a:t>
            </a:r>
            <a:r>
              <a:rPr sz="2200" i="1" spc="1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(1995)</a:t>
            </a:r>
            <a:r>
              <a:rPr sz="2200" i="1" spc="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spc="5" dirty="0">
                <a:latin typeface="Times New Roman" panose="02020603050405020304"/>
                <a:cs typeface="Times New Roman" panose="02020603050405020304"/>
              </a:rPr>
              <a:t>212</a:t>
            </a:r>
            <a:r>
              <a:rPr sz="2200" i="1" spc="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ITR</a:t>
            </a:r>
            <a:r>
              <a:rPr sz="2200" i="1" spc="1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417</a:t>
            </a:r>
            <a:r>
              <a:rPr sz="2200" i="1" spc="1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(Cal)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524510">
              <a:lnSpc>
                <a:spcPts val="2510"/>
              </a:lnSpc>
            </a:pP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(HC)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524510" indent="-229235">
              <a:lnSpc>
                <a:spcPct val="100000"/>
              </a:lnSpc>
              <a:spcBef>
                <a:spcPts val="20"/>
              </a:spcBef>
              <a:buClr>
                <a:srgbClr val="2CA1BE"/>
              </a:buClr>
              <a:buFont typeface="Arial" panose="020B0604020202020204"/>
              <a:buChar char="•"/>
              <a:tabLst>
                <a:tab pos="524510" algn="l"/>
                <a:tab pos="525145" algn="l"/>
                <a:tab pos="3775075" algn="l"/>
              </a:tabLst>
            </a:pPr>
            <a:r>
              <a:rPr sz="2200" i="1" dirty="0">
                <a:latin typeface="Times New Roman" panose="02020603050405020304"/>
                <a:cs typeface="Times New Roman" panose="02020603050405020304"/>
              </a:rPr>
              <a:t>CIT </a:t>
            </a:r>
            <a:r>
              <a:rPr sz="2200" i="1" spc="-85" dirty="0">
                <a:latin typeface="Times New Roman" panose="02020603050405020304"/>
                <a:cs typeface="Times New Roman" panose="02020603050405020304"/>
              </a:rPr>
              <a:t>v.</a:t>
            </a:r>
            <a:r>
              <a:rPr sz="2200" i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Laxmandas</a:t>
            </a:r>
            <a:r>
              <a:rPr sz="2200" i="1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Bhatiya	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(1996)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217 </a:t>
            </a:r>
            <a:r>
              <a:rPr sz="2200" i="1" spc="5" dirty="0">
                <a:latin typeface="Times New Roman" panose="02020603050405020304"/>
                <a:cs typeface="Times New Roman" panose="02020603050405020304"/>
              </a:rPr>
              <a:t>ITR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878 ( </a:t>
            </a:r>
            <a:r>
              <a:rPr sz="2200" i="1" spc="5" dirty="0">
                <a:latin typeface="Times New Roman" panose="02020603050405020304"/>
                <a:cs typeface="Times New Roman" panose="02020603050405020304"/>
              </a:rPr>
              <a:t>MP)</a:t>
            </a:r>
            <a:r>
              <a:rPr sz="2200" i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(HC)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524510" marR="5080" indent="-228600">
              <a:lnSpc>
                <a:spcPts val="2380"/>
              </a:lnSpc>
              <a:spcBef>
                <a:spcPts val="350"/>
              </a:spcBef>
              <a:buClr>
                <a:srgbClr val="2CA1BE"/>
              </a:buClr>
              <a:buFont typeface="Arial" panose="020B0604020202020204"/>
              <a:buChar char="•"/>
              <a:tabLst>
                <a:tab pos="524510" algn="l"/>
                <a:tab pos="525145" algn="l"/>
                <a:tab pos="2661920" algn="l"/>
                <a:tab pos="4467225" algn="l"/>
              </a:tabLst>
            </a:pPr>
            <a:r>
              <a:rPr sz="2200" i="1" dirty="0">
                <a:latin typeface="Times New Roman" panose="02020603050405020304"/>
                <a:cs typeface="Times New Roman" panose="02020603050405020304"/>
              </a:rPr>
              <a:t>Bat </a:t>
            </a:r>
            <a:r>
              <a:rPr sz="2200" i="1" spc="-40" dirty="0">
                <a:latin typeface="Times New Roman" panose="02020603050405020304"/>
                <a:cs typeface="Times New Roman" panose="02020603050405020304"/>
              </a:rPr>
              <a:t>Velbai</a:t>
            </a:r>
            <a:r>
              <a:rPr sz="2200" i="1" spc="3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spc="-80" dirty="0">
                <a:latin typeface="Times New Roman" panose="02020603050405020304"/>
                <a:cs typeface="Times New Roman" panose="02020603050405020304"/>
              </a:rPr>
              <a:t>v.</a:t>
            </a:r>
            <a:r>
              <a:rPr sz="2200" i="1" spc="1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CIT	(1963)</a:t>
            </a:r>
            <a:r>
              <a:rPr sz="2200" i="1" spc="1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spc="10" dirty="0">
                <a:latin typeface="Times New Roman" panose="02020603050405020304"/>
                <a:cs typeface="Times New Roman" panose="02020603050405020304"/>
              </a:rPr>
              <a:t>49</a:t>
            </a:r>
            <a:r>
              <a:rPr sz="2200" i="1" spc="1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spc="5" dirty="0">
                <a:latin typeface="Times New Roman" panose="02020603050405020304"/>
                <a:cs typeface="Times New Roman" panose="02020603050405020304"/>
              </a:rPr>
              <a:t>ITR	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130 (SC)Lakshmi Rice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Mills </a:t>
            </a:r>
            <a:r>
              <a:rPr sz="2200" i="1" spc="-80" dirty="0">
                <a:latin typeface="Times New Roman" panose="02020603050405020304"/>
                <a:cs typeface="Times New Roman" panose="02020603050405020304"/>
              </a:rPr>
              <a:t>v. 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CIT (1974) 97 </a:t>
            </a:r>
            <a:r>
              <a:rPr sz="2200" i="1" spc="5" dirty="0">
                <a:latin typeface="Times New Roman" panose="02020603050405020304"/>
                <a:cs typeface="Times New Roman" panose="02020603050405020304"/>
              </a:rPr>
              <a:t>ITR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258 (Pat)</a:t>
            </a:r>
            <a:r>
              <a:rPr sz="2200" i="1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spc="-10" dirty="0">
                <a:latin typeface="Times New Roman" panose="02020603050405020304"/>
                <a:cs typeface="Times New Roman" panose="02020603050405020304"/>
              </a:rPr>
              <a:t>(HC)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524510" indent="-229235">
              <a:lnSpc>
                <a:spcPts val="2505"/>
              </a:lnSpc>
              <a:buClr>
                <a:srgbClr val="2CA1BE"/>
              </a:buClr>
              <a:buFont typeface="Arial" panose="020B0604020202020204"/>
              <a:buChar char="•"/>
              <a:tabLst>
                <a:tab pos="524510" algn="l"/>
                <a:tab pos="525145" algn="l"/>
                <a:tab pos="1109980" algn="l"/>
              </a:tabLst>
            </a:pPr>
            <a:r>
              <a:rPr sz="2200" i="1" spc="-15" dirty="0">
                <a:latin typeface="Times New Roman" panose="02020603050405020304"/>
                <a:cs typeface="Times New Roman" panose="02020603050405020304"/>
              </a:rPr>
              <a:t>ITO	</a:t>
            </a:r>
            <a:r>
              <a:rPr sz="2200" i="1" spc="-80" dirty="0">
                <a:latin typeface="Times New Roman" panose="02020603050405020304"/>
                <a:cs typeface="Times New Roman" panose="02020603050405020304"/>
              </a:rPr>
              <a:t>v. </a:t>
            </a:r>
            <a:r>
              <a:rPr sz="2200" i="1" spc="-60" dirty="0">
                <a:latin typeface="Times New Roman" panose="02020603050405020304"/>
                <a:cs typeface="Times New Roman" panose="02020603050405020304"/>
              </a:rPr>
              <a:t>ITAT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( 1998) 229 </a:t>
            </a:r>
            <a:r>
              <a:rPr sz="2200" i="1" spc="5" dirty="0">
                <a:latin typeface="Times New Roman" panose="02020603050405020304"/>
                <a:cs typeface="Times New Roman" panose="02020603050405020304"/>
              </a:rPr>
              <a:t>ITR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651 ( Pat) </a:t>
            </a:r>
            <a:r>
              <a:rPr sz="2200" i="1" spc="-5" dirty="0">
                <a:latin typeface="Times New Roman" panose="02020603050405020304"/>
                <a:cs typeface="Times New Roman" panose="02020603050405020304"/>
              </a:rPr>
              <a:t>(HC</a:t>
            </a:r>
            <a:r>
              <a:rPr sz="2200" i="1" spc="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i="1" dirty="0">
                <a:latin typeface="Times New Roman" panose="02020603050405020304"/>
                <a:cs typeface="Times New Roman" panose="02020603050405020304"/>
              </a:rPr>
              <a:t>)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524510" indent="-229235">
              <a:lnSpc>
                <a:spcPts val="2640"/>
              </a:lnSpc>
              <a:buClr>
                <a:srgbClr val="2CA1BE"/>
              </a:buClr>
              <a:buSzPct val="96000"/>
              <a:buFont typeface="Arial" panose="020B0604020202020204"/>
              <a:buChar char="•"/>
              <a:tabLst>
                <a:tab pos="524510" algn="l"/>
                <a:tab pos="525145" algn="l"/>
              </a:tabLst>
            </a:pPr>
            <a:r>
              <a:rPr sz="2300" i="1" spc="-85" dirty="0">
                <a:latin typeface="Arial" panose="020B0604020202020204"/>
                <a:cs typeface="Arial" panose="020B0604020202020204"/>
              </a:rPr>
              <a:t>G.K </a:t>
            </a:r>
            <a:r>
              <a:rPr sz="2300" i="1" spc="55" dirty="0">
                <a:latin typeface="Arial" panose="020B0604020202020204"/>
                <a:cs typeface="Arial" panose="020B0604020202020204"/>
              </a:rPr>
              <a:t>. </a:t>
            </a:r>
            <a:r>
              <a:rPr sz="2300" i="1" spc="15" dirty="0">
                <a:latin typeface="Arial" panose="020B0604020202020204"/>
                <a:cs typeface="Arial" panose="020B0604020202020204"/>
              </a:rPr>
              <a:t>Padmaraju </a:t>
            </a:r>
            <a:r>
              <a:rPr sz="2300" i="1" spc="25" dirty="0">
                <a:latin typeface="Arial" panose="020B0604020202020204"/>
                <a:cs typeface="Arial" panose="020B0604020202020204"/>
              </a:rPr>
              <a:t>v. </a:t>
            </a:r>
            <a:r>
              <a:rPr sz="2300" i="1" spc="-45" dirty="0">
                <a:latin typeface="Arial" panose="020B0604020202020204"/>
                <a:cs typeface="Arial" panose="020B0604020202020204"/>
              </a:rPr>
              <a:t>CIT </a:t>
            </a:r>
            <a:r>
              <a:rPr sz="2300" i="1" spc="-50" dirty="0">
                <a:latin typeface="Arial" panose="020B0604020202020204"/>
                <a:cs typeface="Arial" panose="020B0604020202020204"/>
              </a:rPr>
              <a:t>( </a:t>
            </a:r>
            <a:r>
              <a:rPr sz="2300" i="1" spc="80" dirty="0">
                <a:latin typeface="Arial" panose="020B0604020202020204"/>
                <a:cs typeface="Arial" panose="020B0604020202020204"/>
              </a:rPr>
              <a:t>1964) </a:t>
            </a:r>
            <a:r>
              <a:rPr sz="2300" i="1" spc="110" dirty="0">
                <a:latin typeface="Arial" panose="020B0604020202020204"/>
                <a:cs typeface="Arial" panose="020B0604020202020204"/>
              </a:rPr>
              <a:t>51 </a:t>
            </a:r>
            <a:r>
              <a:rPr sz="2300" i="1" spc="-95" dirty="0">
                <a:latin typeface="Arial" panose="020B0604020202020204"/>
                <a:cs typeface="Arial" panose="020B0604020202020204"/>
              </a:rPr>
              <a:t>ITR </a:t>
            </a:r>
            <a:r>
              <a:rPr sz="2300" i="1" spc="110" dirty="0">
                <a:latin typeface="Arial" panose="020B0604020202020204"/>
                <a:cs typeface="Arial" panose="020B0604020202020204"/>
              </a:rPr>
              <a:t>412 </a:t>
            </a:r>
            <a:r>
              <a:rPr sz="2300" i="1" spc="-110" dirty="0">
                <a:latin typeface="Arial" panose="020B0604020202020204"/>
                <a:cs typeface="Arial" panose="020B0604020202020204"/>
              </a:rPr>
              <a:t>(AP)</a:t>
            </a:r>
            <a:r>
              <a:rPr sz="2300" i="1" spc="320" dirty="0">
                <a:latin typeface="Arial" panose="020B0604020202020204"/>
                <a:cs typeface="Arial" panose="020B0604020202020204"/>
              </a:rPr>
              <a:t> </a:t>
            </a:r>
            <a:r>
              <a:rPr sz="2300" i="1" spc="-70" dirty="0">
                <a:latin typeface="Arial" panose="020B0604020202020204"/>
                <a:cs typeface="Arial" panose="020B0604020202020204"/>
              </a:rPr>
              <a:t>(HC)</a:t>
            </a:r>
            <a:endParaRPr sz="23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2288" y="316991"/>
            <a:ext cx="7504915" cy="42468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6244" y="1112011"/>
            <a:ext cx="8103870" cy="451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93700" algn="l"/>
                <a:tab pos="394335" algn="l"/>
              </a:tabLst>
            </a:pPr>
            <a:r>
              <a:rPr sz="2400" spc="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Any</a:t>
            </a:r>
            <a:r>
              <a:rPr sz="2400" spc="25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sum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found</a:t>
            </a:r>
            <a:r>
              <a:rPr sz="2400" spc="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credited</a:t>
            </a:r>
            <a:r>
              <a:rPr sz="2400" spc="-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</a:t>
            </a:r>
            <a:r>
              <a:rPr sz="2400" spc="-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</a:t>
            </a:r>
            <a:r>
              <a:rPr sz="2400" spc="-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books</a:t>
            </a:r>
            <a:r>
              <a:rPr sz="2400" b="1" spc="-30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-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</a:t>
            </a:r>
            <a:r>
              <a:rPr sz="2400" b="1" spc="-2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-10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</a:t>
            </a:r>
            <a:r>
              <a:rPr sz="2400" b="1" spc="-3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-1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assessee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393700" indent="-38163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394335" algn="l"/>
              </a:tabLst>
            </a:pP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Assessee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offers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explanation about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nature</a:t>
            </a:r>
            <a:r>
              <a:rPr sz="2400" spc="-1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&amp;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393700">
              <a:lnSpc>
                <a:spcPct val="100000"/>
              </a:lnSpc>
            </a:pP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source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thereof,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-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or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393700" marR="338455" indent="-381635">
              <a:lnSpc>
                <a:spcPct val="100000"/>
              </a:lnSpc>
              <a:spcBef>
                <a:spcPts val="100"/>
              </a:spcBef>
              <a:buClr>
                <a:srgbClr val="000066"/>
              </a:buClr>
              <a:buFont typeface="Georgia" panose="02040502050405020303"/>
              <a:buAutoNum type="arabicPeriod" startAt="3"/>
              <a:tabLst>
                <a:tab pos="460375" algn="l"/>
                <a:tab pos="461645" algn="l"/>
                <a:tab pos="2199005" algn="l"/>
              </a:tabLst>
            </a:pPr>
            <a:r>
              <a:rPr dirty="0"/>
              <a:t>	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Explanation	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offered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is not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satisfactory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opinion 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</a:t>
            </a:r>
            <a:r>
              <a:rPr sz="2400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A.O.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393700" marR="530225" indent="-381635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393700" algn="l"/>
                <a:tab pos="394335" algn="l"/>
              </a:tabLst>
            </a:pP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Onus is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on the 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Assessee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prove 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identity, genuineness 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and </a:t>
            </a:r>
            <a:r>
              <a:rPr sz="2400" spc="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creditworthiness </a:t>
            </a:r>
            <a:r>
              <a:rPr sz="2400" spc="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400" spc="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</a:t>
            </a:r>
            <a:r>
              <a:rPr sz="2400" spc="1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creditor.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</a:pPr>
            <a:endParaRPr sz="27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Georgia" panose="02040502050405020303"/>
              <a:cs typeface="Georgia" panose="02040502050405020303"/>
            </a:endParaRPr>
          </a:p>
          <a:p>
            <a:pPr marL="356870" indent="-344805">
              <a:lnSpc>
                <a:spcPct val="100000"/>
              </a:lnSpc>
              <a:buFont typeface="Arial" panose="020B0604020202020204"/>
              <a:buChar char="•"/>
              <a:tabLst>
                <a:tab pos="356870" algn="l"/>
                <a:tab pos="357505" algn="l"/>
              </a:tabLst>
            </a:pPr>
            <a:r>
              <a:rPr sz="2400" b="1" spc="-1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Consequences: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356870" marR="5080">
              <a:lnSpc>
                <a:spcPts val="2590"/>
              </a:lnSpc>
              <a:spcBef>
                <a:spcPts val="645"/>
              </a:spcBef>
              <a:tabLst>
                <a:tab pos="918210" algn="l"/>
                <a:tab pos="1640205" algn="l"/>
                <a:tab pos="2073275" algn="l"/>
                <a:tab pos="3317875" algn="l"/>
                <a:tab pos="4046220" algn="l"/>
                <a:tab pos="4503420" algn="l"/>
                <a:tab pos="5732780" algn="l"/>
                <a:tab pos="6149975" algn="l"/>
                <a:tab pos="7259955" algn="l"/>
                <a:tab pos="7665720" algn="l"/>
              </a:tabLst>
            </a:pP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	</a:t>
            </a: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u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	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	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</a:t>
            </a:r>
            <a:r>
              <a:rPr sz="24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	</a:t>
            </a:r>
            <a:r>
              <a:rPr sz="2400" spc="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</a:t>
            </a:r>
            <a:r>
              <a:rPr sz="2400" spc="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y	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	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</a:t>
            </a: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</a:t>
            </a:r>
            <a:r>
              <a:rPr sz="24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rg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	</a:t>
            </a:r>
            <a:r>
              <a:rPr sz="2400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	</a:t>
            </a:r>
            <a:r>
              <a:rPr sz="2400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</a:t>
            </a:r>
            <a:r>
              <a:rPr sz="2400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me	of	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  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assessee</a:t>
            </a:r>
            <a:r>
              <a:rPr sz="24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-1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for</a:t>
            </a:r>
            <a:r>
              <a:rPr sz="2400" b="1" spc="-3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-1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that</a:t>
            </a:r>
            <a:r>
              <a:rPr sz="2400" b="1" spc="-3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-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P.Y.</a:t>
            </a:r>
            <a:r>
              <a:rPr sz="2400" b="1" spc="-3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-10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(yearin</a:t>
            </a:r>
            <a:r>
              <a:rPr sz="2400" b="1" spc="-1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-1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which</a:t>
            </a:r>
            <a:r>
              <a:rPr sz="2400" b="1" spc="-2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-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</a:t>
            </a:r>
            <a:r>
              <a:rPr sz="2400" b="1" spc="-1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-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is</a:t>
            </a:r>
            <a:r>
              <a:rPr sz="2400" b="1" spc="-20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-1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found</a:t>
            </a:r>
            <a:r>
              <a:rPr sz="2400" b="1" spc="1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spc="-1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credited)</a:t>
            </a:r>
            <a:endParaRPr sz="24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7686" y="6443379"/>
            <a:ext cx="22860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78787"/>
                </a:solidFill>
                <a:latin typeface="Arial" panose="020B0604020202020204"/>
                <a:cs typeface="Arial" panose="020B0604020202020204"/>
              </a:rPr>
            </a:fld>
            <a:endParaRPr sz="12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468" y="0"/>
            <a:ext cx="8879840" cy="5410200"/>
          </a:xfrm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295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8605" algn="l"/>
                <a:tab pos="269240" algn="l"/>
              </a:tabLst>
            </a:pP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Scheme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applies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all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incomes </a:t>
            </a:r>
            <a:r>
              <a:rPr sz="2000" i="1" spc="-15" dirty="0">
                <a:latin typeface="Times New Roman" panose="02020603050405020304"/>
                <a:cs typeface="Times New Roman" panose="02020603050405020304"/>
              </a:rPr>
              <a:t>covered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under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sections </a:t>
            </a:r>
            <a:r>
              <a:rPr sz="2000" i="1" spc="-15" dirty="0">
                <a:latin typeface="Times New Roman" panose="02020603050405020304"/>
                <a:cs typeface="Times New Roman" panose="02020603050405020304"/>
              </a:rPr>
              <a:t>68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69D,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whether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form</a:t>
            </a:r>
            <a:r>
              <a:rPr sz="2000" i="1" spc="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spc="5" dirty="0">
                <a:latin typeface="Times New Roman" panose="02020603050405020304"/>
                <a:cs typeface="Times New Roman" panose="02020603050405020304"/>
              </a:rPr>
              <a:t>of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68605">
              <a:lnSpc>
                <a:spcPct val="100000"/>
              </a:lnSpc>
              <a:spcBef>
                <a:spcPts val="1200"/>
              </a:spcBef>
            </a:pP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cash,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bank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deposits </a:t>
            </a:r>
            <a:r>
              <a:rPr sz="2000" i="1" spc="-20" dirty="0">
                <a:latin typeface="Times New Roman" panose="02020603050405020304"/>
                <a:cs typeface="Times New Roman" panose="02020603050405020304"/>
              </a:rPr>
              <a:t>jewelry, </a:t>
            </a:r>
            <a:r>
              <a:rPr sz="2000" i="1" spc="-15" dirty="0">
                <a:latin typeface="Times New Roman" panose="02020603050405020304"/>
                <a:cs typeface="Times New Roman" panose="02020603050405020304"/>
              </a:rPr>
              <a:t>property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etc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332740" indent="-320675">
              <a:lnSpc>
                <a:spcPct val="100000"/>
              </a:lnSpc>
              <a:spcBef>
                <a:spcPts val="1590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332740" algn="l"/>
                <a:tab pos="333375" algn="l"/>
              </a:tabLst>
            </a:pP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Cash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may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or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may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not be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form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demonetized</a:t>
            </a:r>
            <a:r>
              <a:rPr sz="2000" i="1" spc="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notes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68605" indent="-256540">
              <a:lnSpc>
                <a:spcPct val="100000"/>
              </a:lnSpc>
              <a:spcBef>
                <a:spcPts val="1610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8605" algn="l"/>
                <a:tab pos="269240" algn="l"/>
              </a:tabLst>
            </a:pP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Scheme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applies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crime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monies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also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68605" indent="-256540">
              <a:lnSpc>
                <a:spcPct val="100000"/>
              </a:lnSpc>
              <a:spcBef>
                <a:spcPts val="1610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8605" algn="l"/>
                <a:tab pos="269240" algn="l"/>
              </a:tabLst>
            </a:pP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Scheme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applies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all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categories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assessees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ie. Individual , </a:t>
            </a:r>
            <a:r>
              <a:rPr sz="2000" i="1" spc="-70" dirty="0">
                <a:latin typeface="Times New Roman" panose="02020603050405020304"/>
                <a:cs typeface="Times New Roman" panose="02020603050405020304"/>
              </a:rPr>
              <a:t>HUF,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BOI, AOP</a:t>
            </a:r>
            <a:r>
              <a:rPr sz="2000" i="1" spc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spc="-20" dirty="0">
                <a:latin typeface="Times New Roman" panose="02020603050405020304"/>
                <a:cs typeface="Times New Roman" panose="02020603050405020304"/>
              </a:rPr>
              <a:t>,Trust,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68605">
              <a:lnSpc>
                <a:spcPct val="100000"/>
              </a:lnSpc>
              <a:spcBef>
                <a:spcPts val="1200"/>
              </a:spcBef>
            </a:pP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Companies Act</a:t>
            </a:r>
            <a:r>
              <a:rPr sz="2000" i="1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etc.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68605" indent="-256540">
              <a:lnSpc>
                <a:spcPct val="100000"/>
              </a:lnSpc>
              <a:spcBef>
                <a:spcPts val="1585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8605" algn="l"/>
                <a:tab pos="269240" algn="l"/>
                <a:tab pos="2228850" algn="l"/>
              </a:tabLst>
            </a:pP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Scheme</a:t>
            </a:r>
            <a:r>
              <a:rPr sz="2000" i="1" spc="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applies</a:t>
            </a:r>
            <a:r>
              <a:rPr sz="2000" i="1" spc="-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to	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both </a:t>
            </a:r>
            <a:r>
              <a:rPr sz="2000" i="1" spc="-15" dirty="0">
                <a:latin typeface="Times New Roman" panose="02020603050405020304"/>
                <a:cs typeface="Times New Roman" panose="02020603050405020304"/>
              </a:rPr>
              <a:t>resident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or non</a:t>
            </a:r>
            <a:r>
              <a:rPr sz="2000" i="1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–resident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68605" marR="5080" indent="-256540">
              <a:lnSpc>
                <a:spcPct val="150000"/>
              </a:lnSpc>
              <a:spcBef>
                <a:spcPts val="410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8605" algn="l"/>
                <a:tab pos="269240" algn="l"/>
                <a:tab pos="2076450" algn="l"/>
              </a:tabLst>
            </a:pP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Scheme</a:t>
            </a:r>
            <a:r>
              <a:rPr sz="2000" i="1" spc="1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applies	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to assesses </a:t>
            </a:r>
            <a:r>
              <a:rPr sz="2000" i="1" spc="-20" dirty="0">
                <a:latin typeface="Times New Roman" panose="02020603050405020304"/>
                <a:cs typeface="Times New Roman" panose="02020603050405020304"/>
              </a:rPr>
              <a:t>covered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under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Presumptive </a:t>
            </a:r>
            <a:r>
              <a:rPr sz="2000" i="1" spc="-30" dirty="0">
                <a:latin typeface="Times New Roman" panose="02020603050405020304"/>
                <a:cs typeface="Times New Roman" panose="02020603050405020304"/>
              </a:rPr>
              <a:t>Taxation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Scheme (Sections 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44AD, 44ADA,</a:t>
            </a:r>
            <a:r>
              <a:rPr sz="2000" i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44AE)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68605" indent="-256540">
              <a:lnSpc>
                <a:spcPct val="100000"/>
              </a:lnSpc>
              <a:spcBef>
                <a:spcPts val="1605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8605" algn="l"/>
                <a:tab pos="269240" algn="l"/>
              </a:tabLst>
            </a:pP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Scheme applies to assessment years </a:t>
            </a:r>
            <a:r>
              <a:rPr sz="2000" i="1" spc="5" dirty="0">
                <a:latin typeface="Times New Roman" panose="02020603050405020304"/>
                <a:cs typeface="Times New Roman" panose="02020603050405020304"/>
              </a:rPr>
              <a:t>2017-18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and on</a:t>
            </a:r>
            <a:r>
              <a:rPr sz="2000" i="1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spc="-20" dirty="0">
                <a:latin typeface="Times New Roman" panose="02020603050405020304"/>
                <a:cs typeface="Times New Roman" panose="02020603050405020304"/>
              </a:rPr>
              <a:t>wards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268605" indent="-256540">
              <a:lnSpc>
                <a:spcPct val="100000"/>
              </a:lnSpc>
              <a:spcBef>
                <a:spcPts val="1585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8605" algn="l"/>
                <a:tab pos="269240" algn="l"/>
              </a:tabLst>
            </a:pPr>
            <a:r>
              <a:rPr sz="2000" i="1" dirty="0">
                <a:latin typeface="Times New Roman" panose="02020603050405020304"/>
                <a:cs typeface="Times New Roman" panose="02020603050405020304"/>
              </a:rPr>
              <a:t>Income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chargeable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under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Black Money Act, </a:t>
            </a:r>
            <a:r>
              <a:rPr sz="2000" i="1" spc="5" dirty="0">
                <a:latin typeface="Times New Roman" panose="02020603050405020304"/>
                <a:cs typeface="Times New Roman" panose="02020603050405020304"/>
              </a:rPr>
              <a:t>2015,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cannot be</a:t>
            </a:r>
            <a:r>
              <a:rPr sz="2000" i="1" spc="-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spc="-15" dirty="0">
                <a:latin typeface="Times New Roman" panose="02020603050405020304"/>
                <a:cs typeface="Times New Roman" panose="02020603050405020304"/>
              </a:rPr>
              <a:t>declared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1576" y="6409053"/>
            <a:ext cx="2171065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b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hu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p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e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n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d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r</a:t>
            </a:r>
            <a:r>
              <a:rPr sz="1000" spc="-5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s</a:t>
            </a:r>
            <a:r>
              <a:rPr sz="1000" spc="15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5" dirty="0">
                <a:latin typeface="Verdana" panose="020B0604030504040204"/>
                <a:cs typeface="Verdana" panose="020B0604030504040204"/>
                <a:hlinkClick r:id="rId1"/>
              </a:rPr>
              <a:t>ca@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t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m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i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l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.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c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m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*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**932250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7</a:t>
            </a:r>
            <a:r>
              <a:rPr sz="1000" spc="10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772" y="859662"/>
            <a:ext cx="8045450" cy="4823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10795" indent="-256540" algn="just">
              <a:lnSpc>
                <a:spcPct val="100000"/>
              </a:lnSpc>
              <a:spcBef>
                <a:spcPts val="105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9240" algn="l"/>
              </a:tabLst>
            </a:pPr>
            <a:r>
              <a:rPr sz="2800" i="1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2800" i="1" spc="-10" dirty="0">
                <a:latin typeface="Times New Roman" panose="02020603050405020304"/>
                <a:cs typeface="Times New Roman" panose="02020603050405020304"/>
              </a:rPr>
              <a:t>Karimtharuvi </a:t>
            </a:r>
            <a:r>
              <a:rPr sz="2800" i="1" spc="-95" dirty="0">
                <a:latin typeface="Times New Roman" panose="02020603050405020304"/>
                <a:cs typeface="Times New Roman" panose="02020603050405020304"/>
              </a:rPr>
              <a:t>Tea </a:t>
            </a:r>
            <a:r>
              <a:rPr sz="2800" i="1" spc="-10" dirty="0">
                <a:latin typeface="Times New Roman" panose="02020603050405020304"/>
                <a:cs typeface="Times New Roman" panose="02020603050405020304"/>
              </a:rPr>
              <a:t>Estate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Ltd. </a:t>
            </a:r>
            <a:r>
              <a:rPr sz="2800" i="1" spc="-105" dirty="0">
                <a:latin typeface="Times New Roman" panose="02020603050405020304"/>
                <a:cs typeface="Times New Roman" panose="02020603050405020304"/>
              </a:rPr>
              <a:t>v. </a:t>
            </a:r>
            <a:r>
              <a:rPr sz="2800" i="1" spc="-5" dirty="0">
                <a:latin typeface="Times New Roman" panose="02020603050405020304"/>
                <a:cs typeface="Times New Roman" panose="02020603050405020304"/>
              </a:rPr>
              <a:t>State </a:t>
            </a:r>
            <a:r>
              <a:rPr sz="2800" i="1" spc="-145" dirty="0">
                <a:latin typeface="Times New Roman" panose="02020603050405020304"/>
                <a:cs typeface="Times New Roman" panose="02020603050405020304"/>
              </a:rPr>
              <a:t>of  </a:t>
            </a: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Kerala</a:t>
            </a:r>
            <a:r>
              <a:rPr sz="2800" i="1" spc="5" dirty="0">
                <a:solidFill>
                  <a:srgbClr val="FF8118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u="heavy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1"/>
              </a:rPr>
              <a:t>[1966] </a:t>
            </a:r>
            <a:r>
              <a:rPr sz="2800" i="1" u="heavy" spc="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1"/>
              </a:rPr>
              <a:t>60 </a:t>
            </a:r>
            <a:r>
              <a:rPr sz="2800" i="1" u="heavy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1"/>
              </a:rPr>
              <a:t>ITR </a:t>
            </a:r>
            <a:r>
              <a:rPr sz="2800" i="1" u="heavy" spc="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1"/>
              </a:rPr>
              <a:t>262 </a:t>
            </a:r>
            <a:r>
              <a:rPr sz="2800" i="1" u="heavy" spc="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1"/>
              </a:rPr>
              <a:t>(SC)</a:t>
            </a: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, it was</a:t>
            </a:r>
            <a:r>
              <a:rPr sz="2800" i="1" spc="-2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10" dirty="0">
                <a:latin typeface="Times New Roman" panose="02020603050405020304"/>
                <a:cs typeface="Times New Roman" panose="02020603050405020304"/>
              </a:rPr>
              <a:t>held: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385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9240" algn="l"/>
              </a:tabLst>
            </a:pP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"10. </a:t>
            </a:r>
            <a:r>
              <a:rPr sz="2800" i="1" spc="-60" dirty="0">
                <a:latin typeface="Times New Roman" panose="02020603050405020304"/>
                <a:cs typeface="Times New Roman" panose="02020603050405020304"/>
              </a:rPr>
              <a:t>Now, </a:t>
            </a:r>
            <a:r>
              <a:rPr sz="2800" i="1" spc="-5" dirty="0">
                <a:latin typeface="Times New Roman" panose="02020603050405020304"/>
                <a:cs typeface="Times New Roman" panose="02020603050405020304"/>
              </a:rPr>
              <a:t>it is well-settled that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800" i="1" spc="-5" dirty="0">
                <a:latin typeface="Times New Roman" panose="02020603050405020304"/>
                <a:cs typeface="Times New Roman" panose="02020603050405020304"/>
              </a:rPr>
              <a:t>Income-tax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Act, </a:t>
            </a:r>
            <a:r>
              <a:rPr sz="2800" i="1" spc="-125" dirty="0">
                <a:latin typeface="Times New Roman" panose="02020603050405020304"/>
                <a:cs typeface="Times New Roman" panose="02020603050405020304"/>
              </a:rPr>
              <a:t>as  </a:t>
            </a: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it </a:t>
            </a:r>
            <a:r>
              <a:rPr sz="2800" i="1" spc="-5" dirty="0">
                <a:latin typeface="Times New Roman" panose="02020603050405020304"/>
                <a:cs typeface="Times New Roman" panose="02020603050405020304"/>
              </a:rPr>
              <a:t>stands amended on the first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day </a:t>
            </a:r>
            <a:r>
              <a:rPr sz="2800" i="1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800" i="1" spc="-10" dirty="0">
                <a:latin typeface="Times New Roman" panose="02020603050405020304"/>
                <a:cs typeface="Times New Roman" panose="02020603050405020304"/>
              </a:rPr>
              <a:t>April </a:t>
            </a: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any  </a:t>
            </a:r>
            <a:r>
              <a:rPr sz="2800" i="1" spc="-5" dirty="0">
                <a:latin typeface="Times New Roman" panose="02020603050405020304"/>
                <a:cs typeface="Times New Roman" panose="02020603050405020304"/>
              </a:rPr>
              <a:t>financial </a:t>
            </a:r>
            <a:r>
              <a:rPr sz="2800" i="1" spc="-10" dirty="0">
                <a:latin typeface="Times New Roman" panose="02020603050405020304"/>
                <a:cs typeface="Times New Roman" panose="02020603050405020304"/>
              </a:rPr>
              <a:t>year </a:t>
            </a:r>
            <a:r>
              <a:rPr sz="2800" i="1" spc="-5" dirty="0">
                <a:latin typeface="Times New Roman" panose="02020603050405020304"/>
                <a:cs typeface="Times New Roman" panose="02020603050405020304"/>
              </a:rPr>
              <a:t>must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apply </a:t>
            </a: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2800" i="1" spc="-5" dirty="0">
                <a:latin typeface="Times New Roman" panose="02020603050405020304"/>
                <a:cs typeface="Times New Roman" panose="02020603050405020304"/>
              </a:rPr>
              <a:t>the assessments of that  </a:t>
            </a:r>
            <a:r>
              <a:rPr sz="2800" i="1" spc="-60" dirty="0">
                <a:latin typeface="Times New Roman" panose="02020603050405020304"/>
                <a:cs typeface="Times New Roman" panose="02020603050405020304"/>
              </a:rPr>
              <a:t>year.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Any </a:t>
            </a:r>
            <a:r>
              <a:rPr sz="2800" i="1" spc="-5" dirty="0">
                <a:latin typeface="Times New Roman" panose="02020603050405020304"/>
                <a:cs typeface="Times New Roman" panose="02020603050405020304"/>
              </a:rPr>
              <a:t>amendments </a:t>
            </a: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800" i="1" spc="-5" dirty="0">
                <a:latin typeface="Times New Roman" panose="02020603050405020304"/>
                <a:cs typeface="Times New Roman" panose="02020603050405020304"/>
              </a:rPr>
              <a:t>Act </a:t>
            </a:r>
            <a:r>
              <a:rPr sz="2800" i="1" spc="-10" dirty="0">
                <a:latin typeface="Times New Roman" panose="02020603050405020304"/>
                <a:cs typeface="Times New Roman" panose="02020603050405020304"/>
              </a:rPr>
              <a:t>which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come </a:t>
            </a:r>
            <a:r>
              <a:rPr sz="2800" i="1" spc="-5" dirty="0">
                <a:latin typeface="Times New Roman" panose="02020603050405020304"/>
                <a:cs typeface="Times New Roman" panose="02020603050405020304"/>
              </a:rPr>
              <a:t>into,  </a:t>
            </a:r>
            <a:r>
              <a:rPr sz="2800" i="1" spc="-25" dirty="0">
                <a:latin typeface="Times New Roman" panose="02020603050405020304"/>
                <a:cs typeface="Times New Roman" panose="02020603050405020304"/>
              </a:rPr>
              <a:t>force </a:t>
            </a:r>
            <a:r>
              <a:rPr sz="2800" i="1" spc="-10" dirty="0">
                <a:latin typeface="Times New Roman" panose="02020603050405020304"/>
                <a:cs typeface="Times New Roman" panose="02020603050405020304"/>
              </a:rPr>
              <a:t>after </a:t>
            </a:r>
            <a:r>
              <a:rPr sz="2800" i="1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800" i="1" spc="-10" dirty="0">
                <a:latin typeface="Times New Roman" panose="02020603050405020304"/>
                <a:cs typeface="Times New Roman" panose="02020603050405020304"/>
              </a:rPr>
              <a:t>first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day </a:t>
            </a:r>
            <a:r>
              <a:rPr sz="2800" i="1" spc="-5" dirty="0">
                <a:latin typeface="Times New Roman" panose="02020603050405020304"/>
                <a:cs typeface="Times New Roman" panose="02020603050405020304"/>
              </a:rPr>
              <a:t>of April </a:t>
            </a: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a </a:t>
            </a:r>
            <a:r>
              <a:rPr sz="2800" i="1" spc="-5" dirty="0">
                <a:latin typeface="Times New Roman" panose="02020603050405020304"/>
                <a:cs typeface="Times New Roman" panose="02020603050405020304"/>
              </a:rPr>
              <a:t>financial  </a:t>
            </a:r>
            <a:r>
              <a:rPr sz="2800" i="1" spc="-65" dirty="0">
                <a:latin typeface="Times New Roman" panose="02020603050405020304"/>
                <a:cs typeface="Times New Roman" panose="02020603050405020304"/>
              </a:rPr>
              <a:t>year, </a:t>
            </a:r>
            <a:r>
              <a:rPr sz="2800" i="1" spc="-5" dirty="0">
                <a:latin typeface="Times New Roman" panose="02020603050405020304"/>
                <a:cs typeface="Times New Roman" panose="02020603050405020304"/>
              </a:rPr>
              <a:t>would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not </a:t>
            </a:r>
            <a:r>
              <a:rPr sz="2800" i="1" spc="-5" dirty="0">
                <a:latin typeface="Times New Roman" panose="02020603050405020304"/>
                <a:cs typeface="Times New Roman" panose="02020603050405020304"/>
              </a:rPr>
              <a:t>apply </a:t>
            </a: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800" i="1" spc="-5" dirty="0">
                <a:latin typeface="Times New Roman" panose="02020603050405020304"/>
                <a:cs typeface="Times New Roman" panose="02020603050405020304"/>
              </a:rPr>
              <a:t>assessment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for </a:t>
            </a:r>
            <a:r>
              <a:rPr sz="2800" i="1" spc="-10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2800" i="1" spc="-60" dirty="0">
                <a:latin typeface="Times New Roman" panose="02020603050405020304"/>
                <a:cs typeface="Times New Roman" panose="02020603050405020304"/>
              </a:rPr>
              <a:t>year,  </a:t>
            </a:r>
            <a:r>
              <a:rPr sz="2800" i="1" spc="-5" dirty="0">
                <a:latin typeface="Times New Roman" panose="02020603050405020304"/>
                <a:cs typeface="Times New Roman" panose="02020603050405020304"/>
              </a:rPr>
              <a:t>even if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800" i="1" spc="-5" dirty="0">
                <a:latin typeface="Times New Roman" panose="02020603050405020304"/>
                <a:cs typeface="Times New Roman" panose="02020603050405020304"/>
              </a:rPr>
              <a:t>assessment </a:t>
            </a: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is </a:t>
            </a:r>
            <a:r>
              <a:rPr sz="2800" i="1" spc="-5" dirty="0">
                <a:latin typeface="Times New Roman" panose="02020603050405020304"/>
                <a:cs typeface="Times New Roman" panose="02020603050405020304"/>
              </a:rPr>
              <a:t>actually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made </a:t>
            </a:r>
            <a:r>
              <a:rPr sz="2800" i="1" spc="-5" dirty="0">
                <a:latin typeface="Times New Roman" panose="02020603050405020304"/>
                <a:cs typeface="Times New Roman" panose="02020603050405020304"/>
              </a:rPr>
              <a:t>after  </a:t>
            </a: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amendments come </a:t>
            </a:r>
            <a:r>
              <a:rPr sz="2800" i="1" spc="10" dirty="0">
                <a:latin typeface="Times New Roman" panose="02020603050405020304"/>
                <a:cs typeface="Times New Roman" panose="02020603050405020304"/>
              </a:rPr>
              <a:t>into</a:t>
            </a:r>
            <a:r>
              <a:rPr sz="2800" i="1" spc="-1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15" dirty="0">
                <a:latin typeface="Times New Roman" panose="02020603050405020304"/>
                <a:cs typeface="Times New Roman" panose="02020603050405020304"/>
              </a:rPr>
              <a:t>force."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268605" indent="-256540" algn="just">
              <a:lnSpc>
                <a:spcPct val="100000"/>
              </a:lnSpc>
              <a:spcBef>
                <a:spcPts val="425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9240" algn="l"/>
              </a:tabLst>
            </a:pPr>
            <a:r>
              <a:rPr sz="2800" i="1" dirty="0">
                <a:latin typeface="Times New Roman" panose="02020603050405020304"/>
                <a:cs typeface="Times New Roman" panose="02020603050405020304"/>
              </a:rPr>
              <a:t>Emphasis</a:t>
            </a:r>
            <a:r>
              <a:rPr sz="2800" i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5" dirty="0">
                <a:latin typeface="Times New Roman" panose="02020603050405020304"/>
                <a:cs typeface="Times New Roman" panose="02020603050405020304"/>
              </a:rPr>
              <a:t>supplied]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7445" y="6417892"/>
            <a:ext cx="3143250" cy="1816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bhupendrashahca@hotmail.com</a:t>
            </a:r>
            <a:r>
              <a:rPr sz="1000" dirty="0">
                <a:latin typeface="Verdana" panose="020B0604030504040204"/>
                <a:cs typeface="Verdana" panose="020B0604030504040204"/>
              </a:rPr>
              <a:t>***9322507220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9772" y="481025"/>
            <a:ext cx="8044180" cy="5208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95"/>
              </a:spcBef>
            </a:pPr>
            <a:r>
              <a:rPr sz="1350" spc="-385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</a:t>
            </a:r>
            <a:r>
              <a:rPr sz="1350" spc="919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Scindia Steam Navigation Co. Ltd. </a:t>
            </a:r>
            <a:r>
              <a:rPr sz="2000" i="1" spc="-75" dirty="0">
                <a:latin typeface="Times New Roman" panose="02020603050405020304"/>
                <a:cs typeface="Times New Roman" panose="02020603050405020304"/>
              </a:rPr>
              <a:t>v.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Commissioner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000" i="1" spc="-30" dirty="0">
                <a:latin typeface="Times New Roman" panose="02020603050405020304"/>
                <a:cs typeface="Times New Roman" panose="02020603050405020304"/>
              </a:rPr>
              <a:t>Income- 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tax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[1954]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26 </a:t>
            </a:r>
            <a:r>
              <a:rPr sz="2000" i="1" spc="-30" dirty="0">
                <a:latin typeface="Times New Roman" panose="02020603050405020304"/>
                <a:cs typeface="Times New Roman" panose="02020603050405020304"/>
              </a:rPr>
              <a:t>I.T.R.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686,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a Division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Bench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the Bombay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High Court,  </a:t>
            </a:r>
            <a:r>
              <a:rPr sz="2000" i="1" spc="-15" dirty="0">
                <a:latin typeface="Times New Roman" panose="02020603050405020304"/>
                <a:cs typeface="Times New Roman" panose="02020603050405020304"/>
              </a:rPr>
              <a:t>considered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question-as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the effect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of an amendment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which came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into  </a:t>
            </a:r>
            <a:r>
              <a:rPr sz="2000" i="1" spc="-20" dirty="0">
                <a:latin typeface="Times New Roman" panose="02020603050405020304"/>
                <a:cs typeface="Times New Roman" panose="02020603050405020304"/>
              </a:rPr>
              <a:t>force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after the commencement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the financial </a:t>
            </a:r>
            <a:r>
              <a:rPr sz="2000" i="1" spc="-45" dirty="0">
                <a:latin typeface="Times New Roman" panose="02020603050405020304"/>
                <a:cs typeface="Times New Roman" panose="02020603050405020304"/>
              </a:rPr>
              <a:t>year.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000" i="1" spc="-15" dirty="0">
                <a:latin typeface="Times New Roman" panose="02020603050405020304"/>
                <a:cs typeface="Times New Roman" panose="02020603050405020304"/>
              </a:rPr>
              <a:t>facts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case  </a:t>
            </a:r>
            <a:r>
              <a:rPr sz="2000" i="1" spc="-30" dirty="0">
                <a:latin typeface="Times New Roman" panose="02020603050405020304"/>
                <a:cs typeface="Times New Roman" panose="02020603050405020304"/>
              </a:rPr>
              <a:t>were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these. The assessee's ship was lost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as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a </a:t>
            </a:r>
            <a:r>
              <a:rPr sz="2000" i="1" spc="-20" dirty="0">
                <a:latin typeface="Times New Roman" panose="02020603050405020304"/>
                <a:cs typeface="Times New Roman" panose="02020603050405020304"/>
              </a:rPr>
              <a:t>result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enemy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action.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The   Government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paid </a:t>
            </a:r>
            <a:r>
              <a:rPr sz="2000" i="1" spc="-1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assessee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in 1944 a certain- amount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as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compensation  which exceeded the original cost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ship.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The Income-tax Officer  included the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difference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between the original cost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and the written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down  value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ship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in the total income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assessee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for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assessment </a:t>
            </a:r>
            <a:r>
              <a:rPr sz="2000" i="1" spc="5" dirty="0">
                <a:latin typeface="Times New Roman" panose="02020603050405020304"/>
                <a:cs typeface="Times New Roman" panose="02020603050405020304"/>
              </a:rPr>
              <a:t>year 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1946-47. The </a:t>
            </a:r>
            <a:r>
              <a:rPr sz="2000" i="1" spc="-20" dirty="0">
                <a:latin typeface="Times New Roman" panose="02020603050405020304"/>
                <a:cs typeface="Times New Roman" panose="02020603050405020304"/>
              </a:rPr>
              <a:t>Tribunal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upheld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decision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2000" i="1" spc="-25" dirty="0">
                <a:latin typeface="Times New Roman" panose="02020603050405020304"/>
                <a:cs typeface="Times New Roman" panose="02020603050405020304"/>
              </a:rPr>
              <a:t>referred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the question,  whether the sum </a:t>
            </a:r>
            <a:r>
              <a:rPr sz="2000" i="1" spc="-15" dirty="0">
                <a:latin typeface="Times New Roman" panose="02020603050405020304"/>
                <a:cs typeface="Times New Roman" panose="02020603050405020304"/>
              </a:rPr>
              <a:t>representing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difference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between the original cost </a:t>
            </a:r>
            <a:r>
              <a:rPr sz="2000" i="1" spc="5" dirty="0">
                <a:latin typeface="Times New Roman" panose="02020603050405020304"/>
                <a:cs typeface="Times New Roman" panose="02020603050405020304"/>
              </a:rPr>
              <a:t>and 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written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down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value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properly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included in the assessee's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total income 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computed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for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the assessment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year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1946-47.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It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2000" i="1" spc="-20" dirty="0">
                <a:latin typeface="Times New Roman" panose="02020603050405020304"/>
                <a:cs typeface="Times New Roman" panose="02020603050405020304"/>
              </a:rPr>
              <a:t>argued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the fourth  </a:t>
            </a:r>
            <a:r>
              <a:rPr sz="2000" i="1" spc="-15" dirty="0">
                <a:latin typeface="Times New Roman" panose="02020603050405020304"/>
                <a:cs typeface="Times New Roman" panose="02020603050405020304"/>
              </a:rPr>
              <a:t>proviso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section</a:t>
            </a:r>
            <a:r>
              <a:rPr sz="2000" i="1" spc="-5" dirty="0">
                <a:solidFill>
                  <a:srgbClr val="FF8118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u="sng" spc="-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1"/>
              </a:rPr>
              <a:t>10(2)(vii)</a:t>
            </a:r>
            <a:r>
              <a:rPr sz="2000" i="1" spc="-10" dirty="0">
                <a:solidFill>
                  <a:srgbClr val="FF8118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of the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Income-tax Act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(inserted </a:t>
            </a:r>
            <a:r>
              <a:rPr sz="2000" i="1" spc="5" dirty="0">
                <a:latin typeface="Times New Roman" panose="02020603050405020304"/>
                <a:cs typeface="Times New Roman" panose="02020603050405020304"/>
              </a:rPr>
              <a:t>by 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Amendment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Act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1946 </a:t>
            </a:r>
            <a:r>
              <a:rPr sz="2000" i="1" spc="-15" dirty="0">
                <a:latin typeface="Times New Roman" panose="02020603050405020304"/>
                <a:cs typeface="Times New Roman" panose="02020603050405020304"/>
              </a:rPr>
              <a:t>with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effect </a:t>
            </a:r>
            <a:r>
              <a:rPr sz="2000" i="1" spc="-25" dirty="0">
                <a:latin typeface="Times New Roman" panose="02020603050405020304"/>
                <a:cs typeface="Times New Roman" panose="02020603050405020304"/>
              </a:rPr>
              <a:t>from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May </a:t>
            </a:r>
            <a:r>
              <a:rPr sz="2000" i="1" spc="-15" dirty="0">
                <a:latin typeface="Times New Roman" panose="02020603050405020304"/>
                <a:cs typeface="Times New Roman" panose="02020603050405020304"/>
              </a:rPr>
              <a:t>4,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1946)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under which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the 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inclusion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of the amount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justified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by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the department, </a:t>
            </a:r>
            <a:r>
              <a:rPr sz="2000" i="1" spc="-15" dirty="0">
                <a:latin typeface="Times New Roman" panose="02020603050405020304"/>
                <a:cs typeface="Times New Roman" panose="02020603050405020304"/>
              </a:rPr>
              <a:t>had </a:t>
            </a:r>
            <a:r>
              <a:rPr sz="2000" i="1" dirty="0">
                <a:latin typeface="Times New Roman" panose="02020603050405020304"/>
                <a:cs typeface="Times New Roman" panose="02020603050405020304"/>
              </a:rPr>
              <a:t>no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application  </a:t>
            </a:r>
            <a:r>
              <a:rPr sz="2000" i="1" spc="-10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000" i="1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i="1" spc="-5" dirty="0">
                <a:latin typeface="Times New Roman" panose="02020603050405020304"/>
                <a:cs typeface="Times New Roman" panose="02020603050405020304"/>
              </a:rPr>
              <a:t>case.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7445" y="6417892"/>
            <a:ext cx="3143250" cy="1816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bhupendrashahca@hotmail.com</a:t>
            </a:r>
            <a:r>
              <a:rPr sz="1000" dirty="0">
                <a:latin typeface="Verdana" panose="020B0604030504040204"/>
                <a:cs typeface="Verdana" panose="020B0604030504040204"/>
              </a:rPr>
              <a:t>***9322507220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3572" y="355687"/>
            <a:ext cx="8120380" cy="529844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268605" indent="-256540" algn="just">
              <a:lnSpc>
                <a:spcPct val="100000"/>
              </a:lnSpc>
              <a:spcBef>
                <a:spcPts val="490"/>
              </a:spcBef>
              <a:buClr>
                <a:srgbClr val="2CA1BE"/>
              </a:buClr>
              <a:buSzPct val="67000"/>
              <a:buFont typeface="Arial" panose="020B0604020202020204"/>
              <a:buChar char=""/>
              <a:tabLst>
                <a:tab pos="269240" algn="l"/>
              </a:tabLst>
            </a:pPr>
            <a:r>
              <a:rPr sz="2400" i="1" dirty="0">
                <a:latin typeface="Times New Roman" panose="02020603050405020304"/>
                <a:cs typeface="Times New Roman" panose="02020603050405020304"/>
              </a:rPr>
              <a:t>The learned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judges held</a:t>
            </a:r>
            <a:r>
              <a:rPr sz="2400" i="1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that: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385"/>
              </a:spcBef>
              <a:buClr>
                <a:srgbClr val="2CA1BE"/>
              </a:buClr>
              <a:buSzPct val="67000"/>
              <a:buFont typeface="Arial" panose="020B0604020202020204"/>
              <a:buChar char=""/>
              <a:tabLst>
                <a:tab pos="269240" algn="l"/>
              </a:tabLst>
            </a:pPr>
            <a:r>
              <a:rPr sz="2400" i="1" spc="5" dirty="0">
                <a:latin typeface="Times New Roman" panose="02020603050405020304"/>
                <a:cs typeface="Times New Roman" panose="02020603050405020304"/>
              </a:rPr>
              <a:t>"</a:t>
            </a:r>
            <a:r>
              <a:rPr sz="2400" b="1" i="1" spc="5" dirty="0">
                <a:latin typeface="Times New Roman" panose="02020603050405020304"/>
                <a:cs typeface="Times New Roman" panose="02020603050405020304"/>
              </a:rPr>
              <a:t>as </a:t>
            </a:r>
            <a:r>
              <a:rPr sz="2400" b="1" i="1" dirty="0">
                <a:latin typeface="Times New Roman" panose="02020603050405020304"/>
                <a:cs typeface="Times New Roman" panose="02020603050405020304"/>
              </a:rPr>
              <a:t>it </a:t>
            </a:r>
            <a:r>
              <a:rPr sz="2400" b="1" i="1" spc="-5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2400" b="1" i="1" spc="-1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400" b="1" i="1" dirty="0">
                <a:latin typeface="Times New Roman" panose="02020603050405020304"/>
                <a:cs typeface="Times New Roman" panose="02020603050405020304"/>
              </a:rPr>
              <a:t>Finance </a:t>
            </a:r>
            <a:r>
              <a:rPr sz="2400" b="1" i="1" spc="-10" dirty="0">
                <a:latin typeface="Times New Roman" panose="02020603050405020304"/>
                <a:cs typeface="Times New Roman" panose="02020603050405020304"/>
              </a:rPr>
              <a:t>Act </a:t>
            </a:r>
            <a:r>
              <a:rPr sz="2400" b="1" i="1" dirty="0">
                <a:latin typeface="Times New Roman" panose="02020603050405020304"/>
                <a:cs typeface="Times New Roman" panose="02020603050405020304"/>
              </a:rPr>
              <a:t>of 1946 that imposed </a:t>
            </a:r>
            <a:r>
              <a:rPr sz="2400" b="1" i="1" spc="-1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400" b="1" i="1" dirty="0">
                <a:latin typeface="Times New Roman" panose="02020603050405020304"/>
                <a:cs typeface="Times New Roman" panose="02020603050405020304"/>
              </a:rPr>
              <a:t>tax </a:t>
            </a:r>
            <a:r>
              <a:rPr sz="2400" b="1" i="1" spc="-5" dirty="0">
                <a:latin typeface="Times New Roman" panose="02020603050405020304"/>
                <a:cs typeface="Times New Roman" panose="02020603050405020304"/>
              </a:rPr>
              <a:t>for </a:t>
            </a:r>
            <a:r>
              <a:rPr sz="2400" b="1" i="1" spc="-75" dirty="0">
                <a:latin typeface="Times New Roman" panose="02020603050405020304"/>
                <a:cs typeface="Times New Roman" panose="02020603050405020304"/>
              </a:rPr>
              <a:t>the  </a:t>
            </a:r>
            <a:r>
              <a:rPr sz="2400" b="1" i="1" dirty="0">
                <a:latin typeface="Times New Roman" panose="02020603050405020304"/>
                <a:cs typeface="Times New Roman" panose="02020603050405020304"/>
              </a:rPr>
              <a:t>assessment </a:t>
            </a:r>
            <a:r>
              <a:rPr sz="2400" b="1" i="1" spc="-5" dirty="0">
                <a:latin typeface="Times New Roman" panose="02020603050405020304"/>
                <a:cs typeface="Times New Roman" panose="02020603050405020304"/>
              </a:rPr>
              <a:t>year </a:t>
            </a:r>
            <a:r>
              <a:rPr sz="2400" b="1" i="1" spc="-10" dirty="0">
                <a:latin typeface="Times New Roman" panose="02020603050405020304"/>
                <a:cs typeface="Times New Roman" panose="02020603050405020304"/>
              </a:rPr>
              <a:t>1946-47, </a:t>
            </a:r>
            <a:r>
              <a:rPr sz="2400" b="1" i="1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400" b="1" i="1" spc="-5" dirty="0">
                <a:latin typeface="Times New Roman" panose="02020603050405020304"/>
                <a:cs typeface="Times New Roman" panose="02020603050405020304"/>
              </a:rPr>
              <a:t>total income </a:t>
            </a:r>
            <a:r>
              <a:rPr sz="2400" b="1" i="1" dirty="0">
                <a:latin typeface="Times New Roman" panose="02020603050405020304"/>
                <a:cs typeface="Times New Roman" panose="02020603050405020304"/>
              </a:rPr>
              <a:t>had to </a:t>
            </a:r>
            <a:r>
              <a:rPr sz="2400" b="1" i="1" spc="-5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2400" b="1" i="1" dirty="0">
                <a:latin typeface="Times New Roman" panose="02020603050405020304"/>
                <a:cs typeface="Times New Roman" panose="02020603050405020304"/>
              </a:rPr>
              <a:t>computed  in </a:t>
            </a:r>
            <a:r>
              <a:rPr sz="2400" b="1" i="1" spc="-5" dirty="0">
                <a:latin typeface="Times New Roman" panose="02020603050405020304"/>
                <a:cs typeface="Times New Roman" panose="02020603050405020304"/>
              </a:rPr>
              <a:t>accordance </a:t>
            </a:r>
            <a:r>
              <a:rPr sz="2400" b="1" i="1" dirty="0">
                <a:latin typeface="Times New Roman" panose="02020603050405020304"/>
                <a:cs typeface="Times New Roman" panose="02020603050405020304"/>
              </a:rPr>
              <a:t>with </a:t>
            </a:r>
            <a:r>
              <a:rPr sz="2400" b="1" i="1" spc="-1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400" b="1" i="1" spc="-5" dirty="0">
                <a:latin typeface="Times New Roman" panose="02020603050405020304"/>
                <a:cs typeface="Times New Roman" panose="02020603050405020304"/>
              </a:rPr>
              <a:t>provisions </a:t>
            </a:r>
            <a:r>
              <a:rPr sz="2400" b="1" i="1" dirty="0">
                <a:latin typeface="Times New Roman" panose="02020603050405020304"/>
                <a:cs typeface="Times New Roman" panose="02020603050405020304"/>
              </a:rPr>
              <a:t>of the </a:t>
            </a:r>
            <a:r>
              <a:rPr sz="2400" b="1" i="1" spc="-5" dirty="0">
                <a:latin typeface="Times New Roman" panose="02020603050405020304"/>
                <a:cs typeface="Times New Roman" panose="02020603050405020304"/>
              </a:rPr>
              <a:t>Income-tax Act as on  </a:t>
            </a:r>
            <a:r>
              <a:rPr sz="2400" b="1" i="1" dirty="0">
                <a:latin typeface="Times New Roman" panose="02020603050405020304"/>
                <a:cs typeface="Times New Roman" panose="02020603050405020304"/>
              </a:rPr>
              <a:t>April </a:t>
            </a:r>
            <a:r>
              <a:rPr sz="2400" b="1" i="1" spc="-5" dirty="0">
                <a:latin typeface="Times New Roman" panose="02020603050405020304"/>
                <a:cs typeface="Times New Roman" panose="02020603050405020304"/>
              </a:rPr>
              <a:t>1, 1946;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as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amendments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made </a:t>
            </a:r>
            <a:r>
              <a:rPr sz="2400" i="1" spc="25" dirty="0">
                <a:latin typeface="Times New Roman" panose="02020603050405020304"/>
                <a:cs typeface="Times New Roman" panose="02020603050405020304"/>
              </a:rPr>
              <a:t>by 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the Amendment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Act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400" i="1" spc="5" dirty="0">
                <a:latin typeface="Times New Roman" panose="02020603050405020304"/>
                <a:cs typeface="Times New Roman" panose="02020603050405020304"/>
              </a:rPr>
              <a:t>1946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with </a:t>
            </a:r>
            <a:r>
              <a:rPr sz="2400" i="1" spc="-10" dirty="0">
                <a:latin typeface="Times New Roman" panose="02020603050405020304"/>
                <a:cs typeface="Times New Roman" panose="02020603050405020304"/>
              </a:rPr>
              <a:t>effect </a:t>
            </a:r>
            <a:r>
              <a:rPr sz="2400" i="1" spc="-25" dirty="0">
                <a:latin typeface="Times New Roman" panose="02020603050405020304"/>
                <a:cs typeface="Times New Roman" panose="02020603050405020304"/>
              </a:rPr>
              <a:t>from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May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4, 1946, </a:t>
            </a:r>
            <a:r>
              <a:rPr sz="2400" i="1" spc="-30" dirty="0">
                <a:latin typeface="Times New Roman" panose="02020603050405020304"/>
                <a:cs typeface="Times New Roman" panose="02020603050405020304"/>
              </a:rPr>
              <a:t>were 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not </a:t>
            </a:r>
            <a:r>
              <a:rPr sz="2400" i="1" spc="-15" dirty="0">
                <a:latin typeface="Times New Roman" panose="02020603050405020304"/>
                <a:cs typeface="Times New Roman" panose="02020603050405020304"/>
              </a:rPr>
              <a:t>retrospective,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they could not be taken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into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consideration  </a:t>
            </a:r>
            <a:r>
              <a:rPr sz="2400" i="1" spc="-25" dirty="0">
                <a:latin typeface="Times New Roman" panose="02020603050405020304"/>
                <a:cs typeface="Times New Roman" panose="02020603050405020304"/>
              </a:rPr>
              <a:t>merely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because the assessee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was assessed after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that date ; and  that the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assessee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2400" i="1" spc="-10" dirty="0">
                <a:latin typeface="Times New Roman" panose="02020603050405020304"/>
                <a:cs typeface="Times New Roman" panose="02020603050405020304"/>
              </a:rPr>
              <a:t>not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liable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to pay tax on the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sum because 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the fourth </a:t>
            </a:r>
            <a:r>
              <a:rPr sz="2400" i="1" spc="-15" dirty="0">
                <a:latin typeface="Times New Roman" panose="02020603050405020304"/>
                <a:cs typeface="Times New Roman" panose="02020603050405020304"/>
              </a:rPr>
              <a:t>proviso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to section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10(2)(vii) of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Income-tax Act  under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which it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sought to be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taxed was </a:t>
            </a:r>
            <a:r>
              <a:rPr sz="2400" i="1" spc="5" dirty="0">
                <a:latin typeface="Times New Roman" panose="02020603050405020304"/>
                <a:cs typeface="Times New Roman" panose="02020603050405020304"/>
              </a:rPr>
              <a:t>not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2400" i="1" spc="-25" dirty="0">
                <a:latin typeface="Times New Roman" panose="02020603050405020304"/>
                <a:cs typeface="Times New Roman" panose="02020603050405020304"/>
              </a:rPr>
              <a:t>force </a:t>
            </a:r>
            <a:r>
              <a:rPr sz="2400" i="1" spc="5" dirty="0">
                <a:latin typeface="Times New Roman" panose="02020603050405020304"/>
                <a:cs typeface="Times New Roman" panose="02020603050405020304"/>
              </a:rPr>
              <a:t>in  </a:t>
            </a:r>
            <a:r>
              <a:rPr sz="2400" i="1" spc="-20" dirty="0">
                <a:latin typeface="Times New Roman" panose="02020603050405020304"/>
                <a:cs typeface="Times New Roman" panose="02020603050405020304"/>
              </a:rPr>
              <a:t>respect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assessment year</a:t>
            </a:r>
            <a:r>
              <a:rPr sz="2400" i="1" spc="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1946-47".</a:t>
            </a: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268605" marR="10795" indent="-256540" algn="just">
              <a:lnSpc>
                <a:spcPct val="100000"/>
              </a:lnSpc>
              <a:spcBef>
                <a:spcPts val="420"/>
              </a:spcBef>
              <a:buClr>
                <a:srgbClr val="2CA1BE"/>
              </a:buClr>
              <a:buSzPct val="67000"/>
              <a:buFont typeface="Arial" panose="020B0604020202020204"/>
              <a:buChar char=""/>
              <a:tabLst>
                <a:tab pos="269240" algn="l"/>
              </a:tabLst>
            </a:pPr>
            <a:r>
              <a:rPr sz="2400" i="1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400" i="1" spc="-15" dirty="0">
                <a:latin typeface="Times New Roman" panose="02020603050405020304"/>
                <a:cs typeface="Times New Roman" panose="02020603050405020304"/>
              </a:rPr>
              <a:t>Supreme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court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affirmed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this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decision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CIT </a:t>
            </a:r>
            <a:r>
              <a:rPr sz="2400" i="1" spc="-90" dirty="0">
                <a:latin typeface="Times New Roman" panose="02020603050405020304"/>
                <a:cs typeface="Times New Roman" panose="02020603050405020304"/>
              </a:rPr>
              <a:t>v. </a:t>
            </a:r>
            <a:r>
              <a:rPr sz="2400" i="1" spc="-45" dirty="0">
                <a:latin typeface="Times New Roman" panose="02020603050405020304"/>
                <a:cs typeface="Times New Roman" panose="02020603050405020304"/>
              </a:rPr>
              <a:t>Scindia 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Steam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Navigation Co. Ltd.</a:t>
            </a:r>
            <a:r>
              <a:rPr sz="2400" i="1" dirty="0">
                <a:solidFill>
                  <a:srgbClr val="FF8118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i="1" u="heavy" spc="-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1"/>
              </a:rPr>
              <a:t>[1961] </a:t>
            </a:r>
            <a:r>
              <a:rPr sz="2400" i="1" u="heavy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1"/>
              </a:rPr>
              <a:t>42 </a:t>
            </a:r>
            <a:r>
              <a:rPr sz="2400" i="1" u="heavy" spc="-3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1"/>
              </a:rPr>
              <a:t>I.T.R. </a:t>
            </a:r>
            <a:r>
              <a:rPr sz="2400" i="1" u="heavy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1"/>
              </a:rPr>
              <a:t>589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(SC)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22245" y="6417892"/>
            <a:ext cx="3143250" cy="1816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bhupendrashahca@hotmail.com</a:t>
            </a:r>
            <a:r>
              <a:rPr sz="1000" dirty="0">
                <a:latin typeface="Verdana" panose="020B0604030504040204"/>
                <a:cs typeface="Verdana" panose="020B0604030504040204"/>
              </a:rPr>
              <a:t>***9322507220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468" y="557225"/>
            <a:ext cx="8877300" cy="5431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algn="just">
              <a:lnSpc>
                <a:spcPct val="100000"/>
              </a:lnSpc>
              <a:spcBef>
                <a:spcPts val="95"/>
              </a:spcBef>
            </a:pPr>
            <a:r>
              <a:rPr sz="2600" i="1" spc="-10" dirty="0">
                <a:latin typeface="Times New Roman" panose="02020603050405020304"/>
                <a:cs typeface="Times New Roman" panose="02020603050405020304"/>
              </a:rPr>
              <a:t>During the </a:t>
            </a:r>
            <a:r>
              <a:rPr sz="2600" i="1" dirty="0">
                <a:latin typeface="Times New Roman" panose="02020603050405020304"/>
                <a:cs typeface="Times New Roman" panose="02020603050405020304"/>
              </a:rPr>
              <a:t>string </a:t>
            </a:r>
            <a:r>
              <a:rPr sz="2600" i="1" spc="1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600" i="1" dirty="0">
                <a:latin typeface="Times New Roman" panose="02020603050405020304"/>
                <a:cs typeface="Times New Roman" panose="02020603050405020304"/>
              </a:rPr>
              <a:t>surveys </a:t>
            </a: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conducted </a:t>
            </a:r>
            <a:r>
              <a:rPr sz="2600" i="1" spc="-10" dirty="0">
                <a:latin typeface="Times New Roman" panose="02020603050405020304"/>
                <a:cs typeface="Times New Roman" panose="02020603050405020304"/>
              </a:rPr>
              <a:t>by </a:t>
            </a:r>
            <a:r>
              <a:rPr sz="2600" i="1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department </a:t>
            </a:r>
            <a:r>
              <a:rPr sz="2600" i="1" dirty="0">
                <a:latin typeface="Times New Roman" panose="02020603050405020304"/>
                <a:cs typeface="Times New Roman" panose="02020603050405020304"/>
              </a:rPr>
              <a:t>the  </a:t>
            </a: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following </a:t>
            </a:r>
            <a:r>
              <a:rPr sz="2600" i="1" dirty="0">
                <a:latin typeface="Times New Roman" panose="02020603050405020304"/>
                <a:cs typeface="Times New Roman" panose="02020603050405020304"/>
              </a:rPr>
              <a:t>violations/ </a:t>
            </a:r>
            <a:r>
              <a:rPr sz="2600" i="1" spc="-10" dirty="0">
                <a:latin typeface="Times New Roman" panose="02020603050405020304"/>
                <a:cs typeface="Times New Roman" panose="02020603050405020304"/>
              </a:rPr>
              <a:t>irregularities/ </a:t>
            </a:r>
            <a:r>
              <a:rPr sz="2600" i="1" dirty="0">
                <a:latin typeface="Times New Roman" panose="02020603050405020304"/>
                <a:cs typeface="Times New Roman" panose="02020603050405020304"/>
              </a:rPr>
              <a:t>deficiencies </a:t>
            </a:r>
            <a:r>
              <a:rPr sz="2600" i="1" spc="-30" dirty="0">
                <a:latin typeface="Times New Roman" panose="02020603050405020304"/>
                <a:cs typeface="Times New Roman" panose="02020603050405020304"/>
              </a:rPr>
              <a:t>were </a:t>
            </a: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noted </a:t>
            </a:r>
            <a:r>
              <a:rPr sz="2600" i="1" spc="-10" dirty="0">
                <a:latin typeface="Times New Roman" panose="02020603050405020304"/>
                <a:cs typeface="Times New Roman" panose="02020603050405020304"/>
              </a:rPr>
              <a:t>in  the </a:t>
            </a: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functioning of co-operative societies</a:t>
            </a:r>
            <a:r>
              <a:rPr sz="2600" i="1" spc="1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:</a:t>
            </a:r>
            <a:endParaRPr sz="2600">
              <a:latin typeface="Times New Roman" panose="02020603050405020304"/>
              <a:cs typeface="Times New Roman" panose="02020603050405020304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375920" algn="l"/>
              </a:tabLst>
            </a:pP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Non-filing of income </a:t>
            </a:r>
            <a:r>
              <a:rPr sz="2600" i="1" spc="-10" dirty="0">
                <a:latin typeface="Times New Roman" panose="02020603050405020304"/>
                <a:cs typeface="Times New Roman" panose="02020603050405020304"/>
              </a:rPr>
              <a:t>tax </a:t>
            </a:r>
            <a:r>
              <a:rPr sz="2600" i="1" spc="-20" dirty="0">
                <a:latin typeface="Times New Roman" panose="02020603050405020304"/>
                <a:cs typeface="Times New Roman" panose="02020603050405020304"/>
              </a:rPr>
              <a:t>returns. </a:t>
            </a: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600" i="1" spc="-20" dirty="0">
                <a:latin typeface="Times New Roman" panose="02020603050405020304"/>
                <a:cs typeface="Times New Roman" panose="02020603050405020304"/>
              </a:rPr>
              <a:t>reason </a:t>
            </a: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given </a:t>
            </a:r>
            <a:r>
              <a:rPr sz="2600" i="1" spc="-10" dirty="0">
                <a:latin typeface="Times New Roman" panose="02020603050405020304"/>
                <a:cs typeface="Times New Roman" panose="02020603050405020304"/>
              </a:rPr>
              <a:t>by some of  </a:t>
            </a: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them was </a:t>
            </a:r>
            <a:r>
              <a:rPr sz="2600" i="1" spc="-10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since </a:t>
            </a:r>
            <a:r>
              <a:rPr sz="2600" i="1" dirty="0">
                <a:latin typeface="Times New Roman" panose="02020603050405020304"/>
                <a:cs typeface="Times New Roman" panose="02020603050405020304"/>
              </a:rPr>
              <a:t>they </a:t>
            </a:r>
            <a:r>
              <a:rPr sz="2600" i="1" spc="-40" dirty="0">
                <a:latin typeface="Times New Roman" panose="02020603050405020304"/>
                <a:cs typeface="Times New Roman" panose="02020603050405020304"/>
              </a:rPr>
              <a:t>are </a:t>
            </a:r>
            <a:r>
              <a:rPr sz="2600" i="1" spc="-20" dirty="0">
                <a:latin typeface="Times New Roman" panose="02020603050405020304"/>
                <a:cs typeface="Times New Roman" panose="02020603050405020304"/>
              </a:rPr>
              <a:t>covered </a:t>
            </a:r>
            <a:r>
              <a:rPr sz="2600" i="1" dirty="0">
                <a:latin typeface="Times New Roman" panose="02020603050405020304"/>
                <a:cs typeface="Times New Roman" panose="02020603050405020304"/>
              </a:rPr>
              <a:t>u/s 80P </a:t>
            </a: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deductions </a:t>
            </a:r>
            <a:r>
              <a:rPr sz="2600" i="1" dirty="0">
                <a:latin typeface="Times New Roman" panose="02020603050405020304"/>
                <a:cs typeface="Times New Roman" panose="02020603050405020304"/>
              </a:rPr>
              <a:t>they  </a:t>
            </a: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don't need to </a:t>
            </a:r>
            <a:r>
              <a:rPr sz="2600" i="1" spc="-10" dirty="0">
                <a:latin typeface="Times New Roman" panose="02020603050405020304"/>
                <a:cs typeface="Times New Roman" panose="02020603050405020304"/>
              </a:rPr>
              <a:t>file</a:t>
            </a:r>
            <a:r>
              <a:rPr sz="2600" i="1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00" i="1" spc="-20" dirty="0">
                <a:latin typeface="Times New Roman" panose="02020603050405020304"/>
                <a:cs typeface="Times New Roman" panose="02020603050405020304"/>
              </a:rPr>
              <a:t>returns.</a:t>
            </a:r>
            <a:endParaRPr sz="2600">
              <a:latin typeface="Times New Roman" panose="02020603050405020304"/>
              <a:cs typeface="Times New Roman" panose="02020603050405020304"/>
            </a:endParaRPr>
          </a:p>
          <a:p>
            <a:pPr marL="259715" indent="-247650" algn="just">
              <a:lnSpc>
                <a:spcPct val="100000"/>
              </a:lnSpc>
              <a:spcBef>
                <a:spcPts val="415"/>
              </a:spcBef>
              <a:buAutoNum type="arabicPeriod"/>
              <a:tabLst>
                <a:tab pos="260350" algn="l"/>
              </a:tabLst>
            </a:pP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Non-compliance with </a:t>
            </a:r>
            <a:r>
              <a:rPr sz="2600" i="1" spc="-10" dirty="0">
                <a:latin typeface="Times New Roman" panose="02020603050405020304"/>
                <a:cs typeface="Times New Roman" panose="02020603050405020304"/>
              </a:rPr>
              <a:t>statutory tax</a:t>
            </a:r>
            <a:r>
              <a:rPr sz="2600" i="1" spc="1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00" i="1" spc="-10" dirty="0">
                <a:latin typeface="Times New Roman" panose="02020603050405020304"/>
                <a:cs typeface="Times New Roman" panose="02020603050405020304"/>
              </a:rPr>
              <a:t>audit.</a:t>
            </a:r>
            <a:endParaRPr sz="2600">
              <a:latin typeface="Times New Roman" panose="02020603050405020304"/>
              <a:cs typeface="Times New Roman" panose="02020603050405020304"/>
            </a:endParaRPr>
          </a:p>
          <a:p>
            <a:pPr marL="12700" marR="148590" algn="just">
              <a:lnSpc>
                <a:spcPct val="112000"/>
              </a:lnSpc>
              <a:spcBef>
                <a:spcPts val="25"/>
              </a:spcBef>
              <a:buAutoNum type="arabicPeriod"/>
              <a:tabLst>
                <a:tab pos="260350" algn="l"/>
              </a:tabLst>
            </a:pP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Non-maintenance of KYC norms - no </a:t>
            </a:r>
            <a:r>
              <a:rPr sz="2600" i="1" spc="-120" dirty="0">
                <a:latin typeface="Times New Roman" panose="02020603050405020304"/>
                <a:cs typeface="Times New Roman" panose="02020603050405020304"/>
              </a:rPr>
              <a:t>PAN </a:t>
            </a: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database of members  </a:t>
            </a:r>
            <a:r>
              <a:rPr sz="2600" i="1" spc="-20" dirty="0">
                <a:latin typeface="Times New Roman" panose="02020603050405020304"/>
                <a:cs typeface="Times New Roman" panose="02020603050405020304"/>
              </a:rPr>
              <a:t>4.Large </a:t>
            </a: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cash transactions without</a:t>
            </a:r>
            <a:r>
              <a:rPr sz="2600" i="1" spc="1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00" i="1" spc="-90" dirty="0">
                <a:latin typeface="Times New Roman" panose="02020603050405020304"/>
                <a:cs typeface="Times New Roman" panose="02020603050405020304"/>
              </a:rPr>
              <a:t>PAN.</a:t>
            </a:r>
            <a:endParaRPr sz="2600">
              <a:latin typeface="Times New Roman" panose="02020603050405020304"/>
              <a:cs typeface="Times New Roman" panose="02020603050405020304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410"/>
              </a:spcBef>
            </a:pPr>
            <a:r>
              <a:rPr sz="2600" i="1" spc="-10" dirty="0">
                <a:latin typeface="Times New Roman" panose="02020603050405020304"/>
                <a:cs typeface="Times New Roman" panose="02020603050405020304"/>
              </a:rPr>
              <a:t>5.Use </a:t>
            </a: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of "cheque-books" </a:t>
            </a:r>
            <a:r>
              <a:rPr sz="2600" i="1" spc="-20" dirty="0">
                <a:latin typeface="Times New Roman" panose="02020603050405020304"/>
                <a:cs typeface="Times New Roman" panose="02020603050405020304"/>
              </a:rPr>
              <a:t>wherein </a:t>
            </a: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at </a:t>
            </a:r>
            <a:r>
              <a:rPr sz="2600" i="1" spc="-10" dirty="0">
                <a:latin typeface="Times New Roman" panose="02020603050405020304"/>
                <a:cs typeface="Times New Roman" panose="02020603050405020304"/>
              </a:rPr>
              <a:t>par </a:t>
            </a: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cheques </a:t>
            </a:r>
            <a:r>
              <a:rPr sz="2600" i="1" spc="-10" dirty="0">
                <a:latin typeface="Times New Roman" panose="02020603050405020304"/>
                <a:cs typeface="Times New Roman" panose="02020603050405020304"/>
              </a:rPr>
              <a:t>or </a:t>
            </a: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cash  </a:t>
            </a: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withdrawal </a:t>
            </a:r>
            <a:r>
              <a:rPr sz="2600" i="1" dirty="0">
                <a:latin typeface="Times New Roman" panose="02020603050405020304"/>
                <a:cs typeface="Times New Roman" panose="02020603050405020304"/>
              </a:rPr>
              <a:t>slips </a:t>
            </a:r>
            <a:r>
              <a:rPr sz="2600" i="1" spc="-40" dirty="0">
                <a:latin typeface="Times New Roman" panose="02020603050405020304"/>
                <a:cs typeface="Times New Roman" panose="02020603050405020304"/>
              </a:rPr>
              <a:t>are </a:t>
            </a: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issued by members </a:t>
            </a:r>
            <a:r>
              <a:rPr sz="2600" i="1" spc="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2600" i="1" spc="-10" dirty="0">
                <a:latin typeface="Times New Roman" panose="02020603050405020304"/>
                <a:cs typeface="Times New Roman" panose="02020603050405020304"/>
              </a:rPr>
              <a:t>third-parties </a:t>
            </a: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which  leads to </a:t>
            </a:r>
            <a:r>
              <a:rPr sz="2600" i="1" spc="-10" dirty="0">
                <a:latin typeface="Times New Roman" panose="02020603050405020304"/>
                <a:cs typeface="Times New Roman" panose="02020603050405020304"/>
              </a:rPr>
              <a:t>non </a:t>
            </a: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tracking of money </a:t>
            </a:r>
            <a:r>
              <a:rPr sz="2600" i="1" spc="-10" dirty="0">
                <a:latin typeface="Times New Roman" panose="02020603050405020304"/>
                <a:cs typeface="Times New Roman" panose="02020603050405020304"/>
              </a:rPr>
              <a:t>trail- </a:t>
            </a:r>
            <a:r>
              <a:rPr sz="2600" i="1" dirty="0">
                <a:latin typeface="Times New Roman" panose="02020603050405020304"/>
                <a:cs typeface="Times New Roman" panose="02020603050405020304"/>
              </a:rPr>
              <a:t>potentially </a:t>
            </a: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leading </a:t>
            </a:r>
            <a:r>
              <a:rPr sz="2600" i="1" spc="10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2600" i="1" spc="-10" dirty="0">
                <a:latin typeface="Times New Roman" panose="02020603050405020304"/>
                <a:cs typeface="Times New Roman" panose="02020603050405020304"/>
              </a:rPr>
              <a:t>tax  </a:t>
            </a: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evasion and money</a:t>
            </a:r>
            <a:r>
              <a:rPr sz="2600" i="1" spc="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600" i="1" spc="-5" dirty="0">
                <a:latin typeface="Times New Roman" panose="02020603050405020304"/>
                <a:cs typeface="Times New Roman" panose="02020603050405020304"/>
              </a:rPr>
              <a:t>laundering</a:t>
            </a:r>
            <a:endParaRPr sz="2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343" y="207263"/>
            <a:ext cx="3625596" cy="40995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81576" y="6409053"/>
            <a:ext cx="2171065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b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hu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p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e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n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d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r</a:t>
            </a:r>
            <a:r>
              <a:rPr sz="1000" spc="-5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s</a:t>
            </a:r>
            <a:r>
              <a:rPr sz="1000" spc="15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5" dirty="0">
                <a:latin typeface="Verdana" panose="020B0604030504040204"/>
                <a:cs typeface="Verdana" panose="020B0604030504040204"/>
                <a:hlinkClick r:id="rId2"/>
              </a:rPr>
              <a:t>ca@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t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m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i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l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.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c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m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*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**932250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7</a:t>
            </a:r>
            <a:r>
              <a:rPr sz="1000" spc="10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067" y="707262"/>
            <a:ext cx="8856345" cy="3088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610870" indent="-256540">
              <a:lnSpc>
                <a:spcPct val="100000"/>
              </a:lnSpc>
              <a:spcBef>
                <a:spcPts val="105"/>
              </a:spcBef>
              <a:buAutoNum type="arabicPeriod" startAt="6"/>
              <a:tabLst>
                <a:tab pos="369570" algn="l"/>
              </a:tabLst>
            </a:pPr>
            <a:r>
              <a:rPr sz="2800" i="1" spc="-15" dirty="0">
                <a:latin typeface="Times New Roman" panose="02020603050405020304"/>
                <a:cs typeface="Times New Roman" panose="02020603050405020304"/>
              </a:rPr>
              <a:t>Large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volume </a:t>
            </a: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cash advances and loans and</a:t>
            </a:r>
            <a:r>
              <a:rPr sz="2800" i="1" spc="-43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subsequent  </a:t>
            </a:r>
            <a:r>
              <a:rPr sz="2800" i="1" spc="-5" dirty="0">
                <a:latin typeface="Times New Roman" panose="02020603050405020304"/>
                <a:cs typeface="Times New Roman" panose="02020603050405020304"/>
              </a:rPr>
              <a:t>repayment </a:t>
            </a: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2800" i="1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10" dirty="0">
                <a:latin typeface="Times New Roman" panose="02020603050405020304"/>
                <a:cs typeface="Times New Roman" panose="02020603050405020304"/>
              </a:rPr>
              <a:t>cash.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268605" marR="5080" indent="-256540">
              <a:lnSpc>
                <a:spcPct val="100000"/>
              </a:lnSpc>
              <a:spcBef>
                <a:spcPts val="385"/>
              </a:spcBef>
              <a:buAutoNum type="arabicPeriod" startAt="6"/>
              <a:tabLst>
                <a:tab pos="368935" algn="l"/>
              </a:tabLst>
            </a:pPr>
            <a:r>
              <a:rPr sz="2800" i="1" dirty="0">
                <a:latin typeface="Times New Roman" panose="02020603050405020304"/>
                <a:cs typeface="Times New Roman" panose="02020603050405020304"/>
              </a:rPr>
              <a:t>Department is </a:t>
            </a: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litigation </a:t>
            </a: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against the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societies </a:t>
            </a: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with</a:t>
            </a:r>
            <a:r>
              <a:rPr sz="2800" i="1" spc="-4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-30" dirty="0">
                <a:latin typeface="Times New Roman" panose="02020603050405020304"/>
                <a:cs typeface="Times New Roman" panose="02020603050405020304"/>
              </a:rPr>
              <a:t>regard  </a:t>
            </a: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2800" i="1" spc="10" dirty="0">
                <a:latin typeface="Times New Roman" panose="02020603050405020304"/>
                <a:cs typeface="Times New Roman" panose="02020603050405020304"/>
              </a:rPr>
              <a:t>80P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deduction, </a:t>
            </a: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while in most surveys it was seen </a:t>
            </a:r>
            <a:r>
              <a:rPr sz="2800" i="1" spc="10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the  societies </a:t>
            </a:r>
            <a:r>
              <a:rPr sz="2800" i="1" spc="-20" dirty="0">
                <a:latin typeface="Times New Roman" panose="02020603050405020304"/>
                <a:cs typeface="Times New Roman" panose="02020603050405020304"/>
              </a:rPr>
              <a:t>were </a:t>
            </a: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carrying </a:t>
            </a:r>
            <a:r>
              <a:rPr sz="2800" i="1" spc="10" dirty="0">
                <a:latin typeface="Times New Roman" panose="02020603050405020304"/>
                <a:cs typeface="Times New Roman" panose="02020603050405020304"/>
              </a:rPr>
              <a:t>out </a:t>
            </a: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business akin to</a:t>
            </a:r>
            <a:r>
              <a:rPr sz="2800" i="1" spc="-3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10" dirty="0">
                <a:latin typeface="Times New Roman" panose="02020603050405020304"/>
                <a:cs typeface="Times New Roman" panose="02020603050405020304"/>
              </a:rPr>
              <a:t>banks.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268605" marR="1483360" indent="-256540">
              <a:lnSpc>
                <a:spcPts val="3150"/>
              </a:lnSpc>
              <a:spcBef>
                <a:spcPts val="695"/>
              </a:spcBef>
              <a:buAutoNum type="arabicPeriod" startAt="6"/>
              <a:tabLst>
                <a:tab pos="368935" algn="l"/>
              </a:tabLst>
            </a:pPr>
            <a:r>
              <a:rPr sz="2800" i="1" dirty="0">
                <a:latin typeface="Times New Roman" panose="02020603050405020304"/>
                <a:cs typeface="Times New Roman" panose="02020603050405020304"/>
              </a:rPr>
              <a:t>Several violations </a:t>
            </a: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of the </a:t>
            </a:r>
            <a:r>
              <a:rPr sz="2800" i="1" spc="10" dirty="0">
                <a:latin typeface="Times New Roman" panose="02020603050405020304"/>
                <a:cs typeface="Times New Roman" panose="02020603050405020304"/>
              </a:rPr>
              <a:t>bye-laws </a:t>
            </a: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of the</a:t>
            </a:r>
            <a:r>
              <a:rPr sz="2800" i="1" spc="-409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societies 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themselves </a:t>
            </a:r>
            <a:r>
              <a:rPr sz="2800" i="1" spc="-20" dirty="0">
                <a:latin typeface="Times New Roman" panose="02020603050405020304"/>
                <a:cs typeface="Times New Roman" panose="02020603050405020304"/>
              </a:rPr>
              <a:t>were </a:t>
            </a: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seen in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a </a:t>
            </a: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few</a:t>
            </a:r>
            <a:r>
              <a:rPr sz="2800" i="1" spc="-2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cases.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7278" y="185928"/>
            <a:ext cx="2774423" cy="39424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81576" y="6409053"/>
            <a:ext cx="2171065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b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hu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p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e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n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d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r</a:t>
            </a:r>
            <a:r>
              <a:rPr sz="1000" spc="-5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s</a:t>
            </a:r>
            <a:r>
              <a:rPr sz="1000" spc="15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5" dirty="0">
                <a:latin typeface="Verdana" panose="020B0604030504040204"/>
                <a:cs typeface="Verdana" panose="020B0604030504040204"/>
                <a:hlinkClick r:id="rId2"/>
              </a:rPr>
              <a:t>ca@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t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m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i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l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.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c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m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*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**932250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7</a:t>
            </a:r>
            <a:r>
              <a:rPr sz="1000" spc="10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5343" y="472546"/>
            <a:ext cx="6139349" cy="51017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972" y="1283030"/>
            <a:ext cx="59702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150" spc="-335" dirty="0">
                <a:solidFill>
                  <a:srgbClr val="2CA1BE"/>
                </a:solidFill>
              </a:rPr>
              <a:t>	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Madhuri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Das </a:t>
            </a:r>
            <a:r>
              <a:rPr sz="1700" spc="5" dirty="0">
                <a:latin typeface="Times New Roman" panose="02020603050405020304"/>
                <a:cs typeface="Times New Roman" panose="02020603050405020304"/>
              </a:rPr>
              <a:t>Narain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Das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vs. CIT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[ </a:t>
            </a:r>
            <a:r>
              <a:rPr sz="1800" b="1" spc="140" dirty="0">
                <a:latin typeface="Arial" panose="020B0604020202020204"/>
                <a:cs typeface="Arial" panose="020B0604020202020204"/>
              </a:rPr>
              <a:t>67 </a:t>
            </a:r>
            <a:r>
              <a:rPr sz="1800" b="1" spc="-25" dirty="0">
                <a:latin typeface="Arial" panose="020B0604020202020204"/>
                <a:cs typeface="Arial" panose="020B0604020202020204"/>
              </a:rPr>
              <a:t>ITR </a:t>
            </a:r>
            <a:r>
              <a:rPr sz="1800" b="1" spc="145" dirty="0">
                <a:latin typeface="Arial" panose="020B0604020202020204"/>
                <a:cs typeface="Arial" panose="020B0604020202020204"/>
              </a:rPr>
              <a:t>368</a:t>
            </a:r>
            <a:r>
              <a:rPr sz="1800" b="1" spc="65" dirty="0">
                <a:latin typeface="Arial" panose="020B0604020202020204"/>
                <a:cs typeface="Arial" panose="020B0604020202020204"/>
              </a:rPr>
              <a:t> </a:t>
            </a:r>
            <a:r>
              <a:rPr sz="1800" b="1" spc="5" dirty="0">
                <a:latin typeface="Arial" panose="020B0604020202020204"/>
                <a:cs typeface="Arial" panose="020B0604020202020204"/>
              </a:rPr>
              <a:t>(Allahabad)]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08089" y="6562367"/>
            <a:ext cx="635000" cy="1816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3</a:t>
            </a:r>
            <a:r>
              <a:rPr sz="1000" spc="-5" dirty="0">
                <a:latin typeface="Verdana" panose="020B0604030504040204"/>
                <a:cs typeface="Verdana" panose="020B0604030504040204"/>
              </a:rPr>
              <a:t>/</a:t>
            </a:r>
            <a:r>
              <a:rPr sz="1000" spc="10" dirty="0">
                <a:latin typeface="Verdana" panose="020B0604030504040204"/>
                <a:cs typeface="Verdana" panose="020B0604030504040204"/>
              </a:rPr>
              <a:t>9</a:t>
            </a:r>
            <a:r>
              <a:rPr sz="1000" spc="-5" dirty="0">
                <a:latin typeface="Verdana" panose="020B0604030504040204"/>
                <a:cs typeface="Verdana" panose="020B0604030504040204"/>
              </a:rPr>
              <a:t>/</a:t>
            </a:r>
            <a:r>
              <a:rPr sz="1000" spc="10" dirty="0">
                <a:latin typeface="Verdana" panose="020B0604030504040204"/>
                <a:cs typeface="Verdana" panose="020B0604030504040204"/>
              </a:rPr>
              <a:t>2020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  <p:sp>
        <p:nvSpPr>
          <p:cNvPr id="4" name="object 4"/>
          <p:cNvSpPr txBox="1"/>
          <p:nvPr/>
        </p:nvSpPr>
        <p:spPr>
          <a:xfrm>
            <a:off x="645972" y="1594484"/>
            <a:ext cx="7969250" cy="401764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68605" marR="5080" indent="-256540" algn="just">
              <a:lnSpc>
                <a:spcPct val="90000"/>
              </a:lnSpc>
              <a:spcBef>
                <a:spcPts val="305"/>
              </a:spcBef>
            </a:pPr>
            <a:r>
              <a:rPr sz="1150" spc="-340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</a:t>
            </a:r>
            <a:r>
              <a:rPr sz="1150" spc="1085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Section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4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the Income-tax Act,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1961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[Corresponding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to section 3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of the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Indian </a:t>
            </a:r>
            <a:r>
              <a:rPr sz="1700" spc="-20" dirty="0">
                <a:latin typeface="Times New Roman" panose="02020603050405020304"/>
                <a:cs typeface="Times New Roman" panose="02020603050405020304"/>
              </a:rPr>
              <a:t>Income-  </a:t>
            </a:r>
            <a:r>
              <a:rPr sz="1700" spc="5" dirty="0">
                <a:latin typeface="Times New Roman" panose="02020603050405020304"/>
                <a:cs typeface="Times New Roman" panose="02020603050405020304"/>
              </a:rPr>
              <a:t>tax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Act, 1922]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–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Income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–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Chargeable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as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–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Assessment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year 1947-48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–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Assessee  encashed </a:t>
            </a:r>
            <a:r>
              <a:rPr sz="1700" spc="5" dirty="0">
                <a:latin typeface="Times New Roman" panose="02020603050405020304"/>
                <a:cs typeface="Times New Roman" panose="02020603050405020304"/>
              </a:rPr>
              <a:t>28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high denomination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notes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of Rs. 1,000 each after issuance of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High 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Denomination Bank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Notes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(Demonetisation) Ordinance,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1946 –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When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asked to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explain 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source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said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notes, assessee submitted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same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had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come out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closing cash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balance 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its business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– </a:t>
            </a:r>
            <a:r>
              <a:rPr sz="1700" spc="-20" dirty="0">
                <a:latin typeface="Times New Roman" panose="02020603050405020304"/>
                <a:cs typeface="Times New Roman" panose="02020603050405020304"/>
              </a:rPr>
              <a:t>ITO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disbelieved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explanation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treated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entire amount </a:t>
            </a:r>
            <a:r>
              <a:rPr sz="1700" spc="5" dirty="0">
                <a:latin typeface="Times New Roman" panose="02020603050405020304"/>
                <a:cs typeface="Times New Roman" panose="02020603050405020304"/>
              </a:rPr>
              <a:t>as </a:t>
            </a:r>
            <a:r>
              <a:rPr sz="1700" spc="-15" dirty="0">
                <a:latin typeface="Times New Roman" panose="02020603050405020304"/>
                <a:cs typeface="Times New Roman" panose="02020603050405020304"/>
              </a:rPr>
              <a:t>assessee’s 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income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from </a:t>
            </a:r>
            <a:r>
              <a:rPr sz="1700" spc="5" dirty="0">
                <a:latin typeface="Times New Roman" panose="02020603050405020304"/>
                <a:cs typeface="Times New Roman" panose="02020603050405020304"/>
              </a:rPr>
              <a:t>an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undisclosed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source – </a:t>
            </a:r>
            <a:r>
              <a:rPr sz="1700" spc="-15" dirty="0">
                <a:latin typeface="Times New Roman" panose="02020603050405020304"/>
                <a:cs typeface="Times New Roman" panose="02020603050405020304"/>
              </a:rPr>
              <a:t>Tribunal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accepted that </a:t>
            </a:r>
            <a:r>
              <a:rPr sz="1700" spc="5" dirty="0">
                <a:latin typeface="Times New Roman" panose="02020603050405020304"/>
                <a:cs typeface="Times New Roman" panose="02020603050405020304"/>
              </a:rPr>
              <a:t>22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notes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could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have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come 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out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cash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balance of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Rs.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38,000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odd, and remaining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6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notes could not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have formed 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such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balance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–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Whether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finding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of Tribunal,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being based upon surmises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conjectures,  could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not </a:t>
            </a:r>
            <a:r>
              <a:rPr sz="1700" spc="5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upheld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–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Held, </a:t>
            </a:r>
            <a:r>
              <a:rPr sz="1700" spc="-20" dirty="0">
                <a:latin typeface="Times New Roman" panose="02020603050405020304"/>
                <a:cs typeface="Times New Roman" panose="02020603050405020304"/>
              </a:rPr>
              <a:t>yes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HC held </a:t>
            </a:r>
            <a:r>
              <a:rPr sz="1700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finding of Tribunal was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based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upon 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surmises and conjectures and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cannot </a:t>
            </a:r>
            <a:r>
              <a:rPr sz="1700" spc="5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upheld. HC relied on coordinate bench ruling </a:t>
            </a:r>
            <a:r>
              <a:rPr sz="1700" spc="5" dirty="0">
                <a:latin typeface="Times New Roman" panose="02020603050405020304"/>
                <a:cs typeface="Times New Roman" panose="02020603050405020304"/>
              </a:rPr>
              <a:t>in 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Kanpur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Steel Co. </a:t>
            </a:r>
            <a:r>
              <a:rPr sz="1700" spc="-80" dirty="0">
                <a:latin typeface="Times New Roman" panose="02020603050405020304"/>
                <a:cs typeface="Times New Roman" panose="02020603050405020304"/>
              </a:rPr>
              <a:t>v. </a:t>
            </a:r>
            <a:r>
              <a:rPr sz="1700" spc="-5" dirty="0">
                <a:latin typeface="Times New Roman" panose="02020603050405020304"/>
                <a:cs typeface="Times New Roman" panose="02020603050405020304"/>
              </a:rPr>
              <a:t>CIT [[1957]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32 ITR </a:t>
            </a:r>
            <a:r>
              <a:rPr sz="1700" spc="5" dirty="0">
                <a:latin typeface="Times New Roman" panose="02020603050405020304"/>
                <a:cs typeface="Times New Roman" panose="02020603050405020304"/>
              </a:rPr>
              <a:t>56 ]. </a:t>
            </a:r>
            <a:r>
              <a:rPr sz="1700" i="1" spc="-10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700" i="1" dirty="0">
                <a:latin typeface="Times New Roman" panose="02020603050405020304"/>
                <a:cs typeface="Times New Roman" panose="02020603050405020304"/>
              </a:rPr>
              <a:t>view </a:t>
            </a:r>
            <a:r>
              <a:rPr sz="1700" i="1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700" i="1" spc="-5" dirty="0">
                <a:latin typeface="Times New Roman" panose="02020603050405020304"/>
                <a:cs typeface="Times New Roman" panose="02020603050405020304"/>
              </a:rPr>
              <a:t>decision </a:t>
            </a:r>
            <a:r>
              <a:rPr sz="1700" i="1" spc="-1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700" i="1" spc="-5" dirty="0">
                <a:latin typeface="Times New Roman" panose="02020603050405020304"/>
                <a:cs typeface="Times New Roman" panose="02020603050405020304"/>
              </a:rPr>
              <a:t>the Allahabad High  </a:t>
            </a:r>
            <a:r>
              <a:rPr sz="1700" i="1" dirty="0">
                <a:latin typeface="Times New Roman" panose="02020603050405020304"/>
                <a:cs typeface="Times New Roman" panose="02020603050405020304"/>
              </a:rPr>
              <a:t>Court </a:t>
            </a:r>
            <a:r>
              <a:rPr sz="1700" i="1" spc="-10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Kanpur Steel Co. </a:t>
            </a:r>
            <a:r>
              <a:rPr sz="1700" i="1" spc="-55" dirty="0">
                <a:latin typeface="Times New Roman" panose="02020603050405020304"/>
                <a:cs typeface="Times New Roman" panose="02020603050405020304"/>
              </a:rPr>
              <a:t>v. </a:t>
            </a:r>
            <a:r>
              <a:rPr sz="1700" spc="-10" dirty="0">
                <a:latin typeface="Times New Roman" panose="02020603050405020304"/>
                <a:cs typeface="Times New Roman" panose="02020603050405020304"/>
              </a:rPr>
              <a:t>CIT </a:t>
            </a:r>
            <a:r>
              <a:rPr sz="1700" i="1" spc="-5" dirty="0">
                <a:latin typeface="Times New Roman" panose="02020603050405020304"/>
                <a:cs typeface="Times New Roman" panose="02020603050405020304"/>
              </a:rPr>
              <a:t>[1957]</a:t>
            </a:r>
            <a:r>
              <a:rPr sz="1700" i="1" spc="-5" dirty="0">
                <a:solidFill>
                  <a:srgbClr val="FF8118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u="sng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2"/>
              </a:rPr>
              <a:t>32 </a:t>
            </a:r>
            <a:r>
              <a:rPr sz="1700" u="sng" spc="-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2"/>
              </a:rPr>
              <a:t>ITR 56</a:t>
            </a:r>
            <a:r>
              <a:rPr sz="1700" spc="-10" dirty="0">
                <a:solidFill>
                  <a:srgbClr val="FF8118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i="1" spc="-5" dirty="0">
                <a:latin typeface="Times New Roman" panose="02020603050405020304"/>
                <a:cs typeface="Times New Roman" panose="02020603050405020304"/>
              </a:rPr>
              <a:t>the finding </a:t>
            </a:r>
            <a:r>
              <a:rPr sz="1700" i="1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700" i="1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700" i="1" spc="-15" dirty="0">
                <a:latin typeface="Times New Roman" panose="02020603050405020304"/>
                <a:cs typeface="Times New Roman" panose="02020603050405020304"/>
              </a:rPr>
              <a:t>Tribunal </a:t>
            </a:r>
            <a:r>
              <a:rPr sz="1700" i="1" dirty="0">
                <a:latin typeface="Times New Roman" panose="02020603050405020304"/>
                <a:cs typeface="Times New Roman" panose="02020603050405020304"/>
              </a:rPr>
              <a:t>that  </a:t>
            </a:r>
            <a:r>
              <a:rPr sz="1700" i="1" spc="-20" dirty="0">
                <a:latin typeface="Times New Roman" panose="02020603050405020304"/>
                <a:cs typeface="Times New Roman" panose="02020603050405020304"/>
              </a:rPr>
              <a:t>where </a:t>
            </a:r>
            <a:r>
              <a:rPr sz="1700" i="1" spc="5" dirty="0">
                <a:latin typeface="Times New Roman" panose="02020603050405020304"/>
                <a:cs typeface="Times New Roman" panose="02020603050405020304"/>
              </a:rPr>
              <a:t>as 22 </a:t>
            </a:r>
            <a:r>
              <a:rPr sz="1700" i="1" spc="-5" dirty="0">
                <a:latin typeface="Times New Roman" panose="02020603050405020304"/>
                <a:cs typeface="Times New Roman" panose="02020603050405020304"/>
              </a:rPr>
              <a:t>high denomination notes out of </a:t>
            </a:r>
            <a:r>
              <a:rPr sz="1700" i="1" dirty="0">
                <a:latin typeface="Times New Roman" panose="02020603050405020304"/>
                <a:cs typeface="Times New Roman" panose="02020603050405020304"/>
              </a:rPr>
              <a:t>a total </a:t>
            </a:r>
            <a:r>
              <a:rPr sz="1700" i="1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700" i="1" spc="5" dirty="0">
                <a:latin typeface="Times New Roman" panose="02020603050405020304"/>
                <a:cs typeface="Times New Roman" panose="02020603050405020304"/>
              </a:rPr>
              <a:t>28 </a:t>
            </a:r>
            <a:r>
              <a:rPr sz="1700" i="1" dirty="0">
                <a:latin typeface="Times New Roman" panose="02020603050405020304"/>
                <a:cs typeface="Times New Roman" panose="02020603050405020304"/>
              </a:rPr>
              <a:t>high </a:t>
            </a:r>
            <a:r>
              <a:rPr sz="1700" i="1" spc="-5" dirty="0">
                <a:latin typeface="Times New Roman" panose="02020603050405020304"/>
                <a:cs typeface="Times New Roman" panose="02020603050405020304"/>
              </a:rPr>
              <a:t>denomination notes could  </a:t>
            </a:r>
            <a:r>
              <a:rPr sz="1700" i="1" spc="5" dirty="0">
                <a:latin typeface="Times New Roman" panose="02020603050405020304"/>
                <a:cs typeface="Times New Roman" panose="02020603050405020304"/>
              </a:rPr>
              <a:t>form </a:t>
            </a:r>
            <a:r>
              <a:rPr sz="1700" i="1" dirty="0">
                <a:latin typeface="Times New Roman" panose="02020603050405020304"/>
                <a:cs typeface="Times New Roman" panose="02020603050405020304"/>
              </a:rPr>
              <a:t>part </a:t>
            </a:r>
            <a:r>
              <a:rPr sz="1700" i="1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700" i="1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700" i="1" spc="-30" dirty="0">
                <a:latin typeface="Times New Roman" panose="02020603050405020304"/>
                <a:cs typeface="Times New Roman" panose="02020603050405020304"/>
              </a:rPr>
              <a:t>assessee’s </a:t>
            </a:r>
            <a:r>
              <a:rPr sz="1700" i="1" spc="-5" dirty="0">
                <a:latin typeface="Times New Roman" panose="02020603050405020304"/>
                <a:cs typeface="Times New Roman" panose="02020603050405020304"/>
              </a:rPr>
              <a:t>cash balance, the </a:t>
            </a:r>
            <a:r>
              <a:rPr sz="1700" i="1" spc="-10" dirty="0">
                <a:latin typeface="Times New Roman" panose="02020603050405020304"/>
                <a:cs typeface="Times New Roman" panose="02020603050405020304"/>
              </a:rPr>
              <a:t>remaining </a:t>
            </a:r>
            <a:r>
              <a:rPr sz="1700" i="1" dirty="0">
                <a:latin typeface="Times New Roman" panose="02020603050405020304"/>
                <a:cs typeface="Times New Roman" panose="02020603050405020304"/>
              </a:rPr>
              <a:t>6 </a:t>
            </a:r>
            <a:r>
              <a:rPr sz="1700" i="1" spc="-5" dirty="0">
                <a:latin typeface="Times New Roman" panose="02020603050405020304"/>
                <a:cs typeface="Times New Roman" panose="02020603050405020304"/>
              </a:rPr>
              <a:t>high denomination notes could  </a:t>
            </a:r>
            <a:r>
              <a:rPr sz="1700" i="1" spc="5" dirty="0">
                <a:latin typeface="Times New Roman" panose="02020603050405020304"/>
                <a:cs typeface="Times New Roman" panose="02020603050405020304"/>
              </a:rPr>
              <a:t>not </a:t>
            </a:r>
            <a:r>
              <a:rPr sz="1700" i="1" dirty="0">
                <a:latin typeface="Times New Roman" panose="02020603050405020304"/>
                <a:cs typeface="Times New Roman" panose="02020603050405020304"/>
              </a:rPr>
              <a:t>form part </a:t>
            </a:r>
            <a:r>
              <a:rPr sz="1700" i="1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700" i="1" dirty="0">
                <a:latin typeface="Times New Roman" panose="02020603050405020304"/>
                <a:cs typeface="Times New Roman" panose="02020603050405020304"/>
              </a:rPr>
              <a:t>such </a:t>
            </a:r>
            <a:r>
              <a:rPr sz="1700" i="1" spc="-5" dirty="0">
                <a:latin typeface="Times New Roman" panose="02020603050405020304"/>
                <a:cs typeface="Times New Roman" panose="02020603050405020304"/>
              </a:rPr>
              <a:t>balance, </a:t>
            </a:r>
            <a:r>
              <a:rPr sz="1700" i="1" spc="-15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1700" i="1" spc="-10" dirty="0">
                <a:latin typeface="Times New Roman" panose="02020603050405020304"/>
                <a:cs typeface="Times New Roman" panose="02020603050405020304"/>
              </a:rPr>
              <a:t>based </a:t>
            </a:r>
            <a:r>
              <a:rPr sz="1700" i="1" spc="-5" dirty="0">
                <a:latin typeface="Times New Roman" panose="02020603050405020304"/>
                <a:cs typeface="Times New Roman" panose="02020603050405020304"/>
              </a:rPr>
              <a:t>on surmises </a:t>
            </a:r>
            <a:r>
              <a:rPr sz="1700" i="1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1700" i="1" spc="-10" dirty="0">
                <a:latin typeface="Times New Roman" panose="02020603050405020304"/>
                <a:cs typeface="Times New Roman" panose="02020603050405020304"/>
              </a:rPr>
              <a:t>conjectures </a:t>
            </a:r>
            <a:r>
              <a:rPr sz="1700" i="1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1700" i="1" spc="-5" dirty="0">
                <a:latin typeface="Times New Roman" panose="02020603050405020304"/>
                <a:cs typeface="Times New Roman" panose="02020603050405020304"/>
              </a:rPr>
              <a:t>the same  </a:t>
            </a:r>
            <a:r>
              <a:rPr sz="1700" i="1" spc="5" dirty="0">
                <a:latin typeface="Times New Roman" panose="02020603050405020304"/>
                <a:cs typeface="Times New Roman" panose="02020603050405020304"/>
              </a:rPr>
              <a:t>could not be</a:t>
            </a:r>
            <a:r>
              <a:rPr sz="1700" i="1" spc="-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i="1" dirty="0">
                <a:latin typeface="Times New Roman" panose="02020603050405020304"/>
                <a:cs typeface="Times New Roman" panose="02020603050405020304"/>
              </a:rPr>
              <a:t>upheld.</a:t>
            </a:r>
            <a:endParaRPr sz="17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98445" y="6418579"/>
            <a:ext cx="314071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3"/>
              </a:rPr>
              <a:t>bhupendrashahca@hotmail.com</a:t>
            </a:r>
            <a:r>
              <a:rPr sz="1000" dirty="0">
                <a:latin typeface="Verdana" panose="020B0604030504040204"/>
                <a:cs typeface="Verdana" panose="020B0604030504040204"/>
              </a:rPr>
              <a:t>***9322507220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8143" y="573304"/>
            <a:ext cx="6139349" cy="50684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5972" y="1421967"/>
            <a:ext cx="7969250" cy="39001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315"/>
              </a:spcBef>
              <a:buClr>
                <a:srgbClr val="2CA1BE"/>
              </a:buClr>
              <a:buSzPct val="66000"/>
              <a:buFont typeface="Arial" panose="020B0604020202020204"/>
              <a:buChar char=""/>
              <a:tabLst>
                <a:tab pos="268605" algn="l"/>
                <a:tab pos="269240" algn="l"/>
              </a:tabLst>
            </a:pP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Gur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Prasad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Hari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Das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vs. </a:t>
            </a:r>
            <a:r>
              <a:rPr sz="1600" spc="-15" dirty="0">
                <a:latin typeface="Times New Roman" panose="02020603050405020304"/>
                <a:cs typeface="Times New Roman" panose="02020603050405020304"/>
              </a:rPr>
              <a:t>CIT </a:t>
            </a:r>
            <a:r>
              <a:rPr sz="1600" spc="10" dirty="0">
                <a:latin typeface="Times New Roman" panose="02020603050405020304"/>
                <a:cs typeface="Times New Roman" panose="02020603050405020304"/>
              </a:rPr>
              <a:t>[47 </a:t>
            </a:r>
            <a:r>
              <a:rPr sz="1600" spc="-25" dirty="0">
                <a:latin typeface="Times New Roman" panose="02020603050405020304"/>
                <a:cs typeface="Times New Roman" panose="02020603050405020304"/>
              </a:rPr>
              <a:t>ITR </a:t>
            </a:r>
            <a:r>
              <a:rPr sz="1600" spc="10" dirty="0">
                <a:latin typeface="Times New Roman" panose="02020603050405020304"/>
                <a:cs typeface="Times New Roman" panose="02020603050405020304"/>
              </a:rPr>
              <a:t>634</a:t>
            </a:r>
            <a:r>
              <a:rPr sz="1600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20" dirty="0">
                <a:latin typeface="Times New Roman" panose="02020603050405020304"/>
                <a:cs typeface="Times New Roman" panose="02020603050405020304"/>
              </a:rPr>
              <a:t>(ALL.)]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268605" marR="5080" indent="-256540" algn="just">
              <a:lnSpc>
                <a:spcPct val="90000"/>
              </a:lnSpc>
              <a:spcBef>
                <a:spcPts val="405"/>
              </a:spcBef>
              <a:buClr>
                <a:srgbClr val="2CA1BE"/>
              </a:buClr>
              <a:buSzPct val="66000"/>
              <a:buFont typeface="Arial" panose="020B0604020202020204"/>
              <a:buChar char=""/>
              <a:tabLst>
                <a:tab pos="269240" algn="l"/>
              </a:tabLst>
            </a:pPr>
            <a:r>
              <a:rPr sz="1600" spc="-5" dirty="0">
                <a:latin typeface="Times New Roman" panose="02020603050405020304"/>
                <a:cs typeface="Times New Roman" panose="02020603050405020304"/>
              </a:rPr>
              <a:t>Assessment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–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Addition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income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-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Assessment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year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1947-48 – </a:t>
            </a:r>
            <a:r>
              <a:rPr sz="1600" spc="-15" dirty="0">
                <a:latin typeface="Times New Roman" panose="02020603050405020304"/>
                <a:cs typeface="Times New Roman" panose="02020603050405020304"/>
              </a:rPr>
              <a:t>On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demonetisation of high 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denomination notes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assessee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encashed </a:t>
            </a:r>
            <a:r>
              <a:rPr sz="1600" spc="10" dirty="0">
                <a:latin typeface="Times New Roman" panose="02020603050405020304"/>
                <a:cs typeface="Times New Roman" panose="02020603050405020304"/>
              </a:rPr>
              <a:t>21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such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notes, part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of which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were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held, </a:t>
            </a:r>
            <a:r>
              <a:rPr sz="1600" spc="10" dirty="0">
                <a:latin typeface="Times New Roman" panose="02020603050405020304"/>
                <a:cs typeface="Times New Roman" panose="02020603050405020304"/>
              </a:rPr>
              <a:t>by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Tribunal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as  his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income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from undisclosed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sources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on ground that same could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not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satisfactorily 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explained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by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assessee – </a:t>
            </a:r>
            <a:r>
              <a:rPr sz="1600" spc="-15" dirty="0">
                <a:latin typeface="Times New Roman" panose="02020603050405020304"/>
                <a:cs typeface="Times New Roman" panose="02020603050405020304"/>
              </a:rPr>
              <a:t>Whether,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prima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facie value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represented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by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high denomination notes 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possession of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assessee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must be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presumed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to be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part of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his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cash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balance and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if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department  wanted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treat such value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as his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concealed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income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from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some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undisclosed sources,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it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for 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department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establish that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fact </a:t>
            </a:r>
            <a:r>
              <a:rPr sz="1600" spc="-20" dirty="0">
                <a:latin typeface="Times New Roman" panose="02020603050405020304"/>
                <a:cs typeface="Times New Roman" panose="02020603050405020304"/>
              </a:rPr>
              <a:t>on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basis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material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their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possession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–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Held, </a:t>
            </a:r>
            <a:r>
              <a:rPr sz="1600" spc="-20" dirty="0">
                <a:latin typeface="Times New Roman" panose="02020603050405020304"/>
                <a:cs typeface="Times New Roman" panose="02020603050405020304"/>
              </a:rPr>
              <a:t>yes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– 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Whether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view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fact that </a:t>
            </a:r>
            <a:r>
              <a:rPr sz="1600" spc="-15" dirty="0">
                <a:latin typeface="Times New Roman" panose="02020603050405020304"/>
                <a:cs typeface="Times New Roman" panose="02020603050405020304"/>
              </a:rPr>
              <a:t>Tribunal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accepted </a:t>
            </a:r>
            <a:r>
              <a:rPr sz="1600" spc="-15" dirty="0">
                <a:latin typeface="Times New Roman" panose="02020603050405020304"/>
                <a:cs typeface="Times New Roman" panose="02020603050405020304"/>
              </a:rPr>
              <a:t>assessee’s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case atleast with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regard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eight  notes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further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that it made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its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own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estimate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cash balance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assessee confining some 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proportion of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high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denomination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notes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implying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thereby possibility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assessee receiving  such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notes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during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course of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his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business,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Tribunal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committed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an error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not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accepting  </a:t>
            </a:r>
            <a:r>
              <a:rPr sz="1600" spc="-15" dirty="0">
                <a:latin typeface="Times New Roman" panose="02020603050405020304"/>
                <a:cs typeface="Times New Roman" panose="02020603050405020304"/>
              </a:rPr>
              <a:t>assessee’s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explanation in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toto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regard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all notes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–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Held, </a:t>
            </a:r>
            <a:r>
              <a:rPr sz="1600" spc="-20" dirty="0">
                <a:latin typeface="Times New Roman" panose="02020603050405020304"/>
                <a:cs typeface="Times New Roman" panose="02020603050405020304"/>
              </a:rPr>
              <a:t>yes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– </a:t>
            </a:r>
            <a:r>
              <a:rPr sz="1600" spc="-15" dirty="0">
                <a:latin typeface="Times New Roman" panose="02020603050405020304"/>
                <a:cs typeface="Times New Roman" panose="02020603050405020304"/>
              </a:rPr>
              <a:t>Whether,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view </a:t>
            </a:r>
            <a:r>
              <a:rPr sz="1600" spc="-15" dirty="0">
                <a:latin typeface="Times New Roman" panose="02020603050405020304"/>
                <a:cs typeface="Times New Roman" panose="02020603050405020304"/>
              </a:rPr>
              <a:t>of 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aforesaid,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there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no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material before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Tribunal for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holding that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assessee could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not have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been 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possession of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any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remaining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thirteen notes also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those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notes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or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any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part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them 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represented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income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of assessee from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some undisclosed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sources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–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Held,</a:t>
            </a:r>
            <a:r>
              <a:rPr sz="1600" spc="1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20" dirty="0">
                <a:latin typeface="Times New Roman" panose="02020603050405020304"/>
                <a:cs typeface="Times New Roman" panose="02020603050405020304"/>
              </a:rPr>
              <a:t>yes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R="179705" algn="ctr">
              <a:lnSpc>
                <a:spcPct val="100000"/>
              </a:lnSpc>
              <a:spcBef>
                <a:spcPts val="765"/>
              </a:spcBef>
            </a:pPr>
            <a:r>
              <a:rPr sz="1050" spc="-290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</a:t>
            </a:r>
            <a:endParaRPr sz="10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08089" y="6562367"/>
            <a:ext cx="635000" cy="1816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3</a:t>
            </a:r>
            <a:r>
              <a:rPr sz="1000" spc="-5" dirty="0">
                <a:latin typeface="Verdana" panose="020B0604030504040204"/>
                <a:cs typeface="Verdana" panose="020B0604030504040204"/>
              </a:rPr>
              <a:t>/</a:t>
            </a:r>
            <a:r>
              <a:rPr sz="1000" spc="10" dirty="0">
                <a:latin typeface="Verdana" panose="020B0604030504040204"/>
                <a:cs typeface="Verdana" panose="020B0604030504040204"/>
              </a:rPr>
              <a:t>9</a:t>
            </a:r>
            <a:r>
              <a:rPr sz="1000" spc="-5" dirty="0">
                <a:latin typeface="Verdana" panose="020B0604030504040204"/>
                <a:cs typeface="Verdana" panose="020B0604030504040204"/>
              </a:rPr>
              <a:t>/</a:t>
            </a:r>
            <a:r>
              <a:rPr sz="1000" spc="10" dirty="0">
                <a:latin typeface="Verdana" panose="020B0604030504040204"/>
                <a:cs typeface="Verdana" panose="020B0604030504040204"/>
              </a:rPr>
              <a:t>2020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  <p:sp>
        <p:nvSpPr>
          <p:cNvPr id="4" name="object 4"/>
          <p:cNvSpPr txBox="1"/>
          <p:nvPr/>
        </p:nvSpPr>
        <p:spPr>
          <a:xfrm>
            <a:off x="2569845" y="6418579"/>
            <a:ext cx="314071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bhupendrashahca@hotmail.com</a:t>
            </a:r>
            <a:r>
              <a:rPr sz="1000" dirty="0">
                <a:latin typeface="Verdana" panose="020B0604030504040204"/>
                <a:cs typeface="Verdana" panose="020B0604030504040204"/>
              </a:rPr>
              <a:t>***9322507220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8143" y="573304"/>
            <a:ext cx="6148853" cy="50684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8372" y="1391487"/>
            <a:ext cx="7816850" cy="455104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625"/>
              </a:spcBef>
              <a:buClr>
                <a:srgbClr val="2CA1BE"/>
              </a:buClr>
              <a:buSzPct val="66000"/>
              <a:buFont typeface="Arial" panose="020B0604020202020204"/>
              <a:buChar char=""/>
              <a:tabLst>
                <a:tab pos="268605" algn="l"/>
                <a:tab pos="269240" algn="l"/>
              </a:tabLst>
            </a:pPr>
            <a:r>
              <a:rPr sz="1600" spc="-5" dirty="0">
                <a:latin typeface="Times New Roman" panose="02020603050405020304"/>
                <a:cs typeface="Times New Roman" panose="02020603050405020304"/>
              </a:rPr>
              <a:t>Naresh Kumar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Tulshan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vs. Fifth </a:t>
            </a:r>
            <a:r>
              <a:rPr sz="1600" spc="-25" dirty="0">
                <a:latin typeface="Times New Roman" panose="02020603050405020304"/>
                <a:cs typeface="Times New Roman" panose="02020603050405020304"/>
              </a:rPr>
              <a:t>IncomeTax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Officer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[ </a:t>
            </a:r>
            <a:r>
              <a:rPr sz="1600" spc="120" dirty="0">
                <a:latin typeface="Arial" panose="020B0604020202020204"/>
                <a:cs typeface="Arial" panose="020B0604020202020204"/>
              </a:rPr>
              <a:t>11 </a:t>
            </a:r>
            <a:r>
              <a:rPr sz="1600" spc="25" dirty="0">
                <a:latin typeface="Arial" panose="020B0604020202020204"/>
                <a:cs typeface="Arial" panose="020B0604020202020204"/>
              </a:rPr>
              <a:t>ITD </a:t>
            </a:r>
            <a:r>
              <a:rPr sz="1600" spc="120" dirty="0">
                <a:latin typeface="Arial" panose="020B0604020202020204"/>
                <a:cs typeface="Arial" panose="020B0604020202020204"/>
              </a:rPr>
              <a:t>537</a:t>
            </a:r>
            <a:r>
              <a:rPr sz="1600" spc="35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5" dirty="0">
                <a:latin typeface="Arial" panose="020B0604020202020204"/>
                <a:cs typeface="Arial" panose="020B0604020202020204"/>
              </a:rPr>
              <a:t>(BOM)]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530"/>
              </a:spcBef>
              <a:buClr>
                <a:srgbClr val="2CA1BE"/>
              </a:buClr>
              <a:buSzPct val="66000"/>
              <a:buFont typeface="Arial" panose="020B0604020202020204"/>
              <a:buChar char=""/>
              <a:tabLst>
                <a:tab pos="269240" algn="l"/>
              </a:tabLst>
            </a:pPr>
            <a:r>
              <a:rPr sz="1600" spc="-1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present case,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assessee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deposited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high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denomination notes in bank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declaring their  source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as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past profits. </a:t>
            </a:r>
            <a:r>
              <a:rPr sz="1600" spc="-30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subsequent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statement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however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during </a:t>
            </a:r>
            <a:r>
              <a:rPr sz="1600" spc="-25" dirty="0">
                <a:latin typeface="Times New Roman" panose="02020603050405020304"/>
                <a:cs typeface="Times New Roman" panose="02020603050405020304"/>
              </a:rPr>
              <a:t>survey,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source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given 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as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withdrawal from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a partnership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firm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, but examination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firms book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made possession </a:t>
            </a:r>
            <a:r>
              <a:rPr sz="1600" spc="-15" dirty="0">
                <a:latin typeface="Times New Roman" panose="02020603050405020304"/>
                <a:cs typeface="Times New Roman" panose="02020603050405020304"/>
              </a:rPr>
              <a:t>of 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such high denomination cash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by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firm on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date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of withdrawal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improbable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thus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Bombay  HC held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600" spc="-25" dirty="0">
                <a:latin typeface="Times New Roman" panose="02020603050405020304"/>
                <a:cs typeface="Times New Roman" panose="02020603050405020304"/>
              </a:rPr>
              <a:t>ITO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justified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treating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the impugned high denomination cash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as  </a:t>
            </a:r>
            <a:r>
              <a:rPr sz="1600" spc="-15" dirty="0">
                <a:latin typeface="Times New Roman" panose="02020603050405020304"/>
                <a:cs typeface="Times New Roman" panose="02020603050405020304"/>
              </a:rPr>
              <a:t>assessee’s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income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as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unexplained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money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u/s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69A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made taxable.It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held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that 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“there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a clear contradiction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in the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two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statements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assessee about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source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 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impugned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amount.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Had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the source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notes been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his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past profits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as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stated on 19-1-1978,  there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no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necessity for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him to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state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subsequently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amount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had been withdrawn  from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firm. Clearly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if it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represented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his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past profits, there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no need for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any 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withdrawal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from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firm.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Also,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certificate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firm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general terms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there 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no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other contemporaneous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evidence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corroborate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assessee’s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case. Even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firm 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itself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had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not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explained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the source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high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denomination notes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worth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more than Rs.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6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lakhs  and had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asked for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a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settlement.Considering all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evidence produced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by the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assessee,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 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conclusion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would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the notes were never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part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600" spc="-20" dirty="0">
                <a:latin typeface="Times New Roman" panose="02020603050405020304"/>
                <a:cs typeface="Times New Roman" panose="02020603050405020304"/>
              </a:rPr>
              <a:t>firm’s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cash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assessee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had 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not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been able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establish this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fact. The lower authorities were, </a:t>
            </a:r>
            <a:r>
              <a:rPr sz="1600" spc="-15" dirty="0">
                <a:latin typeface="Times New Roman" panose="02020603050405020304"/>
                <a:cs typeface="Times New Roman" panose="02020603050405020304"/>
              </a:rPr>
              <a:t>accordingly,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justified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in  making the</a:t>
            </a:r>
            <a:r>
              <a:rPr sz="1600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addition…”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1576" y="6409053"/>
            <a:ext cx="2170430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b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hu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p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e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n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d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r</a:t>
            </a:r>
            <a:r>
              <a:rPr sz="1000" spc="-5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s</a:t>
            </a:r>
            <a:r>
              <a:rPr sz="1000" spc="15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5" dirty="0">
                <a:latin typeface="Verdana" panose="020B0604030504040204"/>
                <a:cs typeface="Verdana" panose="020B0604030504040204"/>
                <a:hlinkClick r:id="rId2"/>
              </a:rPr>
              <a:t>ca@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t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m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i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l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.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c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m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*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**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932250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7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8143" y="573304"/>
            <a:ext cx="6139349" cy="50684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5972" y="1506092"/>
            <a:ext cx="7965440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100"/>
              </a:spcBef>
            </a:pPr>
            <a:r>
              <a:rPr sz="1600" spc="-450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</a:t>
            </a:r>
            <a:r>
              <a:rPr sz="1600" spc="700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spc="-20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case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Sreelekha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Banerjee </a:t>
            </a:r>
            <a:r>
              <a:rPr sz="2400" spc="5" dirty="0">
                <a:latin typeface="Times New Roman" panose="02020603050405020304"/>
                <a:cs typeface="Times New Roman" panose="02020603050405020304"/>
              </a:rPr>
              <a:t>[49 </a:t>
            </a:r>
            <a:r>
              <a:rPr sz="2400" spc="-20" dirty="0">
                <a:latin typeface="Times New Roman" panose="02020603050405020304"/>
                <a:cs typeface="Times New Roman" panose="02020603050405020304"/>
              </a:rPr>
              <a:t>ITR </a:t>
            </a:r>
            <a:r>
              <a:rPr sz="2400" spc="-35" dirty="0">
                <a:latin typeface="Times New Roman" panose="02020603050405020304"/>
                <a:cs typeface="Times New Roman" panose="02020603050405020304"/>
              </a:rPr>
              <a:t>112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(SC)]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it </a:t>
            </a:r>
            <a:r>
              <a:rPr sz="2400" spc="-95" dirty="0">
                <a:latin typeface="Times New Roman" panose="02020603050405020304"/>
                <a:cs typeface="Times New Roman" panose="02020603050405020304"/>
              </a:rPr>
              <a:t>was 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held that, “Whether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if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there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is </a:t>
            </a:r>
            <a:r>
              <a:rPr sz="2400" spc="5" dirty="0">
                <a:latin typeface="Times New Roman" panose="02020603050405020304"/>
                <a:cs typeface="Times New Roman" panose="02020603050405020304"/>
              </a:rPr>
              <a:t>entry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in account books of 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assessee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which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shows receipt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of sum on conversion of high 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denomination notes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tendered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for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conversion </a:t>
            </a:r>
            <a:r>
              <a:rPr sz="2400" spc="10" dirty="0">
                <a:latin typeface="Times New Roman" panose="02020603050405020304"/>
                <a:cs typeface="Times New Roman" panose="02020603050405020304"/>
              </a:rPr>
              <a:t>by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assessee  himself,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it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is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necessary </a:t>
            </a:r>
            <a:r>
              <a:rPr sz="2400" spc="5" dirty="0">
                <a:latin typeface="Times New Roman" panose="02020603050405020304"/>
                <a:cs typeface="Times New Roman" panose="02020603050405020304"/>
              </a:rPr>
              <a:t>for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assessee,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if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asked,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what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source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of  that money is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to prove that it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does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not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bear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nature of 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income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-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Held, </a:t>
            </a:r>
            <a:r>
              <a:rPr sz="2400" spc="-20" dirty="0">
                <a:latin typeface="Times New Roman" panose="02020603050405020304"/>
                <a:cs typeface="Times New Roman" panose="02020603050405020304"/>
              </a:rPr>
              <a:t>yes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-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Whether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where assessee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contended that  high denomination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notes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represented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not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cash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balance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but  some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other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money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and he failed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explain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source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said  </a:t>
            </a:r>
            <a:r>
              <a:rPr sz="2400" spc="-35" dirty="0">
                <a:latin typeface="Times New Roman" panose="02020603050405020304"/>
                <a:cs typeface="Times New Roman" panose="02020603050405020304"/>
              </a:rPr>
              <a:t>money,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department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justified in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treating value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of said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high  denomination </a:t>
            </a:r>
            <a:r>
              <a:rPr sz="2400" spc="-10" dirty="0">
                <a:latin typeface="Times New Roman" panose="02020603050405020304"/>
                <a:cs typeface="Times New Roman" panose="02020603050405020304"/>
              </a:rPr>
              <a:t>notes as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income of assessee from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undisclosed 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sources </a:t>
            </a:r>
            <a:r>
              <a:rPr sz="2400" dirty="0">
                <a:latin typeface="Times New Roman" panose="02020603050405020304"/>
                <a:cs typeface="Times New Roman" panose="02020603050405020304"/>
              </a:rPr>
              <a:t>- 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Held,</a:t>
            </a:r>
            <a:r>
              <a:rPr sz="2400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-20" dirty="0">
                <a:latin typeface="Times New Roman" panose="02020603050405020304"/>
                <a:cs typeface="Times New Roman" panose="02020603050405020304"/>
              </a:rPr>
              <a:t>yes.”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1576" y="6409053"/>
            <a:ext cx="2170430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b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hu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p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e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n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d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r</a:t>
            </a:r>
            <a:r>
              <a:rPr sz="1000" spc="-5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s</a:t>
            </a:r>
            <a:r>
              <a:rPr sz="1000" spc="15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5" dirty="0">
                <a:latin typeface="Verdana" panose="020B0604030504040204"/>
                <a:cs typeface="Verdana" panose="020B0604030504040204"/>
                <a:hlinkClick r:id="rId2"/>
              </a:rPr>
              <a:t>ca@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t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m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i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l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.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c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m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*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**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932250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7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9932" y="48793"/>
            <a:ext cx="6755051" cy="75117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0491" y="908380"/>
            <a:ext cx="8418195" cy="5015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990" indent="-161925">
              <a:lnSpc>
                <a:spcPct val="100000"/>
              </a:lnSpc>
              <a:spcBef>
                <a:spcPts val="100"/>
              </a:spcBef>
              <a:buFont typeface="Wingdings" panose="05000000000000000000"/>
              <a:buChar char=""/>
              <a:tabLst>
                <a:tab pos="174625" algn="l"/>
              </a:tabLst>
            </a:pPr>
            <a:r>
              <a:rPr sz="18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CIT </a:t>
            </a:r>
            <a:r>
              <a:rPr sz="18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Vs. </a:t>
            </a:r>
            <a:r>
              <a:rPr sz="18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United </a:t>
            </a:r>
            <a:r>
              <a:rPr sz="18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Commercial </a:t>
            </a:r>
            <a:r>
              <a:rPr sz="18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and </a:t>
            </a:r>
            <a:r>
              <a:rPr sz="18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Industrial </a:t>
            </a:r>
            <a:r>
              <a:rPr sz="18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Co. </a:t>
            </a:r>
            <a:r>
              <a:rPr sz="18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(Pvt.) </a:t>
            </a:r>
            <a:r>
              <a:rPr sz="18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Ltd. </a:t>
            </a:r>
            <a:r>
              <a:rPr sz="18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(1991) </a:t>
            </a:r>
            <a:r>
              <a:rPr sz="18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187 </a:t>
            </a:r>
            <a:r>
              <a:rPr sz="1800" spc="-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ITR </a:t>
            </a:r>
            <a:r>
              <a:rPr sz="1800" spc="-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596</a:t>
            </a:r>
            <a:r>
              <a:rPr sz="1800" spc="-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(Cal)</a:t>
            </a:r>
            <a:endParaRPr sz="18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buClr>
                <a:srgbClr val="000066"/>
              </a:buClr>
              <a:buFont typeface="Wingdings" panose="05000000000000000000"/>
              <a:buChar char=""/>
            </a:pPr>
            <a:endParaRPr sz="2750">
              <a:latin typeface="Georgia" panose="02040502050405020303"/>
              <a:cs typeface="Georgia" panose="02040502050405020303"/>
            </a:endParaRPr>
          </a:p>
          <a:p>
            <a:pPr marL="173990" indent="-161925">
              <a:lnSpc>
                <a:spcPct val="100000"/>
              </a:lnSpc>
              <a:buFont typeface="Wingdings" panose="05000000000000000000"/>
              <a:buChar char=""/>
              <a:tabLst>
                <a:tab pos="174625" algn="l"/>
              </a:tabLst>
            </a:pPr>
            <a:r>
              <a:rPr sz="18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CIT </a:t>
            </a:r>
            <a:r>
              <a:rPr sz="18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vs. </a:t>
            </a:r>
            <a:r>
              <a:rPr sz="18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Precision </a:t>
            </a:r>
            <a:r>
              <a:rPr sz="18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Finance </a:t>
            </a:r>
            <a:r>
              <a:rPr sz="18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Pvt. </a:t>
            </a:r>
            <a:r>
              <a:rPr sz="18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Ltd. </a:t>
            </a:r>
            <a:r>
              <a:rPr sz="1800" spc="-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(1994) </a:t>
            </a:r>
            <a:r>
              <a:rPr sz="1800" spc="-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208ITR </a:t>
            </a:r>
            <a:r>
              <a:rPr sz="1800" spc="-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465</a:t>
            </a:r>
            <a:r>
              <a:rPr sz="1800" spc="-1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(Cal)</a:t>
            </a:r>
            <a:endParaRPr sz="18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0066"/>
              </a:buClr>
              <a:buFont typeface="Wingdings" panose="05000000000000000000"/>
              <a:buChar char=""/>
            </a:pPr>
            <a:endParaRPr sz="2850">
              <a:latin typeface="Georgia" panose="02040502050405020303"/>
              <a:cs typeface="Georgia" panose="02040502050405020303"/>
            </a:endParaRPr>
          </a:p>
          <a:p>
            <a:pPr marL="173990" indent="-161925">
              <a:lnSpc>
                <a:spcPct val="100000"/>
              </a:lnSpc>
              <a:buFont typeface="Wingdings" panose="05000000000000000000"/>
              <a:buChar char=""/>
              <a:tabLst>
                <a:tab pos="174625" algn="l"/>
              </a:tabLst>
            </a:pPr>
            <a:r>
              <a:rPr sz="18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Korlay Trading Co.,. </a:t>
            </a:r>
            <a:r>
              <a:rPr sz="18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Ltd. </a:t>
            </a:r>
            <a:r>
              <a:rPr sz="1800" spc="-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(1998) 232 </a:t>
            </a:r>
            <a:r>
              <a:rPr sz="1800" spc="-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ITR </a:t>
            </a:r>
            <a:r>
              <a:rPr sz="1800" spc="-11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820</a:t>
            </a:r>
            <a:r>
              <a:rPr sz="1800" spc="-2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(Cal).</a:t>
            </a:r>
            <a:endParaRPr sz="18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buClr>
                <a:srgbClr val="000066"/>
              </a:buClr>
              <a:buFont typeface="Wingdings" panose="05000000000000000000"/>
              <a:buChar char=""/>
            </a:pPr>
            <a:endParaRPr sz="2750">
              <a:latin typeface="Georgia" panose="02040502050405020303"/>
              <a:cs typeface="Georgia" panose="02040502050405020303"/>
            </a:endParaRPr>
          </a:p>
          <a:p>
            <a:pPr marL="173990" indent="-161925">
              <a:lnSpc>
                <a:spcPct val="100000"/>
              </a:lnSpc>
              <a:buFont typeface="Wingdings" panose="05000000000000000000"/>
              <a:buChar char=""/>
              <a:tabLst>
                <a:tab pos="174625" algn="l"/>
              </a:tabLst>
            </a:pPr>
            <a:r>
              <a:rPr sz="18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Kamal Motors </a:t>
            </a:r>
            <a:r>
              <a:rPr sz="1800" spc="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v. </a:t>
            </a:r>
            <a:r>
              <a:rPr sz="18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CIT </a:t>
            </a:r>
            <a:r>
              <a:rPr sz="1800" spc="-10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[2003] </a:t>
            </a:r>
            <a:r>
              <a:rPr sz="18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131 </a:t>
            </a:r>
            <a:r>
              <a:rPr sz="18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Taxman 155</a:t>
            </a:r>
            <a:r>
              <a:rPr sz="1800" spc="-1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spc="-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(Raj.).</a:t>
            </a:r>
            <a:endParaRPr sz="18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0066"/>
              </a:buClr>
              <a:buFont typeface="Wingdings" panose="05000000000000000000"/>
              <a:buChar char=""/>
            </a:pPr>
            <a:endParaRPr sz="2700">
              <a:latin typeface="Georgia" panose="02040502050405020303"/>
              <a:cs typeface="Georgia" panose="02040502050405020303"/>
            </a:endParaRPr>
          </a:p>
          <a:p>
            <a:pPr marL="173990" indent="-161925">
              <a:lnSpc>
                <a:spcPct val="100000"/>
              </a:lnSpc>
              <a:buFont typeface="Wingdings" panose="05000000000000000000"/>
              <a:buChar char=""/>
              <a:tabLst>
                <a:tab pos="174625" algn="l"/>
              </a:tabLst>
            </a:pPr>
            <a:r>
              <a:rPr sz="18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CIT </a:t>
            </a:r>
            <a:r>
              <a:rPr sz="1800" spc="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v. </a:t>
            </a:r>
            <a:r>
              <a:rPr sz="1800" spc="-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R.S. </a:t>
            </a:r>
            <a:r>
              <a:rPr sz="18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Rathore </a:t>
            </a:r>
            <a:r>
              <a:rPr sz="1800" spc="-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[1995] </a:t>
            </a:r>
            <a:r>
              <a:rPr sz="18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212</a:t>
            </a:r>
            <a:r>
              <a:rPr sz="1800" spc="-3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spc="-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ITR </a:t>
            </a:r>
            <a:r>
              <a:rPr sz="1800" spc="-10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390 </a:t>
            </a:r>
            <a:r>
              <a:rPr sz="1800" spc="-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(Raj.),</a:t>
            </a:r>
            <a:endParaRPr sz="18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buClr>
                <a:srgbClr val="000066"/>
              </a:buClr>
              <a:buFont typeface="Wingdings" panose="05000000000000000000"/>
              <a:buChar char=""/>
            </a:pPr>
            <a:endParaRPr sz="2750">
              <a:latin typeface="Georgia" panose="02040502050405020303"/>
              <a:cs typeface="Georgia" panose="02040502050405020303"/>
            </a:endParaRPr>
          </a:p>
          <a:p>
            <a:pPr marL="173990" indent="-161925">
              <a:lnSpc>
                <a:spcPct val="100000"/>
              </a:lnSpc>
              <a:buFont typeface="Wingdings" panose="05000000000000000000"/>
              <a:buChar char=""/>
              <a:tabLst>
                <a:tab pos="174625" algn="l"/>
              </a:tabLst>
            </a:pPr>
            <a:r>
              <a:rPr sz="1800" b="1" spc="-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Life</a:t>
            </a:r>
            <a:r>
              <a:rPr sz="1800" b="1" spc="-1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b="1" spc="-1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Insurance</a:t>
            </a:r>
            <a:r>
              <a:rPr sz="1800" b="1" spc="-3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b="1" spc="-1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Corporation</a:t>
            </a:r>
            <a:r>
              <a:rPr sz="1800" b="1" spc="-3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b="1" spc="-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</a:t>
            </a:r>
            <a:r>
              <a:rPr sz="1800" b="1" spc="-1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b="1" spc="-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India</a:t>
            </a:r>
            <a:r>
              <a:rPr sz="1800" b="1" spc="-2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b="1" spc="-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vs.</a:t>
            </a:r>
            <a:r>
              <a:rPr sz="1800" b="1" spc="-1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b="1" spc="-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CIT</a:t>
            </a:r>
            <a:r>
              <a:rPr sz="1800" b="1" spc="-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b="1" spc="-1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(1996)219</a:t>
            </a:r>
            <a:r>
              <a:rPr sz="1800" b="1" spc="-3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b="1" spc="-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ITR</a:t>
            </a:r>
            <a:r>
              <a:rPr sz="1800" b="1" spc="-1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b="1" spc="-10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410(SC)</a:t>
            </a:r>
            <a:endParaRPr sz="18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0066"/>
              </a:buClr>
              <a:buFont typeface="Wingdings" panose="05000000000000000000"/>
              <a:buChar char=""/>
            </a:pPr>
            <a:endParaRPr sz="2700">
              <a:latin typeface="Georgia" panose="02040502050405020303"/>
              <a:cs typeface="Georgia" panose="02040502050405020303"/>
            </a:endParaRPr>
          </a:p>
          <a:p>
            <a:pPr marL="173990" indent="-161925">
              <a:lnSpc>
                <a:spcPct val="100000"/>
              </a:lnSpc>
              <a:buFont typeface="Wingdings" panose="05000000000000000000"/>
              <a:buChar char=""/>
              <a:tabLst>
                <a:tab pos="174625" algn="l"/>
              </a:tabLst>
            </a:pPr>
            <a:r>
              <a:rPr sz="18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CIT </a:t>
            </a:r>
            <a:r>
              <a:rPr sz="18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vs. </a:t>
            </a:r>
            <a:r>
              <a:rPr sz="18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Metachem </a:t>
            </a:r>
            <a:r>
              <a:rPr sz="18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Industries </a:t>
            </a:r>
            <a:r>
              <a:rPr sz="1800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(2000)245 </a:t>
            </a:r>
            <a:r>
              <a:rPr sz="1800" spc="-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ITR </a:t>
            </a:r>
            <a:r>
              <a:rPr sz="1800" spc="-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160</a:t>
            </a:r>
            <a:r>
              <a:rPr sz="1800" spc="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(MP)</a:t>
            </a:r>
            <a:endParaRPr sz="18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0066"/>
              </a:buClr>
              <a:buFont typeface="Wingdings" panose="05000000000000000000"/>
              <a:buChar char=""/>
            </a:pPr>
            <a:endParaRPr sz="2700">
              <a:latin typeface="Georgia" panose="02040502050405020303"/>
              <a:cs typeface="Georgia" panose="02040502050405020303"/>
            </a:endParaRPr>
          </a:p>
          <a:p>
            <a:pPr marL="173990" indent="-161925">
              <a:lnSpc>
                <a:spcPct val="100000"/>
              </a:lnSpc>
              <a:buFont typeface="Wingdings" panose="05000000000000000000"/>
              <a:buChar char=""/>
              <a:tabLst>
                <a:tab pos="174625" algn="l"/>
              </a:tabLst>
            </a:pPr>
            <a:r>
              <a:rPr sz="18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CIT </a:t>
            </a:r>
            <a:r>
              <a:rPr sz="18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vs. </a:t>
            </a:r>
            <a:r>
              <a:rPr sz="18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Oasis Hospitalities </a:t>
            </a:r>
            <a:r>
              <a:rPr sz="18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Pvt. </a:t>
            </a:r>
            <a:r>
              <a:rPr sz="18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Ltd., </a:t>
            </a:r>
            <a:r>
              <a:rPr sz="1800" spc="-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333 </a:t>
            </a:r>
            <a:r>
              <a:rPr sz="1800" spc="-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ITR </a:t>
            </a:r>
            <a:r>
              <a:rPr sz="18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119</a:t>
            </a:r>
            <a:r>
              <a:rPr sz="1800" spc="-1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(Delhi)(2011).</a:t>
            </a:r>
            <a:endParaRPr sz="18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7686" y="6443379"/>
            <a:ext cx="22860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78787"/>
                </a:solidFill>
                <a:latin typeface="Arial" panose="020B0604020202020204"/>
                <a:cs typeface="Arial" panose="020B0604020202020204"/>
              </a:rPr>
            </a:fld>
            <a:endParaRPr sz="12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8143" y="573304"/>
            <a:ext cx="6148853" cy="50684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5972" y="1506093"/>
            <a:ext cx="796544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8605" algn="l"/>
                <a:tab pos="686435" algn="l"/>
                <a:tab pos="1216660" algn="l"/>
                <a:tab pos="1884680" algn="l"/>
                <a:tab pos="2305050" algn="l"/>
                <a:tab pos="3714115" algn="l"/>
                <a:tab pos="4982210" algn="l"/>
                <a:tab pos="5549265" algn="l"/>
                <a:tab pos="6195695" algn="l"/>
                <a:tab pos="6897370" algn="l"/>
                <a:tab pos="7531100" algn="l"/>
              </a:tabLst>
            </a:pPr>
            <a:r>
              <a:rPr sz="1450" spc="-400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</a:t>
            </a:r>
            <a:r>
              <a:rPr sz="1450" spc="-400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2200" spc="-20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he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ca</a:t>
            </a:r>
            <a:r>
              <a:rPr sz="2200" spc="-20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200" spc="-20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so</a:t>
            </a:r>
            <a:r>
              <a:rPr sz="2200" spc="-2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200" spc="-1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200" spc="-2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spc="-5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200" spc="-2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an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200" spc="-25" dirty="0">
                <a:latin typeface="Times New Roman" panose="02020603050405020304"/>
                <a:cs typeface="Times New Roman" panose="02020603050405020304"/>
              </a:rPr>
              <a:t>p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spc="10" dirty="0">
                <a:latin typeface="Times New Roman" panose="02020603050405020304"/>
                <a:cs typeface="Times New Roman" panose="02020603050405020304"/>
              </a:rPr>
              <a:t>(</a:t>
            </a:r>
            <a:r>
              <a:rPr sz="2200" spc="-270" dirty="0">
                <a:latin typeface="Times New Roman" panose="02020603050405020304"/>
                <a:cs typeface="Times New Roman" panose="02020603050405020304"/>
              </a:rPr>
              <a:t>P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.)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Lt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.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[</a:t>
            </a:r>
            <a:r>
              <a:rPr sz="2200" spc="-25" dirty="0"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12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spc="-40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200" spc="1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417</a:t>
            </a:r>
            <a:endParaRPr sz="2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81576" y="6409053"/>
            <a:ext cx="2170430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b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hu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p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e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n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d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r</a:t>
            </a:r>
            <a:r>
              <a:rPr sz="1000" spc="-5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s</a:t>
            </a:r>
            <a:r>
              <a:rPr sz="1000" spc="15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5" dirty="0">
                <a:latin typeface="Verdana" panose="020B0604030504040204"/>
                <a:cs typeface="Verdana" panose="020B0604030504040204"/>
                <a:hlinkClick r:id="rId2"/>
              </a:rPr>
              <a:t>ca@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t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m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i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l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.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c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m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*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**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932250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7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  <p:sp>
        <p:nvSpPr>
          <p:cNvPr id="4" name="object 4"/>
          <p:cNvSpPr txBox="1"/>
          <p:nvPr/>
        </p:nvSpPr>
        <p:spPr>
          <a:xfrm>
            <a:off x="902004" y="1841068"/>
            <a:ext cx="159893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427480" algn="l"/>
              </a:tabLst>
            </a:pPr>
            <a:r>
              <a:rPr sz="2200" spc="5" dirty="0">
                <a:latin typeface="Times New Roman" panose="02020603050405020304"/>
                <a:cs typeface="Times New Roman" panose="02020603050405020304"/>
              </a:rPr>
              <a:t>(</a:t>
            </a:r>
            <a:r>
              <a:rPr sz="2200" spc="-10" dirty="0"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200" spc="-15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cu</a:t>
            </a:r>
            <a:r>
              <a:rPr sz="2200" spc="-1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200" spc="-15" dirty="0">
                <a:latin typeface="Times New Roman" panose="02020603050405020304"/>
                <a:cs typeface="Times New Roman" panose="02020603050405020304"/>
              </a:rPr>
              <a:t>)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]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it</a:t>
            </a:r>
            <a:endParaRPr sz="2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76525" y="1841068"/>
            <a:ext cx="183007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46430" algn="l"/>
                <a:tab pos="1326515" algn="l"/>
              </a:tabLst>
            </a:pPr>
            <a:r>
              <a:rPr sz="2200" spc="-35" dirty="0">
                <a:latin typeface="Times New Roman" panose="02020603050405020304"/>
                <a:cs typeface="Times New Roman" panose="02020603050405020304"/>
              </a:rPr>
              <a:t>w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as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spc="-20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ha</a:t>
            </a:r>
            <a:r>
              <a:rPr sz="2200" spc="-1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,</a:t>
            </a:r>
            <a:endParaRPr sz="2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82744" y="1841068"/>
            <a:ext cx="126619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-5" dirty="0">
                <a:latin typeface="Times New Roman" panose="02020603050405020304"/>
                <a:cs typeface="Times New Roman" panose="02020603050405020304"/>
              </a:rPr>
              <a:t>“Assessing</a:t>
            </a:r>
            <a:endParaRPr sz="2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2034" y="1841068"/>
            <a:ext cx="82867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-10" dirty="0">
                <a:latin typeface="Times New Roman" panose="02020603050405020304"/>
                <a:cs typeface="Times New Roman" panose="02020603050405020304"/>
              </a:rPr>
              <a:t>Officer</a:t>
            </a:r>
            <a:endParaRPr sz="2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25081" y="1841068"/>
            <a:ext cx="78930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5" dirty="0">
                <a:latin typeface="Times New Roman" panose="02020603050405020304"/>
                <a:cs typeface="Times New Roman" panose="02020603050405020304"/>
              </a:rPr>
              <a:t>tr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200" spc="-2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ed</a:t>
            </a:r>
            <a:endParaRPr sz="2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88630" y="1841068"/>
            <a:ext cx="52260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200" spc="-20" dirty="0">
                <a:latin typeface="Times New Roman" panose="02020603050405020304"/>
                <a:cs typeface="Times New Roman" panose="02020603050405020304"/>
              </a:rPr>
              <a:t>g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h</a:t>
            </a:r>
            <a:endParaRPr sz="2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20617" y="2177033"/>
            <a:ext cx="219964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56615" algn="l"/>
                <a:tab pos="1414780" algn="l"/>
              </a:tabLst>
            </a:pPr>
            <a:r>
              <a:rPr sz="2200" spc="-10" dirty="0">
                <a:latin typeface="Times New Roman" panose="02020603050405020304"/>
                <a:cs typeface="Times New Roman" panose="02020603050405020304"/>
              </a:rPr>
              <a:t>w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200" spc="-20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200" spc="-1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R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.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81,000</a:t>
            </a:r>
            <a:endParaRPr sz="2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2004" y="2177033"/>
            <a:ext cx="2689225" cy="697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47520" algn="l"/>
              </a:tabLst>
            </a:pPr>
            <a:r>
              <a:rPr sz="2200" dirty="0">
                <a:latin typeface="Times New Roman" panose="02020603050405020304"/>
                <a:cs typeface="Times New Roman" panose="02020603050405020304"/>
              </a:rPr>
              <a:t>denomination	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notes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tabLst>
                <a:tab pos="1591945" algn="l"/>
              </a:tabLst>
            </a:pPr>
            <a:r>
              <a:rPr sz="2200" dirty="0">
                <a:latin typeface="Times New Roman" panose="02020603050405020304"/>
                <a:cs typeface="Times New Roman" panose="02020603050405020304"/>
              </a:rPr>
              <a:t>disbelieving	</a:t>
            </a:r>
            <a:r>
              <a:rPr sz="2200" spc="-10" dirty="0">
                <a:latin typeface="Times New Roman" panose="02020603050405020304"/>
                <a:cs typeface="Times New Roman" panose="02020603050405020304"/>
              </a:rPr>
              <a:t>assessee's</a:t>
            </a:r>
            <a:endParaRPr sz="2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80282" y="2177033"/>
            <a:ext cx="4833620" cy="697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0160" algn="r">
              <a:lnSpc>
                <a:spcPct val="100000"/>
              </a:lnSpc>
              <a:spcBef>
                <a:spcPts val="105"/>
              </a:spcBef>
              <a:tabLst>
                <a:tab pos="425450" algn="l"/>
                <a:tab pos="1987550" algn="l"/>
              </a:tabLst>
            </a:pPr>
            <a:r>
              <a:rPr sz="2200" dirty="0">
                <a:latin typeface="Times New Roman" panose="02020603050405020304"/>
                <a:cs typeface="Times New Roman" panose="02020603050405020304"/>
              </a:rPr>
              <a:t>as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un</a:t>
            </a:r>
            <a:r>
              <a:rPr sz="2200" spc="-2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xp</a:t>
            </a:r>
            <a:r>
              <a:rPr sz="2200" spc="-15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200" spc="10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200" spc="-2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spc="-35" dirty="0">
                <a:latin typeface="Times New Roman" panose="02020603050405020304"/>
                <a:cs typeface="Times New Roman" panose="02020603050405020304"/>
              </a:rPr>
              <a:t>m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one</a:t>
            </a:r>
            <a:r>
              <a:rPr sz="2200" spc="-165" dirty="0">
                <a:latin typeface="Times New Roman" panose="02020603050405020304"/>
                <a:cs typeface="Times New Roman" panose="02020603050405020304"/>
              </a:rPr>
              <a:t>y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,</a:t>
            </a:r>
            <a:endParaRPr sz="2200">
              <a:latin typeface="Times New Roman" panose="02020603050405020304"/>
              <a:cs typeface="Times New Roman" panose="02020603050405020304"/>
            </a:endParaRPr>
          </a:p>
          <a:p>
            <a:pPr marR="5080" algn="r">
              <a:lnSpc>
                <a:spcPct val="100000"/>
              </a:lnSpc>
              <a:tabLst>
                <a:tab pos="1520825" algn="l"/>
                <a:tab pos="1966595" algn="l"/>
                <a:tab pos="2396490" algn="l"/>
                <a:tab pos="3091180" algn="l"/>
                <a:tab pos="3566795" algn="l"/>
                <a:tab pos="4368800" algn="l"/>
              </a:tabLst>
            </a:pPr>
            <a:r>
              <a:rPr sz="2200" spc="5" dirty="0">
                <a:latin typeface="Times New Roman" panose="02020603050405020304"/>
                <a:cs typeface="Times New Roman" panose="02020603050405020304"/>
              </a:rPr>
              <a:t>exp</a:t>
            </a:r>
            <a:r>
              <a:rPr sz="2200" spc="10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200" spc="-20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200" spc="-1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on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spc="-2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s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spc="-1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o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ho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w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spc="-25" dirty="0">
                <a:latin typeface="Times New Roman" panose="02020603050405020304"/>
                <a:cs typeface="Times New Roman" panose="02020603050405020304"/>
              </a:rPr>
              <a:t>h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ca</a:t>
            </a:r>
            <a:r>
              <a:rPr sz="2200" spc="-30" dirty="0">
                <a:latin typeface="Times New Roman" panose="02020603050405020304"/>
                <a:cs typeface="Times New Roman" panose="02020603050405020304"/>
              </a:rPr>
              <a:t>m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o</a:t>
            </a:r>
            <a:endParaRPr sz="2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2004" y="2847848"/>
            <a:ext cx="7711440" cy="2374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200" spc="-5" dirty="0">
                <a:latin typeface="Times New Roman" panose="02020603050405020304"/>
                <a:cs typeface="Times New Roman" panose="02020603050405020304"/>
              </a:rPr>
              <a:t>possession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same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added same 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income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assessee and also 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imposed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penalty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-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Tribunal 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found </a:t>
            </a:r>
            <a:r>
              <a:rPr sz="2200" spc="-10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assessee 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had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sufficient cash </a:t>
            </a:r>
            <a:r>
              <a:rPr sz="2200" spc="-15" dirty="0">
                <a:latin typeface="Times New Roman" panose="02020603050405020304"/>
                <a:cs typeface="Times New Roman" panose="02020603050405020304"/>
              </a:rPr>
              <a:t>in 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hand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and in books </a:t>
            </a:r>
            <a:r>
              <a:rPr sz="2200" spc="-1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account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assessee cash </a:t>
            </a:r>
            <a:r>
              <a:rPr sz="2200" spc="-10" dirty="0">
                <a:latin typeface="Times New Roman" panose="02020603050405020304"/>
                <a:cs typeface="Times New Roman" panose="02020603050405020304"/>
              </a:rPr>
              <a:t>balance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usually  more 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than </a:t>
            </a:r>
            <a:r>
              <a:rPr sz="2200" spc="-10" dirty="0">
                <a:latin typeface="Times New Roman" panose="02020603050405020304"/>
                <a:cs typeface="Times New Roman" panose="02020603050405020304"/>
              </a:rPr>
              <a:t>Rs.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81,000 - </a:t>
            </a:r>
            <a:r>
              <a:rPr sz="2200" spc="-10" dirty="0">
                <a:latin typeface="Times New Roman" panose="02020603050405020304"/>
                <a:cs typeface="Times New Roman" panose="02020603050405020304"/>
              </a:rPr>
              <a:t>It,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deleted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addition 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cancelled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penalty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-  Whether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finding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200" spc="-10" dirty="0">
                <a:latin typeface="Times New Roman" panose="02020603050405020304"/>
                <a:cs typeface="Times New Roman" panose="02020603050405020304"/>
              </a:rPr>
              <a:t>Tribunal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being on basis of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appreciation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facts  against which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no question of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perversity 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had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been raised, </a:t>
            </a:r>
            <a:r>
              <a:rPr sz="2200" spc="-10" dirty="0">
                <a:latin typeface="Times New Roman" panose="02020603050405020304"/>
                <a:cs typeface="Times New Roman" panose="02020603050405020304"/>
              </a:rPr>
              <a:t>Tribunal 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right 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in deleting addition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2200" spc="5" dirty="0">
                <a:latin typeface="Times New Roman" panose="02020603050405020304"/>
                <a:cs typeface="Times New Roman" panose="02020603050405020304"/>
              </a:rPr>
              <a:t>consequent </a:t>
            </a:r>
            <a:r>
              <a:rPr sz="2200" dirty="0">
                <a:latin typeface="Times New Roman" panose="02020603050405020304"/>
                <a:cs typeface="Times New Roman" panose="02020603050405020304"/>
              </a:rPr>
              <a:t>penalty - Held,</a:t>
            </a:r>
            <a:r>
              <a:rPr sz="2200" spc="-2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200" spc="-5" dirty="0">
                <a:latin typeface="Times New Roman" panose="02020603050405020304"/>
                <a:cs typeface="Times New Roman" panose="02020603050405020304"/>
              </a:rPr>
              <a:t>yes.”</a:t>
            </a:r>
            <a:endParaRPr sz="22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2303" y="347520"/>
            <a:ext cx="5554485" cy="46151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03172" y="911479"/>
            <a:ext cx="7512050" cy="462915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68605" marR="6350" indent="-256540" algn="just">
              <a:lnSpc>
                <a:spcPct val="90000"/>
              </a:lnSpc>
              <a:spcBef>
                <a:spcPts val="320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9240" algn="l"/>
              </a:tabLst>
            </a:pPr>
            <a:r>
              <a:rPr sz="1900" spc="-20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case </a:t>
            </a:r>
            <a:r>
              <a:rPr sz="190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900" spc="-10" dirty="0">
                <a:latin typeface="Times New Roman" panose="02020603050405020304"/>
                <a:cs typeface="Times New Roman" panose="02020603050405020304"/>
              </a:rPr>
              <a:t>receipt of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money </a:t>
            </a:r>
            <a:r>
              <a:rPr sz="1900" spc="15" dirty="0">
                <a:latin typeface="Times New Roman" panose="02020603050405020304"/>
                <a:cs typeface="Times New Roman" panose="02020603050405020304"/>
              </a:rPr>
              <a:t>by </a:t>
            </a:r>
            <a:r>
              <a:rPr sz="1900" dirty="0">
                <a:latin typeface="Times New Roman" panose="02020603050405020304"/>
                <a:cs typeface="Times New Roman" panose="02020603050405020304"/>
              </a:rPr>
              <a:t>way of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encashment </a:t>
            </a:r>
            <a:r>
              <a:rPr sz="190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HDNs, </a:t>
            </a:r>
            <a:r>
              <a:rPr sz="1900" spc="-1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burden </a:t>
            </a:r>
            <a:r>
              <a:rPr sz="1900" spc="-80" dirty="0">
                <a:latin typeface="Times New Roman" panose="02020603050405020304"/>
                <a:cs typeface="Times New Roman" panose="02020603050405020304"/>
              </a:rPr>
              <a:t>to 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prove </a:t>
            </a:r>
            <a:r>
              <a:rPr sz="190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source </a:t>
            </a:r>
            <a:r>
              <a:rPr sz="1900" spc="-1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money </a:t>
            </a:r>
            <a:r>
              <a:rPr sz="1900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its </a:t>
            </a:r>
            <a:r>
              <a:rPr sz="1900" spc="-10" dirty="0">
                <a:latin typeface="Times New Roman" panose="02020603050405020304"/>
                <a:cs typeface="Times New Roman" panose="02020603050405020304"/>
              </a:rPr>
              <a:t>nature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rests solely </a:t>
            </a:r>
            <a:r>
              <a:rPr sz="1900" dirty="0">
                <a:latin typeface="Times New Roman" panose="02020603050405020304"/>
                <a:cs typeface="Times New Roman" panose="02020603050405020304"/>
              </a:rPr>
              <a:t>on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assessee - </a:t>
            </a:r>
            <a:r>
              <a:rPr sz="1900" i="1" spc="-5" dirty="0">
                <a:latin typeface="Times New Roman" panose="02020603050405020304"/>
                <a:cs typeface="Times New Roman" panose="02020603050405020304"/>
              </a:rPr>
              <a:t>Anil  </a:t>
            </a:r>
            <a:r>
              <a:rPr sz="1900" i="1" dirty="0">
                <a:latin typeface="Times New Roman" panose="02020603050405020304"/>
                <a:cs typeface="Times New Roman" panose="02020603050405020304"/>
              </a:rPr>
              <a:t>Kumar Singh </a:t>
            </a:r>
            <a:r>
              <a:rPr sz="1900" spc="-70" dirty="0">
                <a:latin typeface="Times New Roman" panose="02020603050405020304"/>
                <a:cs typeface="Times New Roman" panose="02020603050405020304"/>
              </a:rPr>
              <a:t>v. </a:t>
            </a:r>
            <a:r>
              <a:rPr sz="1900" i="1" spc="-5" dirty="0">
                <a:latin typeface="Times New Roman" panose="02020603050405020304"/>
                <a:cs typeface="Times New Roman" panose="02020603050405020304"/>
              </a:rPr>
              <a:t>CIT</a:t>
            </a:r>
            <a:r>
              <a:rPr sz="1900" i="1" spc="-5" dirty="0">
                <a:solidFill>
                  <a:srgbClr val="FF8118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00" u="sng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2"/>
              </a:rPr>
              <a:t>84 </a:t>
            </a:r>
            <a:r>
              <a:rPr sz="1900" u="sng" spc="-3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2"/>
              </a:rPr>
              <a:t>ITR </a:t>
            </a:r>
            <a:r>
              <a:rPr sz="1900" u="sng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2"/>
              </a:rPr>
              <a:t>307</a:t>
            </a:r>
            <a:r>
              <a:rPr sz="1900" u="sng" spc="6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2"/>
              </a:rPr>
              <a:t> </a:t>
            </a:r>
            <a:r>
              <a:rPr sz="1900" u="sng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2"/>
              </a:rPr>
              <a:t>(Cal.)</a:t>
            </a:r>
            <a:endParaRPr sz="1900">
              <a:latin typeface="Times New Roman" panose="02020603050405020304"/>
              <a:cs typeface="Times New Roman" panose="02020603050405020304"/>
            </a:endParaRPr>
          </a:p>
          <a:p>
            <a:pPr marL="268605" marR="5080" indent="-256540" algn="just">
              <a:lnSpc>
                <a:spcPct val="90000"/>
              </a:lnSpc>
              <a:spcBef>
                <a:spcPts val="395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9240" algn="l"/>
              </a:tabLst>
            </a:pPr>
            <a:r>
              <a:rPr sz="1900" spc="-45" dirty="0">
                <a:latin typeface="Times New Roman" panose="02020603050405020304"/>
                <a:cs typeface="Times New Roman" panose="02020603050405020304"/>
              </a:rPr>
              <a:t>Value </a:t>
            </a:r>
            <a:r>
              <a:rPr sz="190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900" spc="-10" dirty="0">
                <a:latin typeface="Times New Roman" panose="02020603050405020304"/>
                <a:cs typeface="Times New Roman" panose="02020603050405020304"/>
              </a:rPr>
              <a:t>HDNs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was not </a:t>
            </a:r>
            <a:r>
              <a:rPr sz="1900" spc="-10" dirty="0">
                <a:latin typeface="Times New Roman" panose="02020603050405020304"/>
                <a:cs typeface="Times New Roman" panose="02020603050405020304"/>
              </a:rPr>
              <a:t>assessable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as </a:t>
            </a:r>
            <a:r>
              <a:rPr sz="1900" spc="-10" dirty="0">
                <a:latin typeface="Times New Roman" panose="02020603050405020304"/>
                <a:cs typeface="Times New Roman" panose="02020603050405020304"/>
              </a:rPr>
              <a:t>income </a:t>
            </a:r>
            <a:r>
              <a:rPr sz="1900" dirty="0">
                <a:latin typeface="Times New Roman" panose="02020603050405020304"/>
                <a:cs typeface="Times New Roman" panose="02020603050405020304"/>
              </a:rPr>
              <a:t>from </a:t>
            </a:r>
            <a:r>
              <a:rPr sz="1900" spc="-10" dirty="0">
                <a:latin typeface="Times New Roman" panose="02020603050405020304"/>
                <a:cs typeface="Times New Roman" panose="02020603050405020304"/>
              </a:rPr>
              <a:t>undisclosed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sources </a:t>
            </a:r>
            <a:r>
              <a:rPr sz="1900" spc="-30" dirty="0">
                <a:latin typeface="Times New Roman" panose="02020603050405020304"/>
                <a:cs typeface="Times New Roman" panose="02020603050405020304"/>
              </a:rPr>
              <a:t>if 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cash balance shown in </a:t>
            </a:r>
            <a:r>
              <a:rPr sz="1900" spc="-10" dirty="0">
                <a:latin typeface="Times New Roman" panose="02020603050405020304"/>
                <a:cs typeface="Times New Roman" panose="02020603050405020304"/>
              </a:rPr>
              <a:t>accounts of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assessee was </a:t>
            </a:r>
            <a:r>
              <a:rPr sz="1900" spc="-10" dirty="0">
                <a:latin typeface="Times New Roman" panose="02020603050405020304"/>
                <a:cs typeface="Times New Roman" panose="02020603050405020304"/>
              </a:rPr>
              <a:t>sufficient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900" spc="-10" dirty="0">
                <a:latin typeface="Times New Roman" panose="02020603050405020304"/>
                <a:cs typeface="Times New Roman" panose="02020603050405020304"/>
              </a:rPr>
              <a:t>cover HDNs 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1900" spc="-10" dirty="0">
                <a:latin typeface="Times New Roman" panose="02020603050405020304"/>
                <a:cs typeface="Times New Roman" panose="02020603050405020304"/>
              </a:rPr>
              <a:t>value of HDNs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formed </a:t>
            </a:r>
            <a:r>
              <a:rPr sz="1900" spc="-10" dirty="0">
                <a:latin typeface="Times New Roman" panose="02020603050405020304"/>
                <a:cs typeface="Times New Roman" panose="02020603050405020304"/>
              </a:rPr>
              <a:t>part </a:t>
            </a:r>
            <a:r>
              <a:rPr sz="190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cash balance </a:t>
            </a:r>
            <a:r>
              <a:rPr sz="190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900" spc="-10" dirty="0">
                <a:latin typeface="Times New Roman" panose="02020603050405020304"/>
                <a:cs typeface="Times New Roman" panose="02020603050405020304"/>
              </a:rPr>
              <a:t>the assessee. </a:t>
            </a:r>
            <a:r>
              <a:rPr sz="1900" spc="10" dirty="0">
                <a:latin typeface="Times New Roman" panose="02020603050405020304"/>
                <a:cs typeface="Times New Roman" panose="02020603050405020304"/>
              </a:rPr>
              <a:t>Only  </a:t>
            </a:r>
            <a:r>
              <a:rPr sz="1900" dirty="0">
                <a:latin typeface="Times New Roman" panose="02020603050405020304"/>
                <a:cs typeface="Times New Roman" panose="02020603050405020304"/>
              </a:rPr>
              <a:t>source of </a:t>
            </a:r>
            <a:r>
              <a:rPr sz="1900" spc="-10" dirty="0">
                <a:latin typeface="Times New Roman" panose="02020603050405020304"/>
                <a:cs typeface="Times New Roman" panose="02020603050405020304"/>
              </a:rPr>
              <a:t>receipt of </a:t>
            </a:r>
            <a:r>
              <a:rPr sz="1900" dirty="0">
                <a:latin typeface="Times New Roman" panose="02020603050405020304"/>
                <a:cs typeface="Times New Roman" panose="02020603050405020304"/>
              </a:rPr>
              <a:t>money has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900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1900" spc="-10" dirty="0">
                <a:latin typeface="Times New Roman" panose="02020603050405020304"/>
                <a:cs typeface="Times New Roman" panose="02020603050405020304"/>
              </a:rPr>
              <a:t>disclosed and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not </a:t>
            </a:r>
            <a:r>
              <a:rPr sz="1900" spc="-1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900" dirty="0">
                <a:latin typeface="Times New Roman" panose="02020603050405020304"/>
                <a:cs typeface="Times New Roman" panose="02020603050405020304"/>
              </a:rPr>
              <a:t>source </a:t>
            </a:r>
            <a:r>
              <a:rPr sz="1900" spc="5" dirty="0">
                <a:latin typeface="Times New Roman" panose="02020603050405020304"/>
                <a:cs typeface="Times New Roman" panose="02020603050405020304"/>
              </a:rPr>
              <a:t>of 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receipt </a:t>
            </a:r>
            <a:r>
              <a:rPr sz="190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900" spc="-10" dirty="0">
                <a:latin typeface="Times New Roman" panose="02020603050405020304"/>
                <a:cs typeface="Times New Roman" panose="02020603050405020304"/>
              </a:rPr>
              <a:t>HDNs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which were </a:t>
            </a:r>
            <a:r>
              <a:rPr sz="1900" spc="-10" dirty="0">
                <a:latin typeface="Times New Roman" panose="02020603050405020304"/>
                <a:cs typeface="Times New Roman" panose="02020603050405020304"/>
              </a:rPr>
              <a:t>legal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tenders at </a:t>
            </a:r>
            <a:r>
              <a:rPr sz="190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relevant time - </a:t>
            </a:r>
            <a:r>
              <a:rPr sz="1900" i="1" spc="-5" dirty="0">
                <a:latin typeface="Times New Roman" panose="02020603050405020304"/>
                <a:cs typeface="Times New Roman" panose="02020603050405020304"/>
              </a:rPr>
              <a:t>Lakshmi  </a:t>
            </a:r>
            <a:r>
              <a:rPr sz="1900" i="1" spc="-5" dirty="0">
                <a:latin typeface="Times New Roman" panose="02020603050405020304"/>
                <a:cs typeface="Times New Roman" panose="02020603050405020304"/>
              </a:rPr>
              <a:t>Rice Mills </a:t>
            </a:r>
            <a:r>
              <a:rPr sz="1900" spc="-70" dirty="0">
                <a:latin typeface="Times New Roman" panose="02020603050405020304"/>
                <a:cs typeface="Times New Roman" panose="02020603050405020304"/>
              </a:rPr>
              <a:t>v. </a:t>
            </a:r>
            <a:r>
              <a:rPr sz="1900" i="1" spc="-5" dirty="0">
                <a:latin typeface="Times New Roman" panose="02020603050405020304"/>
                <a:cs typeface="Times New Roman" panose="02020603050405020304"/>
              </a:rPr>
              <a:t>CIT</a:t>
            </a:r>
            <a:r>
              <a:rPr sz="1900" i="1" spc="-5" dirty="0">
                <a:solidFill>
                  <a:srgbClr val="FF8118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900" u="sng" spc="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3"/>
              </a:rPr>
              <a:t>[1974] </a:t>
            </a:r>
            <a:r>
              <a:rPr sz="1900" u="sng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3"/>
              </a:rPr>
              <a:t>97 </a:t>
            </a:r>
            <a:r>
              <a:rPr sz="1900" u="sng" spc="-3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3"/>
              </a:rPr>
              <a:t>ITR </a:t>
            </a:r>
            <a:r>
              <a:rPr sz="1900" u="sng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3"/>
              </a:rPr>
              <a:t>258</a:t>
            </a:r>
            <a:r>
              <a:rPr sz="1900" u="sng" spc="8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3"/>
              </a:rPr>
              <a:t> </a:t>
            </a:r>
            <a:r>
              <a:rPr sz="1900" u="sng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3"/>
              </a:rPr>
              <a:t>(Pat.)</a:t>
            </a:r>
            <a:endParaRPr sz="1900">
              <a:latin typeface="Times New Roman" panose="02020603050405020304"/>
              <a:cs typeface="Times New Roman" panose="02020603050405020304"/>
            </a:endParaRPr>
          </a:p>
          <a:p>
            <a:pPr marL="268605" marR="6985" indent="-256540" algn="just">
              <a:lnSpc>
                <a:spcPct val="90000"/>
              </a:lnSpc>
              <a:spcBef>
                <a:spcPts val="400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9240" algn="l"/>
              </a:tabLst>
            </a:pPr>
            <a:r>
              <a:rPr sz="1900" spc="-10" dirty="0">
                <a:latin typeface="Times New Roman" panose="02020603050405020304"/>
                <a:cs typeface="Times New Roman" panose="02020603050405020304"/>
              </a:rPr>
              <a:t>HDNs </a:t>
            </a:r>
            <a:r>
              <a:rPr sz="1900" dirty="0">
                <a:latin typeface="Times New Roman" panose="02020603050405020304"/>
                <a:cs typeface="Times New Roman" panose="02020603050405020304"/>
              </a:rPr>
              <a:t>could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not </a:t>
            </a:r>
            <a:r>
              <a:rPr sz="1900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1900" spc="-10" dirty="0">
                <a:latin typeface="Times New Roman" panose="02020603050405020304"/>
                <a:cs typeface="Times New Roman" panose="02020603050405020304"/>
              </a:rPr>
              <a:t>treated </a:t>
            </a:r>
            <a:r>
              <a:rPr sz="1900" spc="-20" dirty="0">
                <a:latin typeface="Times New Roman" panose="02020603050405020304"/>
                <a:cs typeface="Times New Roman" panose="02020603050405020304"/>
              </a:rPr>
              <a:t>as </a:t>
            </a:r>
            <a:r>
              <a:rPr sz="1900" spc="-10" dirty="0">
                <a:latin typeface="Times New Roman" panose="02020603050405020304"/>
                <a:cs typeface="Times New Roman" panose="02020603050405020304"/>
              </a:rPr>
              <a:t>income </a:t>
            </a:r>
            <a:r>
              <a:rPr sz="1900" dirty="0">
                <a:latin typeface="Times New Roman" panose="02020603050405020304"/>
                <a:cs typeface="Times New Roman" panose="02020603050405020304"/>
              </a:rPr>
              <a:t>from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undisclosed sources </a:t>
            </a:r>
            <a:r>
              <a:rPr sz="1900" spc="-40" dirty="0">
                <a:latin typeface="Times New Roman" panose="02020603050405020304"/>
                <a:cs typeface="Times New Roman" panose="02020603050405020304"/>
              </a:rPr>
              <a:t>just 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because it </a:t>
            </a:r>
            <a:r>
              <a:rPr sz="1900" spc="-10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1900" spc="5" dirty="0">
                <a:latin typeface="Times New Roman" panose="02020603050405020304"/>
                <a:cs typeface="Times New Roman" panose="02020603050405020304"/>
              </a:rPr>
              <a:t>not </a:t>
            </a:r>
            <a:r>
              <a:rPr sz="1900" spc="-10" dirty="0">
                <a:latin typeface="Times New Roman" panose="02020603050405020304"/>
                <a:cs typeface="Times New Roman" panose="02020603050405020304"/>
              </a:rPr>
              <a:t>mentioned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in books </a:t>
            </a:r>
            <a:r>
              <a:rPr sz="1900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1900" spc="-10" dirty="0">
                <a:latin typeface="Times New Roman" panose="02020603050405020304"/>
                <a:cs typeface="Times New Roman" panose="02020603050405020304"/>
              </a:rPr>
              <a:t>cash </a:t>
            </a:r>
            <a:r>
              <a:rPr sz="1900" spc="-5" dirty="0">
                <a:latin typeface="Times New Roman" panose="02020603050405020304"/>
                <a:cs typeface="Times New Roman" panose="02020603050405020304"/>
              </a:rPr>
              <a:t>balance consisted </a:t>
            </a:r>
            <a:r>
              <a:rPr sz="1900" spc="-20" dirty="0">
                <a:latin typeface="Times New Roman" panose="02020603050405020304"/>
                <a:cs typeface="Times New Roman" panose="02020603050405020304"/>
              </a:rPr>
              <a:t>of  </a:t>
            </a:r>
            <a:r>
              <a:rPr sz="1900" spc="-10" dirty="0">
                <a:latin typeface="Times New Roman" panose="02020603050405020304"/>
                <a:cs typeface="Times New Roman" panose="02020603050405020304"/>
                <a:hlinkClick r:id="rId4"/>
              </a:rPr>
              <a:t>HDNs </a:t>
            </a:r>
            <a:r>
              <a:rPr sz="1900" spc="-5" dirty="0">
                <a:latin typeface="Times New Roman" panose="02020603050405020304"/>
                <a:cs typeface="Times New Roman" panose="02020603050405020304"/>
                <a:hlinkClick r:id="rId4"/>
              </a:rPr>
              <a:t>- </a:t>
            </a:r>
            <a:r>
              <a:rPr sz="1900" i="1" spc="-10" dirty="0">
                <a:latin typeface="Times New Roman" panose="02020603050405020304"/>
                <a:cs typeface="Times New Roman" panose="02020603050405020304"/>
                <a:hlinkClick r:id="rId4"/>
              </a:rPr>
              <a:t>ChunilalTikamchand </a:t>
            </a:r>
            <a:r>
              <a:rPr sz="1900" i="1" dirty="0">
                <a:latin typeface="Times New Roman" panose="02020603050405020304"/>
                <a:cs typeface="Times New Roman" panose="02020603050405020304"/>
                <a:hlinkClick r:id="rId4"/>
              </a:rPr>
              <a:t>Coal </a:t>
            </a:r>
            <a:r>
              <a:rPr sz="1900" i="1" spc="-5" dirty="0">
                <a:latin typeface="Times New Roman" panose="02020603050405020304"/>
                <a:cs typeface="Times New Roman" panose="02020603050405020304"/>
                <a:hlinkClick r:id="rId4"/>
              </a:rPr>
              <a:t>Co. </a:t>
            </a:r>
            <a:r>
              <a:rPr sz="1900" i="1" dirty="0">
                <a:latin typeface="Times New Roman" panose="02020603050405020304"/>
                <a:cs typeface="Times New Roman" panose="02020603050405020304"/>
                <a:hlinkClick r:id="rId4"/>
              </a:rPr>
              <a:t>Ltd. </a:t>
            </a:r>
            <a:r>
              <a:rPr sz="1900" spc="-30" dirty="0">
                <a:latin typeface="Times New Roman" panose="02020603050405020304"/>
                <a:cs typeface="Times New Roman" panose="02020603050405020304"/>
                <a:hlinkClick r:id="rId4"/>
              </a:rPr>
              <a:t>v.</a:t>
            </a:r>
            <a:r>
              <a:rPr sz="1900" i="1" spc="-30" dirty="0">
                <a:latin typeface="Times New Roman" panose="02020603050405020304"/>
                <a:cs typeface="Times New Roman" panose="02020603050405020304"/>
                <a:hlinkClick r:id="rId4"/>
              </a:rPr>
              <a:t>CIT</a:t>
            </a:r>
            <a:r>
              <a:rPr sz="1900" i="1" spc="-30" dirty="0">
                <a:solidFill>
                  <a:srgbClr val="FF8118"/>
                </a:solidFill>
                <a:latin typeface="Times New Roman" panose="02020603050405020304"/>
                <a:cs typeface="Times New Roman" panose="02020603050405020304"/>
                <a:hlinkClick r:id="rId4"/>
              </a:rPr>
              <a:t> </a:t>
            </a:r>
            <a:r>
              <a:rPr sz="1900" u="sng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4"/>
              </a:rPr>
              <a:t>[1955] </a:t>
            </a:r>
            <a:r>
              <a:rPr sz="1900" u="sng" spc="-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4"/>
              </a:rPr>
              <a:t>27 </a:t>
            </a:r>
            <a:r>
              <a:rPr sz="1900" u="sng" spc="-2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4"/>
              </a:rPr>
              <a:t>ITR </a:t>
            </a:r>
            <a:r>
              <a:rPr sz="1900" u="sng" spc="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4"/>
              </a:rPr>
              <a:t>602 </a:t>
            </a:r>
            <a:r>
              <a:rPr sz="1900" u="sng" spc="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4"/>
              </a:rPr>
              <a:t> </a:t>
            </a:r>
            <a:r>
              <a:rPr sz="1900" u="sng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4"/>
              </a:rPr>
              <a:t>(Pat.)</a:t>
            </a:r>
            <a:endParaRPr sz="1900">
              <a:latin typeface="Times New Roman" panose="02020603050405020304"/>
              <a:cs typeface="Times New Roman" panose="02020603050405020304"/>
            </a:endParaRPr>
          </a:p>
          <a:p>
            <a:pPr marL="268605" marR="6350" indent="-256540" algn="just">
              <a:lnSpc>
                <a:spcPct val="88000"/>
              </a:lnSpc>
              <a:spcBef>
                <a:spcPts val="295"/>
              </a:spcBef>
              <a:buClr>
                <a:srgbClr val="2CA1BE"/>
              </a:buClr>
              <a:buSzPct val="68000"/>
              <a:buChar char=""/>
              <a:tabLst>
                <a:tab pos="269240" algn="l"/>
              </a:tabLst>
            </a:pPr>
            <a:r>
              <a:rPr sz="1900" spc="95" dirty="0">
                <a:latin typeface="Arial" panose="020B0604020202020204"/>
                <a:cs typeface="Arial" panose="020B0604020202020204"/>
              </a:rPr>
              <a:t>Tribunal </a:t>
            </a:r>
            <a:r>
              <a:rPr sz="1900" spc="100" dirty="0">
                <a:latin typeface="Arial" panose="020B0604020202020204"/>
                <a:cs typeface="Arial" panose="020B0604020202020204"/>
              </a:rPr>
              <a:t>could </a:t>
            </a:r>
            <a:r>
              <a:rPr sz="1900" spc="135" dirty="0">
                <a:latin typeface="Arial" panose="020B0604020202020204"/>
                <a:cs typeface="Arial" panose="020B0604020202020204"/>
              </a:rPr>
              <a:t>not </a:t>
            </a:r>
            <a:r>
              <a:rPr sz="1900" spc="85" dirty="0">
                <a:latin typeface="Arial" panose="020B0604020202020204"/>
                <a:cs typeface="Arial" panose="020B0604020202020204"/>
              </a:rPr>
              <a:t>make </a:t>
            </a:r>
            <a:r>
              <a:rPr sz="1900" spc="114" dirty="0">
                <a:latin typeface="Arial" panose="020B0604020202020204"/>
                <a:cs typeface="Arial" panose="020B0604020202020204"/>
              </a:rPr>
              <a:t>addition </a:t>
            </a:r>
            <a:r>
              <a:rPr sz="1900" spc="140" dirty="0">
                <a:latin typeface="Arial" panose="020B0604020202020204"/>
                <a:cs typeface="Arial" panose="020B0604020202020204"/>
              </a:rPr>
              <a:t>of </a:t>
            </a:r>
            <a:r>
              <a:rPr sz="1900" spc="80" dirty="0">
                <a:latin typeface="Arial" panose="020B0604020202020204"/>
                <a:cs typeface="Arial" panose="020B0604020202020204"/>
              </a:rPr>
              <a:t>undisclosed </a:t>
            </a:r>
            <a:r>
              <a:rPr sz="1900" spc="70" dirty="0">
                <a:latin typeface="Arial" panose="020B0604020202020204"/>
                <a:cs typeface="Arial" panose="020B0604020202020204"/>
              </a:rPr>
              <a:t>income  </a:t>
            </a:r>
            <a:r>
              <a:rPr sz="1900" spc="65" dirty="0">
                <a:latin typeface="Arial" panose="020B0604020202020204"/>
                <a:cs typeface="Arial" panose="020B0604020202020204"/>
              </a:rPr>
              <a:t>where </a:t>
            </a:r>
            <a:r>
              <a:rPr sz="1900" spc="25" dirty="0">
                <a:latin typeface="Arial" panose="020B0604020202020204"/>
                <a:cs typeface="Arial" panose="020B0604020202020204"/>
              </a:rPr>
              <a:t>HDNs </a:t>
            </a:r>
            <a:r>
              <a:rPr sz="1900" spc="45" dirty="0">
                <a:latin typeface="Arial" panose="020B0604020202020204"/>
                <a:cs typeface="Arial" panose="020B0604020202020204"/>
              </a:rPr>
              <a:t>encashed </a:t>
            </a:r>
            <a:r>
              <a:rPr sz="1900" spc="100" dirty="0">
                <a:latin typeface="Arial" panose="020B0604020202020204"/>
                <a:cs typeface="Arial" panose="020B0604020202020204"/>
              </a:rPr>
              <a:t>by </a:t>
            </a:r>
            <a:r>
              <a:rPr sz="1900" dirty="0">
                <a:latin typeface="Arial" panose="020B0604020202020204"/>
                <a:cs typeface="Arial" panose="020B0604020202020204"/>
              </a:rPr>
              <a:t>assessee </a:t>
            </a:r>
            <a:r>
              <a:rPr sz="1900" spc="55" dirty="0">
                <a:latin typeface="Arial" panose="020B0604020202020204"/>
                <a:cs typeface="Arial" panose="020B0604020202020204"/>
              </a:rPr>
              <a:t>were </a:t>
            </a:r>
            <a:r>
              <a:rPr sz="1900" spc="60" dirty="0">
                <a:latin typeface="Arial" panose="020B0604020202020204"/>
                <a:cs typeface="Arial" panose="020B0604020202020204"/>
              </a:rPr>
              <a:t>savings </a:t>
            </a:r>
            <a:r>
              <a:rPr sz="1900" spc="150" dirty="0">
                <a:latin typeface="Arial" panose="020B0604020202020204"/>
                <a:cs typeface="Arial" panose="020B0604020202020204"/>
              </a:rPr>
              <a:t>from </a:t>
            </a:r>
            <a:r>
              <a:rPr sz="1900" spc="85" dirty="0">
                <a:latin typeface="Arial" panose="020B0604020202020204"/>
                <a:cs typeface="Arial" panose="020B0604020202020204"/>
              </a:rPr>
              <a:t>his  </a:t>
            </a:r>
            <a:r>
              <a:rPr sz="1900" spc="75" dirty="0">
                <a:latin typeface="Arial" panose="020B0604020202020204"/>
                <a:cs typeface="Arial" panose="020B0604020202020204"/>
              </a:rPr>
              <a:t>personal </a:t>
            </a:r>
            <a:r>
              <a:rPr sz="1900" spc="60" dirty="0">
                <a:latin typeface="Arial" panose="020B0604020202020204"/>
                <a:cs typeface="Arial" panose="020B0604020202020204"/>
              </a:rPr>
              <a:t>allowance</a:t>
            </a:r>
            <a:r>
              <a:rPr sz="1900" spc="645" dirty="0">
                <a:latin typeface="Arial" panose="020B0604020202020204"/>
                <a:cs typeface="Arial" panose="020B0604020202020204"/>
              </a:rPr>
              <a:t> </a:t>
            </a:r>
            <a:r>
              <a:rPr sz="1900" spc="459" dirty="0">
                <a:latin typeface="Arial" panose="020B0604020202020204"/>
                <a:cs typeface="Arial" panose="020B0604020202020204"/>
              </a:rPr>
              <a:t>- </a:t>
            </a:r>
            <a:r>
              <a:rPr sz="2000" i="1" spc="-35" dirty="0">
                <a:latin typeface="Arial" panose="020B0604020202020204"/>
                <a:cs typeface="Arial" panose="020B0604020202020204"/>
              </a:rPr>
              <a:t>Sri </a:t>
            </a:r>
            <a:r>
              <a:rPr sz="2000" i="1" spc="25" dirty="0">
                <a:latin typeface="Arial" panose="020B0604020202020204"/>
                <a:cs typeface="Arial" panose="020B0604020202020204"/>
              </a:rPr>
              <a:t>SriNilkantha </a:t>
            </a:r>
            <a:r>
              <a:rPr sz="2000" i="1" spc="-15" dirty="0">
                <a:latin typeface="Arial" panose="020B0604020202020204"/>
                <a:cs typeface="Arial" panose="020B0604020202020204"/>
              </a:rPr>
              <a:t>Narayan  </a:t>
            </a:r>
            <a:r>
              <a:rPr sz="2000" i="1" spc="-5" dirty="0">
                <a:latin typeface="Arial" panose="020B0604020202020204"/>
                <a:cs typeface="Arial" panose="020B0604020202020204"/>
              </a:rPr>
              <a:t>Singh </a:t>
            </a:r>
            <a:r>
              <a:rPr sz="1900" spc="50" dirty="0">
                <a:latin typeface="Arial" panose="020B0604020202020204"/>
                <a:cs typeface="Arial" panose="020B0604020202020204"/>
              </a:rPr>
              <a:t>v. </a:t>
            </a:r>
            <a:r>
              <a:rPr sz="2000" i="1" spc="-60" dirty="0">
                <a:latin typeface="Arial" panose="020B0604020202020204"/>
                <a:cs typeface="Arial" panose="020B0604020202020204"/>
              </a:rPr>
              <a:t>CIT</a:t>
            </a:r>
            <a:r>
              <a:rPr sz="2000" i="1" spc="-60" dirty="0">
                <a:solidFill>
                  <a:srgbClr val="FF8118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900" u="sng" spc="12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 panose="020B0604020202020204"/>
                <a:cs typeface="Arial" panose="020B0604020202020204"/>
                <a:hlinkClick r:id="rId5"/>
              </a:rPr>
              <a:t>[1951] </a:t>
            </a:r>
            <a:r>
              <a:rPr sz="1900" u="sng" spc="14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 panose="020B0604020202020204"/>
                <a:cs typeface="Arial" panose="020B0604020202020204"/>
                <a:hlinkClick r:id="rId5"/>
              </a:rPr>
              <a:t>20 </a:t>
            </a:r>
            <a:r>
              <a:rPr sz="1900" u="sng" spc="-4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 panose="020B0604020202020204"/>
                <a:cs typeface="Arial" panose="020B0604020202020204"/>
                <a:hlinkClick r:id="rId5"/>
              </a:rPr>
              <a:t>ITR </a:t>
            </a:r>
            <a:r>
              <a:rPr sz="1900" u="sng" spc="14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 panose="020B0604020202020204"/>
                <a:cs typeface="Arial" panose="020B0604020202020204"/>
                <a:hlinkClick r:id="rId5"/>
              </a:rPr>
              <a:t>8</a:t>
            </a:r>
            <a:r>
              <a:rPr sz="1900" u="sng" spc="21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 panose="020B0604020202020204"/>
                <a:cs typeface="Arial" panose="020B0604020202020204"/>
                <a:hlinkClick r:id="rId5"/>
              </a:rPr>
              <a:t> </a:t>
            </a:r>
            <a:r>
              <a:rPr sz="1900" u="sng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 panose="020B0604020202020204"/>
                <a:cs typeface="Arial" panose="020B0604020202020204"/>
                <a:hlinkClick r:id="rId5"/>
              </a:rPr>
              <a:t>(Pat.)</a:t>
            </a:r>
            <a:endParaRPr sz="19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1576" y="6409053"/>
            <a:ext cx="2170430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6"/>
              </a:rPr>
              <a:t>b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6"/>
              </a:rPr>
              <a:t>hu</a:t>
            </a:r>
            <a:r>
              <a:rPr sz="1000" dirty="0">
                <a:latin typeface="Verdana" panose="020B0604030504040204"/>
                <a:cs typeface="Verdana" panose="020B0604030504040204"/>
                <a:hlinkClick r:id="rId6"/>
              </a:rPr>
              <a:t>p</a:t>
            </a:r>
            <a:r>
              <a:rPr sz="1000" dirty="0">
                <a:latin typeface="Verdana" panose="020B0604030504040204"/>
                <a:cs typeface="Verdana" panose="020B0604030504040204"/>
                <a:hlinkClick r:id="rId6"/>
              </a:rPr>
              <a:t>e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6"/>
              </a:rPr>
              <a:t>n</a:t>
            </a:r>
            <a:r>
              <a:rPr sz="1000" dirty="0">
                <a:latin typeface="Verdana" panose="020B0604030504040204"/>
                <a:cs typeface="Verdana" panose="020B0604030504040204"/>
                <a:hlinkClick r:id="rId6"/>
              </a:rPr>
              <a:t>d</a:t>
            </a:r>
            <a:r>
              <a:rPr sz="1000" dirty="0">
                <a:latin typeface="Verdana" panose="020B0604030504040204"/>
                <a:cs typeface="Verdana" panose="020B0604030504040204"/>
                <a:hlinkClick r:id="rId6"/>
              </a:rPr>
              <a:t>r</a:t>
            </a:r>
            <a:r>
              <a:rPr sz="1000" spc="-5" dirty="0">
                <a:latin typeface="Verdana" panose="020B0604030504040204"/>
                <a:cs typeface="Verdana" panose="020B0604030504040204"/>
                <a:hlinkClick r:id="rId6"/>
              </a:rPr>
              <a:t>a</a:t>
            </a:r>
            <a:r>
              <a:rPr sz="1000" dirty="0">
                <a:latin typeface="Verdana" panose="020B0604030504040204"/>
                <a:cs typeface="Verdana" panose="020B0604030504040204"/>
                <a:hlinkClick r:id="rId6"/>
              </a:rPr>
              <a:t>s</a:t>
            </a:r>
            <a:r>
              <a:rPr sz="1000" spc="15" dirty="0">
                <a:latin typeface="Verdana" panose="020B0604030504040204"/>
                <a:cs typeface="Verdana" panose="020B0604030504040204"/>
                <a:hlinkClick r:id="rId6"/>
              </a:rPr>
              <a:t>h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6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6"/>
              </a:rPr>
              <a:t>h</a:t>
            </a:r>
            <a:r>
              <a:rPr sz="1000" spc="5" dirty="0">
                <a:latin typeface="Verdana" panose="020B0604030504040204"/>
                <a:cs typeface="Verdana" panose="020B0604030504040204"/>
                <a:hlinkClick r:id="rId6"/>
              </a:rPr>
              <a:t>ca@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6"/>
              </a:rPr>
              <a:t>h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6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6"/>
              </a:rPr>
              <a:t>t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6"/>
              </a:rPr>
              <a:t>m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6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6"/>
              </a:rPr>
              <a:t>i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6"/>
              </a:rPr>
              <a:t>l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6"/>
              </a:rPr>
              <a:t>.</a:t>
            </a:r>
            <a:r>
              <a:rPr sz="1000" dirty="0">
                <a:latin typeface="Verdana" panose="020B0604030504040204"/>
                <a:cs typeface="Verdana" panose="020B0604030504040204"/>
                <a:hlinkClick r:id="rId6"/>
              </a:rPr>
              <a:t>c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6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6"/>
              </a:rPr>
              <a:t>m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*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**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932250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7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176530"/>
            <a:ext cx="7969250" cy="5598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8605" algn="l"/>
              </a:tabLst>
            </a:pPr>
            <a:r>
              <a:rPr sz="1050" spc="-290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	</a:t>
            </a:r>
            <a:r>
              <a:rPr sz="1600" b="1" spc="-70" dirty="0">
                <a:latin typeface="Times New Roman" panose="02020603050405020304"/>
                <a:cs typeface="Times New Roman" panose="02020603050405020304"/>
              </a:rPr>
              <a:t>F. </a:t>
            </a:r>
            <a:r>
              <a:rPr sz="1600" b="1" dirty="0">
                <a:latin typeface="Times New Roman" panose="02020603050405020304"/>
                <a:cs typeface="Times New Roman" panose="02020603050405020304"/>
              </a:rPr>
              <a:t>No.</a:t>
            </a:r>
            <a:r>
              <a:rPr sz="1600" b="1" spc="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-10" dirty="0">
                <a:latin typeface="Times New Roman" panose="02020603050405020304"/>
                <a:cs typeface="Times New Roman" panose="02020603050405020304"/>
              </a:rPr>
              <a:t>225/391/2017/ITA.II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268605">
              <a:lnSpc>
                <a:spcPct val="100000"/>
              </a:lnSpc>
            </a:pP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Government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1600" spc="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India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268605">
              <a:lnSpc>
                <a:spcPct val="100000"/>
              </a:lnSpc>
            </a:pPr>
            <a:r>
              <a:rPr sz="1600" spc="5" dirty="0">
                <a:latin typeface="Times New Roman" panose="02020603050405020304"/>
                <a:cs typeface="Times New Roman" panose="02020603050405020304"/>
              </a:rPr>
              <a:t>Ministry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Finance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Department of Revenue</a:t>
            </a:r>
            <a:r>
              <a:rPr sz="16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(CBDT)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Times New Roman" panose="02020603050405020304"/>
                <a:cs typeface="Times New Roman" panose="02020603050405020304"/>
              </a:rPr>
              <a:t>North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Block,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New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Delhi,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 24th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600" spc="-15" dirty="0">
                <a:latin typeface="Times New Roman" panose="02020603050405020304"/>
                <a:cs typeface="Times New Roman" panose="02020603050405020304"/>
              </a:rPr>
              <a:t>November,</a:t>
            </a:r>
            <a:r>
              <a:rPr sz="1600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2017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268605" indent="-256540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6000"/>
              <a:buFont typeface="Arial" panose="020B0604020202020204"/>
              <a:buChar char=""/>
              <a:tabLst>
                <a:tab pos="268605" algn="l"/>
                <a:tab pos="269240" algn="l"/>
              </a:tabLst>
            </a:pPr>
            <a:r>
              <a:rPr sz="1600" spc="-145" dirty="0">
                <a:latin typeface="Times New Roman" panose="02020603050405020304"/>
                <a:cs typeface="Times New Roman" panose="02020603050405020304"/>
              </a:rPr>
              <a:t>To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268605" algn="just">
              <a:lnSpc>
                <a:spcPct val="100000"/>
              </a:lnSpc>
            </a:pPr>
            <a:r>
              <a:rPr sz="1600" spc="-15" dirty="0">
                <a:latin typeface="Times New Roman" panose="02020603050405020304"/>
                <a:cs typeface="Times New Roman" panose="02020603050405020304"/>
              </a:rPr>
              <a:t>All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Principal Chief-Commissioners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of Income-tax/Directors-General of</a:t>
            </a:r>
            <a:r>
              <a:rPr sz="1600" spc="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Income-tax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268605" indent="-256540" algn="just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6000"/>
              <a:buFont typeface="Arial" panose="020B0604020202020204"/>
              <a:buChar char=""/>
              <a:tabLst>
                <a:tab pos="269240" algn="l"/>
              </a:tabLst>
            </a:pPr>
            <a:r>
              <a:rPr sz="1600" dirty="0">
                <a:latin typeface="Times New Roman" panose="02020603050405020304"/>
                <a:cs typeface="Times New Roman" panose="02020603050405020304"/>
              </a:rPr>
              <a:t>Sir/Madam,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380"/>
              </a:spcBef>
              <a:buClr>
                <a:srgbClr val="2CA1BE"/>
              </a:buClr>
              <a:buSzPct val="66000"/>
              <a:buFont typeface="Arial" panose="020B0604020202020204"/>
              <a:buChar char=""/>
              <a:tabLst>
                <a:tab pos="269240" algn="l"/>
              </a:tabLst>
            </a:pPr>
            <a:r>
              <a:rPr sz="1600" dirty="0">
                <a:latin typeface="Times New Roman" panose="02020603050405020304"/>
                <a:cs typeface="Times New Roman" panose="02020603050405020304"/>
              </a:rPr>
              <a:t>Subject: </a:t>
            </a:r>
            <a:r>
              <a:rPr sz="1600" b="1" spc="-10" dirty="0">
                <a:latin typeface="Times New Roman" panose="02020603050405020304"/>
                <a:cs typeface="Times New Roman" panose="02020603050405020304"/>
              </a:rPr>
              <a:t>Some </a:t>
            </a:r>
            <a:r>
              <a:rPr sz="1600" b="1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600" b="1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600" b="1" dirty="0">
                <a:latin typeface="Times New Roman" panose="02020603050405020304"/>
                <a:cs typeface="Times New Roman" panose="02020603050405020304"/>
              </a:rPr>
              <a:t>important issues </a:t>
            </a:r>
            <a:r>
              <a:rPr sz="1600" b="1" spc="-1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600" b="1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1600" b="1" spc="-5" dirty="0">
                <a:latin typeface="Times New Roman" panose="02020603050405020304"/>
                <a:cs typeface="Times New Roman" panose="02020603050405020304"/>
              </a:rPr>
              <a:t>considered </a:t>
            </a:r>
            <a:r>
              <a:rPr sz="1600" b="1" spc="5" dirty="0">
                <a:latin typeface="Times New Roman" panose="02020603050405020304"/>
                <a:cs typeface="Times New Roman" panose="02020603050405020304"/>
              </a:rPr>
              <a:t>while </a:t>
            </a:r>
            <a:r>
              <a:rPr sz="1600" b="1" spc="-5" dirty="0">
                <a:latin typeface="Times New Roman" panose="02020603050405020304"/>
                <a:cs typeface="Times New Roman" panose="02020603050405020304"/>
              </a:rPr>
              <a:t>framing </a:t>
            </a:r>
            <a:r>
              <a:rPr sz="1600" b="1" spc="-10" dirty="0">
                <a:latin typeface="Times New Roman" panose="02020603050405020304"/>
                <a:cs typeface="Times New Roman" panose="02020603050405020304"/>
              </a:rPr>
              <a:t>scrutiny  </a:t>
            </a:r>
            <a:r>
              <a:rPr sz="1600" b="1" spc="-5" dirty="0">
                <a:latin typeface="Times New Roman" panose="02020603050405020304"/>
                <a:cs typeface="Times New Roman" panose="02020603050405020304"/>
              </a:rPr>
              <a:t>assessments </a:t>
            </a:r>
            <a:r>
              <a:rPr sz="1600" b="1" spc="5" dirty="0">
                <a:latin typeface="Times New Roman" panose="02020603050405020304"/>
                <a:cs typeface="Times New Roman" panose="02020603050405020304"/>
              </a:rPr>
              <a:t>pertaining </a:t>
            </a:r>
            <a:r>
              <a:rPr sz="1600" b="1" spc="-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600" b="1" dirty="0">
                <a:latin typeface="Times New Roman" panose="02020603050405020304"/>
                <a:cs typeface="Times New Roman" panose="02020603050405020304"/>
              </a:rPr>
              <a:t>filing </a:t>
            </a:r>
            <a:r>
              <a:rPr sz="1600" b="1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600" b="1" spc="-5" dirty="0">
                <a:latin typeface="Times New Roman" panose="02020603050405020304"/>
                <a:cs typeface="Times New Roman" panose="02020603050405020304"/>
              </a:rPr>
              <a:t>revised/belated </a:t>
            </a:r>
            <a:r>
              <a:rPr sz="1600" b="1" spc="-10" dirty="0">
                <a:latin typeface="Times New Roman" panose="02020603050405020304"/>
                <a:cs typeface="Times New Roman" panose="02020603050405020304"/>
              </a:rPr>
              <a:t>returns </a:t>
            </a:r>
            <a:r>
              <a:rPr sz="1600" b="1" spc="-5" dirty="0">
                <a:latin typeface="Times New Roman" panose="02020603050405020304"/>
                <a:cs typeface="Times New Roman" panose="02020603050405020304"/>
              </a:rPr>
              <a:t>by </a:t>
            </a:r>
            <a:r>
              <a:rPr sz="1600" b="1" dirty="0">
                <a:latin typeface="Times New Roman" panose="02020603050405020304"/>
                <a:cs typeface="Times New Roman" panose="02020603050405020304"/>
              </a:rPr>
              <a:t>assessees, post-  demonetisation-reg.-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268605" marR="6350" indent="-256540" algn="just">
              <a:lnSpc>
                <a:spcPct val="100000"/>
              </a:lnSpc>
              <a:spcBef>
                <a:spcPts val="415"/>
              </a:spcBef>
              <a:buClr>
                <a:srgbClr val="2CA1BE"/>
              </a:buClr>
              <a:buSzPct val="66000"/>
              <a:buFont typeface="Arial" panose="020B0604020202020204"/>
              <a:buChar char=""/>
              <a:tabLst>
                <a:tab pos="269240" algn="l"/>
              </a:tabLst>
            </a:pPr>
            <a:r>
              <a:rPr sz="1600" dirty="0">
                <a:latin typeface="Times New Roman" panose="02020603050405020304"/>
                <a:cs typeface="Times New Roman" panose="02020603050405020304"/>
              </a:rPr>
              <a:t>Post-demonetisation, it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found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some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of the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assessees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tried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build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an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explanation for 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cash deposits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in their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bank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account(s)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by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manipulating their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books-of-accounts and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filing </a:t>
            </a:r>
            <a:r>
              <a:rPr sz="1600" dirty="0">
                <a:latin typeface="Times New Roman" panose="02020603050405020304"/>
                <a:cs typeface="Times New Roman" panose="02020603050405020304"/>
                <a:hlinkClick r:id="rId1"/>
              </a:rPr>
              <a:t> </a:t>
            </a:r>
            <a:r>
              <a:rPr sz="1600" spc="-5" dirty="0">
                <a:latin typeface="Times New Roman" panose="02020603050405020304"/>
                <a:cs typeface="Times New Roman" panose="02020603050405020304"/>
                <a:hlinkClick r:id="rId1"/>
              </a:rPr>
              <a:t>revised/belated </a:t>
            </a:r>
            <a:r>
              <a:rPr sz="1600" dirty="0">
                <a:latin typeface="Times New Roman" panose="02020603050405020304"/>
                <a:cs typeface="Times New Roman" panose="02020603050405020304"/>
                <a:hlinkClick r:id="rId1"/>
              </a:rPr>
              <a:t>income-tax returns. </a:t>
            </a:r>
            <a:r>
              <a:rPr sz="1600" spc="-15" dirty="0">
                <a:latin typeface="Times New Roman" panose="02020603050405020304"/>
                <a:cs typeface="Times New Roman" panose="02020603050405020304"/>
                <a:hlinkClick r:id="rId1"/>
              </a:rPr>
              <a:t>In </a:t>
            </a:r>
            <a:r>
              <a:rPr sz="1600" dirty="0">
                <a:latin typeface="Times New Roman" panose="02020603050405020304"/>
                <a:cs typeface="Times New Roman" panose="02020603050405020304"/>
                <a:hlinkClick r:id="rId1"/>
              </a:rPr>
              <a:t>this </a:t>
            </a:r>
            <a:r>
              <a:rPr sz="1600" spc="-5" dirty="0">
                <a:latin typeface="Times New Roman" panose="02020603050405020304"/>
                <a:cs typeface="Times New Roman" panose="02020603050405020304"/>
                <a:hlinkClick r:id="rId1"/>
              </a:rPr>
              <a:t>regard, Finance </a:t>
            </a:r>
            <a:r>
              <a:rPr sz="1600" dirty="0">
                <a:latin typeface="Times New Roman" panose="02020603050405020304"/>
                <a:cs typeface="Times New Roman" panose="02020603050405020304"/>
                <a:hlinkClick r:id="rId1"/>
              </a:rPr>
              <a:t>Ministry issued a</a:t>
            </a:r>
            <a:r>
              <a:rPr sz="1600" dirty="0">
                <a:solidFill>
                  <a:srgbClr val="FF8118"/>
                </a:solidFill>
                <a:latin typeface="Times New Roman" panose="02020603050405020304"/>
                <a:cs typeface="Times New Roman" panose="02020603050405020304"/>
                <a:hlinkClick r:id="rId1"/>
              </a:rPr>
              <a:t> </a:t>
            </a:r>
            <a:r>
              <a:rPr sz="1600" u="sng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1"/>
              </a:rPr>
              <a:t>Press </a:t>
            </a:r>
            <a:r>
              <a:rPr sz="1600" u="sng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1"/>
              </a:rPr>
              <a:t>Release </a:t>
            </a:r>
            <a:r>
              <a:rPr sz="1600" u="sng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1"/>
              </a:rPr>
              <a:t> dated </a:t>
            </a:r>
            <a:r>
              <a:rPr sz="1600" u="sng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1"/>
              </a:rPr>
              <a:t>14th December </a:t>
            </a:r>
            <a:r>
              <a:rPr sz="1600" u="sng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1"/>
              </a:rPr>
              <a:t>2016</a:t>
            </a:r>
            <a:r>
              <a:rPr sz="1600" dirty="0">
                <a:solidFill>
                  <a:srgbClr val="FF8118"/>
                </a:solidFill>
                <a:latin typeface="Times New Roman" panose="02020603050405020304"/>
                <a:cs typeface="Times New Roman" panose="02020603050405020304"/>
                <a:hlinkClick r:id="rId1"/>
              </a:rPr>
              <a:t> </a:t>
            </a:r>
            <a:r>
              <a:rPr sz="1600" spc="-5" dirty="0">
                <a:latin typeface="Times New Roman" panose="02020603050405020304"/>
                <a:cs typeface="Times New Roman" panose="02020603050405020304"/>
                <a:hlinkClick r:id="rId1"/>
              </a:rPr>
              <a:t>in </a:t>
            </a:r>
            <a:r>
              <a:rPr sz="1600" spc="-10" dirty="0">
                <a:latin typeface="Times New Roman" panose="02020603050405020304"/>
                <a:cs typeface="Times New Roman" panose="02020603050405020304"/>
                <a:hlinkClick r:id="rId1"/>
              </a:rPr>
              <a:t>which </a:t>
            </a:r>
            <a:r>
              <a:rPr sz="1600" dirty="0">
                <a:latin typeface="Times New Roman" panose="02020603050405020304"/>
                <a:cs typeface="Times New Roman" panose="02020603050405020304"/>
                <a:hlinkClick r:id="rId1"/>
              </a:rPr>
              <a:t>it </a:t>
            </a:r>
            <a:r>
              <a:rPr sz="1600" spc="-5" dirty="0">
                <a:latin typeface="Times New Roman" panose="02020603050405020304"/>
                <a:cs typeface="Times New Roman" panose="02020603050405020304"/>
                <a:hlinkClick r:id="rId1"/>
              </a:rPr>
              <a:t>had cautioned </a:t>
            </a:r>
            <a:r>
              <a:rPr sz="1600" dirty="0">
                <a:latin typeface="Times New Roman" panose="02020603050405020304"/>
                <a:cs typeface="Times New Roman" panose="02020603050405020304"/>
                <a:hlinkClick r:id="rId1"/>
              </a:rPr>
              <a:t>that post-demonetisation </a:t>
            </a:r>
            <a:r>
              <a:rPr sz="1600" spc="-10" dirty="0">
                <a:latin typeface="Times New Roman" panose="02020603050405020304"/>
                <a:cs typeface="Times New Roman" panose="02020603050405020304"/>
                <a:hlinkClick r:id="rId1"/>
              </a:rPr>
              <a:t>exercise,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provisions of Income-tax Act, 1961 (‘Act’) which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permitted filing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a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revised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or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a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belated  return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certain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situations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should not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misused.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The Release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further stated that any instance 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a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revised/belated return of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income coming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the notice of Income-tax Department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which 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reflected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any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manipulation of book-of-accounts, cash-in-hand,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profits etc.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justify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cash 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deposit being made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bank-account(s)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might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lead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to taking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necessary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action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under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 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relevant provisions of the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Act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by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Income-tax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Department. Based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upon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risk-assessment, 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several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such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cases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were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selected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for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scrutiny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Computer Aided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Scrutiny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Selection 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(CASS)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during this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financial</a:t>
            </a:r>
            <a:r>
              <a:rPr sz="1600" spc="-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30" dirty="0">
                <a:latin typeface="Times New Roman" panose="02020603050405020304"/>
                <a:cs typeface="Times New Roman" panose="02020603050405020304"/>
              </a:rPr>
              <a:t>year.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1576" y="6409053"/>
            <a:ext cx="2170430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b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hu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p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e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n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d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r</a:t>
            </a:r>
            <a:r>
              <a:rPr sz="1000" spc="-5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s</a:t>
            </a:r>
            <a:r>
              <a:rPr sz="1000" spc="15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5" dirty="0">
                <a:latin typeface="Verdana" panose="020B0604030504040204"/>
                <a:cs typeface="Verdana" panose="020B0604030504040204"/>
                <a:hlinkClick r:id="rId2"/>
              </a:rPr>
              <a:t>ca@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t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m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i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l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.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c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m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*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**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932250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7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121665"/>
            <a:ext cx="7969884" cy="565467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68605" marR="5080" indent="-256540" algn="just">
              <a:lnSpc>
                <a:spcPct val="80000"/>
              </a:lnSpc>
              <a:spcBef>
                <a:spcPts val="530"/>
              </a:spcBef>
            </a:pPr>
            <a:r>
              <a:rPr sz="1200" spc="-340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</a:t>
            </a:r>
            <a:r>
              <a:rPr sz="1200" spc="1035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2.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Under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Act,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revision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income-tax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return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is allowed only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if any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omission </a:t>
            </a:r>
            <a:r>
              <a:rPr sz="1800" spc="-55" dirty="0">
                <a:latin typeface="Times New Roman" panose="02020603050405020304"/>
                <a:cs typeface="Times New Roman" panose="02020603050405020304"/>
              </a:rPr>
              <a:t>or 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wrong statement is discovered therein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by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concerned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assesse.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Such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omission </a:t>
            </a:r>
            <a:r>
              <a:rPr sz="1800" spc="10" dirty="0">
                <a:latin typeface="Times New Roman" panose="02020603050405020304"/>
                <a:cs typeface="Times New Roman" panose="02020603050405020304"/>
              </a:rPr>
              <a:t>or 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wrong statement should have occurred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due </a:t>
            </a:r>
            <a:r>
              <a:rPr sz="1800" spc="-1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a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bonafide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inadvertent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error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or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a 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mistake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on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the part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the assesse. Therefore,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situations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where 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enquiries/verification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course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assessment proceedings suggest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manipulations 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made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fictitiously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merely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build an explanation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for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cash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deposits in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bank 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account(s),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the revised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return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itself becomes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questionable </a:t>
            </a:r>
            <a:r>
              <a:rPr sz="1800" spc="-20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therefore,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the  transactions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disclosed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800" spc="-15" dirty="0">
                <a:latin typeface="Times New Roman" panose="02020603050405020304"/>
                <a:cs typeface="Times New Roman" panose="02020603050405020304"/>
              </a:rPr>
              <a:t>it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which are over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above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the original return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are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liable </a:t>
            </a:r>
            <a:r>
              <a:rPr sz="1800" spc="-25" dirty="0">
                <a:latin typeface="Times New Roman" panose="02020603050405020304"/>
                <a:cs typeface="Times New Roman" panose="02020603050405020304"/>
              </a:rPr>
              <a:t>to 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taxed under anti-abuse provisions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of the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Act. </a:t>
            </a:r>
            <a:r>
              <a:rPr sz="1800" spc="-20" dirty="0">
                <a:latin typeface="Times New Roman" panose="02020603050405020304"/>
                <a:cs typeface="Times New Roman" panose="02020603050405020304"/>
              </a:rPr>
              <a:t>Similarly,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800" spc="-15" dirty="0">
                <a:latin typeface="Times New Roman" panose="02020603050405020304"/>
                <a:cs typeface="Times New Roman" panose="02020603050405020304"/>
              </a:rPr>
              <a:t>case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a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belated 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return, it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would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crucial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examine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the trend and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business practices </a:t>
            </a:r>
            <a:r>
              <a:rPr sz="1800" spc="1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a  particular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assessee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while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ascertaining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the legitimacy </a:t>
            </a:r>
            <a:r>
              <a:rPr sz="1800" spc="1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the transactions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disclosed </a:t>
            </a:r>
            <a:r>
              <a:rPr sz="1800" spc="-25" dirty="0">
                <a:latin typeface="Times New Roman" panose="02020603050405020304"/>
                <a:cs typeface="Times New Roman" panose="02020603050405020304"/>
              </a:rPr>
              <a:t>in 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a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belated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return,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filed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post-demonetisation. In such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cases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already under </a:t>
            </a:r>
            <a:r>
              <a:rPr sz="1800" spc="-20" dirty="0">
                <a:latin typeface="Times New Roman" panose="02020603050405020304"/>
                <a:cs typeface="Times New Roman" panose="02020603050405020304"/>
              </a:rPr>
              <a:t>scrutiny, 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some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instances which might indicate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assessee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had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filed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revised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or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belated 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return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merely as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a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cover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up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explain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cash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deposits in bank accounts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are: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201295" indent="-189230" algn="just">
              <a:lnSpc>
                <a:spcPts val="1920"/>
              </a:lnSpc>
              <a:buAutoNum type="romanLcPeriod"/>
              <a:tabLst>
                <a:tab pos="201930" algn="l"/>
              </a:tabLst>
            </a:pPr>
            <a:r>
              <a:rPr sz="1800" spc="-5" dirty="0">
                <a:latin typeface="Times New Roman" panose="02020603050405020304"/>
                <a:cs typeface="Times New Roman" panose="02020603050405020304"/>
              </a:rPr>
              <a:t>Unsubstantiated</a:t>
            </a:r>
            <a:r>
              <a:rPr sz="1800" spc="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reduction</a:t>
            </a:r>
            <a:r>
              <a:rPr sz="1800" spc="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1800" spc="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closing</a:t>
            </a:r>
            <a:r>
              <a:rPr sz="1800" spc="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stock</a:t>
            </a:r>
            <a:r>
              <a:rPr sz="1800" spc="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15" dirty="0"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1800" spc="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1800" spc="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revised</a:t>
            </a:r>
            <a:r>
              <a:rPr sz="1800" spc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return</a:t>
            </a:r>
            <a:r>
              <a:rPr sz="1800" spc="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vis-a-vis</a:t>
            </a:r>
            <a:r>
              <a:rPr sz="1800" spc="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1800" spc="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figures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268605" algn="just">
              <a:lnSpc>
                <a:spcPts val="1935"/>
              </a:lnSpc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in original</a:t>
            </a:r>
            <a:r>
              <a:rPr sz="1800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return;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253365" indent="-241300">
              <a:lnSpc>
                <a:spcPts val="2125"/>
              </a:lnSpc>
              <a:buAutoNum type="romanLcPeriod" startAt="2"/>
              <a:tabLst>
                <a:tab pos="254000" algn="l"/>
              </a:tabLst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Reporting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higher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sales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in the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revised</a:t>
            </a:r>
            <a:r>
              <a:rPr sz="1800" spc="-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return;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317500" indent="-304800">
              <a:lnSpc>
                <a:spcPts val="2125"/>
              </a:lnSpc>
              <a:buAutoNum type="romanLcPeriod" startAt="2"/>
              <a:tabLst>
                <a:tab pos="317500" algn="l"/>
              </a:tabLst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Cash-in-hand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as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on 31.03.2016 or 31.03.2015 </a:t>
            </a:r>
            <a:r>
              <a:rPr sz="1800" spc="-15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enhanced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in the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revised</a:t>
            </a:r>
            <a:r>
              <a:rPr sz="1800" spc="-1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return;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356870" indent="-344805">
              <a:lnSpc>
                <a:spcPts val="1935"/>
              </a:lnSpc>
              <a:buAutoNum type="romanLcPeriod" startAt="2"/>
              <a:tabLst>
                <a:tab pos="357505" algn="l"/>
              </a:tabLst>
            </a:pPr>
            <a:r>
              <a:rPr sz="1800" spc="-5" dirty="0">
                <a:latin typeface="Times New Roman" panose="02020603050405020304"/>
                <a:cs typeface="Times New Roman" panose="02020603050405020304"/>
              </a:rPr>
              <a:t>Additional</a:t>
            </a:r>
            <a:r>
              <a:rPr sz="1800" spc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cash</a:t>
            </a:r>
            <a:r>
              <a:rPr sz="1800" spc="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inflow</a:t>
            </a:r>
            <a:r>
              <a:rPr sz="1800" spc="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claimed</a:t>
            </a:r>
            <a:r>
              <a:rPr sz="1800" spc="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1800" spc="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1800" spc="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out</a:t>
            </a:r>
            <a:r>
              <a:rPr sz="1800" spc="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1800" spc="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earlier</a:t>
            </a:r>
            <a:r>
              <a:rPr sz="1800" spc="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year</a:t>
            </a:r>
            <a:r>
              <a:rPr sz="1800" spc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savings,</a:t>
            </a:r>
            <a:r>
              <a:rPr sz="1800" spc="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receipt</a:t>
            </a:r>
            <a:r>
              <a:rPr sz="1800" spc="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10" dirty="0">
                <a:latin typeface="Times New Roman" panose="02020603050405020304"/>
                <a:cs typeface="Times New Roman" panose="02020603050405020304"/>
              </a:rPr>
              <a:t>of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268605">
              <a:lnSpc>
                <a:spcPts val="1935"/>
              </a:lnSpc>
            </a:pPr>
            <a:r>
              <a:rPr sz="1800" spc="-5" dirty="0">
                <a:latin typeface="Times New Roman" panose="02020603050405020304"/>
                <a:cs typeface="Times New Roman" panose="02020603050405020304"/>
              </a:rPr>
              <a:t>loans/advances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/gifts/repayments/sale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capital</a:t>
            </a:r>
            <a:r>
              <a:rPr sz="1800" spc="1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assets;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268605" marR="8890" indent="-256540">
              <a:lnSpc>
                <a:spcPct val="80000"/>
              </a:lnSpc>
              <a:spcBef>
                <a:spcPts val="420"/>
              </a:spcBef>
              <a:buAutoNum type="romanLcPeriod" startAt="5"/>
              <a:tabLst>
                <a:tab pos="278130" algn="l"/>
              </a:tabLst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some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cases,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cash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outflow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might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have been reduced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by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paying some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the  liabilities in</a:t>
            </a:r>
            <a:r>
              <a:rPr sz="1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cash;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323215" indent="-311150">
              <a:lnSpc>
                <a:spcPts val="1895"/>
              </a:lnSpc>
              <a:buAutoNum type="romanLcPeriod" startAt="5"/>
              <a:tabLst>
                <a:tab pos="323850" algn="l"/>
              </a:tabLst>
            </a:pPr>
            <a:r>
              <a:rPr sz="1800" spc="-5" dirty="0">
                <a:latin typeface="Times New Roman" panose="02020603050405020304"/>
                <a:cs typeface="Times New Roman" panose="02020603050405020304"/>
              </a:rPr>
              <a:t>Significantly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lower closing stock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as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on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31.03.2015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or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31.03.2016 as compared</a:t>
            </a:r>
            <a:r>
              <a:rPr sz="1800" spc="-1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to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268605">
              <a:lnSpc>
                <a:spcPts val="1945"/>
              </a:lnSpc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earlier </a:t>
            </a:r>
            <a:r>
              <a:rPr sz="1800" spc="-15" dirty="0">
                <a:latin typeface="Times New Roman" panose="02020603050405020304"/>
                <a:cs typeface="Times New Roman" panose="02020603050405020304"/>
              </a:rPr>
              <a:t>years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in a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belated</a:t>
            </a:r>
            <a:r>
              <a:rPr sz="1800" spc="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return;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1576" y="6409053"/>
            <a:ext cx="2170430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b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hu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p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e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n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d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r</a:t>
            </a:r>
            <a:r>
              <a:rPr sz="1000" spc="-5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s</a:t>
            </a:r>
            <a:r>
              <a:rPr sz="1000" spc="15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5" dirty="0">
                <a:latin typeface="Verdana" panose="020B0604030504040204"/>
                <a:cs typeface="Verdana" panose="020B0604030504040204"/>
                <a:hlinkClick r:id="rId1"/>
              </a:rPr>
              <a:t>ca@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t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m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i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l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.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c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m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*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**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932250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7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252730"/>
            <a:ext cx="796417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8605" algn="l"/>
              </a:tabLst>
            </a:pPr>
            <a:r>
              <a:rPr sz="1050" spc="-290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	</a:t>
            </a:r>
            <a:r>
              <a:rPr sz="1600" spc="-1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such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scenarios, following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issues may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kept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consideration during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verification</a:t>
            </a:r>
            <a:r>
              <a:rPr sz="1600" spc="-1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and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81576" y="6409053"/>
            <a:ext cx="2170430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b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hu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p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e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n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d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r</a:t>
            </a:r>
            <a:r>
              <a:rPr sz="1000" spc="-5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s</a:t>
            </a:r>
            <a:r>
              <a:rPr sz="1000" spc="15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5" dirty="0">
                <a:latin typeface="Verdana" panose="020B0604030504040204"/>
                <a:cs typeface="Verdana" panose="020B0604030504040204"/>
                <a:hlinkClick r:id="rId1"/>
              </a:rPr>
              <a:t>ca@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t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m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i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l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.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c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m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*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**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932250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7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8415019" y="496569"/>
            <a:ext cx="19304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spc="-15" dirty="0">
                <a:latin typeface="Times New Roman" panose="02020603050405020304"/>
                <a:cs typeface="Times New Roman" panose="02020603050405020304"/>
              </a:rPr>
              <a:t>of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972" y="496569"/>
            <a:ext cx="7052945" cy="810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Times New Roman" panose="02020603050405020304"/>
                <a:cs typeface="Times New Roman" panose="02020603050405020304"/>
              </a:rPr>
              <a:t>framing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268605">
              <a:lnSpc>
                <a:spcPct val="100000"/>
              </a:lnSpc>
            </a:pPr>
            <a:r>
              <a:rPr sz="1600" dirty="0">
                <a:latin typeface="Times New Roman" panose="02020603050405020304"/>
                <a:cs typeface="Times New Roman" panose="02020603050405020304"/>
              </a:rPr>
              <a:t>assessments-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415"/>
              </a:spcBef>
            </a:pPr>
            <a:r>
              <a:rPr sz="1600" spc="-30" dirty="0">
                <a:latin typeface="Times New Roman" panose="02020603050405020304"/>
                <a:cs typeface="Times New Roman" panose="02020603050405020304"/>
              </a:rPr>
              <a:t>I.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claim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enhanced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sales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may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compared with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Central </a:t>
            </a:r>
            <a:r>
              <a:rPr sz="1600" spc="-45" dirty="0">
                <a:latin typeface="Times New Roman" panose="02020603050405020304"/>
                <a:cs typeface="Times New Roman" panose="02020603050405020304"/>
              </a:rPr>
              <a:t>Excise/VAT</a:t>
            </a:r>
            <a:r>
              <a:rPr sz="1600" spc="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returns;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972" y="1331798"/>
            <a:ext cx="7969250" cy="3208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8605" indent="-256540" algn="just">
              <a:lnSpc>
                <a:spcPct val="100000"/>
              </a:lnSpc>
              <a:spcBef>
                <a:spcPts val="110"/>
              </a:spcBef>
              <a:buAutoNum type="romanUcPeriod" startAt="2"/>
              <a:tabLst>
                <a:tab pos="269240" algn="l"/>
              </a:tabLst>
            </a:pPr>
            <a:r>
              <a:rPr sz="1600" spc="-5" dirty="0">
                <a:latin typeface="Times New Roman" panose="02020603050405020304"/>
                <a:cs typeface="Times New Roman" panose="02020603050405020304"/>
              </a:rPr>
              <a:t>Whether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parties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whom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additional sales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were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disclosed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have </a:t>
            </a:r>
            <a:r>
              <a:rPr sz="1600" spc="-15" dirty="0">
                <a:latin typeface="Times New Roman" panose="02020603050405020304"/>
                <a:cs typeface="Times New Roman" panose="02020603050405020304"/>
              </a:rPr>
              <a:t>identity,</a:t>
            </a:r>
            <a:r>
              <a:rPr sz="1600" spc="-2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creditworthiness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268605" algn="just">
              <a:lnSpc>
                <a:spcPct val="100000"/>
              </a:lnSpc>
            </a:pPr>
            <a:r>
              <a:rPr sz="1600" spc="5" dirty="0">
                <a:latin typeface="Times New Roman" panose="02020603050405020304"/>
                <a:cs typeface="Times New Roman" panose="02020603050405020304"/>
              </a:rPr>
              <a:t>and transaction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genuine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or</a:t>
            </a:r>
            <a:r>
              <a:rPr sz="1600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not;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268605" marR="6350" indent="-256540" algn="just">
              <a:lnSpc>
                <a:spcPct val="100000"/>
              </a:lnSpc>
              <a:spcBef>
                <a:spcPts val="385"/>
              </a:spcBef>
              <a:buAutoNum type="romanUcPeriod" startAt="3"/>
              <a:tabLst>
                <a:tab pos="335915" algn="l"/>
              </a:tabLst>
            </a:pPr>
            <a:r>
              <a:rPr sz="1600" spc="-5" dirty="0">
                <a:latin typeface="Times New Roman" panose="02020603050405020304"/>
                <a:cs typeface="Times New Roman" panose="02020603050405020304"/>
              </a:rPr>
              <a:t>Where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accounts are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subjected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tax-audit, whether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omission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or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wrong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statement in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 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original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return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pointed out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by the audit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or</a:t>
            </a:r>
            <a:r>
              <a:rPr sz="1600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not;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314325" indent="-302260" algn="just">
              <a:lnSpc>
                <a:spcPct val="100000"/>
              </a:lnSpc>
              <a:spcBef>
                <a:spcPts val="410"/>
              </a:spcBef>
              <a:buAutoNum type="romanUcPeriod" startAt="3"/>
              <a:tabLst>
                <a:tab pos="314960" algn="l"/>
              </a:tabLst>
            </a:pPr>
            <a:r>
              <a:rPr sz="1600" spc="-5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1600" spc="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source</a:t>
            </a:r>
            <a:r>
              <a:rPr sz="1600" spc="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1600" spc="1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cash</a:t>
            </a:r>
            <a:r>
              <a:rPr sz="1600" spc="1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1600" spc="1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hands</a:t>
            </a:r>
            <a:r>
              <a:rPr sz="1600" spc="10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1600" spc="1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1600" spc="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person</a:t>
            </a:r>
            <a:r>
              <a:rPr sz="1600" spc="1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who</a:t>
            </a:r>
            <a:r>
              <a:rPr sz="1600" spc="1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had</a:t>
            </a:r>
            <a:r>
              <a:rPr sz="1600" spc="1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made</a:t>
            </a:r>
            <a:r>
              <a:rPr sz="1600" spc="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payments</a:t>
            </a:r>
            <a:r>
              <a:rPr sz="1600" spc="1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1600" spc="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1600" spc="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assesse</a:t>
            </a:r>
            <a:r>
              <a:rPr sz="1600" spc="11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has</a:t>
            </a:r>
            <a:r>
              <a:rPr sz="1600" spc="1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1600" spc="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10" dirty="0">
                <a:latin typeface="Times New Roman" panose="02020603050405020304"/>
                <a:cs typeface="Times New Roman" panose="02020603050405020304"/>
              </a:rPr>
              <a:t>be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268605" algn="just">
              <a:lnSpc>
                <a:spcPct val="100000"/>
              </a:lnSpc>
            </a:pPr>
            <a:r>
              <a:rPr sz="1600" spc="-5" dirty="0">
                <a:latin typeface="Times New Roman" panose="02020603050405020304"/>
                <a:cs typeface="Times New Roman" panose="02020603050405020304"/>
              </a:rPr>
              <a:t>verified</a:t>
            </a:r>
            <a:r>
              <a:rPr sz="1600" spc="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carefully;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228600" indent="-216535" algn="just">
              <a:lnSpc>
                <a:spcPct val="100000"/>
              </a:lnSpc>
              <a:spcBef>
                <a:spcPts val="410"/>
              </a:spcBef>
              <a:buAutoNum type="romanUcPeriod" startAt="5"/>
              <a:tabLst>
                <a:tab pos="229235" algn="l"/>
              </a:tabLst>
            </a:pPr>
            <a:r>
              <a:rPr sz="1600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past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profile of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concerned assessee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should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thoroughly</a:t>
            </a:r>
            <a:r>
              <a:rPr sz="160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analysed;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268605" marR="6350" indent="-256540" algn="just">
              <a:lnSpc>
                <a:spcPct val="100000"/>
              </a:lnSpc>
              <a:spcBef>
                <a:spcPts val="385"/>
              </a:spcBef>
              <a:buAutoNum type="romanUcPeriod" startAt="5"/>
              <a:tabLst>
                <a:tab pos="354330" algn="l"/>
              </a:tabLst>
            </a:pPr>
            <a:r>
              <a:rPr sz="1600" spc="-5" dirty="0">
                <a:latin typeface="Times New Roman" panose="02020603050405020304"/>
                <a:cs typeface="Times New Roman" panose="02020603050405020304"/>
              </a:rPr>
              <a:t>Where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as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a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result of enquiries/investigations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it </a:t>
            </a:r>
            <a:r>
              <a:rPr sz="1600" spc="-15" dirty="0">
                <a:latin typeface="Times New Roman" panose="02020603050405020304"/>
                <a:cs typeface="Times New Roman" panose="02020603050405020304"/>
              </a:rPr>
              <a:t>emerges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figures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revised/belated  return are fudged, the figure of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manipulated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receipts/sales/stock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etc.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is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liable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to be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taxed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as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a  cash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credit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under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section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68 and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not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merely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on net profit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basis;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402590" indent="-390525" algn="just">
              <a:lnSpc>
                <a:spcPct val="100000"/>
              </a:lnSpc>
              <a:spcBef>
                <a:spcPts val="410"/>
              </a:spcBef>
              <a:buAutoNum type="romanUcPeriod" startAt="5"/>
              <a:tabLst>
                <a:tab pos="403225" algn="l"/>
              </a:tabLst>
            </a:pP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Any</a:t>
            </a:r>
            <a:r>
              <a:rPr sz="1600" spc="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undisclosed</a:t>
            </a:r>
            <a:r>
              <a:rPr sz="1600" spc="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expenditure</a:t>
            </a:r>
            <a:r>
              <a:rPr sz="1600" spc="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detected</a:t>
            </a:r>
            <a:r>
              <a:rPr sz="1600" spc="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after</a:t>
            </a:r>
            <a:r>
              <a:rPr sz="1600" spc="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reduction</a:t>
            </a:r>
            <a:r>
              <a:rPr sz="1600" spc="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1600" spc="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cash</a:t>
            </a:r>
            <a:r>
              <a:rPr sz="1600" spc="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in</a:t>
            </a:r>
            <a:r>
              <a:rPr sz="1600" spc="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hand</a:t>
            </a:r>
            <a:r>
              <a:rPr sz="1600" spc="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10" dirty="0">
                <a:latin typeface="Times New Roman" panose="02020603050405020304"/>
                <a:cs typeface="Times New Roman" panose="02020603050405020304"/>
              </a:rPr>
              <a:t>by</a:t>
            </a:r>
            <a:r>
              <a:rPr sz="1600" spc="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5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1600" spc="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assesse</a:t>
            </a:r>
            <a:r>
              <a:rPr sz="1600" spc="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dirty="0">
                <a:latin typeface="Times New Roman" panose="02020603050405020304"/>
                <a:cs typeface="Times New Roman" panose="02020603050405020304"/>
              </a:rPr>
              <a:t>may</a:t>
            </a:r>
            <a:r>
              <a:rPr sz="1600" spc="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10" dirty="0">
                <a:latin typeface="Times New Roman" panose="02020603050405020304"/>
                <a:cs typeface="Times New Roman" panose="02020603050405020304"/>
              </a:rPr>
              <a:t>be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268605" algn="just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Times New Roman" panose="02020603050405020304"/>
                <a:cs typeface="Times New Roman" panose="02020603050405020304"/>
              </a:rPr>
              <a:t>verified</a:t>
            </a:r>
            <a:r>
              <a:rPr sz="1600" spc="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spc="-10" dirty="0">
                <a:latin typeface="Times New Roman" panose="02020603050405020304"/>
                <a:cs typeface="Times New Roman" panose="02020603050405020304"/>
              </a:rPr>
              <a:t>carefully;</a:t>
            </a:r>
            <a:endParaRPr sz="16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972" y="502361"/>
            <a:ext cx="796290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VII.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. Significantly </a:t>
            </a:r>
            <a:r>
              <a:rPr sz="2000" spc="-10" dirty="0">
                <a:latin typeface="Times New Roman" panose="02020603050405020304"/>
                <a:cs typeface="Times New Roman" panose="02020603050405020304"/>
              </a:rPr>
              <a:t>higher 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cash-in-hand</a:t>
            </a:r>
            <a:r>
              <a:rPr sz="2000" spc="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as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on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31.03.2016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or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31.03.2015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compared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1576" y="6409053"/>
            <a:ext cx="2170430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b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hu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p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e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n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d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r</a:t>
            </a:r>
            <a:r>
              <a:rPr sz="1000" spc="-5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s</a:t>
            </a:r>
            <a:r>
              <a:rPr sz="1000" spc="15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5" dirty="0">
                <a:latin typeface="Verdana" panose="020B0604030504040204"/>
                <a:cs typeface="Verdana" panose="020B0604030504040204"/>
                <a:hlinkClick r:id="rId1"/>
              </a:rPr>
              <a:t>ca@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t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m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i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l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.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c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m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*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**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932250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7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645972" y="756030"/>
            <a:ext cx="7969250" cy="417258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68605" algn="just">
              <a:lnSpc>
                <a:spcPct val="100000"/>
              </a:lnSpc>
              <a:spcBef>
                <a:spcPts val="505"/>
              </a:spcBef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to the preceding </a:t>
            </a:r>
            <a:r>
              <a:rPr sz="1800" spc="-15" dirty="0">
                <a:latin typeface="Times New Roman" panose="02020603050405020304"/>
                <a:cs typeface="Times New Roman" panose="02020603050405020304"/>
              </a:rPr>
              <a:t>year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in a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belated</a:t>
            </a:r>
            <a:r>
              <a:rPr sz="1800" spc="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return.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410"/>
              </a:spcBef>
              <a:buAutoNum type="romanUcPeriod" startAt="8"/>
              <a:tabLst>
                <a:tab pos="530860" algn="l"/>
              </a:tabLst>
            </a:pPr>
            <a:r>
              <a:rPr sz="1800" spc="-5" dirty="0">
                <a:latin typeface="Times New Roman" panose="02020603050405020304"/>
                <a:cs typeface="Times New Roman" panose="02020603050405020304"/>
              </a:rPr>
              <a:t>Unaccounted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income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so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assessed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scrutiny assessment is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liable to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taxed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at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a  higher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rate without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any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setoff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losses, expenses etc. under section </a:t>
            </a:r>
            <a:r>
              <a:rPr sz="1800" spc="-15" dirty="0">
                <a:latin typeface="Times New Roman" panose="02020603050405020304"/>
                <a:cs typeface="Times New Roman" panose="02020603050405020304"/>
              </a:rPr>
              <a:t>115BBE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the  </a:t>
            </a:r>
            <a:r>
              <a:rPr sz="1800" spc="-15" dirty="0">
                <a:latin typeface="Times New Roman" panose="02020603050405020304"/>
                <a:cs typeface="Times New Roman" panose="02020603050405020304"/>
              </a:rPr>
              <a:t>Act;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268605" marR="6350" indent="-256540" algn="just">
              <a:lnSpc>
                <a:spcPct val="100000"/>
              </a:lnSpc>
              <a:spcBef>
                <a:spcPts val="385"/>
              </a:spcBef>
              <a:buAutoNum type="romanUcPeriod" startAt="8"/>
              <a:tabLst>
                <a:tab pos="421640" algn="l"/>
              </a:tabLst>
            </a:pPr>
            <a:r>
              <a:rPr sz="1800" spc="-1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scenario pertaining </a:t>
            </a:r>
            <a:r>
              <a:rPr sz="1800" spc="-1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800" spc="-30" dirty="0">
                <a:latin typeface="Times New Roman" panose="02020603050405020304"/>
                <a:cs typeface="Times New Roman" panose="02020603050405020304"/>
              </a:rPr>
              <a:t>Wealth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tax returns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earlier years,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it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should </a:t>
            </a:r>
            <a:r>
              <a:rPr sz="1800" spc="10" dirty="0">
                <a:latin typeface="Times New Roman" panose="02020603050405020304"/>
                <a:cs typeface="Times New Roman" panose="02020603050405020304"/>
              </a:rPr>
              <a:t>be 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examined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whether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there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is an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attempt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to build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cash–in-hand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or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any other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asset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so </a:t>
            </a:r>
            <a:r>
              <a:rPr sz="1800" spc="-15" dirty="0">
                <a:latin typeface="Times New Roman" panose="02020603050405020304"/>
                <a:cs typeface="Times New Roman" panose="02020603050405020304"/>
              </a:rPr>
              <a:t>as 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justify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deposit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cash,</a:t>
            </a:r>
            <a:r>
              <a:rPr sz="1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post-demonetisation.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268605" marR="6985" indent="-256540" algn="just">
              <a:lnSpc>
                <a:spcPct val="100000"/>
              </a:lnSpc>
              <a:spcBef>
                <a:spcPts val="415"/>
              </a:spcBef>
              <a:buClr>
                <a:srgbClr val="2CA1BE"/>
              </a:buClr>
              <a:buSzPct val="67000"/>
              <a:buFont typeface="Arial" panose="020B0604020202020204"/>
              <a:buChar char=""/>
              <a:tabLst>
                <a:tab pos="269240" algn="l"/>
              </a:tabLst>
            </a:pPr>
            <a:r>
              <a:rPr sz="1800" spc="-5" dirty="0">
                <a:latin typeface="Times New Roman" panose="02020603050405020304"/>
                <a:cs typeface="Times New Roman" panose="02020603050405020304"/>
              </a:rPr>
              <a:t>The above guidance note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may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brought to the notice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field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authorities in </a:t>
            </a:r>
            <a:r>
              <a:rPr sz="1800" spc="-35" dirty="0">
                <a:latin typeface="Times New Roman" panose="02020603050405020304"/>
                <a:cs typeface="Times New Roman" panose="02020603050405020304"/>
              </a:rPr>
              <a:t>your 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charge. The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above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guidelines are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only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suggestive. Therefore, depending upon  specific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facts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circumstances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a particular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case, Assessing Officer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should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also  </a:t>
            </a:r>
            <a:r>
              <a:rPr sz="1800" spc="5" dirty="0">
                <a:latin typeface="Times New Roman" panose="02020603050405020304"/>
                <a:cs typeface="Times New Roman" panose="02020603050405020304"/>
              </a:rPr>
              <a:t>look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into other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relevant issues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as</a:t>
            </a:r>
            <a:r>
              <a:rPr sz="1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well.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268605" indent="-256540" algn="just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7000"/>
              <a:buFont typeface="Arial" panose="020B0604020202020204"/>
              <a:buChar char=""/>
              <a:tabLst>
                <a:tab pos="269240" algn="l"/>
              </a:tabLst>
            </a:pPr>
            <a:r>
              <a:rPr sz="1800" spc="-40" dirty="0">
                <a:latin typeface="Times New Roman" panose="02020603050405020304"/>
                <a:cs typeface="Times New Roman" panose="02020603050405020304"/>
              </a:rPr>
              <a:t>Yours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20" dirty="0">
                <a:latin typeface="Times New Roman" panose="02020603050405020304"/>
                <a:cs typeface="Times New Roman" panose="02020603050405020304"/>
              </a:rPr>
              <a:t>faithfully,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268605" indent="-256540" algn="just">
              <a:lnSpc>
                <a:spcPct val="100000"/>
              </a:lnSpc>
              <a:spcBef>
                <a:spcPts val="385"/>
              </a:spcBef>
              <a:buClr>
                <a:srgbClr val="2CA1BE"/>
              </a:buClr>
              <a:buSzPct val="67000"/>
              <a:buFont typeface="Arial" panose="020B0604020202020204"/>
              <a:buChar char=""/>
              <a:tabLst>
                <a:tab pos="269240" algn="l"/>
              </a:tabLst>
            </a:pPr>
            <a:r>
              <a:rPr sz="1800" dirty="0">
                <a:latin typeface="Times New Roman" panose="02020603050405020304"/>
                <a:cs typeface="Times New Roman" panose="02020603050405020304"/>
              </a:rPr>
              <a:t>(Rohit</a:t>
            </a:r>
            <a:r>
              <a:rPr sz="1800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20" dirty="0">
                <a:latin typeface="Times New Roman" panose="02020603050405020304"/>
                <a:cs typeface="Times New Roman" panose="02020603050405020304"/>
              </a:rPr>
              <a:t>Garg)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268605" algn="just">
              <a:lnSpc>
                <a:spcPct val="100000"/>
              </a:lnSpc>
            </a:pPr>
            <a:r>
              <a:rPr sz="1800" spc="-20" dirty="0">
                <a:latin typeface="Times New Roman" panose="02020603050405020304"/>
                <a:cs typeface="Times New Roman" panose="02020603050405020304"/>
              </a:rPr>
              <a:t>Director-ITA.II,</a:t>
            </a:r>
            <a:r>
              <a:rPr sz="1800" spc="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CBDT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1454276"/>
            <a:ext cx="7679690" cy="401129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68605" marR="5080" indent="-256540">
              <a:lnSpc>
                <a:spcPct val="80000"/>
              </a:lnSpc>
              <a:spcBef>
                <a:spcPts val="510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8605" algn="l"/>
                <a:tab pos="269240" algn="l"/>
              </a:tabLst>
            </a:pPr>
            <a:r>
              <a:rPr sz="1700" b="1" spc="-45" dirty="0">
                <a:latin typeface="Times New Roman" panose="02020603050405020304"/>
                <a:cs typeface="Times New Roman" panose="02020603050405020304"/>
              </a:rPr>
              <a:t>IT-I</a:t>
            </a:r>
            <a:r>
              <a:rPr sz="170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:</a:t>
            </a:r>
            <a:r>
              <a:rPr sz="1700" b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Where</a:t>
            </a:r>
            <a:r>
              <a:rPr sz="1700" b="1" spc="-1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AO made</a:t>
            </a:r>
            <a:r>
              <a:rPr sz="1700" b="1" spc="-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addition to</a:t>
            </a:r>
            <a:r>
              <a:rPr sz="1700" b="1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assessee's</a:t>
            </a:r>
            <a:r>
              <a:rPr sz="1700" b="1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income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in respect</a:t>
            </a:r>
            <a:r>
              <a:rPr sz="1700" b="1" spc="-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-10" dirty="0">
                <a:latin typeface="Times New Roman" panose="02020603050405020304"/>
                <a:cs typeface="Times New Roman" panose="02020603050405020304"/>
              </a:rPr>
              <a:t>of</a:t>
            </a:r>
            <a:r>
              <a:rPr sz="1700" b="1" spc="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excess</a:t>
            </a:r>
            <a:r>
              <a:rPr sz="1700" b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stock</a:t>
            </a:r>
            <a:r>
              <a:rPr sz="1700" b="1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by  invoking </a:t>
            </a:r>
            <a:r>
              <a:rPr sz="1700" b="1" spc="-10" dirty="0">
                <a:latin typeface="Times New Roman" panose="02020603050405020304"/>
                <a:cs typeface="Times New Roman" panose="02020603050405020304"/>
              </a:rPr>
              <a:t>of provisions of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sec. </a:t>
            </a:r>
            <a:r>
              <a:rPr sz="1700" b="1" spc="-10" dirty="0">
                <a:latin typeface="Times New Roman" panose="02020603050405020304"/>
                <a:cs typeface="Times New Roman" panose="02020603050405020304"/>
              </a:rPr>
              <a:t>115BBE,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in view </a:t>
            </a:r>
            <a:r>
              <a:rPr sz="1700" b="1" spc="-1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700" b="1" spc="10" dirty="0">
                <a:latin typeface="Times New Roman" panose="02020603050405020304"/>
                <a:cs typeface="Times New Roman" panose="02020603050405020304"/>
              </a:rPr>
              <a:t>fact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that amended </a:t>
            </a:r>
            <a:r>
              <a:rPr sz="1700" b="1" spc="-10" dirty="0">
                <a:latin typeface="Times New Roman" panose="02020603050405020304"/>
                <a:cs typeface="Times New Roman" panose="02020603050405020304"/>
              </a:rPr>
              <a:t>provisions of 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sec. </a:t>
            </a:r>
            <a:r>
              <a:rPr sz="1700" b="1" spc="-10" dirty="0">
                <a:latin typeface="Times New Roman" panose="02020603050405020304"/>
                <a:cs typeface="Times New Roman" panose="02020603050405020304"/>
              </a:rPr>
              <a:t>115BBE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were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applicable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with effect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from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1-4-2017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1700" b="1" spc="-10" dirty="0">
                <a:latin typeface="Times New Roman" panose="02020603050405020304"/>
                <a:cs typeface="Times New Roman" panose="02020603050405020304"/>
              </a:rPr>
              <a:t>not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prior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that, 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impugned addition </a:t>
            </a:r>
            <a:r>
              <a:rPr sz="1700" b="1" spc="10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700" b="1" spc="-10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set</a:t>
            </a:r>
            <a:r>
              <a:rPr sz="1700" b="1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aside</a:t>
            </a:r>
            <a:endParaRPr sz="1700">
              <a:latin typeface="Times New Roman" panose="02020603050405020304"/>
              <a:cs typeface="Times New Roman" panose="02020603050405020304"/>
            </a:endParaRPr>
          </a:p>
          <a:p>
            <a:pPr marL="268605" marR="60325" indent="-256540">
              <a:lnSpc>
                <a:spcPct val="80000"/>
              </a:lnSpc>
              <a:spcBef>
                <a:spcPts val="410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8605" algn="l"/>
                <a:tab pos="269240" algn="l"/>
              </a:tabLst>
            </a:pPr>
            <a:r>
              <a:rPr sz="1700" b="1" spc="-25" dirty="0">
                <a:latin typeface="Times New Roman" panose="02020603050405020304"/>
                <a:cs typeface="Times New Roman" panose="02020603050405020304"/>
              </a:rPr>
              <a:t>IT-II: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Where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assessee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had occupied part </a:t>
            </a:r>
            <a:r>
              <a:rPr sz="1700" b="1" spc="-1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house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for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his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residential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purposes  during</a:t>
            </a:r>
            <a:r>
              <a:rPr sz="1700" b="1" spc="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year</a:t>
            </a:r>
            <a:r>
              <a:rPr sz="1700" b="1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under</a:t>
            </a:r>
            <a:r>
              <a:rPr sz="1700" b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consideration,</a:t>
            </a:r>
            <a:r>
              <a:rPr sz="1700" b="1" spc="-1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-60" dirty="0">
                <a:latin typeface="Times New Roman" panose="02020603050405020304"/>
                <a:cs typeface="Times New Roman" panose="02020603050405020304"/>
              </a:rPr>
              <a:t>ALV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for</a:t>
            </a:r>
            <a:r>
              <a:rPr sz="1700" b="1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last</a:t>
            </a:r>
            <a:r>
              <a:rPr sz="1700" b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year</a:t>
            </a:r>
            <a:r>
              <a:rPr sz="1700" b="1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for</a:t>
            </a:r>
            <a:r>
              <a:rPr sz="1700" b="1" spc="-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entire</a:t>
            </a:r>
            <a:r>
              <a:rPr sz="1700" b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house</a:t>
            </a:r>
            <a:r>
              <a:rPr sz="1700" b="1" spc="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could </a:t>
            </a:r>
            <a:r>
              <a:rPr sz="1700" b="1" spc="-10" dirty="0">
                <a:latin typeface="Times New Roman" panose="02020603050405020304"/>
                <a:cs typeface="Times New Roman" panose="02020603050405020304"/>
              </a:rPr>
              <a:t>not</a:t>
            </a:r>
            <a:r>
              <a:rPr sz="1700" b="1" spc="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be  adopted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as </a:t>
            </a:r>
            <a:r>
              <a:rPr sz="1700" b="1" spc="-65" dirty="0">
                <a:latin typeface="Times New Roman" panose="02020603050405020304"/>
                <a:cs typeface="Times New Roman" panose="02020603050405020304"/>
              </a:rPr>
              <a:t>ALV </a:t>
            </a:r>
            <a:r>
              <a:rPr sz="1700" b="1" spc="-1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part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portion </a:t>
            </a:r>
            <a:r>
              <a:rPr sz="1700" b="1" spc="-10" dirty="0">
                <a:latin typeface="Times New Roman" panose="02020603050405020304"/>
                <a:cs typeface="Times New Roman" panose="02020603050405020304"/>
              </a:rPr>
              <a:t>of house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let </a:t>
            </a:r>
            <a:r>
              <a:rPr sz="1700" b="1" spc="-10" dirty="0">
                <a:latin typeface="Times New Roman" panose="02020603050405020304"/>
                <a:cs typeface="Times New Roman" panose="02020603050405020304"/>
              </a:rPr>
              <a:t>out by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assessee Disallowance </a:t>
            </a:r>
            <a:r>
              <a:rPr sz="1700" b="1" spc="-10" dirty="0">
                <a:latin typeface="Times New Roman" panose="02020603050405020304"/>
                <a:cs typeface="Times New Roman" panose="02020603050405020304"/>
              </a:rPr>
              <a:t>under 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section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14A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cannot </a:t>
            </a:r>
            <a:r>
              <a:rPr sz="1700" b="1" spc="10" dirty="0">
                <a:latin typeface="Times New Roman" panose="02020603050405020304"/>
                <a:cs typeface="Times New Roman" panose="02020603050405020304"/>
              </a:rPr>
              <a:t>exceed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amount </a:t>
            </a:r>
            <a:r>
              <a:rPr sz="1700" b="1" spc="-1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exempt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income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further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if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there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is </a:t>
            </a:r>
            <a:r>
              <a:rPr sz="1700" b="1" spc="-10" dirty="0">
                <a:latin typeface="Times New Roman" panose="02020603050405020304"/>
                <a:cs typeface="Times New Roman" panose="02020603050405020304"/>
              </a:rPr>
              <a:t>no 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exempt income, </a:t>
            </a:r>
            <a:r>
              <a:rPr sz="1700" b="1" spc="-10" dirty="0">
                <a:latin typeface="Times New Roman" panose="02020603050405020304"/>
                <a:cs typeface="Times New Roman" panose="02020603050405020304"/>
              </a:rPr>
              <a:t>no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disallowance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can </a:t>
            </a:r>
            <a:r>
              <a:rPr sz="1700" b="1" spc="-10" dirty="0">
                <a:latin typeface="Times New Roman" panose="02020603050405020304"/>
                <a:cs typeface="Times New Roman" panose="02020603050405020304"/>
              </a:rPr>
              <a:t>be</a:t>
            </a:r>
            <a:r>
              <a:rPr sz="1700" b="1" spc="-1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made</a:t>
            </a:r>
            <a:endParaRPr sz="1700">
              <a:latin typeface="Times New Roman" panose="02020603050405020304"/>
              <a:cs typeface="Times New Roman" panose="02020603050405020304"/>
            </a:endParaRPr>
          </a:p>
          <a:p>
            <a:pPr marL="268605" marR="45720" indent="-256540">
              <a:lnSpc>
                <a:spcPct val="80000"/>
              </a:lnSpc>
              <a:spcBef>
                <a:spcPts val="410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8605" algn="l"/>
                <a:tab pos="269240" algn="l"/>
              </a:tabLst>
            </a:pPr>
            <a:r>
              <a:rPr sz="1700" b="1" spc="-20" dirty="0">
                <a:latin typeface="Times New Roman" panose="02020603050405020304"/>
                <a:cs typeface="Times New Roman" panose="02020603050405020304"/>
              </a:rPr>
              <a:t>IT-III:</a:t>
            </a:r>
            <a:r>
              <a:rPr sz="1700" b="1" spc="-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Disallowance</a:t>
            </a:r>
            <a:r>
              <a:rPr sz="1700" b="1" spc="-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under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section</a:t>
            </a:r>
            <a:r>
              <a:rPr sz="1700" b="1" spc="-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14A</a:t>
            </a:r>
            <a:r>
              <a:rPr sz="1700" b="1" spc="-14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cannot</a:t>
            </a:r>
            <a:r>
              <a:rPr sz="1700" b="1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exceed</a:t>
            </a:r>
            <a:r>
              <a:rPr sz="1700" b="1" spc="-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amount</a:t>
            </a:r>
            <a:r>
              <a:rPr sz="1700" b="1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-1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exempt</a:t>
            </a:r>
            <a:r>
              <a:rPr sz="1700" b="1" spc="-3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income  and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further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if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there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is </a:t>
            </a:r>
            <a:r>
              <a:rPr sz="1700" b="1" spc="-10" dirty="0">
                <a:latin typeface="Times New Roman" panose="02020603050405020304"/>
                <a:cs typeface="Times New Roman" panose="02020603050405020304"/>
              </a:rPr>
              <a:t>no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exempt income, </a:t>
            </a:r>
            <a:r>
              <a:rPr sz="1700" b="1" spc="-10" dirty="0">
                <a:latin typeface="Times New Roman" panose="02020603050405020304"/>
                <a:cs typeface="Times New Roman" panose="02020603050405020304"/>
              </a:rPr>
              <a:t>no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disallowance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can</a:t>
            </a:r>
            <a:r>
              <a:rPr sz="1700" b="1" spc="-29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-10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made</a:t>
            </a:r>
            <a:endParaRPr sz="17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1150" spc="-340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</a:t>
            </a:r>
            <a:endParaRPr sz="1150">
              <a:latin typeface="Arial" panose="020B0604020202020204"/>
              <a:cs typeface="Arial" panose="020B0604020202020204"/>
            </a:endParaRPr>
          </a:p>
          <a:p>
            <a:pPr marL="268605" indent="-256540">
              <a:lnSpc>
                <a:spcPct val="100000"/>
              </a:lnSpc>
              <a:spcBef>
                <a:spcPts val="115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8605" algn="l"/>
                <a:tab pos="269240" algn="l"/>
              </a:tabLst>
            </a:pP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[2018] 96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taxmann.com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373 (Jaipur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-</a:t>
            </a:r>
            <a:r>
              <a:rPr sz="1700" b="1" spc="-3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-20" dirty="0">
                <a:latin typeface="Times New Roman" panose="02020603050405020304"/>
                <a:cs typeface="Times New Roman" panose="02020603050405020304"/>
              </a:rPr>
              <a:t>Trib.)</a:t>
            </a:r>
            <a:endParaRPr sz="1700">
              <a:latin typeface="Times New Roman" panose="02020603050405020304"/>
              <a:cs typeface="Times New Roman" panose="02020603050405020304"/>
            </a:endParaRPr>
          </a:p>
          <a:p>
            <a:pPr marL="268605" indent="-256540">
              <a:lnSpc>
                <a:spcPts val="2030"/>
              </a:lnSpc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8605" algn="l"/>
                <a:tab pos="269240" algn="l"/>
              </a:tabLst>
            </a:pPr>
            <a:r>
              <a:rPr sz="1700" b="1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700" b="1" spc="-65" dirty="0">
                <a:latin typeface="Times New Roman" panose="02020603050405020304"/>
                <a:cs typeface="Times New Roman" panose="02020603050405020304"/>
              </a:rPr>
              <a:t>ITAT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JAIPUR</a:t>
            </a:r>
            <a:r>
              <a:rPr sz="1700" b="1" spc="-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BENCH</a:t>
            </a:r>
            <a:endParaRPr sz="1700">
              <a:latin typeface="Times New Roman" panose="02020603050405020304"/>
              <a:cs typeface="Times New Roman" panose="02020603050405020304"/>
            </a:endParaRPr>
          </a:p>
          <a:p>
            <a:pPr marL="268605" indent="-256540">
              <a:lnSpc>
                <a:spcPts val="2030"/>
              </a:lnSpc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8605" algn="l"/>
                <a:tab pos="269240" algn="l"/>
              </a:tabLst>
            </a:pPr>
            <a:r>
              <a:rPr sz="1700" b="1" dirty="0">
                <a:latin typeface="Times New Roman" panose="02020603050405020304"/>
                <a:cs typeface="Times New Roman" panose="02020603050405020304"/>
              </a:rPr>
              <a:t>Assistant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Commissioner of </a:t>
            </a:r>
            <a:r>
              <a:rPr sz="1700" b="1" dirty="0">
                <a:latin typeface="Times New Roman" panose="02020603050405020304"/>
                <a:cs typeface="Times New Roman" panose="02020603050405020304"/>
              </a:rPr>
              <a:t>Income-tax, Central Circle-1,</a:t>
            </a:r>
            <a:r>
              <a:rPr sz="1700" b="1" spc="-2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Jaipur</a:t>
            </a:r>
            <a:endParaRPr sz="1700">
              <a:latin typeface="Times New Roman" panose="02020603050405020304"/>
              <a:cs typeface="Times New Roman" panose="02020603050405020304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8605" algn="l"/>
                <a:tab pos="269240" algn="l"/>
              </a:tabLst>
            </a:pPr>
            <a:r>
              <a:rPr sz="1700" b="1" i="1" spc="-65" dirty="0">
                <a:latin typeface="Times New Roman" panose="02020603050405020304"/>
                <a:cs typeface="Times New Roman" panose="02020603050405020304"/>
              </a:rPr>
              <a:t>v.</a:t>
            </a:r>
            <a:endParaRPr sz="1700">
              <a:latin typeface="Times New Roman" panose="02020603050405020304"/>
              <a:cs typeface="Times New Roman" panose="02020603050405020304"/>
            </a:endParaRPr>
          </a:p>
          <a:p>
            <a:pPr marL="268605" indent="-256540">
              <a:lnSpc>
                <a:spcPct val="100000"/>
              </a:lnSpc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8605" algn="l"/>
                <a:tab pos="269240" algn="l"/>
              </a:tabLst>
            </a:pPr>
            <a:r>
              <a:rPr sz="1700" b="1" dirty="0">
                <a:latin typeface="Times New Roman" panose="02020603050405020304"/>
                <a:cs typeface="Times New Roman" panose="02020603050405020304"/>
              </a:rPr>
              <a:t>Satish </a:t>
            </a:r>
            <a:r>
              <a:rPr sz="1700" b="1" spc="-5" dirty="0">
                <a:latin typeface="Times New Roman" panose="02020603050405020304"/>
                <a:cs typeface="Times New Roman" panose="02020603050405020304"/>
              </a:rPr>
              <a:t>Kumar</a:t>
            </a:r>
            <a:r>
              <a:rPr sz="1700" b="1" spc="-1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700" b="1" spc="5" dirty="0">
                <a:latin typeface="Times New Roman" panose="02020603050405020304"/>
                <a:cs typeface="Times New Roman" panose="02020603050405020304"/>
              </a:rPr>
              <a:t>Agarwal</a:t>
            </a:r>
            <a:endParaRPr sz="17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81576" y="6409053"/>
            <a:ext cx="2170430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b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hu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p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e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n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d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r</a:t>
            </a:r>
            <a:r>
              <a:rPr sz="1000" spc="-5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s</a:t>
            </a:r>
            <a:r>
              <a:rPr sz="1000" spc="15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5" dirty="0">
                <a:latin typeface="Verdana" panose="020B0604030504040204"/>
                <a:cs typeface="Verdana" panose="020B0604030504040204"/>
                <a:hlinkClick r:id="rId1"/>
              </a:rPr>
              <a:t>ca@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h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t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m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i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1"/>
              </a:rPr>
              <a:t>l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.</a:t>
            </a:r>
            <a:r>
              <a:rPr sz="1000" dirty="0">
                <a:latin typeface="Verdana" panose="020B0604030504040204"/>
                <a:cs typeface="Verdana" panose="020B0604030504040204"/>
                <a:hlinkClick r:id="rId1"/>
              </a:rPr>
              <a:t>c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1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1"/>
              </a:rPr>
              <a:t>m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*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**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932250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7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1432941"/>
            <a:ext cx="7963534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68605" algn="l"/>
                <a:tab pos="1841500" algn="l"/>
                <a:tab pos="2908935" algn="l"/>
                <a:tab pos="3482340" algn="l"/>
                <a:tab pos="4164965" algn="l"/>
                <a:tab pos="5171440" algn="l"/>
                <a:tab pos="5659120" algn="l"/>
                <a:tab pos="6662420" algn="l"/>
                <a:tab pos="7122795" algn="l"/>
              </a:tabLst>
            </a:pPr>
            <a:r>
              <a:rPr sz="1850" spc="-545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</a:t>
            </a:r>
            <a:r>
              <a:rPr sz="1850" spc="-545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2700" spc="200" dirty="0">
                <a:latin typeface="Arial" panose="020B0604020202020204"/>
                <a:cs typeface="Arial" panose="020B0604020202020204"/>
              </a:rPr>
              <a:t>Addi</a:t>
            </a:r>
            <a:r>
              <a:rPr sz="2700" spc="85" dirty="0">
                <a:latin typeface="Arial" panose="020B0604020202020204"/>
                <a:cs typeface="Arial" panose="020B0604020202020204"/>
              </a:rPr>
              <a:t>t</a:t>
            </a:r>
            <a:r>
              <a:rPr sz="2700" spc="185" dirty="0">
                <a:latin typeface="Arial" panose="020B0604020202020204"/>
                <a:cs typeface="Arial" panose="020B0604020202020204"/>
              </a:rPr>
              <a:t>i</a:t>
            </a:r>
            <a:r>
              <a:rPr sz="2700" spc="150" dirty="0">
                <a:latin typeface="Arial" panose="020B0604020202020204"/>
                <a:cs typeface="Arial" panose="020B0604020202020204"/>
              </a:rPr>
              <a:t>o</a:t>
            </a:r>
            <a:r>
              <a:rPr sz="2700" spc="180" dirty="0">
                <a:latin typeface="Arial" panose="020B0604020202020204"/>
                <a:cs typeface="Arial" panose="020B0604020202020204"/>
              </a:rPr>
              <a:t>n</a:t>
            </a:r>
            <a:r>
              <a:rPr sz="2700" dirty="0">
                <a:latin typeface="Arial" panose="020B0604020202020204"/>
                <a:cs typeface="Arial" panose="020B0604020202020204"/>
              </a:rPr>
              <a:t>	</a:t>
            </a:r>
            <a:r>
              <a:rPr sz="2700" spc="265" dirty="0">
                <a:latin typeface="Arial" panose="020B0604020202020204"/>
                <a:cs typeface="Arial" panose="020B0604020202020204"/>
              </a:rPr>
              <a:t>m</a:t>
            </a:r>
            <a:r>
              <a:rPr sz="2700" spc="-15" dirty="0">
                <a:latin typeface="Arial" panose="020B0604020202020204"/>
                <a:cs typeface="Arial" panose="020B0604020202020204"/>
              </a:rPr>
              <a:t>a</a:t>
            </a:r>
            <a:r>
              <a:rPr sz="2700" spc="175" dirty="0">
                <a:latin typeface="Arial" panose="020B0604020202020204"/>
                <a:cs typeface="Arial" panose="020B0604020202020204"/>
              </a:rPr>
              <a:t>d</a:t>
            </a:r>
            <a:r>
              <a:rPr sz="2700" spc="5" dirty="0">
                <a:latin typeface="Arial" panose="020B0604020202020204"/>
                <a:cs typeface="Arial" panose="020B0604020202020204"/>
              </a:rPr>
              <a:t>e</a:t>
            </a:r>
            <a:r>
              <a:rPr sz="2700" dirty="0">
                <a:latin typeface="Arial" panose="020B0604020202020204"/>
                <a:cs typeface="Arial" panose="020B0604020202020204"/>
              </a:rPr>
              <a:t>	</a:t>
            </a:r>
            <a:r>
              <a:rPr sz="2700" spc="160" dirty="0">
                <a:latin typeface="Arial" panose="020B0604020202020204"/>
                <a:cs typeface="Arial" panose="020B0604020202020204"/>
              </a:rPr>
              <a:t>o</a:t>
            </a:r>
            <a:r>
              <a:rPr sz="2700" spc="170" dirty="0">
                <a:latin typeface="Arial" panose="020B0604020202020204"/>
                <a:cs typeface="Arial" panose="020B0604020202020204"/>
              </a:rPr>
              <a:t>n</a:t>
            </a:r>
            <a:r>
              <a:rPr sz="2700" dirty="0">
                <a:latin typeface="Arial" panose="020B0604020202020204"/>
                <a:cs typeface="Arial" panose="020B0604020202020204"/>
              </a:rPr>
              <a:t>	</a:t>
            </a:r>
            <a:r>
              <a:rPr sz="2700" spc="140" dirty="0">
                <a:latin typeface="Arial" panose="020B0604020202020204"/>
                <a:cs typeface="Arial" panose="020B0604020202020204"/>
              </a:rPr>
              <a:t>t</a:t>
            </a:r>
            <a:r>
              <a:rPr sz="2700" spc="280" dirty="0">
                <a:latin typeface="Arial" panose="020B0604020202020204"/>
                <a:cs typeface="Arial" panose="020B0604020202020204"/>
              </a:rPr>
              <a:t>h</a:t>
            </a:r>
            <a:r>
              <a:rPr sz="2700" spc="5" dirty="0">
                <a:latin typeface="Arial" panose="020B0604020202020204"/>
                <a:cs typeface="Arial" panose="020B0604020202020204"/>
              </a:rPr>
              <a:t>e</a:t>
            </a:r>
            <a:r>
              <a:rPr sz="2700" dirty="0">
                <a:latin typeface="Arial" panose="020B0604020202020204"/>
                <a:cs typeface="Arial" panose="020B0604020202020204"/>
              </a:rPr>
              <a:t>	</a:t>
            </a:r>
            <a:r>
              <a:rPr sz="2700" spc="75" dirty="0">
                <a:latin typeface="Arial" panose="020B0604020202020204"/>
                <a:cs typeface="Arial" panose="020B0604020202020204"/>
              </a:rPr>
              <a:t>ba</a:t>
            </a:r>
            <a:r>
              <a:rPr sz="2700" spc="45" dirty="0">
                <a:latin typeface="Arial" panose="020B0604020202020204"/>
                <a:cs typeface="Arial" panose="020B0604020202020204"/>
              </a:rPr>
              <a:t>s</a:t>
            </a:r>
            <a:r>
              <a:rPr sz="2700" spc="165" dirty="0">
                <a:latin typeface="Arial" panose="020B0604020202020204"/>
                <a:cs typeface="Arial" panose="020B0604020202020204"/>
              </a:rPr>
              <a:t>i</a:t>
            </a:r>
            <a:r>
              <a:rPr sz="2700" spc="30" dirty="0">
                <a:latin typeface="Arial" panose="020B0604020202020204"/>
                <a:cs typeface="Arial" panose="020B0604020202020204"/>
              </a:rPr>
              <a:t>s</a:t>
            </a:r>
            <a:r>
              <a:rPr sz="2700" dirty="0">
                <a:latin typeface="Arial" panose="020B0604020202020204"/>
                <a:cs typeface="Arial" panose="020B0604020202020204"/>
              </a:rPr>
              <a:t>	</a:t>
            </a:r>
            <a:r>
              <a:rPr sz="2700" spc="235" dirty="0">
                <a:latin typeface="Arial" panose="020B0604020202020204"/>
                <a:cs typeface="Arial" panose="020B0604020202020204"/>
              </a:rPr>
              <a:t>o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f</a:t>
            </a:r>
            <a:r>
              <a:rPr sz="2700" dirty="0">
                <a:latin typeface="Arial" panose="020B0604020202020204"/>
                <a:cs typeface="Arial" panose="020B0604020202020204"/>
              </a:rPr>
              <a:t>	</a:t>
            </a:r>
            <a:r>
              <a:rPr sz="2700" spc="215" dirty="0">
                <a:latin typeface="Arial" panose="020B0604020202020204"/>
                <a:cs typeface="Arial" panose="020B0604020202020204"/>
              </a:rPr>
              <a:t>j</a:t>
            </a:r>
            <a:r>
              <a:rPr sz="2700" spc="185" dirty="0">
                <a:latin typeface="Arial" panose="020B0604020202020204"/>
                <a:cs typeface="Arial" panose="020B0604020202020204"/>
              </a:rPr>
              <a:t>u</a:t>
            </a:r>
            <a:r>
              <a:rPr sz="2700" spc="235" dirty="0">
                <a:latin typeface="Arial" panose="020B0604020202020204"/>
                <a:cs typeface="Arial" panose="020B0604020202020204"/>
              </a:rPr>
              <a:t>m</a:t>
            </a:r>
            <a:r>
              <a:rPr sz="2700" spc="204" dirty="0">
                <a:latin typeface="Arial" panose="020B0604020202020204"/>
                <a:cs typeface="Arial" panose="020B0604020202020204"/>
              </a:rPr>
              <a:t>p</a:t>
            </a:r>
            <a:r>
              <a:rPr sz="2700" dirty="0">
                <a:latin typeface="Arial" panose="020B0604020202020204"/>
                <a:cs typeface="Arial" panose="020B0604020202020204"/>
              </a:rPr>
              <a:t>	</a:t>
            </a:r>
            <a:r>
              <a:rPr sz="2700" spc="105" dirty="0">
                <a:latin typeface="Arial" panose="020B0604020202020204"/>
                <a:cs typeface="Arial" panose="020B0604020202020204"/>
              </a:rPr>
              <a:t>i</a:t>
            </a:r>
            <a:r>
              <a:rPr sz="2700" spc="260" dirty="0">
                <a:latin typeface="Arial" panose="020B0604020202020204"/>
                <a:cs typeface="Arial" panose="020B0604020202020204"/>
              </a:rPr>
              <a:t>n</a:t>
            </a:r>
            <a:r>
              <a:rPr sz="2700" dirty="0">
                <a:latin typeface="Arial" panose="020B0604020202020204"/>
                <a:cs typeface="Arial" panose="020B0604020202020204"/>
              </a:rPr>
              <a:t>	</a:t>
            </a:r>
            <a:r>
              <a:rPr sz="2700" spc="35" dirty="0">
                <a:latin typeface="Arial" panose="020B0604020202020204"/>
                <a:cs typeface="Arial" panose="020B0604020202020204"/>
              </a:rPr>
              <a:t>s</a:t>
            </a:r>
            <a:r>
              <a:rPr sz="2700" spc="-15" dirty="0">
                <a:latin typeface="Arial" panose="020B0604020202020204"/>
                <a:cs typeface="Arial" panose="020B0604020202020204"/>
              </a:rPr>
              <a:t>a</a:t>
            </a:r>
            <a:r>
              <a:rPr sz="2700" spc="160" dirty="0">
                <a:latin typeface="Arial" panose="020B0604020202020204"/>
                <a:cs typeface="Arial" panose="020B0604020202020204"/>
              </a:rPr>
              <a:t>l</a:t>
            </a:r>
            <a:r>
              <a:rPr sz="2700" spc="-20" dirty="0">
                <a:latin typeface="Arial" panose="020B0604020202020204"/>
                <a:cs typeface="Arial" panose="020B0604020202020204"/>
              </a:rPr>
              <a:t>e</a:t>
            </a:r>
            <a:r>
              <a:rPr sz="2700" spc="30" dirty="0">
                <a:latin typeface="Arial" panose="020B0604020202020204"/>
                <a:cs typeface="Arial" panose="020B0604020202020204"/>
              </a:rPr>
              <a:t>s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2004" y="1801444"/>
            <a:ext cx="770826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652905" algn="l"/>
                <a:tab pos="3874770" algn="l"/>
                <a:tab pos="4885055" algn="l"/>
                <a:tab pos="6494780" algn="l"/>
              </a:tabLst>
            </a:pPr>
            <a:r>
              <a:rPr sz="2700" spc="175" dirty="0"/>
              <a:t>wit</a:t>
            </a:r>
            <a:r>
              <a:rPr sz="2700" spc="229" dirty="0"/>
              <a:t>h</a:t>
            </a:r>
            <a:r>
              <a:rPr sz="2700" spc="150" dirty="0"/>
              <a:t>o</a:t>
            </a:r>
            <a:r>
              <a:rPr sz="2700" spc="220" dirty="0"/>
              <a:t>ut</a:t>
            </a:r>
            <a:r>
              <a:rPr sz="2700" dirty="0"/>
              <a:t>	</a:t>
            </a:r>
            <a:r>
              <a:rPr sz="2700" spc="35" dirty="0"/>
              <a:t>v</a:t>
            </a:r>
            <a:r>
              <a:rPr sz="2700" spc="-15" dirty="0"/>
              <a:t>e</a:t>
            </a:r>
            <a:r>
              <a:rPr sz="2700" spc="229" dirty="0"/>
              <a:t>r</a:t>
            </a:r>
            <a:r>
              <a:rPr sz="2700" spc="130" dirty="0"/>
              <a:t>i</a:t>
            </a:r>
            <a:r>
              <a:rPr sz="2700" spc="229" dirty="0"/>
              <a:t>f</a:t>
            </a:r>
            <a:r>
              <a:rPr sz="2700" spc="60" dirty="0"/>
              <a:t>i</a:t>
            </a:r>
            <a:r>
              <a:rPr sz="2700" spc="160" dirty="0"/>
              <a:t>c</a:t>
            </a:r>
            <a:r>
              <a:rPr sz="2700" spc="-20" dirty="0"/>
              <a:t>a</a:t>
            </a:r>
            <a:r>
              <a:rPr sz="2700" spc="235" dirty="0"/>
              <a:t>t</a:t>
            </a:r>
            <a:r>
              <a:rPr sz="2700" spc="160" dirty="0"/>
              <a:t>i</a:t>
            </a:r>
            <a:r>
              <a:rPr sz="2700" spc="150" dirty="0"/>
              <a:t>o</a:t>
            </a:r>
            <a:r>
              <a:rPr sz="2700" spc="180" dirty="0"/>
              <a:t>n</a:t>
            </a:r>
            <a:r>
              <a:rPr sz="2700" dirty="0"/>
              <a:t>	</a:t>
            </a:r>
            <a:r>
              <a:rPr sz="2700" spc="75" dirty="0"/>
              <a:t>w</a:t>
            </a:r>
            <a:r>
              <a:rPr sz="2700" spc="25" dirty="0"/>
              <a:t>a</a:t>
            </a:r>
            <a:r>
              <a:rPr sz="2700" spc="30" dirty="0"/>
              <a:t>s</a:t>
            </a:r>
            <a:r>
              <a:rPr sz="2700" dirty="0"/>
              <a:t>	</a:t>
            </a:r>
            <a:r>
              <a:rPr sz="2700" spc="100" dirty="0"/>
              <a:t>d</a:t>
            </a:r>
            <a:r>
              <a:rPr sz="2700" spc="75" dirty="0"/>
              <a:t>e</a:t>
            </a:r>
            <a:r>
              <a:rPr sz="2700" spc="160" dirty="0"/>
              <a:t>l</a:t>
            </a:r>
            <a:r>
              <a:rPr sz="2700" spc="110" dirty="0"/>
              <a:t>ete</a:t>
            </a:r>
            <a:r>
              <a:rPr sz="2700" spc="140" dirty="0"/>
              <a:t>d</a:t>
            </a:r>
            <a:r>
              <a:rPr sz="2700" dirty="0"/>
              <a:t>	</a:t>
            </a:r>
            <a:r>
              <a:rPr sz="2700" spc="-15" dirty="0"/>
              <a:t>(</a:t>
            </a:r>
            <a:r>
              <a:rPr sz="2800" spc="145" dirty="0"/>
              <a:t>A</a:t>
            </a:r>
            <a:r>
              <a:rPr sz="2800" spc="100" dirty="0"/>
              <a:t>g</a:t>
            </a:r>
            <a:r>
              <a:rPr sz="2800" spc="95" dirty="0"/>
              <a:t>s</a:t>
            </a:r>
            <a:r>
              <a:rPr sz="2800" spc="90" dirty="0"/>
              <a:t>o</a:t>
            </a:r>
            <a:r>
              <a:rPr sz="2800" spc="185" dirty="0"/>
              <a:t>n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645972" y="2186177"/>
            <a:ext cx="7967980" cy="3469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>
              <a:lnSpc>
                <a:spcPct val="100000"/>
              </a:lnSpc>
              <a:spcBef>
                <a:spcPts val="105"/>
              </a:spcBef>
            </a:pPr>
            <a:r>
              <a:rPr sz="2800" spc="100" dirty="0">
                <a:latin typeface="Arial" panose="020B0604020202020204"/>
                <a:cs typeface="Arial" panose="020B0604020202020204"/>
              </a:rPr>
              <a:t>Global </a:t>
            </a:r>
            <a:r>
              <a:rPr sz="2800" spc="35" dirty="0">
                <a:latin typeface="Arial" panose="020B0604020202020204"/>
                <a:cs typeface="Arial" panose="020B0604020202020204"/>
              </a:rPr>
              <a:t>Pvt. </a:t>
            </a:r>
            <a:r>
              <a:rPr sz="2800" spc="135" dirty="0">
                <a:latin typeface="Arial" panose="020B0604020202020204"/>
                <a:cs typeface="Arial" panose="020B0604020202020204"/>
              </a:rPr>
              <a:t>Ltd </a:t>
            </a:r>
            <a:r>
              <a:rPr sz="2800" spc="70" dirty="0">
                <a:latin typeface="Arial" panose="020B0604020202020204"/>
                <a:cs typeface="Arial" panose="020B0604020202020204"/>
              </a:rPr>
              <a:t>vs. </a:t>
            </a:r>
            <a:r>
              <a:rPr sz="2800" spc="20" dirty="0">
                <a:latin typeface="Arial" panose="020B0604020202020204"/>
                <a:cs typeface="Arial" panose="020B0604020202020204"/>
              </a:rPr>
              <a:t>ACIT </a:t>
            </a:r>
            <a:r>
              <a:rPr sz="2800" spc="40" dirty="0">
                <a:latin typeface="Arial" panose="020B0604020202020204"/>
                <a:cs typeface="Arial" panose="020B0604020202020204"/>
              </a:rPr>
              <a:t>(ITAT</a:t>
            </a:r>
            <a:r>
              <a:rPr sz="2800" spc="15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100" dirty="0">
                <a:latin typeface="Arial" panose="020B0604020202020204"/>
                <a:cs typeface="Arial" panose="020B0604020202020204"/>
              </a:rPr>
              <a:t>Delhi)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68605" marR="5080" indent="-256540" algn="just">
              <a:lnSpc>
                <a:spcPct val="90000"/>
              </a:lnSpc>
              <a:spcBef>
                <a:spcPts val="405"/>
              </a:spcBef>
            </a:pPr>
            <a:r>
              <a:rPr sz="1850" spc="-545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</a:t>
            </a:r>
            <a:r>
              <a:rPr sz="1850" spc="515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700" b="1" spc="-5" dirty="0">
                <a:latin typeface="Arial" panose="020B0604020202020204"/>
                <a:cs typeface="Arial" panose="020B0604020202020204"/>
              </a:rPr>
              <a:t>Whether </a:t>
            </a:r>
            <a:r>
              <a:rPr sz="2700" b="1" spc="30" dirty="0">
                <a:latin typeface="Arial" panose="020B0604020202020204"/>
                <a:cs typeface="Arial" panose="020B0604020202020204"/>
              </a:rPr>
              <a:t>there </a:t>
            </a:r>
            <a:r>
              <a:rPr sz="2700" b="1" spc="-60" dirty="0">
                <a:latin typeface="Arial" panose="020B0604020202020204"/>
                <a:cs typeface="Arial" panose="020B0604020202020204"/>
              </a:rPr>
              <a:t>was </a:t>
            </a:r>
            <a:r>
              <a:rPr sz="2700" b="1" spc="20" dirty="0">
                <a:latin typeface="Arial" panose="020B0604020202020204"/>
                <a:cs typeface="Arial" panose="020B0604020202020204"/>
              </a:rPr>
              <a:t>no </a:t>
            </a:r>
            <a:r>
              <a:rPr sz="2700" b="1" spc="-35" dirty="0">
                <a:latin typeface="Arial" panose="020B0604020202020204"/>
                <a:cs typeface="Arial" panose="020B0604020202020204"/>
              </a:rPr>
              <a:t>necessity whatsoever  </a:t>
            </a:r>
            <a:r>
              <a:rPr sz="2700" b="1" spc="55" dirty="0">
                <a:latin typeface="Arial" panose="020B0604020202020204"/>
                <a:cs typeface="Arial" panose="020B0604020202020204"/>
              </a:rPr>
              <a:t>for </a:t>
            </a:r>
            <a:r>
              <a:rPr sz="2700" b="1" spc="-70" dirty="0">
                <a:latin typeface="Arial" panose="020B0604020202020204"/>
                <a:cs typeface="Arial" panose="020B0604020202020204"/>
              </a:rPr>
              <a:t>assessee </a:t>
            </a:r>
            <a:r>
              <a:rPr sz="2700" b="1" spc="60" dirty="0">
                <a:latin typeface="Arial" panose="020B0604020202020204"/>
                <a:cs typeface="Arial" panose="020B0604020202020204"/>
              </a:rPr>
              <a:t>to </a:t>
            </a:r>
            <a:r>
              <a:rPr sz="2700" b="1" spc="40" dirty="0">
                <a:latin typeface="Arial" panose="020B0604020202020204"/>
                <a:cs typeface="Arial" panose="020B0604020202020204"/>
              </a:rPr>
              <a:t>maintain </a:t>
            </a:r>
            <a:r>
              <a:rPr sz="2700" b="1" spc="-35" dirty="0">
                <a:latin typeface="Arial" panose="020B0604020202020204"/>
                <a:cs typeface="Arial" panose="020B0604020202020204"/>
              </a:rPr>
              <a:t>addresses </a:t>
            </a:r>
            <a:r>
              <a:rPr sz="2700" b="1" spc="50" dirty="0">
                <a:latin typeface="Arial" panose="020B0604020202020204"/>
                <a:cs typeface="Arial" panose="020B0604020202020204"/>
              </a:rPr>
              <a:t>of </a:t>
            </a:r>
            <a:r>
              <a:rPr sz="2700" b="1" spc="-60" dirty="0">
                <a:latin typeface="Arial" panose="020B0604020202020204"/>
                <a:cs typeface="Arial" panose="020B0604020202020204"/>
              </a:rPr>
              <a:t>cash  </a:t>
            </a:r>
            <a:r>
              <a:rPr sz="2700" b="1" spc="-10" dirty="0">
                <a:latin typeface="Arial" panose="020B0604020202020204"/>
                <a:cs typeface="Arial" panose="020B0604020202020204"/>
              </a:rPr>
              <a:t>customers </a:t>
            </a:r>
            <a:r>
              <a:rPr sz="2700" b="1" spc="670" dirty="0">
                <a:latin typeface="Arial" panose="020B0604020202020204"/>
                <a:cs typeface="Arial" panose="020B0604020202020204"/>
              </a:rPr>
              <a:t>- </a:t>
            </a:r>
            <a:r>
              <a:rPr sz="2700" b="1" spc="35" dirty="0">
                <a:latin typeface="Arial" panose="020B0604020202020204"/>
                <a:cs typeface="Arial" panose="020B0604020202020204"/>
              </a:rPr>
              <a:t>Held, </a:t>
            </a:r>
            <a:r>
              <a:rPr sz="2700" b="1" spc="-75" dirty="0">
                <a:latin typeface="Arial" panose="020B0604020202020204"/>
                <a:cs typeface="Arial" panose="020B0604020202020204"/>
              </a:rPr>
              <a:t>yes </a:t>
            </a:r>
            <a:r>
              <a:rPr sz="2700" b="1" spc="670" dirty="0">
                <a:latin typeface="Arial" panose="020B0604020202020204"/>
                <a:cs typeface="Arial" panose="020B0604020202020204"/>
              </a:rPr>
              <a:t>- </a:t>
            </a:r>
            <a:r>
              <a:rPr sz="2700" b="1" spc="5" dirty="0">
                <a:latin typeface="Arial" panose="020B0604020202020204"/>
                <a:cs typeface="Arial" panose="020B0604020202020204"/>
              </a:rPr>
              <a:t>Whether, </a:t>
            </a:r>
            <a:r>
              <a:rPr sz="2700" b="1" spc="40" dirty="0">
                <a:latin typeface="Arial" panose="020B0604020202020204"/>
                <a:cs typeface="Arial" panose="020B0604020202020204"/>
              </a:rPr>
              <a:t>therefore,  </a:t>
            </a:r>
            <a:r>
              <a:rPr sz="2700" b="1" spc="20" dirty="0">
                <a:latin typeface="Arial" panose="020B0604020202020204"/>
                <a:cs typeface="Arial" panose="020B0604020202020204"/>
              </a:rPr>
              <a:t>rejection </a:t>
            </a:r>
            <a:r>
              <a:rPr sz="2700" b="1" spc="50" dirty="0">
                <a:latin typeface="Arial" panose="020B0604020202020204"/>
                <a:cs typeface="Arial" panose="020B0604020202020204"/>
              </a:rPr>
              <a:t>of </a:t>
            </a:r>
            <a:r>
              <a:rPr sz="2700" b="1" spc="35" dirty="0">
                <a:latin typeface="Arial" panose="020B0604020202020204"/>
                <a:cs typeface="Arial" panose="020B0604020202020204"/>
              </a:rPr>
              <a:t>book </a:t>
            </a:r>
            <a:r>
              <a:rPr sz="2700" b="1" spc="-10" dirty="0">
                <a:latin typeface="Arial" panose="020B0604020202020204"/>
                <a:cs typeface="Arial" panose="020B0604020202020204"/>
              </a:rPr>
              <a:t>results </a:t>
            </a:r>
            <a:r>
              <a:rPr sz="2700" b="1" spc="50" dirty="0">
                <a:latin typeface="Arial" panose="020B0604020202020204"/>
                <a:cs typeface="Arial" panose="020B0604020202020204"/>
              </a:rPr>
              <a:t>of </a:t>
            </a:r>
            <a:r>
              <a:rPr sz="2700" b="1" spc="-75" dirty="0">
                <a:latin typeface="Arial" panose="020B0604020202020204"/>
                <a:cs typeface="Arial" panose="020B0604020202020204"/>
              </a:rPr>
              <a:t>assessee </a:t>
            </a:r>
            <a:r>
              <a:rPr sz="2700" b="1" spc="-50" dirty="0">
                <a:latin typeface="Arial" panose="020B0604020202020204"/>
                <a:cs typeface="Arial" panose="020B0604020202020204"/>
              </a:rPr>
              <a:t>was  </a:t>
            </a:r>
            <a:r>
              <a:rPr sz="2700" b="1" spc="30" dirty="0">
                <a:latin typeface="Arial" panose="020B0604020202020204"/>
                <a:cs typeface="Arial" panose="020B0604020202020204"/>
              </a:rPr>
              <a:t>unjustified </a:t>
            </a:r>
            <a:r>
              <a:rPr sz="2700" b="1" spc="670" dirty="0">
                <a:latin typeface="Arial" panose="020B0604020202020204"/>
                <a:cs typeface="Arial" panose="020B0604020202020204"/>
              </a:rPr>
              <a:t>-</a:t>
            </a:r>
            <a:r>
              <a:rPr sz="2700" b="1" spc="2090" dirty="0">
                <a:latin typeface="Arial" panose="020B0604020202020204"/>
                <a:cs typeface="Arial" panose="020B0604020202020204"/>
              </a:rPr>
              <a:t> </a:t>
            </a:r>
            <a:r>
              <a:rPr sz="2700" b="1" spc="45" dirty="0">
                <a:latin typeface="Arial" panose="020B0604020202020204"/>
                <a:cs typeface="Arial" panose="020B0604020202020204"/>
              </a:rPr>
              <a:t>Held, </a:t>
            </a:r>
            <a:r>
              <a:rPr sz="2700" b="1" spc="-80" dirty="0">
                <a:latin typeface="Arial" panose="020B0604020202020204"/>
                <a:cs typeface="Arial" panose="020B0604020202020204"/>
              </a:rPr>
              <a:t>yes </a:t>
            </a:r>
            <a:r>
              <a:rPr sz="2700" b="1" spc="670" dirty="0">
                <a:latin typeface="Arial" panose="020B0604020202020204"/>
                <a:cs typeface="Arial" panose="020B0604020202020204"/>
              </a:rPr>
              <a:t>-  </a:t>
            </a:r>
            <a:r>
              <a:rPr sz="2700" b="1" spc="5" dirty="0">
                <a:latin typeface="Arial" panose="020B0604020202020204"/>
                <a:cs typeface="Arial" panose="020B0604020202020204"/>
              </a:rPr>
              <a:t>Whether,  consequently, </a:t>
            </a:r>
            <a:r>
              <a:rPr sz="2700" b="1" spc="10" dirty="0">
                <a:latin typeface="Arial" panose="020B0604020202020204"/>
                <a:cs typeface="Arial" panose="020B0604020202020204"/>
              </a:rPr>
              <a:t>additions </a:t>
            </a:r>
            <a:r>
              <a:rPr sz="2700" b="1" spc="30" dirty="0">
                <a:latin typeface="Arial" panose="020B0604020202020204"/>
                <a:cs typeface="Arial" panose="020B0604020202020204"/>
              </a:rPr>
              <a:t>made </a:t>
            </a:r>
            <a:r>
              <a:rPr sz="2700" b="1" spc="60" dirty="0">
                <a:latin typeface="Arial" panose="020B0604020202020204"/>
                <a:cs typeface="Arial" panose="020B0604020202020204"/>
              </a:rPr>
              <a:t>to </a:t>
            </a:r>
            <a:r>
              <a:rPr sz="2700" b="1" spc="-70" dirty="0">
                <a:latin typeface="Arial" panose="020B0604020202020204"/>
                <a:cs typeface="Arial" panose="020B0604020202020204"/>
              </a:rPr>
              <a:t>assessee's  </a:t>
            </a:r>
            <a:r>
              <a:rPr sz="2700" b="1" spc="15" dirty="0">
                <a:latin typeface="Arial" panose="020B0604020202020204"/>
                <a:cs typeface="Arial" panose="020B0604020202020204"/>
              </a:rPr>
              <a:t>income </a:t>
            </a:r>
            <a:r>
              <a:rPr sz="2700" b="1" dirty="0">
                <a:latin typeface="Arial" panose="020B0604020202020204"/>
                <a:cs typeface="Arial" panose="020B0604020202020204"/>
              </a:rPr>
              <a:t>were </a:t>
            </a:r>
            <a:r>
              <a:rPr sz="2700" b="1" spc="20" dirty="0">
                <a:latin typeface="Arial" panose="020B0604020202020204"/>
                <a:cs typeface="Arial" panose="020B0604020202020204"/>
              </a:rPr>
              <a:t>liable </a:t>
            </a:r>
            <a:r>
              <a:rPr sz="2700" b="1" spc="60" dirty="0">
                <a:latin typeface="Arial" panose="020B0604020202020204"/>
                <a:cs typeface="Arial" panose="020B0604020202020204"/>
              </a:rPr>
              <a:t>to </a:t>
            </a:r>
            <a:r>
              <a:rPr sz="2700" b="1" spc="30" dirty="0">
                <a:latin typeface="Arial" panose="020B0604020202020204"/>
                <a:cs typeface="Arial" panose="020B0604020202020204"/>
              </a:rPr>
              <a:t>be deleted </a:t>
            </a:r>
            <a:r>
              <a:rPr sz="2700" b="1" spc="670" dirty="0">
                <a:latin typeface="Arial" panose="020B0604020202020204"/>
                <a:cs typeface="Arial" panose="020B0604020202020204"/>
              </a:rPr>
              <a:t>- </a:t>
            </a:r>
            <a:r>
              <a:rPr sz="2700" b="1" spc="45" dirty="0">
                <a:latin typeface="Arial" panose="020B0604020202020204"/>
                <a:cs typeface="Arial" panose="020B0604020202020204"/>
              </a:rPr>
              <a:t>Held,</a:t>
            </a:r>
            <a:r>
              <a:rPr sz="2700" b="1" spc="280" dirty="0">
                <a:latin typeface="Arial" panose="020B0604020202020204"/>
                <a:cs typeface="Arial" panose="020B0604020202020204"/>
              </a:rPr>
              <a:t> </a:t>
            </a:r>
            <a:r>
              <a:rPr sz="2700" b="1" spc="-75" dirty="0">
                <a:latin typeface="Arial" panose="020B0604020202020204"/>
                <a:cs typeface="Arial" panose="020B0604020202020204"/>
              </a:rPr>
              <a:t>yes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algn="just">
              <a:lnSpc>
                <a:spcPts val="2930"/>
              </a:lnSpc>
            </a:pPr>
            <a:r>
              <a:rPr sz="2700" b="1" spc="-95" dirty="0">
                <a:latin typeface="Arial" panose="020B0604020202020204"/>
                <a:cs typeface="Arial" panose="020B0604020202020204"/>
              </a:rPr>
              <a:t>R.B. </a:t>
            </a:r>
            <a:r>
              <a:rPr sz="2700" b="1" spc="-90" dirty="0">
                <a:latin typeface="Arial" panose="020B0604020202020204"/>
                <a:cs typeface="Arial" panose="020B0604020202020204"/>
              </a:rPr>
              <a:t>Jessaram </a:t>
            </a:r>
            <a:r>
              <a:rPr sz="2700" b="1" spc="-5" dirty="0">
                <a:latin typeface="Arial" panose="020B0604020202020204"/>
                <a:cs typeface="Arial" panose="020B0604020202020204"/>
              </a:rPr>
              <a:t>Fetehchand </a:t>
            </a:r>
            <a:r>
              <a:rPr sz="2700" b="1" spc="145" dirty="0">
                <a:latin typeface="Arial" panose="020B0604020202020204"/>
                <a:cs typeface="Arial" panose="020B0604020202020204"/>
              </a:rPr>
              <a:t>(75 </a:t>
            </a:r>
            <a:r>
              <a:rPr sz="2700" b="1" spc="-35" dirty="0">
                <a:latin typeface="Arial" panose="020B0604020202020204"/>
                <a:cs typeface="Arial" panose="020B0604020202020204"/>
              </a:rPr>
              <a:t>ITR </a:t>
            </a:r>
            <a:r>
              <a:rPr sz="2700" b="1" spc="215" dirty="0">
                <a:latin typeface="Arial" panose="020B0604020202020204"/>
                <a:cs typeface="Arial" panose="020B0604020202020204"/>
              </a:rPr>
              <a:t>33</a:t>
            </a:r>
            <a:r>
              <a:rPr sz="2700" b="1" spc="310" dirty="0">
                <a:latin typeface="Arial" panose="020B0604020202020204"/>
                <a:cs typeface="Arial" panose="020B0604020202020204"/>
              </a:rPr>
              <a:t> </a:t>
            </a:r>
            <a:r>
              <a:rPr sz="2700" b="1" spc="-45" dirty="0">
                <a:latin typeface="Arial" panose="020B0604020202020204"/>
                <a:cs typeface="Arial" panose="020B0604020202020204"/>
              </a:rPr>
              <a:t>Bombay)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6461" y="902208"/>
            <a:ext cx="3222480" cy="41255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481576" y="6409053"/>
            <a:ext cx="2170430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b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hu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p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e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n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d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r</a:t>
            </a:r>
            <a:r>
              <a:rPr sz="1000" spc="-5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s</a:t>
            </a:r>
            <a:r>
              <a:rPr sz="1000" spc="15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5" dirty="0">
                <a:latin typeface="Verdana" panose="020B0604030504040204"/>
                <a:cs typeface="Verdana" panose="020B0604030504040204"/>
                <a:hlinkClick r:id="rId2"/>
              </a:rPr>
              <a:t>ca@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t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m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i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l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.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c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m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*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**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932250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7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1463421"/>
            <a:ext cx="7969884" cy="3783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110"/>
              </a:spcBef>
              <a:buClr>
                <a:srgbClr val="2CA1BE"/>
              </a:buClr>
              <a:buSzPct val="69000"/>
              <a:buChar char=""/>
              <a:tabLst>
                <a:tab pos="269240" algn="l"/>
              </a:tabLst>
            </a:pPr>
            <a:r>
              <a:rPr sz="2700" spc="95" dirty="0">
                <a:latin typeface="Arial" panose="020B0604020202020204"/>
                <a:cs typeface="Arial" panose="020B0604020202020204"/>
              </a:rPr>
              <a:t>Sets-aside </a:t>
            </a:r>
            <a:r>
              <a:rPr sz="2700" spc="40" dirty="0">
                <a:latin typeface="Arial" panose="020B0604020202020204"/>
                <a:cs typeface="Arial" panose="020B0604020202020204"/>
              </a:rPr>
              <a:t>AO's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'demonetisation' </a:t>
            </a:r>
            <a:r>
              <a:rPr sz="2700" spc="100" dirty="0">
                <a:latin typeface="Arial" panose="020B0604020202020204"/>
                <a:cs typeface="Arial" panose="020B0604020202020204"/>
              </a:rPr>
              <a:t>deposit  </a:t>
            </a:r>
            <a:r>
              <a:rPr sz="2700" spc="160" dirty="0">
                <a:latin typeface="Arial" panose="020B0604020202020204"/>
                <a:cs typeface="Arial" panose="020B0604020202020204"/>
              </a:rPr>
              <a:t>addition </a:t>
            </a:r>
            <a:r>
              <a:rPr sz="2700" spc="235" dirty="0">
                <a:latin typeface="Arial" panose="020B0604020202020204"/>
                <a:cs typeface="Arial" panose="020B0604020202020204"/>
              </a:rPr>
              <a:t>u/s.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69A; </a:t>
            </a:r>
            <a:r>
              <a:rPr sz="2700" spc="90" dirty="0">
                <a:latin typeface="Arial" panose="020B0604020202020204"/>
                <a:cs typeface="Arial" panose="020B0604020202020204"/>
              </a:rPr>
              <a:t>Considers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'e-assessment'  </a:t>
            </a:r>
            <a:r>
              <a:rPr sz="2700" spc="160" dirty="0">
                <a:latin typeface="Arial" panose="020B0604020202020204"/>
                <a:cs typeface="Arial" panose="020B0604020202020204"/>
              </a:rPr>
              <a:t>limitations, </a:t>
            </a:r>
            <a:r>
              <a:rPr sz="2700" spc="155" dirty="0">
                <a:latin typeface="Arial" panose="020B0604020202020204"/>
                <a:cs typeface="Arial" panose="020B0604020202020204"/>
              </a:rPr>
              <a:t>remits</a:t>
            </a:r>
            <a:r>
              <a:rPr sz="27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2700" spc="160" dirty="0">
                <a:latin typeface="Arial" panose="020B0604020202020204"/>
                <a:cs typeface="Arial" panose="020B0604020202020204"/>
              </a:rPr>
              <a:t>matter</a:t>
            </a:r>
            <a:endParaRPr sz="2700">
              <a:latin typeface="Arial" panose="020B0604020202020204"/>
              <a:cs typeface="Arial" panose="020B0604020202020204"/>
            </a:endParaRPr>
          </a:p>
          <a:p>
            <a:pPr marL="268605" marR="6985" indent="-256540" algn="just">
              <a:lnSpc>
                <a:spcPct val="100000"/>
              </a:lnSpc>
              <a:spcBef>
                <a:spcPts val="415"/>
              </a:spcBef>
              <a:buClr>
                <a:srgbClr val="2CA1BE"/>
              </a:buClr>
              <a:buSzPct val="69000"/>
              <a:buChar char=""/>
              <a:tabLst>
                <a:tab pos="269240" algn="l"/>
              </a:tabLst>
            </a:pPr>
            <a:r>
              <a:rPr sz="2700" spc="30" dirty="0">
                <a:latin typeface="Arial" panose="020B0604020202020204"/>
                <a:cs typeface="Arial" panose="020B0604020202020204"/>
              </a:rPr>
              <a:t>States </a:t>
            </a:r>
            <a:r>
              <a:rPr sz="2700" spc="165" dirty="0">
                <a:latin typeface="Arial" panose="020B0604020202020204"/>
                <a:cs typeface="Arial" panose="020B0604020202020204"/>
              </a:rPr>
              <a:t>that  </a:t>
            </a:r>
            <a:r>
              <a:rPr sz="2700" spc="120" dirty="0">
                <a:latin typeface="Arial" panose="020B0604020202020204"/>
                <a:cs typeface="Arial" panose="020B0604020202020204"/>
              </a:rPr>
              <a:t>electronic </a:t>
            </a:r>
            <a:r>
              <a:rPr sz="2700" spc="45" dirty="0">
                <a:latin typeface="Arial" panose="020B0604020202020204"/>
                <a:cs typeface="Arial" panose="020B0604020202020204"/>
              </a:rPr>
              <a:t>assessment 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proceedings, </a:t>
            </a:r>
            <a:r>
              <a:rPr sz="2700" spc="180" dirty="0">
                <a:latin typeface="Arial" panose="020B0604020202020204"/>
                <a:cs typeface="Arial" panose="020B0604020202020204"/>
              </a:rPr>
              <a:t>though </a:t>
            </a:r>
            <a:r>
              <a:rPr sz="2700" spc="110" dirty="0">
                <a:latin typeface="Arial" panose="020B0604020202020204"/>
                <a:cs typeface="Arial" panose="020B0604020202020204"/>
              </a:rPr>
              <a:t>laudable, </a:t>
            </a:r>
            <a:r>
              <a:rPr sz="2700" spc="70" dirty="0">
                <a:latin typeface="Arial" panose="020B0604020202020204"/>
                <a:cs typeface="Arial" panose="020B0604020202020204"/>
              </a:rPr>
              <a:t>“can </a:t>
            </a:r>
            <a:r>
              <a:rPr sz="2700" spc="90" dirty="0">
                <a:latin typeface="Arial" panose="020B0604020202020204"/>
                <a:cs typeface="Arial" panose="020B0604020202020204"/>
              </a:rPr>
              <a:t>lead </a:t>
            </a:r>
            <a:r>
              <a:rPr sz="2700" spc="210" dirty="0">
                <a:latin typeface="Arial" panose="020B0604020202020204"/>
                <a:cs typeface="Arial" panose="020B0604020202020204"/>
              </a:rPr>
              <a:t>to  </a:t>
            </a:r>
            <a:r>
              <a:rPr sz="2700" spc="120" dirty="0">
                <a:latin typeface="Arial" panose="020B0604020202020204"/>
                <a:cs typeface="Arial" panose="020B0604020202020204"/>
              </a:rPr>
              <a:t>erroneous </a:t>
            </a:r>
            <a:r>
              <a:rPr sz="2700" spc="70" dirty="0">
                <a:latin typeface="Arial" panose="020B0604020202020204"/>
                <a:cs typeface="Arial" panose="020B0604020202020204"/>
              </a:rPr>
              <a:t>assessment </a:t>
            </a:r>
            <a:r>
              <a:rPr sz="2700" spc="204" dirty="0">
                <a:latin typeface="Arial" panose="020B0604020202020204"/>
                <a:cs typeface="Arial" panose="020B0604020202020204"/>
              </a:rPr>
              <a:t>if 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officers </a:t>
            </a:r>
            <a:r>
              <a:rPr sz="2700" spc="50" dirty="0">
                <a:latin typeface="Arial" panose="020B0604020202020204"/>
                <a:cs typeface="Arial" panose="020B0604020202020204"/>
              </a:rPr>
              <a:t>are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not </a:t>
            </a:r>
            <a:r>
              <a:rPr sz="2700" spc="85" dirty="0">
                <a:latin typeface="Arial" panose="020B0604020202020204"/>
                <a:cs typeface="Arial" panose="020B0604020202020204"/>
              </a:rPr>
              <a:t>able  </a:t>
            </a:r>
            <a:r>
              <a:rPr sz="2700" spc="204" dirty="0">
                <a:latin typeface="Arial" panose="020B0604020202020204"/>
                <a:cs typeface="Arial" panose="020B0604020202020204"/>
              </a:rPr>
              <a:t>to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understand the </a:t>
            </a:r>
            <a:r>
              <a:rPr sz="2700" spc="114" dirty="0">
                <a:latin typeface="Arial" panose="020B0604020202020204"/>
                <a:cs typeface="Arial" panose="020B0604020202020204"/>
              </a:rPr>
              <a:t>transactions </a:t>
            </a:r>
            <a:r>
              <a:rPr sz="2700" spc="120" dirty="0">
                <a:latin typeface="Arial" panose="020B0604020202020204"/>
                <a:cs typeface="Arial" panose="020B0604020202020204"/>
              </a:rPr>
              <a:t>and </a:t>
            </a:r>
            <a:r>
              <a:rPr sz="2700" spc="135" dirty="0">
                <a:latin typeface="Arial" panose="020B0604020202020204"/>
                <a:cs typeface="Arial" panose="020B0604020202020204"/>
              </a:rPr>
              <a:t>statement  </a:t>
            </a:r>
            <a:r>
              <a:rPr sz="2700" spc="195" dirty="0">
                <a:latin typeface="Arial" panose="020B0604020202020204"/>
                <a:cs typeface="Arial" panose="020B0604020202020204"/>
              </a:rPr>
              <a:t>of </a:t>
            </a:r>
            <a:r>
              <a:rPr sz="2700" spc="100" dirty="0">
                <a:latin typeface="Arial" panose="020B0604020202020204"/>
                <a:cs typeface="Arial" panose="020B0604020202020204"/>
              </a:rPr>
              <a:t>accounts </a:t>
            </a:r>
            <a:r>
              <a:rPr sz="2700" spc="200" dirty="0">
                <a:latin typeface="Arial" panose="020B0604020202020204"/>
                <a:cs typeface="Arial" panose="020B0604020202020204"/>
              </a:rPr>
              <a:t>of </a:t>
            </a:r>
            <a:r>
              <a:rPr sz="2700" spc="70" dirty="0">
                <a:latin typeface="Arial" panose="020B0604020202020204"/>
                <a:cs typeface="Arial" panose="020B0604020202020204"/>
              </a:rPr>
              <a:t>an </a:t>
            </a:r>
            <a:r>
              <a:rPr sz="2700" spc="10" dirty="0">
                <a:latin typeface="Arial" panose="020B0604020202020204"/>
                <a:cs typeface="Arial" panose="020B0604020202020204"/>
              </a:rPr>
              <a:t>assessee </a:t>
            </a:r>
            <a:r>
              <a:rPr sz="2700" spc="185" dirty="0">
                <a:latin typeface="Arial" panose="020B0604020202020204"/>
                <a:cs typeface="Arial" panose="020B0604020202020204"/>
              </a:rPr>
              <a:t>without </a:t>
            </a:r>
            <a:r>
              <a:rPr sz="2700" spc="-5" dirty="0">
                <a:latin typeface="Arial" panose="020B0604020202020204"/>
                <a:cs typeface="Arial" panose="020B0604020202020204"/>
              </a:rPr>
              <a:t>a </a:t>
            </a:r>
            <a:r>
              <a:rPr sz="2700" spc="110" dirty="0">
                <a:latin typeface="Arial" panose="020B0604020202020204"/>
                <a:cs typeface="Arial" panose="020B0604020202020204"/>
              </a:rPr>
              <a:t>personal  </a:t>
            </a:r>
            <a:r>
              <a:rPr sz="2700" spc="125" dirty="0">
                <a:latin typeface="Arial" panose="020B0604020202020204"/>
                <a:cs typeface="Arial" panose="020B0604020202020204"/>
              </a:rPr>
              <a:t>hearing”;</a:t>
            </a:r>
            <a:endParaRPr sz="27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5097" y="320359"/>
            <a:ext cx="5950370" cy="104625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81576" y="6409053"/>
            <a:ext cx="2170430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b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hu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p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e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n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d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r</a:t>
            </a:r>
            <a:r>
              <a:rPr sz="1000" spc="-5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s</a:t>
            </a:r>
            <a:r>
              <a:rPr sz="1000" spc="15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5" dirty="0">
                <a:latin typeface="Verdana" panose="020B0604030504040204"/>
                <a:cs typeface="Verdana" panose="020B0604030504040204"/>
                <a:hlinkClick r:id="rId2"/>
              </a:rPr>
              <a:t>ca@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t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m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i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l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.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c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m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*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**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932250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7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68605" algn="l"/>
              </a:tabLst>
            </a:pPr>
            <a:r>
              <a:rPr sz="1700" spc="-500" dirty="0">
                <a:solidFill>
                  <a:srgbClr val="2CA1BE"/>
                </a:solidFill>
              </a:rPr>
              <a:t>	</a:t>
            </a:r>
            <a:r>
              <a:rPr sz="2600" i="1" spc="35" dirty="0">
                <a:latin typeface="Arial" panose="020B0604020202020204"/>
                <a:cs typeface="Arial" panose="020B0604020202020204"/>
              </a:rPr>
              <a:t>Gordhan </a:t>
            </a:r>
            <a:r>
              <a:rPr spc="65" dirty="0"/>
              <a:t>v. </a:t>
            </a:r>
            <a:r>
              <a:rPr sz="2600" i="1" spc="15" dirty="0">
                <a:latin typeface="Arial" panose="020B0604020202020204"/>
                <a:cs typeface="Arial" panose="020B0604020202020204"/>
              </a:rPr>
              <a:t>Dy. </a:t>
            </a:r>
            <a:r>
              <a:rPr sz="2600" i="1" spc="-55" dirty="0">
                <a:latin typeface="Arial" panose="020B0604020202020204"/>
                <a:cs typeface="Arial" panose="020B0604020202020204"/>
              </a:rPr>
              <a:t>CIT </a:t>
            </a:r>
            <a:r>
              <a:rPr spc="105" dirty="0"/>
              <a:t>dated </a:t>
            </a:r>
            <a:r>
              <a:rPr spc="270" dirty="0"/>
              <a:t>19/10/2019 </a:t>
            </a:r>
            <a:r>
              <a:rPr spc="125" dirty="0"/>
              <a:t>held </a:t>
            </a:r>
            <a:r>
              <a:rPr spc="150" dirty="0"/>
              <a:t>that</a:t>
            </a:r>
            <a:r>
              <a:rPr spc="720" dirty="0"/>
              <a:t> </a:t>
            </a:r>
            <a:r>
              <a:rPr spc="40" dirty="0"/>
              <a:t>"</a:t>
            </a:r>
            <a:endParaRPr sz="2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68605" marR="5080" algn="just">
              <a:lnSpc>
                <a:spcPct val="80000"/>
              </a:lnSpc>
              <a:spcBef>
                <a:spcPts val="695"/>
              </a:spcBef>
            </a:pPr>
            <a:r>
              <a:rPr spc="150" dirty="0"/>
              <a:t>no </a:t>
            </a:r>
            <a:r>
              <a:rPr spc="145" dirty="0"/>
              <a:t>addition </a:t>
            </a:r>
            <a:r>
              <a:rPr spc="50" dirty="0"/>
              <a:t>can </a:t>
            </a:r>
            <a:r>
              <a:rPr spc="95" dirty="0"/>
              <a:t>be made </a:t>
            </a:r>
            <a:r>
              <a:rPr spc="265" dirty="0"/>
              <a:t>u/s </a:t>
            </a:r>
            <a:r>
              <a:rPr spc="175" dirty="0"/>
              <a:t>68 </a:t>
            </a:r>
            <a:r>
              <a:rPr spc="135" dirty="0"/>
              <a:t>on </a:t>
            </a:r>
            <a:r>
              <a:rPr spc="130" dirty="0"/>
              <a:t>the </a:t>
            </a:r>
            <a:r>
              <a:rPr spc="80" dirty="0"/>
              <a:t>sole  reason </a:t>
            </a:r>
            <a:r>
              <a:rPr spc="155" dirty="0"/>
              <a:t>that </a:t>
            </a:r>
            <a:r>
              <a:rPr spc="114" dirty="0"/>
              <a:t>there </a:t>
            </a:r>
            <a:r>
              <a:rPr spc="90" dirty="0"/>
              <a:t>is </a:t>
            </a:r>
            <a:r>
              <a:rPr spc="-15" dirty="0"/>
              <a:t>a </a:t>
            </a:r>
            <a:r>
              <a:rPr spc="165" dirty="0"/>
              <a:t>time </a:t>
            </a:r>
            <a:r>
              <a:rPr spc="114" dirty="0"/>
              <a:t>gap </a:t>
            </a:r>
            <a:r>
              <a:rPr spc="195" dirty="0"/>
              <a:t>of </a:t>
            </a:r>
            <a:r>
              <a:rPr spc="185" dirty="0"/>
              <a:t>5 </a:t>
            </a:r>
            <a:r>
              <a:rPr spc="160" dirty="0"/>
              <a:t>months  </a:t>
            </a:r>
            <a:r>
              <a:rPr spc="95" dirty="0"/>
              <a:t>between </a:t>
            </a:r>
            <a:r>
              <a:rPr spc="130" dirty="0"/>
              <a:t>the </a:t>
            </a:r>
            <a:r>
              <a:rPr spc="90" dirty="0"/>
              <a:t>date </a:t>
            </a:r>
            <a:r>
              <a:rPr spc="180" dirty="0"/>
              <a:t>of </a:t>
            </a:r>
            <a:r>
              <a:rPr spc="120" dirty="0"/>
              <a:t>withdrawals </a:t>
            </a:r>
            <a:r>
              <a:rPr spc="204" dirty="0"/>
              <a:t>from </a:t>
            </a:r>
            <a:r>
              <a:rPr spc="125" dirty="0"/>
              <a:t>bank  </a:t>
            </a:r>
            <a:r>
              <a:rPr spc="100" dirty="0"/>
              <a:t>account </a:t>
            </a:r>
            <a:r>
              <a:rPr spc="105" dirty="0"/>
              <a:t>and </a:t>
            </a:r>
            <a:r>
              <a:rPr spc="114" dirty="0"/>
              <a:t>redeposit </a:t>
            </a:r>
            <a:r>
              <a:rPr spc="130" dirty="0"/>
              <a:t>the </a:t>
            </a:r>
            <a:r>
              <a:rPr spc="60" dirty="0"/>
              <a:t>same</a:t>
            </a:r>
            <a:r>
              <a:rPr spc="810" dirty="0"/>
              <a:t> </a:t>
            </a:r>
            <a:r>
              <a:rPr spc="160" dirty="0"/>
              <a:t>in </a:t>
            </a:r>
            <a:r>
              <a:rPr spc="130" dirty="0"/>
              <a:t>the </a:t>
            </a:r>
            <a:r>
              <a:rPr spc="125" dirty="0"/>
              <a:t>bank  </a:t>
            </a:r>
            <a:r>
              <a:rPr spc="100" dirty="0"/>
              <a:t>account </a:t>
            </a:r>
            <a:r>
              <a:rPr spc="95" dirty="0"/>
              <a:t>, </a:t>
            </a:r>
            <a:r>
              <a:rPr spc="45" dirty="0"/>
              <a:t>Unless </a:t>
            </a:r>
            <a:r>
              <a:rPr spc="125" dirty="0"/>
              <a:t>the </a:t>
            </a:r>
            <a:r>
              <a:rPr spc="25" dirty="0"/>
              <a:t>AO </a:t>
            </a:r>
            <a:r>
              <a:rPr spc="120" dirty="0"/>
              <a:t>demonstrate </a:t>
            </a:r>
            <a:r>
              <a:rPr spc="150" dirty="0"/>
              <a:t>that </a:t>
            </a:r>
            <a:r>
              <a:rPr spc="130" dirty="0"/>
              <a:t>the  </a:t>
            </a:r>
            <a:r>
              <a:rPr spc="155" dirty="0"/>
              <a:t>amount </a:t>
            </a:r>
            <a:r>
              <a:rPr spc="160" dirty="0"/>
              <a:t>in </a:t>
            </a:r>
            <a:r>
              <a:rPr spc="125" dirty="0"/>
              <a:t>question </a:t>
            </a:r>
            <a:r>
              <a:rPr spc="50" dirty="0"/>
              <a:t>has </a:t>
            </a:r>
            <a:r>
              <a:rPr spc="80" dirty="0"/>
              <a:t>been </a:t>
            </a:r>
            <a:r>
              <a:rPr spc="85" dirty="0"/>
              <a:t>used</a:t>
            </a:r>
            <a:r>
              <a:rPr spc="860" dirty="0"/>
              <a:t> </a:t>
            </a:r>
            <a:r>
              <a:rPr spc="110" dirty="0"/>
              <a:t>by </a:t>
            </a:r>
            <a:r>
              <a:rPr spc="130" dirty="0"/>
              <a:t>the  </a:t>
            </a:r>
            <a:r>
              <a:rPr spc="5" dirty="0"/>
              <a:t>assessee </a:t>
            </a:r>
            <a:r>
              <a:rPr spc="180" dirty="0"/>
              <a:t>for </a:t>
            </a:r>
            <a:r>
              <a:rPr spc="60" dirty="0"/>
              <a:t>any</a:t>
            </a:r>
            <a:r>
              <a:rPr spc="810" dirty="0"/>
              <a:t> </a:t>
            </a:r>
            <a:r>
              <a:rPr spc="140" dirty="0"/>
              <a:t>other </a:t>
            </a:r>
            <a:r>
              <a:rPr spc="114" dirty="0"/>
              <a:t>purpose. </a:t>
            </a:r>
            <a:r>
              <a:rPr spc="90" dirty="0"/>
              <a:t>In </a:t>
            </a:r>
            <a:r>
              <a:rPr spc="150" dirty="0"/>
              <a:t>my </a:t>
            </a:r>
            <a:r>
              <a:rPr spc="80" dirty="0"/>
              <a:t>view  </a:t>
            </a:r>
            <a:r>
              <a:rPr spc="145" dirty="0"/>
              <a:t>addition </a:t>
            </a:r>
            <a:r>
              <a:rPr spc="90" dirty="0"/>
              <a:t>is </a:t>
            </a:r>
            <a:r>
              <a:rPr spc="95" dirty="0"/>
              <a:t>made </a:t>
            </a:r>
            <a:r>
              <a:rPr spc="150" dirty="0"/>
              <a:t>on </a:t>
            </a:r>
            <a:r>
              <a:rPr spc="90" dirty="0"/>
              <a:t>inferences </a:t>
            </a:r>
            <a:r>
              <a:rPr spc="105" dirty="0"/>
              <a:t>and </a:t>
            </a:r>
            <a:r>
              <a:rPr spc="140" dirty="0"/>
              <a:t>presumptions  </a:t>
            </a:r>
            <a:r>
              <a:rPr spc="125" dirty="0"/>
              <a:t>which </a:t>
            </a:r>
            <a:r>
              <a:rPr spc="90" dirty="0"/>
              <a:t>is </a:t>
            </a:r>
            <a:r>
              <a:rPr spc="105" dirty="0"/>
              <a:t>bad </a:t>
            </a:r>
            <a:r>
              <a:rPr spc="155" dirty="0"/>
              <a:t>in </a:t>
            </a:r>
            <a:r>
              <a:rPr spc="85" dirty="0"/>
              <a:t>law.“ </a:t>
            </a:r>
            <a:r>
              <a:rPr spc="105" dirty="0"/>
              <a:t>Delhi</a:t>
            </a:r>
            <a:r>
              <a:rPr spc="55" dirty="0"/>
              <a:t> </a:t>
            </a:r>
            <a:r>
              <a:rPr spc="40" dirty="0"/>
              <a:t>ITAT</a:t>
            </a:r>
            <a:endParaRPr spc="40" dirty="0"/>
          </a:p>
          <a:p>
            <a:pPr marL="268605" marR="854075" indent="-256540">
              <a:lnSpc>
                <a:spcPct val="80000"/>
              </a:lnSpc>
              <a:spcBef>
                <a:spcPts val="350"/>
              </a:spcBef>
              <a:buClr>
                <a:srgbClr val="2CA1BE"/>
              </a:buClr>
              <a:buSzPct val="65000"/>
              <a:buFont typeface="Arial" panose="020B0604020202020204"/>
              <a:buChar char=""/>
              <a:tabLst>
                <a:tab pos="368935" algn="l"/>
                <a:tab pos="369570" algn="l"/>
              </a:tabLst>
            </a:pPr>
            <a:r>
              <a:rPr dirty="0"/>
              <a:t>	</a:t>
            </a:r>
            <a:r>
              <a:rPr sz="2600" i="1" spc="-55" dirty="0">
                <a:latin typeface="Arial" panose="020B0604020202020204"/>
                <a:cs typeface="Arial" panose="020B0604020202020204"/>
                <a:hlinkClick r:id="rId1"/>
              </a:rPr>
              <a:t>CIT </a:t>
            </a:r>
            <a:r>
              <a:rPr spc="65" dirty="0">
                <a:hlinkClick r:id="rId1"/>
              </a:rPr>
              <a:t>v. </a:t>
            </a:r>
            <a:r>
              <a:rPr sz="2600" i="1" spc="-35" dirty="0">
                <a:latin typeface="Arial" panose="020B0604020202020204"/>
                <a:cs typeface="Arial" panose="020B0604020202020204"/>
                <a:hlinkClick r:id="rId1"/>
              </a:rPr>
              <a:t>Baldev </a:t>
            </a:r>
            <a:r>
              <a:rPr sz="2600" i="1" spc="-65" dirty="0">
                <a:latin typeface="Arial" panose="020B0604020202020204"/>
                <a:cs typeface="Arial" panose="020B0604020202020204"/>
                <a:hlinkClick r:id="rId1"/>
              </a:rPr>
              <a:t>Raj </a:t>
            </a:r>
            <a:r>
              <a:rPr sz="2600" i="1" spc="15" dirty="0">
                <a:latin typeface="Arial" panose="020B0604020202020204"/>
                <a:cs typeface="Arial" panose="020B0604020202020204"/>
                <a:hlinkClick r:id="rId1"/>
              </a:rPr>
              <a:t>Charla</a:t>
            </a:r>
            <a:r>
              <a:rPr sz="2600" i="1" spc="15" dirty="0">
                <a:solidFill>
                  <a:srgbClr val="FF8118"/>
                </a:solidFill>
                <a:latin typeface="Arial" panose="020B0604020202020204"/>
                <a:cs typeface="Arial" panose="020B0604020202020204"/>
                <a:hlinkClick r:id="rId1"/>
              </a:rPr>
              <a:t> </a:t>
            </a:r>
            <a:r>
              <a:rPr u="heavy" spc="16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hlinkClick r:id="rId1"/>
              </a:rPr>
              <a:t>[2009] </a:t>
            </a:r>
            <a:r>
              <a:rPr u="heavy" spc="19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hlinkClick r:id="rId1"/>
              </a:rPr>
              <a:t>121 </a:t>
            </a:r>
            <a:r>
              <a:rPr u="heavy" spc="-12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hlinkClick r:id="rId1"/>
              </a:rPr>
              <a:t>TTJ </a:t>
            </a:r>
            <a:r>
              <a:rPr u="heavy" spc="19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hlinkClick r:id="rId1"/>
              </a:rPr>
              <a:t>366 </a:t>
            </a:r>
            <a:r>
              <a:rPr u="heavy" spc="19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hlinkClick r:id="rId1"/>
              </a:rPr>
              <a:t> </a:t>
            </a:r>
            <a:r>
              <a:rPr u="heavy" spc="7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hlinkClick r:id="rId1"/>
              </a:rPr>
              <a:t>(Delhi)</a:t>
            </a:r>
            <a:endParaRPr sz="2600">
              <a:latin typeface="Arial" panose="020B0604020202020204"/>
              <a:cs typeface="Arial" panose="020B0604020202020204"/>
            </a:endParaRPr>
          </a:p>
          <a:p>
            <a:pPr marL="268605" marR="191770" indent="-256540">
              <a:lnSpc>
                <a:spcPct val="80000"/>
              </a:lnSpc>
              <a:spcBef>
                <a:spcPts val="345"/>
              </a:spcBef>
              <a:buClr>
                <a:srgbClr val="2CA1BE"/>
              </a:buClr>
              <a:buSzPct val="65000"/>
              <a:buFont typeface="Arial" panose="020B0604020202020204"/>
              <a:buChar char=""/>
              <a:tabLst>
                <a:tab pos="268605" algn="l"/>
                <a:tab pos="269240" algn="l"/>
              </a:tabLst>
            </a:pPr>
            <a:r>
              <a:rPr sz="2600" i="1" spc="60" dirty="0">
                <a:latin typeface="Arial" panose="020B0604020202020204"/>
                <a:cs typeface="Arial" panose="020B0604020202020204"/>
              </a:rPr>
              <a:t>Kulwant </a:t>
            </a:r>
            <a:r>
              <a:rPr sz="2600" i="1" spc="-80" dirty="0">
                <a:latin typeface="Arial" panose="020B0604020202020204"/>
                <a:cs typeface="Arial" panose="020B0604020202020204"/>
              </a:rPr>
              <a:t>Rai</a:t>
            </a:r>
            <a:r>
              <a:rPr sz="2600" i="1" spc="-80" dirty="0">
                <a:solidFill>
                  <a:srgbClr val="FF8118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u="heavy" spc="16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hlinkClick r:id="rId2"/>
              </a:rPr>
              <a:t>[2007] </a:t>
            </a:r>
            <a:r>
              <a:rPr u="heavy" spc="18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hlinkClick r:id="rId2"/>
              </a:rPr>
              <a:t>163 </a:t>
            </a:r>
            <a:r>
              <a:rPr u="heavy" spc="1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hlinkClick r:id="rId2"/>
              </a:rPr>
              <a:t>Taxman </a:t>
            </a:r>
            <a:r>
              <a:rPr u="heavy" spc="25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hlinkClick r:id="rId2"/>
              </a:rPr>
              <a:t>585/291 </a:t>
            </a:r>
            <a:r>
              <a:rPr u="heavy" spc="-5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hlinkClick r:id="rId2"/>
              </a:rPr>
              <a:t>ITR</a:t>
            </a:r>
            <a:r>
              <a:rPr u="heavy" spc="-21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hlinkClick r:id="rId2"/>
              </a:rPr>
              <a:t> </a:t>
            </a:r>
            <a:r>
              <a:rPr u="heavy" spc="18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hlinkClick r:id="rId2"/>
              </a:rPr>
              <a:t>36 </a:t>
            </a:r>
            <a:r>
              <a:rPr spc="180" dirty="0"/>
              <a:t> </a:t>
            </a:r>
            <a:r>
              <a:rPr spc="40" dirty="0"/>
              <a:t>cash </a:t>
            </a:r>
            <a:r>
              <a:rPr spc="160" dirty="0"/>
              <a:t>flow </a:t>
            </a:r>
            <a:r>
              <a:rPr spc="120" dirty="0"/>
              <a:t>statement </a:t>
            </a:r>
            <a:r>
              <a:rPr spc="165" dirty="0"/>
              <a:t>must </a:t>
            </a:r>
            <a:r>
              <a:rPr spc="85" dirty="0"/>
              <a:t>be</a:t>
            </a:r>
            <a:r>
              <a:rPr dirty="0"/>
              <a:t> </a:t>
            </a:r>
            <a:r>
              <a:rPr spc="100" dirty="0"/>
              <a:t>considered.</a:t>
            </a:r>
            <a:endParaRPr sz="2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470" y="573123"/>
            <a:ext cx="6133272" cy="537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481576" y="6409053"/>
            <a:ext cx="2170430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4"/>
              </a:rPr>
              <a:t>b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4"/>
              </a:rPr>
              <a:t>hu</a:t>
            </a:r>
            <a:r>
              <a:rPr sz="1000" dirty="0">
                <a:latin typeface="Verdana" panose="020B0604030504040204"/>
                <a:cs typeface="Verdana" panose="020B0604030504040204"/>
                <a:hlinkClick r:id="rId4"/>
              </a:rPr>
              <a:t>p</a:t>
            </a:r>
            <a:r>
              <a:rPr sz="1000" dirty="0">
                <a:latin typeface="Verdana" panose="020B0604030504040204"/>
                <a:cs typeface="Verdana" panose="020B0604030504040204"/>
                <a:hlinkClick r:id="rId4"/>
              </a:rPr>
              <a:t>e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4"/>
              </a:rPr>
              <a:t>n</a:t>
            </a:r>
            <a:r>
              <a:rPr sz="1000" dirty="0">
                <a:latin typeface="Verdana" panose="020B0604030504040204"/>
                <a:cs typeface="Verdana" panose="020B0604030504040204"/>
                <a:hlinkClick r:id="rId4"/>
              </a:rPr>
              <a:t>d</a:t>
            </a:r>
            <a:r>
              <a:rPr sz="1000" dirty="0">
                <a:latin typeface="Verdana" panose="020B0604030504040204"/>
                <a:cs typeface="Verdana" panose="020B0604030504040204"/>
                <a:hlinkClick r:id="rId4"/>
              </a:rPr>
              <a:t>r</a:t>
            </a:r>
            <a:r>
              <a:rPr sz="1000" spc="-5" dirty="0">
                <a:latin typeface="Verdana" panose="020B0604030504040204"/>
                <a:cs typeface="Verdana" panose="020B0604030504040204"/>
                <a:hlinkClick r:id="rId4"/>
              </a:rPr>
              <a:t>a</a:t>
            </a:r>
            <a:r>
              <a:rPr sz="1000" dirty="0">
                <a:latin typeface="Verdana" panose="020B0604030504040204"/>
                <a:cs typeface="Verdana" panose="020B0604030504040204"/>
                <a:hlinkClick r:id="rId4"/>
              </a:rPr>
              <a:t>s</a:t>
            </a:r>
            <a:r>
              <a:rPr sz="1000" spc="15" dirty="0">
                <a:latin typeface="Verdana" panose="020B0604030504040204"/>
                <a:cs typeface="Verdana" panose="020B0604030504040204"/>
                <a:hlinkClick r:id="rId4"/>
              </a:rPr>
              <a:t>h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4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4"/>
              </a:rPr>
              <a:t>h</a:t>
            </a:r>
            <a:r>
              <a:rPr sz="1000" spc="5" dirty="0">
                <a:latin typeface="Verdana" panose="020B0604030504040204"/>
                <a:cs typeface="Verdana" panose="020B0604030504040204"/>
                <a:hlinkClick r:id="rId4"/>
              </a:rPr>
              <a:t>ca@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4"/>
              </a:rPr>
              <a:t>h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4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4"/>
              </a:rPr>
              <a:t>t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4"/>
              </a:rPr>
              <a:t>m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4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4"/>
              </a:rPr>
              <a:t>i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4"/>
              </a:rPr>
              <a:t>l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4"/>
              </a:rPr>
              <a:t>.</a:t>
            </a:r>
            <a:r>
              <a:rPr sz="1000" dirty="0">
                <a:latin typeface="Verdana" panose="020B0604030504040204"/>
                <a:cs typeface="Verdana" panose="020B0604030504040204"/>
                <a:hlinkClick r:id="rId4"/>
              </a:rPr>
              <a:t>c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4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4"/>
              </a:rPr>
              <a:t>m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*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**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932250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7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64617"/>
            <a:ext cx="7533005" cy="73289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7340" y="1308557"/>
            <a:ext cx="6153785" cy="4095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Font typeface="Wingdings" panose="05000000000000000000"/>
              <a:buChar char=""/>
              <a:tabLst>
                <a:tab pos="356870" algn="l"/>
                <a:tab pos="357505" algn="l"/>
              </a:tabLst>
            </a:pPr>
            <a:r>
              <a:rPr sz="20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DCIT </a:t>
            </a:r>
            <a:r>
              <a:rPr sz="20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 </a:t>
            </a:r>
            <a:r>
              <a:rPr sz="20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Rohini </a:t>
            </a: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Builders </a:t>
            </a:r>
            <a:r>
              <a:rPr sz="2000" spc="-1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(2002) </a:t>
            </a:r>
            <a:r>
              <a:rPr sz="2000" spc="-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256 </a:t>
            </a:r>
            <a:r>
              <a:rPr sz="2000" spc="-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ITR </a:t>
            </a:r>
            <a:r>
              <a:rPr sz="2000" spc="-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360</a:t>
            </a:r>
            <a:r>
              <a:rPr sz="2000" spc="-2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(Guj)</a:t>
            </a:r>
            <a:endParaRPr sz="20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buClr>
                <a:srgbClr val="000066"/>
              </a:buClr>
              <a:buFont typeface="Wingdings" panose="05000000000000000000"/>
              <a:buChar char=""/>
            </a:pPr>
            <a:endParaRPr sz="3150">
              <a:latin typeface="Georgia" panose="02040502050405020303"/>
              <a:cs typeface="Georgia" panose="02040502050405020303"/>
            </a:endParaRPr>
          </a:p>
          <a:p>
            <a:pPr marL="384175" indent="-372110">
              <a:lnSpc>
                <a:spcPct val="100000"/>
              </a:lnSpc>
              <a:buFont typeface="Wingdings" panose="05000000000000000000"/>
              <a:buChar char=""/>
              <a:tabLst>
                <a:tab pos="384175" algn="l"/>
                <a:tab pos="384810" algn="l"/>
              </a:tabLst>
            </a:pPr>
            <a:r>
              <a:rPr sz="20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Hastimal </a:t>
            </a:r>
            <a:r>
              <a:rPr sz="20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v. </a:t>
            </a:r>
            <a:r>
              <a:rPr sz="20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CIT </a:t>
            </a:r>
            <a:r>
              <a:rPr sz="2000" spc="-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49 </a:t>
            </a:r>
            <a:r>
              <a:rPr sz="2000" spc="-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ITR</a:t>
            </a:r>
            <a:r>
              <a:rPr sz="2000" spc="1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273(Mad.)</a:t>
            </a:r>
            <a:endParaRPr sz="20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buClr>
                <a:srgbClr val="000066"/>
              </a:buClr>
              <a:buFont typeface="Wingdings" panose="05000000000000000000"/>
              <a:buChar char=""/>
            </a:pPr>
            <a:endParaRPr sz="3000">
              <a:latin typeface="Georgia" panose="02040502050405020303"/>
              <a:cs typeface="Georgia" panose="02040502050405020303"/>
            </a:endParaRPr>
          </a:p>
          <a:p>
            <a:pPr marL="384175" indent="-372110">
              <a:lnSpc>
                <a:spcPct val="100000"/>
              </a:lnSpc>
              <a:buFont typeface="Wingdings" panose="05000000000000000000"/>
              <a:buChar char=""/>
              <a:tabLst>
                <a:tab pos="384175" algn="l"/>
                <a:tab pos="384810" algn="l"/>
              </a:tabLst>
            </a:pP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Tolaram </a:t>
            </a:r>
            <a:r>
              <a:rPr sz="20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Daga </a:t>
            </a:r>
            <a:r>
              <a:rPr sz="20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v. </a:t>
            </a:r>
            <a:r>
              <a:rPr sz="20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CIT </a:t>
            </a:r>
            <a:r>
              <a:rPr sz="2000" spc="-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59 </a:t>
            </a:r>
            <a:r>
              <a:rPr sz="2000" spc="-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ITR </a:t>
            </a:r>
            <a:r>
              <a:rPr sz="2000" spc="-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632</a:t>
            </a:r>
            <a:r>
              <a:rPr sz="2000" spc="-3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(Assam)</a:t>
            </a:r>
            <a:endParaRPr sz="20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0066"/>
              </a:buClr>
              <a:buFont typeface="Wingdings" panose="05000000000000000000"/>
              <a:buChar char=""/>
            </a:pPr>
            <a:endParaRPr sz="3050">
              <a:latin typeface="Georgia" panose="02040502050405020303"/>
              <a:cs typeface="Georgia" panose="02040502050405020303"/>
            </a:endParaRPr>
          </a:p>
          <a:p>
            <a:pPr marL="384175" indent="-372110">
              <a:lnSpc>
                <a:spcPct val="100000"/>
              </a:lnSpc>
              <a:buFont typeface="Wingdings" panose="05000000000000000000"/>
              <a:buChar char=""/>
              <a:tabLst>
                <a:tab pos="384175" algn="l"/>
                <a:tab pos="384810" algn="l"/>
              </a:tabLst>
            </a:pP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Nemichand kothari </a:t>
            </a:r>
            <a:r>
              <a:rPr sz="20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v. </a:t>
            </a:r>
            <a:r>
              <a:rPr sz="20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CIT </a:t>
            </a:r>
            <a:r>
              <a:rPr sz="2000" spc="-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264 </a:t>
            </a:r>
            <a:r>
              <a:rPr sz="2000" spc="-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ITR </a:t>
            </a:r>
            <a:r>
              <a:rPr sz="2000" spc="-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254</a:t>
            </a:r>
            <a:r>
              <a:rPr sz="2000" spc="-3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(Gau.)</a:t>
            </a:r>
            <a:endParaRPr sz="20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0066"/>
              </a:buClr>
              <a:buFont typeface="Wingdings" panose="05000000000000000000"/>
              <a:buChar char=""/>
            </a:pPr>
            <a:endParaRPr sz="3150">
              <a:latin typeface="Georgia" panose="02040502050405020303"/>
              <a:cs typeface="Georgia" panose="02040502050405020303"/>
            </a:endParaRPr>
          </a:p>
          <a:p>
            <a:pPr marL="441960" indent="-429895">
              <a:lnSpc>
                <a:spcPct val="100000"/>
              </a:lnSpc>
              <a:buFont typeface="Wingdings" panose="05000000000000000000"/>
              <a:buChar char=""/>
              <a:tabLst>
                <a:tab pos="441325" algn="l"/>
                <a:tab pos="442595" algn="l"/>
              </a:tabLst>
            </a:pPr>
            <a:r>
              <a:rPr sz="20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Murlidhar </a:t>
            </a: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Lahorimal </a:t>
            </a:r>
            <a:r>
              <a:rPr sz="20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v. </a:t>
            </a:r>
            <a:r>
              <a:rPr sz="20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CIT </a:t>
            </a:r>
            <a:r>
              <a:rPr sz="2000" spc="-1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280 </a:t>
            </a:r>
            <a:r>
              <a:rPr sz="2000" spc="-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ITR </a:t>
            </a:r>
            <a:r>
              <a:rPr sz="20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512</a:t>
            </a:r>
            <a:r>
              <a:rPr sz="2000" spc="-2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(Guj.)</a:t>
            </a:r>
            <a:endParaRPr sz="20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</a:pPr>
            <a:endParaRPr sz="3150">
              <a:latin typeface="Georgia" panose="02040502050405020303"/>
              <a:cs typeface="Georgia" panose="02040502050405020303"/>
            </a:endParaRPr>
          </a:p>
          <a:p>
            <a:pPr marL="2406015">
              <a:lnSpc>
                <a:spcPct val="100000"/>
              </a:lnSpc>
            </a:pPr>
            <a:r>
              <a:rPr sz="2000" b="1" i="1" spc="-1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Exception</a:t>
            </a:r>
            <a:r>
              <a:rPr sz="2000" b="1" i="1" spc="-2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b="1" i="1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:</a:t>
            </a:r>
            <a:r>
              <a:rPr sz="2000" b="1" i="1" spc="-1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b="1" i="1" spc="-1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Proviso</a:t>
            </a:r>
            <a:r>
              <a:rPr sz="2000" b="1" i="1" spc="-2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b="1" i="1" spc="-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</a:t>
            </a:r>
            <a:r>
              <a:rPr sz="2000" b="1" i="1" spc="-1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000" b="1" i="1" spc="-16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Section68</a:t>
            </a:r>
            <a:endParaRPr sz="2000">
              <a:latin typeface="Georgia" panose="02040502050405020303"/>
              <a:cs typeface="Georgia" panose="02040502050405020303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7686" y="6443379"/>
            <a:ext cx="22860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z="1200" spc="-5" dirty="0">
                <a:solidFill>
                  <a:srgbClr val="878787"/>
                </a:solidFill>
                <a:latin typeface="Arial" panose="020B0604020202020204"/>
                <a:cs typeface="Arial" panose="020B0604020202020204"/>
              </a:rPr>
            </a:fld>
            <a:endParaRPr sz="12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1509141"/>
            <a:ext cx="7969250" cy="40189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8605" marR="11430" indent="-256540" algn="just">
              <a:lnSpc>
                <a:spcPct val="100000"/>
              </a:lnSpc>
              <a:spcBef>
                <a:spcPts val="90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9240" algn="l"/>
              </a:tabLst>
            </a:pP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This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view has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been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held </a:t>
            </a:r>
            <a:r>
              <a:rPr sz="1400" spc="5" dirty="0">
                <a:latin typeface="Times New Roman" panose="02020603050405020304"/>
                <a:cs typeface="Times New Roman" panose="02020603050405020304"/>
              </a:rPr>
              <a:t>by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Hon 'ble Supreme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Court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in the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case </a:t>
            </a:r>
            <a:r>
              <a:rPr sz="1400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400" i="1" dirty="0">
                <a:latin typeface="Times New Roman" panose="02020603050405020304"/>
                <a:cs typeface="Times New Roman" panose="02020603050405020304"/>
              </a:rPr>
              <a:t>CIT </a:t>
            </a:r>
            <a:r>
              <a:rPr sz="1400" spc="-65" dirty="0">
                <a:latin typeface="Times New Roman" panose="02020603050405020304"/>
                <a:cs typeface="Times New Roman" panose="02020603050405020304"/>
              </a:rPr>
              <a:t>v. </a:t>
            </a:r>
            <a:r>
              <a:rPr sz="1400" i="1" spc="-5" dirty="0">
                <a:latin typeface="Times New Roman" panose="02020603050405020304"/>
                <a:cs typeface="Times New Roman" panose="02020603050405020304"/>
              </a:rPr>
              <a:t>Devi Prasad </a:t>
            </a:r>
            <a:r>
              <a:rPr sz="1400" i="1" spc="-15" dirty="0">
                <a:latin typeface="Times New Roman" panose="02020603050405020304"/>
                <a:cs typeface="Times New Roman" panose="02020603050405020304"/>
              </a:rPr>
              <a:t>Vishwanath  </a:t>
            </a:r>
            <a:r>
              <a:rPr sz="1400" i="1" spc="-5" dirty="0">
                <a:latin typeface="Times New Roman" panose="02020603050405020304"/>
                <a:cs typeface="Times New Roman" panose="02020603050405020304"/>
              </a:rPr>
              <a:t>Prasad</a:t>
            </a:r>
            <a:r>
              <a:rPr sz="1400" i="1" spc="-5" dirty="0">
                <a:solidFill>
                  <a:srgbClr val="FF8118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u="sng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1"/>
              </a:rPr>
              <a:t>[1969] 72 </a:t>
            </a:r>
            <a:r>
              <a:rPr sz="1400" u="sng" spc="-1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1"/>
              </a:rPr>
              <a:t>ITR </a:t>
            </a:r>
            <a:r>
              <a:rPr sz="1400" u="sng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1"/>
              </a:rPr>
              <a:t>194</a:t>
            </a:r>
            <a:r>
              <a:rPr sz="1400" spc="-5" dirty="0">
                <a:solidFill>
                  <a:srgbClr val="FF8118"/>
                </a:solidFill>
                <a:latin typeface="Times New Roman" panose="02020603050405020304"/>
                <a:cs typeface="Times New Roman" panose="02020603050405020304"/>
                <a:hlinkClick r:id="rId1"/>
              </a:rPr>
              <a:t>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"It </a:t>
            </a:r>
            <a:r>
              <a:rPr sz="1400" spc="-20" dirty="0">
                <a:latin typeface="Times New Roman" panose="02020603050405020304"/>
                <a:cs typeface="Times New Roman" panose="02020603050405020304"/>
              </a:rPr>
              <a:t>is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for the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assessee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prove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even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if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cash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credit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represents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income,  </a:t>
            </a:r>
            <a:r>
              <a:rPr sz="1400" spc="-20" dirty="0">
                <a:latin typeface="Times New Roman" panose="02020603050405020304"/>
                <a:cs typeface="Times New Roman" panose="02020603050405020304"/>
              </a:rPr>
              <a:t>it is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income from a source, which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has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already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been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taxed". </a:t>
            </a:r>
            <a:r>
              <a:rPr sz="1400" spc="-2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assessee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has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already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offered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the sales for 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taxation hence the </a:t>
            </a:r>
            <a:r>
              <a:rPr sz="1400" spc="-20" dirty="0">
                <a:latin typeface="Times New Roman" panose="02020603050405020304"/>
                <a:cs typeface="Times New Roman" panose="02020603050405020304"/>
              </a:rPr>
              <a:t>onus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has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been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discharged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by </a:t>
            </a:r>
            <a:r>
              <a:rPr sz="1400" spc="-20" dirty="0">
                <a:latin typeface="Times New Roman" panose="02020603050405020304"/>
                <a:cs typeface="Times New Roman" panose="02020603050405020304"/>
              </a:rPr>
              <a:t>it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and the </a:t>
            </a:r>
            <a:r>
              <a:rPr sz="1400" spc="-20" dirty="0">
                <a:latin typeface="Times New Roman" panose="02020603050405020304"/>
                <a:cs typeface="Times New Roman" panose="02020603050405020304"/>
              </a:rPr>
              <a:t>same </a:t>
            </a:r>
            <a:r>
              <a:rPr sz="1400" spc="-25" dirty="0">
                <a:latin typeface="Times New Roman" panose="02020603050405020304"/>
                <a:cs typeface="Times New Roman" panose="02020603050405020304"/>
              </a:rPr>
              <a:t>income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cannot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taxed</a:t>
            </a:r>
            <a:r>
              <a:rPr sz="1400" spc="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spc="-20" dirty="0">
                <a:latin typeface="Times New Roman" panose="02020603050405020304"/>
                <a:cs typeface="Times New Roman" panose="02020603050405020304"/>
              </a:rPr>
              <a:t>again.</a:t>
            </a: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marL="268605" marR="5080" indent="-256540" algn="just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9240" algn="l"/>
              </a:tabLst>
            </a:pPr>
            <a:r>
              <a:rPr sz="1400" spc="-5" dirty="0">
                <a:latin typeface="Times New Roman" panose="02020603050405020304"/>
                <a:cs typeface="Times New Roman" panose="02020603050405020304"/>
              </a:rPr>
              <a:t>Reliance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can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also be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placed </a:t>
            </a:r>
            <a:r>
              <a:rPr sz="1400" spc="5" dirty="0">
                <a:latin typeface="Times New Roman" panose="02020603050405020304"/>
                <a:cs typeface="Times New Roman" panose="02020603050405020304"/>
              </a:rPr>
              <a:t>on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decision </a:t>
            </a:r>
            <a:r>
              <a:rPr sz="1400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Hon'ble Supreme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Court in the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case </a:t>
            </a:r>
            <a:r>
              <a:rPr sz="1400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400" i="1" spc="-10" dirty="0">
                <a:latin typeface="Times New Roman" panose="02020603050405020304"/>
                <a:cs typeface="Times New Roman" panose="02020603050405020304"/>
              </a:rPr>
              <a:t>CIT </a:t>
            </a:r>
            <a:r>
              <a:rPr sz="1400" spc="-65" dirty="0">
                <a:latin typeface="Times New Roman" panose="02020603050405020304"/>
                <a:cs typeface="Times New Roman" panose="02020603050405020304"/>
              </a:rPr>
              <a:t>v. </a:t>
            </a:r>
            <a:r>
              <a:rPr sz="1400" i="1" spc="-15" dirty="0">
                <a:latin typeface="Times New Roman" panose="02020603050405020304"/>
                <a:cs typeface="Times New Roman" panose="02020603050405020304"/>
              </a:rPr>
              <a:t>Durga </a:t>
            </a:r>
            <a:r>
              <a:rPr sz="1400" i="1" spc="-5" dirty="0">
                <a:latin typeface="Times New Roman" panose="02020603050405020304"/>
                <a:cs typeface="Times New Roman" panose="02020603050405020304"/>
              </a:rPr>
              <a:t>Prasad  </a:t>
            </a:r>
            <a:r>
              <a:rPr sz="1400" i="1" spc="-20" dirty="0">
                <a:latin typeface="Times New Roman" panose="02020603050405020304"/>
                <a:cs typeface="Times New Roman" panose="02020603050405020304"/>
              </a:rPr>
              <a:t>More</a:t>
            </a:r>
            <a:r>
              <a:rPr sz="1400" i="1" spc="-20" dirty="0">
                <a:solidFill>
                  <a:srgbClr val="FF8118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u="sng" spc="-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2"/>
              </a:rPr>
              <a:t>[1969] 72 ITR 807</a:t>
            </a:r>
            <a:r>
              <a:rPr sz="1400" spc="-10" dirty="0">
                <a:solidFill>
                  <a:srgbClr val="FF8118"/>
                </a:solidFill>
                <a:latin typeface="Times New Roman" panose="02020603050405020304"/>
                <a:cs typeface="Times New Roman" panose="02020603050405020304"/>
                <a:hlinkClick r:id="rId2"/>
              </a:rPr>
              <a:t>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which </a:t>
            </a:r>
            <a:r>
              <a:rPr sz="1400" spc="-20" dirty="0">
                <a:latin typeface="Times New Roman" panose="02020603050405020304"/>
                <a:cs typeface="Times New Roman" panose="02020603050405020304"/>
              </a:rPr>
              <a:t>it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held"If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amount represented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the income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assessee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the 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previous </a:t>
            </a:r>
            <a:r>
              <a:rPr sz="1400" spc="-25" dirty="0">
                <a:latin typeface="Times New Roman" panose="02020603050405020304"/>
                <a:cs typeface="Times New Roman" panose="02020603050405020304"/>
              </a:rPr>
              <a:t>year, </a:t>
            </a:r>
            <a:r>
              <a:rPr sz="1400" spc="-20" dirty="0">
                <a:latin typeface="Times New Roman" panose="02020603050405020304"/>
                <a:cs typeface="Times New Roman" panose="02020603050405020304"/>
              </a:rPr>
              <a:t>it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liable to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be included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in the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total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income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1400" spc="10" dirty="0">
                <a:latin typeface="Times New Roman" panose="02020603050405020304"/>
                <a:cs typeface="Times New Roman" panose="02020603050405020304"/>
              </a:rPr>
              <a:t>an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enquiry whether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for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the purpose </a:t>
            </a:r>
            <a:r>
              <a:rPr sz="1400" spc="15" dirty="0">
                <a:latin typeface="Times New Roman" panose="02020603050405020304"/>
                <a:cs typeface="Times New Roman" panose="02020603050405020304"/>
              </a:rPr>
              <a:t>of 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bringing the </a:t>
            </a:r>
            <a:r>
              <a:rPr sz="1400" spc="-25" dirty="0">
                <a:latin typeface="Times New Roman" panose="02020603050405020304"/>
                <a:cs typeface="Times New Roman" panose="02020603050405020304"/>
              </a:rPr>
              <a:t>amount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tax </a:t>
            </a:r>
            <a:r>
              <a:rPr sz="1400" spc="-20" dirty="0">
                <a:latin typeface="Times New Roman" panose="02020603050405020304"/>
                <a:cs typeface="Times New Roman" panose="02020603050405020304"/>
              </a:rPr>
              <a:t>it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1400" spc="-20" dirty="0">
                <a:latin typeface="Times New Roman" panose="02020603050405020304"/>
                <a:cs typeface="Times New Roman" panose="02020603050405020304"/>
              </a:rPr>
              <a:t>from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a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business activity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or </a:t>
            </a:r>
            <a:r>
              <a:rPr sz="1400" spc="-20" dirty="0">
                <a:latin typeface="Times New Roman" panose="02020603050405020304"/>
                <a:cs typeface="Times New Roman" panose="02020603050405020304"/>
              </a:rPr>
              <a:t>from some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other source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not</a:t>
            </a:r>
            <a:r>
              <a:rPr sz="1400" spc="7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relevant".</a:t>
            </a: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marL="268605" marR="11430" indent="-256540" algn="just">
              <a:lnSpc>
                <a:spcPct val="100000"/>
              </a:lnSpc>
              <a:spcBef>
                <a:spcPts val="410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9240" algn="l"/>
              </a:tabLst>
            </a:pPr>
            <a:r>
              <a:rPr sz="1400" spc="-5" dirty="0">
                <a:latin typeface="Times New Roman" panose="02020603050405020304"/>
                <a:cs typeface="Times New Roman" panose="02020603050405020304"/>
              </a:rPr>
              <a:t>Reliance </a:t>
            </a:r>
            <a:r>
              <a:rPr sz="1400" spc="5" dirty="0">
                <a:latin typeface="Times New Roman" panose="02020603050405020304"/>
                <a:cs typeface="Times New Roman" panose="02020603050405020304"/>
              </a:rPr>
              <a:t>can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placed </a:t>
            </a:r>
            <a:r>
              <a:rPr sz="1400" spc="5" dirty="0">
                <a:latin typeface="Times New Roman" panose="02020603050405020304"/>
                <a:cs typeface="Times New Roman" panose="02020603050405020304"/>
              </a:rPr>
              <a:t>on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the decision </a:t>
            </a:r>
            <a:r>
              <a:rPr sz="1400" spc="1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Hon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'ble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Rajasthan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High Court in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400" spc="5" dirty="0">
                <a:latin typeface="Times New Roman" panose="02020603050405020304"/>
                <a:cs typeface="Times New Roman" panose="02020603050405020304"/>
              </a:rPr>
              <a:t>case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400" i="1" spc="-5" dirty="0">
                <a:latin typeface="Times New Roman" panose="02020603050405020304"/>
                <a:cs typeface="Times New Roman" panose="02020603050405020304"/>
              </a:rPr>
              <a:t>Smt. Harshila  </a:t>
            </a:r>
            <a:r>
              <a:rPr sz="1400" i="1" spc="-10" dirty="0">
                <a:latin typeface="Times New Roman" panose="02020603050405020304"/>
                <a:cs typeface="Times New Roman" panose="02020603050405020304"/>
              </a:rPr>
              <a:t>Chordia </a:t>
            </a:r>
            <a:r>
              <a:rPr sz="1400" spc="-65" dirty="0">
                <a:latin typeface="Times New Roman" panose="02020603050405020304"/>
                <a:cs typeface="Times New Roman" panose="02020603050405020304"/>
              </a:rPr>
              <a:t>v. </a:t>
            </a:r>
            <a:r>
              <a:rPr sz="1400" i="1" spc="-20" dirty="0">
                <a:latin typeface="Times New Roman" panose="02020603050405020304"/>
                <a:cs typeface="Times New Roman" panose="02020603050405020304"/>
              </a:rPr>
              <a:t>ITO</a:t>
            </a:r>
            <a:r>
              <a:rPr sz="1400" i="1" spc="-20" dirty="0">
                <a:solidFill>
                  <a:srgbClr val="FF8118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u="sng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3"/>
              </a:rPr>
              <a:t>[2008] 298 ITR 349</a:t>
            </a:r>
            <a:r>
              <a:rPr sz="1400" spc="-5" dirty="0">
                <a:solidFill>
                  <a:srgbClr val="FF8118"/>
                </a:solidFill>
                <a:latin typeface="Times New Roman" panose="02020603050405020304"/>
                <a:cs typeface="Times New Roman" panose="02020603050405020304"/>
                <a:hlinkClick r:id="rId3"/>
              </a:rPr>
              <a:t>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which </a:t>
            </a:r>
            <a:r>
              <a:rPr sz="1400" spc="-20" dirty="0">
                <a:latin typeface="Times New Roman" panose="02020603050405020304"/>
                <a:cs typeface="Times New Roman" panose="02020603050405020304"/>
              </a:rPr>
              <a:t>it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was held that"Addition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u/s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68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could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not be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made in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respect  of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amount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which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found to </a:t>
            </a:r>
            <a:r>
              <a:rPr sz="1400" spc="5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cash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receipts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from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customers against </a:t>
            </a:r>
            <a:r>
              <a:rPr sz="1400" spc="5" dirty="0">
                <a:latin typeface="Times New Roman" panose="02020603050405020304"/>
                <a:cs typeface="Times New Roman" panose="02020603050405020304"/>
              </a:rPr>
              <a:t>which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delivery </a:t>
            </a:r>
            <a:r>
              <a:rPr sz="1400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goods was  </a:t>
            </a:r>
            <a:r>
              <a:rPr sz="1400" spc="-20" dirty="0">
                <a:latin typeface="Times New Roman" panose="02020603050405020304"/>
                <a:cs typeface="Times New Roman" panose="02020603050405020304"/>
              </a:rPr>
              <a:t>made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to</a:t>
            </a:r>
            <a:r>
              <a:rPr sz="1400" spc="8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spc="-20" dirty="0">
                <a:latin typeface="Times New Roman" panose="02020603050405020304"/>
                <a:cs typeface="Times New Roman" panose="02020603050405020304"/>
              </a:rPr>
              <a:t>them".</a:t>
            </a: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marL="268605" marR="8255" indent="-256540" algn="just">
              <a:lnSpc>
                <a:spcPct val="100000"/>
              </a:lnSpc>
              <a:spcBef>
                <a:spcPts val="390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9240" algn="l"/>
              </a:tabLst>
            </a:pP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decision </a:t>
            </a:r>
            <a:r>
              <a:rPr sz="1400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Hon'ble </a:t>
            </a:r>
            <a:r>
              <a:rPr sz="1400" spc="-80" dirty="0">
                <a:latin typeface="Times New Roman" panose="02020603050405020304"/>
                <a:cs typeface="Times New Roman" panose="02020603050405020304"/>
              </a:rPr>
              <a:t>ITAT,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Nagpur Bench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the case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400" i="1" spc="-10" dirty="0">
                <a:latin typeface="Times New Roman" panose="02020603050405020304"/>
                <a:cs typeface="Times New Roman" panose="02020603050405020304"/>
              </a:rPr>
              <a:t>Mis </a:t>
            </a:r>
            <a:r>
              <a:rPr sz="1400" i="1" spc="-5" dirty="0">
                <a:latin typeface="Times New Roman" panose="02020603050405020304"/>
                <a:cs typeface="Times New Roman" panose="02020603050405020304"/>
              </a:rPr>
              <a:t>Heera Steel </a:t>
            </a:r>
            <a:r>
              <a:rPr sz="1400" i="1" spc="-10" dirty="0">
                <a:latin typeface="Times New Roman" panose="02020603050405020304"/>
                <a:cs typeface="Times New Roman" panose="02020603050405020304"/>
              </a:rPr>
              <a:t>Ltd. </a:t>
            </a:r>
            <a:r>
              <a:rPr sz="1400" spc="-65" dirty="0">
                <a:latin typeface="Times New Roman" panose="02020603050405020304"/>
                <a:cs typeface="Times New Roman" panose="02020603050405020304"/>
              </a:rPr>
              <a:t>v. </a:t>
            </a:r>
            <a:r>
              <a:rPr sz="1400" i="1" spc="-20" dirty="0">
                <a:latin typeface="Times New Roman" panose="02020603050405020304"/>
                <a:cs typeface="Times New Roman" panose="02020603050405020304"/>
              </a:rPr>
              <a:t>ITO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[2005] 4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ITJ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437  </a:t>
            </a:r>
            <a:r>
              <a:rPr sz="1400" spc="-20" dirty="0">
                <a:latin typeface="Times New Roman" panose="02020603050405020304"/>
                <a:cs typeface="Times New Roman" panose="02020603050405020304"/>
              </a:rPr>
              <a:t>is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also worth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be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mentioned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here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wherein </a:t>
            </a:r>
            <a:r>
              <a:rPr sz="1400" spc="-20" dirty="0">
                <a:latin typeface="Times New Roman" panose="02020603050405020304"/>
                <a:cs typeface="Times New Roman" panose="02020603050405020304"/>
              </a:rPr>
              <a:t>it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held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that"Both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lower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authorities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failed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to 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appreciate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case of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assessee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these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were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trade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advances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not </a:t>
            </a:r>
            <a:r>
              <a:rPr sz="1400" spc="5" dirty="0">
                <a:latin typeface="Times New Roman" panose="02020603050405020304"/>
                <a:cs typeface="Times New Roman" panose="02020603050405020304"/>
              </a:rPr>
              <a:t>cash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credits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and against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such 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advance, the assessee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has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supplied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material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in due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time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as per details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available </a:t>
            </a:r>
            <a:r>
              <a:rPr sz="1400" spc="5" dirty="0">
                <a:latin typeface="Times New Roman" panose="02020603050405020304"/>
                <a:cs typeface="Times New Roman" panose="02020603050405020304"/>
              </a:rPr>
              <a:t>on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record.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view </a:t>
            </a:r>
            <a:r>
              <a:rPr sz="1400" spc="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the 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above,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there </a:t>
            </a:r>
            <a:r>
              <a:rPr sz="1400" spc="-20" dirty="0">
                <a:latin typeface="Times New Roman" panose="02020603050405020304"/>
                <a:cs typeface="Times New Roman" panose="02020603050405020304"/>
              </a:rPr>
              <a:t>is no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justification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for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revenue authorities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to treat these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cash advances </a:t>
            </a:r>
            <a:r>
              <a:rPr sz="1400" dirty="0">
                <a:latin typeface="Times New Roman" panose="02020603050405020304"/>
                <a:cs typeface="Times New Roman" panose="02020603050405020304"/>
              </a:rPr>
              <a:t>as 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unexplained </a:t>
            </a:r>
            <a:r>
              <a:rPr sz="1400" spc="-5" dirty="0">
                <a:latin typeface="Times New Roman" panose="02020603050405020304"/>
                <a:cs typeface="Times New Roman" panose="02020603050405020304"/>
              </a:rPr>
              <a:t>cash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credit </a:t>
            </a:r>
            <a:r>
              <a:rPr sz="1400" spc="-15" dirty="0">
                <a:latin typeface="Times New Roman" panose="02020603050405020304"/>
                <a:cs typeface="Times New Roman" panose="02020603050405020304"/>
              </a:rPr>
              <a:t>u/s</a:t>
            </a:r>
            <a:r>
              <a:rPr sz="1400" spc="-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spc="-10" dirty="0">
                <a:latin typeface="Times New Roman" panose="02020603050405020304"/>
                <a:cs typeface="Times New Roman" panose="02020603050405020304"/>
              </a:rPr>
              <a:t>68".</a:t>
            </a:r>
            <a:endParaRPr sz="1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9471" y="573279"/>
            <a:ext cx="6361870" cy="534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81576" y="6409053"/>
            <a:ext cx="2170430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5"/>
              </a:rPr>
              <a:t>b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5"/>
              </a:rPr>
              <a:t>hu</a:t>
            </a:r>
            <a:r>
              <a:rPr sz="1000" dirty="0">
                <a:latin typeface="Verdana" panose="020B0604030504040204"/>
                <a:cs typeface="Verdana" panose="020B0604030504040204"/>
                <a:hlinkClick r:id="rId5"/>
              </a:rPr>
              <a:t>p</a:t>
            </a:r>
            <a:r>
              <a:rPr sz="1000" dirty="0">
                <a:latin typeface="Verdana" panose="020B0604030504040204"/>
                <a:cs typeface="Verdana" panose="020B0604030504040204"/>
                <a:hlinkClick r:id="rId5"/>
              </a:rPr>
              <a:t>e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5"/>
              </a:rPr>
              <a:t>n</a:t>
            </a:r>
            <a:r>
              <a:rPr sz="1000" dirty="0">
                <a:latin typeface="Verdana" panose="020B0604030504040204"/>
                <a:cs typeface="Verdana" panose="020B0604030504040204"/>
                <a:hlinkClick r:id="rId5"/>
              </a:rPr>
              <a:t>d</a:t>
            </a:r>
            <a:r>
              <a:rPr sz="1000" dirty="0">
                <a:latin typeface="Verdana" panose="020B0604030504040204"/>
                <a:cs typeface="Verdana" panose="020B0604030504040204"/>
                <a:hlinkClick r:id="rId5"/>
              </a:rPr>
              <a:t>r</a:t>
            </a:r>
            <a:r>
              <a:rPr sz="1000" spc="-5" dirty="0">
                <a:latin typeface="Verdana" panose="020B0604030504040204"/>
                <a:cs typeface="Verdana" panose="020B0604030504040204"/>
                <a:hlinkClick r:id="rId5"/>
              </a:rPr>
              <a:t>a</a:t>
            </a:r>
            <a:r>
              <a:rPr sz="1000" dirty="0">
                <a:latin typeface="Verdana" panose="020B0604030504040204"/>
                <a:cs typeface="Verdana" panose="020B0604030504040204"/>
                <a:hlinkClick r:id="rId5"/>
              </a:rPr>
              <a:t>s</a:t>
            </a:r>
            <a:r>
              <a:rPr sz="1000" spc="15" dirty="0">
                <a:latin typeface="Verdana" panose="020B0604030504040204"/>
                <a:cs typeface="Verdana" panose="020B0604030504040204"/>
                <a:hlinkClick r:id="rId5"/>
              </a:rPr>
              <a:t>h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5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5"/>
              </a:rPr>
              <a:t>h</a:t>
            </a:r>
            <a:r>
              <a:rPr sz="1000" spc="5" dirty="0">
                <a:latin typeface="Verdana" panose="020B0604030504040204"/>
                <a:cs typeface="Verdana" panose="020B0604030504040204"/>
                <a:hlinkClick r:id="rId5"/>
              </a:rPr>
              <a:t>ca@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5"/>
              </a:rPr>
              <a:t>h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5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5"/>
              </a:rPr>
              <a:t>t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5"/>
              </a:rPr>
              <a:t>m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5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5"/>
              </a:rPr>
              <a:t>i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5"/>
              </a:rPr>
              <a:t>l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5"/>
              </a:rPr>
              <a:t>.</a:t>
            </a:r>
            <a:r>
              <a:rPr sz="1000" dirty="0">
                <a:latin typeface="Verdana" panose="020B0604030504040204"/>
                <a:cs typeface="Verdana" panose="020B0604030504040204"/>
                <a:hlinkClick r:id="rId5"/>
              </a:rPr>
              <a:t>c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5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5"/>
              </a:rPr>
              <a:t>m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*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**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932250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7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1503044"/>
            <a:ext cx="7957820" cy="4295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610235" indent="-256540">
              <a:lnSpc>
                <a:spcPct val="100000"/>
              </a:lnSpc>
              <a:spcBef>
                <a:spcPts val="105"/>
              </a:spcBef>
              <a:tabLst>
                <a:tab pos="268605" algn="l"/>
              </a:tabLst>
            </a:pPr>
            <a:r>
              <a:rPr sz="1900" spc="-565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	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The Ld. </a:t>
            </a:r>
            <a:r>
              <a:rPr sz="2800" spc="5" dirty="0">
                <a:latin typeface="Times New Roman" panose="02020603050405020304"/>
                <a:cs typeface="Times New Roman" panose="02020603050405020304"/>
              </a:rPr>
              <a:t>Indore Bench in the case of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Dewas </a:t>
            </a: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Soya  </a:t>
            </a:r>
            <a:r>
              <a:rPr sz="2800" i="1" spc="5" dirty="0">
                <a:latin typeface="Times New Roman" panose="02020603050405020304"/>
                <a:cs typeface="Times New Roman" panose="02020603050405020304"/>
              </a:rPr>
              <a:t>Ltd. </a:t>
            </a:r>
            <a:r>
              <a:rPr sz="2800" spc="-90" dirty="0">
                <a:latin typeface="Times New Roman" panose="02020603050405020304"/>
                <a:cs typeface="Times New Roman" panose="02020603050405020304"/>
              </a:rPr>
              <a:t>v. </a:t>
            </a:r>
            <a:r>
              <a:rPr sz="2800" i="1" dirty="0">
                <a:latin typeface="Times New Roman" panose="02020603050405020304"/>
                <a:cs typeface="Times New Roman" panose="02020603050405020304"/>
              </a:rPr>
              <a:t>Income </a:t>
            </a:r>
            <a:r>
              <a:rPr sz="2800" i="1" spc="-85" dirty="0">
                <a:latin typeface="Times New Roman" panose="02020603050405020304"/>
                <a:cs typeface="Times New Roman" panose="02020603050405020304"/>
              </a:rPr>
              <a:t>Tax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[Appeal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No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336/Ind/2012] </a:t>
            </a:r>
            <a:r>
              <a:rPr sz="2800" spc="5" dirty="0">
                <a:latin typeface="Times New Roman" panose="02020603050405020304"/>
                <a:cs typeface="Times New Roman" panose="02020603050405020304"/>
              </a:rPr>
              <a:t>has  held that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" The </a:t>
            </a:r>
            <a:r>
              <a:rPr sz="2800" spc="5" dirty="0">
                <a:latin typeface="Times New Roman" panose="02020603050405020304"/>
                <a:cs typeface="Times New Roman" panose="02020603050405020304"/>
              </a:rPr>
              <a:t>claim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800" spc="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appellant </a:t>
            </a:r>
            <a:r>
              <a:rPr sz="2800" spc="5" dirty="0">
                <a:latin typeface="Times New Roman" panose="02020603050405020304"/>
                <a:cs typeface="Times New Roman" panose="02020603050405020304"/>
              </a:rPr>
              <a:t>that such 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addition resulted </a:t>
            </a:r>
            <a:r>
              <a:rPr sz="2800" spc="5" dirty="0">
                <a:latin typeface="Times New Roman" panose="02020603050405020304"/>
                <a:cs typeface="Times New Roman" panose="02020603050405020304"/>
              </a:rPr>
              <a:t>into double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taxation </a:t>
            </a:r>
            <a:r>
              <a:rPr sz="2800" spc="5" dirty="0">
                <a:latin typeface="Times New Roman" panose="02020603050405020304"/>
                <a:cs typeface="Times New Roman" panose="02020603050405020304"/>
              </a:rPr>
              <a:t>of the</a:t>
            </a:r>
            <a:r>
              <a:rPr sz="2800" spc="-39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same</a:t>
            </a:r>
            <a:endParaRPr sz="2800">
              <a:latin typeface="Times New Roman" panose="02020603050405020304"/>
              <a:cs typeface="Times New Roman" panose="02020603050405020304"/>
            </a:endParaRPr>
          </a:p>
          <a:p>
            <a:pPr marL="268605" marR="508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latin typeface="Times New Roman" panose="02020603050405020304"/>
                <a:cs typeface="Times New Roman" panose="02020603050405020304"/>
              </a:rPr>
              <a:t>income </a:t>
            </a:r>
            <a:r>
              <a:rPr sz="2800" spc="5" dirty="0">
                <a:latin typeface="Times New Roman" panose="02020603050405020304"/>
                <a:cs typeface="Times New Roman" panose="02020603050405020304"/>
              </a:rPr>
              <a:t>in the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same year </a:t>
            </a:r>
            <a:r>
              <a:rPr sz="2800" spc="5" dirty="0">
                <a:latin typeface="Times New Roman" panose="02020603050405020304"/>
                <a:cs typeface="Times New Roman" panose="02020603050405020304"/>
              </a:rPr>
              <a:t>is also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acceptable </a:t>
            </a:r>
            <a:r>
              <a:rPr sz="2800" spc="5" dirty="0">
                <a:latin typeface="Times New Roman" panose="02020603050405020304"/>
                <a:cs typeface="Times New Roman" panose="02020603050405020304"/>
              </a:rPr>
              <a:t>because</a:t>
            </a:r>
            <a:r>
              <a:rPr sz="2800" spc="-28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latin typeface="Times New Roman" panose="02020603050405020304"/>
                <a:cs typeface="Times New Roman" panose="02020603050405020304"/>
              </a:rPr>
              <a:t>on  </a:t>
            </a:r>
            <a:r>
              <a:rPr sz="2800" spc="5" dirty="0">
                <a:latin typeface="Times New Roman" panose="02020603050405020304"/>
                <a:cs typeface="Times New Roman" panose="02020603050405020304"/>
              </a:rPr>
              <a:t>one hand cost of the sales has been taxed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(after  deducting gross </a:t>
            </a:r>
            <a:r>
              <a:rPr sz="2800" spc="5" dirty="0">
                <a:latin typeface="Times New Roman" panose="02020603050405020304"/>
                <a:cs typeface="Times New Roman" panose="02020603050405020304"/>
              </a:rPr>
              <a:t>profit from </a:t>
            </a:r>
            <a:r>
              <a:rPr sz="2800" spc="-10" dirty="0">
                <a:latin typeface="Times New Roman" panose="02020603050405020304"/>
                <a:cs typeface="Times New Roman" panose="02020603050405020304"/>
              </a:rPr>
              <a:t>same </a:t>
            </a:r>
            <a:r>
              <a:rPr sz="2800" spc="5" dirty="0">
                <a:latin typeface="Times New Roman" panose="02020603050405020304"/>
                <a:cs typeface="Times New Roman" panose="02020603050405020304"/>
              </a:rPr>
              <a:t>price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ultimately  </a:t>
            </a:r>
            <a:r>
              <a:rPr sz="2800" spc="5" dirty="0">
                <a:latin typeface="Times New Roman" panose="02020603050405020304"/>
                <a:cs typeface="Times New Roman" panose="02020603050405020304"/>
              </a:rPr>
              <a:t>credited to profit &amp; loss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account) </a:t>
            </a:r>
            <a:r>
              <a:rPr sz="2800" spc="5" dirty="0">
                <a:latin typeface="Times New Roman" panose="02020603050405020304"/>
                <a:cs typeface="Times New Roman" panose="02020603050405020304"/>
              </a:rPr>
              <a:t>and on the other  hand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amounts </a:t>
            </a:r>
            <a:r>
              <a:rPr sz="2800" spc="5" dirty="0">
                <a:latin typeface="Times New Roman" panose="02020603050405020304"/>
                <a:cs typeface="Times New Roman" panose="02020603050405020304"/>
              </a:rPr>
              <a:t>received from above parties has also  been added u/s. 68 of the</a:t>
            </a:r>
            <a:r>
              <a:rPr sz="2800" spc="-4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latin typeface="Times New Roman" panose="02020603050405020304"/>
                <a:cs typeface="Times New Roman" panose="02020603050405020304"/>
              </a:rPr>
              <a:t>Act.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8203" y="563880"/>
            <a:ext cx="1405813" cy="45215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81576" y="6409053"/>
            <a:ext cx="2170430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b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hu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p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e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n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d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r</a:t>
            </a:r>
            <a:r>
              <a:rPr sz="1000" spc="-5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s</a:t>
            </a:r>
            <a:r>
              <a:rPr sz="1000" spc="15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5" dirty="0">
                <a:latin typeface="Verdana" panose="020B0604030504040204"/>
                <a:cs typeface="Verdana" panose="020B0604030504040204"/>
                <a:hlinkClick r:id="rId2"/>
              </a:rPr>
              <a:t>ca@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t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m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i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l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.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c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m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*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**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932250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7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1451229"/>
            <a:ext cx="7969250" cy="414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ts val="1570"/>
              </a:lnSpc>
              <a:spcBef>
                <a:spcPts val="110"/>
              </a:spcBef>
              <a:tabLst>
                <a:tab pos="255270" algn="l"/>
              </a:tabLst>
            </a:pPr>
            <a:r>
              <a:rPr sz="1000" spc="-290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	</a:t>
            </a:r>
            <a:r>
              <a:rPr sz="1500" spc="20" dirty="0">
                <a:latin typeface="Arial" panose="020B0604020202020204"/>
                <a:cs typeface="Arial" panose="020B0604020202020204"/>
              </a:rPr>
              <a:t>Reliance </a:t>
            </a:r>
            <a:r>
              <a:rPr sz="1500" spc="30" dirty="0">
                <a:latin typeface="Arial" panose="020B0604020202020204"/>
                <a:cs typeface="Arial" panose="020B0604020202020204"/>
              </a:rPr>
              <a:t>can </a:t>
            </a:r>
            <a:r>
              <a:rPr sz="1500" spc="50" dirty="0">
                <a:latin typeface="Arial" panose="020B0604020202020204"/>
                <a:cs typeface="Arial" panose="020B0604020202020204"/>
              </a:rPr>
              <a:t>also </a:t>
            </a:r>
            <a:r>
              <a:rPr sz="1500" spc="65" dirty="0">
                <a:latin typeface="Arial" panose="020B0604020202020204"/>
                <a:cs typeface="Arial" panose="020B0604020202020204"/>
              </a:rPr>
              <a:t>be </a:t>
            </a:r>
            <a:r>
              <a:rPr sz="1500" spc="55" dirty="0">
                <a:latin typeface="Arial" panose="020B0604020202020204"/>
                <a:cs typeface="Arial" panose="020B0604020202020204"/>
              </a:rPr>
              <a:t>placed </a:t>
            </a:r>
            <a:r>
              <a:rPr sz="1500" spc="85" dirty="0">
                <a:latin typeface="Arial" panose="020B0604020202020204"/>
                <a:cs typeface="Arial" panose="020B0604020202020204"/>
              </a:rPr>
              <a:t>on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the </a:t>
            </a:r>
            <a:r>
              <a:rPr sz="1500" spc="65" dirty="0">
                <a:latin typeface="Arial" panose="020B0604020202020204"/>
                <a:cs typeface="Arial" panose="020B0604020202020204"/>
              </a:rPr>
              <a:t>decision </a:t>
            </a:r>
            <a:r>
              <a:rPr sz="1500" spc="114" dirty="0">
                <a:latin typeface="Arial" panose="020B0604020202020204"/>
                <a:cs typeface="Arial" panose="020B0604020202020204"/>
              </a:rPr>
              <a:t>of </a:t>
            </a:r>
            <a:r>
              <a:rPr sz="1500" spc="65" dirty="0">
                <a:latin typeface="Arial" panose="020B0604020202020204"/>
                <a:cs typeface="Arial" panose="020B0604020202020204"/>
              </a:rPr>
              <a:t>Hon'ble </a:t>
            </a:r>
            <a:r>
              <a:rPr sz="1500" spc="-5" dirty="0">
                <a:latin typeface="Arial" panose="020B0604020202020204"/>
                <a:cs typeface="Arial" panose="020B0604020202020204"/>
              </a:rPr>
              <a:t>M.P.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High </a:t>
            </a:r>
            <a:r>
              <a:rPr sz="1500" spc="75" dirty="0">
                <a:latin typeface="Arial" panose="020B0604020202020204"/>
                <a:cs typeface="Arial" panose="020B0604020202020204"/>
              </a:rPr>
              <a:t>Court </a:t>
            </a:r>
            <a:r>
              <a:rPr sz="1500" spc="95" dirty="0">
                <a:latin typeface="Arial" panose="020B0604020202020204"/>
                <a:cs typeface="Arial" panose="020B0604020202020204"/>
              </a:rPr>
              <a:t>in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the </a:t>
            </a:r>
            <a:r>
              <a:rPr sz="1500" spc="100" dirty="0">
                <a:latin typeface="Arial" panose="020B0604020202020204"/>
                <a:cs typeface="Arial" panose="020B0604020202020204"/>
              </a:rPr>
              <a:t> </a:t>
            </a:r>
            <a:r>
              <a:rPr sz="1500" dirty="0">
                <a:latin typeface="Arial" panose="020B0604020202020204"/>
                <a:cs typeface="Arial" panose="020B0604020202020204"/>
              </a:rPr>
              <a:t>case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R="5715" algn="r">
              <a:lnSpc>
                <a:spcPts val="1500"/>
              </a:lnSpc>
            </a:pPr>
            <a:r>
              <a:rPr sz="1500" spc="114" dirty="0">
                <a:latin typeface="Arial" panose="020B0604020202020204"/>
                <a:cs typeface="Arial" panose="020B0604020202020204"/>
              </a:rPr>
              <a:t>of </a:t>
            </a:r>
            <a:r>
              <a:rPr sz="1600" i="1" spc="40" dirty="0">
                <a:latin typeface="Arial" panose="020B0604020202020204"/>
                <a:cs typeface="Arial" panose="020B0604020202020204"/>
              </a:rPr>
              <a:t>Addl. </a:t>
            </a:r>
            <a:r>
              <a:rPr sz="1600" i="1" spc="-50" dirty="0">
                <a:latin typeface="Arial" panose="020B0604020202020204"/>
                <a:cs typeface="Arial" panose="020B0604020202020204"/>
              </a:rPr>
              <a:t>CIT  </a:t>
            </a:r>
            <a:r>
              <a:rPr sz="1500" spc="50" dirty="0">
                <a:latin typeface="Arial" panose="020B0604020202020204"/>
                <a:cs typeface="Arial" panose="020B0604020202020204"/>
              </a:rPr>
              <a:t>v. </a:t>
            </a:r>
            <a:r>
              <a:rPr sz="1600" i="1" spc="-30" dirty="0">
                <a:latin typeface="Arial" panose="020B0604020202020204"/>
                <a:cs typeface="Arial" panose="020B0604020202020204"/>
              </a:rPr>
              <a:t>Ghai  </a:t>
            </a:r>
            <a:r>
              <a:rPr sz="1600" i="1" dirty="0">
                <a:latin typeface="Arial" panose="020B0604020202020204"/>
                <a:cs typeface="Arial" panose="020B0604020202020204"/>
              </a:rPr>
              <a:t>Lime  </a:t>
            </a:r>
            <a:r>
              <a:rPr sz="1600" i="1" spc="-25" dirty="0">
                <a:latin typeface="Arial" panose="020B0604020202020204"/>
                <a:cs typeface="Arial" panose="020B0604020202020204"/>
              </a:rPr>
              <a:t>Stone  </a:t>
            </a:r>
            <a:r>
              <a:rPr sz="1600" i="1" spc="-10" dirty="0">
                <a:latin typeface="Arial" panose="020B0604020202020204"/>
                <a:cs typeface="Arial" panose="020B0604020202020204"/>
              </a:rPr>
              <a:t>Co.  </a:t>
            </a:r>
            <a:r>
              <a:rPr sz="1500" u="sng" spc="9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 panose="020B0604020202020204"/>
                <a:cs typeface="Arial" panose="020B0604020202020204"/>
                <a:hlinkClick r:id="rId1"/>
              </a:rPr>
              <a:t>[1983] </a:t>
            </a:r>
            <a:r>
              <a:rPr sz="1500" u="sng" spc="1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 panose="020B0604020202020204"/>
                <a:cs typeface="Arial" panose="020B0604020202020204"/>
                <a:hlinkClick r:id="rId1"/>
              </a:rPr>
              <a:t>144 </a:t>
            </a:r>
            <a:r>
              <a:rPr sz="1500" u="sng" spc="-3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 panose="020B0604020202020204"/>
                <a:cs typeface="Arial" panose="020B0604020202020204"/>
                <a:hlinkClick r:id="rId1"/>
              </a:rPr>
              <a:t>ITR  </a:t>
            </a:r>
            <a:r>
              <a:rPr sz="1500" u="sng" spc="10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 panose="020B0604020202020204"/>
                <a:cs typeface="Arial" panose="020B0604020202020204"/>
                <a:hlinkClick r:id="rId1"/>
              </a:rPr>
              <a:t>140</a:t>
            </a:r>
            <a:r>
              <a:rPr sz="1500" spc="100" dirty="0">
                <a:latin typeface="Arial" panose="020B0604020202020204"/>
                <a:cs typeface="Arial" panose="020B0604020202020204"/>
              </a:rPr>
              <a:t>.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It </a:t>
            </a:r>
            <a:r>
              <a:rPr sz="1500" spc="55" dirty="0">
                <a:latin typeface="Arial" panose="020B0604020202020204"/>
                <a:cs typeface="Arial" panose="020B0604020202020204"/>
              </a:rPr>
              <a:t>is </a:t>
            </a:r>
            <a:r>
              <a:rPr sz="1500" spc="65" dirty="0">
                <a:latin typeface="Arial" panose="020B0604020202020204"/>
                <a:cs typeface="Arial" panose="020B0604020202020204"/>
              </a:rPr>
              <a:t>evident </a:t>
            </a:r>
            <a:r>
              <a:rPr sz="1500" spc="120" dirty="0">
                <a:latin typeface="Arial" panose="020B0604020202020204"/>
                <a:cs typeface="Arial" panose="020B0604020202020204"/>
              </a:rPr>
              <a:t>from</a:t>
            </a:r>
            <a:r>
              <a:rPr sz="15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50" dirty="0">
                <a:latin typeface="Arial" panose="020B0604020202020204"/>
                <a:cs typeface="Arial" panose="020B0604020202020204"/>
              </a:rPr>
              <a:t>these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R="8890" algn="r">
              <a:lnSpc>
                <a:spcPts val="1430"/>
              </a:lnSpc>
            </a:pPr>
            <a:r>
              <a:rPr sz="1500" spc="80" dirty="0">
                <a:latin typeface="Arial" panose="020B0604020202020204"/>
                <a:cs typeface="Arial" panose="020B0604020202020204"/>
              </a:rPr>
              <a:t>judicial  </a:t>
            </a:r>
            <a:r>
              <a:rPr sz="1500" spc="85" dirty="0">
                <a:latin typeface="Arial" panose="020B0604020202020204"/>
                <a:cs typeface="Arial" panose="020B0604020202020204"/>
              </a:rPr>
              <a:t>rulings  </a:t>
            </a:r>
            <a:r>
              <a:rPr sz="1500" spc="90" dirty="0">
                <a:latin typeface="Arial" panose="020B0604020202020204"/>
                <a:cs typeface="Arial" panose="020B0604020202020204"/>
              </a:rPr>
              <a:t>that  </a:t>
            </a:r>
            <a:r>
              <a:rPr sz="1500" spc="75" dirty="0">
                <a:latin typeface="Arial" panose="020B0604020202020204"/>
                <a:cs typeface="Arial" panose="020B0604020202020204"/>
              </a:rPr>
              <a:t>trade  </a:t>
            </a:r>
            <a:r>
              <a:rPr sz="1500" spc="30" dirty="0">
                <a:latin typeface="Arial" panose="020B0604020202020204"/>
                <a:cs typeface="Arial" panose="020B0604020202020204"/>
              </a:rPr>
              <a:t>advances  </a:t>
            </a:r>
            <a:r>
              <a:rPr sz="1500" spc="95" dirty="0">
                <a:latin typeface="Arial" panose="020B0604020202020204"/>
                <a:cs typeface="Arial" panose="020B0604020202020204"/>
              </a:rPr>
              <a:t>or  </a:t>
            </a:r>
            <a:r>
              <a:rPr sz="1500" spc="25" dirty="0">
                <a:latin typeface="Arial" panose="020B0604020202020204"/>
                <a:cs typeface="Arial" panose="020B0604020202020204"/>
              </a:rPr>
              <a:t>cash  </a:t>
            </a:r>
            <a:r>
              <a:rPr sz="1500" spc="45" dirty="0">
                <a:latin typeface="Arial" panose="020B0604020202020204"/>
                <a:cs typeface="Arial" panose="020B0604020202020204"/>
              </a:rPr>
              <a:t>received  </a:t>
            </a:r>
            <a:r>
              <a:rPr sz="1500" spc="60" dirty="0">
                <a:latin typeface="Arial" panose="020B0604020202020204"/>
                <a:cs typeface="Arial" panose="020B0604020202020204"/>
              </a:rPr>
              <a:t>against  </a:t>
            </a:r>
            <a:r>
              <a:rPr sz="1500" spc="75" dirty="0">
                <a:latin typeface="Arial" panose="020B0604020202020204"/>
                <a:cs typeface="Arial" panose="020B0604020202020204"/>
              </a:rPr>
              <a:t>which 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goods </a:t>
            </a:r>
            <a:r>
              <a:rPr sz="1500" spc="19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30" dirty="0">
                <a:latin typeface="Arial" panose="020B0604020202020204"/>
                <a:cs typeface="Arial" panose="020B0604020202020204"/>
              </a:rPr>
              <a:t>is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268605" algn="just">
              <a:lnSpc>
                <a:spcPts val="1620"/>
              </a:lnSpc>
            </a:pPr>
            <a:r>
              <a:rPr sz="1500" spc="80" dirty="0">
                <a:latin typeface="Arial" panose="020B0604020202020204"/>
                <a:cs typeface="Arial" panose="020B0604020202020204"/>
              </a:rPr>
              <a:t>supplied </a:t>
            </a:r>
            <a:r>
              <a:rPr sz="1500" spc="70" dirty="0">
                <a:latin typeface="Arial" panose="020B0604020202020204"/>
                <a:cs typeface="Arial" panose="020B0604020202020204"/>
              </a:rPr>
              <a:t>subsequently </a:t>
            </a:r>
            <a:r>
              <a:rPr sz="1500" spc="60" dirty="0">
                <a:latin typeface="Arial" panose="020B0604020202020204"/>
                <a:cs typeface="Arial" panose="020B0604020202020204"/>
              </a:rPr>
              <a:t>is </a:t>
            </a:r>
            <a:r>
              <a:rPr sz="1500" spc="114" dirty="0">
                <a:latin typeface="Arial" panose="020B0604020202020204"/>
                <a:cs typeface="Arial" panose="020B0604020202020204"/>
              </a:rPr>
              <a:t>not </a:t>
            </a:r>
            <a:r>
              <a:rPr sz="1500" dirty="0">
                <a:latin typeface="Arial" panose="020B0604020202020204"/>
                <a:cs typeface="Arial" panose="020B0604020202020204"/>
              </a:rPr>
              <a:t>a </a:t>
            </a:r>
            <a:r>
              <a:rPr sz="1500" spc="30" dirty="0">
                <a:latin typeface="Arial" panose="020B0604020202020204"/>
                <a:cs typeface="Arial" panose="020B0604020202020204"/>
              </a:rPr>
              <a:t>cash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credit </a:t>
            </a:r>
            <a:r>
              <a:rPr sz="1500" spc="10" dirty="0">
                <a:latin typeface="Arial" panose="020B0604020202020204"/>
                <a:cs typeface="Arial" panose="020B0604020202020204"/>
              </a:rPr>
              <a:t>as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contemplated</a:t>
            </a:r>
            <a:r>
              <a:rPr sz="1500" spc="-28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by </a:t>
            </a:r>
            <a:r>
              <a:rPr sz="1500" spc="65" dirty="0">
                <a:latin typeface="Arial" panose="020B0604020202020204"/>
                <a:cs typeface="Arial" panose="020B0604020202020204"/>
              </a:rPr>
              <a:t>section </a:t>
            </a:r>
            <a:r>
              <a:rPr sz="1500" spc="100" dirty="0">
                <a:latin typeface="Arial" panose="020B0604020202020204"/>
                <a:cs typeface="Arial" panose="020B0604020202020204"/>
              </a:rPr>
              <a:t>68.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R="5080" algn="r">
              <a:lnSpc>
                <a:spcPts val="1570"/>
              </a:lnSpc>
              <a:spcBef>
                <a:spcPts val="50"/>
              </a:spcBef>
              <a:tabLst>
                <a:tab pos="328930" algn="l"/>
              </a:tabLst>
            </a:pPr>
            <a:r>
              <a:rPr sz="1000" spc="-290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	</a:t>
            </a:r>
            <a:r>
              <a:rPr sz="1500" spc="20" dirty="0">
                <a:latin typeface="Arial" panose="020B0604020202020204"/>
                <a:cs typeface="Arial" panose="020B0604020202020204"/>
              </a:rPr>
              <a:t>Reliance</a:t>
            </a:r>
            <a:r>
              <a:rPr sz="1500" spc="16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20" dirty="0">
                <a:latin typeface="Arial" panose="020B0604020202020204"/>
                <a:cs typeface="Arial" panose="020B0604020202020204"/>
              </a:rPr>
              <a:t>can</a:t>
            </a:r>
            <a:r>
              <a:rPr sz="1500" spc="16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95" dirty="0">
                <a:latin typeface="Arial" panose="020B0604020202020204"/>
                <a:cs typeface="Arial" panose="020B0604020202020204"/>
              </a:rPr>
              <a:t>further</a:t>
            </a:r>
            <a:r>
              <a:rPr sz="1500" spc="16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50" dirty="0">
                <a:latin typeface="Arial" panose="020B0604020202020204"/>
                <a:cs typeface="Arial" panose="020B0604020202020204"/>
              </a:rPr>
              <a:t>be</a:t>
            </a:r>
            <a:r>
              <a:rPr sz="1500" spc="16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55" dirty="0">
                <a:latin typeface="Arial" panose="020B0604020202020204"/>
                <a:cs typeface="Arial" panose="020B0604020202020204"/>
              </a:rPr>
              <a:t>placed</a:t>
            </a:r>
            <a:r>
              <a:rPr sz="1500" spc="17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90" dirty="0">
                <a:latin typeface="Arial" panose="020B0604020202020204"/>
                <a:cs typeface="Arial" panose="020B0604020202020204"/>
              </a:rPr>
              <a:t>on</a:t>
            </a:r>
            <a:r>
              <a:rPr sz="1500" spc="16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85" dirty="0">
                <a:latin typeface="Arial" panose="020B0604020202020204"/>
                <a:cs typeface="Arial" panose="020B0604020202020204"/>
              </a:rPr>
              <a:t>the</a:t>
            </a:r>
            <a:r>
              <a:rPr sz="1500" spc="13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65" dirty="0">
                <a:latin typeface="Arial" panose="020B0604020202020204"/>
                <a:cs typeface="Arial" panose="020B0604020202020204"/>
              </a:rPr>
              <a:t>decision</a:t>
            </a:r>
            <a:r>
              <a:rPr sz="1500" spc="15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114" dirty="0">
                <a:latin typeface="Arial" panose="020B0604020202020204"/>
                <a:cs typeface="Arial" panose="020B0604020202020204"/>
              </a:rPr>
              <a:t>of</a:t>
            </a:r>
            <a:r>
              <a:rPr sz="1500" spc="13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90" dirty="0">
                <a:latin typeface="Arial" panose="020B0604020202020204"/>
                <a:cs typeface="Arial" panose="020B0604020202020204"/>
              </a:rPr>
              <a:t>the</a:t>
            </a:r>
            <a:r>
              <a:rPr sz="1500" spc="16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30" dirty="0">
                <a:latin typeface="Arial" panose="020B0604020202020204"/>
                <a:cs typeface="Arial" panose="020B0604020202020204"/>
              </a:rPr>
              <a:t>ITAT,</a:t>
            </a:r>
            <a:r>
              <a:rPr sz="1500" spc="16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Mumbai</a:t>
            </a:r>
            <a:r>
              <a:rPr sz="1500" spc="16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10" dirty="0">
                <a:latin typeface="Arial" panose="020B0604020202020204"/>
                <a:cs typeface="Arial" panose="020B0604020202020204"/>
              </a:rPr>
              <a:t>Bench</a:t>
            </a:r>
            <a:r>
              <a:rPr sz="1500" spc="15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95" dirty="0">
                <a:latin typeface="Arial" panose="020B0604020202020204"/>
                <a:cs typeface="Arial" panose="020B0604020202020204"/>
              </a:rPr>
              <a:t>in</a:t>
            </a:r>
            <a:r>
              <a:rPr sz="1500" spc="13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85" dirty="0">
                <a:latin typeface="Arial" panose="020B0604020202020204"/>
                <a:cs typeface="Arial" panose="020B0604020202020204"/>
              </a:rPr>
              <a:t>the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R="5080" algn="r">
              <a:lnSpc>
                <a:spcPts val="1500"/>
              </a:lnSpc>
            </a:pPr>
            <a:r>
              <a:rPr sz="1500" spc="10" dirty="0">
                <a:latin typeface="Arial" panose="020B0604020202020204"/>
                <a:cs typeface="Arial" panose="020B0604020202020204"/>
              </a:rPr>
              <a:t>case  </a:t>
            </a:r>
            <a:r>
              <a:rPr sz="1500" spc="114" dirty="0">
                <a:latin typeface="Arial" panose="020B0604020202020204"/>
                <a:cs typeface="Arial" panose="020B0604020202020204"/>
              </a:rPr>
              <a:t>of </a:t>
            </a:r>
            <a:r>
              <a:rPr sz="1600" i="1" spc="-45" dirty="0">
                <a:latin typeface="Arial" panose="020B0604020202020204"/>
                <a:cs typeface="Arial" panose="020B0604020202020204"/>
              </a:rPr>
              <a:t>ITO  </a:t>
            </a:r>
            <a:r>
              <a:rPr sz="1500" spc="45" dirty="0">
                <a:latin typeface="Arial" panose="020B0604020202020204"/>
                <a:cs typeface="Arial" panose="020B0604020202020204"/>
              </a:rPr>
              <a:t>v. </a:t>
            </a:r>
            <a:r>
              <a:rPr sz="1600" i="1" spc="-45" dirty="0">
                <a:latin typeface="Arial" panose="020B0604020202020204"/>
                <a:cs typeface="Arial" panose="020B0604020202020204"/>
              </a:rPr>
              <a:t>Surana  </a:t>
            </a:r>
            <a:r>
              <a:rPr sz="1600" i="1" dirty="0">
                <a:latin typeface="Arial" panose="020B0604020202020204"/>
                <a:cs typeface="Arial" panose="020B0604020202020204"/>
              </a:rPr>
              <a:t>Traders  </a:t>
            </a:r>
            <a:r>
              <a:rPr sz="1500" u="sng" spc="10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[2005] </a:t>
            </a:r>
            <a:r>
              <a:rPr sz="1500" u="sng" spc="12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92 </a:t>
            </a:r>
            <a:r>
              <a:rPr sz="1500" u="sng" spc="3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ITD </a:t>
            </a:r>
            <a:r>
              <a:rPr sz="1500" u="sng" spc="10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Arial" panose="020B0604020202020204"/>
                <a:cs typeface="Arial" panose="020B0604020202020204"/>
                <a:hlinkClick r:id="rId2"/>
              </a:rPr>
              <a:t>212</a:t>
            </a:r>
            <a:r>
              <a:rPr sz="1500" spc="100" dirty="0">
                <a:latin typeface="Arial" panose="020B0604020202020204"/>
                <a:cs typeface="Arial" panose="020B0604020202020204"/>
              </a:rPr>
              <a:t>,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the </a:t>
            </a:r>
            <a:r>
              <a:rPr sz="1500" spc="55" dirty="0">
                <a:latin typeface="Arial" panose="020B0604020202020204"/>
                <a:cs typeface="Arial" panose="020B0604020202020204"/>
              </a:rPr>
              <a:t>relevant </a:t>
            </a:r>
            <a:r>
              <a:rPr sz="1500" spc="65" dirty="0">
                <a:latin typeface="Arial" panose="020B0604020202020204"/>
                <a:cs typeface="Arial" panose="020B0604020202020204"/>
              </a:rPr>
              <a:t>observation </a:t>
            </a:r>
            <a:r>
              <a:rPr sz="1500" spc="114" dirty="0">
                <a:latin typeface="Arial" panose="020B0604020202020204"/>
                <a:cs typeface="Arial" panose="020B0604020202020204"/>
              </a:rPr>
              <a:t>of</a:t>
            </a:r>
            <a:r>
              <a:rPr sz="1500" spc="26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the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R="7620" algn="r">
              <a:lnSpc>
                <a:spcPts val="1430"/>
              </a:lnSpc>
            </a:pPr>
            <a:r>
              <a:rPr sz="1500" spc="80" dirty="0">
                <a:latin typeface="Arial" panose="020B0604020202020204"/>
                <a:cs typeface="Arial" panose="020B0604020202020204"/>
              </a:rPr>
              <a:t>Mumbai  </a:t>
            </a:r>
            <a:r>
              <a:rPr sz="1500" spc="10" dirty="0">
                <a:latin typeface="Arial" panose="020B0604020202020204"/>
                <a:cs typeface="Arial" panose="020B0604020202020204"/>
              </a:rPr>
              <a:t>Bench  </a:t>
            </a:r>
            <a:r>
              <a:rPr sz="1500" spc="45" dirty="0">
                <a:latin typeface="Arial" panose="020B0604020202020204"/>
                <a:cs typeface="Arial" panose="020B0604020202020204"/>
              </a:rPr>
              <a:t>were  </a:t>
            </a:r>
            <a:r>
              <a:rPr sz="1500" spc="10" dirty="0">
                <a:latin typeface="Arial" panose="020B0604020202020204"/>
                <a:cs typeface="Arial" panose="020B0604020202020204"/>
              </a:rPr>
              <a:t>as  </a:t>
            </a:r>
            <a:r>
              <a:rPr sz="1500" spc="85" dirty="0">
                <a:latin typeface="Arial" panose="020B0604020202020204"/>
                <a:cs typeface="Arial" panose="020B0604020202020204"/>
              </a:rPr>
              <a:t>under  </a:t>
            </a:r>
            <a:r>
              <a:rPr sz="1500" spc="-20" dirty="0">
                <a:latin typeface="Arial" panose="020B0604020202020204"/>
                <a:cs typeface="Arial" panose="020B0604020202020204"/>
              </a:rPr>
              <a:t>:_  "So  </a:t>
            </a:r>
            <a:r>
              <a:rPr sz="1500" spc="65" dirty="0">
                <a:latin typeface="Arial" panose="020B0604020202020204"/>
                <a:cs typeface="Arial" panose="020B0604020202020204"/>
              </a:rPr>
              <a:t>merely  </a:t>
            </a:r>
            <a:r>
              <a:rPr sz="1500" spc="30" dirty="0">
                <a:latin typeface="Arial" panose="020B0604020202020204"/>
                <a:cs typeface="Arial" panose="020B0604020202020204"/>
              </a:rPr>
              <a:t>because  </a:t>
            </a:r>
            <a:r>
              <a:rPr sz="1500" spc="114" dirty="0">
                <a:latin typeface="Arial" panose="020B0604020202020204"/>
                <a:cs typeface="Arial" panose="020B0604020202020204"/>
              </a:rPr>
              <a:t>for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the  </a:t>
            </a:r>
            <a:r>
              <a:rPr sz="1500" spc="45" dirty="0">
                <a:latin typeface="Arial" panose="020B0604020202020204"/>
                <a:cs typeface="Arial" panose="020B0604020202020204"/>
              </a:rPr>
              <a:t>reasons  </a:t>
            </a:r>
            <a:r>
              <a:rPr sz="1500" spc="85" dirty="0">
                <a:latin typeface="Arial" panose="020B0604020202020204"/>
                <a:cs typeface="Arial" panose="020B0604020202020204"/>
              </a:rPr>
              <a:t>that</a:t>
            </a:r>
            <a:r>
              <a:rPr sz="1500" spc="37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the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R="8255" algn="r">
              <a:lnSpc>
                <a:spcPts val="1440"/>
              </a:lnSpc>
            </a:pPr>
            <a:r>
              <a:rPr sz="1500" spc="60" dirty="0">
                <a:latin typeface="Arial" panose="020B0604020202020204"/>
                <a:cs typeface="Arial" panose="020B0604020202020204"/>
              </a:rPr>
              <a:t>purchaser</a:t>
            </a:r>
            <a:r>
              <a:rPr sz="1500" spc="16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65" dirty="0">
                <a:latin typeface="Arial" panose="020B0604020202020204"/>
                <a:cs typeface="Arial" panose="020B0604020202020204"/>
              </a:rPr>
              <a:t>parties</a:t>
            </a:r>
            <a:r>
              <a:rPr sz="1500" spc="15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45" dirty="0">
                <a:latin typeface="Arial" panose="020B0604020202020204"/>
                <a:cs typeface="Arial" panose="020B0604020202020204"/>
              </a:rPr>
              <a:t>were</a:t>
            </a:r>
            <a:r>
              <a:rPr sz="1500" spc="18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105" dirty="0">
                <a:latin typeface="Arial" panose="020B0604020202020204"/>
                <a:cs typeface="Arial" panose="020B0604020202020204"/>
              </a:rPr>
              <a:t>not</a:t>
            </a:r>
            <a:r>
              <a:rPr sz="1500" spc="17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50" dirty="0">
                <a:latin typeface="Arial" panose="020B0604020202020204"/>
                <a:cs typeface="Arial" panose="020B0604020202020204"/>
              </a:rPr>
              <a:t>traceable,</a:t>
            </a:r>
            <a:r>
              <a:rPr sz="1500" spc="16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85" dirty="0">
                <a:latin typeface="Arial" panose="020B0604020202020204"/>
                <a:cs typeface="Arial" panose="020B0604020202020204"/>
              </a:rPr>
              <a:t>the</a:t>
            </a:r>
            <a:r>
              <a:rPr sz="1500" spc="15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5" dirty="0">
                <a:latin typeface="Arial" panose="020B0604020202020204"/>
                <a:cs typeface="Arial" panose="020B0604020202020204"/>
              </a:rPr>
              <a:t>assessee</a:t>
            </a:r>
            <a:r>
              <a:rPr sz="1500" spc="15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could</a:t>
            </a:r>
            <a:r>
              <a:rPr sz="1500" spc="19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105" dirty="0">
                <a:latin typeface="Arial" panose="020B0604020202020204"/>
                <a:cs typeface="Arial" panose="020B0604020202020204"/>
              </a:rPr>
              <a:t>not</a:t>
            </a:r>
            <a:r>
              <a:rPr sz="1500" spc="17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65" dirty="0">
                <a:latin typeface="Arial" panose="020B0604020202020204"/>
                <a:cs typeface="Arial" panose="020B0604020202020204"/>
              </a:rPr>
              <a:t>be</a:t>
            </a:r>
            <a:r>
              <a:rPr sz="1500" spc="15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70" dirty="0">
                <a:latin typeface="Arial" panose="020B0604020202020204"/>
                <a:cs typeface="Arial" panose="020B0604020202020204"/>
              </a:rPr>
              <a:t>penalized.</a:t>
            </a:r>
            <a:r>
              <a:rPr sz="1500" spc="18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55" dirty="0">
                <a:latin typeface="Arial" panose="020B0604020202020204"/>
                <a:cs typeface="Arial" panose="020B0604020202020204"/>
              </a:rPr>
              <a:t>In</a:t>
            </a:r>
            <a:r>
              <a:rPr sz="1500" spc="15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the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R="5080" algn="r">
              <a:lnSpc>
                <a:spcPts val="1440"/>
              </a:lnSpc>
            </a:pPr>
            <a:r>
              <a:rPr sz="1500" spc="25" dirty="0">
                <a:latin typeface="Arial" panose="020B0604020202020204"/>
                <a:cs typeface="Arial" panose="020B0604020202020204"/>
              </a:rPr>
              <a:t>sales  </a:t>
            </a:r>
            <a:r>
              <a:rPr sz="1500" spc="75" dirty="0">
                <a:latin typeface="Arial" panose="020B0604020202020204"/>
                <a:cs typeface="Arial" panose="020B0604020202020204"/>
              </a:rPr>
              <a:t>documents,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the </a:t>
            </a:r>
            <a:r>
              <a:rPr sz="1500" spc="10" dirty="0">
                <a:latin typeface="Arial" panose="020B0604020202020204"/>
                <a:cs typeface="Arial" panose="020B0604020202020204"/>
              </a:rPr>
              <a:t>assessee  </a:t>
            </a:r>
            <a:r>
              <a:rPr sz="1500" spc="40" dirty="0">
                <a:latin typeface="Arial" panose="020B0604020202020204"/>
                <a:cs typeface="Arial" panose="020B0604020202020204"/>
              </a:rPr>
              <a:t>has  </a:t>
            </a:r>
            <a:r>
              <a:rPr sz="1500" spc="60" dirty="0">
                <a:latin typeface="Arial" panose="020B0604020202020204"/>
                <a:cs typeface="Arial" panose="020B0604020202020204"/>
              </a:rPr>
              <a:t>made </a:t>
            </a:r>
            <a:r>
              <a:rPr sz="1500" spc="45" dirty="0">
                <a:latin typeface="Arial" panose="020B0604020202020204"/>
                <a:cs typeface="Arial" panose="020B0604020202020204"/>
              </a:rPr>
              <a:t>available  </a:t>
            </a:r>
            <a:r>
              <a:rPr sz="1500" spc="65" dirty="0">
                <a:latin typeface="Arial" panose="020B0604020202020204"/>
                <a:cs typeface="Arial" panose="020B0604020202020204"/>
              </a:rPr>
              <a:t>all </a:t>
            </a:r>
            <a:r>
              <a:rPr sz="1500" spc="25" dirty="0">
                <a:latin typeface="Arial" panose="020B0604020202020204"/>
                <a:cs typeface="Arial" panose="020B0604020202020204"/>
              </a:rPr>
              <a:t>necessary  </a:t>
            </a:r>
            <a:r>
              <a:rPr sz="1500" spc="65" dirty="0">
                <a:latin typeface="Arial" panose="020B0604020202020204"/>
                <a:cs typeface="Arial" panose="020B0604020202020204"/>
              </a:rPr>
              <a:t>details, </a:t>
            </a:r>
            <a:r>
              <a:rPr sz="1500" spc="55" dirty="0">
                <a:latin typeface="Arial" panose="020B0604020202020204"/>
                <a:cs typeface="Arial" panose="020B0604020202020204"/>
              </a:rPr>
              <a:t>i.e. </a:t>
            </a:r>
            <a:r>
              <a:rPr sz="1500" spc="20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85" dirty="0">
                <a:latin typeface="Arial" panose="020B0604020202020204"/>
                <a:cs typeface="Arial" panose="020B0604020202020204"/>
              </a:rPr>
              <a:t>the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R="8255" algn="r">
              <a:lnSpc>
                <a:spcPts val="1440"/>
              </a:lnSpc>
            </a:pPr>
            <a:r>
              <a:rPr sz="1500" spc="95" dirty="0">
                <a:latin typeface="Arial" panose="020B0604020202020204"/>
                <a:cs typeface="Arial" panose="020B0604020202020204"/>
              </a:rPr>
              <a:t>total</a:t>
            </a:r>
            <a:r>
              <a:rPr sz="1500" spc="14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weight</a:t>
            </a:r>
            <a:r>
              <a:rPr sz="1500" spc="17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75" dirty="0">
                <a:latin typeface="Arial" panose="020B0604020202020204"/>
                <a:cs typeface="Arial" panose="020B0604020202020204"/>
              </a:rPr>
              <a:t>sold</a:t>
            </a:r>
            <a:r>
              <a:rPr sz="1500" spc="15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10" dirty="0">
                <a:latin typeface="Arial" panose="020B0604020202020204"/>
                <a:cs typeface="Arial" panose="020B0604020202020204"/>
              </a:rPr>
              <a:t>as</a:t>
            </a:r>
            <a:r>
              <a:rPr sz="1500" spc="13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70" dirty="0">
                <a:latin typeface="Arial" panose="020B0604020202020204"/>
                <a:cs typeface="Arial" panose="020B0604020202020204"/>
              </a:rPr>
              <a:t>well</a:t>
            </a:r>
            <a:r>
              <a:rPr sz="1500" spc="14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10" dirty="0">
                <a:latin typeface="Arial" panose="020B0604020202020204"/>
                <a:cs typeface="Arial" panose="020B0604020202020204"/>
              </a:rPr>
              <a:t>as</a:t>
            </a:r>
            <a:r>
              <a:rPr sz="1500" spc="13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85" dirty="0">
                <a:latin typeface="Arial" panose="020B0604020202020204"/>
                <a:cs typeface="Arial" panose="020B0604020202020204"/>
              </a:rPr>
              <a:t>the</a:t>
            </a:r>
            <a:r>
              <a:rPr sz="1500" spc="13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65" dirty="0">
                <a:latin typeface="Arial" panose="020B0604020202020204"/>
                <a:cs typeface="Arial" panose="020B0604020202020204"/>
              </a:rPr>
              <a:t>rate</a:t>
            </a:r>
            <a:r>
              <a:rPr sz="1500" spc="14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per</a:t>
            </a:r>
            <a:r>
              <a:rPr sz="1500" spc="14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90" dirty="0">
                <a:latin typeface="Arial" panose="020B0604020202020204"/>
                <a:cs typeface="Arial" panose="020B0604020202020204"/>
              </a:rPr>
              <a:t>kilogram.</a:t>
            </a:r>
            <a:r>
              <a:rPr sz="1500" spc="14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70" dirty="0">
                <a:latin typeface="Arial" panose="020B0604020202020204"/>
                <a:cs typeface="Arial" panose="020B0604020202020204"/>
              </a:rPr>
              <a:t>Undisputedly,</a:t>
            </a:r>
            <a:r>
              <a:rPr sz="1500" spc="12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the</a:t>
            </a:r>
            <a:r>
              <a:rPr sz="1500" spc="15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5" dirty="0">
                <a:latin typeface="Arial" panose="020B0604020202020204"/>
                <a:cs typeface="Arial" panose="020B0604020202020204"/>
              </a:rPr>
              <a:t>assessee</a:t>
            </a:r>
            <a:r>
              <a:rPr sz="1500" spc="15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35" dirty="0">
                <a:latin typeface="Arial" panose="020B0604020202020204"/>
                <a:cs typeface="Arial" panose="020B0604020202020204"/>
              </a:rPr>
              <a:t>has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R="8255" algn="r">
              <a:lnSpc>
                <a:spcPts val="1440"/>
              </a:lnSpc>
            </a:pPr>
            <a:r>
              <a:rPr sz="1500" spc="75" dirty="0">
                <a:latin typeface="Arial" panose="020B0604020202020204"/>
                <a:cs typeface="Arial" panose="020B0604020202020204"/>
              </a:rPr>
              <a:t>maintained  complete  </a:t>
            </a:r>
            <a:r>
              <a:rPr sz="1500" spc="85" dirty="0">
                <a:latin typeface="Arial" panose="020B0604020202020204"/>
                <a:cs typeface="Arial" panose="020B0604020202020204"/>
              </a:rPr>
              <a:t>books </a:t>
            </a:r>
            <a:r>
              <a:rPr sz="1500" spc="120" dirty="0">
                <a:latin typeface="Arial" panose="020B0604020202020204"/>
                <a:cs typeface="Arial" panose="020B0604020202020204"/>
              </a:rPr>
              <a:t>of </a:t>
            </a:r>
            <a:r>
              <a:rPr sz="1500" spc="55" dirty="0">
                <a:latin typeface="Arial" panose="020B0604020202020204"/>
                <a:cs typeface="Arial" panose="020B0604020202020204"/>
              </a:rPr>
              <a:t>accounts  </a:t>
            </a:r>
            <a:r>
              <a:rPr sz="1500" spc="75" dirty="0">
                <a:latin typeface="Arial" panose="020B0604020202020204"/>
                <a:cs typeface="Arial" panose="020B0604020202020204"/>
              </a:rPr>
              <a:t>along </a:t>
            </a:r>
            <a:r>
              <a:rPr sz="1500" spc="100" dirty="0">
                <a:latin typeface="Arial" panose="020B0604020202020204"/>
                <a:cs typeface="Arial" panose="020B0604020202020204"/>
              </a:rPr>
              <a:t>with </a:t>
            </a:r>
            <a:r>
              <a:rPr sz="1500" spc="50" dirty="0">
                <a:latin typeface="Arial" panose="020B0604020202020204"/>
                <a:cs typeface="Arial" panose="020B0604020202020204"/>
              </a:rPr>
              <a:t>day  </a:t>
            </a:r>
            <a:r>
              <a:rPr sz="1500" spc="125" dirty="0">
                <a:latin typeface="Arial" panose="020B0604020202020204"/>
                <a:cs typeface="Arial" panose="020B0604020202020204"/>
              </a:rPr>
              <a:t>to </a:t>
            </a:r>
            <a:r>
              <a:rPr sz="1500" spc="45" dirty="0">
                <a:latin typeface="Arial" panose="020B0604020202020204"/>
                <a:cs typeface="Arial" panose="020B0604020202020204"/>
              </a:rPr>
              <a:t>day  </a:t>
            </a:r>
            <a:r>
              <a:rPr sz="1500" spc="70" dirty="0">
                <a:latin typeface="Arial" panose="020B0604020202020204"/>
                <a:cs typeface="Arial" panose="020B0604020202020204"/>
              </a:rPr>
              <a:t>and  </a:t>
            </a:r>
            <a:r>
              <a:rPr sz="1500" spc="90" dirty="0">
                <a:latin typeface="Arial" panose="020B0604020202020204"/>
                <a:cs typeface="Arial" panose="020B0604020202020204"/>
              </a:rPr>
              <a:t>kilogram</a:t>
            </a:r>
            <a:r>
              <a:rPr sz="1500" spc="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125" dirty="0">
                <a:latin typeface="Arial" panose="020B0604020202020204"/>
                <a:cs typeface="Arial" panose="020B0604020202020204"/>
              </a:rPr>
              <a:t>to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R="5080" algn="r">
              <a:lnSpc>
                <a:spcPts val="1440"/>
              </a:lnSpc>
            </a:pPr>
            <a:r>
              <a:rPr sz="1500" spc="95" dirty="0">
                <a:latin typeface="Arial" panose="020B0604020202020204"/>
                <a:cs typeface="Arial" panose="020B0604020202020204"/>
              </a:rPr>
              <a:t>kilogram </a:t>
            </a:r>
            <a:r>
              <a:rPr sz="1500" spc="70" dirty="0">
                <a:latin typeface="Arial" panose="020B0604020202020204"/>
                <a:cs typeface="Arial" panose="020B0604020202020204"/>
              </a:rPr>
              <a:t>stock register. </a:t>
            </a:r>
            <a:r>
              <a:rPr sz="1500" spc="25" dirty="0">
                <a:latin typeface="Arial" panose="020B0604020202020204"/>
                <a:cs typeface="Arial" panose="020B0604020202020204"/>
              </a:rPr>
              <a:t>These </a:t>
            </a:r>
            <a:r>
              <a:rPr sz="1500" spc="45" dirty="0">
                <a:latin typeface="Arial" panose="020B0604020202020204"/>
                <a:cs typeface="Arial" panose="020B0604020202020204"/>
              </a:rPr>
              <a:t>were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produced </a:t>
            </a:r>
            <a:r>
              <a:rPr sz="1500" spc="75" dirty="0">
                <a:latin typeface="Arial" panose="020B0604020202020204"/>
                <a:cs typeface="Arial" panose="020B0604020202020204"/>
              </a:rPr>
              <a:t>before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the </a:t>
            </a:r>
            <a:r>
              <a:rPr sz="1500" spc="40" dirty="0">
                <a:latin typeface="Arial" panose="020B0604020202020204"/>
                <a:cs typeface="Arial" panose="020B0604020202020204"/>
              </a:rPr>
              <a:t>A </a:t>
            </a:r>
            <a:r>
              <a:rPr sz="1500" spc="120" dirty="0">
                <a:latin typeface="Arial" panose="020B0604020202020204"/>
                <a:cs typeface="Arial" panose="020B0604020202020204"/>
              </a:rPr>
              <a:t>0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by the </a:t>
            </a:r>
            <a:r>
              <a:rPr sz="1500" spc="10" dirty="0">
                <a:latin typeface="Arial" panose="020B0604020202020204"/>
                <a:cs typeface="Arial" panose="020B0604020202020204"/>
              </a:rPr>
              <a:t>assessee.</a:t>
            </a:r>
            <a:r>
              <a:rPr sz="1500" spc="36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50" dirty="0">
                <a:latin typeface="Arial" panose="020B0604020202020204"/>
                <a:cs typeface="Arial" panose="020B0604020202020204"/>
              </a:rPr>
              <a:t>The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268605" marR="7620" algn="just">
              <a:lnSpc>
                <a:spcPts val="1440"/>
              </a:lnSpc>
              <a:spcBef>
                <a:spcPts val="170"/>
              </a:spcBef>
            </a:pPr>
            <a:r>
              <a:rPr sz="1500" spc="5" dirty="0">
                <a:latin typeface="Arial" panose="020B0604020202020204"/>
                <a:cs typeface="Arial" panose="020B0604020202020204"/>
              </a:rPr>
              <a:t>assessee </a:t>
            </a:r>
            <a:r>
              <a:rPr sz="1500" spc="50" dirty="0">
                <a:latin typeface="Arial" panose="020B0604020202020204"/>
                <a:cs typeface="Arial" panose="020B0604020202020204"/>
              </a:rPr>
              <a:t>also </a:t>
            </a:r>
            <a:r>
              <a:rPr sz="1500" spc="95" dirty="0">
                <a:latin typeface="Arial" panose="020B0604020202020204"/>
                <a:cs typeface="Arial" panose="020B0604020202020204"/>
              </a:rPr>
              <a:t>submitted </a:t>
            </a:r>
            <a:r>
              <a:rPr sz="1500" spc="70" dirty="0">
                <a:latin typeface="Arial" panose="020B0604020202020204"/>
                <a:cs typeface="Arial" panose="020B0604020202020204"/>
              </a:rPr>
              <a:t>stock </a:t>
            </a:r>
            <a:r>
              <a:rPr sz="1500" spc="75" dirty="0">
                <a:latin typeface="Arial" panose="020B0604020202020204"/>
                <a:cs typeface="Arial" panose="020B0604020202020204"/>
              </a:rPr>
              <a:t>tally </a:t>
            </a:r>
            <a:r>
              <a:rPr sz="1500" spc="50" dirty="0">
                <a:latin typeface="Arial" panose="020B0604020202020204"/>
                <a:cs typeface="Arial" panose="020B0604020202020204"/>
              </a:rPr>
              <a:t>sheet </a:t>
            </a:r>
            <a:r>
              <a:rPr sz="1500" spc="75" dirty="0">
                <a:latin typeface="Arial" panose="020B0604020202020204"/>
                <a:cs typeface="Arial" panose="020B0604020202020204"/>
              </a:rPr>
              <a:t>along </a:t>
            </a:r>
            <a:r>
              <a:rPr sz="1500" spc="105" dirty="0">
                <a:latin typeface="Arial" panose="020B0604020202020204"/>
                <a:cs typeface="Arial" panose="020B0604020202020204"/>
              </a:rPr>
              <a:t>with </a:t>
            </a:r>
            <a:r>
              <a:rPr sz="1500" spc="85" dirty="0">
                <a:latin typeface="Arial" panose="020B0604020202020204"/>
                <a:cs typeface="Arial" panose="020B0604020202020204"/>
              </a:rPr>
              <a:t>the </a:t>
            </a:r>
            <a:r>
              <a:rPr sz="1500" spc="75" dirty="0">
                <a:latin typeface="Arial" panose="020B0604020202020204"/>
                <a:cs typeface="Arial" panose="020B0604020202020204"/>
              </a:rPr>
              <a:t>audited </a:t>
            </a:r>
            <a:r>
              <a:rPr sz="1500" spc="55" dirty="0">
                <a:latin typeface="Arial" panose="020B0604020202020204"/>
                <a:cs typeface="Arial" panose="020B0604020202020204"/>
              </a:rPr>
              <a:t>accounts. </a:t>
            </a:r>
            <a:r>
              <a:rPr sz="1500" spc="40" dirty="0">
                <a:latin typeface="Arial" panose="020B0604020202020204"/>
                <a:cs typeface="Arial" panose="020B0604020202020204"/>
              </a:rPr>
              <a:t>The  </a:t>
            </a:r>
            <a:r>
              <a:rPr sz="1500" spc="90" dirty="0">
                <a:latin typeface="Arial" panose="020B0604020202020204"/>
                <a:cs typeface="Arial" panose="020B0604020202020204"/>
              </a:rPr>
              <a:t>audit report </a:t>
            </a:r>
            <a:r>
              <a:rPr sz="1500" spc="114" dirty="0">
                <a:latin typeface="Arial" panose="020B0604020202020204"/>
                <a:cs typeface="Arial" panose="020B0604020202020204"/>
              </a:rPr>
              <a:t>of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the </a:t>
            </a:r>
            <a:r>
              <a:rPr sz="1500" spc="5" dirty="0">
                <a:latin typeface="Arial" panose="020B0604020202020204"/>
                <a:cs typeface="Arial" panose="020B0604020202020204"/>
              </a:rPr>
              <a:t>assessee </a:t>
            </a:r>
            <a:r>
              <a:rPr sz="1500" spc="50" dirty="0">
                <a:latin typeface="Arial" panose="020B0604020202020204"/>
                <a:cs typeface="Arial" panose="020B0604020202020204"/>
              </a:rPr>
              <a:t>also </a:t>
            </a:r>
            <a:r>
              <a:rPr sz="1500" spc="45" dirty="0">
                <a:latin typeface="Arial" panose="020B0604020202020204"/>
                <a:cs typeface="Arial" panose="020B0604020202020204"/>
              </a:rPr>
              <a:t>bears </a:t>
            </a:r>
            <a:r>
              <a:rPr sz="1500" spc="70" dirty="0">
                <a:latin typeface="Arial" panose="020B0604020202020204"/>
                <a:cs typeface="Arial" panose="020B0604020202020204"/>
              </a:rPr>
              <a:t>ample </a:t>
            </a:r>
            <a:r>
              <a:rPr sz="1500" spc="85" dirty="0">
                <a:latin typeface="Arial" panose="020B0604020202020204"/>
                <a:cs typeface="Arial" panose="020B0604020202020204"/>
              </a:rPr>
              <a:t>testimony in </a:t>
            </a:r>
            <a:r>
              <a:rPr sz="1500" spc="70" dirty="0">
                <a:latin typeface="Arial" panose="020B0604020202020204"/>
                <a:cs typeface="Arial" panose="020B0604020202020204"/>
              </a:rPr>
              <a:t>favour </a:t>
            </a:r>
            <a:r>
              <a:rPr sz="1500" spc="114" dirty="0">
                <a:latin typeface="Arial" panose="020B0604020202020204"/>
                <a:cs typeface="Arial" panose="020B0604020202020204"/>
              </a:rPr>
              <a:t>of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the </a:t>
            </a:r>
            <a:r>
              <a:rPr sz="1500" spc="10" dirty="0">
                <a:latin typeface="Arial" panose="020B0604020202020204"/>
                <a:cs typeface="Arial" panose="020B0604020202020204"/>
              </a:rPr>
              <a:t>assessee.  </a:t>
            </a:r>
            <a:r>
              <a:rPr sz="1500" spc="45" dirty="0">
                <a:latin typeface="Arial" panose="020B0604020202020204"/>
                <a:cs typeface="Arial" panose="020B0604020202020204"/>
              </a:rPr>
              <a:t>The 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factum  </a:t>
            </a:r>
            <a:r>
              <a:rPr sz="1500" spc="120" dirty="0">
                <a:latin typeface="Arial" panose="020B0604020202020204"/>
                <a:cs typeface="Arial" panose="020B0604020202020204"/>
              </a:rPr>
              <a:t>of </a:t>
            </a:r>
            <a:r>
              <a:rPr sz="1500" spc="85" dirty="0">
                <a:latin typeface="Arial" panose="020B0604020202020204"/>
                <a:cs typeface="Arial" panose="020B0604020202020204"/>
              </a:rPr>
              <a:t>the  </a:t>
            </a:r>
            <a:r>
              <a:rPr sz="1500" dirty="0">
                <a:latin typeface="Arial" panose="020B0604020202020204"/>
                <a:cs typeface="Arial" panose="020B0604020202020204"/>
              </a:rPr>
              <a:t>assessee  </a:t>
            </a:r>
            <a:r>
              <a:rPr sz="1500" spc="70" dirty="0">
                <a:latin typeface="Arial" panose="020B0604020202020204"/>
                <a:cs typeface="Arial" panose="020B0604020202020204"/>
              </a:rPr>
              <a:t>having  </a:t>
            </a:r>
            <a:r>
              <a:rPr sz="1500" spc="75" dirty="0">
                <a:latin typeface="Arial" panose="020B0604020202020204"/>
                <a:cs typeface="Arial" panose="020B0604020202020204"/>
              </a:rPr>
              <a:t>maintained  stock  </a:t>
            </a:r>
            <a:r>
              <a:rPr sz="1500" spc="70" dirty="0">
                <a:latin typeface="Arial" panose="020B0604020202020204"/>
                <a:cs typeface="Arial" panose="020B0604020202020204"/>
              </a:rPr>
              <a:t>register  and </a:t>
            </a:r>
            <a:r>
              <a:rPr sz="1500" spc="75" dirty="0">
                <a:latin typeface="Arial" panose="020B0604020202020204"/>
                <a:cs typeface="Arial" panose="020B0604020202020204"/>
              </a:rPr>
              <a:t>quantitative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268605" algn="just">
              <a:lnSpc>
                <a:spcPts val="1275"/>
              </a:lnSpc>
            </a:pPr>
            <a:r>
              <a:rPr sz="1500" spc="65" dirty="0">
                <a:latin typeface="Arial" panose="020B0604020202020204"/>
                <a:cs typeface="Arial" panose="020B0604020202020204"/>
              </a:rPr>
              <a:t>details </a:t>
            </a:r>
            <a:r>
              <a:rPr sz="1500" spc="30" dirty="0">
                <a:latin typeface="Arial" panose="020B0604020202020204"/>
                <a:cs typeface="Arial" panose="020B0604020202020204"/>
              </a:rPr>
              <a:t>have </a:t>
            </a:r>
            <a:r>
              <a:rPr sz="1500" spc="50" dirty="0">
                <a:latin typeface="Arial" panose="020B0604020202020204"/>
                <a:cs typeface="Arial" panose="020B0604020202020204"/>
              </a:rPr>
              <a:t>been </a:t>
            </a:r>
            <a:r>
              <a:rPr sz="1500" spc="85" dirty="0">
                <a:latin typeface="Arial" panose="020B0604020202020204"/>
                <a:cs typeface="Arial" panose="020B0604020202020204"/>
              </a:rPr>
              <a:t>mentioned </a:t>
            </a:r>
            <a:r>
              <a:rPr sz="1500" spc="65" dirty="0">
                <a:latin typeface="Arial" panose="020B0604020202020204"/>
                <a:cs typeface="Arial" panose="020B0604020202020204"/>
              </a:rPr>
              <a:t>by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the </a:t>
            </a:r>
            <a:r>
              <a:rPr sz="1500" spc="40" dirty="0">
                <a:latin typeface="Arial" panose="020B0604020202020204"/>
                <a:cs typeface="Arial" panose="020B0604020202020204"/>
              </a:rPr>
              <a:t>A </a:t>
            </a:r>
            <a:r>
              <a:rPr sz="1500" spc="120" dirty="0">
                <a:latin typeface="Arial" panose="020B0604020202020204"/>
                <a:cs typeface="Arial" panose="020B0604020202020204"/>
              </a:rPr>
              <a:t>0 </a:t>
            </a:r>
            <a:r>
              <a:rPr sz="1500" spc="95" dirty="0">
                <a:latin typeface="Arial" panose="020B0604020202020204"/>
                <a:cs typeface="Arial" panose="020B0604020202020204"/>
              </a:rPr>
              <a:t>in </a:t>
            </a:r>
            <a:r>
              <a:rPr sz="1500" spc="75" dirty="0">
                <a:latin typeface="Arial" panose="020B0604020202020204"/>
                <a:cs typeface="Arial" panose="020B0604020202020204"/>
              </a:rPr>
              <a:t>the </a:t>
            </a:r>
            <a:r>
              <a:rPr sz="1500" spc="40" dirty="0">
                <a:latin typeface="Arial" panose="020B0604020202020204"/>
                <a:cs typeface="Arial" panose="020B0604020202020204"/>
              </a:rPr>
              <a:t>assessment </a:t>
            </a:r>
            <a:r>
              <a:rPr sz="1500" spc="85" dirty="0">
                <a:latin typeface="Arial" panose="020B0604020202020204"/>
                <a:cs typeface="Arial" panose="020B0604020202020204"/>
              </a:rPr>
              <a:t>order. </a:t>
            </a:r>
            <a:r>
              <a:rPr sz="1500" spc="65" dirty="0">
                <a:latin typeface="Arial" panose="020B0604020202020204"/>
                <a:cs typeface="Arial" panose="020B0604020202020204"/>
              </a:rPr>
              <a:t>No </a:t>
            </a:r>
            <a:r>
              <a:rPr sz="1500" spc="75" dirty="0">
                <a:latin typeface="Arial" panose="020B0604020202020204"/>
                <a:cs typeface="Arial" panose="020B0604020202020204"/>
              </a:rPr>
              <a:t>mistake</a:t>
            </a:r>
            <a:r>
              <a:rPr sz="1500" spc="34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45" dirty="0">
                <a:latin typeface="Arial" panose="020B0604020202020204"/>
                <a:cs typeface="Arial" panose="020B0604020202020204"/>
              </a:rPr>
              <a:t>were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268605" algn="just">
              <a:lnSpc>
                <a:spcPts val="1440"/>
              </a:lnSpc>
            </a:pPr>
            <a:r>
              <a:rPr sz="1500" spc="95" dirty="0">
                <a:latin typeface="Arial" panose="020B0604020202020204"/>
                <a:cs typeface="Arial" panose="020B0604020202020204"/>
              </a:rPr>
              <a:t>pointed</a:t>
            </a:r>
            <a:r>
              <a:rPr sz="1500" spc="20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105" dirty="0">
                <a:latin typeface="Arial" panose="020B0604020202020204"/>
                <a:cs typeface="Arial" panose="020B0604020202020204"/>
              </a:rPr>
              <a:t>out</a:t>
            </a:r>
            <a:r>
              <a:rPr sz="1500" spc="19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by</a:t>
            </a:r>
            <a:r>
              <a:rPr sz="1500" spc="18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the</a:t>
            </a:r>
            <a:r>
              <a:rPr sz="1500" spc="18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15" dirty="0">
                <a:latin typeface="Arial" panose="020B0604020202020204"/>
                <a:cs typeface="Arial" panose="020B0604020202020204"/>
              </a:rPr>
              <a:t>AO</a:t>
            </a:r>
            <a:r>
              <a:rPr sz="1500" spc="21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85" dirty="0">
                <a:latin typeface="Arial" panose="020B0604020202020204"/>
                <a:cs typeface="Arial" panose="020B0604020202020204"/>
              </a:rPr>
              <a:t>in</a:t>
            </a:r>
            <a:r>
              <a:rPr sz="1500" spc="18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50" dirty="0">
                <a:latin typeface="Arial" panose="020B0604020202020204"/>
                <a:cs typeface="Arial" panose="020B0604020202020204"/>
              </a:rPr>
              <a:t>these</a:t>
            </a:r>
            <a:r>
              <a:rPr sz="1500" spc="18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65" dirty="0">
                <a:latin typeface="Arial" panose="020B0604020202020204"/>
                <a:cs typeface="Arial" panose="020B0604020202020204"/>
              </a:rPr>
              <a:t>records</a:t>
            </a:r>
            <a:r>
              <a:rPr sz="1500" spc="17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75" dirty="0">
                <a:latin typeface="Arial" panose="020B0604020202020204"/>
                <a:cs typeface="Arial" panose="020B0604020202020204"/>
              </a:rPr>
              <a:t>maintained</a:t>
            </a:r>
            <a:r>
              <a:rPr sz="1500" spc="20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by</a:t>
            </a:r>
            <a:r>
              <a:rPr sz="1500" spc="19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the</a:t>
            </a:r>
            <a:r>
              <a:rPr sz="1500" spc="18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85" dirty="0">
                <a:latin typeface="Arial" panose="020B0604020202020204"/>
                <a:cs typeface="Arial" panose="020B0604020202020204"/>
              </a:rPr>
              <a:t>assessee----Since</a:t>
            </a:r>
            <a:r>
              <a:rPr sz="1500" spc="185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the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268605" marR="5080" algn="just">
              <a:lnSpc>
                <a:spcPts val="1440"/>
              </a:lnSpc>
              <a:spcBef>
                <a:spcPts val="170"/>
              </a:spcBef>
            </a:pPr>
            <a:r>
              <a:rPr sz="1500" spc="50" dirty="0">
                <a:latin typeface="Arial" panose="020B0604020202020204"/>
                <a:cs typeface="Arial" panose="020B0604020202020204"/>
              </a:rPr>
              <a:t>purchases </a:t>
            </a:r>
            <a:r>
              <a:rPr sz="1500" spc="25" dirty="0">
                <a:latin typeface="Arial" panose="020B0604020202020204"/>
                <a:cs typeface="Arial" panose="020B0604020202020204"/>
              </a:rPr>
              <a:t>have </a:t>
            </a:r>
            <a:r>
              <a:rPr sz="1500" spc="50" dirty="0">
                <a:latin typeface="Arial" panose="020B0604020202020204"/>
                <a:cs typeface="Arial" panose="020B0604020202020204"/>
              </a:rPr>
              <a:t>been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held </a:t>
            </a:r>
            <a:r>
              <a:rPr sz="1500" spc="114" dirty="0">
                <a:latin typeface="Arial" panose="020B0604020202020204"/>
                <a:cs typeface="Arial" panose="020B0604020202020204"/>
              </a:rPr>
              <a:t>to </a:t>
            </a:r>
            <a:r>
              <a:rPr sz="1500" spc="65" dirty="0">
                <a:latin typeface="Arial" panose="020B0604020202020204"/>
                <a:cs typeface="Arial" panose="020B0604020202020204"/>
              </a:rPr>
              <a:t>be </a:t>
            </a:r>
            <a:r>
              <a:rPr sz="1500" spc="70" dirty="0">
                <a:latin typeface="Arial" panose="020B0604020202020204"/>
                <a:cs typeface="Arial" panose="020B0604020202020204"/>
              </a:rPr>
              <a:t>genuine, </a:t>
            </a:r>
            <a:r>
              <a:rPr sz="1500" spc="85" dirty="0">
                <a:latin typeface="Arial" panose="020B0604020202020204"/>
                <a:cs typeface="Arial" panose="020B0604020202020204"/>
              </a:rPr>
              <a:t>the </a:t>
            </a:r>
            <a:r>
              <a:rPr sz="1500" spc="75" dirty="0">
                <a:latin typeface="Arial" panose="020B0604020202020204"/>
                <a:cs typeface="Arial" panose="020B0604020202020204"/>
              </a:rPr>
              <a:t>corresponding </a:t>
            </a:r>
            <a:r>
              <a:rPr sz="1500" spc="20" dirty="0">
                <a:latin typeface="Arial" panose="020B0604020202020204"/>
                <a:cs typeface="Arial" panose="020B0604020202020204"/>
              </a:rPr>
              <a:t>sales </a:t>
            </a:r>
            <a:r>
              <a:rPr sz="1500" spc="65" dirty="0">
                <a:latin typeface="Arial" panose="020B0604020202020204"/>
                <a:cs typeface="Arial" panose="020B0604020202020204"/>
              </a:rPr>
              <a:t>cannot,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by </a:t>
            </a:r>
            <a:r>
              <a:rPr sz="1500" spc="45" dirty="0">
                <a:latin typeface="Arial" panose="020B0604020202020204"/>
                <a:cs typeface="Arial" panose="020B0604020202020204"/>
              </a:rPr>
              <a:t>any  </a:t>
            </a:r>
            <a:r>
              <a:rPr sz="1500" spc="70" dirty="0">
                <a:latin typeface="Arial" panose="020B0604020202020204"/>
                <a:cs typeface="Arial" panose="020B0604020202020204"/>
              </a:rPr>
              <a:t>stretch </a:t>
            </a:r>
            <a:r>
              <a:rPr sz="1500" spc="114" dirty="0">
                <a:latin typeface="Arial" panose="020B0604020202020204"/>
                <a:cs typeface="Arial" panose="020B0604020202020204"/>
              </a:rPr>
              <a:t>of </a:t>
            </a:r>
            <a:r>
              <a:rPr sz="1500" spc="85" dirty="0">
                <a:latin typeface="Arial" panose="020B0604020202020204"/>
                <a:cs typeface="Arial" panose="020B0604020202020204"/>
              </a:rPr>
              <a:t>imagination </a:t>
            </a:r>
            <a:r>
              <a:rPr sz="1500" spc="65" dirty="0">
                <a:latin typeface="Arial" panose="020B0604020202020204"/>
                <a:cs typeface="Arial" panose="020B0604020202020204"/>
              </a:rPr>
              <a:t>be </a:t>
            </a:r>
            <a:r>
              <a:rPr sz="1500" spc="85" dirty="0">
                <a:latin typeface="Arial" panose="020B0604020202020204"/>
                <a:cs typeface="Arial" panose="020B0604020202020204"/>
              </a:rPr>
              <a:t>termed </a:t>
            </a:r>
            <a:r>
              <a:rPr sz="1500" spc="10" dirty="0">
                <a:latin typeface="Arial" panose="020B0604020202020204"/>
                <a:cs typeface="Arial" panose="020B0604020202020204"/>
              </a:rPr>
              <a:t>as </a:t>
            </a:r>
            <a:r>
              <a:rPr sz="1500" spc="40" dirty="0">
                <a:latin typeface="Arial" panose="020B0604020202020204"/>
                <a:cs typeface="Arial" panose="020B0604020202020204"/>
              </a:rPr>
              <a:t>hawala </a:t>
            </a:r>
            <a:r>
              <a:rPr sz="1500" spc="215" dirty="0">
                <a:latin typeface="Arial" panose="020B0604020202020204"/>
                <a:cs typeface="Arial" panose="020B0604020202020204"/>
              </a:rPr>
              <a:t>transaction-----------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It </a:t>
            </a:r>
            <a:r>
              <a:rPr sz="1500" spc="55" dirty="0">
                <a:latin typeface="Arial" panose="020B0604020202020204"/>
                <a:cs typeface="Arial" panose="020B0604020202020204"/>
              </a:rPr>
              <a:t>is </a:t>
            </a:r>
            <a:r>
              <a:rPr sz="1500" spc="85" dirty="0">
                <a:latin typeface="Arial" panose="020B0604020202020204"/>
                <a:cs typeface="Arial" panose="020B0604020202020204"/>
              </a:rPr>
              <a:t>the  </a:t>
            </a:r>
            <a:r>
              <a:rPr sz="1500" spc="90" dirty="0">
                <a:latin typeface="Arial" panose="020B0604020202020204"/>
                <a:cs typeface="Arial" panose="020B0604020202020204"/>
              </a:rPr>
              <a:t>burden </a:t>
            </a:r>
            <a:r>
              <a:rPr sz="1500" spc="114" dirty="0">
                <a:latin typeface="Arial" panose="020B0604020202020204"/>
                <a:cs typeface="Arial" panose="020B0604020202020204"/>
              </a:rPr>
              <a:t>of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the department  </a:t>
            </a:r>
            <a:r>
              <a:rPr sz="1500" spc="110" dirty="0">
                <a:latin typeface="Arial" panose="020B0604020202020204"/>
                <a:cs typeface="Arial" panose="020B0604020202020204"/>
              </a:rPr>
              <a:t>to </a:t>
            </a:r>
            <a:r>
              <a:rPr sz="1500" spc="70" dirty="0">
                <a:latin typeface="Arial" panose="020B0604020202020204"/>
                <a:cs typeface="Arial" panose="020B0604020202020204"/>
              </a:rPr>
              <a:t>prove 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the  </a:t>
            </a:r>
            <a:r>
              <a:rPr sz="1500" spc="50" dirty="0">
                <a:latin typeface="Arial" panose="020B0604020202020204"/>
                <a:cs typeface="Arial" panose="020B0604020202020204"/>
              </a:rPr>
              <a:t>correctness  </a:t>
            </a:r>
            <a:r>
              <a:rPr sz="1500" spc="114" dirty="0">
                <a:latin typeface="Arial" panose="020B0604020202020204"/>
                <a:cs typeface="Arial" panose="020B0604020202020204"/>
              </a:rPr>
              <a:t>of </a:t>
            </a:r>
            <a:r>
              <a:rPr sz="1500" spc="50" dirty="0">
                <a:latin typeface="Arial" panose="020B0604020202020204"/>
                <a:cs typeface="Arial" panose="020B0604020202020204"/>
              </a:rPr>
              <a:t>such 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additions. </a:t>
            </a:r>
            <a:r>
              <a:rPr sz="1500" spc="25" dirty="0">
                <a:latin typeface="Arial" panose="020B0604020202020204"/>
                <a:cs typeface="Arial" panose="020B0604020202020204"/>
              </a:rPr>
              <a:t>When,</a:t>
            </a:r>
            <a:r>
              <a:rPr sz="1500" spc="459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90" dirty="0">
                <a:latin typeface="Arial" panose="020B0604020202020204"/>
                <a:cs typeface="Arial" panose="020B0604020202020204"/>
              </a:rPr>
              <a:t>in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268605" algn="just">
              <a:lnSpc>
                <a:spcPts val="1275"/>
              </a:lnSpc>
            </a:pPr>
            <a:r>
              <a:rPr sz="1500" spc="55" dirty="0">
                <a:latin typeface="Arial" panose="020B0604020202020204"/>
                <a:cs typeface="Arial" panose="020B0604020202020204"/>
              </a:rPr>
              <a:t>such </a:t>
            </a:r>
            <a:r>
              <a:rPr sz="1500" spc="75" dirty="0">
                <a:latin typeface="Arial" panose="020B0604020202020204"/>
                <a:cs typeface="Arial" panose="020B0604020202020204"/>
              </a:rPr>
              <a:t>like </a:t>
            </a:r>
            <a:r>
              <a:rPr sz="1500" spc="15" dirty="0">
                <a:latin typeface="Arial" panose="020B0604020202020204"/>
                <a:cs typeface="Arial" panose="020B0604020202020204"/>
              </a:rPr>
              <a:t>cases, </a:t>
            </a:r>
            <a:r>
              <a:rPr sz="1500" dirty="0">
                <a:latin typeface="Arial" panose="020B0604020202020204"/>
                <a:cs typeface="Arial" panose="020B0604020202020204"/>
              </a:rPr>
              <a:t>a </a:t>
            </a:r>
            <a:r>
              <a:rPr sz="1500" spc="75" dirty="0">
                <a:latin typeface="Arial" panose="020B0604020202020204"/>
                <a:cs typeface="Arial" panose="020B0604020202020204"/>
              </a:rPr>
              <a:t>quantitative </a:t>
            </a:r>
            <a:r>
              <a:rPr sz="1500" spc="70" dirty="0">
                <a:latin typeface="Arial" panose="020B0604020202020204"/>
                <a:cs typeface="Arial" panose="020B0604020202020204"/>
              </a:rPr>
              <a:t>tally </a:t>
            </a:r>
            <a:r>
              <a:rPr sz="1500" spc="55" dirty="0">
                <a:latin typeface="Arial" panose="020B0604020202020204"/>
                <a:cs typeface="Arial" panose="020B0604020202020204"/>
              </a:rPr>
              <a:t>is 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furnished, </a:t>
            </a:r>
            <a:r>
              <a:rPr sz="1500" spc="30" dirty="0">
                <a:latin typeface="Arial" panose="020B0604020202020204"/>
                <a:cs typeface="Arial" panose="020B0604020202020204"/>
              </a:rPr>
              <a:t>even </a:t>
            </a:r>
            <a:r>
              <a:rPr sz="1500" spc="114" dirty="0">
                <a:latin typeface="Arial" panose="020B0604020202020204"/>
                <a:cs typeface="Arial" panose="020B0604020202020204"/>
              </a:rPr>
              <a:t>if </a:t>
            </a:r>
            <a:r>
              <a:rPr sz="1500" spc="45" dirty="0">
                <a:latin typeface="Arial" panose="020B0604020202020204"/>
                <a:cs typeface="Arial" panose="020B0604020202020204"/>
              </a:rPr>
              <a:t>purchases are </a:t>
            </a:r>
            <a:r>
              <a:rPr sz="1500" spc="110" dirty="0">
                <a:latin typeface="Arial" panose="020B0604020202020204"/>
                <a:cs typeface="Arial" panose="020B0604020202020204"/>
              </a:rPr>
              <a:t>not</a:t>
            </a:r>
            <a:r>
              <a:rPr sz="1500" spc="8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45" dirty="0">
                <a:latin typeface="Arial" panose="020B0604020202020204"/>
                <a:cs typeface="Arial" panose="020B0604020202020204"/>
              </a:rPr>
              <a:t>available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268605" algn="just">
              <a:lnSpc>
                <a:spcPts val="1620"/>
              </a:lnSpc>
            </a:pPr>
            <a:r>
              <a:rPr sz="1500" spc="95" dirty="0">
                <a:latin typeface="Arial" panose="020B0604020202020204"/>
                <a:cs typeface="Arial" panose="020B0604020202020204"/>
              </a:rPr>
              <a:t>no </a:t>
            </a:r>
            <a:r>
              <a:rPr sz="1500" spc="100" dirty="0">
                <a:latin typeface="Arial" panose="020B0604020202020204"/>
                <a:cs typeface="Arial" panose="020B0604020202020204"/>
              </a:rPr>
              <a:t>addition </a:t>
            </a:r>
            <a:r>
              <a:rPr sz="1500" spc="55" dirty="0">
                <a:latin typeface="Arial" panose="020B0604020202020204"/>
                <a:cs typeface="Arial" panose="020B0604020202020204"/>
              </a:rPr>
              <a:t>is called</a:t>
            </a:r>
            <a:r>
              <a:rPr sz="1500" spc="-120" dirty="0">
                <a:latin typeface="Arial" panose="020B0604020202020204"/>
                <a:cs typeface="Arial" panose="020B0604020202020204"/>
              </a:rPr>
              <a:t> </a:t>
            </a:r>
            <a:r>
              <a:rPr sz="1500" spc="90" dirty="0">
                <a:latin typeface="Arial" panose="020B0604020202020204"/>
                <a:cs typeface="Arial" panose="020B0604020202020204"/>
              </a:rPr>
              <a:t>for."</a:t>
            </a:r>
            <a:endParaRPr sz="15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58203" y="563880"/>
            <a:ext cx="1405813" cy="452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481576" y="6409053"/>
            <a:ext cx="2170430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4"/>
              </a:rPr>
              <a:t>b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4"/>
              </a:rPr>
              <a:t>hu</a:t>
            </a:r>
            <a:r>
              <a:rPr sz="1000" dirty="0">
                <a:latin typeface="Verdana" panose="020B0604030504040204"/>
                <a:cs typeface="Verdana" panose="020B0604030504040204"/>
                <a:hlinkClick r:id="rId4"/>
              </a:rPr>
              <a:t>p</a:t>
            </a:r>
            <a:r>
              <a:rPr sz="1000" dirty="0">
                <a:latin typeface="Verdana" panose="020B0604030504040204"/>
                <a:cs typeface="Verdana" panose="020B0604030504040204"/>
                <a:hlinkClick r:id="rId4"/>
              </a:rPr>
              <a:t>e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4"/>
              </a:rPr>
              <a:t>n</a:t>
            </a:r>
            <a:r>
              <a:rPr sz="1000" dirty="0">
                <a:latin typeface="Verdana" panose="020B0604030504040204"/>
                <a:cs typeface="Verdana" panose="020B0604030504040204"/>
                <a:hlinkClick r:id="rId4"/>
              </a:rPr>
              <a:t>d</a:t>
            </a:r>
            <a:r>
              <a:rPr sz="1000" dirty="0">
                <a:latin typeface="Verdana" panose="020B0604030504040204"/>
                <a:cs typeface="Verdana" panose="020B0604030504040204"/>
                <a:hlinkClick r:id="rId4"/>
              </a:rPr>
              <a:t>r</a:t>
            </a:r>
            <a:r>
              <a:rPr sz="1000" spc="-5" dirty="0">
                <a:latin typeface="Verdana" panose="020B0604030504040204"/>
                <a:cs typeface="Verdana" panose="020B0604030504040204"/>
                <a:hlinkClick r:id="rId4"/>
              </a:rPr>
              <a:t>a</a:t>
            </a:r>
            <a:r>
              <a:rPr sz="1000" dirty="0">
                <a:latin typeface="Verdana" panose="020B0604030504040204"/>
                <a:cs typeface="Verdana" panose="020B0604030504040204"/>
                <a:hlinkClick r:id="rId4"/>
              </a:rPr>
              <a:t>s</a:t>
            </a:r>
            <a:r>
              <a:rPr sz="1000" spc="15" dirty="0">
                <a:latin typeface="Verdana" panose="020B0604030504040204"/>
                <a:cs typeface="Verdana" panose="020B0604030504040204"/>
                <a:hlinkClick r:id="rId4"/>
              </a:rPr>
              <a:t>h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4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4"/>
              </a:rPr>
              <a:t>h</a:t>
            </a:r>
            <a:r>
              <a:rPr sz="1000" spc="5" dirty="0">
                <a:latin typeface="Verdana" panose="020B0604030504040204"/>
                <a:cs typeface="Verdana" panose="020B0604030504040204"/>
                <a:hlinkClick r:id="rId4"/>
              </a:rPr>
              <a:t>ca@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4"/>
              </a:rPr>
              <a:t>h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4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4"/>
              </a:rPr>
              <a:t>t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4"/>
              </a:rPr>
              <a:t>m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4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4"/>
              </a:rPr>
              <a:t>i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4"/>
              </a:rPr>
              <a:t>l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4"/>
              </a:rPr>
              <a:t>.</a:t>
            </a:r>
            <a:r>
              <a:rPr sz="1000" dirty="0">
                <a:latin typeface="Verdana" panose="020B0604030504040204"/>
                <a:cs typeface="Verdana" panose="020B0604030504040204"/>
                <a:hlinkClick r:id="rId4"/>
              </a:rPr>
              <a:t>c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4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4"/>
              </a:rPr>
              <a:t>m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*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**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932250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7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10" dirty="0"/>
              <a:t>3</a:t>
            </a:r>
            <a:r>
              <a:rPr spc="-5" dirty="0"/>
              <a:t>/</a:t>
            </a:r>
            <a:r>
              <a:rPr spc="5" dirty="0"/>
              <a:t>9</a:t>
            </a:r>
            <a:r>
              <a:rPr spc="-5" dirty="0"/>
              <a:t>/</a:t>
            </a:r>
            <a:r>
              <a:rPr spc="5" dirty="0"/>
              <a:t>2</a:t>
            </a:r>
            <a:r>
              <a:rPr spc="10" dirty="0"/>
              <a:t>02</a:t>
            </a:r>
            <a:r>
              <a:rPr spc="5" dirty="0"/>
              <a:t>0</a:t>
            </a:r>
            <a:endParaRPr spc="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9311" y="91439"/>
            <a:ext cx="6764269" cy="388062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6691" y="449071"/>
            <a:ext cx="8562340" cy="5133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i="1" u="heavy" spc="-1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u="heavy" spc="-7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No</a:t>
            </a:r>
            <a:r>
              <a:rPr sz="2400" b="1" i="1" u="heavy" spc="-32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u="heavy" spc="-15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books:Cash</a:t>
            </a:r>
            <a:r>
              <a:rPr sz="2400" b="1" i="1" u="heavy" spc="-43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u="heavy" spc="-16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frompast</a:t>
            </a:r>
            <a:r>
              <a:rPr sz="2400" b="1" i="1" u="heavy" spc="-195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u="heavy" spc="-190" dirty="0">
                <a:solidFill>
                  <a:srgbClr val="000066"/>
                </a:solidFill>
                <a:uFill>
                  <a:solidFill>
                    <a:srgbClr val="000000"/>
                  </a:solidFill>
                </a:uFill>
                <a:latin typeface="Georgia" panose="02040502050405020303"/>
                <a:cs typeface="Georgia" panose="02040502050405020303"/>
              </a:rPr>
              <a:t>savings: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00">
              <a:latin typeface="Georgia" panose="02040502050405020303"/>
              <a:cs typeface="Georgia" panose="02040502050405020303"/>
            </a:endParaRPr>
          </a:p>
          <a:p>
            <a:pPr marL="12700" marR="8255" algn="just">
              <a:lnSpc>
                <a:spcPct val="100000"/>
              </a:lnSpc>
              <a:buSzPct val="92000"/>
              <a:buFont typeface="Wingdings" panose="05000000000000000000"/>
              <a:buChar char=""/>
              <a:tabLst>
                <a:tab pos="275590" algn="l"/>
              </a:tabLst>
            </a:pP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Where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assessee </a:t>
            </a:r>
            <a:r>
              <a:rPr sz="2400" spc="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did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 maintain </a:t>
            </a: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and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hence </a:t>
            </a:r>
            <a:r>
              <a:rPr sz="2400" spc="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did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  </a:t>
            </a: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produce </a:t>
            </a:r>
            <a:r>
              <a:rPr sz="24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any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Home </a:t>
            </a: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Chest </a:t>
            </a:r>
            <a:r>
              <a:rPr sz="24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Account </a:t>
            </a: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though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 </a:t>
            </a:r>
            <a:r>
              <a:rPr sz="2400" spc="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was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his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case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that  the </a:t>
            </a: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high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denomination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notes </a:t>
            </a:r>
            <a:r>
              <a:rPr sz="2400" spc="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were </a:t>
            </a:r>
            <a:r>
              <a:rPr sz="24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savings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from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his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personal 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allowance,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there </a:t>
            </a:r>
            <a:r>
              <a:rPr sz="2400" spc="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was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 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warrant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for </a:t>
            </a:r>
            <a:r>
              <a:rPr sz="2400" spc="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drawing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 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adverse  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inference.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0066"/>
              </a:buClr>
              <a:buFont typeface="Wingdings" panose="05000000000000000000"/>
              <a:buChar char=""/>
            </a:pPr>
            <a:endParaRPr sz="3750">
              <a:latin typeface="Georgia" panose="02040502050405020303"/>
              <a:cs typeface="Georgia" panose="02040502050405020303"/>
            </a:endParaRPr>
          </a:p>
          <a:p>
            <a:pPr marL="12700" marR="5080" algn="just">
              <a:lnSpc>
                <a:spcPct val="100000"/>
              </a:lnSpc>
              <a:buSzPct val="92000"/>
              <a:buFont typeface="Wingdings" panose="05000000000000000000"/>
              <a:buChar char=""/>
              <a:tabLst>
                <a:tab pos="275590" algn="l"/>
              </a:tabLst>
            </a:pP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Assessee </a:t>
            </a: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produced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details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400" spc="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withdrawals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for past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7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years,  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and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claimed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amount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encashed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on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demonetization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 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 </a:t>
            </a:r>
            <a:r>
              <a:rPr sz="24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 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out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savings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from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such </a:t>
            </a:r>
            <a:r>
              <a:rPr sz="24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withdrawals,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such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explanation </a:t>
            </a:r>
            <a:r>
              <a:rPr sz="2400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can 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 </a:t>
            </a:r>
            <a:r>
              <a:rPr sz="2400" spc="-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rejected </a:t>
            </a:r>
            <a:r>
              <a:rPr sz="2400" spc="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by</a:t>
            </a:r>
            <a:r>
              <a:rPr sz="2400" spc="-2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AO.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b="1" i="1" spc="-1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-Sri</a:t>
            </a:r>
            <a:r>
              <a:rPr sz="2400" b="1" i="1" spc="-3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14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SriNilkantha</a:t>
            </a:r>
            <a:r>
              <a:rPr sz="2400" b="1" i="1" spc="-3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1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NarayanSinghvs.</a:t>
            </a:r>
            <a:r>
              <a:rPr sz="2400" b="1" i="1" spc="-3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1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CIT</a:t>
            </a:r>
            <a:r>
              <a:rPr sz="2400" b="1" i="1" spc="-2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16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[1951]</a:t>
            </a:r>
            <a:r>
              <a:rPr sz="2400" b="1" i="1" spc="-3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spc="-19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20ITR</a:t>
            </a:r>
            <a:r>
              <a:rPr sz="2400" b="1" i="1" spc="-1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b="1" i="1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8</a:t>
            </a:r>
            <a:endParaRPr sz="240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9018" y="207263"/>
            <a:ext cx="4908031" cy="32718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76615" y="6485331"/>
            <a:ext cx="17208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spc="-60" dirty="0">
                <a:latin typeface="Verdana" panose="020B0604030504040204"/>
                <a:cs typeface="Verdana" panose="020B0604030504040204"/>
              </a:rPr>
              <a:t>23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244" y="1063828"/>
            <a:ext cx="8103870" cy="480568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675"/>
              </a:spcBef>
            </a:pP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Though 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section </a:t>
            </a:r>
            <a:r>
              <a:rPr sz="2400" spc="-10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68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Act </a:t>
            </a:r>
            <a:r>
              <a:rPr sz="24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may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 strictly 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applicable 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since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</a:t>
            </a:r>
            <a:r>
              <a:rPr sz="2400" spc="5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assessee </a:t>
            </a:r>
            <a:r>
              <a:rPr sz="2400" spc="5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was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not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maintaining  </a:t>
            </a:r>
            <a:r>
              <a:rPr sz="24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any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books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 account 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and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bank 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statement cannot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considered </a:t>
            </a:r>
            <a:r>
              <a:rPr sz="2400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 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assessee’s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books of 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account,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on  the</a:t>
            </a:r>
            <a:r>
              <a:rPr sz="2400" spc="5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basis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judgment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Supreme </a:t>
            </a:r>
            <a:r>
              <a:rPr sz="2400" spc="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Court 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case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400" i="1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A.  </a:t>
            </a:r>
            <a:r>
              <a:rPr sz="2400" i="1" spc="-1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Govindarajulu </a:t>
            </a:r>
            <a:r>
              <a:rPr sz="2400" i="1" spc="-1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Mudaliar </a:t>
            </a:r>
            <a:r>
              <a:rPr sz="24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v. </a:t>
            </a:r>
            <a:r>
              <a:rPr sz="2400" i="1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CIT </a:t>
            </a:r>
            <a:r>
              <a:rPr sz="2400" spc="-7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[1958] </a:t>
            </a:r>
            <a:r>
              <a:rPr sz="2400" u="heavy" spc="-75" dirty="0">
                <a:solidFill>
                  <a:srgbClr val="FF8118"/>
                </a:solidFill>
                <a:uFill>
                  <a:solidFill>
                    <a:srgbClr val="0000FF"/>
                  </a:solidFill>
                </a:uFill>
                <a:latin typeface="Georgia" panose="02040502050405020303"/>
                <a:cs typeface="Georgia" panose="02040502050405020303"/>
                <a:hlinkClick r:id="rId2"/>
              </a:rPr>
              <a:t>3</a:t>
            </a:r>
            <a:r>
              <a:rPr sz="2400" u="heavy" spc="-75" dirty="0">
                <a:solidFill>
                  <a:srgbClr val="FF8118"/>
                </a:solidFill>
                <a:uFill>
                  <a:solidFill>
                    <a:srgbClr val="0000FF"/>
                  </a:solidFill>
                </a:uFill>
                <a:latin typeface="Georgia" panose="02040502050405020303"/>
                <a:cs typeface="Georgia" panose="02040502050405020303"/>
              </a:rPr>
              <a:t>4 </a:t>
            </a:r>
            <a:r>
              <a:rPr sz="2400" u="heavy" spc="-50" dirty="0">
                <a:solidFill>
                  <a:srgbClr val="FF8118"/>
                </a:solidFill>
                <a:uFill>
                  <a:solidFill>
                    <a:srgbClr val="0000FF"/>
                  </a:solidFill>
                </a:uFill>
                <a:latin typeface="Georgia" panose="02040502050405020303"/>
                <a:cs typeface="Georgia" panose="02040502050405020303"/>
                <a:hlinkClick r:id="rId2"/>
              </a:rPr>
              <a:t>IT</a:t>
            </a:r>
            <a:r>
              <a:rPr sz="2400" u="heavy" spc="-50" dirty="0">
                <a:solidFill>
                  <a:srgbClr val="FF8118"/>
                </a:solidFill>
                <a:uFill>
                  <a:solidFill>
                    <a:srgbClr val="0000FF"/>
                  </a:solidFill>
                </a:uFill>
                <a:latin typeface="Georgia" panose="02040502050405020303"/>
                <a:cs typeface="Georgia" panose="02040502050405020303"/>
              </a:rPr>
              <a:t>R </a:t>
            </a:r>
            <a:r>
              <a:rPr sz="2400" u="heavy" spc="-114" dirty="0">
                <a:solidFill>
                  <a:srgbClr val="FF8118"/>
                </a:solidFill>
                <a:uFill>
                  <a:solidFill>
                    <a:srgbClr val="0000FF"/>
                  </a:solidFill>
                </a:uFill>
                <a:latin typeface="Georgia" panose="02040502050405020303"/>
                <a:cs typeface="Georgia" panose="02040502050405020303"/>
                <a:hlinkClick r:id="rId2"/>
              </a:rPr>
              <a:t>807</a:t>
            </a:r>
            <a:r>
              <a:rPr sz="2400" spc="-114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, 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is the 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onus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assessee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 explain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cash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received </a:t>
            </a:r>
            <a:r>
              <a:rPr sz="2400" spc="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by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him  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and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if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there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is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explanation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or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acceptable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evidence </a:t>
            </a:r>
            <a:r>
              <a:rPr sz="2400" spc="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  </a:t>
            </a:r>
            <a:r>
              <a:rPr sz="2400" spc="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prove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nature 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and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source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receipt,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amount </a:t>
            </a:r>
            <a:r>
              <a:rPr sz="24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may 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 </a:t>
            </a:r>
            <a:r>
              <a:rPr sz="2400" spc="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added 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assessee’s income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on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general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principles 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and  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is not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necessary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 </a:t>
            </a: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invoke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section </a:t>
            </a:r>
            <a:r>
              <a:rPr sz="2400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68,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nor is 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necessary 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for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spc="-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income-tax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authorities 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point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out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source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 the 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monies 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received.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Even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if </a:t>
            </a:r>
            <a:r>
              <a:rPr sz="2400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section </a:t>
            </a:r>
            <a:r>
              <a:rPr sz="2400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68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is not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applicable,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cash </a:t>
            </a:r>
            <a:r>
              <a:rPr sz="2400" spc="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deposit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in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bank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can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 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asked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to </a:t>
            </a:r>
            <a:r>
              <a:rPr sz="2400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be </a:t>
            </a:r>
            <a:r>
              <a:rPr sz="240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explained </a:t>
            </a:r>
            <a:r>
              <a:rPr sz="2400" spc="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by  </a:t>
            </a:r>
            <a:r>
              <a:rPr sz="2400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the </a:t>
            </a:r>
            <a:r>
              <a:rPr sz="2400" spc="-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assessee </a:t>
            </a:r>
            <a:r>
              <a:rPr sz="2400" spc="1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under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section </a:t>
            </a:r>
            <a:r>
              <a:rPr sz="2400" spc="-8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69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or </a:t>
            </a:r>
            <a:r>
              <a:rPr sz="2400" spc="-2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section </a:t>
            </a:r>
            <a:r>
              <a:rPr sz="2400" spc="-9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69B </a:t>
            </a:r>
            <a:r>
              <a:rPr sz="2400" spc="-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of</a:t>
            </a:r>
            <a:r>
              <a:rPr sz="2400" spc="-1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2400" spc="1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Act.</a:t>
            </a:r>
            <a:endParaRPr sz="2400">
              <a:latin typeface="Georgia" panose="02040502050405020303"/>
              <a:cs typeface="Georgia" panose="02040502050405020303"/>
            </a:endParaRPr>
          </a:p>
          <a:p>
            <a:pPr marL="12700" algn="just">
              <a:lnSpc>
                <a:spcPct val="100000"/>
              </a:lnSpc>
              <a:spcBef>
                <a:spcPts val="265"/>
              </a:spcBef>
            </a:pPr>
            <a:r>
              <a:rPr sz="1850" b="1" spc="-10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[Manoj </a:t>
            </a:r>
            <a:r>
              <a:rPr sz="1850" b="1" spc="-7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Aggarwal </a:t>
            </a:r>
            <a:r>
              <a:rPr sz="1850" b="1" spc="-3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v. </a:t>
            </a:r>
            <a:r>
              <a:rPr sz="1850" b="1" spc="-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DCIT </a:t>
            </a:r>
            <a:r>
              <a:rPr sz="1850" b="1" spc="-15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[2008]113 </a:t>
            </a:r>
            <a:r>
              <a:rPr sz="1850" b="1" spc="-2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ITD </a:t>
            </a:r>
            <a:r>
              <a:rPr sz="1850" b="1" spc="-8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377</a:t>
            </a:r>
            <a:r>
              <a:rPr sz="1850" b="1" spc="-3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 </a:t>
            </a:r>
            <a:r>
              <a:rPr sz="1850" b="1" spc="-130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(DELHI) </a:t>
            </a:r>
            <a:r>
              <a:rPr sz="1850" b="1" spc="-145" dirty="0">
                <a:solidFill>
                  <a:srgbClr val="000066"/>
                </a:solidFill>
                <a:latin typeface="Georgia" panose="02040502050405020303"/>
                <a:cs typeface="Georgia" panose="02040502050405020303"/>
              </a:rPr>
              <a:t>(SB)]</a:t>
            </a:r>
            <a:endParaRPr sz="1850">
              <a:latin typeface="Georgia" panose="02040502050405020303"/>
              <a:cs typeface="Georgia" panose="02040502050405020303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372" y="786510"/>
            <a:ext cx="8195309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 algn="just">
              <a:lnSpc>
                <a:spcPct val="100000"/>
              </a:lnSpc>
              <a:spcBef>
                <a:spcPts val="100"/>
              </a:spcBef>
            </a:pPr>
            <a:r>
              <a:rPr sz="1600" spc="-450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</a:t>
            </a:r>
            <a:r>
              <a:rPr sz="1600" spc="705" dirty="0">
                <a:solidFill>
                  <a:srgbClr val="2CA1B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About </a:t>
            </a:r>
            <a:r>
              <a:rPr sz="2400" i="1" spc="-15" dirty="0">
                <a:latin typeface="Times New Roman" panose="02020603050405020304"/>
                <a:cs typeface="Times New Roman" panose="02020603050405020304"/>
              </a:rPr>
              <a:t>"Nature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2400" i="1" spc="-20" dirty="0">
                <a:latin typeface="Times New Roman" panose="02020603050405020304"/>
                <a:cs typeface="Times New Roman" panose="02020603050405020304"/>
              </a:rPr>
              <a:t>source"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-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General view: </a:t>
            </a:r>
            <a:r>
              <a:rPr sz="2400" i="1" spc="5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400" i="1" spc="-35" dirty="0">
                <a:latin typeface="Times New Roman" panose="02020603050405020304"/>
                <a:cs typeface="Times New Roman" panose="02020603050405020304"/>
              </a:rPr>
              <a:t>expression  </a:t>
            </a:r>
            <a:r>
              <a:rPr sz="2400" i="1" spc="-10" dirty="0">
                <a:latin typeface="Times New Roman" panose="02020603050405020304"/>
                <a:cs typeface="Times New Roman" panose="02020603050405020304"/>
              </a:rPr>
              <a:t>"nature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2400" i="1" spc="-20" dirty="0">
                <a:latin typeface="Times New Roman" panose="02020603050405020304"/>
                <a:cs typeface="Times New Roman" panose="02020603050405020304"/>
              </a:rPr>
              <a:t>source"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has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be understood as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a </a:t>
            </a:r>
            <a:r>
              <a:rPr sz="2400" i="1" spc="-20" dirty="0">
                <a:latin typeface="Times New Roman" panose="02020603050405020304"/>
                <a:cs typeface="Times New Roman" panose="02020603050405020304"/>
              </a:rPr>
              <a:t>requirement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of 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identification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of the </a:t>
            </a:r>
            <a:r>
              <a:rPr sz="2400" i="1" spc="-25" dirty="0">
                <a:latin typeface="Times New Roman" panose="02020603050405020304"/>
                <a:cs typeface="Times New Roman" panose="02020603050405020304"/>
              </a:rPr>
              <a:t>source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and its genuineness. The </a:t>
            </a:r>
            <a:r>
              <a:rPr sz="2400" i="1" spc="-15" dirty="0">
                <a:latin typeface="Times New Roman" panose="02020603050405020304"/>
                <a:cs typeface="Times New Roman" panose="02020603050405020304"/>
              </a:rPr>
              <a:t>Supreme </a:t>
            </a:r>
            <a:r>
              <a:rPr sz="2400" i="1" spc="57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i="1" dirty="0">
                <a:latin typeface="Times New Roman" panose="02020603050405020304"/>
                <a:cs typeface="Times New Roman" panose="02020603050405020304"/>
                <a:hlinkClick r:id="rId1"/>
              </a:rPr>
              <a:t>Court in Kale Khan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  <a:hlinkClick r:id="rId1"/>
              </a:rPr>
              <a:t>MohammadHanif </a:t>
            </a:r>
            <a:r>
              <a:rPr sz="2400" i="1" spc="-90" dirty="0">
                <a:latin typeface="Times New Roman" panose="02020603050405020304"/>
                <a:cs typeface="Times New Roman" panose="02020603050405020304"/>
                <a:hlinkClick r:id="rId1"/>
              </a:rPr>
              <a:t>v. </a:t>
            </a:r>
            <a:r>
              <a:rPr sz="2400" i="1" dirty="0">
                <a:latin typeface="Times New Roman" panose="02020603050405020304"/>
                <a:cs typeface="Times New Roman" panose="02020603050405020304"/>
                <a:hlinkClick r:id="rId1"/>
              </a:rPr>
              <a:t>CIT</a:t>
            </a:r>
            <a:r>
              <a:rPr sz="2400" i="1" dirty="0">
                <a:solidFill>
                  <a:srgbClr val="FF8118"/>
                </a:solidFill>
                <a:latin typeface="Times New Roman" panose="02020603050405020304"/>
                <a:cs typeface="Times New Roman" panose="02020603050405020304"/>
                <a:hlinkClick r:id="rId1"/>
              </a:rPr>
              <a:t> </a:t>
            </a:r>
            <a:r>
              <a:rPr sz="2400" i="1" u="heavy" spc="-1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1"/>
              </a:rPr>
              <a:t>[1963] </a:t>
            </a:r>
            <a:r>
              <a:rPr sz="2400" i="1" u="heavy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1"/>
              </a:rPr>
              <a:t>50 ITR </a:t>
            </a:r>
            <a:r>
              <a:rPr sz="2400" i="1" u="heavy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1"/>
              </a:rPr>
              <a:t> </a:t>
            </a:r>
            <a:r>
              <a:rPr sz="2400" i="1" u="heavy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Times New Roman" panose="02020603050405020304"/>
                <a:cs typeface="Times New Roman" panose="02020603050405020304"/>
                <a:hlinkClick r:id="rId1"/>
              </a:rPr>
              <a:t>1</a:t>
            </a:r>
            <a:r>
              <a:rPr sz="2400" i="1" dirty="0">
                <a:solidFill>
                  <a:srgbClr val="FF8118"/>
                </a:solidFill>
                <a:latin typeface="Times New Roman" panose="02020603050405020304"/>
                <a:cs typeface="Times New Roman" panose="02020603050405020304"/>
                <a:hlinkClick r:id="rId1"/>
              </a:rPr>
              <a:t>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  <a:hlinkClick r:id="rId1"/>
              </a:rPr>
              <a:t>pointed </a:t>
            </a:r>
            <a:r>
              <a:rPr sz="2400" i="1" dirty="0">
                <a:latin typeface="Times New Roman" panose="02020603050405020304"/>
                <a:cs typeface="Times New Roman" panose="02020603050405020304"/>
                <a:hlinkClick r:id="rId1"/>
              </a:rPr>
              <a:t>out that the onus on the assessee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  <a:hlinkClick r:id="rId1"/>
              </a:rPr>
              <a:t>has </a:t>
            </a:r>
            <a:r>
              <a:rPr sz="2400" i="1" dirty="0">
                <a:latin typeface="Times New Roman" panose="02020603050405020304"/>
                <a:cs typeface="Times New Roman" panose="02020603050405020304"/>
                <a:hlinkClick r:id="rId1"/>
              </a:rPr>
              <a:t>to be understood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 with </a:t>
            </a:r>
            <a:r>
              <a:rPr sz="2400" i="1" spc="-25" dirty="0">
                <a:latin typeface="Times New Roman" panose="02020603050405020304"/>
                <a:cs typeface="Times New Roman" panose="02020603050405020304"/>
              </a:rPr>
              <a:t>reference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to the </a:t>
            </a:r>
            <a:r>
              <a:rPr sz="2400" i="1" spc="-10" dirty="0">
                <a:latin typeface="Times New Roman" panose="02020603050405020304"/>
                <a:cs typeface="Times New Roman" panose="02020603050405020304"/>
              </a:rPr>
              <a:t>facts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400" i="1" spc="-10" dirty="0">
                <a:latin typeface="Times New Roman" panose="02020603050405020304"/>
                <a:cs typeface="Times New Roman" panose="02020603050405020304"/>
              </a:rPr>
              <a:t>each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case and </a:t>
            </a:r>
            <a:r>
              <a:rPr sz="2400" i="1" spc="-15" dirty="0">
                <a:latin typeface="Times New Roman" panose="02020603050405020304"/>
                <a:cs typeface="Times New Roman" panose="02020603050405020304"/>
              </a:rPr>
              <a:t>proper inference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has 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to be drawn </a:t>
            </a:r>
            <a:r>
              <a:rPr sz="2400" i="1" spc="-25" dirty="0">
                <a:latin typeface="Times New Roman" panose="02020603050405020304"/>
                <a:cs typeface="Times New Roman" panose="02020603050405020304"/>
              </a:rPr>
              <a:t>from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the facts. </a:t>
            </a:r>
            <a:r>
              <a:rPr sz="2400" i="1" spc="-30" dirty="0">
                <a:latin typeface="Times New Roman" panose="02020603050405020304"/>
                <a:cs typeface="Times New Roman" panose="02020603050405020304"/>
              </a:rPr>
              <a:t>Where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prima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facie </a:t>
            </a:r>
            <a:r>
              <a:rPr sz="2400" i="1" spc="-15" dirty="0">
                <a:latin typeface="Times New Roman" panose="02020603050405020304"/>
                <a:cs typeface="Times New Roman" panose="02020603050405020304"/>
              </a:rPr>
              <a:t>inference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on  facts is that the </a:t>
            </a:r>
            <a:r>
              <a:rPr sz="2400" i="1" spc="-5" dirty="0">
                <a:latin typeface="Times New Roman" panose="02020603050405020304"/>
                <a:cs typeface="Times New Roman" panose="02020603050405020304"/>
              </a:rPr>
              <a:t>assessee's explanation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is </a:t>
            </a:r>
            <a:r>
              <a:rPr sz="2400" i="1" spc="-15" dirty="0">
                <a:latin typeface="Times New Roman" panose="02020603050405020304"/>
                <a:cs typeface="Times New Roman" panose="02020603050405020304"/>
              </a:rPr>
              <a:t>probable, </a:t>
            </a:r>
            <a:r>
              <a:rPr sz="2400" i="1" dirty="0">
                <a:latin typeface="Times New Roman" panose="02020603050405020304"/>
                <a:cs typeface="Times New Roman" panose="02020603050405020304"/>
              </a:rPr>
              <a:t>the onus will  shift to the</a:t>
            </a:r>
            <a:r>
              <a:rPr sz="2400" i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i="1" spc="-10" dirty="0">
                <a:latin typeface="Times New Roman" panose="02020603050405020304"/>
                <a:cs typeface="Times New Roman" panose="02020603050405020304"/>
              </a:rPr>
              <a:t>Revenue.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08089" y="6562367"/>
            <a:ext cx="635000" cy="1816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3</a:t>
            </a:r>
            <a:r>
              <a:rPr sz="1000" spc="-5" dirty="0">
                <a:latin typeface="Verdana" panose="020B0604030504040204"/>
                <a:cs typeface="Verdana" panose="020B0604030504040204"/>
              </a:rPr>
              <a:t>/</a:t>
            </a:r>
            <a:r>
              <a:rPr sz="1000" spc="10" dirty="0">
                <a:latin typeface="Verdana" panose="020B0604030504040204"/>
                <a:cs typeface="Verdana" panose="020B0604030504040204"/>
              </a:rPr>
              <a:t>9</a:t>
            </a:r>
            <a:r>
              <a:rPr sz="1000" spc="-5" dirty="0">
                <a:latin typeface="Verdana" panose="020B0604030504040204"/>
                <a:cs typeface="Verdana" panose="020B0604030504040204"/>
              </a:rPr>
              <a:t>/</a:t>
            </a:r>
            <a:r>
              <a:rPr sz="1000" spc="10" dirty="0">
                <a:latin typeface="Verdana" panose="020B0604030504040204"/>
                <a:cs typeface="Verdana" panose="020B0604030504040204"/>
              </a:rPr>
              <a:t>2020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  <p:sp>
        <p:nvSpPr>
          <p:cNvPr id="3" name="object 3"/>
          <p:cNvSpPr txBox="1"/>
          <p:nvPr/>
        </p:nvSpPr>
        <p:spPr>
          <a:xfrm>
            <a:off x="2874645" y="6418579"/>
            <a:ext cx="31432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bhupendrashahca@hotmail.com</a:t>
            </a:r>
            <a:r>
              <a:rPr sz="1000" dirty="0">
                <a:latin typeface="Verdana" panose="020B0604030504040204"/>
                <a:cs typeface="Verdana" panose="020B0604030504040204"/>
              </a:rPr>
              <a:t>***9322507220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667" y="301752"/>
            <a:ext cx="4655030" cy="412553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5972" y="685241"/>
            <a:ext cx="7968615" cy="508381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68605" marR="8255" indent="-256540" algn="just">
              <a:lnSpc>
                <a:spcPct val="101000"/>
              </a:lnSpc>
              <a:spcBef>
                <a:spcPts val="70"/>
              </a:spcBef>
              <a:buClr>
                <a:srgbClr val="2CA1BE"/>
              </a:buClr>
              <a:buSzPct val="67000"/>
              <a:buChar char=""/>
              <a:tabLst>
                <a:tab pos="269240" algn="l"/>
              </a:tabLst>
            </a:pPr>
            <a:r>
              <a:rPr sz="1800" spc="70" dirty="0">
                <a:latin typeface="Arial" panose="020B0604020202020204"/>
                <a:cs typeface="Arial" panose="020B0604020202020204"/>
              </a:rPr>
              <a:t>In </a:t>
            </a:r>
            <a:r>
              <a:rPr sz="1800" spc="85" dirty="0">
                <a:latin typeface="Arial" panose="020B0604020202020204"/>
                <a:cs typeface="Arial" panose="020B0604020202020204"/>
              </a:rPr>
              <a:t>the 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case </a:t>
            </a:r>
            <a:r>
              <a:rPr sz="1800" spc="130" dirty="0">
                <a:latin typeface="Arial" panose="020B0604020202020204"/>
                <a:cs typeface="Arial" panose="020B0604020202020204"/>
              </a:rPr>
              <a:t>of </a:t>
            </a:r>
            <a:r>
              <a:rPr sz="1800" b="1" spc="-30" dirty="0">
                <a:latin typeface="Arial" panose="020B0604020202020204"/>
                <a:cs typeface="Arial" panose="020B0604020202020204"/>
              </a:rPr>
              <a:t>Bhaichand </a:t>
            </a:r>
            <a:r>
              <a:rPr sz="1800" b="1" spc="45" dirty="0">
                <a:latin typeface="Arial" panose="020B0604020202020204"/>
                <a:cs typeface="Arial" panose="020B0604020202020204"/>
              </a:rPr>
              <a:t>N. </a:t>
            </a:r>
            <a:r>
              <a:rPr sz="1800" b="1" spc="-10" dirty="0">
                <a:latin typeface="Arial" panose="020B0604020202020204"/>
                <a:cs typeface="Arial" panose="020B0604020202020204"/>
              </a:rPr>
              <a:t>Gandhi </a:t>
            </a:r>
            <a:r>
              <a:rPr sz="1800" b="1" spc="135" dirty="0">
                <a:latin typeface="Arial" panose="020B0604020202020204"/>
                <a:cs typeface="Arial" panose="020B0604020202020204"/>
              </a:rPr>
              <a:t>141 </a:t>
            </a:r>
            <a:r>
              <a:rPr sz="1800" b="1" spc="-30" dirty="0">
                <a:latin typeface="Arial" panose="020B0604020202020204"/>
                <a:cs typeface="Arial" panose="020B0604020202020204"/>
              </a:rPr>
              <a:t>ITR </a:t>
            </a:r>
            <a:r>
              <a:rPr sz="1800" b="1" spc="140" dirty="0">
                <a:latin typeface="Arial" panose="020B0604020202020204"/>
                <a:cs typeface="Arial" panose="020B0604020202020204"/>
              </a:rPr>
              <a:t>67 </a:t>
            </a:r>
            <a:r>
              <a:rPr sz="1800" b="1" spc="-45" dirty="0">
                <a:latin typeface="Arial" panose="020B0604020202020204"/>
                <a:cs typeface="Arial" panose="020B0604020202020204"/>
              </a:rPr>
              <a:t>(Bom) </a:t>
            </a:r>
            <a:r>
              <a:rPr sz="1800" spc="150" dirty="0">
                <a:latin typeface="Arial" panose="020B0604020202020204"/>
                <a:cs typeface="Arial" panose="020B0604020202020204"/>
              </a:rPr>
              <a:t>it </a:t>
            </a:r>
            <a:r>
              <a:rPr sz="1800" spc="30" dirty="0">
                <a:latin typeface="Arial" panose="020B0604020202020204"/>
                <a:cs typeface="Arial" panose="020B0604020202020204"/>
              </a:rPr>
              <a:t>was </a:t>
            </a:r>
            <a:r>
              <a:rPr sz="1800" spc="65" dirty="0">
                <a:latin typeface="Arial" panose="020B0604020202020204"/>
                <a:cs typeface="Arial" panose="020B0604020202020204"/>
              </a:rPr>
              <a:t>held  </a:t>
            </a:r>
            <a:r>
              <a:rPr sz="1800" spc="100" dirty="0">
                <a:latin typeface="Arial" panose="020B0604020202020204"/>
                <a:cs typeface="Arial" panose="020B0604020202020204"/>
              </a:rPr>
              <a:t>that,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“A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CASH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CREDIT FOR PREVIOUS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YEAR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SHOWN IN ASSESSEE'S  BANK </a:t>
            </a:r>
            <a:r>
              <a:rPr sz="1800" spc="-45" dirty="0">
                <a:latin typeface="Times New Roman" panose="02020603050405020304"/>
                <a:cs typeface="Times New Roman" panose="02020603050405020304"/>
              </a:rPr>
              <a:t>PASS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BOOK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ISSUED </a:t>
            </a:r>
            <a:r>
              <a:rPr sz="1800" spc="-2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HIM BY BANK, BUT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NOT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SHOWN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CASH 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BOOK </a:t>
            </a:r>
            <a:r>
              <a:rPr sz="1800" spc="-20" dirty="0">
                <a:latin typeface="Times New Roman" panose="02020603050405020304"/>
                <a:cs typeface="Times New Roman" panose="02020603050405020304"/>
              </a:rPr>
              <a:t>MAINTAINED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BY ASSESSEE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FOR </a:t>
            </a:r>
            <a:r>
              <a:rPr sz="1800" spc="-65" dirty="0">
                <a:latin typeface="Times New Roman" panose="02020603050405020304"/>
                <a:cs typeface="Times New Roman" panose="02020603050405020304"/>
              </a:rPr>
              <a:t>THAT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YEAR—WHETHER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SUCH 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CASH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CREDIT </a:t>
            </a:r>
            <a:r>
              <a:rPr sz="1800" spc="-40" dirty="0">
                <a:latin typeface="Times New Roman" panose="02020603050405020304"/>
                <a:cs typeface="Times New Roman" panose="02020603050405020304"/>
              </a:rPr>
              <a:t>FALL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WITHIN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THE AMBIT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SECTION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68—HELD, NO—  WHETHER </a:t>
            </a:r>
            <a:r>
              <a:rPr sz="1800" spc="-45" dirty="0">
                <a:latin typeface="Times New Roman" panose="02020603050405020304"/>
                <a:cs typeface="Times New Roman" panose="02020603050405020304"/>
              </a:rPr>
              <a:t>PASS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BOOK SUPPLIED BY </a:t>
            </a:r>
            <a:r>
              <a:rPr sz="1800" spc="-10" dirty="0">
                <a:latin typeface="Times New Roman" panose="02020603050405020304"/>
                <a:cs typeface="Times New Roman" panose="02020603050405020304"/>
              </a:rPr>
              <a:t>BANK </a:t>
            </a:r>
            <a:r>
              <a:rPr sz="1800" spc="-25" dirty="0"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ASSESSEE IS A BOOK  </a:t>
            </a:r>
            <a:r>
              <a:rPr sz="1800" spc="-25" dirty="0">
                <a:latin typeface="Times New Roman" panose="02020603050405020304"/>
                <a:cs typeface="Times New Roman" panose="02020603050405020304"/>
              </a:rPr>
              <a:t>MAINTAINED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BY ASSESSEE—HELD,</a:t>
            </a:r>
            <a:r>
              <a:rPr sz="1800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spc="-5" dirty="0">
                <a:latin typeface="Times New Roman" panose="02020603050405020304"/>
                <a:cs typeface="Times New Roman" panose="02020603050405020304"/>
              </a:rPr>
              <a:t>NO”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268605" indent="-256540" algn="just">
              <a:lnSpc>
                <a:spcPct val="100000"/>
              </a:lnSpc>
              <a:spcBef>
                <a:spcPts val="405"/>
              </a:spcBef>
              <a:buClr>
                <a:srgbClr val="2CA1BE"/>
              </a:buClr>
              <a:buSzPct val="67000"/>
              <a:buFont typeface="Arial" panose="020B0604020202020204"/>
              <a:buChar char=""/>
              <a:tabLst>
                <a:tab pos="269240" algn="l"/>
              </a:tabLst>
            </a:pPr>
            <a:r>
              <a:rPr sz="1800" spc="-5" dirty="0">
                <a:latin typeface="Times New Roman" panose="02020603050405020304"/>
                <a:cs typeface="Times New Roman" panose="02020603050405020304"/>
              </a:rPr>
              <a:t>Followed </a:t>
            </a:r>
            <a:r>
              <a:rPr sz="1800" dirty="0">
                <a:latin typeface="Times New Roman" panose="02020603050405020304"/>
                <a:cs typeface="Times New Roman" panose="02020603050405020304"/>
              </a:rPr>
              <a:t>in:</a:t>
            </a:r>
            <a:endParaRPr sz="1800">
              <a:latin typeface="Times New Roman" panose="02020603050405020304"/>
              <a:cs typeface="Times New Roman" panose="02020603050405020304"/>
            </a:endParaRPr>
          </a:p>
          <a:p>
            <a:pPr marL="524510" lvl="1" indent="-229235">
              <a:lnSpc>
                <a:spcPct val="100000"/>
              </a:lnSpc>
              <a:spcBef>
                <a:spcPts val="130"/>
              </a:spcBef>
              <a:buClr>
                <a:srgbClr val="2CA1BE"/>
              </a:buClr>
              <a:buFont typeface="Verdana" panose="020B0604030504040204"/>
              <a:buChar char="◦"/>
              <a:tabLst>
                <a:tab pos="524510" algn="l"/>
                <a:tab pos="525145" algn="l"/>
              </a:tabLst>
            </a:pPr>
            <a:r>
              <a:rPr sz="1600" b="1" spc="15" dirty="0">
                <a:latin typeface="Arial" panose="020B0604020202020204"/>
                <a:cs typeface="Arial" panose="020B0604020202020204"/>
              </a:rPr>
              <a:t>Smt. </a:t>
            </a:r>
            <a:r>
              <a:rPr sz="1600" b="1" spc="10" dirty="0">
                <a:latin typeface="Arial" panose="020B0604020202020204"/>
                <a:cs typeface="Arial" panose="020B0604020202020204"/>
              </a:rPr>
              <a:t>Manasi </a:t>
            </a:r>
            <a:r>
              <a:rPr sz="1600" b="1" spc="20" dirty="0">
                <a:latin typeface="Arial" panose="020B0604020202020204"/>
                <a:cs typeface="Arial" panose="020B0604020202020204"/>
              </a:rPr>
              <a:t>Mahendra </a:t>
            </a:r>
            <a:r>
              <a:rPr sz="1600" b="1" spc="5" dirty="0">
                <a:latin typeface="Arial" panose="020B0604020202020204"/>
                <a:cs typeface="Arial" panose="020B0604020202020204"/>
              </a:rPr>
              <a:t>Pitkar </a:t>
            </a:r>
            <a:r>
              <a:rPr sz="1600" b="1" spc="135" dirty="0">
                <a:latin typeface="Arial" panose="020B0604020202020204"/>
                <a:cs typeface="Arial" panose="020B0604020202020204"/>
              </a:rPr>
              <a:t>160 </a:t>
            </a:r>
            <a:r>
              <a:rPr sz="1600" b="1" spc="40" dirty="0">
                <a:latin typeface="Arial" panose="020B0604020202020204"/>
                <a:cs typeface="Arial" panose="020B0604020202020204"/>
              </a:rPr>
              <a:t>ITD </a:t>
            </a:r>
            <a:r>
              <a:rPr sz="1600" b="1" spc="135" dirty="0">
                <a:latin typeface="Arial" panose="020B0604020202020204"/>
                <a:cs typeface="Arial" panose="020B0604020202020204"/>
              </a:rPr>
              <a:t>605 </a:t>
            </a:r>
            <a:r>
              <a:rPr sz="1600" b="1" spc="35" dirty="0">
                <a:latin typeface="Arial" panose="020B0604020202020204"/>
                <a:cs typeface="Arial" panose="020B0604020202020204"/>
              </a:rPr>
              <a:t>(Mumbai </a:t>
            </a:r>
            <a:r>
              <a:rPr sz="1600" b="1" spc="395" dirty="0">
                <a:latin typeface="Arial" panose="020B0604020202020204"/>
                <a:cs typeface="Arial" panose="020B0604020202020204"/>
              </a:rPr>
              <a:t>-</a:t>
            </a:r>
            <a:r>
              <a:rPr sz="1600" b="1" spc="-260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35" dirty="0">
                <a:latin typeface="Arial" panose="020B0604020202020204"/>
                <a:cs typeface="Arial" panose="020B0604020202020204"/>
              </a:rPr>
              <a:t>Trib.)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524510" lvl="1" indent="-229235">
              <a:lnSpc>
                <a:spcPct val="100000"/>
              </a:lnSpc>
              <a:spcBef>
                <a:spcPts val="315"/>
              </a:spcBef>
              <a:buClr>
                <a:srgbClr val="2CA1BE"/>
              </a:buClr>
              <a:buFont typeface="Verdana" panose="020B0604030504040204"/>
              <a:buChar char="◦"/>
              <a:tabLst>
                <a:tab pos="524510" algn="l"/>
                <a:tab pos="525145" algn="l"/>
              </a:tabLst>
            </a:pPr>
            <a:r>
              <a:rPr sz="1600" b="1" spc="15" dirty="0">
                <a:latin typeface="Arial" panose="020B0604020202020204"/>
                <a:cs typeface="Arial" panose="020B0604020202020204"/>
              </a:rPr>
              <a:t>Smt. </a:t>
            </a:r>
            <a:r>
              <a:rPr sz="1600" b="1" spc="30" dirty="0">
                <a:latin typeface="Arial" panose="020B0604020202020204"/>
                <a:cs typeface="Arial" panose="020B0604020202020204"/>
              </a:rPr>
              <a:t>Madhu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Raitani </a:t>
            </a:r>
            <a:r>
              <a:rPr sz="1600" b="1" spc="130" dirty="0">
                <a:latin typeface="Arial" panose="020B0604020202020204"/>
                <a:cs typeface="Arial" panose="020B0604020202020204"/>
              </a:rPr>
              <a:t>10 </a:t>
            </a:r>
            <a:r>
              <a:rPr sz="1600" b="1" spc="-10" dirty="0">
                <a:latin typeface="Arial" panose="020B0604020202020204"/>
                <a:cs typeface="Arial" panose="020B0604020202020204"/>
              </a:rPr>
              <a:t>ITR(T) </a:t>
            </a:r>
            <a:r>
              <a:rPr sz="1600" b="1" spc="130" dirty="0">
                <a:latin typeface="Arial" panose="020B0604020202020204"/>
                <a:cs typeface="Arial" panose="020B0604020202020204"/>
              </a:rPr>
              <a:t>91 </a:t>
            </a:r>
            <a:r>
              <a:rPr sz="1600" b="1" spc="5" dirty="0">
                <a:latin typeface="Arial" panose="020B0604020202020204"/>
                <a:cs typeface="Arial" panose="020B0604020202020204"/>
              </a:rPr>
              <a:t>(Gauhati)</a:t>
            </a:r>
            <a:r>
              <a:rPr sz="1600" b="1" spc="-16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25" dirty="0">
                <a:latin typeface="Arial" panose="020B0604020202020204"/>
                <a:cs typeface="Arial" panose="020B0604020202020204"/>
              </a:rPr>
              <a:t>(TM)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marL="268605" indent="-256540" algn="just">
              <a:lnSpc>
                <a:spcPct val="100000"/>
              </a:lnSpc>
              <a:spcBef>
                <a:spcPts val="560"/>
              </a:spcBef>
              <a:buClr>
                <a:srgbClr val="2CA1BE"/>
              </a:buClr>
              <a:buSzPct val="68000"/>
              <a:buFont typeface="Arial" panose="020B0604020202020204"/>
              <a:buChar char=""/>
              <a:tabLst>
                <a:tab pos="269240" algn="l"/>
              </a:tabLst>
            </a:pPr>
            <a:r>
              <a:rPr sz="20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Also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 contrary view</a:t>
            </a:r>
            <a:r>
              <a:rPr sz="2000" b="1" spc="3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:</a:t>
            </a:r>
            <a:endParaRPr sz="2000">
              <a:latin typeface="Times New Roman" panose="02020603050405020304"/>
              <a:cs typeface="Times New Roman" panose="02020603050405020304"/>
            </a:endParaRPr>
          </a:p>
          <a:p>
            <a:pPr marL="524510" marR="5080" lvl="1" indent="-228600" algn="just">
              <a:lnSpc>
                <a:spcPct val="100000"/>
              </a:lnSpc>
              <a:spcBef>
                <a:spcPts val="290"/>
              </a:spcBef>
              <a:buClr>
                <a:srgbClr val="2CA1BE"/>
              </a:buClr>
              <a:buFont typeface="Verdana" panose="020B0604030504040204"/>
              <a:buChar char="◦"/>
              <a:tabLst>
                <a:tab pos="525145" algn="l"/>
              </a:tabLst>
            </a:pPr>
            <a:r>
              <a:rPr sz="2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In </a:t>
            </a:r>
            <a:r>
              <a:rPr sz="2000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the </a:t>
            </a:r>
            <a:r>
              <a:rPr sz="2000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case </a:t>
            </a:r>
            <a:r>
              <a:rPr sz="20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Sudhir Kumar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Sharma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(HUF) [239 </a:t>
            </a:r>
            <a:r>
              <a:rPr sz="2000" b="1" spc="-4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Taxman 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264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(SC)]  it </a:t>
            </a:r>
            <a:r>
              <a:rPr sz="2000" b="1" spc="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was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held that,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“SLP dismissed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against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High Court's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ruling that 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where assessee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had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failed </a:t>
            </a:r>
            <a:r>
              <a:rPr sz="2000" b="1" spc="-1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to 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give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list of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persons 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who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advanced cash  to 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him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along 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with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their confirmation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in respect 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of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huge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amount </a:t>
            </a:r>
            <a:r>
              <a:rPr sz="2000" b="1" spc="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of 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cash deposited in its bank account,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Assessing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Officer was justified </a:t>
            </a:r>
            <a:r>
              <a:rPr sz="2000" b="1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in 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adding said </a:t>
            </a:r>
            <a:r>
              <a:rPr sz="2000" b="1" spc="-1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amount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to assessee's taxable </a:t>
            </a:r>
            <a:r>
              <a:rPr sz="2000" b="1" spc="-1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income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under section</a:t>
            </a:r>
            <a:r>
              <a:rPr sz="2000" b="1" spc="2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68.”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1576" y="6409053"/>
            <a:ext cx="2170430" cy="3340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b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hu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p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e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n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d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r</a:t>
            </a:r>
            <a:r>
              <a:rPr sz="1000" spc="-5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s</a:t>
            </a:r>
            <a:r>
              <a:rPr sz="1000" spc="15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5" dirty="0">
                <a:latin typeface="Verdana" panose="020B0604030504040204"/>
                <a:cs typeface="Verdana" panose="020B0604030504040204"/>
                <a:hlinkClick r:id="rId2"/>
              </a:rPr>
              <a:t>ca@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h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t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m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a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i</a:t>
            </a:r>
            <a:r>
              <a:rPr sz="1000" spc="-15" dirty="0">
                <a:latin typeface="Verdana" panose="020B0604030504040204"/>
                <a:cs typeface="Verdana" panose="020B0604030504040204"/>
                <a:hlinkClick r:id="rId2"/>
              </a:rPr>
              <a:t>l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.</a:t>
            </a:r>
            <a:r>
              <a:rPr sz="1000" dirty="0">
                <a:latin typeface="Verdana" panose="020B0604030504040204"/>
                <a:cs typeface="Verdana" panose="020B0604030504040204"/>
                <a:hlinkClick r:id="rId2"/>
              </a:rPr>
              <a:t>c</a:t>
            </a:r>
            <a:r>
              <a:rPr sz="1000" spc="-10" dirty="0">
                <a:latin typeface="Verdana" panose="020B0604030504040204"/>
                <a:cs typeface="Verdana" panose="020B0604030504040204"/>
                <a:hlinkClick r:id="rId2"/>
              </a:rPr>
              <a:t>o</a:t>
            </a:r>
            <a:r>
              <a:rPr sz="1000" spc="10" dirty="0">
                <a:latin typeface="Verdana" panose="020B0604030504040204"/>
                <a:cs typeface="Verdana" panose="020B0604030504040204"/>
                <a:hlinkClick r:id="rId2"/>
              </a:rPr>
              <a:t>m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*</a:t>
            </a:r>
            <a:endParaRPr sz="1000">
              <a:latin typeface="Verdana" panose="020B0604030504040204"/>
              <a:cs typeface="Verdana" panose="020B0604030504040204"/>
            </a:endParaRPr>
          </a:p>
          <a:p>
            <a:pPr marR="5080" algn="r">
              <a:lnSpc>
                <a:spcPct val="100000"/>
              </a:lnSpc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**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932250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7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-15" dirty="0">
                <a:latin typeface="Verdana" panose="020B0604030504040204"/>
                <a:cs typeface="Verdana" panose="020B0604030504040204"/>
              </a:rPr>
              <a:t>2</a:t>
            </a:r>
            <a:r>
              <a:rPr sz="1000" spc="5" dirty="0">
                <a:latin typeface="Verdana" panose="020B0604030504040204"/>
                <a:cs typeface="Verdana" panose="020B0604030504040204"/>
              </a:rPr>
              <a:t>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08089" y="6562367"/>
            <a:ext cx="635000" cy="1816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00" spc="10" dirty="0">
                <a:latin typeface="Verdana" panose="020B0604030504040204"/>
                <a:cs typeface="Verdana" panose="020B0604030504040204"/>
              </a:rPr>
              <a:t>3</a:t>
            </a:r>
            <a:r>
              <a:rPr sz="1000" spc="-5" dirty="0">
                <a:latin typeface="Verdana" panose="020B0604030504040204"/>
                <a:cs typeface="Verdana" panose="020B0604030504040204"/>
              </a:rPr>
              <a:t>/</a:t>
            </a:r>
            <a:r>
              <a:rPr sz="1000" spc="10" dirty="0">
                <a:latin typeface="Verdana" panose="020B0604030504040204"/>
                <a:cs typeface="Verdana" panose="020B0604030504040204"/>
              </a:rPr>
              <a:t>9</a:t>
            </a:r>
            <a:r>
              <a:rPr sz="1000" spc="-5" dirty="0">
                <a:latin typeface="Verdana" panose="020B0604030504040204"/>
                <a:cs typeface="Verdana" panose="020B0604030504040204"/>
              </a:rPr>
              <a:t>/</a:t>
            </a:r>
            <a:r>
              <a:rPr sz="1000" spc="10" dirty="0">
                <a:latin typeface="Verdana" panose="020B0604030504040204"/>
                <a:cs typeface="Verdana" panose="020B0604030504040204"/>
              </a:rPr>
              <a:t>2020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</a:pPr>
            <a:fld id="{81D60167-4931-47E6-BA6A-407CBD079E47}" type="slidenum">
              <a:rPr spc="5" dirty="0"/>
            </a:fld>
            <a:endParaRPr spc="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41775</Words>
  <Application>WPS Presentation</Application>
  <PresentationFormat>On-screen Show (4:3)</PresentationFormat>
  <Paragraphs>727</Paragraphs>
  <Slides>52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72" baseType="lpstr">
      <vt:lpstr>Arial</vt:lpstr>
      <vt:lpstr>SimSun</vt:lpstr>
      <vt:lpstr>Wingdings</vt:lpstr>
      <vt:lpstr>Arial</vt:lpstr>
      <vt:lpstr>Verdana</vt:lpstr>
      <vt:lpstr>Times New Roman</vt:lpstr>
      <vt:lpstr>Noto Sans Devanagari UI</vt:lpstr>
      <vt:lpstr>Segoe Print</vt:lpstr>
      <vt:lpstr>Calibri</vt:lpstr>
      <vt:lpstr>Microsoft YaHei</vt:lpstr>
      <vt:lpstr>Arial Unicode MS</vt:lpstr>
      <vt:lpstr>Georgia</vt:lpstr>
      <vt:lpstr>Wingdings</vt:lpstr>
      <vt:lpstr>Trebuchet MS</vt:lpstr>
      <vt:lpstr>Georgia</vt:lpstr>
      <vt:lpstr>Noto Sans Devanagari UI</vt:lpstr>
      <vt:lpstr>Times New Roman</vt:lpstr>
      <vt:lpstr>Trebuchet MS</vt:lpstr>
      <vt:lpstr>Verdana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Whether ‘money’ for the purpose of Section69A?</vt:lpstr>
      <vt:lpstr>PowerPoint 演示文稿</vt:lpstr>
      <vt:lpstr>DISCLOSURES REQUIRED IN ITRs	</vt:lpstr>
      <vt:lpstr>PowerPoint 演示文稿</vt:lpstr>
      <vt:lpstr>PowerPoint 演示文稿</vt:lpstr>
      <vt:lpstr>Amendment to	Section	115BBE by	The Taxation	Laws  (Second Amendment) Act, 2016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“It is the basic principle of natural justice that no one can be  penalized on the ground of conduct which was not penal on  the day it was committed”</vt:lpstr>
      <vt:lpstr>PowerPoint 演示文稿</vt:lpstr>
      <vt:lpstr>PowerPoint 演示文稿</vt:lpstr>
      <vt:lpstr>	Cash	is	deposited	on	different	dates,	can	the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	Madhuri Das Narain Das vs. CIT [ 67 ITR 368 (Allahabad)]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VII. . Significantly higher cash-in-hand as on 31.03.2016 or 31.03.2015 compared</vt:lpstr>
      <vt:lpstr>PowerPoint 演示文稿</vt:lpstr>
      <vt:lpstr>without	verification	was	deleted	(Agson</vt:lpstr>
      <vt:lpstr>PowerPoint 演示文稿</vt:lpstr>
      <vt:lpstr>	Gordhan v. Dy. CIT dated 19/10/2019 held that "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manjunath</cp:lastModifiedBy>
  <cp:revision>1</cp:revision>
  <dcterms:created xsi:type="dcterms:W3CDTF">2020-04-11T07:35:48Z</dcterms:created>
  <dcterms:modified xsi:type="dcterms:W3CDTF">2020-04-11T07:35:48Z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2020-04-11T00:00:00Z</vt:filetime>
  </property>
  <property fmtid="{D5CDD505-2E9C-101B-9397-08002B2CF9AE}" pid="5" name="KSOProductBuildVer">
    <vt:lpwstr>1033-11.2.0.9255</vt:lpwstr>
  </property>
</Properties>
</file>