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2" r:id="rId1"/>
  </p:sldMasterIdLst>
  <p:notesMasterIdLst>
    <p:notesMasterId r:id="rId66"/>
  </p:notesMasterIdLst>
  <p:handoutMasterIdLst>
    <p:handoutMasterId r:id="rId67"/>
  </p:handoutMasterIdLst>
  <p:sldIdLst>
    <p:sldId id="311" r:id="rId2"/>
    <p:sldId id="312" r:id="rId3"/>
    <p:sldId id="308" r:id="rId4"/>
    <p:sldId id="288" r:id="rId5"/>
    <p:sldId id="293" r:id="rId6"/>
    <p:sldId id="420" r:id="rId7"/>
    <p:sldId id="419" r:id="rId8"/>
    <p:sldId id="421" r:id="rId9"/>
    <p:sldId id="447" r:id="rId10"/>
    <p:sldId id="448" r:id="rId11"/>
    <p:sldId id="437" r:id="rId12"/>
    <p:sldId id="402" r:id="rId13"/>
    <p:sldId id="449" r:id="rId14"/>
    <p:sldId id="450" r:id="rId15"/>
    <p:sldId id="407" r:id="rId16"/>
    <p:sldId id="401" r:id="rId17"/>
    <p:sldId id="372" r:id="rId18"/>
    <p:sldId id="415" r:id="rId19"/>
    <p:sldId id="405" r:id="rId20"/>
    <p:sldId id="294" r:id="rId21"/>
    <p:sldId id="368" r:id="rId22"/>
    <p:sldId id="370" r:id="rId23"/>
    <p:sldId id="369" r:id="rId24"/>
    <p:sldId id="416" r:id="rId25"/>
    <p:sldId id="451" r:id="rId26"/>
    <p:sldId id="422" r:id="rId27"/>
    <p:sldId id="423" r:id="rId28"/>
    <p:sldId id="424" r:id="rId29"/>
    <p:sldId id="425" r:id="rId30"/>
    <p:sldId id="427" r:id="rId31"/>
    <p:sldId id="428" r:id="rId32"/>
    <p:sldId id="429" r:id="rId33"/>
    <p:sldId id="430" r:id="rId34"/>
    <p:sldId id="431" r:id="rId35"/>
    <p:sldId id="432" r:id="rId36"/>
    <p:sldId id="433" r:id="rId37"/>
    <p:sldId id="434" r:id="rId38"/>
    <p:sldId id="435" r:id="rId39"/>
    <p:sldId id="436" r:id="rId40"/>
    <p:sldId id="438" r:id="rId41"/>
    <p:sldId id="443" r:id="rId42"/>
    <p:sldId id="439" r:id="rId43"/>
    <p:sldId id="440" r:id="rId44"/>
    <p:sldId id="441" r:id="rId45"/>
    <p:sldId id="444" r:id="rId46"/>
    <p:sldId id="295" r:id="rId47"/>
    <p:sldId id="445" r:id="rId48"/>
    <p:sldId id="452" r:id="rId49"/>
    <p:sldId id="375" r:id="rId50"/>
    <p:sldId id="374" r:id="rId51"/>
    <p:sldId id="373" r:id="rId52"/>
    <p:sldId id="378" r:id="rId53"/>
    <p:sldId id="377" r:id="rId54"/>
    <p:sldId id="376" r:id="rId55"/>
    <p:sldId id="379" r:id="rId56"/>
    <p:sldId id="301" r:id="rId57"/>
    <p:sldId id="446" r:id="rId58"/>
    <p:sldId id="305" r:id="rId59"/>
    <p:sldId id="418" r:id="rId60"/>
    <p:sldId id="306" r:id="rId61"/>
    <p:sldId id="304" r:id="rId62"/>
    <p:sldId id="453" r:id="rId63"/>
    <p:sldId id="366" r:id="rId64"/>
    <p:sldId id="316" r:id="rId65"/>
  </p:sldIdLst>
  <p:sldSz cx="9144000" cy="6858000" type="screen4x3"/>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98" autoAdjust="0"/>
    <p:restoredTop sz="94624" autoAdjust="0"/>
  </p:normalViewPr>
  <p:slideViewPr>
    <p:cSldViewPr>
      <p:cViewPr>
        <p:scale>
          <a:sx n="75" d="100"/>
          <a:sy n="75" d="100"/>
        </p:scale>
        <p:origin x="2904" y="107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862" y="-96"/>
      </p:cViewPr>
      <p:guideLst>
        <p:guide orient="horz" pos="3224"/>
        <p:guide pos="2238"/>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736" cy="51105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23786" y="0"/>
            <a:ext cx="3078736" cy="511054"/>
          </a:xfrm>
          <a:prstGeom prst="rect">
            <a:avLst/>
          </a:prstGeom>
        </p:spPr>
        <p:txBody>
          <a:bodyPr vert="horz" lIns="91440" tIns="45720" rIns="91440" bIns="45720" rtlCol="0"/>
          <a:lstStyle>
            <a:lvl1pPr algn="r">
              <a:defRPr sz="1200"/>
            </a:lvl1pPr>
          </a:lstStyle>
          <a:p>
            <a:fld id="{13FA8437-7E29-4253-8216-CC2D08C1AD58}" type="datetimeFigureOut">
              <a:rPr lang="en-US" smtClean="0"/>
              <a:pPr/>
              <a:t>11/9/2022</a:t>
            </a:fld>
            <a:endParaRPr lang="en-US"/>
          </a:p>
        </p:txBody>
      </p:sp>
      <p:sp>
        <p:nvSpPr>
          <p:cNvPr id="4" name="Footer Placeholder 3"/>
          <p:cNvSpPr>
            <a:spLocks noGrp="1"/>
          </p:cNvSpPr>
          <p:nvPr>
            <p:ph type="ftr" sz="quarter" idx="2"/>
          </p:nvPr>
        </p:nvSpPr>
        <p:spPr>
          <a:xfrm>
            <a:off x="0" y="9721868"/>
            <a:ext cx="3078736" cy="51105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23786" y="9721868"/>
            <a:ext cx="3078736" cy="511054"/>
          </a:xfrm>
          <a:prstGeom prst="rect">
            <a:avLst/>
          </a:prstGeom>
        </p:spPr>
        <p:txBody>
          <a:bodyPr vert="horz" lIns="91440" tIns="45720" rIns="91440" bIns="45720" rtlCol="0" anchor="b"/>
          <a:lstStyle>
            <a:lvl1pPr algn="r">
              <a:defRPr sz="1200"/>
            </a:lvl1pPr>
          </a:lstStyle>
          <a:p>
            <a:fld id="{13F65FB6-878D-4A48-9B1E-9F44DB991190}" type="slidenum">
              <a:rPr lang="en-US" smtClean="0"/>
              <a:pPr/>
              <a:t>‹#›</a:t>
            </a:fld>
            <a:endParaRPr lang="en-US"/>
          </a:p>
        </p:txBody>
      </p:sp>
    </p:spTree>
    <p:extLst>
      <p:ext uri="{BB962C8B-B14F-4D97-AF65-F5344CB8AC3E}">
        <p14:creationId xmlns:p14="http://schemas.microsoft.com/office/powerpoint/2010/main" val="4686358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7" cy="511731"/>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023992" y="0"/>
            <a:ext cx="3078427" cy="511731"/>
          </a:xfrm>
          <a:prstGeom prst="rect">
            <a:avLst/>
          </a:prstGeom>
        </p:spPr>
        <p:txBody>
          <a:bodyPr vert="horz" lIns="96661" tIns="48331" rIns="96661" bIns="48331" rtlCol="0"/>
          <a:lstStyle>
            <a:lvl1pPr algn="r">
              <a:defRPr sz="1300"/>
            </a:lvl1pPr>
          </a:lstStyle>
          <a:p>
            <a:fld id="{BA5E6AA2-F75E-48B3-82D2-0637D14BC816}" type="datetimeFigureOut">
              <a:rPr lang="en-US" smtClean="0"/>
              <a:pPr/>
              <a:t>11/9/2022</a:t>
            </a:fld>
            <a:endParaRPr lang="en-US"/>
          </a:p>
        </p:txBody>
      </p:sp>
      <p:sp>
        <p:nvSpPr>
          <p:cNvPr id="4" name="Slide Image Placeholder 3"/>
          <p:cNvSpPr>
            <a:spLocks noGrp="1" noRot="1" noChangeAspect="1"/>
          </p:cNvSpPr>
          <p:nvPr>
            <p:ph type="sldImg" idx="2"/>
          </p:nvPr>
        </p:nvSpPr>
        <p:spPr>
          <a:xfrm>
            <a:off x="993775" y="768350"/>
            <a:ext cx="5116513" cy="3838575"/>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10407" y="4861441"/>
            <a:ext cx="5683250" cy="4605576"/>
          </a:xfrm>
          <a:prstGeom prst="rect">
            <a:avLst/>
          </a:prstGeom>
        </p:spPr>
        <p:txBody>
          <a:bodyPr vert="horz" lIns="96661" tIns="48331" rIns="96661" bIns="4833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21106"/>
            <a:ext cx="3078427" cy="511731"/>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023992" y="9721106"/>
            <a:ext cx="3078427" cy="511731"/>
          </a:xfrm>
          <a:prstGeom prst="rect">
            <a:avLst/>
          </a:prstGeom>
        </p:spPr>
        <p:txBody>
          <a:bodyPr vert="horz" lIns="96661" tIns="48331" rIns="96661" bIns="48331" rtlCol="0" anchor="b"/>
          <a:lstStyle>
            <a:lvl1pPr algn="r">
              <a:defRPr sz="1300"/>
            </a:lvl1pPr>
          </a:lstStyle>
          <a:p>
            <a:fld id="{1D296F45-7D08-43F3-90E4-C7079A9B224A}" type="slidenum">
              <a:rPr lang="en-US" smtClean="0"/>
              <a:pPr/>
              <a:t>‹#›</a:t>
            </a:fld>
            <a:endParaRPr lang="en-US"/>
          </a:p>
        </p:txBody>
      </p:sp>
    </p:spTree>
    <p:extLst>
      <p:ext uri="{BB962C8B-B14F-4D97-AF65-F5344CB8AC3E}">
        <p14:creationId xmlns:p14="http://schemas.microsoft.com/office/powerpoint/2010/main" val="851875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2E54E3C7-DB85-4E78-B13F-BDFE4D6A3B49}" type="datetime1">
              <a:rPr lang="en-US" smtClean="0"/>
              <a:t>11/9/2022</a:t>
            </a:fld>
            <a:endParaRPr lang="en-US"/>
          </a:p>
        </p:txBody>
      </p:sp>
      <p:sp>
        <p:nvSpPr>
          <p:cNvPr id="5" name="Footer Placeholder 4"/>
          <p:cNvSpPr>
            <a:spLocks noGrp="1"/>
          </p:cNvSpPr>
          <p:nvPr>
            <p:ph type="ftr" sz="quarter" idx="11"/>
          </p:nvPr>
        </p:nvSpPr>
        <p:spPr>
          <a:xfrm>
            <a:off x="3623733" y="6117336"/>
            <a:ext cx="3609438" cy="365125"/>
          </a:xfrm>
        </p:spPr>
        <p:txBody>
          <a:bodyPr/>
          <a:lstStyle/>
          <a:p>
            <a:r>
              <a:rPr lang="en-US" smtClean="0"/>
              <a:t>By CS Sneha Khaitan Jalan &amp; CS Urvi Sanghvi</a:t>
            </a:r>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B6F15528-21DE-4FAA-801E-634DDDAF4B2B}" type="slidenum">
              <a:rPr lang="en-US" smtClean="0"/>
              <a:pPr/>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63114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1DA47EB-7960-459B-8FE8-8092F2865106}" type="datetime1">
              <a:rPr lang="en-US" smtClean="0"/>
              <a:t>11/9/2022</a:t>
            </a:fld>
            <a:endParaRPr lang="en-US"/>
          </a:p>
        </p:txBody>
      </p:sp>
      <p:sp>
        <p:nvSpPr>
          <p:cNvPr id="6" name="Footer Placeholder 5"/>
          <p:cNvSpPr>
            <a:spLocks noGrp="1"/>
          </p:cNvSpPr>
          <p:nvPr>
            <p:ph type="ftr" sz="quarter" idx="11"/>
          </p:nvPr>
        </p:nvSpPr>
        <p:spPr/>
        <p:txBody>
          <a:bodyPr/>
          <a:lstStyle/>
          <a:p>
            <a:r>
              <a:rPr lang="en-US" smtClean="0"/>
              <a:t>By CS Sneha Khaitan Jalan &amp; CS Urvi Sanghvi</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17334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963C0D7-5856-4A86-B713-5EA7008B1352}" type="datetime1">
              <a:rPr lang="en-US" smtClean="0"/>
              <a:t>11/9/2022</a:t>
            </a:fld>
            <a:endParaRPr lang="en-US"/>
          </a:p>
        </p:txBody>
      </p:sp>
      <p:sp>
        <p:nvSpPr>
          <p:cNvPr id="5" name="Footer Placeholder 4"/>
          <p:cNvSpPr>
            <a:spLocks noGrp="1"/>
          </p:cNvSpPr>
          <p:nvPr>
            <p:ph type="ftr" sz="quarter" idx="11"/>
          </p:nvPr>
        </p:nvSpPr>
        <p:spPr/>
        <p:txBody>
          <a:bodyPr/>
          <a:lstStyle/>
          <a:p>
            <a:r>
              <a:rPr lang="en-US" smtClean="0"/>
              <a:t>By CS Sneha Khaitan Jalan &amp; CS Urvi Sanghvi</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2019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7C6C55F-A958-4371-A165-3669AD34D3FD}" type="datetime1">
              <a:rPr lang="en-US" smtClean="0"/>
              <a:t>11/9/2022</a:t>
            </a:fld>
            <a:endParaRPr lang="en-US"/>
          </a:p>
        </p:txBody>
      </p:sp>
      <p:sp>
        <p:nvSpPr>
          <p:cNvPr id="5" name="Footer Placeholder 4"/>
          <p:cNvSpPr>
            <a:spLocks noGrp="1"/>
          </p:cNvSpPr>
          <p:nvPr>
            <p:ph type="ftr" sz="quarter" idx="11"/>
          </p:nvPr>
        </p:nvSpPr>
        <p:spPr/>
        <p:txBody>
          <a:bodyPr/>
          <a:lstStyle/>
          <a:p>
            <a:r>
              <a:rPr lang="en-US" smtClean="0"/>
              <a:t>By CS Sneha Khaitan Jalan &amp; CS Urvi Sanghvi</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606558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ABEBA3E-E7FB-421A-85E4-BDE4E439C66E}" type="datetime1">
              <a:rPr lang="en-US" smtClean="0"/>
              <a:t>11/9/2022</a:t>
            </a:fld>
            <a:endParaRPr lang="en-US"/>
          </a:p>
        </p:txBody>
      </p:sp>
      <p:sp>
        <p:nvSpPr>
          <p:cNvPr id="5" name="Footer Placeholder 4"/>
          <p:cNvSpPr>
            <a:spLocks noGrp="1"/>
          </p:cNvSpPr>
          <p:nvPr>
            <p:ph type="ftr" sz="quarter" idx="11"/>
          </p:nvPr>
        </p:nvSpPr>
        <p:spPr/>
        <p:txBody>
          <a:bodyPr/>
          <a:lstStyle/>
          <a:p>
            <a:r>
              <a:rPr lang="en-US" smtClean="0"/>
              <a:t>By CS Sneha Khaitan Jalan &amp; CS Urvi Sanghvi</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803849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7CC3124-9A0F-44ED-BC9C-75EA144F090C}" type="datetime1">
              <a:rPr lang="en-US" smtClean="0"/>
              <a:t>11/9/2022</a:t>
            </a:fld>
            <a:endParaRPr lang="en-US"/>
          </a:p>
        </p:txBody>
      </p:sp>
      <p:sp>
        <p:nvSpPr>
          <p:cNvPr id="5" name="Footer Placeholder 4"/>
          <p:cNvSpPr>
            <a:spLocks noGrp="1"/>
          </p:cNvSpPr>
          <p:nvPr>
            <p:ph type="ftr" sz="quarter" idx="11"/>
          </p:nvPr>
        </p:nvSpPr>
        <p:spPr/>
        <p:txBody>
          <a:bodyPr/>
          <a:lstStyle/>
          <a:p>
            <a:r>
              <a:rPr lang="en-US" smtClean="0"/>
              <a:t>By CS Sneha Khaitan Jalan &amp; CS Urvi Sanghvi</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404959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531C272-B44B-43EE-986F-859006EAF5E1}" type="datetime1">
              <a:rPr lang="en-US" smtClean="0"/>
              <a:t>11/9/2022</a:t>
            </a:fld>
            <a:endParaRPr lang="en-US"/>
          </a:p>
        </p:txBody>
      </p:sp>
      <p:sp>
        <p:nvSpPr>
          <p:cNvPr id="5" name="Footer Placeholder 4"/>
          <p:cNvSpPr>
            <a:spLocks noGrp="1"/>
          </p:cNvSpPr>
          <p:nvPr>
            <p:ph type="ftr" sz="quarter" idx="11"/>
          </p:nvPr>
        </p:nvSpPr>
        <p:spPr/>
        <p:txBody>
          <a:bodyPr/>
          <a:lstStyle/>
          <a:p>
            <a:r>
              <a:rPr lang="en-US" smtClean="0"/>
              <a:t>By CS Sneha Khaitan Jalan &amp; CS Urvi Sanghvi</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26122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9CE621-A365-4AAA-A29C-1AB4B2CD3D2B}" type="datetime1">
              <a:rPr lang="en-US" smtClean="0"/>
              <a:t>11/9/2022</a:t>
            </a:fld>
            <a:endParaRPr lang="en-US"/>
          </a:p>
        </p:txBody>
      </p:sp>
      <p:sp>
        <p:nvSpPr>
          <p:cNvPr id="5" name="Footer Placeholder 4"/>
          <p:cNvSpPr>
            <a:spLocks noGrp="1"/>
          </p:cNvSpPr>
          <p:nvPr>
            <p:ph type="ftr" sz="quarter" idx="11"/>
          </p:nvPr>
        </p:nvSpPr>
        <p:spPr/>
        <p:txBody>
          <a:bodyPr/>
          <a:lstStyle/>
          <a:p>
            <a:r>
              <a:rPr lang="en-US" smtClean="0"/>
              <a:t>By CS Sneha Khaitan Jalan &amp; CS Urvi Sanghvi</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143118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EA70E9-C0E6-4A0B-BFAC-21D030C357FD}" type="datetime1">
              <a:rPr lang="en-US" smtClean="0"/>
              <a:t>11/9/2022</a:t>
            </a:fld>
            <a:endParaRPr lang="en-US"/>
          </a:p>
        </p:txBody>
      </p:sp>
      <p:sp>
        <p:nvSpPr>
          <p:cNvPr id="5" name="Footer Placeholder 4"/>
          <p:cNvSpPr>
            <a:spLocks noGrp="1"/>
          </p:cNvSpPr>
          <p:nvPr>
            <p:ph type="ftr" sz="quarter" idx="11"/>
          </p:nvPr>
        </p:nvSpPr>
        <p:spPr/>
        <p:txBody>
          <a:bodyPr/>
          <a:lstStyle/>
          <a:p>
            <a:r>
              <a:rPr lang="en-US" smtClean="0"/>
              <a:t>By CS Sneha Khaitan Jalan &amp; CS Urvi Sanghvi</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79165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DA1F4DB1-A61D-4281-8C53-42298B85D304}" type="datetime1">
              <a:rPr lang="en-US" smtClean="0"/>
              <a:t>11/9/2022</a:t>
            </a:fld>
            <a:endParaRPr lang="en-US"/>
          </a:p>
        </p:txBody>
      </p:sp>
      <p:sp>
        <p:nvSpPr>
          <p:cNvPr id="5" name="Footer Placeholder 4"/>
          <p:cNvSpPr>
            <a:spLocks noGrp="1"/>
          </p:cNvSpPr>
          <p:nvPr>
            <p:ph type="ftr" sz="quarter" idx="11"/>
          </p:nvPr>
        </p:nvSpPr>
        <p:spPr>
          <a:xfrm>
            <a:off x="1972647" y="6108173"/>
            <a:ext cx="5314517" cy="365125"/>
          </a:xfrm>
        </p:spPr>
        <p:txBody>
          <a:bodyPr/>
          <a:lstStyle/>
          <a:p>
            <a:r>
              <a:rPr lang="en-US" smtClean="0"/>
              <a:t>By CS Sneha Khaitan Jalan &amp; CS Urvi Sanghvi</a:t>
            </a:r>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38567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8DD1605-CEAC-4749-B56A-8AC607FCB4EF}" type="datetime1">
              <a:rPr lang="en-US" smtClean="0"/>
              <a:t>11/9/2022</a:t>
            </a:fld>
            <a:endParaRPr lang="en-US"/>
          </a:p>
        </p:txBody>
      </p:sp>
      <p:sp>
        <p:nvSpPr>
          <p:cNvPr id="5" name="Footer Placeholder 4"/>
          <p:cNvSpPr>
            <a:spLocks noGrp="1"/>
          </p:cNvSpPr>
          <p:nvPr>
            <p:ph type="ftr" sz="quarter" idx="11"/>
          </p:nvPr>
        </p:nvSpPr>
        <p:spPr/>
        <p:txBody>
          <a:bodyPr/>
          <a:lstStyle/>
          <a:p>
            <a:r>
              <a:rPr lang="en-US" smtClean="0"/>
              <a:t>By CS Sneha Khaitan Jalan &amp; CS Urvi Sanghvi</a:t>
            </a:r>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39559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0282B6E-4606-4971-9846-DCC4FEDC3BE2}" type="datetime1">
              <a:rPr lang="en-US" smtClean="0"/>
              <a:t>11/9/2022</a:t>
            </a:fld>
            <a:endParaRPr lang="en-US"/>
          </a:p>
        </p:txBody>
      </p:sp>
      <p:sp>
        <p:nvSpPr>
          <p:cNvPr id="6" name="Footer Placeholder 5"/>
          <p:cNvSpPr>
            <a:spLocks noGrp="1"/>
          </p:cNvSpPr>
          <p:nvPr>
            <p:ph type="ftr" sz="quarter" idx="11"/>
          </p:nvPr>
        </p:nvSpPr>
        <p:spPr/>
        <p:txBody>
          <a:bodyPr/>
          <a:lstStyle/>
          <a:p>
            <a:r>
              <a:rPr lang="en-US" smtClean="0"/>
              <a:t>By CS Sneha Khaitan Jalan &amp; CS Urvi Sanghvi</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17112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B9B3DFF-9BE8-49BF-B281-E3A537539FB3}" type="datetime1">
              <a:rPr lang="en-US" smtClean="0"/>
              <a:t>11/9/2022</a:t>
            </a:fld>
            <a:endParaRPr lang="en-US"/>
          </a:p>
        </p:txBody>
      </p:sp>
      <p:sp>
        <p:nvSpPr>
          <p:cNvPr id="8" name="Footer Placeholder 7"/>
          <p:cNvSpPr>
            <a:spLocks noGrp="1"/>
          </p:cNvSpPr>
          <p:nvPr>
            <p:ph type="ftr" sz="quarter" idx="11"/>
          </p:nvPr>
        </p:nvSpPr>
        <p:spPr/>
        <p:txBody>
          <a:bodyPr/>
          <a:lstStyle/>
          <a:p>
            <a:r>
              <a:rPr lang="en-US" smtClean="0"/>
              <a:t>By CS Sneha Khaitan Jalan &amp; CS Urvi Sanghvi</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60304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2C61AEA-4E4E-4381-B5C1-44EF3FAC4EC6}" type="datetime1">
              <a:rPr lang="en-US" smtClean="0"/>
              <a:t>11/9/2022</a:t>
            </a:fld>
            <a:endParaRPr lang="en-US"/>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33520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9ABE8A-4793-4ED2-A041-1C8419692701}" type="datetime1">
              <a:rPr lang="en-US" smtClean="0"/>
              <a:t>11/9/2022</a:t>
            </a:fld>
            <a:endParaRPr lang="en-US"/>
          </a:p>
        </p:txBody>
      </p:sp>
      <p:sp>
        <p:nvSpPr>
          <p:cNvPr id="3" name="Footer Placeholder 2"/>
          <p:cNvSpPr>
            <a:spLocks noGrp="1"/>
          </p:cNvSpPr>
          <p:nvPr>
            <p:ph type="ftr" sz="quarter" idx="11"/>
          </p:nvPr>
        </p:nvSpPr>
        <p:spPr/>
        <p:txBody>
          <a:bodyPr/>
          <a:lstStyle/>
          <a:p>
            <a:r>
              <a:rPr lang="en-US" smtClean="0"/>
              <a:t>By CS Sneha Khaitan Jalan &amp; CS Urvi Sanghvi</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64045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F91F2AD-D2DE-4D4D-9DD5-25D14366EFC2}" type="datetime1">
              <a:rPr lang="en-US" smtClean="0"/>
              <a:t>11/9/2022</a:t>
            </a:fld>
            <a:endParaRPr lang="en-US"/>
          </a:p>
        </p:txBody>
      </p:sp>
      <p:sp>
        <p:nvSpPr>
          <p:cNvPr id="6" name="Footer Placeholder 5"/>
          <p:cNvSpPr>
            <a:spLocks noGrp="1"/>
          </p:cNvSpPr>
          <p:nvPr>
            <p:ph type="ftr" sz="quarter" idx="11"/>
          </p:nvPr>
        </p:nvSpPr>
        <p:spPr/>
        <p:txBody>
          <a:bodyPr/>
          <a:lstStyle/>
          <a:p>
            <a:r>
              <a:rPr lang="en-US" smtClean="0"/>
              <a:t>By CS Sneha Khaitan Jalan &amp; CS Urvi Sanghvi</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19352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DFABFA2-356E-46B2-A4AD-5ADE0CD6330F}" type="datetime1">
              <a:rPr lang="en-US" smtClean="0"/>
              <a:t>11/9/2022</a:t>
            </a:fld>
            <a:endParaRPr lang="en-US"/>
          </a:p>
        </p:txBody>
      </p:sp>
      <p:sp>
        <p:nvSpPr>
          <p:cNvPr id="6" name="Footer Placeholder 5"/>
          <p:cNvSpPr>
            <a:spLocks noGrp="1"/>
          </p:cNvSpPr>
          <p:nvPr>
            <p:ph type="ftr" sz="quarter" idx="11"/>
          </p:nvPr>
        </p:nvSpPr>
        <p:spPr/>
        <p:txBody>
          <a:bodyPr/>
          <a:lstStyle/>
          <a:p>
            <a:r>
              <a:rPr lang="en-US" smtClean="0"/>
              <a:t>By CS Sneha Khaitan Jalan &amp; CS Urvi Sanghvi</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64082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8D9A7D4-2BA0-4036-90C5-AA7657197006}" type="datetime1">
              <a:rPr lang="en-US" smtClean="0"/>
              <a:t>11/9/2022</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en-US" smtClean="0"/>
              <a:t>By CS Sneha Khaitan Jalan &amp; CS Urvi Sanghvi</a:t>
            </a:r>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112799810"/>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Lst>
  <p:hf sldNum="0" hd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mca.gov.in/content/mca/global/en/acts-rules/ebooks/acts.html?act=NTk2MQ=="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www.mca.gov.in/content/mca/global/en/acts-rules/ebooks/acts.html?act=NTk2MQ=="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mca.gov.in/content/mca/global/en/acts-rules/ebooks/rules.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990600"/>
            <a:ext cx="8066856" cy="2582416"/>
          </a:xfrm>
        </p:spPr>
        <p:txBody>
          <a:bodyPr>
            <a:normAutofit/>
            <a:scene3d>
              <a:camera prst="orthographicFront"/>
              <a:lightRig rig="threePt" dir="t">
                <a:rot lat="0" lon="0" rev="4800000"/>
              </a:lightRig>
            </a:scene3d>
            <a:sp3d extrusionH="57150" prstMaterial="matte">
              <a:bevelT w="50800" h="10160" prst="cross"/>
            </a:sp3d>
          </a:bodyPr>
          <a:lstStyle/>
          <a:p>
            <a:r>
              <a:rPr lang="en-IN" spc="300" dirty="0" smtClean="0">
                <a:ln w="11430" cmpd="sng">
                  <a:solidFill>
                    <a:schemeClr val="accent1"/>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Fast Track Mergers </a:t>
            </a:r>
            <a:br>
              <a:rPr lang="en-IN" spc="300" dirty="0" smtClean="0">
                <a:ln w="11430" cmpd="sng">
                  <a:solidFill>
                    <a:schemeClr val="accent1"/>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br>
            <a:r>
              <a:rPr lang="en-IN" spc="300" dirty="0" smtClean="0">
                <a:ln w="11430" cmpd="sng">
                  <a:solidFill>
                    <a:schemeClr val="accent1"/>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A Practical Approach</a:t>
            </a:r>
            <a:endParaRPr lang="en-IN" spc="300" dirty="0">
              <a:ln w="11430" cmpd="sng">
                <a:solidFill>
                  <a:schemeClr val="accent1"/>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8" name="Pentagon 7"/>
          <p:cNvSpPr/>
          <p:nvPr/>
        </p:nvSpPr>
        <p:spPr>
          <a:xfrm>
            <a:off x="3402254" y="4083176"/>
            <a:ext cx="1600200" cy="484632"/>
          </a:xfrm>
          <a:prstGeom prst="homePlate">
            <a:avLst/>
          </a:prstGeom>
          <a:solidFill>
            <a:schemeClr val="accent1">
              <a:lumMod val="75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IN" sz="4000" b="1" dirty="0">
                <a:latin typeface="Brush Script MT" pitchFamily="66" charset="0"/>
              </a:rPr>
              <a:t>By</a:t>
            </a:r>
          </a:p>
        </p:txBody>
      </p:sp>
      <p:sp>
        <p:nvSpPr>
          <p:cNvPr id="5" name="TextBox 4"/>
          <p:cNvSpPr txBox="1"/>
          <p:nvPr/>
        </p:nvSpPr>
        <p:spPr>
          <a:xfrm>
            <a:off x="304800" y="5562600"/>
            <a:ext cx="3505200" cy="369332"/>
          </a:xfrm>
          <a:prstGeom prst="rect">
            <a:avLst/>
          </a:prstGeom>
          <a:noFill/>
        </p:spPr>
        <p:txBody>
          <a:bodyPr wrap="square" rtlCol="0">
            <a:spAutoFit/>
          </a:bodyPr>
          <a:lstStyle/>
          <a:p>
            <a:endParaRPr lang="en-US" dirty="0"/>
          </a:p>
        </p:txBody>
      </p:sp>
      <p:sp>
        <p:nvSpPr>
          <p:cNvPr id="7" name="TextBox 6"/>
          <p:cNvSpPr txBox="1"/>
          <p:nvPr/>
        </p:nvSpPr>
        <p:spPr>
          <a:xfrm>
            <a:off x="4668800" y="4113264"/>
            <a:ext cx="4293096" cy="2554545"/>
          </a:xfrm>
          <a:prstGeom prst="rect">
            <a:avLst/>
          </a:prstGeom>
          <a:noFill/>
        </p:spPr>
        <p:txBody>
          <a:bodyPr wrap="square" rtlCol="0">
            <a:spAutoFit/>
          </a:bodyPr>
          <a:lstStyle/>
          <a:p>
            <a:pPr algn="r"/>
            <a:r>
              <a:rPr lang="en-IN" sz="2000" dirty="0" smtClean="0">
                <a:solidFill>
                  <a:srgbClr val="0070C0"/>
                </a:solidFill>
                <a:latin typeface="Bahnschrift Light SemiCondensed" panose="020B0502040204020203" pitchFamily="34" charset="0"/>
              </a:rPr>
              <a:t>CS </a:t>
            </a:r>
            <a:r>
              <a:rPr lang="en-IN" sz="2000" dirty="0" err="1" smtClean="0">
                <a:solidFill>
                  <a:srgbClr val="0070C0"/>
                </a:solidFill>
                <a:latin typeface="Bahnschrift Light SemiCondensed" panose="020B0502040204020203" pitchFamily="34" charset="0"/>
              </a:rPr>
              <a:t>Sneha</a:t>
            </a:r>
            <a:r>
              <a:rPr lang="en-IN" sz="2000" dirty="0" smtClean="0">
                <a:solidFill>
                  <a:srgbClr val="0070C0"/>
                </a:solidFill>
                <a:latin typeface="Bahnschrift Light SemiCondensed" panose="020B0502040204020203" pitchFamily="34" charset="0"/>
              </a:rPr>
              <a:t> </a:t>
            </a:r>
            <a:r>
              <a:rPr lang="en-IN" sz="2000" dirty="0" err="1" smtClean="0">
                <a:solidFill>
                  <a:srgbClr val="0070C0"/>
                </a:solidFill>
                <a:latin typeface="Bahnschrift Light SemiCondensed" panose="020B0502040204020203" pitchFamily="34" charset="0"/>
              </a:rPr>
              <a:t>Khaitan</a:t>
            </a:r>
            <a:r>
              <a:rPr lang="en-IN" sz="2000" dirty="0" smtClean="0">
                <a:solidFill>
                  <a:srgbClr val="0070C0"/>
                </a:solidFill>
                <a:latin typeface="Bahnschrift Light SemiCondensed" panose="020B0502040204020203" pitchFamily="34" charset="0"/>
              </a:rPr>
              <a:t> &amp; CS </a:t>
            </a:r>
            <a:r>
              <a:rPr lang="en-IN" sz="2000" dirty="0" err="1" smtClean="0">
                <a:solidFill>
                  <a:srgbClr val="0070C0"/>
                </a:solidFill>
                <a:latin typeface="Bahnschrift Light SemiCondensed" panose="020B0502040204020203" pitchFamily="34" charset="0"/>
              </a:rPr>
              <a:t>Urvi</a:t>
            </a:r>
            <a:r>
              <a:rPr lang="en-IN" sz="2000" dirty="0" smtClean="0">
                <a:solidFill>
                  <a:srgbClr val="0070C0"/>
                </a:solidFill>
                <a:latin typeface="Bahnschrift Light SemiCondensed" panose="020B0502040204020203" pitchFamily="34" charset="0"/>
              </a:rPr>
              <a:t> </a:t>
            </a:r>
            <a:r>
              <a:rPr lang="en-IN" sz="2000" dirty="0" err="1" smtClean="0">
                <a:solidFill>
                  <a:srgbClr val="0070C0"/>
                </a:solidFill>
                <a:latin typeface="Bahnschrift Light SemiCondensed" panose="020B0502040204020203" pitchFamily="34" charset="0"/>
              </a:rPr>
              <a:t>Sanghvi</a:t>
            </a:r>
            <a:endParaRPr lang="en-IN" sz="2000" dirty="0">
              <a:solidFill>
                <a:srgbClr val="0070C0"/>
              </a:solidFill>
              <a:latin typeface="Bahnschrift Light SemiCondensed" panose="020B0502040204020203" pitchFamily="34" charset="0"/>
            </a:endParaRPr>
          </a:p>
          <a:p>
            <a:pPr algn="r"/>
            <a:r>
              <a:rPr lang="en-IN" sz="2000" dirty="0">
                <a:solidFill>
                  <a:srgbClr val="0070C0"/>
                </a:solidFill>
                <a:latin typeface="Bahnschrift Light SemiCondensed" panose="020B0502040204020203" pitchFamily="34" charset="0"/>
              </a:rPr>
              <a:t>M R &amp; </a:t>
            </a:r>
            <a:r>
              <a:rPr lang="en-IN" sz="2000" dirty="0" smtClean="0">
                <a:solidFill>
                  <a:srgbClr val="0070C0"/>
                </a:solidFill>
                <a:latin typeface="Bahnschrift Light SemiCondensed" panose="020B0502040204020203" pitchFamily="34" charset="0"/>
              </a:rPr>
              <a:t>Associates</a:t>
            </a:r>
          </a:p>
          <a:p>
            <a:pPr algn="r"/>
            <a:r>
              <a:rPr lang="en-US" sz="2000" dirty="0" smtClean="0">
                <a:solidFill>
                  <a:srgbClr val="0070C0"/>
                </a:solidFill>
                <a:latin typeface="Bahnschrift Light SemiCondensed" panose="020B0502040204020203" pitchFamily="34" charset="0"/>
              </a:rPr>
              <a:t>A Firm of </a:t>
            </a:r>
            <a:r>
              <a:rPr lang="en-US" sz="2000" dirty="0" err="1" smtClean="0">
                <a:solidFill>
                  <a:srgbClr val="0070C0"/>
                </a:solidFill>
                <a:latin typeface="Bahnschrift Light SemiCondensed" panose="020B0502040204020203" pitchFamily="34" charset="0"/>
              </a:rPr>
              <a:t>Practising</a:t>
            </a:r>
            <a:r>
              <a:rPr lang="en-US" sz="2000" dirty="0" smtClean="0">
                <a:solidFill>
                  <a:srgbClr val="0070C0"/>
                </a:solidFill>
                <a:latin typeface="Bahnschrift Light SemiCondensed" panose="020B0502040204020203" pitchFamily="34" charset="0"/>
              </a:rPr>
              <a:t> Company secretaries</a:t>
            </a:r>
            <a:endParaRPr lang="en-IN" sz="2000" dirty="0">
              <a:solidFill>
                <a:srgbClr val="0070C0"/>
              </a:solidFill>
              <a:latin typeface="Bahnschrift Light SemiCondensed" panose="020B0502040204020203" pitchFamily="34" charset="0"/>
            </a:endParaRPr>
          </a:p>
          <a:p>
            <a:pPr algn="r"/>
            <a:r>
              <a:rPr lang="en-IN" sz="2000" dirty="0">
                <a:solidFill>
                  <a:srgbClr val="0070C0"/>
                </a:solidFill>
                <a:latin typeface="Bahnschrift Light SemiCondensed" panose="020B0502040204020203" pitchFamily="34" charset="0"/>
              </a:rPr>
              <a:t>46 B </a:t>
            </a:r>
            <a:r>
              <a:rPr lang="en-IN" sz="2000" dirty="0" err="1">
                <a:solidFill>
                  <a:srgbClr val="0070C0"/>
                </a:solidFill>
                <a:latin typeface="Bahnschrift Light SemiCondensed" panose="020B0502040204020203" pitchFamily="34" charset="0"/>
              </a:rPr>
              <a:t>B</a:t>
            </a:r>
            <a:r>
              <a:rPr lang="en-IN" sz="2000" dirty="0">
                <a:solidFill>
                  <a:srgbClr val="0070C0"/>
                </a:solidFill>
                <a:latin typeface="Bahnschrift Light SemiCondensed" panose="020B0502040204020203" pitchFamily="34" charset="0"/>
              </a:rPr>
              <a:t> </a:t>
            </a:r>
            <a:r>
              <a:rPr lang="en-IN" sz="2000" dirty="0" err="1">
                <a:solidFill>
                  <a:srgbClr val="0070C0"/>
                </a:solidFill>
                <a:latin typeface="Bahnschrift Light SemiCondensed" panose="020B0502040204020203" pitchFamily="34" charset="0"/>
              </a:rPr>
              <a:t>Ganguly</a:t>
            </a:r>
            <a:r>
              <a:rPr lang="en-IN" sz="2000" dirty="0">
                <a:solidFill>
                  <a:srgbClr val="0070C0"/>
                </a:solidFill>
                <a:latin typeface="Bahnschrift Light SemiCondensed" panose="020B0502040204020203" pitchFamily="34" charset="0"/>
              </a:rPr>
              <a:t> </a:t>
            </a:r>
            <a:r>
              <a:rPr lang="en-IN" sz="2000" dirty="0" smtClean="0">
                <a:solidFill>
                  <a:srgbClr val="0070C0"/>
                </a:solidFill>
                <a:latin typeface="Bahnschrift Light SemiCondensed" panose="020B0502040204020203" pitchFamily="34" charset="0"/>
              </a:rPr>
              <a:t>Street, 406</a:t>
            </a:r>
            <a:endParaRPr lang="en-IN" sz="2000" dirty="0">
              <a:solidFill>
                <a:srgbClr val="0070C0"/>
              </a:solidFill>
              <a:latin typeface="Bahnschrift Light SemiCondensed" panose="020B0502040204020203" pitchFamily="34" charset="0"/>
            </a:endParaRPr>
          </a:p>
          <a:p>
            <a:pPr algn="r"/>
            <a:r>
              <a:rPr lang="en-IN" sz="2000" dirty="0" smtClean="0">
                <a:solidFill>
                  <a:srgbClr val="0070C0"/>
                </a:solidFill>
                <a:latin typeface="Bahnschrift Light SemiCondensed" panose="020B0502040204020203" pitchFamily="34" charset="0"/>
              </a:rPr>
              <a:t>Kolk</a:t>
            </a:r>
            <a:r>
              <a:rPr lang="en-IN" sz="2000" dirty="0" smtClean="0">
                <a:solidFill>
                  <a:srgbClr val="0070C0"/>
                </a:solidFill>
                <a:latin typeface="Bahnschrift Light SemiCondensed" panose="020B0502040204020203" pitchFamily="34" charset="0"/>
              </a:rPr>
              <a:t>ata </a:t>
            </a:r>
            <a:r>
              <a:rPr lang="en-IN" sz="2000" dirty="0">
                <a:solidFill>
                  <a:srgbClr val="0070C0"/>
                </a:solidFill>
                <a:latin typeface="Bahnschrift Light SemiCondensed" panose="020B0502040204020203" pitchFamily="34" charset="0"/>
              </a:rPr>
              <a:t>– </a:t>
            </a:r>
            <a:r>
              <a:rPr lang="en-IN" sz="2000" dirty="0" smtClean="0">
                <a:solidFill>
                  <a:srgbClr val="0070C0"/>
                </a:solidFill>
                <a:latin typeface="Bahnschrift Light SemiCondensed" panose="020B0502040204020203" pitchFamily="34" charset="0"/>
              </a:rPr>
              <a:t>700012</a:t>
            </a:r>
          </a:p>
          <a:p>
            <a:pPr algn="r"/>
            <a:r>
              <a:rPr lang="en-IN" sz="2000" dirty="0" smtClean="0">
                <a:solidFill>
                  <a:srgbClr val="0070C0"/>
                </a:solidFill>
                <a:latin typeface="Bahnschrift Light SemiCondensed" panose="020B0502040204020203" pitchFamily="34" charset="0"/>
              </a:rPr>
              <a:t>Email : mrasso1996@gmail.com</a:t>
            </a:r>
            <a:endParaRPr lang="en-IN" sz="2000" dirty="0">
              <a:solidFill>
                <a:srgbClr val="0070C0"/>
              </a:solidFill>
              <a:latin typeface="Bahnschrift Light SemiCondensed" panose="020B0502040204020203" pitchFamily="34" charset="0"/>
            </a:endParaRPr>
          </a:p>
          <a:p>
            <a:pPr algn="r"/>
            <a:r>
              <a:rPr lang="en-IN" sz="2000" dirty="0">
                <a:solidFill>
                  <a:srgbClr val="0070C0"/>
                </a:solidFill>
                <a:latin typeface="Bahnschrift Light SemiCondensed" panose="020B0502040204020203" pitchFamily="34" charset="0"/>
              </a:rPr>
              <a:t>+91 9903069745 </a:t>
            </a:r>
            <a:r>
              <a:rPr lang="en-IN" sz="2000" dirty="0" smtClean="0">
                <a:solidFill>
                  <a:srgbClr val="0070C0"/>
                </a:solidFill>
                <a:latin typeface="Bahnschrift Light SemiCondensed" panose="020B0502040204020203" pitchFamily="34" charset="0"/>
              </a:rPr>
              <a:t>; 033 </a:t>
            </a:r>
            <a:r>
              <a:rPr lang="en-IN" sz="2000" dirty="0">
                <a:solidFill>
                  <a:srgbClr val="0070C0"/>
                </a:solidFill>
                <a:latin typeface="Bahnschrift Light SemiCondensed" panose="020B0502040204020203" pitchFamily="34" charset="0"/>
              </a:rPr>
              <a:t>22379517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4638" y="332656"/>
            <a:ext cx="7704667" cy="1981200"/>
          </a:xfrm>
        </p:spPr>
        <p:txBody>
          <a:bodyPr/>
          <a:lstStyle/>
          <a:p>
            <a:r>
              <a:rPr lang="en-US" dirty="0"/>
              <a:t>Which cos. Are </a:t>
            </a:r>
            <a:r>
              <a:rPr lang="en-US" dirty="0" smtClean="0"/>
              <a:t>not considered </a:t>
            </a:r>
            <a:r>
              <a:rPr lang="en-US" dirty="0"/>
              <a:t>start ups?</a:t>
            </a:r>
            <a:endParaRPr lang="en-IN" dirty="0"/>
          </a:p>
        </p:txBody>
      </p:sp>
      <p:sp>
        <p:nvSpPr>
          <p:cNvPr id="3" name="Content Placeholder 2"/>
          <p:cNvSpPr>
            <a:spLocks noGrp="1"/>
          </p:cNvSpPr>
          <p:nvPr>
            <p:ph idx="1"/>
          </p:nvPr>
        </p:nvSpPr>
        <p:spPr>
          <a:xfrm>
            <a:off x="1014638" y="2544606"/>
            <a:ext cx="7704667" cy="3332816"/>
          </a:xfrm>
        </p:spPr>
        <p:txBody>
          <a:bodyPr>
            <a:normAutofit lnSpcReduction="10000"/>
          </a:bodyPr>
          <a:lstStyle/>
          <a:p>
            <a:pPr algn="just"/>
            <a:r>
              <a:rPr lang="en-US" sz="3200" dirty="0"/>
              <a:t>An entity shall cease to be a Startup </a:t>
            </a:r>
            <a:r>
              <a:rPr lang="en-US" sz="3200" dirty="0">
                <a:solidFill>
                  <a:srgbClr val="FF0000"/>
                </a:solidFill>
              </a:rPr>
              <a:t>on completion of </a:t>
            </a:r>
            <a:r>
              <a:rPr lang="en-US" sz="3200" dirty="0" smtClean="0">
                <a:solidFill>
                  <a:srgbClr val="FF0000"/>
                </a:solidFill>
              </a:rPr>
              <a:t>10 </a:t>
            </a:r>
            <a:r>
              <a:rPr lang="en-US" sz="3200" dirty="0">
                <a:solidFill>
                  <a:srgbClr val="FF0000"/>
                </a:solidFill>
              </a:rPr>
              <a:t>years</a:t>
            </a:r>
            <a:r>
              <a:rPr lang="en-US" sz="3200" dirty="0"/>
              <a:t> from the date of its </a:t>
            </a:r>
            <a:r>
              <a:rPr lang="en-US" sz="3200" dirty="0" smtClean="0"/>
              <a:t>incorporation </a:t>
            </a:r>
          </a:p>
          <a:p>
            <a:pPr marL="0" indent="0" algn="ctr">
              <a:buNone/>
            </a:pPr>
            <a:r>
              <a:rPr lang="en-US" sz="3200" dirty="0" smtClean="0"/>
              <a:t>OR</a:t>
            </a:r>
            <a:endParaRPr lang="en-US" sz="3200" dirty="0"/>
          </a:p>
          <a:p>
            <a:pPr algn="just"/>
            <a:r>
              <a:rPr lang="en-US" sz="3200" dirty="0" smtClean="0">
                <a:solidFill>
                  <a:srgbClr val="FF0000"/>
                </a:solidFill>
              </a:rPr>
              <a:t>turnover</a:t>
            </a:r>
            <a:r>
              <a:rPr lang="en-US" sz="3200" dirty="0" smtClean="0"/>
              <a:t> </a:t>
            </a:r>
            <a:r>
              <a:rPr lang="en-US" sz="3200" dirty="0"/>
              <a:t>for any previous year </a:t>
            </a:r>
            <a:r>
              <a:rPr lang="en-US" sz="3200" dirty="0">
                <a:solidFill>
                  <a:srgbClr val="FF0000"/>
                </a:solidFill>
              </a:rPr>
              <a:t>exceeds </a:t>
            </a:r>
            <a:r>
              <a:rPr lang="en-US" sz="3200" dirty="0" smtClean="0">
                <a:solidFill>
                  <a:srgbClr val="FF0000"/>
                </a:solidFill>
              </a:rPr>
              <a:t>Rs.100 </a:t>
            </a:r>
            <a:r>
              <a:rPr lang="en-US" sz="3200" dirty="0" err="1" smtClean="0">
                <a:solidFill>
                  <a:srgbClr val="FF0000"/>
                </a:solidFill>
              </a:rPr>
              <a:t>crs</a:t>
            </a:r>
            <a:r>
              <a:rPr lang="en-US" sz="3200" dirty="0" smtClean="0">
                <a:solidFill>
                  <a:srgbClr val="FF0000"/>
                </a:solidFill>
              </a:rPr>
              <a:t>.</a:t>
            </a:r>
            <a:endParaRPr lang="en-IN" sz="3200" dirty="0">
              <a:solidFill>
                <a:srgbClr val="FF0000"/>
              </a:solidFill>
            </a:endParaRPr>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Tree>
    <p:extLst>
      <p:ext uri="{BB962C8B-B14F-4D97-AF65-F5344CB8AC3E}">
        <p14:creationId xmlns:p14="http://schemas.microsoft.com/office/powerpoint/2010/main" val="31609344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2"/>
            <a:ext cx="7704667" cy="457350"/>
          </a:xfrm>
        </p:spPr>
        <p:txBody>
          <a:bodyPr>
            <a:normAutofit fontScale="90000"/>
          </a:bodyPr>
          <a:lstStyle/>
          <a:p>
            <a:r>
              <a:rPr lang="en-US" dirty="0" smtClean="0"/>
              <a:t>Steps</a:t>
            </a:r>
            <a:endParaRPr lang="en-IN" dirty="0"/>
          </a:p>
        </p:txBody>
      </p:sp>
      <p:sp>
        <p:nvSpPr>
          <p:cNvPr id="3" name="Content Placeholder 2"/>
          <p:cNvSpPr>
            <a:spLocks noGrp="1"/>
          </p:cNvSpPr>
          <p:nvPr>
            <p:ph idx="1"/>
          </p:nvPr>
        </p:nvSpPr>
        <p:spPr>
          <a:xfrm>
            <a:off x="982133" y="1340768"/>
            <a:ext cx="7704667" cy="4659048"/>
          </a:xfrm>
        </p:spPr>
        <p:txBody>
          <a:bodyPr>
            <a:normAutofit fontScale="92500" lnSpcReduction="10000"/>
          </a:bodyPr>
          <a:lstStyle/>
          <a:p>
            <a:r>
              <a:rPr lang="en-US" dirty="0" smtClean="0"/>
              <a:t>Proper Due Diligence</a:t>
            </a:r>
          </a:p>
          <a:p>
            <a:r>
              <a:rPr lang="en-US" dirty="0" smtClean="0"/>
              <a:t>Appointed Date &amp; Financial Statement Date</a:t>
            </a:r>
          </a:p>
          <a:p>
            <a:r>
              <a:rPr lang="en-US" dirty="0" smtClean="0"/>
              <a:t>Valuation analysis &amp; drafting scheme</a:t>
            </a:r>
          </a:p>
          <a:p>
            <a:r>
              <a:rPr lang="en-US" dirty="0" smtClean="0"/>
              <a:t>Approval of Board of Directors</a:t>
            </a:r>
          </a:p>
          <a:p>
            <a:r>
              <a:rPr lang="en-US" dirty="0" smtClean="0"/>
              <a:t>Notice in CAA 9 to ROC &amp; OL &amp; applicable regulatory auth.</a:t>
            </a:r>
          </a:p>
          <a:p>
            <a:r>
              <a:rPr lang="en-US" dirty="0" smtClean="0"/>
              <a:t>Declaration of Solvency in CAA 10</a:t>
            </a:r>
          </a:p>
          <a:p>
            <a:r>
              <a:rPr lang="en-US" dirty="0" smtClean="0"/>
              <a:t>Meeting of Shareholders &amp; Creditors</a:t>
            </a:r>
          </a:p>
          <a:p>
            <a:r>
              <a:rPr lang="en-US" dirty="0" smtClean="0"/>
              <a:t>Notice of approval of scheme in CAA 11</a:t>
            </a:r>
          </a:p>
          <a:p>
            <a:r>
              <a:rPr lang="en-US" dirty="0" smtClean="0"/>
              <a:t>Approval / Objections to Scheme </a:t>
            </a:r>
          </a:p>
          <a:p>
            <a:r>
              <a:rPr lang="en-US" dirty="0" smtClean="0"/>
              <a:t>Post merger Compliances</a:t>
            </a:r>
            <a:endParaRPr lang="en-IN" dirty="0"/>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
        <p:nvSpPr>
          <p:cNvPr id="5" name="Rounded Rectangle 4"/>
          <p:cNvSpPr/>
          <p:nvPr/>
        </p:nvSpPr>
        <p:spPr>
          <a:xfrm>
            <a:off x="4629905" y="1386950"/>
            <a:ext cx="1584176" cy="395699"/>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latin typeface="Arial Black" panose="020B0A04020102020204" pitchFamily="34" charset="0"/>
              </a:rPr>
              <a:t>STEP 1</a:t>
            </a:r>
            <a:endParaRPr lang="en-IN" dirty="0">
              <a:latin typeface="Arial Black" panose="020B0A04020102020204" pitchFamily="34" charset="0"/>
            </a:endParaRPr>
          </a:p>
        </p:txBody>
      </p:sp>
      <p:sp>
        <p:nvSpPr>
          <p:cNvPr id="6" name="Rounded Rectangle 5"/>
          <p:cNvSpPr/>
          <p:nvPr/>
        </p:nvSpPr>
        <p:spPr>
          <a:xfrm>
            <a:off x="5366524" y="2763292"/>
            <a:ext cx="1584176" cy="395699"/>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latin typeface="Arial Black" panose="020B0A04020102020204" pitchFamily="34" charset="0"/>
              </a:rPr>
              <a:t>STEP 4</a:t>
            </a:r>
            <a:endParaRPr lang="en-IN" dirty="0">
              <a:latin typeface="Arial Black" panose="020B0A04020102020204" pitchFamily="34" charset="0"/>
            </a:endParaRPr>
          </a:p>
        </p:txBody>
      </p:sp>
      <p:sp>
        <p:nvSpPr>
          <p:cNvPr id="7" name="Rounded Rectangle 6"/>
          <p:cNvSpPr/>
          <p:nvPr/>
        </p:nvSpPr>
        <p:spPr>
          <a:xfrm>
            <a:off x="7524328" y="3244590"/>
            <a:ext cx="1584176" cy="395699"/>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latin typeface="Arial Black" panose="020B0A04020102020204" pitchFamily="34" charset="0"/>
              </a:rPr>
              <a:t>STEP 5</a:t>
            </a:r>
            <a:endParaRPr lang="en-IN" dirty="0">
              <a:latin typeface="Arial Black" panose="020B0A04020102020204" pitchFamily="34" charset="0"/>
            </a:endParaRPr>
          </a:p>
        </p:txBody>
      </p:sp>
      <p:sp>
        <p:nvSpPr>
          <p:cNvPr id="8" name="Rounded Rectangle 7"/>
          <p:cNvSpPr/>
          <p:nvPr/>
        </p:nvSpPr>
        <p:spPr>
          <a:xfrm>
            <a:off x="5702988" y="3695964"/>
            <a:ext cx="1584176" cy="395699"/>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latin typeface="Arial Black" panose="020B0A04020102020204" pitchFamily="34" charset="0"/>
              </a:rPr>
              <a:t>STEP 6</a:t>
            </a:r>
            <a:endParaRPr lang="en-IN" dirty="0">
              <a:latin typeface="Arial Black" panose="020B0A04020102020204" pitchFamily="34" charset="0"/>
            </a:endParaRPr>
          </a:p>
        </p:txBody>
      </p:sp>
      <p:sp>
        <p:nvSpPr>
          <p:cNvPr id="9" name="Rounded Rectangle 8"/>
          <p:cNvSpPr/>
          <p:nvPr/>
        </p:nvSpPr>
        <p:spPr>
          <a:xfrm>
            <a:off x="5943933" y="4185816"/>
            <a:ext cx="1584176" cy="395699"/>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latin typeface="Arial Black" panose="020B0A04020102020204" pitchFamily="34" charset="0"/>
              </a:rPr>
              <a:t>STEP 7</a:t>
            </a:r>
            <a:endParaRPr lang="en-IN" dirty="0">
              <a:latin typeface="Arial Black" panose="020B0A04020102020204" pitchFamily="34" charset="0"/>
            </a:endParaRPr>
          </a:p>
        </p:txBody>
      </p:sp>
      <p:sp>
        <p:nvSpPr>
          <p:cNvPr id="10" name="Rounded Rectangle 9"/>
          <p:cNvSpPr/>
          <p:nvPr/>
        </p:nvSpPr>
        <p:spPr>
          <a:xfrm>
            <a:off x="6214081" y="4628636"/>
            <a:ext cx="1584176" cy="395699"/>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latin typeface="Arial Black" panose="020B0A04020102020204" pitchFamily="34" charset="0"/>
              </a:rPr>
              <a:t>STEP 8</a:t>
            </a:r>
            <a:endParaRPr lang="en-IN" dirty="0">
              <a:latin typeface="Arial Black" panose="020B0A04020102020204" pitchFamily="34" charset="0"/>
            </a:endParaRPr>
          </a:p>
        </p:txBody>
      </p:sp>
      <p:sp>
        <p:nvSpPr>
          <p:cNvPr id="11" name="Rounded Rectangle 10"/>
          <p:cNvSpPr/>
          <p:nvPr/>
        </p:nvSpPr>
        <p:spPr>
          <a:xfrm>
            <a:off x="5702988" y="5053914"/>
            <a:ext cx="1584176" cy="395699"/>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latin typeface="Arial Black" panose="020B0A04020102020204" pitchFamily="34" charset="0"/>
              </a:rPr>
              <a:t>STEP 9</a:t>
            </a:r>
            <a:endParaRPr lang="en-IN" dirty="0">
              <a:latin typeface="Arial Black" panose="020B0A04020102020204" pitchFamily="34" charset="0"/>
            </a:endParaRPr>
          </a:p>
        </p:txBody>
      </p:sp>
      <p:sp>
        <p:nvSpPr>
          <p:cNvPr id="12" name="Rounded Rectangle 11"/>
          <p:cNvSpPr/>
          <p:nvPr/>
        </p:nvSpPr>
        <p:spPr>
          <a:xfrm>
            <a:off x="6637650" y="1799309"/>
            <a:ext cx="1584176" cy="395699"/>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latin typeface="Arial Black" panose="020B0A04020102020204" pitchFamily="34" charset="0"/>
              </a:rPr>
              <a:t>STEP 2</a:t>
            </a:r>
            <a:endParaRPr lang="en-IN" dirty="0">
              <a:latin typeface="Arial Black" panose="020B0A04020102020204" pitchFamily="34" charset="0"/>
            </a:endParaRPr>
          </a:p>
        </p:txBody>
      </p:sp>
      <p:sp>
        <p:nvSpPr>
          <p:cNvPr id="13" name="Rounded Rectangle 12"/>
          <p:cNvSpPr/>
          <p:nvPr/>
        </p:nvSpPr>
        <p:spPr>
          <a:xfrm>
            <a:off x="6495076" y="2296263"/>
            <a:ext cx="1584176" cy="395699"/>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latin typeface="Arial Black" panose="020B0A04020102020204" pitchFamily="34" charset="0"/>
              </a:rPr>
              <a:t>STEP 3</a:t>
            </a:r>
            <a:endParaRPr lang="en-IN" dirty="0">
              <a:latin typeface="Arial Black" panose="020B0A04020102020204" pitchFamily="34" charset="0"/>
            </a:endParaRPr>
          </a:p>
        </p:txBody>
      </p:sp>
      <p:sp>
        <p:nvSpPr>
          <p:cNvPr id="14" name="Rounded Rectangle 13"/>
          <p:cNvSpPr/>
          <p:nvPr/>
        </p:nvSpPr>
        <p:spPr>
          <a:xfrm>
            <a:off x="4359757" y="5480147"/>
            <a:ext cx="1584176" cy="395699"/>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latin typeface="Arial Black" panose="020B0A04020102020204" pitchFamily="34" charset="0"/>
              </a:rPr>
              <a:t>STEP 10</a:t>
            </a:r>
            <a:endParaRPr lang="en-IN" dirty="0">
              <a:latin typeface="Arial Black" panose="020B0A04020102020204" pitchFamily="34" charset="0"/>
            </a:endParaRPr>
          </a:p>
        </p:txBody>
      </p:sp>
    </p:spTree>
    <p:extLst>
      <p:ext uri="{BB962C8B-B14F-4D97-AF65-F5344CB8AC3E}">
        <p14:creationId xmlns:p14="http://schemas.microsoft.com/office/powerpoint/2010/main" val="33462799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Proper Due </a:t>
            </a:r>
            <a:r>
              <a:rPr lang="en-US" dirty="0" err="1"/>
              <a:t>Dilligence</a:t>
            </a:r>
            <a:r>
              <a:rPr lang="en-US" dirty="0"/>
              <a:t> </a:t>
            </a:r>
            <a:r>
              <a:rPr lang="en-US" dirty="0" smtClean="0"/>
              <a:t>– few points</a:t>
            </a:r>
            <a:endParaRPr lang="en-IN" dirty="0"/>
          </a:p>
        </p:txBody>
      </p:sp>
      <p:sp>
        <p:nvSpPr>
          <p:cNvPr id="3" name="Content Placeholder 2"/>
          <p:cNvSpPr>
            <a:spLocks noGrp="1"/>
          </p:cNvSpPr>
          <p:nvPr>
            <p:ph idx="1"/>
          </p:nvPr>
        </p:nvSpPr>
        <p:spPr>
          <a:xfrm>
            <a:off x="982133" y="2276873"/>
            <a:ext cx="7704667" cy="3722944"/>
          </a:xfrm>
        </p:spPr>
        <p:txBody>
          <a:bodyPr>
            <a:normAutofit lnSpcReduction="10000"/>
          </a:bodyPr>
          <a:lstStyle/>
          <a:p>
            <a:r>
              <a:rPr lang="en-US" dirty="0"/>
              <a:t>MGT-14---- For </a:t>
            </a:r>
            <a:r>
              <a:rPr lang="en-US" dirty="0" smtClean="0"/>
              <a:t>Accts &amp; BR </a:t>
            </a:r>
            <a:r>
              <a:rPr lang="en-US" dirty="0"/>
              <a:t>approval </a:t>
            </a:r>
            <a:r>
              <a:rPr lang="en-US" dirty="0" smtClean="0"/>
              <a:t>filed-</a:t>
            </a:r>
            <a:r>
              <a:rPr lang="en-US" dirty="0" err="1" smtClean="0"/>
              <a:t>Pvt</a:t>
            </a:r>
            <a:r>
              <a:rPr lang="en-US" dirty="0" smtClean="0"/>
              <a:t>/PLC (2014/15)</a:t>
            </a:r>
            <a:endParaRPr lang="en-US" dirty="0"/>
          </a:p>
          <a:p>
            <a:r>
              <a:rPr lang="en-US" dirty="0" smtClean="0"/>
              <a:t>CFS-</a:t>
            </a:r>
            <a:r>
              <a:rPr lang="en-US" dirty="0"/>
              <a:t>-- if applicable or not filed or not--?????</a:t>
            </a:r>
          </a:p>
          <a:p>
            <a:r>
              <a:rPr lang="en-US" dirty="0" smtClean="0"/>
              <a:t>Director </a:t>
            </a:r>
            <a:r>
              <a:rPr lang="en-US" dirty="0"/>
              <a:t>Report- Error in </a:t>
            </a:r>
            <a:r>
              <a:rPr lang="en-US" dirty="0" smtClean="0"/>
              <a:t>drafting u/s 134 disclosure</a:t>
            </a:r>
            <a:endParaRPr lang="en-US" dirty="0"/>
          </a:p>
          <a:p>
            <a:r>
              <a:rPr lang="en-US" dirty="0"/>
              <a:t>Scheduled </a:t>
            </a:r>
            <a:r>
              <a:rPr lang="en-US" dirty="0" smtClean="0"/>
              <a:t>disclosed  </a:t>
            </a:r>
            <a:r>
              <a:rPr lang="en-US" dirty="0"/>
              <a:t>as per Schedule-III--- Investment  Scheduled</a:t>
            </a:r>
          </a:p>
          <a:p>
            <a:r>
              <a:rPr lang="en-US" dirty="0"/>
              <a:t>MOA-object – business in  </a:t>
            </a:r>
            <a:r>
              <a:rPr lang="en-US" dirty="0" smtClean="0"/>
              <a:t>P / L revenue </a:t>
            </a:r>
            <a:r>
              <a:rPr lang="en-US" dirty="0"/>
              <a:t>– as per same</a:t>
            </a:r>
          </a:p>
          <a:p>
            <a:r>
              <a:rPr lang="en-US" dirty="0"/>
              <a:t>45-1A </a:t>
            </a:r>
            <a:r>
              <a:rPr lang="en-US" dirty="0" smtClean="0"/>
              <a:t>violations**</a:t>
            </a:r>
            <a:endParaRPr lang="en-US" dirty="0"/>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
        <p:nvSpPr>
          <p:cNvPr id="5" name="Rounded Rectangle 4"/>
          <p:cNvSpPr/>
          <p:nvPr/>
        </p:nvSpPr>
        <p:spPr>
          <a:xfrm>
            <a:off x="1331640" y="259351"/>
            <a:ext cx="1584176" cy="395699"/>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latin typeface="Arial Black" panose="020B0A04020102020204" pitchFamily="34" charset="0"/>
              </a:rPr>
              <a:t>STEP 1</a:t>
            </a:r>
            <a:endParaRPr lang="en-IN" dirty="0">
              <a:latin typeface="Arial Black" panose="020B0A04020102020204" pitchFamily="34" charset="0"/>
            </a:endParaRPr>
          </a:p>
        </p:txBody>
      </p:sp>
    </p:spTree>
    <p:extLst>
      <p:ext uri="{BB962C8B-B14F-4D97-AF65-F5344CB8AC3E}">
        <p14:creationId xmlns:p14="http://schemas.microsoft.com/office/powerpoint/2010/main" val="40351664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45 1A</a:t>
            </a:r>
            <a:endParaRPr lang="en-IN" dirty="0"/>
          </a:p>
        </p:txBody>
      </p:sp>
      <p:sp>
        <p:nvSpPr>
          <p:cNvPr id="3" name="Content Placeholder 2"/>
          <p:cNvSpPr>
            <a:spLocks noGrp="1"/>
          </p:cNvSpPr>
          <p:nvPr>
            <p:ph idx="1"/>
          </p:nvPr>
        </p:nvSpPr>
        <p:spPr/>
        <p:txBody>
          <a:bodyPr/>
          <a:lstStyle/>
          <a:p>
            <a:r>
              <a:rPr lang="en-US" b="1" dirty="0"/>
              <a:t>when a company's financial assets constitute more than 50 per cent of the </a:t>
            </a:r>
            <a:r>
              <a:rPr lang="en-US" b="1" dirty="0" smtClean="0"/>
              <a:t>total </a:t>
            </a:r>
            <a:r>
              <a:rPr lang="en-US" b="1" dirty="0"/>
              <a:t>assets </a:t>
            </a:r>
            <a:endParaRPr lang="en-US" b="1" dirty="0" smtClean="0"/>
          </a:p>
          <a:p>
            <a:pPr marL="0" indent="0" algn="ctr">
              <a:buNone/>
            </a:pPr>
            <a:r>
              <a:rPr lang="en-US" b="1" dirty="0" smtClean="0"/>
              <a:t>and </a:t>
            </a:r>
          </a:p>
          <a:p>
            <a:r>
              <a:rPr lang="en-US" b="1" dirty="0" smtClean="0"/>
              <a:t>income </a:t>
            </a:r>
            <a:r>
              <a:rPr lang="en-US" b="1" dirty="0"/>
              <a:t>from financial assets constitute more than 50 per cent of the gross income</a:t>
            </a:r>
            <a:r>
              <a:rPr lang="en-US" dirty="0"/>
              <a:t>. </a:t>
            </a:r>
            <a:endParaRPr lang="en-IN" dirty="0"/>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Tree>
    <p:extLst>
      <p:ext uri="{BB962C8B-B14F-4D97-AF65-F5344CB8AC3E}">
        <p14:creationId xmlns:p14="http://schemas.microsoft.com/office/powerpoint/2010/main" val="11750564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 Due </a:t>
            </a:r>
            <a:r>
              <a:rPr lang="en-US" dirty="0" err="1"/>
              <a:t>Dilligence</a:t>
            </a:r>
            <a:r>
              <a:rPr lang="en-US" dirty="0"/>
              <a:t> – few points</a:t>
            </a:r>
            <a:endParaRPr lang="en-IN" dirty="0"/>
          </a:p>
        </p:txBody>
      </p:sp>
      <p:sp>
        <p:nvSpPr>
          <p:cNvPr id="3" name="Content Placeholder 2"/>
          <p:cNvSpPr>
            <a:spLocks noGrp="1"/>
          </p:cNvSpPr>
          <p:nvPr>
            <p:ph idx="1"/>
          </p:nvPr>
        </p:nvSpPr>
        <p:spPr>
          <a:xfrm>
            <a:off x="982133" y="2060848"/>
            <a:ext cx="7704667" cy="3938968"/>
          </a:xfrm>
        </p:spPr>
        <p:txBody>
          <a:bodyPr>
            <a:normAutofit/>
          </a:bodyPr>
          <a:lstStyle/>
          <a:p>
            <a:pPr algn="just"/>
            <a:r>
              <a:rPr lang="en-US" dirty="0" smtClean="0"/>
              <a:t>MGT 4 / 5 / 6 shall be filed in case of Holding &amp; WOS Company (Creation of beneficial interest)</a:t>
            </a:r>
          </a:p>
          <a:p>
            <a:pPr algn="just"/>
            <a:r>
              <a:rPr lang="en-US" dirty="0" smtClean="0"/>
              <a:t>Merger clause in MOA shall exists in all cos.</a:t>
            </a:r>
          </a:p>
          <a:p>
            <a:pPr algn="just"/>
            <a:r>
              <a:rPr lang="en-US" dirty="0" smtClean="0"/>
              <a:t>Business of transferor co. shall exists in MOA of Transferee co.</a:t>
            </a:r>
          </a:p>
          <a:p>
            <a:pPr algn="just"/>
            <a:r>
              <a:rPr lang="en-US" dirty="0" err="1" smtClean="0"/>
              <a:t>Upto</a:t>
            </a:r>
            <a:r>
              <a:rPr lang="en-US" dirty="0" smtClean="0"/>
              <a:t>-date filing of Balance sheet </a:t>
            </a:r>
          </a:p>
          <a:p>
            <a:pPr algn="just"/>
            <a:r>
              <a:rPr lang="en-US" dirty="0" smtClean="0"/>
              <a:t>BEN 2, DPT 3, INC 22A wherever applicable shall be filed</a:t>
            </a:r>
          </a:p>
          <a:p>
            <a:pPr algn="just"/>
            <a:r>
              <a:rPr lang="en-US" dirty="0" smtClean="0"/>
              <a:t>No enquiry, investigation, prosecution pending</a:t>
            </a:r>
            <a:endParaRPr lang="en-IN" dirty="0"/>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Tree>
    <p:extLst>
      <p:ext uri="{BB962C8B-B14F-4D97-AF65-F5344CB8AC3E}">
        <p14:creationId xmlns:p14="http://schemas.microsoft.com/office/powerpoint/2010/main" val="22870999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315615"/>
          </a:xfrm>
        </p:spPr>
        <p:txBody>
          <a:bodyPr/>
          <a:lstStyle/>
          <a:p>
            <a:r>
              <a:rPr lang="en-US" dirty="0"/>
              <a:t>Appointed </a:t>
            </a:r>
            <a:r>
              <a:rPr lang="en-US" dirty="0" smtClean="0"/>
              <a:t>DATE – 1</a:t>
            </a:r>
            <a:r>
              <a:rPr lang="en-US" baseline="30000" dirty="0" smtClean="0"/>
              <a:t>st</a:t>
            </a:r>
            <a:r>
              <a:rPr lang="en-US" dirty="0" smtClean="0"/>
              <a:t> April OR ???</a:t>
            </a:r>
            <a:endParaRPr lang="en-IN" dirty="0"/>
          </a:p>
        </p:txBody>
      </p:sp>
      <p:sp>
        <p:nvSpPr>
          <p:cNvPr id="3" name="Content Placeholder 2"/>
          <p:cNvSpPr>
            <a:spLocks noGrp="1"/>
          </p:cNvSpPr>
          <p:nvPr>
            <p:ph idx="1"/>
          </p:nvPr>
        </p:nvSpPr>
        <p:spPr>
          <a:xfrm>
            <a:off x="982133" y="1772816"/>
            <a:ext cx="7838339" cy="4700482"/>
          </a:xfrm>
        </p:spPr>
        <p:txBody>
          <a:bodyPr>
            <a:normAutofit/>
          </a:bodyPr>
          <a:lstStyle/>
          <a:p>
            <a:pPr algn="just"/>
            <a:r>
              <a:rPr lang="en-IN" sz="2800" dirty="0"/>
              <a:t>Where the “appointed date” is a specified calendar date, it may precede the date of filing of application of merger/amalgamation </a:t>
            </a:r>
            <a:endParaRPr lang="en-IN" sz="2800" dirty="0" smtClean="0"/>
          </a:p>
          <a:p>
            <a:pPr algn="just"/>
            <a:r>
              <a:rPr lang="en-IN" sz="2800" dirty="0" smtClean="0"/>
              <a:t> </a:t>
            </a:r>
            <a:r>
              <a:rPr lang="en-IN" sz="2800" dirty="0"/>
              <a:t>if the “appointed date” is dated beyond a year from the date of filing, justification for the same will be required to be stated in the scheme and the same cannot be opposed to public interest</a:t>
            </a:r>
            <a:r>
              <a:rPr lang="en-IN" sz="2800" dirty="0" smtClean="0"/>
              <a:t>.</a:t>
            </a:r>
          </a:p>
          <a:p>
            <a:pPr marL="0" indent="0">
              <a:buNone/>
            </a:pPr>
            <a:endParaRPr lang="en-IN" dirty="0"/>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
        <p:nvSpPr>
          <p:cNvPr id="5" name="Rounded Rectangle 4"/>
          <p:cNvSpPr/>
          <p:nvPr/>
        </p:nvSpPr>
        <p:spPr>
          <a:xfrm>
            <a:off x="1475656" y="348844"/>
            <a:ext cx="1584176" cy="395699"/>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latin typeface="Arial Black" panose="020B0A04020102020204" pitchFamily="34" charset="0"/>
              </a:rPr>
              <a:t>STEP 2</a:t>
            </a:r>
            <a:endParaRPr lang="en-IN" dirty="0">
              <a:latin typeface="Arial Black" panose="020B0A04020102020204" pitchFamily="34" charset="0"/>
            </a:endParaRPr>
          </a:p>
        </p:txBody>
      </p:sp>
    </p:spTree>
    <p:extLst>
      <p:ext uri="{BB962C8B-B14F-4D97-AF65-F5344CB8AC3E}">
        <p14:creationId xmlns:p14="http://schemas.microsoft.com/office/powerpoint/2010/main" val="40452574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747663"/>
          </a:xfrm>
        </p:spPr>
        <p:txBody>
          <a:bodyPr>
            <a:normAutofit/>
          </a:bodyPr>
          <a:lstStyle/>
          <a:p>
            <a:r>
              <a:rPr lang="en-US" dirty="0" smtClean="0"/>
              <a:t>Date of Financial Statement</a:t>
            </a:r>
            <a:br>
              <a:rPr lang="en-US" dirty="0" smtClean="0"/>
            </a:br>
            <a:r>
              <a:rPr lang="en-US" dirty="0" smtClean="0"/>
              <a:t>Audited / Unaudited</a:t>
            </a:r>
            <a:endParaRPr lang="en-IN" dirty="0"/>
          </a:p>
        </p:txBody>
      </p:sp>
      <p:sp>
        <p:nvSpPr>
          <p:cNvPr id="3" name="Content Placeholder 2"/>
          <p:cNvSpPr>
            <a:spLocks noGrp="1"/>
          </p:cNvSpPr>
          <p:nvPr>
            <p:ph idx="1"/>
          </p:nvPr>
        </p:nvSpPr>
        <p:spPr>
          <a:xfrm>
            <a:off x="1043608" y="2169840"/>
            <a:ext cx="7704667" cy="4515032"/>
          </a:xfrm>
        </p:spPr>
        <p:txBody>
          <a:bodyPr>
            <a:normAutofit/>
          </a:bodyPr>
          <a:lstStyle/>
          <a:p>
            <a:r>
              <a:rPr lang="en-US" sz="3600" dirty="0"/>
              <a:t>As on </a:t>
            </a:r>
            <a:r>
              <a:rPr lang="en-US" sz="3600" dirty="0" smtClean="0"/>
              <a:t>31.03.2022-</a:t>
            </a:r>
            <a:r>
              <a:rPr lang="en-US" sz="3600" dirty="0"/>
              <a:t>-?????</a:t>
            </a:r>
          </a:p>
          <a:p>
            <a:r>
              <a:rPr lang="en-US" sz="3600" dirty="0"/>
              <a:t>Provisional statement </a:t>
            </a:r>
            <a:r>
              <a:rPr lang="en-US" sz="3600" dirty="0" smtClean="0"/>
              <a:t>(required for CAA 10- not older than 60 days </a:t>
            </a:r>
            <a:r>
              <a:rPr lang="en-US" sz="3600" dirty="0" smtClean="0"/>
              <a:t>??</a:t>
            </a:r>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Tree>
    <p:extLst>
      <p:ext uri="{BB962C8B-B14F-4D97-AF65-F5344CB8AC3E}">
        <p14:creationId xmlns:p14="http://schemas.microsoft.com/office/powerpoint/2010/main" val="33791721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027583"/>
          </a:xfrm>
        </p:spPr>
        <p:txBody>
          <a:bodyPr/>
          <a:lstStyle/>
          <a:p>
            <a:r>
              <a:rPr lang="en-US" dirty="0" smtClean="0"/>
              <a:t>Valuation Analysis</a:t>
            </a:r>
            <a:endParaRPr lang="en-US" dirty="0"/>
          </a:p>
        </p:txBody>
      </p:sp>
      <p:sp>
        <p:nvSpPr>
          <p:cNvPr id="3" name="Content Placeholder 2"/>
          <p:cNvSpPr>
            <a:spLocks noGrp="1"/>
          </p:cNvSpPr>
          <p:nvPr>
            <p:ph idx="1"/>
          </p:nvPr>
        </p:nvSpPr>
        <p:spPr>
          <a:xfrm>
            <a:off x="982133" y="1700808"/>
            <a:ext cx="7704667" cy="4299008"/>
          </a:xfrm>
        </p:spPr>
        <p:txBody>
          <a:bodyPr>
            <a:normAutofit fontScale="70000" lnSpcReduction="20000"/>
          </a:bodyPr>
          <a:lstStyle/>
          <a:p>
            <a:pPr algn="ctr">
              <a:buNone/>
            </a:pPr>
            <a:r>
              <a:rPr lang="en-US" sz="8000" dirty="0"/>
              <a:t>By Registered </a:t>
            </a:r>
            <a:r>
              <a:rPr lang="en-US" sz="8000" dirty="0" err="1"/>
              <a:t>Valuer</a:t>
            </a:r>
            <a:r>
              <a:rPr lang="en-US" sz="8000" dirty="0"/>
              <a:t> -247</a:t>
            </a:r>
          </a:p>
          <a:p>
            <a:pPr algn="ctr">
              <a:buNone/>
            </a:pPr>
            <a:r>
              <a:rPr lang="en-US" sz="8000" dirty="0" err="1"/>
              <a:t>w.e.f</a:t>
            </a:r>
            <a:r>
              <a:rPr lang="en-US" sz="8000" dirty="0"/>
              <a:t>. </a:t>
            </a:r>
            <a:r>
              <a:rPr lang="en-US" sz="8000" dirty="0" smtClean="0"/>
              <a:t>01.02.2019</a:t>
            </a:r>
          </a:p>
          <a:p>
            <a:pPr algn="ctr">
              <a:buNone/>
            </a:pPr>
            <a:endParaRPr lang="en-US" sz="8000" dirty="0" smtClean="0"/>
          </a:p>
          <a:p>
            <a:pPr algn="ctr">
              <a:buNone/>
            </a:pPr>
            <a:r>
              <a:rPr lang="en-US" sz="8000" dirty="0" smtClean="0"/>
              <a:t>DCF / NAV / FMV</a:t>
            </a:r>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
        <p:nvSpPr>
          <p:cNvPr id="5" name="Rounded Rectangle 4"/>
          <p:cNvSpPr/>
          <p:nvPr/>
        </p:nvSpPr>
        <p:spPr>
          <a:xfrm>
            <a:off x="1475656" y="301100"/>
            <a:ext cx="1584176" cy="395699"/>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latin typeface="Arial Black" panose="020B0A04020102020204" pitchFamily="34" charset="0"/>
              </a:rPr>
              <a:t>STEP 3</a:t>
            </a:r>
            <a:endParaRPr lang="en-IN" dirty="0">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955575"/>
          </a:xfrm>
        </p:spPr>
        <p:txBody>
          <a:bodyPr/>
          <a:lstStyle/>
          <a:p>
            <a:r>
              <a:rPr lang="en-US" dirty="0" smtClean="0"/>
              <a:t>APPROVAL OF BOARD</a:t>
            </a:r>
            <a:endParaRPr lang="en-IN" dirty="0"/>
          </a:p>
        </p:txBody>
      </p:sp>
      <p:sp>
        <p:nvSpPr>
          <p:cNvPr id="3" name="Content Placeholder 2"/>
          <p:cNvSpPr>
            <a:spLocks noGrp="1"/>
          </p:cNvSpPr>
          <p:nvPr>
            <p:ph idx="1"/>
          </p:nvPr>
        </p:nvSpPr>
        <p:spPr>
          <a:xfrm>
            <a:off x="982133" y="1268760"/>
            <a:ext cx="7704667" cy="4731056"/>
          </a:xfrm>
        </p:spPr>
        <p:txBody>
          <a:bodyPr/>
          <a:lstStyle/>
          <a:p>
            <a:r>
              <a:rPr lang="en-US" dirty="0" smtClean="0"/>
              <a:t>Approva</a:t>
            </a:r>
            <a:r>
              <a:rPr lang="en-US" dirty="0" smtClean="0"/>
              <a:t>l of</a:t>
            </a:r>
            <a:r>
              <a:rPr lang="en-US" dirty="0" smtClean="0"/>
              <a:t> Scheme</a:t>
            </a:r>
          </a:p>
          <a:p>
            <a:r>
              <a:rPr lang="en-US" dirty="0" smtClean="0"/>
              <a:t>Valuation report &amp; determination of ratio</a:t>
            </a:r>
            <a:endParaRPr lang="en-US" dirty="0"/>
          </a:p>
          <a:p>
            <a:r>
              <a:rPr lang="en-US" dirty="0" smtClean="0"/>
              <a:t>Declaration </a:t>
            </a:r>
            <a:r>
              <a:rPr lang="en-US" dirty="0"/>
              <a:t>of Solvency</a:t>
            </a:r>
          </a:p>
          <a:p>
            <a:r>
              <a:rPr lang="en-US" dirty="0"/>
              <a:t>Statement of Assets </a:t>
            </a:r>
            <a:r>
              <a:rPr lang="en-US" dirty="0" smtClean="0"/>
              <a:t>&amp; Liabilities / Financials audited / unaudited</a:t>
            </a:r>
          </a:p>
          <a:p>
            <a:r>
              <a:rPr lang="en-US" dirty="0" smtClean="0"/>
              <a:t>Finalization of shareholders &amp; Creditors list</a:t>
            </a:r>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
        <p:nvSpPr>
          <p:cNvPr id="5" name="Rounded Rectangle 4"/>
          <p:cNvSpPr/>
          <p:nvPr/>
        </p:nvSpPr>
        <p:spPr>
          <a:xfrm>
            <a:off x="1475656" y="301100"/>
            <a:ext cx="1584176" cy="395699"/>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latin typeface="Arial Black" panose="020B0A04020102020204" pitchFamily="34" charset="0"/>
              </a:rPr>
              <a:t>STEP 4</a:t>
            </a:r>
            <a:endParaRPr lang="en-IN" dirty="0">
              <a:latin typeface="Arial Black" panose="020B0A04020102020204" pitchFamily="34" charset="0"/>
            </a:endParaRPr>
          </a:p>
        </p:txBody>
      </p:sp>
    </p:spTree>
    <p:extLst>
      <p:ext uri="{BB962C8B-B14F-4D97-AF65-F5344CB8AC3E}">
        <p14:creationId xmlns:p14="http://schemas.microsoft.com/office/powerpoint/2010/main" val="13225178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099591"/>
          </a:xfrm>
        </p:spPr>
        <p:txBody>
          <a:bodyPr/>
          <a:lstStyle/>
          <a:p>
            <a:r>
              <a:rPr lang="en-US" dirty="0" smtClean="0"/>
              <a:t>Certificates by Stat. Auditor  </a:t>
            </a:r>
            <a:endParaRPr lang="en-IN" dirty="0"/>
          </a:p>
        </p:txBody>
      </p:sp>
      <p:sp>
        <p:nvSpPr>
          <p:cNvPr id="3" name="Content Placeholder 2"/>
          <p:cNvSpPr>
            <a:spLocks noGrp="1"/>
          </p:cNvSpPr>
          <p:nvPr>
            <p:ph idx="1"/>
          </p:nvPr>
        </p:nvSpPr>
        <p:spPr>
          <a:xfrm>
            <a:off x="982133" y="1556792"/>
            <a:ext cx="7704667" cy="4443024"/>
          </a:xfrm>
        </p:spPr>
        <p:txBody>
          <a:bodyPr/>
          <a:lstStyle/>
          <a:p>
            <a:pPr marL="0" indent="0">
              <a:buNone/>
            </a:pPr>
            <a:r>
              <a:rPr lang="en-US" dirty="0" smtClean="0"/>
              <a:t>Verifying</a:t>
            </a:r>
            <a:r>
              <a:rPr lang="en-US" dirty="0"/>
              <a:t>– </a:t>
            </a:r>
            <a:endParaRPr lang="en-US" dirty="0" smtClean="0"/>
          </a:p>
          <a:p>
            <a:r>
              <a:rPr lang="en-US" dirty="0" smtClean="0"/>
              <a:t>List of Shareholders</a:t>
            </a:r>
            <a:endParaRPr lang="en-US" dirty="0"/>
          </a:p>
          <a:p>
            <a:r>
              <a:rPr lang="en-US" dirty="0"/>
              <a:t>Creditors– Sec+ Unsec+allllllllll</a:t>
            </a:r>
          </a:p>
          <a:p>
            <a:r>
              <a:rPr lang="en-US" dirty="0"/>
              <a:t>Debenture</a:t>
            </a:r>
          </a:p>
          <a:p>
            <a:r>
              <a:rPr lang="en-US" dirty="0"/>
              <a:t>Accounting Treatment -133</a:t>
            </a:r>
            <a:endParaRPr lang="en-IN" dirty="0"/>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Tree>
    <p:extLst>
      <p:ext uri="{BB962C8B-B14F-4D97-AF65-F5344CB8AC3E}">
        <p14:creationId xmlns:p14="http://schemas.microsoft.com/office/powerpoint/2010/main" val="21668611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692696"/>
            <a:ext cx="6947127" cy="1938535"/>
          </a:xfrm>
        </p:spPr>
        <p:txBody>
          <a:bodyPr>
            <a:normAutofit/>
          </a:bodyPr>
          <a:lstStyle/>
          <a:p>
            <a:pPr algn="ctr"/>
            <a:r>
              <a:rPr lang="en-US" dirty="0" smtClean="0"/>
              <a:t>Governing Provisions</a:t>
            </a:r>
            <a:br>
              <a:rPr lang="en-US" dirty="0" smtClean="0"/>
            </a:br>
            <a:endParaRPr lang="en-US" dirty="0"/>
          </a:p>
        </p:txBody>
      </p:sp>
      <p:sp>
        <p:nvSpPr>
          <p:cNvPr id="3" name="Subtitle 2"/>
          <p:cNvSpPr>
            <a:spLocks noGrp="1"/>
          </p:cNvSpPr>
          <p:nvPr>
            <p:ph type="subTitle" idx="1"/>
          </p:nvPr>
        </p:nvSpPr>
        <p:spPr>
          <a:xfrm>
            <a:off x="1907704" y="1988840"/>
            <a:ext cx="6779097" cy="3778358"/>
          </a:xfrm>
        </p:spPr>
        <p:txBody>
          <a:bodyPr>
            <a:normAutofit fontScale="92500"/>
          </a:bodyPr>
          <a:lstStyle/>
          <a:p>
            <a:pPr algn="just"/>
            <a:r>
              <a:rPr lang="en-US" sz="2800" dirty="0"/>
              <a:t>Sec. </a:t>
            </a:r>
            <a:r>
              <a:rPr lang="en-US" sz="2800" dirty="0" smtClean="0"/>
              <a:t>230 to 240 of the Companies Act 2013</a:t>
            </a:r>
          </a:p>
          <a:p>
            <a:pPr algn="ctr"/>
            <a:r>
              <a:rPr lang="en-US" sz="2800" dirty="0"/>
              <a:t>&amp;</a:t>
            </a:r>
            <a:endParaRPr lang="en-US" sz="2800" dirty="0" smtClean="0"/>
          </a:p>
          <a:p>
            <a:pPr algn="just"/>
            <a:r>
              <a:rPr lang="en-US" sz="2800" dirty="0" smtClean="0"/>
              <a:t>The Companies </a:t>
            </a:r>
            <a:r>
              <a:rPr lang="en-US" sz="2800" dirty="0"/>
              <a:t>(Compromises, Arrangements and Amalgamations) Rules, 2016 </a:t>
            </a:r>
            <a:endParaRPr lang="en-US" sz="2800" dirty="0" smtClean="0"/>
          </a:p>
          <a:p>
            <a:pPr algn="ctr"/>
            <a:r>
              <a:rPr lang="en-US" sz="2800" dirty="0"/>
              <a:t>&amp;</a:t>
            </a:r>
            <a:endParaRPr lang="en-US" sz="2800" dirty="0" smtClean="0"/>
          </a:p>
          <a:p>
            <a:pPr algn="just"/>
            <a:r>
              <a:rPr lang="en-US" sz="2800" dirty="0" smtClean="0"/>
              <a:t>NCLT </a:t>
            </a:r>
            <a:r>
              <a:rPr lang="en-US" sz="2800" dirty="0"/>
              <a:t>Rules </a:t>
            </a:r>
            <a:r>
              <a:rPr lang="en-US" sz="2800" dirty="0" smtClean="0"/>
              <a:t>2016 (Other than Fast track mergers)</a:t>
            </a:r>
            <a:endParaRPr 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Notice of proposed </a:t>
            </a:r>
            <a:r>
              <a:rPr lang="en-US" dirty="0" smtClean="0"/>
              <a:t>scheme –</a:t>
            </a:r>
            <a:r>
              <a:rPr lang="en-US" dirty="0"/>
              <a:t>Sec. 233(1)(a)</a:t>
            </a:r>
          </a:p>
        </p:txBody>
      </p:sp>
      <p:sp>
        <p:nvSpPr>
          <p:cNvPr id="3" name="Content Placeholder 2"/>
          <p:cNvSpPr>
            <a:spLocks noGrp="1"/>
          </p:cNvSpPr>
          <p:nvPr>
            <p:ph idx="1"/>
          </p:nvPr>
        </p:nvSpPr>
        <p:spPr>
          <a:xfrm>
            <a:off x="982133" y="2276872"/>
            <a:ext cx="7704667" cy="3722944"/>
          </a:xfrm>
        </p:spPr>
        <p:txBody>
          <a:bodyPr>
            <a:normAutofit fontScale="92500" lnSpcReduction="10000"/>
          </a:bodyPr>
          <a:lstStyle/>
          <a:p>
            <a:pPr algn="just"/>
            <a:r>
              <a:rPr lang="en-US" dirty="0" smtClean="0"/>
              <a:t>Notice inviting </a:t>
            </a:r>
            <a:r>
              <a:rPr lang="en-US" dirty="0"/>
              <a:t>objections / suggestions in </a:t>
            </a:r>
            <a:r>
              <a:rPr lang="en-US" b="1" dirty="0"/>
              <a:t>Form CAA.9 </a:t>
            </a:r>
            <a:endParaRPr lang="en-US" b="1" dirty="0" smtClean="0"/>
          </a:p>
          <a:p>
            <a:pPr algn="just"/>
            <a:endParaRPr lang="en-US" b="1" dirty="0" smtClean="0"/>
          </a:p>
          <a:p>
            <a:pPr algn="just"/>
            <a:r>
              <a:rPr lang="en-US" dirty="0" smtClean="0"/>
              <a:t>To be </a:t>
            </a:r>
            <a:r>
              <a:rPr lang="en-US" dirty="0" smtClean="0"/>
              <a:t>given to </a:t>
            </a:r>
            <a:r>
              <a:rPr lang="en-US" b="1" dirty="0" smtClean="0"/>
              <a:t>ROC </a:t>
            </a:r>
            <a:r>
              <a:rPr lang="en-US" b="1" dirty="0"/>
              <a:t>&amp; OL </a:t>
            </a:r>
            <a:r>
              <a:rPr lang="en-US" dirty="0"/>
              <a:t>or persons whose interest is likely to be affected by the scheme (i.e., IT Dept., RBI, SEBI, CCI, if necessary, or other sectoral regulators or authorities) </a:t>
            </a:r>
          </a:p>
          <a:p>
            <a:pPr>
              <a:buNone/>
            </a:pPr>
            <a:endParaRPr lang="en-US" dirty="0"/>
          </a:p>
          <a:p>
            <a:pPr algn="just"/>
            <a:r>
              <a:rPr lang="en-US" dirty="0"/>
              <a:t>Time </a:t>
            </a:r>
            <a:r>
              <a:rPr lang="en-US" dirty="0" smtClean="0"/>
              <a:t>--- objection / suggestion shall be received within </a:t>
            </a:r>
            <a:r>
              <a:rPr lang="en-US" dirty="0"/>
              <a:t>30 days </a:t>
            </a:r>
          </a:p>
          <a:p>
            <a:pPr>
              <a:buNone/>
            </a:pPr>
            <a:endParaRPr lang="en-US" dirty="0"/>
          </a:p>
          <a:p>
            <a:pPr algn="just"/>
            <a:r>
              <a:rPr lang="en-US" dirty="0"/>
              <a:t>Issued By – All Transferor Cos. &amp; Transferee </a:t>
            </a:r>
            <a:r>
              <a:rPr lang="en-US" dirty="0" smtClean="0"/>
              <a:t>Co.</a:t>
            </a:r>
            <a:endParaRPr lang="en-US" dirty="0"/>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
        <p:nvSpPr>
          <p:cNvPr id="5" name="Rounded Rectangle 4"/>
          <p:cNvSpPr/>
          <p:nvPr/>
        </p:nvSpPr>
        <p:spPr>
          <a:xfrm>
            <a:off x="1475656" y="301100"/>
            <a:ext cx="1584176" cy="395699"/>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latin typeface="Arial Black" panose="020B0A04020102020204" pitchFamily="34" charset="0"/>
              </a:rPr>
              <a:t>STEP 5</a:t>
            </a:r>
            <a:endParaRPr lang="en-IN" dirty="0">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498" y="155448"/>
            <a:ext cx="8229600" cy="1252728"/>
          </a:xfrm>
        </p:spPr>
        <p:txBody>
          <a:bodyPr>
            <a:normAutofit/>
          </a:bodyPr>
          <a:lstStyle/>
          <a:p>
            <a:r>
              <a:rPr lang="en-US" dirty="0" smtClean="0"/>
              <a:t>               Form </a:t>
            </a:r>
            <a:r>
              <a:rPr lang="en-US" dirty="0"/>
              <a:t>CAA-9-Notice to OL/ROC</a:t>
            </a:r>
          </a:p>
        </p:txBody>
      </p:sp>
      <p:sp>
        <p:nvSpPr>
          <p:cNvPr id="3" name="Content Placeholder 2"/>
          <p:cNvSpPr>
            <a:spLocks noGrp="1"/>
          </p:cNvSpPr>
          <p:nvPr>
            <p:ph idx="1"/>
          </p:nvPr>
        </p:nvSpPr>
        <p:spPr>
          <a:xfrm>
            <a:off x="457200" y="1600200"/>
            <a:ext cx="8229600" cy="4952999"/>
          </a:xfrm>
        </p:spPr>
        <p:txBody>
          <a:bodyPr>
            <a:normAutofit fontScale="92500" lnSpcReduction="20000"/>
          </a:bodyPr>
          <a:lstStyle/>
          <a:p>
            <a:pPr algn="ctr">
              <a:buNone/>
            </a:pPr>
            <a:r>
              <a:rPr lang="en-US" b="1" dirty="0"/>
              <a:t>FORM NO. CAA.9</a:t>
            </a:r>
          </a:p>
          <a:p>
            <a:pPr algn="ctr">
              <a:buNone/>
            </a:pPr>
            <a:r>
              <a:rPr lang="en-US" dirty="0"/>
              <a:t>[Pursuant to section 233(1)(a) and rule 25(1)]</a:t>
            </a:r>
          </a:p>
          <a:p>
            <a:pPr algn="ctr">
              <a:buNone/>
            </a:pPr>
            <a:endParaRPr lang="en-US" dirty="0"/>
          </a:p>
          <a:p>
            <a:pPr algn="just"/>
            <a:r>
              <a:rPr lang="en-US" b="1" dirty="0"/>
              <a:t>Notice of the scheme inviting objections or suggestions</a:t>
            </a:r>
          </a:p>
          <a:p>
            <a:pPr>
              <a:buNone/>
            </a:pPr>
            <a:endParaRPr lang="en-US" b="1" dirty="0"/>
          </a:p>
          <a:p>
            <a:pPr algn="just"/>
            <a:r>
              <a:rPr lang="en-US" dirty="0"/>
              <a:t>Notice is hereby given by M/s …] (transferor / transferee company) that a scheme of merger or amalgamation is</a:t>
            </a:r>
          </a:p>
          <a:p>
            <a:pPr algn="just">
              <a:buNone/>
            </a:pPr>
            <a:r>
              <a:rPr lang="en-US" dirty="0"/>
              <a:t>     proposed to be entered with M/s […] (transferor / transferee company) and in pursuance of sub-section (1)(a) of Section 233 of the Companies Act, 2013, objections or suggestions are invited in respect of the scheme.</a:t>
            </a:r>
          </a:p>
          <a:p>
            <a:pPr algn="just"/>
            <a:r>
              <a:rPr lang="en-US" dirty="0"/>
              <a:t>A </a:t>
            </a:r>
            <a:r>
              <a:rPr lang="en-US" b="1" dirty="0"/>
              <a:t>copy of the scheme of merger or amalgamation is enclosed</a:t>
            </a:r>
            <a:r>
              <a:rPr lang="en-US" dirty="0"/>
              <a:t>.</a:t>
            </a:r>
          </a:p>
          <a:p>
            <a:pPr algn="just"/>
            <a:r>
              <a:rPr lang="en-US" dirty="0"/>
              <a:t>Objections or suggestions are invited from –</a:t>
            </a:r>
          </a:p>
        </p:txBody>
      </p:sp>
      <p:sp>
        <p:nvSpPr>
          <p:cNvPr id="4" name="Footer Placeholder 3"/>
          <p:cNvSpPr>
            <a:spLocks noGrp="1"/>
          </p:cNvSpPr>
          <p:nvPr>
            <p:ph type="ftr" sz="quarter" idx="11"/>
          </p:nvPr>
        </p:nvSpPr>
        <p:spPr>
          <a:xfrm>
            <a:off x="3636281" y="6583680"/>
            <a:ext cx="5507719" cy="274320"/>
          </a:xfrm>
        </p:spPr>
        <p:txBody>
          <a:bodyPr/>
          <a:lstStyle/>
          <a:p>
            <a:pPr algn="r"/>
            <a:r>
              <a:rPr lang="en-US" smtClean="0"/>
              <a:t>By CS Sneha Khaitan Jalan &amp; CS Urvi Sanghvi</a:t>
            </a:r>
            <a:endParaRPr lang="en-US" dirty="0"/>
          </a:p>
        </p:txBody>
      </p:sp>
      <p:sp>
        <p:nvSpPr>
          <p:cNvPr id="5" name="Oval 4"/>
          <p:cNvSpPr/>
          <p:nvPr/>
        </p:nvSpPr>
        <p:spPr>
          <a:xfrm>
            <a:off x="251520" y="297156"/>
            <a:ext cx="1800200" cy="1111020"/>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dirty="0" smtClean="0"/>
              <a:t>CAA 9 FORMAT</a:t>
            </a:r>
            <a:endParaRPr lang="en-IN"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315615"/>
          </a:xfrm>
        </p:spPr>
        <p:txBody>
          <a:bodyPr/>
          <a:lstStyle/>
          <a:p>
            <a:r>
              <a:rPr lang="en-US" dirty="0" smtClean="0"/>
              <a:t>         Form </a:t>
            </a:r>
            <a:r>
              <a:rPr lang="en-US" dirty="0"/>
              <a:t>CAA-9-Notice to OL/ROC</a:t>
            </a:r>
          </a:p>
        </p:txBody>
      </p:sp>
      <p:sp>
        <p:nvSpPr>
          <p:cNvPr id="3" name="Content Placeholder 2"/>
          <p:cNvSpPr>
            <a:spLocks noGrp="1"/>
          </p:cNvSpPr>
          <p:nvPr>
            <p:ph idx="1"/>
          </p:nvPr>
        </p:nvSpPr>
        <p:spPr/>
        <p:txBody>
          <a:bodyPr/>
          <a:lstStyle/>
          <a:p>
            <a:pPr algn="just"/>
            <a:r>
              <a:rPr lang="en-US" dirty="0"/>
              <a:t>(</a:t>
            </a:r>
            <a:r>
              <a:rPr lang="en-US" dirty="0" err="1"/>
              <a:t>i</a:t>
            </a:r>
            <a:r>
              <a:rPr lang="en-US" dirty="0"/>
              <a:t>) </a:t>
            </a:r>
            <a:r>
              <a:rPr lang="en-US" u="sng" dirty="0"/>
              <a:t>the Registrar </a:t>
            </a:r>
            <a:r>
              <a:rPr lang="en-US" dirty="0"/>
              <a:t>(mention the details of the 	Registrar of the area where the registered 	office of the transferor / transferee 	company is situated);</a:t>
            </a:r>
          </a:p>
          <a:p>
            <a:endParaRPr lang="en-US" dirty="0"/>
          </a:p>
          <a:p>
            <a:pPr algn="just"/>
            <a:r>
              <a:rPr lang="en-US" dirty="0"/>
              <a:t>(ii) </a:t>
            </a:r>
            <a:r>
              <a:rPr lang="en-US" u="sng" dirty="0"/>
              <a:t>Official Liquidator </a:t>
            </a:r>
            <a:r>
              <a:rPr lang="en-US" dirty="0"/>
              <a:t>(mention the details of 	the Official Liquidator of the area where 	the registered office of the transferor 	company is situated); and</a:t>
            </a:r>
          </a:p>
          <a:p>
            <a:endParaRPr lang="en-US" dirty="0"/>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
        <p:nvSpPr>
          <p:cNvPr id="5" name="Oval 4"/>
          <p:cNvSpPr/>
          <p:nvPr/>
        </p:nvSpPr>
        <p:spPr>
          <a:xfrm>
            <a:off x="82033" y="469033"/>
            <a:ext cx="1800200" cy="1111020"/>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dirty="0" smtClean="0"/>
              <a:t>CAA 9 FORMAT</a:t>
            </a:r>
            <a:endParaRPr lang="en-IN"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988537"/>
          </a:xfrm>
        </p:spPr>
        <p:txBody>
          <a:bodyPr/>
          <a:lstStyle/>
          <a:p>
            <a:r>
              <a:rPr lang="en-US" dirty="0" smtClean="0"/>
              <a:t>       Form </a:t>
            </a:r>
            <a:r>
              <a:rPr lang="en-US" dirty="0"/>
              <a:t>CAA-9-Notice to OL/ROC</a:t>
            </a:r>
          </a:p>
        </p:txBody>
      </p:sp>
      <p:sp>
        <p:nvSpPr>
          <p:cNvPr id="3" name="Content Placeholder 2"/>
          <p:cNvSpPr>
            <a:spLocks noGrp="1"/>
          </p:cNvSpPr>
          <p:nvPr>
            <p:ph idx="1"/>
          </p:nvPr>
        </p:nvSpPr>
        <p:spPr>
          <a:xfrm>
            <a:off x="982133" y="1445738"/>
            <a:ext cx="7704667" cy="4554078"/>
          </a:xfrm>
        </p:spPr>
        <p:txBody>
          <a:bodyPr>
            <a:normAutofit fontScale="70000" lnSpcReduction="20000"/>
          </a:bodyPr>
          <a:lstStyle/>
          <a:p>
            <a:pPr algn="just"/>
            <a:r>
              <a:rPr lang="en-US" dirty="0"/>
              <a:t>(iii) [Any person whose interest is likely to be affected by the 	proposed scheme].</a:t>
            </a:r>
          </a:p>
          <a:p>
            <a:endParaRPr lang="en-US" dirty="0"/>
          </a:p>
          <a:p>
            <a:pPr algn="just">
              <a:buNone/>
            </a:pPr>
            <a:r>
              <a:rPr lang="en-US" dirty="0"/>
              <a:t>      Any person mentioned in (</a:t>
            </a:r>
            <a:r>
              <a:rPr lang="en-US" dirty="0" err="1"/>
              <a:t>i</a:t>
            </a:r>
            <a:r>
              <a:rPr lang="en-US" dirty="0"/>
              <a:t>) , (ii) or (iii) above, desirous of providing objections or suggestions in respect of the scheme should send their objections or suggestions within thirty days from the date of this notice to […](the Central Government at …………………. (address) and to </a:t>
            </a:r>
            <a:r>
              <a:rPr lang="en-US" dirty="0" err="1"/>
              <a:t>Shri</a:t>
            </a:r>
            <a:r>
              <a:rPr lang="en-US" dirty="0"/>
              <a:t> _______ (address) being </a:t>
            </a:r>
            <a:r>
              <a:rPr lang="en-US" dirty="0" err="1"/>
              <a:t>authorised</a:t>
            </a:r>
            <a:r>
              <a:rPr lang="en-US" dirty="0"/>
              <a:t> representative of the transferor/ transferee company).</a:t>
            </a:r>
          </a:p>
          <a:p>
            <a:pPr>
              <a:buNone/>
            </a:pPr>
            <a:endParaRPr lang="en-US" dirty="0"/>
          </a:p>
          <a:p>
            <a:r>
              <a:rPr lang="en-US" dirty="0"/>
              <a:t>Date :</a:t>
            </a:r>
          </a:p>
          <a:p>
            <a:r>
              <a:rPr lang="en-US" dirty="0"/>
              <a:t>Place :                                                                                              </a:t>
            </a:r>
            <a:r>
              <a:rPr lang="en-US" dirty="0" err="1"/>
              <a:t>Sd</a:t>
            </a:r>
            <a:r>
              <a:rPr lang="en-US" dirty="0"/>
              <a:t>/-</a:t>
            </a:r>
          </a:p>
          <a:p>
            <a:pPr algn="just">
              <a:buNone/>
            </a:pPr>
            <a:r>
              <a:rPr lang="en-US" dirty="0"/>
              <a:t>            (mention the details of the </a:t>
            </a:r>
            <a:r>
              <a:rPr lang="en-US" dirty="0" err="1"/>
              <a:t>authorised</a:t>
            </a:r>
            <a:r>
              <a:rPr lang="en-US" dirty="0"/>
              <a:t> representative of the    </a:t>
            </a:r>
          </a:p>
          <a:p>
            <a:pPr algn="just">
              <a:buNone/>
            </a:pPr>
            <a:r>
              <a:rPr lang="en-US" dirty="0"/>
              <a:t>                                                                  transferor / transferee  company).</a:t>
            </a:r>
          </a:p>
          <a:p>
            <a:r>
              <a:rPr lang="en-US" b="1" dirty="0"/>
              <a:t>Enclosure: A copy of the scheme of merger or amalgamation</a:t>
            </a:r>
            <a:endParaRPr lang="en-US" dirty="0"/>
          </a:p>
          <a:p>
            <a:endParaRPr lang="en-US" dirty="0"/>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
        <p:nvSpPr>
          <p:cNvPr id="5" name="Oval 4"/>
          <p:cNvSpPr/>
          <p:nvPr/>
        </p:nvSpPr>
        <p:spPr>
          <a:xfrm>
            <a:off x="82033" y="334718"/>
            <a:ext cx="1800200" cy="1111020"/>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dirty="0" smtClean="0"/>
              <a:t>CAA 9 FORMAT</a:t>
            </a:r>
            <a:endParaRPr lang="en-IN"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ROC Filing</a:t>
            </a:r>
            <a:endParaRPr lang="en-IN" dirty="0"/>
          </a:p>
        </p:txBody>
      </p:sp>
      <p:sp>
        <p:nvSpPr>
          <p:cNvPr id="3" name="Content Placeholder 2"/>
          <p:cNvSpPr>
            <a:spLocks noGrp="1"/>
          </p:cNvSpPr>
          <p:nvPr>
            <p:ph idx="1"/>
          </p:nvPr>
        </p:nvSpPr>
        <p:spPr>
          <a:xfrm>
            <a:off x="982133" y="1988840"/>
            <a:ext cx="7704667" cy="4010976"/>
          </a:xfrm>
        </p:spPr>
        <p:txBody>
          <a:bodyPr/>
          <a:lstStyle/>
          <a:p>
            <a:r>
              <a:rPr lang="en-US" dirty="0" smtClean="0"/>
              <a:t>Form GNL-1 simultaneously with filing hard copy</a:t>
            </a:r>
          </a:p>
          <a:p>
            <a:r>
              <a:rPr lang="en-US" dirty="0" smtClean="0"/>
              <a:t>Who to file – All Transferor &amp; Transferee Co.</a:t>
            </a:r>
            <a:endParaRPr lang="en-US" dirty="0" smtClean="0"/>
          </a:p>
          <a:p>
            <a:pPr marL="0" indent="0">
              <a:buNone/>
            </a:pPr>
            <a:r>
              <a:rPr lang="en-US" dirty="0"/>
              <a:t> </a:t>
            </a:r>
            <a:r>
              <a:rPr lang="en-US" u="sng" dirty="0" smtClean="0"/>
              <a:t>Attachments</a:t>
            </a:r>
          </a:p>
          <a:p>
            <a:pPr>
              <a:buFont typeface="Wingdings" panose="05000000000000000000" pitchFamily="2" charset="2"/>
              <a:buChar char="v"/>
            </a:pPr>
            <a:r>
              <a:rPr lang="en-US" dirty="0" smtClean="0"/>
              <a:t>Notice in  CAA-9</a:t>
            </a:r>
            <a:endParaRPr lang="en-US" dirty="0"/>
          </a:p>
          <a:p>
            <a:pPr>
              <a:buFont typeface="Wingdings" panose="05000000000000000000" pitchFamily="2" charset="2"/>
              <a:buChar char="v"/>
            </a:pPr>
            <a:r>
              <a:rPr lang="en-US" dirty="0" smtClean="0"/>
              <a:t>Draft Sche</a:t>
            </a:r>
            <a:r>
              <a:rPr lang="en-US" dirty="0" smtClean="0"/>
              <a:t>me</a:t>
            </a:r>
          </a:p>
          <a:p>
            <a:pPr>
              <a:buFont typeface="Wingdings" panose="05000000000000000000" pitchFamily="2" charset="2"/>
              <a:buChar char="v"/>
            </a:pPr>
            <a:r>
              <a:rPr lang="en-US" dirty="0" smtClean="0"/>
              <a:t>Board resolution</a:t>
            </a:r>
            <a:endParaRPr lang="en-US" dirty="0"/>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Tree>
    <p:extLst>
      <p:ext uri="{BB962C8B-B14F-4D97-AF65-F5344CB8AC3E}">
        <p14:creationId xmlns:p14="http://schemas.microsoft.com/office/powerpoint/2010/main" val="23679123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filing CAA 9</a:t>
            </a:r>
            <a:endParaRPr lang="en-IN" dirty="0"/>
          </a:p>
        </p:txBody>
      </p:sp>
      <p:sp>
        <p:nvSpPr>
          <p:cNvPr id="3" name="Content Placeholder 2"/>
          <p:cNvSpPr>
            <a:spLocks noGrp="1"/>
          </p:cNvSpPr>
          <p:nvPr>
            <p:ph idx="1"/>
          </p:nvPr>
        </p:nvSpPr>
        <p:spPr/>
        <p:txBody>
          <a:bodyPr>
            <a:normAutofit/>
          </a:bodyPr>
          <a:lstStyle/>
          <a:p>
            <a:r>
              <a:rPr lang="en-US" sz="4400" dirty="0" smtClean="0"/>
              <a:t>Wait for objections / Suggestions form ROC / OL etc. (30 days)</a:t>
            </a:r>
            <a:endParaRPr lang="en-IN" sz="4400" dirty="0"/>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Tree>
    <p:extLst>
      <p:ext uri="{BB962C8B-B14F-4D97-AF65-F5344CB8AC3E}">
        <p14:creationId xmlns:p14="http://schemas.microsoft.com/office/powerpoint/2010/main" val="2970249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171599"/>
          </a:xfrm>
        </p:spPr>
        <p:txBody>
          <a:bodyPr/>
          <a:lstStyle/>
          <a:p>
            <a:r>
              <a:rPr lang="en-US" dirty="0" smtClean="0"/>
              <a:t>Filing of Declaration of Solvency</a:t>
            </a:r>
            <a:endParaRPr lang="en-IN" dirty="0"/>
          </a:p>
        </p:txBody>
      </p:sp>
      <p:sp>
        <p:nvSpPr>
          <p:cNvPr id="3" name="Content Placeholder 2"/>
          <p:cNvSpPr>
            <a:spLocks noGrp="1"/>
          </p:cNvSpPr>
          <p:nvPr>
            <p:ph idx="1"/>
          </p:nvPr>
        </p:nvSpPr>
        <p:spPr>
          <a:xfrm>
            <a:off x="982133" y="1772816"/>
            <a:ext cx="7704667" cy="4227000"/>
          </a:xfrm>
        </p:spPr>
        <p:txBody>
          <a:bodyPr/>
          <a:lstStyle/>
          <a:p>
            <a:r>
              <a:rPr lang="en-US" sz="3200" dirty="0" smtClean="0"/>
              <a:t>In Form CAA 10 along with </a:t>
            </a:r>
            <a:r>
              <a:rPr lang="en-US" sz="3200" dirty="0" smtClean="0">
                <a:solidFill>
                  <a:srgbClr val="FF0000"/>
                </a:solidFill>
              </a:rPr>
              <a:t>statement of asset / liabilities</a:t>
            </a:r>
            <a:r>
              <a:rPr lang="en-US" sz="3200" dirty="0" smtClean="0"/>
              <a:t>, Audit Report &amp; BR</a:t>
            </a:r>
          </a:p>
          <a:p>
            <a:r>
              <a:rPr lang="en-US" sz="3200" dirty="0" smtClean="0"/>
              <a:t>By all Transferor &amp; Transferee Cos.</a:t>
            </a:r>
          </a:p>
          <a:p>
            <a:r>
              <a:rPr lang="en-US" sz="3200" dirty="0" smtClean="0"/>
              <a:t>After 30 days of CAA 9 &amp; Before convening meeting of members &amp; Creditors</a:t>
            </a:r>
          </a:p>
          <a:p>
            <a:endParaRPr lang="en-IN" dirty="0"/>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
        <p:nvSpPr>
          <p:cNvPr id="5" name="Rounded Rectangle 4"/>
          <p:cNvSpPr/>
          <p:nvPr/>
        </p:nvSpPr>
        <p:spPr>
          <a:xfrm>
            <a:off x="1475656" y="301100"/>
            <a:ext cx="1584176" cy="395699"/>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latin typeface="Arial Black" panose="020B0A04020102020204" pitchFamily="34" charset="0"/>
              </a:rPr>
              <a:t>STEP 6</a:t>
            </a:r>
            <a:endParaRPr lang="en-IN" dirty="0">
              <a:latin typeface="Arial Black" panose="020B0A04020102020204" pitchFamily="34" charset="0"/>
            </a:endParaRPr>
          </a:p>
        </p:txBody>
      </p:sp>
    </p:spTree>
    <p:extLst>
      <p:ext uri="{BB962C8B-B14F-4D97-AF65-F5344CB8AC3E}">
        <p14:creationId xmlns:p14="http://schemas.microsoft.com/office/powerpoint/2010/main" val="41366946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CAA.10 Declaration of Solvency</a:t>
            </a:r>
          </a:p>
        </p:txBody>
      </p:sp>
      <p:sp>
        <p:nvSpPr>
          <p:cNvPr id="3" name="Content Placeholder 2"/>
          <p:cNvSpPr>
            <a:spLocks noGrp="1"/>
          </p:cNvSpPr>
          <p:nvPr>
            <p:ph idx="1"/>
          </p:nvPr>
        </p:nvSpPr>
        <p:spPr>
          <a:xfrm>
            <a:off x="982133" y="1772816"/>
            <a:ext cx="7704667" cy="4227000"/>
          </a:xfrm>
        </p:spPr>
        <p:txBody>
          <a:bodyPr>
            <a:normAutofit fontScale="77500" lnSpcReduction="20000"/>
          </a:bodyPr>
          <a:lstStyle/>
          <a:p>
            <a:pPr algn="ctr">
              <a:buNone/>
            </a:pPr>
            <a:r>
              <a:rPr lang="en-US" sz="2800" dirty="0"/>
              <a:t>[Pursuant to section 233(1)(c) and rule 25(2)]</a:t>
            </a:r>
          </a:p>
          <a:p>
            <a:pPr algn="ctr">
              <a:buNone/>
            </a:pPr>
            <a:r>
              <a:rPr lang="en-US" sz="2800" b="1" dirty="0"/>
              <a:t>Declaration of solvency</a:t>
            </a:r>
          </a:p>
          <a:p>
            <a:pPr>
              <a:buNone/>
            </a:pPr>
            <a:r>
              <a:rPr lang="en-US" sz="2800" dirty="0"/>
              <a:t>1.	(</a:t>
            </a:r>
            <a:r>
              <a:rPr lang="en-US" sz="2800" dirty="0" smtClean="0"/>
              <a:t>a) CIN </a:t>
            </a:r>
            <a:r>
              <a:rPr lang="en-US" sz="2800" dirty="0"/>
              <a:t>of company :</a:t>
            </a:r>
          </a:p>
          <a:p>
            <a:pPr>
              <a:buNone/>
            </a:pPr>
            <a:r>
              <a:rPr lang="en-US" sz="2800" dirty="0"/>
              <a:t>	(b) </a:t>
            </a:r>
            <a:r>
              <a:rPr lang="en-US" sz="2800" dirty="0" smtClean="0"/>
              <a:t>GLN </a:t>
            </a:r>
            <a:r>
              <a:rPr lang="en-US" sz="2800" dirty="0"/>
              <a:t>of company:</a:t>
            </a:r>
          </a:p>
          <a:p>
            <a:pPr>
              <a:buNone/>
            </a:pPr>
            <a:r>
              <a:rPr lang="en-US" sz="2800" dirty="0"/>
              <a:t>2. (a) Name of the company:</a:t>
            </a:r>
          </a:p>
          <a:p>
            <a:pPr>
              <a:buNone/>
            </a:pPr>
            <a:r>
              <a:rPr lang="en-US" sz="2800" dirty="0"/>
              <a:t>	(b) Address of the registered office of the company:</a:t>
            </a:r>
          </a:p>
          <a:p>
            <a:pPr>
              <a:buNone/>
            </a:pPr>
            <a:r>
              <a:rPr lang="en-US" sz="2800" dirty="0"/>
              <a:t>	(c) E-mail ID of the company:</a:t>
            </a:r>
          </a:p>
          <a:p>
            <a:pPr>
              <a:buNone/>
            </a:pPr>
            <a:r>
              <a:rPr lang="en-US" sz="2800" dirty="0"/>
              <a:t>3.(a) Whether the company is listed:</a:t>
            </a:r>
          </a:p>
          <a:p>
            <a:pPr>
              <a:buNone/>
            </a:pPr>
            <a:r>
              <a:rPr lang="en-US" sz="2800" dirty="0"/>
              <a:t> 		Yes</a:t>
            </a:r>
          </a:p>
          <a:p>
            <a:pPr>
              <a:buNone/>
            </a:pPr>
            <a:r>
              <a:rPr lang="en-US" sz="2800" dirty="0"/>
              <a:t>		 No</a:t>
            </a:r>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
        <p:nvSpPr>
          <p:cNvPr id="5" name="Oval 4"/>
          <p:cNvSpPr/>
          <p:nvPr/>
        </p:nvSpPr>
        <p:spPr>
          <a:xfrm>
            <a:off x="82033" y="334718"/>
            <a:ext cx="1800200" cy="1111020"/>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dirty="0" smtClean="0"/>
              <a:t>CAA 10 FORMAT</a:t>
            </a:r>
            <a:endParaRPr lang="en-IN" dirty="0"/>
          </a:p>
        </p:txBody>
      </p:sp>
    </p:spTree>
    <p:extLst>
      <p:ext uri="{BB962C8B-B14F-4D97-AF65-F5344CB8AC3E}">
        <p14:creationId xmlns:p14="http://schemas.microsoft.com/office/powerpoint/2010/main" val="17838373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CAA.10 Declaration of Solvency</a:t>
            </a:r>
          </a:p>
        </p:txBody>
      </p:sp>
      <p:sp>
        <p:nvSpPr>
          <p:cNvPr id="3" name="Content Placeholder 2"/>
          <p:cNvSpPr>
            <a:spLocks noGrp="1"/>
          </p:cNvSpPr>
          <p:nvPr>
            <p:ph idx="1"/>
          </p:nvPr>
        </p:nvSpPr>
        <p:spPr/>
        <p:txBody>
          <a:bodyPr>
            <a:normAutofit fontScale="70000" lnSpcReduction="20000"/>
          </a:bodyPr>
          <a:lstStyle/>
          <a:p>
            <a:pPr marL="693738" indent="-574675">
              <a:buNone/>
            </a:pPr>
            <a:r>
              <a:rPr lang="en-US" sz="2800" dirty="0"/>
              <a:t>(b) If listed, please specify the name(s) of the     stock exchange(s) where listed:</a:t>
            </a:r>
          </a:p>
          <a:p>
            <a:pPr marL="630238" indent="-511175">
              <a:buNone/>
            </a:pPr>
            <a:r>
              <a:rPr lang="en-US" sz="2800" dirty="0"/>
              <a:t>	-------------------------------------------------</a:t>
            </a:r>
          </a:p>
          <a:p>
            <a:pPr marL="630238" indent="-511175">
              <a:buNone/>
            </a:pPr>
            <a:r>
              <a:rPr lang="en-US" sz="2800" dirty="0"/>
              <a:t>4.  Date of Board of Directors’ resolution approving the scheme</a:t>
            </a:r>
          </a:p>
          <a:p>
            <a:pPr marL="630238" indent="-511175" algn="ctr">
              <a:buNone/>
            </a:pPr>
            <a:r>
              <a:rPr lang="en-US" sz="2800" b="1" dirty="0">
                <a:latin typeface="Times New Roman"/>
              </a:rPr>
              <a:t>Declaration of solvency</a:t>
            </a:r>
          </a:p>
          <a:p>
            <a:pPr marL="111125" indent="7938" algn="just">
              <a:buNone/>
            </a:pPr>
            <a:r>
              <a:rPr lang="en-US" sz="2800" dirty="0"/>
              <a:t>We, the directors of M/s …………………. do solemnly affirm and declare that we have made a full enquiry into the affairs of the company and have formed the opinion that the company is capable of meeting its liabilities as and when they fall due and that the company will not be rendered insolvent within a period of one year from the date of making this declaration</a:t>
            </a:r>
            <a:endParaRPr lang="en-US" sz="2800" b="1" dirty="0">
              <a:latin typeface="Times New Roman"/>
            </a:endParaRPr>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
        <p:nvSpPr>
          <p:cNvPr id="5" name="Oval 4"/>
          <p:cNvSpPr/>
          <p:nvPr/>
        </p:nvSpPr>
        <p:spPr>
          <a:xfrm>
            <a:off x="82033" y="334718"/>
            <a:ext cx="1800200" cy="1111020"/>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dirty="0" smtClean="0"/>
              <a:t>CAA 10 FORMAT</a:t>
            </a:r>
            <a:endParaRPr lang="en-IN" dirty="0"/>
          </a:p>
        </p:txBody>
      </p:sp>
    </p:spTree>
    <p:extLst>
      <p:ext uri="{BB962C8B-B14F-4D97-AF65-F5344CB8AC3E}">
        <p14:creationId xmlns:p14="http://schemas.microsoft.com/office/powerpoint/2010/main" val="25657303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CAA.10 Declaration of Solvency</a:t>
            </a:r>
          </a:p>
        </p:txBody>
      </p:sp>
      <p:sp>
        <p:nvSpPr>
          <p:cNvPr id="3" name="Content Placeholder 2"/>
          <p:cNvSpPr>
            <a:spLocks noGrp="1"/>
          </p:cNvSpPr>
          <p:nvPr>
            <p:ph idx="1"/>
          </p:nvPr>
        </p:nvSpPr>
        <p:spPr>
          <a:xfrm>
            <a:off x="982133" y="2060848"/>
            <a:ext cx="7704667" cy="3938968"/>
          </a:xfrm>
        </p:spPr>
        <p:txBody>
          <a:bodyPr>
            <a:normAutofit fontScale="92500"/>
          </a:bodyPr>
          <a:lstStyle/>
          <a:p>
            <a:pPr marL="63500" indent="-63500" algn="just">
              <a:buNone/>
            </a:pPr>
            <a:r>
              <a:rPr lang="en-US" sz="2800" dirty="0"/>
              <a:t> We append an audited statement of company’s assets and liabilities as at ………… being the latest date of making this declaration.</a:t>
            </a:r>
          </a:p>
          <a:p>
            <a:pPr marL="111125" indent="7938">
              <a:buNone/>
            </a:pPr>
            <a:r>
              <a:rPr lang="en-US" sz="2800" dirty="0" smtClean="0"/>
              <a:t>We </a:t>
            </a:r>
            <a:r>
              <a:rPr lang="en-US" sz="2800" dirty="0"/>
              <a:t>further declare that the company’s audited annual accounts including the Balance Sheet have been filed </a:t>
            </a:r>
            <a:r>
              <a:rPr lang="en-US" sz="2800" dirty="0" err="1"/>
              <a:t>upto</a:t>
            </a:r>
            <a:r>
              <a:rPr lang="en-US" sz="2800" dirty="0"/>
              <a:t> date with the Registrar of Companies …….</a:t>
            </a:r>
          </a:p>
          <a:p>
            <a:pPr marL="111125" indent="7938">
              <a:buNone/>
            </a:pPr>
            <a:r>
              <a:rPr lang="en-US" sz="2800" dirty="0" smtClean="0"/>
              <a:t>Signed </a:t>
            </a:r>
            <a:r>
              <a:rPr lang="en-US" sz="2800" dirty="0"/>
              <a:t>for and behalf of the board of </a:t>
            </a:r>
            <a:r>
              <a:rPr lang="en-US" sz="2800" dirty="0" smtClean="0"/>
              <a:t>directors</a:t>
            </a:r>
          </a:p>
          <a:p>
            <a:pPr marL="111125" indent="7938">
              <a:buNone/>
            </a:pPr>
            <a:r>
              <a:rPr lang="en-US" sz="2800" dirty="0" smtClean="0"/>
              <a:t>(Signature) (Name &amp; DIN) – 2 Directors</a:t>
            </a:r>
            <a:endParaRPr lang="en-US" sz="2800" dirty="0" smtClean="0"/>
          </a:p>
          <a:p>
            <a:pPr marL="111125" indent="7938">
              <a:buNone/>
            </a:pPr>
            <a:endParaRPr lang="en-US" sz="2800" dirty="0"/>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
        <p:nvSpPr>
          <p:cNvPr id="5" name="Oval 4"/>
          <p:cNvSpPr/>
          <p:nvPr/>
        </p:nvSpPr>
        <p:spPr>
          <a:xfrm>
            <a:off x="82033" y="334718"/>
            <a:ext cx="1800200" cy="1111020"/>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dirty="0" smtClean="0"/>
              <a:t>CAA 10 FORMAT</a:t>
            </a:r>
            <a:endParaRPr lang="en-IN" dirty="0"/>
          </a:p>
        </p:txBody>
      </p:sp>
    </p:spTree>
    <p:extLst>
      <p:ext uri="{BB962C8B-B14F-4D97-AF65-F5344CB8AC3E}">
        <p14:creationId xmlns:p14="http://schemas.microsoft.com/office/powerpoint/2010/main" val="30118917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2133" y="1052736"/>
            <a:ext cx="7704667" cy="5256584"/>
          </a:xfrm>
        </p:spPr>
        <p:txBody>
          <a:bodyPr>
            <a:noAutofit/>
          </a:bodyPr>
          <a:lstStyle/>
          <a:p>
            <a:pPr algn="just">
              <a:spcBef>
                <a:spcPts val="0"/>
              </a:spcBef>
              <a:spcAft>
                <a:spcPts val="0"/>
              </a:spcAft>
            </a:pPr>
            <a:r>
              <a:rPr lang="en-IN" sz="2800" dirty="0"/>
              <a:t>Sec. 230 – Power to </a:t>
            </a:r>
            <a:r>
              <a:rPr lang="en-IN" sz="2800" dirty="0">
                <a:solidFill>
                  <a:schemeClr val="tx1">
                    <a:lumMod val="95000"/>
                    <a:lumOff val="5000"/>
                  </a:schemeClr>
                </a:solidFill>
              </a:rPr>
              <a:t>compromise or make arrangements with creditors /</a:t>
            </a:r>
            <a:r>
              <a:rPr lang="en-IN" sz="2800" dirty="0" smtClean="0">
                <a:solidFill>
                  <a:schemeClr val="tx1">
                    <a:lumMod val="95000"/>
                    <a:lumOff val="5000"/>
                  </a:schemeClr>
                </a:solidFill>
              </a:rPr>
              <a:t>members</a:t>
            </a:r>
            <a:endParaRPr lang="en-IN" sz="2800" dirty="0">
              <a:solidFill>
                <a:schemeClr val="tx1">
                  <a:lumMod val="95000"/>
                  <a:lumOff val="5000"/>
                </a:schemeClr>
              </a:solidFill>
            </a:endParaRPr>
          </a:p>
          <a:p>
            <a:pPr algn="just">
              <a:spcBef>
                <a:spcPts val="0"/>
              </a:spcBef>
              <a:spcAft>
                <a:spcPts val="0"/>
              </a:spcAft>
            </a:pPr>
            <a:r>
              <a:rPr lang="en-IN" sz="2800" dirty="0">
                <a:solidFill>
                  <a:schemeClr val="tx1">
                    <a:lumMod val="95000"/>
                    <a:lumOff val="5000"/>
                  </a:schemeClr>
                </a:solidFill>
              </a:rPr>
              <a:t>Sec. 231 – Power of Tribunal to enforce Compromise /Arrangements</a:t>
            </a:r>
            <a:r>
              <a:rPr lang="en-IN" sz="2800" dirty="0" smtClean="0">
                <a:solidFill>
                  <a:schemeClr val="tx1">
                    <a:lumMod val="95000"/>
                    <a:lumOff val="5000"/>
                  </a:schemeClr>
                </a:solidFill>
              </a:rPr>
              <a:t>’</a:t>
            </a:r>
            <a:endParaRPr lang="en-IN" sz="2800" dirty="0">
              <a:solidFill>
                <a:schemeClr val="tx1">
                  <a:lumMod val="95000"/>
                  <a:lumOff val="5000"/>
                </a:schemeClr>
              </a:solidFill>
            </a:endParaRPr>
          </a:p>
          <a:p>
            <a:pPr algn="just">
              <a:spcBef>
                <a:spcPts val="0"/>
              </a:spcBef>
              <a:spcAft>
                <a:spcPts val="0"/>
              </a:spcAft>
            </a:pPr>
            <a:r>
              <a:rPr lang="en-IN" sz="2800" dirty="0">
                <a:solidFill>
                  <a:schemeClr val="tx1">
                    <a:lumMod val="95000"/>
                    <a:lumOff val="5000"/>
                  </a:schemeClr>
                </a:solidFill>
              </a:rPr>
              <a:t>Sec. 232 – Merger /</a:t>
            </a:r>
            <a:r>
              <a:rPr lang="en-IN" sz="2800" dirty="0" err="1">
                <a:solidFill>
                  <a:schemeClr val="tx1">
                    <a:lumMod val="95000"/>
                    <a:lumOff val="5000"/>
                  </a:schemeClr>
                </a:solidFill>
              </a:rPr>
              <a:t>amalgation</a:t>
            </a:r>
            <a:r>
              <a:rPr lang="en-IN" sz="2800" dirty="0">
                <a:solidFill>
                  <a:schemeClr val="tx1">
                    <a:lumMod val="95000"/>
                    <a:lumOff val="5000"/>
                  </a:schemeClr>
                </a:solidFill>
              </a:rPr>
              <a:t> of Cos</a:t>
            </a:r>
            <a:r>
              <a:rPr lang="en-IN" sz="2800" dirty="0" smtClean="0">
                <a:solidFill>
                  <a:schemeClr val="tx1">
                    <a:lumMod val="95000"/>
                    <a:lumOff val="5000"/>
                  </a:schemeClr>
                </a:solidFill>
              </a:rPr>
              <a:t>.</a:t>
            </a:r>
          </a:p>
          <a:p>
            <a:pPr marL="0" indent="0" algn="just">
              <a:spcBef>
                <a:spcPts val="0"/>
              </a:spcBef>
              <a:spcAft>
                <a:spcPts val="0"/>
              </a:spcAft>
              <a:buNone/>
            </a:pPr>
            <a:endParaRPr lang="en-IN" sz="2800" dirty="0">
              <a:solidFill>
                <a:srgbClr val="FF0000"/>
              </a:solidFill>
            </a:endParaRPr>
          </a:p>
          <a:p>
            <a:pPr algn="just">
              <a:spcBef>
                <a:spcPts val="0"/>
              </a:spcBef>
              <a:spcAft>
                <a:spcPts val="0"/>
              </a:spcAft>
            </a:pPr>
            <a:r>
              <a:rPr lang="en-IN" sz="2800" b="1" i="1" u="sng" dirty="0"/>
              <a:t>Sec. 233 – Merger / Amalgamation of </a:t>
            </a:r>
            <a:r>
              <a:rPr lang="en-IN" sz="2800" b="1" i="1" u="sng" dirty="0">
                <a:solidFill>
                  <a:srgbClr val="FF0000"/>
                </a:solidFill>
              </a:rPr>
              <a:t>small/ Holding/ </a:t>
            </a:r>
            <a:r>
              <a:rPr lang="en-IN" sz="2800" b="1" i="1" u="sng" dirty="0" smtClean="0">
                <a:solidFill>
                  <a:srgbClr val="FF0000"/>
                </a:solidFill>
              </a:rPr>
              <a:t>WOS</a:t>
            </a:r>
          </a:p>
          <a:p>
            <a:pPr algn="just">
              <a:spcBef>
                <a:spcPts val="0"/>
              </a:spcBef>
              <a:spcAft>
                <a:spcPts val="0"/>
              </a:spcAft>
            </a:pPr>
            <a:r>
              <a:rPr lang="en-IN" sz="2800" dirty="0" smtClean="0"/>
              <a:t>Sec. 234 – Merger / Amalgamation with </a:t>
            </a:r>
            <a:r>
              <a:rPr lang="en-IN" sz="2800" b="1" dirty="0" smtClean="0">
                <a:solidFill>
                  <a:srgbClr val="FF0000"/>
                </a:solidFill>
              </a:rPr>
              <a:t>Foreign Cos</a:t>
            </a:r>
            <a:r>
              <a:rPr lang="en-IN" sz="2800" dirty="0" smtClean="0"/>
              <a:t>.</a:t>
            </a:r>
            <a:endParaRPr lang="en-IN" sz="2800" dirty="0"/>
          </a:p>
        </p:txBody>
      </p:sp>
      <p:sp>
        <p:nvSpPr>
          <p:cNvPr id="2" name="Title 1"/>
          <p:cNvSpPr>
            <a:spLocks noGrp="1"/>
          </p:cNvSpPr>
          <p:nvPr>
            <p:ph type="title"/>
          </p:nvPr>
        </p:nvSpPr>
        <p:spPr>
          <a:xfrm>
            <a:off x="1043608" y="260648"/>
            <a:ext cx="7704667" cy="451519"/>
          </a:xfrm>
        </p:spPr>
        <p:txBody>
          <a:bodyPr>
            <a:normAutofit fontScale="90000"/>
          </a:bodyPr>
          <a:lstStyle/>
          <a:p>
            <a:pPr algn="just"/>
            <a:r>
              <a:rPr lang="en-IN" dirty="0"/>
              <a:t>Sections........</a:t>
            </a:r>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dirty="0"/>
          </a:p>
        </p:txBody>
      </p:sp>
    </p:spTree>
  </p:cSld>
  <p:clrMapOvr>
    <a:masterClrMapping/>
  </p:clrMapOvr>
  <p:transition advClick="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CAA.10 Declaration of Solvency</a:t>
            </a:r>
          </a:p>
        </p:txBody>
      </p:sp>
      <p:sp>
        <p:nvSpPr>
          <p:cNvPr id="3" name="Content Placeholder 2"/>
          <p:cNvSpPr>
            <a:spLocks noGrp="1"/>
          </p:cNvSpPr>
          <p:nvPr>
            <p:ph idx="1"/>
          </p:nvPr>
        </p:nvSpPr>
        <p:spPr>
          <a:xfrm>
            <a:off x="982133" y="1772816"/>
            <a:ext cx="7704667" cy="4227000"/>
          </a:xfrm>
        </p:spPr>
        <p:txBody>
          <a:bodyPr>
            <a:normAutofit fontScale="85000" lnSpcReduction="10000"/>
          </a:bodyPr>
          <a:lstStyle/>
          <a:p>
            <a:pPr algn="ctr">
              <a:buNone/>
            </a:pPr>
            <a:r>
              <a:rPr lang="en-US" b="1" dirty="0"/>
              <a:t>Verification</a:t>
            </a:r>
          </a:p>
          <a:p>
            <a:pPr marL="111125" indent="7938" algn="just">
              <a:buNone/>
            </a:pPr>
            <a:r>
              <a:rPr lang="en-US" sz="3000" dirty="0"/>
              <a:t>We solemnly declare that we have made a full enquiry into the affairs of the company including the assets and liabilities of this company and that having done so and having noted that the scheme of merger or amalgamation between ………… and …………..is proposed to be placed before the shareholders and creditors of the company for approval as per the provisions of sub-section of (1) of section 233 of the Companies Act, 2013, we make this solemn declaration believing the same to be true.</a:t>
            </a:r>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
        <p:nvSpPr>
          <p:cNvPr id="5" name="Oval 4"/>
          <p:cNvSpPr/>
          <p:nvPr/>
        </p:nvSpPr>
        <p:spPr>
          <a:xfrm>
            <a:off x="82033" y="334718"/>
            <a:ext cx="1800200" cy="1111020"/>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dirty="0" smtClean="0"/>
              <a:t>CAA 10 FORMAT</a:t>
            </a:r>
            <a:endParaRPr lang="en-IN" dirty="0"/>
          </a:p>
        </p:txBody>
      </p:sp>
    </p:spTree>
    <p:extLst>
      <p:ext uri="{BB962C8B-B14F-4D97-AF65-F5344CB8AC3E}">
        <p14:creationId xmlns:p14="http://schemas.microsoft.com/office/powerpoint/2010/main" val="40965489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CAA.10 Declaration of Solvency</a:t>
            </a:r>
          </a:p>
        </p:txBody>
      </p:sp>
      <p:sp>
        <p:nvSpPr>
          <p:cNvPr id="3" name="Content Placeholder 2"/>
          <p:cNvSpPr>
            <a:spLocks noGrp="1"/>
          </p:cNvSpPr>
          <p:nvPr>
            <p:ph idx="1"/>
          </p:nvPr>
        </p:nvSpPr>
        <p:spPr/>
        <p:txBody>
          <a:bodyPr>
            <a:normAutofit fontScale="62500" lnSpcReduction="20000"/>
          </a:bodyPr>
          <a:lstStyle/>
          <a:p>
            <a:pPr marL="3657600" indent="-3538538">
              <a:buNone/>
            </a:pPr>
            <a:r>
              <a:rPr lang="en-US" dirty="0"/>
              <a:t>Verified this day the ……… day of ………., 20……               (1) Signature :…………</a:t>
            </a:r>
          </a:p>
          <a:p>
            <a:pPr>
              <a:buNone/>
            </a:pPr>
            <a:r>
              <a:rPr lang="en-US" dirty="0"/>
              <a:t>					       Date Name : ………</a:t>
            </a:r>
          </a:p>
          <a:p>
            <a:pPr>
              <a:buNone/>
            </a:pPr>
            <a:r>
              <a:rPr lang="en-US" dirty="0"/>
              <a:t>Place				       Managing Director, if any</a:t>
            </a:r>
          </a:p>
          <a:p>
            <a:pPr>
              <a:buNone/>
            </a:pPr>
            <a:endParaRPr lang="en-US" dirty="0"/>
          </a:p>
          <a:p>
            <a:pPr marL="438150" indent="3219450">
              <a:buNone/>
            </a:pPr>
            <a:r>
              <a:rPr lang="en-US" dirty="0"/>
              <a:t>(2) Signature :……………</a:t>
            </a:r>
          </a:p>
          <a:p>
            <a:pPr marL="438150" indent="3740150">
              <a:buNone/>
            </a:pPr>
            <a:r>
              <a:rPr lang="en-US" dirty="0"/>
              <a:t>Name :……………</a:t>
            </a:r>
          </a:p>
          <a:p>
            <a:pPr marL="438150" indent="3740150">
              <a:buNone/>
            </a:pPr>
            <a:r>
              <a:rPr lang="en-US" dirty="0"/>
              <a:t>Director</a:t>
            </a:r>
          </a:p>
          <a:p>
            <a:pPr marL="438150" indent="3740150">
              <a:buNone/>
            </a:pPr>
            <a:endParaRPr lang="en-US" dirty="0"/>
          </a:p>
          <a:p>
            <a:pPr>
              <a:buNone/>
            </a:pPr>
            <a:r>
              <a:rPr lang="en-US" dirty="0"/>
              <a:t>					(3) Signature :…………….</a:t>
            </a:r>
          </a:p>
          <a:p>
            <a:pPr>
              <a:buNone/>
            </a:pPr>
            <a:r>
              <a:rPr lang="en-US" dirty="0"/>
              <a:t>					       Name :…………….</a:t>
            </a:r>
          </a:p>
          <a:p>
            <a:pPr>
              <a:buNone/>
            </a:pPr>
            <a:r>
              <a:rPr lang="en-US" dirty="0"/>
              <a:t>					       Director</a:t>
            </a:r>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
        <p:nvSpPr>
          <p:cNvPr id="5" name="Oval 4"/>
          <p:cNvSpPr/>
          <p:nvPr/>
        </p:nvSpPr>
        <p:spPr>
          <a:xfrm>
            <a:off x="82033" y="334718"/>
            <a:ext cx="1800200" cy="1111020"/>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dirty="0" smtClean="0"/>
              <a:t>CAA 10 FORMAT</a:t>
            </a:r>
            <a:endParaRPr lang="en-IN" dirty="0"/>
          </a:p>
        </p:txBody>
      </p:sp>
    </p:spTree>
    <p:extLst>
      <p:ext uri="{BB962C8B-B14F-4D97-AF65-F5344CB8AC3E}">
        <p14:creationId xmlns:p14="http://schemas.microsoft.com/office/powerpoint/2010/main" val="34123480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CAA.10 Declaration of Solvency</a:t>
            </a:r>
          </a:p>
        </p:txBody>
      </p:sp>
      <p:sp>
        <p:nvSpPr>
          <p:cNvPr id="3" name="Content Placeholder 2"/>
          <p:cNvSpPr>
            <a:spLocks noGrp="1"/>
          </p:cNvSpPr>
          <p:nvPr>
            <p:ph idx="1"/>
          </p:nvPr>
        </p:nvSpPr>
        <p:spPr>
          <a:xfrm>
            <a:off x="982132" y="1600200"/>
            <a:ext cx="7933267" cy="4952999"/>
          </a:xfrm>
        </p:spPr>
        <p:txBody>
          <a:bodyPr/>
          <a:lstStyle/>
          <a:p>
            <a:pPr algn="just">
              <a:buNone/>
            </a:pPr>
            <a:r>
              <a:rPr lang="en-US" sz="2800" dirty="0"/>
              <a:t>Solemnly affirmed and declared at …… the ……day of ………, 20.… before me.</a:t>
            </a:r>
          </a:p>
          <a:p>
            <a:pPr>
              <a:buNone/>
            </a:pPr>
            <a:r>
              <a:rPr lang="en-US" dirty="0"/>
              <a:t>				</a:t>
            </a:r>
            <a:r>
              <a:rPr lang="en-US" sz="2800" dirty="0"/>
              <a:t>Commissioner of Oaths and 					Notary Public</a:t>
            </a:r>
          </a:p>
          <a:p>
            <a:pPr>
              <a:buNone/>
            </a:pPr>
            <a:r>
              <a:rPr lang="en-US" sz="2800" b="1" dirty="0"/>
              <a:t>Attachments:</a:t>
            </a:r>
          </a:p>
          <a:p>
            <a:pPr>
              <a:buNone/>
            </a:pPr>
            <a:r>
              <a:rPr lang="en-US" sz="2800" dirty="0"/>
              <a:t>	a) Copy of board resolution</a:t>
            </a:r>
          </a:p>
          <a:p>
            <a:pPr>
              <a:buNone/>
            </a:pPr>
            <a:r>
              <a:rPr lang="en-US" sz="2800" dirty="0"/>
              <a:t>	b) Statement of assets and liabilities</a:t>
            </a:r>
          </a:p>
          <a:p>
            <a:pPr marL="438150" indent="-44450" algn="just">
              <a:buNone/>
              <a:tabLst>
                <a:tab pos="693738" algn="l"/>
                <a:tab pos="803275" algn="l"/>
              </a:tabLst>
            </a:pPr>
            <a:r>
              <a:rPr lang="en-US" sz="2800" dirty="0"/>
              <a:t>	c)Auditor’s report on the statement of assets and           	 liabilities</a:t>
            </a:r>
          </a:p>
        </p:txBody>
      </p:sp>
      <p:sp>
        <p:nvSpPr>
          <p:cNvPr id="4" name="Footer Placeholder 3"/>
          <p:cNvSpPr>
            <a:spLocks noGrp="1"/>
          </p:cNvSpPr>
          <p:nvPr>
            <p:ph type="ftr" sz="quarter" idx="11"/>
          </p:nvPr>
        </p:nvSpPr>
        <p:spPr/>
        <p:txBody>
          <a:bodyPr/>
          <a:lstStyle/>
          <a:p>
            <a:r>
              <a:rPr lang="en-US" dirty="0" smtClean="0"/>
              <a:t>By CS </a:t>
            </a:r>
            <a:r>
              <a:rPr lang="en-US" dirty="0" err="1" smtClean="0"/>
              <a:t>Sneha</a:t>
            </a:r>
            <a:r>
              <a:rPr lang="en-US" dirty="0" smtClean="0"/>
              <a:t> </a:t>
            </a:r>
            <a:r>
              <a:rPr lang="en-US" dirty="0" err="1" smtClean="0"/>
              <a:t>Khaitan</a:t>
            </a:r>
            <a:r>
              <a:rPr lang="en-US" dirty="0" smtClean="0"/>
              <a:t> </a:t>
            </a:r>
            <a:r>
              <a:rPr lang="en-US" dirty="0" err="1" smtClean="0"/>
              <a:t>Jalan</a:t>
            </a:r>
            <a:r>
              <a:rPr lang="en-US" dirty="0" smtClean="0"/>
              <a:t> &amp; CS </a:t>
            </a:r>
            <a:r>
              <a:rPr lang="en-US" dirty="0" err="1" smtClean="0"/>
              <a:t>Urvi</a:t>
            </a:r>
            <a:r>
              <a:rPr lang="en-US" dirty="0" smtClean="0"/>
              <a:t> </a:t>
            </a:r>
            <a:r>
              <a:rPr lang="en-US" dirty="0" err="1" smtClean="0"/>
              <a:t>Sanghvi</a:t>
            </a:r>
            <a:endParaRPr lang="en-US" dirty="0"/>
          </a:p>
        </p:txBody>
      </p:sp>
      <p:sp>
        <p:nvSpPr>
          <p:cNvPr id="5" name="Oval 4"/>
          <p:cNvSpPr/>
          <p:nvPr/>
        </p:nvSpPr>
        <p:spPr>
          <a:xfrm>
            <a:off x="82033" y="334718"/>
            <a:ext cx="1800200" cy="1111020"/>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dirty="0" smtClean="0"/>
              <a:t>CAA 10 FORMAT</a:t>
            </a:r>
            <a:endParaRPr lang="en-IN" dirty="0"/>
          </a:p>
        </p:txBody>
      </p:sp>
    </p:spTree>
    <p:extLst>
      <p:ext uri="{BB962C8B-B14F-4D97-AF65-F5344CB8AC3E}">
        <p14:creationId xmlns:p14="http://schemas.microsoft.com/office/powerpoint/2010/main" val="32094374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219200"/>
          </a:xfrm>
        </p:spPr>
        <p:txBody>
          <a:bodyPr/>
          <a:lstStyle/>
          <a:p>
            <a:r>
              <a:rPr lang="en-US" dirty="0"/>
              <a:t>CAA.10 Declaration of Solvency</a:t>
            </a:r>
          </a:p>
        </p:txBody>
      </p:sp>
      <p:sp>
        <p:nvSpPr>
          <p:cNvPr id="3" name="Content Placeholder 2"/>
          <p:cNvSpPr>
            <a:spLocks noGrp="1"/>
          </p:cNvSpPr>
          <p:nvPr>
            <p:ph idx="1"/>
          </p:nvPr>
        </p:nvSpPr>
        <p:spPr>
          <a:xfrm>
            <a:off x="228600" y="1676401"/>
            <a:ext cx="8686800" cy="4876800"/>
          </a:xfrm>
        </p:spPr>
        <p:txBody>
          <a:bodyPr>
            <a:normAutofit fontScale="92500" lnSpcReduction="20000"/>
          </a:bodyPr>
          <a:lstStyle/>
          <a:p>
            <a:pPr algn="ctr">
              <a:buNone/>
            </a:pPr>
            <a:r>
              <a:rPr lang="en-US" sz="2800" b="1" dirty="0"/>
              <a:t>ANNEXURE</a:t>
            </a:r>
          </a:p>
          <a:p>
            <a:pPr algn="ctr">
              <a:buNone/>
            </a:pPr>
            <a:r>
              <a:rPr lang="en-US" sz="2800" dirty="0">
                <a:solidFill>
                  <a:srgbClr val="FF0000"/>
                </a:solidFill>
              </a:rPr>
              <a:t>Statement of assets and liabilities as at ……….</a:t>
            </a:r>
          </a:p>
          <a:p>
            <a:pPr>
              <a:buNone/>
            </a:pPr>
            <a:r>
              <a:rPr lang="en-US" sz="2800" dirty="0"/>
              <a:t>Name of the company ………</a:t>
            </a:r>
          </a:p>
          <a:p>
            <a:pPr>
              <a:buNone/>
            </a:pPr>
            <a:r>
              <a:rPr lang="en-US" sz="2800" dirty="0"/>
              <a:t>							Assets</a:t>
            </a:r>
          </a:p>
          <a:p>
            <a:pPr>
              <a:buNone/>
            </a:pPr>
            <a:r>
              <a:rPr lang="en-US" sz="2800" dirty="0"/>
              <a:t>					Book 		Estimated</a:t>
            </a:r>
          </a:p>
          <a:p>
            <a:pPr>
              <a:buNone/>
            </a:pPr>
            <a:r>
              <a:rPr lang="en-US" sz="2800" dirty="0"/>
              <a:t>					Value 		</a:t>
            </a:r>
            <a:r>
              <a:rPr lang="en-US" sz="2800" dirty="0" err="1"/>
              <a:t>Realisable</a:t>
            </a:r>
            <a:r>
              <a:rPr lang="en-US" sz="2800" dirty="0"/>
              <a:t> value</a:t>
            </a:r>
          </a:p>
          <a:p>
            <a:pPr>
              <a:buNone/>
            </a:pPr>
            <a:r>
              <a:rPr lang="en-US" sz="2800" dirty="0"/>
              <a:t>1. Balance at Bank</a:t>
            </a:r>
          </a:p>
          <a:p>
            <a:pPr>
              <a:buNone/>
            </a:pPr>
            <a:r>
              <a:rPr lang="en-US" sz="2800" dirty="0"/>
              <a:t>2. Cash in hand</a:t>
            </a:r>
          </a:p>
          <a:p>
            <a:pPr>
              <a:buNone/>
            </a:pPr>
            <a:r>
              <a:rPr lang="en-US" sz="2800" dirty="0"/>
              <a:t>3. Marketable securities</a:t>
            </a:r>
          </a:p>
          <a:p>
            <a:pPr>
              <a:buNone/>
            </a:pPr>
            <a:r>
              <a:rPr lang="en-US" sz="2800" dirty="0"/>
              <a:t>4. Bills receivables</a:t>
            </a:r>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
        <p:nvSpPr>
          <p:cNvPr id="5" name="Oval 4"/>
          <p:cNvSpPr/>
          <p:nvPr/>
        </p:nvSpPr>
        <p:spPr>
          <a:xfrm>
            <a:off x="82033" y="334718"/>
            <a:ext cx="1800200" cy="1111020"/>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dirty="0" smtClean="0"/>
              <a:t>CAA 10 FORMAT</a:t>
            </a:r>
            <a:endParaRPr lang="en-IN" dirty="0"/>
          </a:p>
        </p:txBody>
      </p:sp>
    </p:spTree>
    <p:extLst>
      <p:ext uri="{BB962C8B-B14F-4D97-AF65-F5344CB8AC3E}">
        <p14:creationId xmlns:p14="http://schemas.microsoft.com/office/powerpoint/2010/main" val="21440683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CAA.10 Declaration of Solvency</a:t>
            </a:r>
          </a:p>
        </p:txBody>
      </p:sp>
      <p:sp>
        <p:nvSpPr>
          <p:cNvPr id="3" name="Content Placeholder 2"/>
          <p:cNvSpPr>
            <a:spLocks noGrp="1"/>
          </p:cNvSpPr>
          <p:nvPr>
            <p:ph idx="1"/>
          </p:nvPr>
        </p:nvSpPr>
        <p:spPr>
          <a:xfrm>
            <a:off x="1115616" y="1676401"/>
            <a:ext cx="7875984" cy="4800599"/>
          </a:xfrm>
        </p:spPr>
        <p:txBody>
          <a:bodyPr>
            <a:normAutofit fontScale="70000" lnSpcReduction="20000"/>
          </a:bodyPr>
          <a:lstStyle/>
          <a:p>
            <a:pPr>
              <a:buNone/>
            </a:pPr>
            <a:r>
              <a:rPr lang="en-US" dirty="0"/>
              <a:t>						</a:t>
            </a:r>
            <a:r>
              <a:rPr lang="en-US" sz="2800" dirty="0"/>
              <a:t>	Assets</a:t>
            </a:r>
          </a:p>
          <a:p>
            <a:pPr>
              <a:buNone/>
            </a:pPr>
            <a:r>
              <a:rPr lang="en-US" sz="2800" dirty="0"/>
              <a:t>					Book 		Estimated</a:t>
            </a:r>
          </a:p>
          <a:p>
            <a:pPr>
              <a:buNone/>
            </a:pPr>
            <a:r>
              <a:rPr lang="en-US" sz="2800" dirty="0"/>
              <a:t>					Value	 	</a:t>
            </a:r>
            <a:r>
              <a:rPr lang="en-US" sz="2800" dirty="0" err="1"/>
              <a:t>Realisable</a:t>
            </a:r>
            <a:r>
              <a:rPr lang="en-US" sz="2800" dirty="0"/>
              <a:t> value</a:t>
            </a:r>
          </a:p>
          <a:p>
            <a:pPr>
              <a:buNone/>
            </a:pPr>
            <a:r>
              <a:rPr lang="en-US" sz="2800" dirty="0"/>
              <a:t>5. Trade debtors</a:t>
            </a:r>
          </a:p>
          <a:p>
            <a:pPr>
              <a:buNone/>
            </a:pPr>
            <a:r>
              <a:rPr lang="en-US" sz="2800" dirty="0"/>
              <a:t>6. Loans &amp; advances</a:t>
            </a:r>
          </a:p>
          <a:p>
            <a:pPr>
              <a:buNone/>
            </a:pPr>
            <a:r>
              <a:rPr lang="en-US" sz="2800" dirty="0"/>
              <a:t>7. Unpaid calls</a:t>
            </a:r>
          </a:p>
          <a:p>
            <a:pPr>
              <a:buNone/>
            </a:pPr>
            <a:r>
              <a:rPr lang="en-US" sz="2800" dirty="0"/>
              <a:t>8. Stock-in-trade</a:t>
            </a:r>
          </a:p>
          <a:p>
            <a:pPr>
              <a:buNone/>
            </a:pPr>
            <a:r>
              <a:rPr lang="en-US" sz="2800" dirty="0"/>
              <a:t>9. Work in progress</a:t>
            </a:r>
          </a:p>
          <a:p>
            <a:pPr>
              <a:buNone/>
            </a:pPr>
            <a:r>
              <a:rPr lang="en-US" sz="2800" dirty="0"/>
              <a:t>10. Freehold property</a:t>
            </a:r>
          </a:p>
          <a:p>
            <a:pPr>
              <a:buNone/>
            </a:pPr>
            <a:r>
              <a:rPr lang="en-US" sz="2800" dirty="0"/>
              <a:t>11. Leasehold property</a:t>
            </a:r>
          </a:p>
          <a:p>
            <a:pPr>
              <a:buNone/>
            </a:pPr>
            <a:r>
              <a:rPr lang="en-US" sz="2800" dirty="0"/>
              <a:t>12. Plant and machinery</a:t>
            </a:r>
          </a:p>
          <a:p>
            <a:pPr>
              <a:buNone/>
            </a:pPr>
            <a:r>
              <a:rPr lang="fr-FR" sz="2800" dirty="0"/>
              <a:t>13. </a:t>
            </a:r>
            <a:r>
              <a:rPr lang="fr-FR" sz="2800" dirty="0" err="1"/>
              <a:t>Furniture</a:t>
            </a:r>
            <a:r>
              <a:rPr lang="fr-FR" sz="2800" dirty="0"/>
              <a:t>, </a:t>
            </a:r>
            <a:r>
              <a:rPr lang="fr-FR" sz="2800" dirty="0" err="1"/>
              <a:t>fittings</a:t>
            </a:r>
            <a:r>
              <a:rPr lang="fr-FR" sz="2800" dirty="0"/>
              <a:t>, </a:t>
            </a:r>
            <a:r>
              <a:rPr lang="fr-FR" sz="2800" dirty="0" err="1"/>
              <a:t>utensils</a:t>
            </a:r>
            <a:r>
              <a:rPr lang="fr-FR" sz="2800" dirty="0"/>
              <a:t>, etc.</a:t>
            </a:r>
            <a:endParaRPr lang="en-US" sz="2800" dirty="0"/>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dirty="0"/>
          </a:p>
        </p:txBody>
      </p:sp>
      <p:sp>
        <p:nvSpPr>
          <p:cNvPr id="5" name="Oval 4"/>
          <p:cNvSpPr/>
          <p:nvPr/>
        </p:nvSpPr>
        <p:spPr>
          <a:xfrm>
            <a:off x="82033" y="334718"/>
            <a:ext cx="1800200" cy="1111020"/>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dirty="0" smtClean="0"/>
              <a:t>CAA 10 FORMAT</a:t>
            </a:r>
            <a:endParaRPr lang="en-IN" dirty="0"/>
          </a:p>
        </p:txBody>
      </p:sp>
    </p:spTree>
    <p:extLst>
      <p:ext uri="{BB962C8B-B14F-4D97-AF65-F5344CB8AC3E}">
        <p14:creationId xmlns:p14="http://schemas.microsoft.com/office/powerpoint/2010/main" val="33280339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CAA.10 Declaration of Solvency</a:t>
            </a:r>
          </a:p>
        </p:txBody>
      </p:sp>
      <p:sp>
        <p:nvSpPr>
          <p:cNvPr id="3" name="Content Placeholder 2"/>
          <p:cNvSpPr>
            <a:spLocks noGrp="1"/>
          </p:cNvSpPr>
          <p:nvPr>
            <p:ph idx="1"/>
          </p:nvPr>
        </p:nvSpPr>
        <p:spPr>
          <a:xfrm>
            <a:off x="1763688" y="1676401"/>
            <a:ext cx="7075512" cy="4724400"/>
          </a:xfrm>
        </p:spPr>
        <p:txBody>
          <a:bodyPr>
            <a:normAutofit fontScale="85000" lnSpcReduction="20000"/>
          </a:bodyPr>
          <a:lstStyle/>
          <a:p>
            <a:pPr>
              <a:buNone/>
            </a:pPr>
            <a:r>
              <a:rPr lang="en-US" dirty="0"/>
              <a:t>							</a:t>
            </a:r>
            <a:r>
              <a:rPr lang="en-US" sz="2600" dirty="0"/>
              <a:t>Assets</a:t>
            </a:r>
          </a:p>
          <a:p>
            <a:pPr>
              <a:buNone/>
            </a:pPr>
            <a:r>
              <a:rPr lang="en-US" sz="2600" dirty="0"/>
              <a:t>					Book 		Estimated</a:t>
            </a:r>
          </a:p>
          <a:p>
            <a:pPr>
              <a:buNone/>
            </a:pPr>
            <a:r>
              <a:rPr lang="en-US" sz="2600" dirty="0"/>
              <a:t>					Value		 </a:t>
            </a:r>
            <a:r>
              <a:rPr lang="en-US" sz="2600" dirty="0" err="1"/>
              <a:t>Realisable</a:t>
            </a:r>
            <a:r>
              <a:rPr lang="en-US" sz="2600" dirty="0"/>
              <a:t> value</a:t>
            </a:r>
          </a:p>
          <a:p>
            <a:pPr>
              <a:buNone/>
            </a:pPr>
            <a:endParaRPr lang="en-US" sz="2600" dirty="0"/>
          </a:p>
          <a:p>
            <a:pPr>
              <a:buNone/>
            </a:pPr>
            <a:r>
              <a:rPr lang="en-US" sz="2800" dirty="0"/>
              <a:t>14. Patents, trademarks, etc.</a:t>
            </a:r>
          </a:p>
          <a:p>
            <a:pPr>
              <a:buNone/>
            </a:pPr>
            <a:r>
              <a:rPr lang="en-US" sz="2800" dirty="0"/>
              <a:t>15. Investments other than</a:t>
            </a:r>
          </a:p>
          <a:p>
            <a:pPr>
              <a:buNone/>
            </a:pPr>
            <a:r>
              <a:rPr lang="en-US" sz="2800" dirty="0"/>
              <a:t>	  marketable securities</a:t>
            </a:r>
          </a:p>
          <a:p>
            <a:pPr>
              <a:buNone/>
            </a:pPr>
            <a:r>
              <a:rPr lang="en-US" sz="2800" dirty="0"/>
              <a:t>16. Other property</a:t>
            </a:r>
          </a:p>
          <a:p>
            <a:pPr>
              <a:buNone/>
            </a:pPr>
            <a:r>
              <a:rPr lang="en-US" sz="2800" dirty="0"/>
              <a:t>					… …………		……………</a:t>
            </a:r>
          </a:p>
          <a:p>
            <a:pPr>
              <a:buNone/>
            </a:pPr>
            <a:r>
              <a:rPr lang="en-US" sz="2800" dirty="0"/>
              <a:t>							Total:</a:t>
            </a:r>
          </a:p>
          <a:p>
            <a:pPr>
              <a:buNone/>
            </a:pPr>
            <a:r>
              <a:rPr lang="en-US" dirty="0"/>
              <a:t>					… ………… 		… …………</a:t>
            </a:r>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
        <p:nvSpPr>
          <p:cNvPr id="5" name="Oval 4"/>
          <p:cNvSpPr/>
          <p:nvPr/>
        </p:nvSpPr>
        <p:spPr>
          <a:xfrm>
            <a:off x="82033" y="334718"/>
            <a:ext cx="1800200" cy="1111020"/>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dirty="0" smtClean="0"/>
              <a:t>CAA 10 FORMAT</a:t>
            </a:r>
            <a:endParaRPr lang="en-IN" dirty="0"/>
          </a:p>
        </p:txBody>
      </p:sp>
    </p:spTree>
    <p:extLst>
      <p:ext uri="{BB962C8B-B14F-4D97-AF65-F5344CB8AC3E}">
        <p14:creationId xmlns:p14="http://schemas.microsoft.com/office/powerpoint/2010/main" val="259867093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CAA.10 Declaration of Solvency</a:t>
            </a:r>
          </a:p>
        </p:txBody>
      </p:sp>
      <p:sp>
        <p:nvSpPr>
          <p:cNvPr id="3" name="Content Placeholder 2"/>
          <p:cNvSpPr>
            <a:spLocks noGrp="1"/>
          </p:cNvSpPr>
          <p:nvPr>
            <p:ph idx="1"/>
          </p:nvPr>
        </p:nvSpPr>
        <p:spPr>
          <a:xfrm>
            <a:off x="228600" y="1600200"/>
            <a:ext cx="8686800" cy="4952999"/>
          </a:xfrm>
        </p:spPr>
        <p:txBody>
          <a:bodyPr>
            <a:normAutofit fontScale="55000" lnSpcReduction="20000"/>
          </a:bodyPr>
          <a:lstStyle/>
          <a:p>
            <a:pPr>
              <a:buNone/>
            </a:pPr>
            <a:r>
              <a:rPr lang="en-US" dirty="0"/>
              <a:t>							Assets</a:t>
            </a:r>
          </a:p>
          <a:p>
            <a:pPr>
              <a:buNone/>
            </a:pPr>
            <a:r>
              <a:rPr lang="en-US" dirty="0"/>
              <a:t>		</a:t>
            </a:r>
            <a:r>
              <a:rPr lang="en-US" sz="2800" dirty="0"/>
              <a:t>		Book 	Value		Estimated 								</a:t>
            </a:r>
            <a:r>
              <a:rPr lang="en-US" sz="2800" dirty="0" err="1"/>
              <a:t>Realisable</a:t>
            </a:r>
            <a:r>
              <a:rPr lang="en-US" sz="2800" dirty="0"/>
              <a:t> value</a:t>
            </a:r>
          </a:p>
          <a:p>
            <a:pPr>
              <a:buNone/>
            </a:pPr>
            <a:r>
              <a:rPr lang="en-US" sz="2800" b="1" dirty="0"/>
              <a:t>					Liabilities</a:t>
            </a:r>
          </a:p>
          <a:p>
            <a:pPr algn="ctr">
              <a:buNone/>
            </a:pPr>
            <a:r>
              <a:rPr lang="en-US" sz="2800" dirty="0"/>
              <a:t>Estimated to rank for payment</a:t>
            </a:r>
          </a:p>
          <a:p>
            <a:pPr algn="ctr">
              <a:buNone/>
            </a:pPr>
            <a:r>
              <a:rPr lang="en-US" sz="2800" dirty="0"/>
              <a:t>(to the nearest rupee)</a:t>
            </a:r>
          </a:p>
          <a:p>
            <a:pPr algn="ctr">
              <a:buNone/>
            </a:pPr>
            <a:endParaRPr lang="en-US" sz="2800" dirty="0"/>
          </a:p>
          <a:p>
            <a:pPr>
              <a:buNone/>
            </a:pPr>
            <a:r>
              <a:rPr lang="en-US" sz="2800" dirty="0"/>
              <a:t>1. Secured on specific assets</a:t>
            </a:r>
          </a:p>
          <a:p>
            <a:pPr>
              <a:buNone/>
            </a:pPr>
            <a:r>
              <a:rPr lang="en-US" sz="2800" dirty="0"/>
              <a:t>2. Secured by floating charge(s)</a:t>
            </a:r>
          </a:p>
          <a:p>
            <a:pPr>
              <a:buNone/>
            </a:pPr>
            <a:r>
              <a:rPr lang="en-US" sz="2800" dirty="0"/>
              <a:t>3.Estimated cost of liquidation</a:t>
            </a:r>
          </a:p>
          <a:p>
            <a:pPr>
              <a:buNone/>
            </a:pPr>
            <a:r>
              <a:rPr lang="en-US" sz="2800" dirty="0"/>
              <a:t>    and other expense including </a:t>
            </a:r>
          </a:p>
          <a:p>
            <a:pPr>
              <a:buNone/>
            </a:pPr>
            <a:r>
              <a:rPr lang="en-US" sz="2800" dirty="0"/>
              <a:t>    interest accruing until payment</a:t>
            </a:r>
          </a:p>
          <a:p>
            <a:pPr>
              <a:buNone/>
            </a:pPr>
            <a:r>
              <a:rPr lang="en-US" sz="2800" dirty="0"/>
              <a:t>    of debts in full.</a:t>
            </a:r>
          </a:p>
          <a:p>
            <a:pPr>
              <a:buNone/>
            </a:pPr>
            <a:r>
              <a:rPr lang="en-US" sz="2800" dirty="0"/>
              <a:t>4.Unsecured creditors (amounts estimated</a:t>
            </a:r>
          </a:p>
          <a:p>
            <a:pPr>
              <a:buNone/>
            </a:pPr>
            <a:r>
              <a:rPr lang="en-US" sz="2800" dirty="0"/>
              <a:t>	to rank for payment)</a:t>
            </a:r>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
        <p:nvSpPr>
          <p:cNvPr id="5" name="Oval 4"/>
          <p:cNvSpPr/>
          <p:nvPr/>
        </p:nvSpPr>
        <p:spPr>
          <a:xfrm>
            <a:off x="82033" y="334718"/>
            <a:ext cx="1800200" cy="1111020"/>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dirty="0" smtClean="0"/>
              <a:t>CAA 10 FORMAT</a:t>
            </a:r>
            <a:endParaRPr lang="en-IN" dirty="0"/>
          </a:p>
        </p:txBody>
      </p:sp>
    </p:spTree>
    <p:extLst>
      <p:ext uri="{BB962C8B-B14F-4D97-AF65-F5344CB8AC3E}">
        <p14:creationId xmlns:p14="http://schemas.microsoft.com/office/powerpoint/2010/main" val="2959831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CAA.10 Declaration of Solvency</a:t>
            </a:r>
          </a:p>
        </p:txBody>
      </p:sp>
      <p:sp>
        <p:nvSpPr>
          <p:cNvPr id="3" name="Content Placeholder 2"/>
          <p:cNvSpPr>
            <a:spLocks noGrp="1"/>
          </p:cNvSpPr>
          <p:nvPr>
            <p:ph idx="1"/>
          </p:nvPr>
        </p:nvSpPr>
        <p:spPr>
          <a:xfrm>
            <a:off x="228600" y="1676401"/>
            <a:ext cx="8686800" cy="4800600"/>
          </a:xfrm>
        </p:spPr>
        <p:txBody>
          <a:bodyPr>
            <a:normAutofit fontScale="92500" lnSpcReduction="20000"/>
          </a:bodyPr>
          <a:lstStyle/>
          <a:p>
            <a:pPr>
              <a:buNone/>
            </a:pPr>
            <a:r>
              <a:rPr lang="en-US" b="1" dirty="0"/>
              <a:t>			</a:t>
            </a:r>
            <a:r>
              <a:rPr lang="en-US" sz="2800" b="1" dirty="0"/>
              <a:t>	      Liabilities</a:t>
            </a:r>
          </a:p>
          <a:p>
            <a:pPr algn="ctr">
              <a:buNone/>
            </a:pPr>
            <a:r>
              <a:rPr lang="en-US" sz="2800" dirty="0"/>
              <a:t>Estimated to rank for payment</a:t>
            </a:r>
          </a:p>
          <a:p>
            <a:pPr algn="ctr">
              <a:buNone/>
            </a:pPr>
            <a:r>
              <a:rPr lang="en-US" sz="2800" dirty="0"/>
              <a:t>(to the nearest rupee)</a:t>
            </a:r>
          </a:p>
          <a:p>
            <a:pPr>
              <a:buNone/>
            </a:pPr>
            <a:r>
              <a:rPr lang="en-US" sz="2800" dirty="0"/>
              <a:t>		(a) Trade accounts</a:t>
            </a:r>
          </a:p>
          <a:p>
            <a:pPr>
              <a:buNone/>
            </a:pPr>
            <a:r>
              <a:rPr lang="en-US" sz="2800" dirty="0"/>
              <a:t>		(b) Bills payable</a:t>
            </a:r>
          </a:p>
          <a:p>
            <a:pPr>
              <a:buNone/>
            </a:pPr>
            <a:r>
              <a:rPr lang="en-US" sz="2800" dirty="0"/>
              <a:t>		(c) Accrued expense</a:t>
            </a:r>
          </a:p>
          <a:p>
            <a:pPr>
              <a:buNone/>
            </a:pPr>
            <a:r>
              <a:rPr lang="en-US" sz="2800" dirty="0"/>
              <a:t>		(d) Other liabilities</a:t>
            </a:r>
          </a:p>
          <a:p>
            <a:pPr>
              <a:buNone/>
            </a:pPr>
            <a:r>
              <a:rPr lang="en-US" sz="2800" dirty="0"/>
              <a:t>		(e) Contingent liabilities</a:t>
            </a:r>
          </a:p>
          <a:p>
            <a:pPr>
              <a:buNone/>
            </a:pPr>
            <a:r>
              <a:rPr lang="en-US" sz="2800" dirty="0"/>
              <a:t>							…………………..</a:t>
            </a:r>
          </a:p>
          <a:p>
            <a:pPr>
              <a:buNone/>
            </a:pPr>
            <a:r>
              <a:rPr lang="en-US" sz="2800" dirty="0"/>
              <a:t>					Total:</a:t>
            </a:r>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
        <p:nvSpPr>
          <p:cNvPr id="5" name="Oval 4"/>
          <p:cNvSpPr/>
          <p:nvPr/>
        </p:nvSpPr>
        <p:spPr>
          <a:xfrm>
            <a:off x="82033" y="334718"/>
            <a:ext cx="1800200" cy="1111020"/>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dirty="0" smtClean="0"/>
              <a:t>CAA 10 FORMAT</a:t>
            </a:r>
            <a:endParaRPr lang="en-IN" dirty="0"/>
          </a:p>
        </p:txBody>
      </p:sp>
    </p:spTree>
    <p:extLst>
      <p:ext uri="{BB962C8B-B14F-4D97-AF65-F5344CB8AC3E}">
        <p14:creationId xmlns:p14="http://schemas.microsoft.com/office/powerpoint/2010/main" val="113348657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CAA.10 Declaration of Solvency</a:t>
            </a:r>
          </a:p>
        </p:txBody>
      </p:sp>
      <p:sp>
        <p:nvSpPr>
          <p:cNvPr id="3" name="Content Placeholder 2"/>
          <p:cNvSpPr>
            <a:spLocks noGrp="1"/>
          </p:cNvSpPr>
          <p:nvPr>
            <p:ph idx="1"/>
          </p:nvPr>
        </p:nvSpPr>
        <p:spPr>
          <a:xfrm>
            <a:off x="1331640" y="1676401"/>
            <a:ext cx="7583760" cy="4724400"/>
          </a:xfrm>
        </p:spPr>
        <p:txBody>
          <a:bodyPr>
            <a:normAutofit fontScale="92500" lnSpcReduction="20000"/>
          </a:bodyPr>
          <a:lstStyle/>
          <a:p>
            <a:pPr>
              <a:buNone/>
            </a:pPr>
            <a:r>
              <a:rPr lang="en-US" dirty="0"/>
              <a:t>Total estimated value of assets 		Rs. …………</a:t>
            </a:r>
          </a:p>
          <a:p>
            <a:pPr>
              <a:buNone/>
            </a:pPr>
            <a:r>
              <a:rPr lang="en-US" dirty="0"/>
              <a:t>Total liabilities 				Rs. …………</a:t>
            </a:r>
          </a:p>
          <a:p>
            <a:pPr>
              <a:buNone/>
            </a:pPr>
            <a:r>
              <a:rPr lang="en-US" dirty="0"/>
              <a:t>Estimated surplus after paying </a:t>
            </a:r>
          </a:p>
          <a:p>
            <a:pPr>
              <a:buNone/>
            </a:pPr>
            <a:r>
              <a:rPr lang="en-US" dirty="0"/>
              <a:t>in debts in full				Rs. …………</a:t>
            </a:r>
          </a:p>
          <a:p>
            <a:pPr>
              <a:buNone/>
            </a:pPr>
            <a:r>
              <a:rPr lang="en-US" dirty="0"/>
              <a:t>Remarks			 (1) Signature :……………</a:t>
            </a:r>
          </a:p>
          <a:p>
            <a:pPr>
              <a:buNone/>
            </a:pPr>
            <a:r>
              <a:rPr lang="en-US" dirty="0"/>
              <a:t>					        Name :…………..</a:t>
            </a:r>
          </a:p>
          <a:p>
            <a:pPr>
              <a:buNone/>
            </a:pPr>
            <a:r>
              <a:rPr lang="en-US" dirty="0"/>
              <a:t>					        Managing Director</a:t>
            </a:r>
          </a:p>
          <a:p>
            <a:pPr>
              <a:buNone/>
            </a:pPr>
            <a:r>
              <a:rPr lang="en-US" dirty="0"/>
              <a:t>					(2) Signature :……………</a:t>
            </a:r>
          </a:p>
          <a:p>
            <a:pPr>
              <a:buNone/>
            </a:pPr>
            <a:r>
              <a:rPr lang="en-US" dirty="0"/>
              <a:t>					       Name :……………</a:t>
            </a:r>
          </a:p>
          <a:p>
            <a:pPr>
              <a:buNone/>
            </a:pPr>
            <a:r>
              <a:rPr lang="en-US" dirty="0"/>
              <a:t>					      Director</a:t>
            </a:r>
          </a:p>
          <a:p>
            <a:pPr>
              <a:buNone/>
            </a:pPr>
            <a:r>
              <a:rPr lang="en-US" dirty="0" smtClean="0"/>
              <a:t>Date</a:t>
            </a:r>
            <a:r>
              <a:rPr lang="en-US" dirty="0"/>
              <a:t>: ………</a:t>
            </a:r>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
        <p:nvSpPr>
          <p:cNvPr id="5" name="Oval 4"/>
          <p:cNvSpPr/>
          <p:nvPr/>
        </p:nvSpPr>
        <p:spPr>
          <a:xfrm>
            <a:off x="82033" y="334718"/>
            <a:ext cx="1800200" cy="1111020"/>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dirty="0" smtClean="0"/>
              <a:t>CAA 10 FORMAT</a:t>
            </a:r>
            <a:endParaRPr lang="en-IN" dirty="0"/>
          </a:p>
        </p:txBody>
      </p:sp>
    </p:spTree>
    <p:extLst>
      <p:ext uri="{BB962C8B-B14F-4D97-AF65-F5344CB8AC3E}">
        <p14:creationId xmlns:p14="http://schemas.microsoft.com/office/powerpoint/2010/main" val="178178577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387623"/>
          </a:xfrm>
        </p:spPr>
        <p:txBody>
          <a:bodyPr/>
          <a:lstStyle/>
          <a:p>
            <a:r>
              <a:rPr lang="en-US" dirty="0"/>
              <a:t>ROC Filing</a:t>
            </a:r>
            <a:endParaRPr lang="en-IN" dirty="0"/>
          </a:p>
        </p:txBody>
      </p:sp>
      <p:sp>
        <p:nvSpPr>
          <p:cNvPr id="3" name="Content Placeholder 2"/>
          <p:cNvSpPr>
            <a:spLocks noGrp="1"/>
          </p:cNvSpPr>
          <p:nvPr>
            <p:ph idx="1"/>
          </p:nvPr>
        </p:nvSpPr>
        <p:spPr>
          <a:xfrm>
            <a:off x="982133" y="1772816"/>
            <a:ext cx="7704667" cy="4227000"/>
          </a:xfrm>
        </p:spPr>
        <p:txBody>
          <a:bodyPr/>
          <a:lstStyle/>
          <a:p>
            <a:r>
              <a:rPr lang="en-US" dirty="0"/>
              <a:t>Form </a:t>
            </a:r>
            <a:r>
              <a:rPr lang="en-US" dirty="0" smtClean="0"/>
              <a:t>GNL-2 </a:t>
            </a:r>
            <a:r>
              <a:rPr lang="en-US" dirty="0"/>
              <a:t>simultaneously with filing hard copy</a:t>
            </a:r>
          </a:p>
          <a:p>
            <a:r>
              <a:rPr lang="en-US" dirty="0"/>
              <a:t>Who to file – All Transferor &amp; Transferee Co.</a:t>
            </a:r>
          </a:p>
          <a:p>
            <a:pPr marL="0" indent="0">
              <a:buNone/>
            </a:pPr>
            <a:r>
              <a:rPr lang="en-US" dirty="0"/>
              <a:t> </a:t>
            </a:r>
            <a:r>
              <a:rPr lang="en-US" u="sng" dirty="0"/>
              <a:t>Attachments</a:t>
            </a:r>
          </a:p>
          <a:p>
            <a:pPr>
              <a:buFont typeface="Wingdings" panose="05000000000000000000" pitchFamily="2" charset="2"/>
              <a:buChar char="v"/>
            </a:pPr>
            <a:r>
              <a:rPr lang="en-US" dirty="0" smtClean="0"/>
              <a:t>DOS in CAA 10</a:t>
            </a:r>
            <a:endParaRPr lang="en-US" dirty="0"/>
          </a:p>
          <a:p>
            <a:pPr>
              <a:buFont typeface="Wingdings" panose="05000000000000000000" pitchFamily="2" charset="2"/>
              <a:buChar char="v"/>
            </a:pPr>
            <a:r>
              <a:rPr lang="en-US" dirty="0" smtClean="0"/>
              <a:t>Statement of Asset &amp; Liability &amp; Audit Report</a:t>
            </a:r>
            <a:endParaRPr lang="en-US" dirty="0"/>
          </a:p>
          <a:p>
            <a:pPr>
              <a:buFont typeface="Wingdings" panose="05000000000000000000" pitchFamily="2" charset="2"/>
              <a:buChar char="v"/>
            </a:pPr>
            <a:r>
              <a:rPr lang="en-US" dirty="0"/>
              <a:t>Board resolution</a:t>
            </a:r>
            <a:endParaRPr lang="en-US" dirty="0"/>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Tree>
    <p:extLst>
      <p:ext uri="{BB962C8B-B14F-4D97-AF65-F5344CB8AC3E}">
        <p14:creationId xmlns:p14="http://schemas.microsoft.com/office/powerpoint/2010/main" val="7007607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71800" y="4725144"/>
            <a:ext cx="6120680" cy="1470025"/>
          </a:xfrm>
        </p:spPr>
        <p:txBody>
          <a:bodyPr>
            <a:normAutofit fontScale="90000"/>
          </a:bodyPr>
          <a:lstStyle/>
          <a:p>
            <a:r>
              <a:rPr lang="en-US" sz="6600" dirty="0"/>
              <a:t>Sec. 233 &amp; Rule 25 </a:t>
            </a:r>
            <a:endParaRPr lang="en-US" sz="6600" b="1" dirty="0"/>
          </a:p>
        </p:txBody>
      </p:sp>
      <p:sp>
        <p:nvSpPr>
          <p:cNvPr id="3" name="Content Placeholder 2"/>
          <p:cNvSpPr>
            <a:spLocks noGrp="1"/>
          </p:cNvSpPr>
          <p:nvPr>
            <p:ph type="subTitle" idx="1"/>
          </p:nvPr>
        </p:nvSpPr>
        <p:spPr>
          <a:xfrm>
            <a:off x="2267744" y="1196752"/>
            <a:ext cx="6400800" cy="3744416"/>
          </a:xfrm>
        </p:spPr>
        <p:txBody>
          <a:bodyPr>
            <a:normAutofit/>
          </a:bodyPr>
          <a:lstStyle/>
          <a:p>
            <a:pPr algn="ctr"/>
            <a:r>
              <a:rPr lang="en-US" sz="4800" dirty="0" smtClean="0"/>
              <a:t>FAST TRACK MERGERS</a:t>
            </a:r>
          </a:p>
          <a:p>
            <a:pPr algn="ctr"/>
            <a:endParaRPr lang="en-US" sz="4800" dirty="0"/>
          </a:p>
          <a:p>
            <a:pPr algn="ctr"/>
            <a:r>
              <a:rPr lang="en-US" sz="4800" b="1" dirty="0"/>
              <a:t>Small Cos</a:t>
            </a:r>
            <a:r>
              <a:rPr lang="en-US" sz="4800" b="1" dirty="0" smtClean="0"/>
              <a:t>. / Start Ups</a:t>
            </a:r>
            <a:endParaRPr lang="en-US" sz="4800" b="1" dirty="0"/>
          </a:p>
          <a:p>
            <a:pPr algn="ctr"/>
            <a:r>
              <a:rPr lang="en-US" sz="4800" b="1" dirty="0" smtClean="0"/>
              <a:t>/Holding &amp; WOS</a:t>
            </a:r>
            <a:endParaRPr lang="en-US" sz="48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of shareholders &amp; Creditors</a:t>
            </a:r>
            <a:endParaRPr lang="en-IN" dirty="0"/>
          </a:p>
        </p:txBody>
      </p:sp>
      <p:sp>
        <p:nvSpPr>
          <p:cNvPr id="3" name="Content Placeholder 2"/>
          <p:cNvSpPr>
            <a:spLocks noGrp="1"/>
          </p:cNvSpPr>
          <p:nvPr>
            <p:ph idx="1"/>
          </p:nvPr>
        </p:nvSpPr>
        <p:spPr/>
        <p:txBody>
          <a:bodyPr/>
          <a:lstStyle/>
          <a:p>
            <a:r>
              <a:rPr lang="en-US" dirty="0" smtClean="0"/>
              <a:t>21 days notice before meeting along with scheme</a:t>
            </a:r>
          </a:p>
          <a:p>
            <a:r>
              <a:rPr lang="en-US" dirty="0" smtClean="0"/>
              <a:t>To consider objection / suggestion received from ROC &amp; OL</a:t>
            </a:r>
          </a:p>
          <a:p>
            <a:r>
              <a:rPr lang="en-US" dirty="0" smtClean="0"/>
              <a:t>Approval of scheme by shareholders and Creditors</a:t>
            </a:r>
          </a:p>
          <a:p>
            <a:r>
              <a:rPr lang="en-US" dirty="0" smtClean="0"/>
              <a:t>Approval by </a:t>
            </a:r>
            <a:r>
              <a:rPr lang="en-US" dirty="0" smtClean="0">
                <a:solidFill>
                  <a:srgbClr val="FF0000"/>
                </a:solidFill>
              </a:rPr>
              <a:t>9/10</a:t>
            </a:r>
            <a:r>
              <a:rPr lang="en-US" baseline="30000" dirty="0" smtClean="0">
                <a:solidFill>
                  <a:srgbClr val="FF0000"/>
                </a:solidFill>
              </a:rPr>
              <a:t>th</a:t>
            </a:r>
            <a:r>
              <a:rPr lang="en-US" dirty="0" smtClean="0">
                <a:solidFill>
                  <a:srgbClr val="FF0000"/>
                </a:solidFill>
              </a:rPr>
              <a:t> </a:t>
            </a:r>
            <a:r>
              <a:rPr lang="en-US" b="1" dirty="0" smtClean="0">
                <a:solidFill>
                  <a:srgbClr val="FF0000"/>
                </a:solidFill>
              </a:rPr>
              <a:t>value</a:t>
            </a:r>
            <a:r>
              <a:rPr lang="en-US" dirty="0" smtClean="0">
                <a:solidFill>
                  <a:srgbClr val="FF0000"/>
                </a:solidFill>
              </a:rPr>
              <a:t> of Creditors</a:t>
            </a:r>
          </a:p>
          <a:p>
            <a:r>
              <a:rPr lang="en-US" dirty="0" smtClean="0"/>
              <a:t>Approval by </a:t>
            </a:r>
            <a:r>
              <a:rPr lang="en-US" dirty="0" smtClean="0">
                <a:solidFill>
                  <a:srgbClr val="FF0000"/>
                </a:solidFill>
              </a:rPr>
              <a:t>90% </a:t>
            </a:r>
            <a:r>
              <a:rPr lang="en-US" dirty="0">
                <a:solidFill>
                  <a:srgbClr val="FF0000"/>
                </a:solidFill>
              </a:rPr>
              <a:t>of the total number of </a:t>
            </a:r>
            <a:r>
              <a:rPr lang="en-US" dirty="0" smtClean="0">
                <a:solidFill>
                  <a:srgbClr val="FF0000"/>
                </a:solidFill>
              </a:rPr>
              <a:t>shares held by shareholder</a:t>
            </a:r>
            <a:endParaRPr lang="en-IN" dirty="0">
              <a:solidFill>
                <a:srgbClr val="FF0000"/>
              </a:solidFill>
            </a:endParaRPr>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
        <p:nvSpPr>
          <p:cNvPr id="7" name="Rounded Rectangle 6"/>
          <p:cNvSpPr/>
          <p:nvPr/>
        </p:nvSpPr>
        <p:spPr>
          <a:xfrm>
            <a:off x="611560" y="548680"/>
            <a:ext cx="1584176" cy="395699"/>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latin typeface="Arial Black" panose="020B0A04020102020204" pitchFamily="34" charset="0"/>
              </a:rPr>
              <a:t>STEP 7</a:t>
            </a:r>
            <a:endParaRPr lang="en-IN" dirty="0">
              <a:latin typeface="Arial Black" panose="020B0A04020102020204" pitchFamily="34" charset="0"/>
            </a:endParaRPr>
          </a:p>
        </p:txBody>
      </p:sp>
    </p:spTree>
    <p:extLst>
      <p:ext uri="{BB962C8B-B14F-4D97-AF65-F5344CB8AC3E}">
        <p14:creationId xmlns:p14="http://schemas.microsoft.com/office/powerpoint/2010/main" val="9954928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Whether creditors meeting required or not ?</a:t>
            </a:r>
            <a:endParaRPr lang="en-IN" dirty="0"/>
          </a:p>
        </p:txBody>
      </p:sp>
      <p:sp>
        <p:nvSpPr>
          <p:cNvPr id="3" name="Content Placeholder 2"/>
          <p:cNvSpPr>
            <a:spLocks noGrp="1"/>
          </p:cNvSpPr>
          <p:nvPr>
            <p:ph idx="1"/>
          </p:nvPr>
        </p:nvSpPr>
        <p:spPr/>
        <p:txBody>
          <a:bodyPr/>
          <a:lstStyle/>
          <a:p>
            <a:endParaRPr lang="en-US" b="1" dirty="0" smtClean="0">
              <a:solidFill>
                <a:srgbClr val="FF0000"/>
              </a:solidFill>
            </a:endParaRPr>
          </a:p>
          <a:p>
            <a:r>
              <a:rPr lang="en-US" sz="3600" b="1" dirty="0" smtClean="0">
                <a:solidFill>
                  <a:srgbClr val="FF0000"/>
                </a:solidFill>
              </a:rPr>
              <a:t>Sec. 233(1)(d)</a:t>
            </a:r>
          </a:p>
          <a:p>
            <a:r>
              <a:rPr lang="en-US" sz="3600" b="1" dirty="0" smtClean="0">
                <a:solidFill>
                  <a:srgbClr val="FF0000"/>
                </a:solidFill>
              </a:rPr>
              <a:t>OR </a:t>
            </a:r>
            <a:r>
              <a:rPr lang="en-US" sz="3600" b="1" dirty="0">
                <a:solidFill>
                  <a:srgbClr val="FF0000"/>
                </a:solidFill>
              </a:rPr>
              <a:t>OTHERWISE APPROVED IN </a:t>
            </a:r>
            <a:r>
              <a:rPr lang="en-US" sz="3600" b="1" dirty="0" smtClean="0">
                <a:solidFill>
                  <a:srgbClr val="FF0000"/>
                </a:solidFill>
              </a:rPr>
              <a:t>WRITING ???????</a:t>
            </a:r>
            <a:endParaRPr lang="en-US" sz="3600" b="1" dirty="0">
              <a:solidFill>
                <a:srgbClr val="FF0000"/>
              </a:solidFill>
            </a:endParaRPr>
          </a:p>
          <a:p>
            <a:endParaRPr lang="en-IN" dirty="0"/>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Tree>
    <p:extLst>
      <p:ext uri="{BB962C8B-B14F-4D97-AF65-F5344CB8AC3E}">
        <p14:creationId xmlns:p14="http://schemas.microsoft.com/office/powerpoint/2010/main" val="115778021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739551"/>
          </a:xfrm>
        </p:spPr>
        <p:txBody>
          <a:bodyPr/>
          <a:lstStyle/>
          <a:p>
            <a:r>
              <a:rPr lang="en-US" dirty="0" smtClean="0"/>
              <a:t>Notice of Meeting -1</a:t>
            </a:r>
            <a:endParaRPr lang="en-IN" dirty="0"/>
          </a:p>
        </p:txBody>
      </p:sp>
      <p:sp>
        <p:nvSpPr>
          <p:cNvPr id="3" name="Content Placeholder 2"/>
          <p:cNvSpPr>
            <a:spLocks noGrp="1"/>
          </p:cNvSpPr>
          <p:nvPr>
            <p:ph idx="1"/>
          </p:nvPr>
        </p:nvSpPr>
        <p:spPr>
          <a:xfrm>
            <a:off x="982133" y="1340768"/>
            <a:ext cx="7704667" cy="4659048"/>
          </a:xfrm>
        </p:spPr>
        <p:txBody>
          <a:bodyPr/>
          <a:lstStyle/>
          <a:p>
            <a:r>
              <a:rPr lang="en-US" dirty="0"/>
              <a:t>Date, Time and Venue of the </a:t>
            </a:r>
            <a:r>
              <a:rPr lang="en-US" dirty="0" smtClean="0"/>
              <a:t>Meeting</a:t>
            </a:r>
          </a:p>
          <a:p>
            <a:r>
              <a:rPr lang="en-US" dirty="0" smtClean="0"/>
              <a:t>Name &amp; CIN of Cos.</a:t>
            </a:r>
          </a:p>
          <a:p>
            <a:r>
              <a:rPr lang="en-US" dirty="0" smtClean="0"/>
              <a:t>PAN of Cos.</a:t>
            </a:r>
          </a:p>
          <a:p>
            <a:r>
              <a:rPr lang="en-US" dirty="0" smtClean="0"/>
              <a:t>Date of incorporation &amp; Type of Co.</a:t>
            </a:r>
          </a:p>
          <a:p>
            <a:r>
              <a:rPr lang="en-US" dirty="0" smtClean="0"/>
              <a:t>Registered office &amp; email id</a:t>
            </a:r>
          </a:p>
          <a:p>
            <a:r>
              <a:rPr lang="en-US" dirty="0" smtClean="0"/>
              <a:t>Summary of main object as per MOA and main business of co.</a:t>
            </a:r>
          </a:p>
          <a:p>
            <a:r>
              <a:rPr lang="en-US" dirty="0" smtClean="0"/>
              <a:t>Details of change of name / regd. off/ object clause in last 5 </a:t>
            </a:r>
            <a:r>
              <a:rPr lang="en-US" dirty="0" err="1" smtClean="0"/>
              <a:t>yrs</a:t>
            </a:r>
            <a:r>
              <a:rPr lang="en-US" dirty="0" smtClean="0"/>
              <a:t> </a:t>
            </a:r>
            <a:endParaRPr lang="en-IN" dirty="0"/>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Tree>
    <p:extLst>
      <p:ext uri="{BB962C8B-B14F-4D97-AF65-F5344CB8AC3E}">
        <p14:creationId xmlns:p14="http://schemas.microsoft.com/office/powerpoint/2010/main" val="193262149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739551"/>
          </a:xfrm>
        </p:spPr>
        <p:txBody>
          <a:bodyPr/>
          <a:lstStyle/>
          <a:p>
            <a:r>
              <a:rPr lang="en-US" dirty="0" smtClean="0"/>
              <a:t>Notice of Meeting -2</a:t>
            </a:r>
            <a:endParaRPr lang="en-IN" dirty="0"/>
          </a:p>
        </p:txBody>
      </p:sp>
      <p:sp>
        <p:nvSpPr>
          <p:cNvPr id="3" name="Content Placeholder 2"/>
          <p:cNvSpPr>
            <a:spLocks noGrp="1"/>
          </p:cNvSpPr>
          <p:nvPr>
            <p:ph idx="1"/>
          </p:nvPr>
        </p:nvSpPr>
        <p:spPr>
          <a:xfrm>
            <a:off x="982133" y="1340768"/>
            <a:ext cx="7704667" cy="4659048"/>
          </a:xfrm>
        </p:spPr>
        <p:txBody>
          <a:bodyPr/>
          <a:lstStyle/>
          <a:p>
            <a:r>
              <a:rPr lang="en-US" dirty="0" smtClean="0"/>
              <a:t>Details of capital structure of co.</a:t>
            </a:r>
          </a:p>
          <a:p>
            <a:r>
              <a:rPr lang="en-US" dirty="0" smtClean="0"/>
              <a:t>Name of promoters &amp; directors</a:t>
            </a:r>
          </a:p>
          <a:p>
            <a:r>
              <a:rPr lang="en-US" dirty="0" smtClean="0"/>
              <a:t>Relationship b/w cos.</a:t>
            </a:r>
          </a:p>
          <a:p>
            <a:r>
              <a:rPr lang="en-US" dirty="0" smtClean="0"/>
              <a:t>Approval at Board meeting (</a:t>
            </a:r>
            <a:r>
              <a:rPr lang="en-US" dirty="0" err="1" smtClean="0"/>
              <a:t>Favour</a:t>
            </a:r>
            <a:r>
              <a:rPr lang="en-US" dirty="0" smtClean="0"/>
              <a:t> / Against)</a:t>
            </a:r>
          </a:p>
          <a:p>
            <a:r>
              <a:rPr lang="en-US" dirty="0" smtClean="0"/>
              <a:t>Appointed date / effective date/ ratio</a:t>
            </a:r>
          </a:p>
          <a:p>
            <a:r>
              <a:rPr lang="en-US" dirty="0" smtClean="0"/>
              <a:t>Valuation report summary</a:t>
            </a:r>
          </a:p>
          <a:p>
            <a:r>
              <a:rPr lang="en-US" dirty="0" smtClean="0"/>
              <a:t>Rationale of scheme</a:t>
            </a:r>
          </a:p>
          <a:p>
            <a:r>
              <a:rPr lang="en-US" dirty="0" smtClean="0"/>
              <a:t>Amount due to creditors</a:t>
            </a:r>
            <a:endParaRPr lang="en-IN" dirty="0"/>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Tree>
    <p:extLst>
      <p:ext uri="{BB962C8B-B14F-4D97-AF65-F5344CB8AC3E}">
        <p14:creationId xmlns:p14="http://schemas.microsoft.com/office/powerpoint/2010/main" val="194628589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739551"/>
          </a:xfrm>
        </p:spPr>
        <p:txBody>
          <a:bodyPr/>
          <a:lstStyle/>
          <a:p>
            <a:r>
              <a:rPr lang="en-US" dirty="0" smtClean="0"/>
              <a:t>Notice of Meeting-3</a:t>
            </a:r>
            <a:endParaRPr lang="en-IN" dirty="0"/>
          </a:p>
        </p:txBody>
      </p:sp>
      <p:sp>
        <p:nvSpPr>
          <p:cNvPr id="3" name="Content Placeholder 2"/>
          <p:cNvSpPr>
            <a:spLocks noGrp="1"/>
          </p:cNvSpPr>
          <p:nvPr>
            <p:ph idx="1"/>
          </p:nvPr>
        </p:nvSpPr>
        <p:spPr>
          <a:xfrm>
            <a:off x="982133" y="1340768"/>
            <a:ext cx="7704667" cy="4659048"/>
          </a:xfrm>
        </p:spPr>
        <p:txBody>
          <a:bodyPr/>
          <a:lstStyle/>
          <a:p>
            <a:r>
              <a:rPr lang="en-US" dirty="0" smtClean="0"/>
              <a:t>Effect of scheme on KMP / Director/ Promoter/Non promoter/ depositor/ creditor/ deb holders etc. &amp; materials interests</a:t>
            </a:r>
          </a:p>
          <a:p>
            <a:r>
              <a:rPr lang="en-US" dirty="0" smtClean="0"/>
              <a:t>Investigations pending if any</a:t>
            </a:r>
          </a:p>
          <a:p>
            <a:r>
              <a:rPr lang="en-US" dirty="0" smtClean="0"/>
              <a:t>Inspection of documents</a:t>
            </a:r>
          </a:p>
          <a:p>
            <a:r>
              <a:rPr lang="en-US" dirty="0" smtClean="0"/>
              <a:t>Other relevant details</a:t>
            </a:r>
          </a:p>
          <a:p>
            <a:endParaRPr lang="en-IN" dirty="0"/>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Tree>
    <p:extLst>
      <p:ext uri="{BB962C8B-B14F-4D97-AF65-F5344CB8AC3E}">
        <p14:creationId xmlns:p14="http://schemas.microsoft.com/office/powerpoint/2010/main" val="148604212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315615"/>
          </a:xfrm>
        </p:spPr>
        <p:txBody>
          <a:bodyPr>
            <a:normAutofit fontScale="90000"/>
          </a:bodyPr>
          <a:lstStyle/>
          <a:p>
            <a:r>
              <a:rPr lang="en-US" dirty="0"/>
              <a:t>Notice of approval of scheme in CAA 11</a:t>
            </a:r>
            <a:br>
              <a:rPr lang="en-US" dirty="0"/>
            </a:br>
            <a:endParaRPr lang="en-IN" dirty="0"/>
          </a:p>
        </p:txBody>
      </p:sp>
      <p:sp>
        <p:nvSpPr>
          <p:cNvPr id="3" name="Content Placeholder 2"/>
          <p:cNvSpPr>
            <a:spLocks noGrp="1"/>
          </p:cNvSpPr>
          <p:nvPr>
            <p:ph idx="1"/>
          </p:nvPr>
        </p:nvSpPr>
        <p:spPr>
          <a:xfrm>
            <a:off x="982133" y="1412776"/>
            <a:ext cx="7704667" cy="5060522"/>
          </a:xfrm>
        </p:spPr>
        <p:txBody>
          <a:bodyPr>
            <a:normAutofit/>
          </a:bodyPr>
          <a:lstStyle/>
          <a:p>
            <a:r>
              <a:rPr lang="en-US" dirty="0" smtClean="0"/>
              <a:t>Time Limit – To be filed </a:t>
            </a:r>
            <a:r>
              <a:rPr lang="en-IN" dirty="0" smtClean="0"/>
              <a:t>within </a:t>
            </a:r>
            <a:r>
              <a:rPr lang="en-IN" dirty="0">
                <a:solidFill>
                  <a:srgbClr val="FF0000"/>
                </a:solidFill>
              </a:rPr>
              <a:t>7 days after conclusion of meeting </a:t>
            </a:r>
            <a:endParaRPr lang="en-IN" dirty="0" smtClean="0">
              <a:solidFill>
                <a:srgbClr val="FF0000"/>
              </a:solidFill>
            </a:endParaRPr>
          </a:p>
          <a:p>
            <a:pPr algn="just"/>
            <a:r>
              <a:rPr lang="en-IN" dirty="0" smtClean="0"/>
              <a:t>By </a:t>
            </a:r>
            <a:r>
              <a:rPr lang="en-IN" dirty="0"/>
              <a:t>– Transferee Co</a:t>
            </a:r>
            <a:r>
              <a:rPr lang="en-IN" dirty="0" smtClean="0"/>
              <a:t>. ONLY</a:t>
            </a:r>
          </a:p>
          <a:p>
            <a:pPr marL="0" indent="0" algn="just">
              <a:buNone/>
            </a:pPr>
            <a:endParaRPr lang="en-IN" dirty="0" smtClean="0"/>
          </a:p>
          <a:p>
            <a:pPr algn="just"/>
            <a:r>
              <a:rPr lang="en-US" dirty="0" smtClean="0"/>
              <a:t>E forms required – </a:t>
            </a:r>
          </a:p>
          <a:p>
            <a:pPr marL="0" indent="0" algn="just">
              <a:buNone/>
            </a:pPr>
            <a:r>
              <a:rPr lang="en-IN" dirty="0" smtClean="0">
                <a:solidFill>
                  <a:srgbClr val="FF0000"/>
                </a:solidFill>
              </a:rPr>
              <a:t>File </a:t>
            </a:r>
            <a:r>
              <a:rPr lang="en-IN" dirty="0">
                <a:solidFill>
                  <a:srgbClr val="FF0000"/>
                </a:solidFill>
              </a:rPr>
              <a:t>to </a:t>
            </a:r>
            <a:r>
              <a:rPr lang="en-IN" dirty="0" smtClean="0">
                <a:solidFill>
                  <a:srgbClr val="FF0000"/>
                </a:solidFill>
              </a:rPr>
              <a:t>ROC </a:t>
            </a:r>
            <a:r>
              <a:rPr lang="en-IN" dirty="0">
                <a:solidFill>
                  <a:srgbClr val="FF0000"/>
                </a:solidFill>
              </a:rPr>
              <a:t>(in GNL </a:t>
            </a:r>
            <a:r>
              <a:rPr lang="en-IN" dirty="0" smtClean="0">
                <a:solidFill>
                  <a:srgbClr val="FF0000"/>
                </a:solidFill>
              </a:rPr>
              <a:t>1),</a:t>
            </a:r>
          </a:p>
          <a:p>
            <a:pPr marL="0" indent="0" algn="just">
              <a:buNone/>
            </a:pPr>
            <a:r>
              <a:rPr lang="en-IN" dirty="0" smtClean="0">
                <a:solidFill>
                  <a:srgbClr val="FF0000"/>
                </a:solidFill>
              </a:rPr>
              <a:t>File to RD (in RD 1)</a:t>
            </a:r>
          </a:p>
          <a:p>
            <a:pPr algn="just">
              <a:buFont typeface="Arial" panose="020B0604020202020204" pitchFamily="34" charset="0"/>
              <a:buChar char="•"/>
            </a:pPr>
            <a:r>
              <a:rPr lang="en-IN" dirty="0" smtClean="0"/>
              <a:t>File hard copy to RD, ROC and OL </a:t>
            </a:r>
          </a:p>
          <a:p>
            <a:pPr marL="0" indent="0" algn="just">
              <a:buNone/>
            </a:pPr>
            <a:r>
              <a:rPr lang="en-IN" dirty="0" smtClean="0"/>
              <a:t>(by </a:t>
            </a:r>
            <a:r>
              <a:rPr lang="en-IN" dirty="0"/>
              <a:t>hand delivery/registered/speed post</a:t>
            </a:r>
            <a:r>
              <a:rPr lang="en-IN" dirty="0" smtClean="0"/>
              <a:t>)</a:t>
            </a:r>
            <a:endParaRPr lang="en-IN" dirty="0"/>
          </a:p>
        </p:txBody>
      </p:sp>
      <p:sp>
        <p:nvSpPr>
          <p:cNvPr id="4" name="Footer Placeholder 3"/>
          <p:cNvSpPr>
            <a:spLocks noGrp="1"/>
          </p:cNvSpPr>
          <p:nvPr>
            <p:ph type="ftr" sz="quarter" idx="11"/>
          </p:nvPr>
        </p:nvSpPr>
        <p:spPr/>
        <p:txBody>
          <a:bodyPr/>
          <a:lstStyle/>
          <a:p>
            <a:r>
              <a:rPr lang="en-US" dirty="0" smtClean="0"/>
              <a:t>By CS </a:t>
            </a:r>
            <a:r>
              <a:rPr lang="en-US" dirty="0" err="1" smtClean="0"/>
              <a:t>Sneha</a:t>
            </a:r>
            <a:r>
              <a:rPr lang="en-US" dirty="0" smtClean="0"/>
              <a:t> </a:t>
            </a:r>
            <a:r>
              <a:rPr lang="en-US" dirty="0" err="1" smtClean="0"/>
              <a:t>Khaitan</a:t>
            </a:r>
            <a:r>
              <a:rPr lang="en-US" dirty="0" smtClean="0"/>
              <a:t> </a:t>
            </a:r>
            <a:r>
              <a:rPr lang="en-US" dirty="0" err="1" smtClean="0"/>
              <a:t>Jalan</a:t>
            </a:r>
            <a:r>
              <a:rPr lang="en-US" dirty="0" smtClean="0"/>
              <a:t> &amp; CS </a:t>
            </a:r>
            <a:r>
              <a:rPr lang="en-US" dirty="0" err="1" smtClean="0"/>
              <a:t>Urvi</a:t>
            </a:r>
            <a:r>
              <a:rPr lang="en-US" dirty="0" smtClean="0"/>
              <a:t> </a:t>
            </a:r>
            <a:r>
              <a:rPr lang="en-US" dirty="0" err="1" smtClean="0"/>
              <a:t>Sanghvi</a:t>
            </a:r>
            <a:endParaRPr lang="en-US" dirty="0"/>
          </a:p>
        </p:txBody>
      </p:sp>
      <p:sp>
        <p:nvSpPr>
          <p:cNvPr id="5" name="Rounded Rectangle 4"/>
          <p:cNvSpPr/>
          <p:nvPr/>
        </p:nvSpPr>
        <p:spPr>
          <a:xfrm>
            <a:off x="190045" y="259351"/>
            <a:ext cx="1584176" cy="395699"/>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latin typeface="Arial Black" panose="020B0A04020102020204" pitchFamily="34" charset="0"/>
              </a:rPr>
              <a:t>STEP 8</a:t>
            </a:r>
            <a:endParaRPr lang="en-IN" dirty="0">
              <a:latin typeface="Arial Black" panose="020B0A04020102020204" pitchFamily="34" charset="0"/>
            </a:endParaRPr>
          </a:p>
        </p:txBody>
      </p:sp>
    </p:spTree>
    <p:extLst>
      <p:ext uri="{BB962C8B-B14F-4D97-AF65-F5344CB8AC3E}">
        <p14:creationId xmlns:p14="http://schemas.microsoft.com/office/powerpoint/2010/main" val="203851421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2133" y="1628800"/>
            <a:ext cx="7704667" cy="4371016"/>
          </a:xfrm>
        </p:spPr>
        <p:txBody>
          <a:bodyPr>
            <a:normAutofit lnSpcReduction="10000"/>
          </a:bodyPr>
          <a:lstStyle/>
          <a:p>
            <a:pPr algn="just"/>
            <a:r>
              <a:rPr lang="en-US" sz="2800" dirty="0" smtClean="0"/>
              <a:t>Approved Scheme</a:t>
            </a:r>
          </a:p>
          <a:p>
            <a:pPr algn="just"/>
            <a:endParaRPr lang="en-US" sz="2800" dirty="0" smtClean="0"/>
          </a:p>
          <a:p>
            <a:pPr algn="just"/>
            <a:r>
              <a:rPr lang="en-US" sz="2800" dirty="0" smtClean="0"/>
              <a:t>CAA 9 with GNL 1 </a:t>
            </a:r>
          </a:p>
          <a:p>
            <a:pPr algn="just"/>
            <a:r>
              <a:rPr lang="en-US" sz="2800" dirty="0" smtClean="0"/>
              <a:t>Objections / suggestion received from ROC / OL</a:t>
            </a:r>
            <a:endParaRPr lang="en-US" sz="2800" dirty="0"/>
          </a:p>
          <a:p>
            <a:pPr>
              <a:buNone/>
            </a:pPr>
            <a:endParaRPr lang="en-US" sz="2800" dirty="0"/>
          </a:p>
          <a:p>
            <a:pPr algn="just"/>
            <a:r>
              <a:rPr lang="en-US" sz="2800" dirty="0"/>
              <a:t>Declaration of solvency in Form </a:t>
            </a:r>
            <a:r>
              <a:rPr lang="en-US" sz="2800" dirty="0" smtClean="0"/>
              <a:t>CAA.10 with GNL 2</a:t>
            </a:r>
          </a:p>
          <a:p>
            <a:pPr algn="just"/>
            <a:r>
              <a:rPr lang="en-US" sz="2800" dirty="0" smtClean="0"/>
              <a:t>Board Resolution </a:t>
            </a:r>
            <a:endParaRPr lang="en-US" sz="2800" dirty="0"/>
          </a:p>
        </p:txBody>
      </p:sp>
      <p:sp>
        <p:nvSpPr>
          <p:cNvPr id="2" name="Title 1"/>
          <p:cNvSpPr>
            <a:spLocks noGrp="1"/>
          </p:cNvSpPr>
          <p:nvPr>
            <p:ph type="title"/>
          </p:nvPr>
        </p:nvSpPr>
        <p:spPr>
          <a:xfrm>
            <a:off x="982133" y="457201"/>
            <a:ext cx="7704667" cy="1171599"/>
          </a:xfrm>
        </p:spPr>
        <p:txBody>
          <a:bodyPr>
            <a:normAutofit fontScale="90000"/>
          </a:bodyPr>
          <a:lstStyle/>
          <a:p>
            <a:pPr algn="just"/>
            <a:r>
              <a:rPr lang="en-US" dirty="0"/>
              <a:t>CAA 11 shall be accompanied with</a:t>
            </a:r>
            <a:r>
              <a:rPr lang="en-US" dirty="0" smtClean="0"/>
              <a:t>….(1)</a:t>
            </a:r>
            <a:endParaRPr lang="en-US" dirty="0"/>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171599"/>
          </a:xfrm>
        </p:spPr>
        <p:txBody>
          <a:bodyPr>
            <a:normAutofit fontScale="90000"/>
          </a:bodyPr>
          <a:lstStyle/>
          <a:p>
            <a:r>
              <a:rPr lang="en-US" dirty="0"/>
              <a:t>CAA 11 shall be accompanied with</a:t>
            </a:r>
            <a:r>
              <a:rPr lang="en-US" dirty="0" smtClean="0"/>
              <a:t>….(2)</a:t>
            </a:r>
            <a:endParaRPr lang="en-US" dirty="0"/>
          </a:p>
        </p:txBody>
      </p:sp>
      <p:sp>
        <p:nvSpPr>
          <p:cNvPr id="3" name="Content Placeholder 2"/>
          <p:cNvSpPr>
            <a:spLocks noGrp="1"/>
          </p:cNvSpPr>
          <p:nvPr>
            <p:ph idx="1"/>
          </p:nvPr>
        </p:nvSpPr>
        <p:spPr>
          <a:xfrm>
            <a:off x="982133" y="1628800"/>
            <a:ext cx="7704667" cy="4371016"/>
          </a:xfrm>
        </p:spPr>
        <p:txBody>
          <a:bodyPr>
            <a:normAutofit lnSpcReduction="10000"/>
          </a:bodyPr>
          <a:lstStyle/>
          <a:p>
            <a:pPr algn="just"/>
            <a:r>
              <a:rPr lang="en-US" sz="2800" dirty="0" smtClean="0"/>
              <a:t>Notice of meeting of shareholder &amp; Creditor</a:t>
            </a:r>
          </a:p>
          <a:p>
            <a:pPr algn="just"/>
            <a:r>
              <a:rPr lang="en-US" sz="2800" dirty="0" smtClean="0"/>
              <a:t>Consent of Creditor in writing, if any</a:t>
            </a:r>
          </a:p>
          <a:p>
            <a:pPr algn="just"/>
            <a:r>
              <a:rPr lang="en-US" sz="2800" dirty="0" smtClean="0"/>
              <a:t>Minutes of meeting of shareholder &amp; Creditor</a:t>
            </a:r>
          </a:p>
          <a:p>
            <a:pPr algn="just"/>
            <a:r>
              <a:rPr lang="en-US" sz="2800" dirty="0" smtClean="0"/>
              <a:t>Auditor certificate (discussed earlier)</a:t>
            </a:r>
          </a:p>
          <a:p>
            <a:pPr algn="just"/>
            <a:r>
              <a:rPr lang="en-US" sz="2800" dirty="0" smtClean="0"/>
              <a:t>Valuation report</a:t>
            </a:r>
          </a:p>
          <a:p>
            <a:pPr algn="just"/>
            <a:r>
              <a:rPr lang="en-US" sz="2800" dirty="0" smtClean="0"/>
              <a:t>MOA &amp; AOA of all Cos.</a:t>
            </a:r>
          </a:p>
          <a:p>
            <a:pPr algn="just"/>
            <a:r>
              <a:rPr lang="en-US" sz="2800" dirty="0" smtClean="0"/>
              <a:t>Financial Statement (Latest audited)</a:t>
            </a:r>
          </a:p>
          <a:p>
            <a:pPr algn="just"/>
            <a:r>
              <a:rPr lang="en-US" sz="2800" dirty="0" smtClean="0"/>
              <a:t>Unaudited Financial Statement, if any</a:t>
            </a:r>
          </a:p>
          <a:p>
            <a:pPr algn="just"/>
            <a:endParaRPr lang="en-US" sz="2800" dirty="0"/>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Tree>
    <p:extLst>
      <p:ext uri="{BB962C8B-B14F-4D97-AF65-F5344CB8AC3E}">
        <p14:creationId xmlns:p14="http://schemas.microsoft.com/office/powerpoint/2010/main" val="321464102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171599"/>
          </a:xfrm>
        </p:spPr>
        <p:txBody>
          <a:bodyPr>
            <a:normAutofit fontScale="90000"/>
          </a:bodyPr>
          <a:lstStyle/>
          <a:p>
            <a:r>
              <a:rPr lang="en-US" dirty="0"/>
              <a:t>CAA 11 shall be accompanied with</a:t>
            </a:r>
            <a:r>
              <a:rPr lang="en-US" dirty="0" smtClean="0"/>
              <a:t>….(3)</a:t>
            </a:r>
            <a:endParaRPr lang="en-US" dirty="0"/>
          </a:p>
        </p:txBody>
      </p:sp>
      <p:sp>
        <p:nvSpPr>
          <p:cNvPr id="3" name="Content Placeholder 2"/>
          <p:cNvSpPr>
            <a:spLocks noGrp="1"/>
          </p:cNvSpPr>
          <p:nvPr>
            <p:ph idx="1"/>
          </p:nvPr>
        </p:nvSpPr>
        <p:spPr>
          <a:xfrm>
            <a:off x="982133" y="1628800"/>
            <a:ext cx="7704667" cy="4371016"/>
          </a:xfrm>
        </p:spPr>
        <p:txBody>
          <a:bodyPr>
            <a:normAutofit/>
          </a:bodyPr>
          <a:lstStyle/>
          <a:p>
            <a:pPr algn="just"/>
            <a:r>
              <a:rPr lang="en-US" sz="2800" dirty="0" smtClean="0"/>
              <a:t>Form GNL 1 and RD 1</a:t>
            </a:r>
          </a:p>
          <a:p>
            <a:pPr algn="just"/>
            <a:r>
              <a:rPr lang="en-US" sz="2800" dirty="0" smtClean="0"/>
              <a:t>List of shareholders and Creditors</a:t>
            </a:r>
          </a:p>
          <a:p>
            <a:pPr algn="just"/>
            <a:r>
              <a:rPr lang="en-US" sz="2800" dirty="0" smtClean="0"/>
              <a:t>Proof of dispatch of notice to shareholders and  creditors</a:t>
            </a:r>
          </a:p>
          <a:p>
            <a:pPr algn="just"/>
            <a:r>
              <a:rPr lang="en-US" sz="2800" dirty="0" smtClean="0"/>
              <a:t>Attendance sheet for GM</a:t>
            </a:r>
          </a:p>
          <a:p>
            <a:pPr algn="just"/>
            <a:endParaRPr lang="en-US" sz="2800" dirty="0"/>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Tree>
    <p:extLst>
      <p:ext uri="{BB962C8B-B14F-4D97-AF65-F5344CB8AC3E}">
        <p14:creationId xmlns:p14="http://schemas.microsoft.com/office/powerpoint/2010/main" val="128022729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747663"/>
          </a:xfrm>
        </p:spPr>
        <p:txBody>
          <a:bodyPr>
            <a:normAutofit fontScale="90000"/>
          </a:bodyPr>
          <a:lstStyle/>
          <a:p>
            <a:r>
              <a:rPr lang="en-US" b="1" dirty="0"/>
              <a:t>FORM NO.CAA.11</a:t>
            </a:r>
            <a:br>
              <a:rPr lang="en-US" b="1" dirty="0"/>
            </a:br>
            <a:r>
              <a:rPr lang="en-US" dirty="0"/>
              <a:t>[Pursuant to section 233(2) and rule 25(4)]</a:t>
            </a:r>
            <a:br>
              <a:rPr lang="en-US" dirty="0"/>
            </a:br>
            <a:endParaRPr lang="en-US" dirty="0"/>
          </a:p>
        </p:txBody>
      </p:sp>
      <p:sp>
        <p:nvSpPr>
          <p:cNvPr id="3" name="Content Placeholder 2"/>
          <p:cNvSpPr>
            <a:spLocks noGrp="1"/>
          </p:cNvSpPr>
          <p:nvPr>
            <p:ph idx="1"/>
          </p:nvPr>
        </p:nvSpPr>
        <p:spPr>
          <a:xfrm>
            <a:off x="982132" y="2204864"/>
            <a:ext cx="7704667" cy="4272135"/>
          </a:xfrm>
        </p:spPr>
        <p:txBody>
          <a:bodyPr>
            <a:normAutofit fontScale="77500" lnSpcReduction="20000"/>
          </a:bodyPr>
          <a:lstStyle/>
          <a:p>
            <a:pPr algn="ctr">
              <a:buNone/>
            </a:pPr>
            <a:r>
              <a:rPr lang="en-US" sz="3000" b="1" dirty="0" smtClean="0"/>
              <a:t>Notice </a:t>
            </a:r>
            <a:r>
              <a:rPr lang="en-US" sz="3000" b="1" dirty="0"/>
              <a:t>of approval of the scheme of merger</a:t>
            </a:r>
          </a:p>
          <a:p>
            <a:pPr algn="ctr">
              <a:buNone/>
            </a:pPr>
            <a:r>
              <a:rPr lang="en-US" sz="3000" b="1" dirty="0"/>
              <a:t>(To be filed by the transferee company to the Central Government, Registrar and the Official Liquidator)</a:t>
            </a:r>
          </a:p>
          <a:p>
            <a:pPr algn="ctr">
              <a:buNone/>
            </a:pPr>
            <a:endParaRPr lang="en-US" b="1" dirty="0"/>
          </a:p>
          <a:p>
            <a:pPr algn="just">
              <a:buNone/>
            </a:pPr>
            <a:r>
              <a:rPr lang="en-US" dirty="0"/>
              <a:t>1. (a) </a:t>
            </a:r>
            <a:r>
              <a:rPr lang="en-US" sz="3000" dirty="0"/>
              <a:t>Corporate Identity Number (CIN) :</a:t>
            </a:r>
          </a:p>
          <a:p>
            <a:pPr algn="just">
              <a:buNone/>
            </a:pPr>
            <a:r>
              <a:rPr lang="en-US" sz="3000" dirty="0"/>
              <a:t>     (b) Global Location Number GLN) :</a:t>
            </a:r>
          </a:p>
          <a:p>
            <a:pPr>
              <a:buNone/>
            </a:pPr>
            <a:endParaRPr lang="en-US" dirty="0"/>
          </a:p>
          <a:p>
            <a:pPr>
              <a:buNone/>
            </a:pPr>
            <a:r>
              <a:rPr lang="en-US" dirty="0"/>
              <a:t>2. (a</a:t>
            </a:r>
            <a:r>
              <a:rPr lang="en-US" sz="3000" dirty="0"/>
              <a:t>) Name of the transferee company:</a:t>
            </a:r>
          </a:p>
          <a:p>
            <a:pPr>
              <a:buNone/>
            </a:pPr>
            <a:r>
              <a:rPr lang="en-US" sz="3000" dirty="0"/>
              <a:t>     (b) Registered office address:</a:t>
            </a:r>
          </a:p>
          <a:p>
            <a:pPr>
              <a:buNone/>
            </a:pPr>
            <a:r>
              <a:rPr lang="en-US" sz="3000" dirty="0"/>
              <a:t>     (c) E-mail id:</a:t>
            </a:r>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
        <p:nvSpPr>
          <p:cNvPr id="5" name="Oval 4"/>
          <p:cNvSpPr/>
          <p:nvPr/>
        </p:nvSpPr>
        <p:spPr>
          <a:xfrm>
            <a:off x="82033" y="231100"/>
            <a:ext cx="1800200" cy="1111020"/>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dirty="0" smtClean="0"/>
              <a:t>CAA 11 FORMAT</a:t>
            </a:r>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CG Power delegated to RD</a:t>
            </a:r>
          </a:p>
        </p:txBody>
      </p:sp>
      <p:sp>
        <p:nvSpPr>
          <p:cNvPr id="3" name="Content Placeholder 2"/>
          <p:cNvSpPr>
            <a:spLocks noGrp="1"/>
          </p:cNvSpPr>
          <p:nvPr>
            <p:ph idx="1"/>
          </p:nvPr>
        </p:nvSpPr>
        <p:spPr>
          <a:xfrm>
            <a:off x="982133" y="1988840"/>
            <a:ext cx="7704667" cy="4010976"/>
          </a:xfrm>
        </p:spPr>
        <p:txBody>
          <a:bodyPr>
            <a:normAutofit/>
          </a:bodyPr>
          <a:lstStyle/>
          <a:p>
            <a:r>
              <a:rPr lang="en-US" dirty="0"/>
              <a:t>MCA Notification dated 19.12.2016………….</a:t>
            </a:r>
          </a:p>
          <a:p>
            <a:pPr>
              <a:buNone/>
            </a:pPr>
            <a:endParaRPr lang="en-US" dirty="0"/>
          </a:p>
          <a:p>
            <a:pPr algn="just"/>
            <a:r>
              <a:rPr lang="en-US" dirty="0"/>
              <a:t>CG hereby delegates to the </a:t>
            </a:r>
            <a:r>
              <a:rPr lang="en-US" dirty="0" smtClean="0"/>
              <a:t>Regional Director </a:t>
            </a:r>
            <a:r>
              <a:rPr lang="en-US" dirty="0"/>
              <a:t>at Mumbai, Kolkata, Chennai, New Delhi, Ahmedabad, Hyderabad and </a:t>
            </a:r>
            <a:r>
              <a:rPr lang="en-US" dirty="0" err="1"/>
              <a:t>Shillong</a:t>
            </a:r>
            <a:r>
              <a:rPr lang="en-US" dirty="0"/>
              <a:t>, the powers and functions vested in it under the following sections of the said Act..</a:t>
            </a:r>
          </a:p>
          <a:p>
            <a:endParaRPr lang="en-US" dirty="0"/>
          </a:p>
          <a:p>
            <a:r>
              <a:rPr lang="en-US" smtClean="0"/>
              <a:t>233 </a:t>
            </a:r>
            <a:r>
              <a:rPr lang="en-US" dirty="0"/>
              <a:t>(2), (3), (4), (5) and (6) – small co. merger</a:t>
            </a:r>
          </a:p>
          <a:p>
            <a:pPr>
              <a:buNone/>
            </a:pPr>
            <a:endParaRPr lang="en-US" dirty="0"/>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595535"/>
          </a:xfrm>
        </p:spPr>
        <p:txBody>
          <a:bodyPr>
            <a:normAutofit fontScale="90000"/>
          </a:bodyPr>
          <a:lstStyle/>
          <a:p>
            <a:pPr algn="ctr"/>
            <a:r>
              <a:rPr lang="en-US" dirty="0"/>
              <a:t>CAA-11</a:t>
            </a:r>
          </a:p>
        </p:txBody>
      </p:sp>
      <p:sp>
        <p:nvSpPr>
          <p:cNvPr id="3" name="Content Placeholder 2"/>
          <p:cNvSpPr>
            <a:spLocks noGrp="1"/>
          </p:cNvSpPr>
          <p:nvPr>
            <p:ph idx="1"/>
          </p:nvPr>
        </p:nvSpPr>
        <p:spPr>
          <a:xfrm>
            <a:off x="982133" y="1278837"/>
            <a:ext cx="7704667" cy="4720979"/>
          </a:xfrm>
        </p:spPr>
        <p:txBody>
          <a:bodyPr>
            <a:normAutofit fontScale="62500" lnSpcReduction="20000"/>
          </a:bodyPr>
          <a:lstStyle/>
          <a:p>
            <a:pPr marL="520700" indent="-401638">
              <a:buNone/>
            </a:pPr>
            <a:r>
              <a:rPr lang="en-US" dirty="0"/>
              <a:t>3. </a:t>
            </a:r>
            <a:r>
              <a:rPr lang="en-US" sz="3300" dirty="0"/>
              <a:t>Whether the transferor and transferee are:</a:t>
            </a:r>
          </a:p>
          <a:p>
            <a:pPr marL="520700" indent="-401638">
              <a:buNone/>
            </a:pPr>
            <a:r>
              <a:rPr lang="en-US" sz="3300" dirty="0"/>
              <a:t>	□      Small companies</a:t>
            </a:r>
          </a:p>
          <a:p>
            <a:pPr>
              <a:buNone/>
            </a:pPr>
            <a:r>
              <a:rPr lang="en-US" sz="3300" dirty="0"/>
              <a:t>	 □ 	   Holding and wholly owned subsidiaries</a:t>
            </a:r>
          </a:p>
          <a:p>
            <a:pPr>
              <a:buNone/>
            </a:pPr>
            <a:endParaRPr lang="en-US" dirty="0"/>
          </a:p>
          <a:p>
            <a:pPr>
              <a:buNone/>
            </a:pPr>
            <a:r>
              <a:rPr lang="en-US" dirty="0"/>
              <a:t>4. </a:t>
            </a:r>
            <a:r>
              <a:rPr lang="en-US" sz="3300" dirty="0"/>
              <a:t>Details of transferor</a:t>
            </a:r>
          </a:p>
          <a:p>
            <a:pPr>
              <a:buNone/>
            </a:pPr>
            <a:r>
              <a:rPr lang="en-US" sz="3300" dirty="0"/>
              <a:t>    (a) Corporate Identity Number (CIN) :</a:t>
            </a:r>
          </a:p>
          <a:p>
            <a:pPr>
              <a:buNone/>
            </a:pPr>
            <a:r>
              <a:rPr lang="en-US" sz="3300" dirty="0"/>
              <a:t>    (b) Global Location Number GLN) :</a:t>
            </a:r>
          </a:p>
          <a:p>
            <a:pPr>
              <a:buNone/>
            </a:pPr>
            <a:r>
              <a:rPr lang="en-US" sz="3300" dirty="0"/>
              <a:t>           Name of the company:</a:t>
            </a:r>
          </a:p>
          <a:p>
            <a:pPr marL="438150" indent="-44450">
              <a:buNone/>
            </a:pPr>
            <a:r>
              <a:rPr lang="en-US" sz="3300" dirty="0"/>
              <a:t>	      Registered office address:</a:t>
            </a:r>
          </a:p>
          <a:p>
            <a:pPr marL="438150" indent="-44450">
              <a:buNone/>
            </a:pPr>
            <a:r>
              <a:rPr lang="en-US" sz="3300" dirty="0"/>
              <a:t>       E-mail id</a:t>
            </a:r>
            <a:r>
              <a:rPr lang="en-US" dirty="0"/>
              <a:t>:</a:t>
            </a:r>
          </a:p>
          <a:p>
            <a:pPr>
              <a:buNone/>
            </a:pPr>
            <a:endParaRPr lang="en-US" sz="3300" dirty="0"/>
          </a:p>
          <a:p>
            <a:pPr>
              <a:buNone/>
            </a:pPr>
            <a:r>
              <a:rPr lang="en-US" sz="3300" dirty="0"/>
              <a:t>5. Brief particulars of compromise or arrangement involving merger:</a:t>
            </a:r>
          </a:p>
          <a:p>
            <a:endParaRPr lang="en-US" dirty="0"/>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
        <p:nvSpPr>
          <p:cNvPr id="5" name="Oval 4"/>
          <p:cNvSpPr/>
          <p:nvPr/>
        </p:nvSpPr>
        <p:spPr>
          <a:xfrm>
            <a:off x="82033" y="231100"/>
            <a:ext cx="1800200" cy="1111020"/>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dirty="0" smtClean="0"/>
              <a:t>CAA 11 FORMAT</a:t>
            </a:r>
            <a:endParaRPr lang="en-IN"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884919"/>
          </a:xfrm>
        </p:spPr>
        <p:txBody>
          <a:bodyPr/>
          <a:lstStyle/>
          <a:p>
            <a:pPr algn="ctr"/>
            <a:r>
              <a:rPr lang="en-US" dirty="0"/>
              <a:t>CAA-11</a:t>
            </a:r>
          </a:p>
        </p:txBody>
      </p:sp>
      <p:sp>
        <p:nvSpPr>
          <p:cNvPr id="3" name="Content Placeholder 2"/>
          <p:cNvSpPr>
            <a:spLocks noGrp="1"/>
          </p:cNvSpPr>
          <p:nvPr>
            <p:ph idx="1"/>
          </p:nvPr>
        </p:nvSpPr>
        <p:spPr>
          <a:xfrm>
            <a:off x="982133" y="1412776"/>
            <a:ext cx="7704667" cy="4896544"/>
          </a:xfrm>
        </p:spPr>
        <p:txBody>
          <a:bodyPr>
            <a:normAutofit fontScale="25000" lnSpcReduction="20000"/>
          </a:bodyPr>
          <a:lstStyle/>
          <a:p>
            <a:pPr algn="just">
              <a:buNone/>
            </a:pPr>
            <a:r>
              <a:rPr lang="en-US" sz="5800" dirty="0"/>
              <a:t>6. Details of approval of the scheme of merger by the transferee company:</a:t>
            </a:r>
          </a:p>
          <a:p>
            <a:pPr>
              <a:buNone/>
            </a:pPr>
            <a:endParaRPr lang="en-US" dirty="0"/>
          </a:p>
          <a:p>
            <a:pPr algn="just">
              <a:buNone/>
            </a:pPr>
            <a:r>
              <a:rPr lang="en-US" sz="5800" dirty="0"/>
              <a:t>(a) Approval by members</a:t>
            </a:r>
          </a:p>
          <a:p>
            <a:pPr algn="just">
              <a:buNone/>
            </a:pPr>
            <a:r>
              <a:rPr lang="en-US" sz="5800" dirty="0"/>
              <a:t>      (</a:t>
            </a:r>
            <a:r>
              <a:rPr lang="en-US" sz="5800" dirty="0" err="1"/>
              <a:t>i</a:t>
            </a:r>
            <a:r>
              <a:rPr lang="en-US" sz="5800" dirty="0"/>
              <a:t>) Date of dispatch of notice to members:</a:t>
            </a:r>
          </a:p>
          <a:p>
            <a:pPr algn="just">
              <a:buNone/>
            </a:pPr>
            <a:r>
              <a:rPr lang="en-US" sz="5800" dirty="0"/>
              <a:t>      (ii) Date of the General meeting:</a:t>
            </a:r>
          </a:p>
          <a:p>
            <a:pPr algn="just">
              <a:buNone/>
            </a:pPr>
            <a:r>
              <a:rPr lang="en-US" sz="5800" dirty="0"/>
              <a:t>     (iii) Date of approval of scheme in the General meeting:</a:t>
            </a:r>
          </a:p>
          <a:p>
            <a:pPr algn="just">
              <a:buNone/>
            </a:pPr>
            <a:r>
              <a:rPr lang="en-US" sz="5800" dirty="0"/>
              <a:t>     (iv) Approved by majority of: (members or class of members   holding  </a:t>
            </a:r>
            <a:r>
              <a:rPr lang="en-US" sz="5800" dirty="0" err="1"/>
              <a:t>atleast</a:t>
            </a:r>
            <a:r>
              <a:rPr lang="en-US" sz="5800" dirty="0"/>
              <a:t> ninety percent of the total number of shares</a:t>
            </a:r>
            <a:r>
              <a:rPr lang="en-US" sz="4900" dirty="0"/>
              <a:t>)</a:t>
            </a:r>
          </a:p>
          <a:p>
            <a:pPr>
              <a:buNone/>
            </a:pPr>
            <a:endParaRPr lang="en-US" dirty="0"/>
          </a:p>
          <a:p>
            <a:pPr>
              <a:buNone/>
            </a:pPr>
            <a:endParaRPr lang="en-US" dirty="0"/>
          </a:p>
          <a:p>
            <a:pPr algn="just">
              <a:buNone/>
            </a:pPr>
            <a:r>
              <a:rPr lang="en-US" sz="5800" dirty="0"/>
              <a:t>(b) </a:t>
            </a:r>
            <a:r>
              <a:rPr lang="en-US" sz="5700" dirty="0"/>
              <a:t>Approval by creditors</a:t>
            </a:r>
          </a:p>
          <a:p>
            <a:pPr algn="just">
              <a:buNone/>
            </a:pPr>
            <a:r>
              <a:rPr lang="en-US" sz="5700" dirty="0"/>
              <a:t>     (</a:t>
            </a:r>
            <a:r>
              <a:rPr lang="en-US" sz="5700" dirty="0" err="1"/>
              <a:t>i</a:t>
            </a:r>
            <a:r>
              <a:rPr lang="en-US" sz="5700" dirty="0"/>
              <a:t>) Date of dispatch of notice to creditors:</a:t>
            </a:r>
          </a:p>
          <a:p>
            <a:pPr algn="just">
              <a:buNone/>
            </a:pPr>
            <a:r>
              <a:rPr lang="en-US" sz="5700" dirty="0"/>
              <a:t>     (ii) Date of the meeting of creditors:</a:t>
            </a:r>
          </a:p>
          <a:p>
            <a:pPr algn="just">
              <a:buNone/>
            </a:pPr>
            <a:r>
              <a:rPr lang="en-US" sz="5700" dirty="0"/>
              <a:t>     (iii) Date of approval of scheme in creditors meeting:</a:t>
            </a:r>
          </a:p>
          <a:p>
            <a:pPr algn="just">
              <a:buNone/>
            </a:pPr>
            <a:r>
              <a:rPr lang="en-US" sz="5700" dirty="0"/>
              <a:t>     (iv) Approved by majority of: (at least nine tenth in value of</a:t>
            </a:r>
          </a:p>
          <a:p>
            <a:pPr algn="just">
              <a:buNone/>
            </a:pPr>
            <a:r>
              <a:rPr lang="en-US" sz="5700" dirty="0"/>
              <a:t>   	       creditors)</a:t>
            </a:r>
          </a:p>
        </p:txBody>
      </p:sp>
      <p:sp>
        <p:nvSpPr>
          <p:cNvPr id="4" name="Footer Placeholder 3"/>
          <p:cNvSpPr>
            <a:spLocks noGrp="1"/>
          </p:cNvSpPr>
          <p:nvPr>
            <p:ph type="ftr" sz="quarter" idx="11"/>
          </p:nvPr>
        </p:nvSpPr>
        <p:spPr>
          <a:xfrm>
            <a:off x="2177207" y="6250396"/>
            <a:ext cx="5314517" cy="365125"/>
          </a:xfrm>
        </p:spPr>
        <p:txBody>
          <a:bodyPr/>
          <a:lstStyle/>
          <a:p>
            <a:r>
              <a:rPr lang="en-US" dirty="0" smtClean="0"/>
              <a:t>By CS </a:t>
            </a:r>
            <a:r>
              <a:rPr lang="en-US" dirty="0" err="1" smtClean="0"/>
              <a:t>Sneha</a:t>
            </a:r>
            <a:r>
              <a:rPr lang="en-US" dirty="0" smtClean="0"/>
              <a:t> </a:t>
            </a:r>
            <a:r>
              <a:rPr lang="en-US" dirty="0" err="1" smtClean="0"/>
              <a:t>Khaitan</a:t>
            </a:r>
            <a:r>
              <a:rPr lang="en-US" dirty="0" smtClean="0"/>
              <a:t> </a:t>
            </a:r>
            <a:r>
              <a:rPr lang="en-US" dirty="0" err="1" smtClean="0"/>
              <a:t>Jalan</a:t>
            </a:r>
            <a:r>
              <a:rPr lang="en-US" dirty="0" smtClean="0"/>
              <a:t> &amp; CS </a:t>
            </a:r>
            <a:r>
              <a:rPr lang="en-US" dirty="0" err="1" smtClean="0"/>
              <a:t>Urvi</a:t>
            </a:r>
            <a:r>
              <a:rPr lang="en-US" dirty="0" smtClean="0"/>
              <a:t> </a:t>
            </a:r>
            <a:r>
              <a:rPr lang="en-US" dirty="0" err="1" smtClean="0"/>
              <a:t>Sanghvi</a:t>
            </a:r>
            <a:endParaRPr lang="en-US" dirty="0"/>
          </a:p>
        </p:txBody>
      </p:sp>
      <p:sp>
        <p:nvSpPr>
          <p:cNvPr id="5" name="Oval 4"/>
          <p:cNvSpPr/>
          <p:nvPr/>
        </p:nvSpPr>
        <p:spPr>
          <a:xfrm>
            <a:off x="82033" y="231100"/>
            <a:ext cx="1800200" cy="1111020"/>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dirty="0" smtClean="0"/>
              <a:t>CAA 11 FORMAT</a:t>
            </a:r>
            <a:endParaRPr lang="en-IN"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171599"/>
          </a:xfrm>
        </p:spPr>
        <p:txBody>
          <a:bodyPr/>
          <a:lstStyle/>
          <a:p>
            <a:pPr algn="ctr"/>
            <a:r>
              <a:rPr lang="en-US" dirty="0"/>
              <a:t>CAA-11</a:t>
            </a:r>
          </a:p>
        </p:txBody>
      </p:sp>
      <p:sp>
        <p:nvSpPr>
          <p:cNvPr id="3" name="Content Placeholder 2"/>
          <p:cNvSpPr>
            <a:spLocks noGrp="1"/>
          </p:cNvSpPr>
          <p:nvPr>
            <p:ph idx="1"/>
          </p:nvPr>
        </p:nvSpPr>
        <p:spPr>
          <a:xfrm>
            <a:off x="982133" y="1628800"/>
            <a:ext cx="7704667" cy="4371016"/>
          </a:xfrm>
        </p:spPr>
        <p:txBody>
          <a:bodyPr>
            <a:normAutofit fontScale="92500" lnSpcReduction="20000"/>
          </a:bodyPr>
          <a:lstStyle/>
          <a:p>
            <a:pPr>
              <a:buNone/>
            </a:pPr>
            <a:r>
              <a:rPr lang="en-US" dirty="0"/>
              <a:t>7. </a:t>
            </a:r>
            <a:r>
              <a:rPr lang="en-US" sz="3000" dirty="0"/>
              <a:t>Details of approval of the scheme of merger by the transferor company:</a:t>
            </a:r>
          </a:p>
          <a:p>
            <a:pPr>
              <a:buNone/>
            </a:pPr>
            <a:r>
              <a:rPr lang="en-US" dirty="0"/>
              <a:t>   (a</a:t>
            </a:r>
            <a:r>
              <a:rPr lang="en-US" sz="2800" dirty="0"/>
              <a:t>) Approval by members</a:t>
            </a:r>
          </a:p>
          <a:p>
            <a:pPr algn="just">
              <a:buNone/>
            </a:pPr>
            <a:r>
              <a:rPr lang="en-US" sz="2800" dirty="0"/>
              <a:t>     	(</a:t>
            </a:r>
            <a:r>
              <a:rPr lang="en-US" sz="2800" dirty="0" err="1"/>
              <a:t>i</a:t>
            </a:r>
            <a:r>
              <a:rPr lang="en-US" sz="2800" dirty="0"/>
              <a:t>) Date of dispatch of notice to members:</a:t>
            </a:r>
          </a:p>
          <a:p>
            <a:pPr algn="just">
              <a:buNone/>
            </a:pPr>
            <a:r>
              <a:rPr lang="en-US" sz="2800" dirty="0"/>
              <a:t>     	(ii) Date of the General meeting:</a:t>
            </a:r>
          </a:p>
          <a:p>
            <a:pPr marL="1371600" indent="-1252538" algn="just">
              <a:buNone/>
            </a:pPr>
            <a:r>
              <a:rPr lang="en-US" sz="2800" dirty="0"/>
              <a:t>          (iii)Date of approval of scheme in the General       meeting:</a:t>
            </a:r>
          </a:p>
          <a:p>
            <a:pPr marL="438150" indent="-319088" algn="just">
              <a:buNone/>
            </a:pPr>
            <a:r>
              <a:rPr lang="en-US" dirty="0"/>
              <a:t>	     (</a:t>
            </a:r>
            <a:r>
              <a:rPr lang="en-US" sz="2800" dirty="0"/>
              <a:t>iv)Approved by majority of: (members or 	     	     class of members holding </a:t>
            </a:r>
            <a:r>
              <a:rPr lang="en-US" sz="2800" dirty="0" err="1"/>
              <a:t>atleast</a:t>
            </a:r>
            <a:r>
              <a:rPr lang="en-US" sz="2800" dirty="0"/>
              <a:t> </a:t>
            </a:r>
            <a:r>
              <a:rPr lang="en-US" sz="2800" dirty="0" smtClean="0"/>
              <a:t>90 % of </a:t>
            </a:r>
            <a:r>
              <a:rPr lang="en-US" sz="2800" dirty="0"/>
              <a:t>the total number of shares)</a:t>
            </a:r>
          </a:p>
          <a:p>
            <a:endParaRPr lang="en-US" dirty="0"/>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
        <p:nvSpPr>
          <p:cNvPr id="5" name="Oval 4"/>
          <p:cNvSpPr/>
          <p:nvPr/>
        </p:nvSpPr>
        <p:spPr>
          <a:xfrm>
            <a:off x="82033" y="231100"/>
            <a:ext cx="1800200" cy="1111020"/>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dirty="0" smtClean="0"/>
              <a:t>CAA 11 FORMAT</a:t>
            </a:r>
            <a:endParaRPr lang="en-IN"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884919"/>
          </a:xfrm>
        </p:spPr>
        <p:txBody>
          <a:bodyPr/>
          <a:lstStyle/>
          <a:p>
            <a:pPr algn="ctr"/>
            <a:r>
              <a:rPr lang="en-US" dirty="0"/>
              <a:t>CAA-11</a:t>
            </a:r>
          </a:p>
        </p:txBody>
      </p:sp>
      <p:sp>
        <p:nvSpPr>
          <p:cNvPr id="3" name="Content Placeholder 2"/>
          <p:cNvSpPr>
            <a:spLocks noGrp="1"/>
          </p:cNvSpPr>
          <p:nvPr>
            <p:ph idx="1"/>
          </p:nvPr>
        </p:nvSpPr>
        <p:spPr>
          <a:xfrm>
            <a:off x="982133" y="1342120"/>
            <a:ext cx="7704667" cy="4657696"/>
          </a:xfrm>
        </p:spPr>
        <p:txBody>
          <a:bodyPr/>
          <a:lstStyle/>
          <a:p>
            <a:pPr>
              <a:buNone/>
            </a:pPr>
            <a:r>
              <a:rPr lang="en-US" dirty="0"/>
              <a:t>(b) Approval by creditors</a:t>
            </a:r>
          </a:p>
          <a:p>
            <a:pPr algn="just"/>
            <a:r>
              <a:rPr lang="en-US" dirty="0"/>
              <a:t>(</a:t>
            </a:r>
            <a:r>
              <a:rPr lang="en-US" dirty="0" err="1"/>
              <a:t>i</a:t>
            </a:r>
            <a:r>
              <a:rPr lang="en-US" dirty="0"/>
              <a:t>) Date of dispatch of notice to creditors:</a:t>
            </a:r>
          </a:p>
          <a:p>
            <a:r>
              <a:rPr lang="en-US" dirty="0"/>
              <a:t>(ii) Date of the meeting of creditors:</a:t>
            </a:r>
          </a:p>
          <a:p>
            <a:pPr algn="just"/>
            <a:r>
              <a:rPr lang="en-US" dirty="0"/>
              <a:t>(iii) Date of approval of scheme in such 	 	meeting:</a:t>
            </a:r>
          </a:p>
          <a:p>
            <a:pPr algn="just"/>
            <a:r>
              <a:rPr lang="en-US" dirty="0"/>
              <a:t>(iv) Approved by majority of: (at least nine  	tenths in value of creditor)</a:t>
            </a:r>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
        <p:nvSpPr>
          <p:cNvPr id="5" name="Oval 4"/>
          <p:cNvSpPr/>
          <p:nvPr/>
        </p:nvSpPr>
        <p:spPr>
          <a:xfrm>
            <a:off x="82033" y="231100"/>
            <a:ext cx="1800200" cy="1111020"/>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dirty="0" smtClean="0"/>
              <a:t>CAA 11 FORMAT</a:t>
            </a:r>
            <a:endParaRPr lang="en-IN"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595535"/>
          </a:xfrm>
        </p:spPr>
        <p:txBody>
          <a:bodyPr>
            <a:normAutofit fontScale="90000"/>
          </a:bodyPr>
          <a:lstStyle/>
          <a:p>
            <a:pPr algn="ctr"/>
            <a:r>
              <a:rPr lang="en-US" dirty="0"/>
              <a:t>CAA-11</a:t>
            </a:r>
          </a:p>
        </p:txBody>
      </p:sp>
      <p:sp>
        <p:nvSpPr>
          <p:cNvPr id="3" name="Content Placeholder 2"/>
          <p:cNvSpPr>
            <a:spLocks noGrp="1"/>
          </p:cNvSpPr>
          <p:nvPr>
            <p:ph idx="1"/>
          </p:nvPr>
        </p:nvSpPr>
        <p:spPr>
          <a:xfrm>
            <a:off x="982132" y="1124744"/>
            <a:ext cx="8009467" cy="5428457"/>
          </a:xfrm>
        </p:spPr>
        <p:txBody>
          <a:bodyPr>
            <a:normAutofit fontScale="25000" lnSpcReduction="20000"/>
          </a:bodyPr>
          <a:lstStyle/>
          <a:p>
            <a:pPr algn="ctr">
              <a:buNone/>
            </a:pPr>
            <a:r>
              <a:rPr lang="en-US" sz="7400" b="1" u="sng" dirty="0"/>
              <a:t>Declaration</a:t>
            </a:r>
          </a:p>
          <a:p>
            <a:endParaRPr lang="en-US" sz="3100" b="1" dirty="0"/>
          </a:p>
          <a:p>
            <a:pPr algn="just"/>
            <a:r>
              <a:rPr lang="en-US" sz="6800" dirty="0"/>
              <a:t>I ………………..the director of the transferee company hereby declares that-</a:t>
            </a:r>
          </a:p>
          <a:p>
            <a:pPr algn="just">
              <a:buNone/>
            </a:pPr>
            <a:r>
              <a:rPr lang="en-US" sz="6800" dirty="0"/>
              <a:t>(</a:t>
            </a:r>
            <a:r>
              <a:rPr lang="en-US" sz="6800" dirty="0" err="1"/>
              <a:t>i</a:t>
            </a:r>
            <a:r>
              <a:rPr lang="en-US" sz="6800" dirty="0"/>
              <a:t>) </a:t>
            </a:r>
            <a:r>
              <a:rPr lang="en-US" sz="6800" b="1" dirty="0"/>
              <a:t>Notice of the scheme as required under section 233(1)(a) was duly sent to the Registrars and Official Liquidators </a:t>
            </a:r>
            <a:r>
              <a:rPr lang="en-US" sz="6800" dirty="0"/>
              <a:t>of the place where the registered office of the transferor and transferee companies are situated and to all other persons who are likely to be affected by the scheme and a copy of the same has been  attached herewith;</a:t>
            </a:r>
          </a:p>
          <a:p>
            <a:pPr>
              <a:buNone/>
            </a:pPr>
            <a:endParaRPr lang="en-US" sz="6800" dirty="0"/>
          </a:p>
          <a:p>
            <a:pPr algn="just">
              <a:buNone/>
            </a:pPr>
            <a:r>
              <a:rPr lang="en-US" sz="6800" dirty="0"/>
              <a:t>(ii) the </a:t>
            </a:r>
            <a:r>
              <a:rPr lang="en-US" sz="6800" b="1" dirty="0"/>
              <a:t>objections to the scheme have been duly taken care of to the satisfaction </a:t>
            </a:r>
            <a:r>
              <a:rPr lang="en-US" sz="6800" dirty="0"/>
              <a:t>of the respective persons;</a:t>
            </a:r>
          </a:p>
          <a:p>
            <a:pPr>
              <a:buNone/>
            </a:pPr>
            <a:endParaRPr lang="en-US" sz="5600" dirty="0"/>
          </a:p>
          <a:p>
            <a:pPr algn="just">
              <a:buNone/>
            </a:pPr>
            <a:r>
              <a:rPr lang="en-US" sz="5600" dirty="0"/>
              <a:t>(iii) </a:t>
            </a:r>
            <a:r>
              <a:rPr lang="en-US" sz="6800" dirty="0"/>
              <a:t>the </a:t>
            </a:r>
            <a:r>
              <a:rPr lang="en-US" sz="6800" b="1" dirty="0"/>
              <a:t>scheme has been approved by the members and creditors </a:t>
            </a:r>
            <a:r>
              <a:rPr lang="en-US" sz="6800" dirty="0"/>
              <a:t>of the transferee and transferor company by the requisite majority in accordance with section 233(1)(b) and (d) respectively;</a:t>
            </a:r>
          </a:p>
          <a:p>
            <a:pPr algn="just">
              <a:buNone/>
            </a:pPr>
            <a:endParaRPr lang="en-US" sz="5600" dirty="0"/>
          </a:p>
          <a:p>
            <a:pPr algn="just">
              <a:buNone/>
            </a:pPr>
            <a:r>
              <a:rPr lang="en-US" sz="5600" dirty="0"/>
              <a:t>(iv) </a:t>
            </a:r>
            <a:r>
              <a:rPr lang="en-US" sz="6800" dirty="0"/>
              <a:t>all the requirements under section 233 of the Act and the rules made there have been complied with; and</a:t>
            </a:r>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
        <p:nvSpPr>
          <p:cNvPr id="5" name="Oval 4"/>
          <p:cNvSpPr/>
          <p:nvPr/>
        </p:nvSpPr>
        <p:spPr>
          <a:xfrm>
            <a:off x="82033" y="231100"/>
            <a:ext cx="1800200" cy="1111020"/>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dirty="0" smtClean="0"/>
              <a:t>CAA 11 FORMAT</a:t>
            </a:r>
            <a:endParaRPr lang="en-IN"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667543"/>
          </a:xfrm>
        </p:spPr>
        <p:txBody>
          <a:bodyPr>
            <a:normAutofit fontScale="90000"/>
          </a:bodyPr>
          <a:lstStyle/>
          <a:p>
            <a:pPr algn="ctr"/>
            <a:r>
              <a:rPr lang="en-US" dirty="0"/>
              <a:t>CAA-11</a:t>
            </a:r>
          </a:p>
        </p:txBody>
      </p:sp>
      <p:sp>
        <p:nvSpPr>
          <p:cNvPr id="3" name="Content Placeholder 2"/>
          <p:cNvSpPr>
            <a:spLocks noGrp="1"/>
          </p:cNvSpPr>
          <p:nvPr>
            <p:ph idx="1"/>
          </p:nvPr>
        </p:nvSpPr>
        <p:spPr>
          <a:xfrm>
            <a:off x="982133" y="1196752"/>
            <a:ext cx="7704667" cy="4803064"/>
          </a:xfrm>
        </p:spPr>
        <p:txBody>
          <a:bodyPr>
            <a:normAutofit fontScale="92500" lnSpcReduction="10000"/>
          </a:bodyPr>
          <a:lstStyle/>
          <a:p>
            <a:pPr marL="457200" indent="-338138" algn="just"/>
            <a:r>
              <a:rPr lang="en-US" dirty="0"/>
              <a:t>(v) to the best of my knowledge and belief the   	information given in this application and its 	attachments is correct and complete;</a:t>
            </a:r>
          </a:p>
          <a:p>
            <a:r>
              <a:rPr lang="en-US" dirty="0"/>
              <a:t>Date:</a:t>
            </a:r>
          </a:p>
          <a:p>
            <a:r>
              <a:rPr lang="en-US" dirty="0"/>
              <a:t>Place:                                                                                                                                                                           </a:t>
            </a:r>
          </a:p>
          <a:p>
            <a:pPr>
              <a:buNone/>
            </a:pPr>
            <a:r>
              <a:rPr lang="en-US" dirty="0"/>
              <a:t>                                                   		        Signature</a:t>
            </a:r>
          </a:p>
          <a:p>
            <a:pPr>
              <a:buNone/>
            </a:pPr>
            <a:r>
              <a:rPr lang="en-US" dirty="0"/>
              <a:t>Attachments:</a:t>
            </a:r>
          </a:p>
          <a:p>
            <a:pPr marL="438150" indent="-319088" algn="just">
              <a:tabLst>
                <a:tab pos="1025525" algn="l"/>
              </a:tabLst>
            </a:pPr>
            <a:r>
              <a:rPr lang="en-US" dirty="0"/>
              <a:t>1. Copy of the scheme approved by both 	creditors and members;</a:t>
            </a:r>
          </a:p>
          <a:p>
            <a:pPr algn="just">
              <a:tabLst>
                <a:tab pos="1025525" algn="l"/>
              </a:tabLst>
            </a:pPr>
            <a:r>
              <a:rPr lang="en-US" dirty="0"/>
              <a:t>2. Notice sent in accordance with section 	233(1)(a);</a:t>
            </a:r>
          </a:p>
          <a:p>
            <a:r>
              <a:rPr lang="en-US" dirty="0"/>
              <a:t>3. 	 Optional attachments, if any.</a:t>
            </a:r>
          </a:p>
          <a:p>
            <a:endParaRPr lang="en-US" dirty="0"/>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
        <p:nvSpPr>
          <p:cNvPr id="5" name="Oval 4"/>
          <p:cNvSpPr/>
          <p:nvPr/>
        </p:nvSpPr>
        <p:spPr>
          <a:xfrm>
            <a:off x="82033" y="231100"/>
            <a:ext cx="1800200" cy="1111020"/>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dirty="0" smtClean="0"/>
              <a:t>CAA 11 FORMAT</a:t>
            </a:r>
            <a:endParaRPr lang="en-IN"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219199"/>
          </a:xfrm>
        </p:spPr>
        <p:txBody>
          <a:bodyPr>
            <a:normAutofit/>
          </a:bodyPr>
          <a:lstStyle/>
          <a:p>
            <a:r>
              <a:rPr lang="en-IN" sz="3200" b="1" dirty="0" smtClean="0"/>
              <a:t>Confirmation </a:t>
            </a:r>
            <a:r>
              <a:rPr lang="en-IN" sz="3200" b="1" dirty="0"/>
              <a:t>Order from CG– Sec. 233(3) &amp;(7) &amp; Rule 25(5)(7)</a:t>
            </a:r>
          </a:p>
        </p:txBody>
      </p:sp>
      <p:sp>
        <p:nvSpPr>
          <p:cNvPr id="3" name="Content Placeholder 2"/>
          <p:cNvSpPr>
            <a:spLocks noGrp="1"/>
          </p:cNvSpPr>
          <p:nvPr>
            <p:ph idx="1"/>
          </p:nvPr>
        </p:nvSpPr>
        <p:spPr>
          <a:xfrm>
            <a:off x="962894" y="1888818"/>
            <a:ext cx="7571184" cy="4427759"/>
          </a:xfrm>
        </p:spPr>
        <p:txBody>
          <a:bodyPr>
            <a:normAutofit/>
          </a:bodyPr>
          <a:lstStyle/>
          <a:p>
            <a:pPr algn="just">
              <a:lnSpc>
                <a:spcPct val="90000"/>
              </a:lnSpc>
            </a:pPr>
            <a:endParaRPr lang="en-IN" sz="2500" b="1" dirty="0"/>
          </a:p>
          <a:p>
            <a:pPr algn="just">
              <a:lnSpc>
                <a:spcPct val="90000"/>
              </a:lnSpc>
            </a:pPr>
            <a:endParaRPr lang="en-IN" sz="2500" b="1" dirty="0"/>
          </a:p>
          <a:p>
            <a:pPr algn="ctr">
              <a:lnSpc>
                <a:spcPct val="90000"/>
              </a:lnSpc>
              <a:buFont typeface="Wingdings 2"/>
              <a:buNone/>
            </a:pPr>
            <a:endParaRPr lang="en-IN" sz="2500" b="1" dirty="0"/>
          </a:p>
          <a:p>
            <a:pPr algn="ctr">
              <a:lnSpc>
                <a:spcPct val="90000"/>
              </a:lnSpc>
              <a:buFont typeface="Wingdings 2"/>
              <a:buNone/>
            </a:pPr>
            <a:endParaRPr lang="en-IN" sz="1050" b="1" dirty="0"/>
          </a:p>
          <a:p>
            <a:pPr algn="just">
              <a:lnSpc>
                <a:spcPct val="90000"/>
              </a:lnSpc>
            </a:pPr>
            <a:endParaRPr lang="en-IN" sz="1200" b="1" dirty="0"/>
          </a:p>
          <a:p>
            <a:pPr algn="ctr">
              <a:lnSpc>
                <a:spcPct val="90000"/>
              </a:lnSpc>
              <a:buFont typeface="Wingdings 2"/>
              <a:buNone/>
            </a:pPr>
            <a:endParaRPr lang="en-IN" sz="2500" b="1" dirty="0"/>
          </a:p>
          <a:p>
            <a:pPr algn="just">
              <a:lnSpc>
                <a:spcPct val="90000"/>
              </a:lnSpc>
            </a:pPr>
            <a:endParaRPr lang="en-IN" sz="2500" b="1" dirty="0"/>
          </a:p>
          <a:p>
            <a:pPr algn="just">
              <a:lnSpc>
                <a:spcPct val="90000"/>
              </a:lnSpc>
            </a:pPr>
            <a:endParaRPr lang="en-IN" sz="2500" b="1" dirty="0"/>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
        <p:nvSpPr>
          <p:cNvPr id="5" name="Rounded Rectangle 4"/>
          <p:cNvSpPr/>
          <p:nvPr/>
        </p:nvSpPr>
        <p:spPr>
          <a:xfrm>
            <a:off x="755576" y="259351"/>
            <a:ext cx="1584176" cy="395699"/>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latin typeface="Arial Black" panose="020B0A04020102020204" pitchFamily="34" charset="0"/>
              </a:rPr>
              <a:t>STEP 9</a:t>
            </a:r>
            <a:endParaRPr lang="en-IN" dirty="0">
              <a:latin typeface="Arial Black" panose="020B0A04020102020204" pitchFamily="34" charset="0"/>
            </a:endParaRPr>
          </a:p>
        </p:txBody>
      </p:sp>
      <p:sp>
        <p:nvSpPr>
          <p:cNvPr id="6" name="Rounded Rectangle 5"/>
          <p:cNvSpPr/>
          <p:nvPr/>
        </p:nvSpPr>
        <p:spPr>
          <a:xfrm>
            <a:off x="1972646" y="1719109"/>
            <a:ext cx="5551681"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lnSpc>
                <a:spcPct val="90000"/>
              </a:lnSpc>
            </a:pPr>
            <a:r>
              <a:rPr lang="en-IN" b="1" dirty="0"/>
              <a:t>If </a:t>
            </a:r>
            <a:r>
              <a:rPr lang="en-IN" b="1" dirty="0" smtClean="0">
                <a:solidFill>
                  <a:srgbClr val="FF0000"/>
                </a:solidFill>
              </a:rPr>
              <a:t>NO</a:t>
            </a:r>
            <a:r>
              <a:rPr lang="en-IN" b="1" dirty="0" smtClean="0"/>
              <a:t> </a:t>
            </a:r>
            <a:r>
              <a:rPr lang="en-IN" b="1" dirty="0"/>
              <a:t>objection from ROC / OL  within 30 days</a:t>
            </a:r>
            <a:endParaRPr lang="en-IN" b="1" dirty="0"/>
          </a:p>
        </p:txBody>
      </p:sp>
      <p:sp>
        <p:nvSpPr>
          <p:cNvPr id="7" name="Rounded Rectangle 6"/>
          <p:cNvSpPr/>
          <p:nvPr/>
        </p:nvSpPr>
        <p:spPr>
          <a:xfrm>
            <a:off x="2058625" y="2639359"/>
            <a:ext cx="5551681"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lnSpc>
                <a:spcPct val="90000"/>
              </a:lnSpc>
            </a:pPr>
            <a:r>
              <a:rPr lang="en-IN" b="1" dirty="0" smtClean="0">
                <a:solidFill>
                  <a:srgbClr val="FF0000"/>
                </a:solidFill>
              </a:rPr>
              <a:t>OR</a:t>
            </a:r>
            <a:r>
              <a:rPr lang="en-IN" b="1" dirty="0" smtClean="0"/>
              <a:t>   objection </a:t>
            </a:r>
            <a:r>
              <a:rPr lang="en-IN" b="1" dirty="0"/>
              <a:t>not sustainable </a:t>
            </a:r>
            <a:endParaRPr lang="en-IN" b="1" dirty="0"/>
          </a:p>
        </p:txBody>
      </p:sp>
      <p:sp>
        <p:nvSpPr>
          <p:cNvPr id="8" name="Rounded Rectangle 7"/>
          <p:cNvSpPr/>
          <p:nvPr/>
        </p:nvSpPr>
        <p:spPr>
          <a:xfrm>
            <a:off x="982133" y="3573405"/>
            <a:ext cx="6628173"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lnSpc>
                <a:spcPct val="90000"/>
              </a:lnSpc>
            </a:pPr>
            <a:r>
              <a:rPr lang="en-IN" b="1" dirty="0" smtClean="0">
                <a:solidFill>
                  <a:srgbClr val="FF0000"/>
                </a:solidFill>
              </a:rPr>
              <a:t>AND</a:t>
            </a:r>
            <a:r>
              <a:rPr lang="en-IN" b="1" dirty="0" smtClean="0"/>
              <a:t> CG (RD) is of opinion that scheme is in public interest</a:t>
            </a:r>
            <a:endParaRPr lang="en-IN" b="1" dirty="0"/>
          </a:p>
        </p:txBody>
      </p:sp>
      <p:sp>
        <p:nvSpPr>
          <p:cNvPr id="9" name="Rounded Rectangle 8"/>
          <p:cNvSpPr/>
          <p:nvPr/>
        </p:nvSpPr>
        <p:spPr>
          <a:xfrm>
            <a:off x="2058625" y="4604604"/>
            <a:ext cx="5551681"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lnSpc>
                <a:spcPct val="90000"/>
              </a:lnSpc>
            </a:pPr>
            <a:r>
              <a:rPr lang="en-IN" b="1" dirty="0" smtClean="0"/>
              <a:t>Confirmation </a:t>
            </a:r>
            <a:r>
              <a:rPr lang="en-IN" b="1" dirty="0"/>
              <a:t>order in Form CAA.12 [Sec. 25(5)]</a:t>
            </a:r>
            <a:endParaRPr lang="en-IN" b="1" dirty="0"/>
          </a:p>
        </p:txBody>
      </p:sp>
      <p:sp>
        <p:nvSpPr>
          <p:cNvPr id="10" name="Rounded Rectangle 9"/>
          <p:cNvSpPr/>
          <p:nvPr/>
        </p:nvSpPr>
        <p:spPr>
          <a:xfrm>
            <a:off x="2058625" y="5536033"/>
            <a:ext cx="5551681"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lnSpc>
                <a:spcPct val="90000"/>
              </a:lnSpc>
            </a:pPr>
            <a:r>
              <a:rPr lang="en-IN" b="1" dirty="0"/>
              <a:t>File Order in INC </a:t>
            </a:r>
            <a:r>
              <a:rPr lang="en-IN" b="1" dirty="0" smtClean="0"/>
              <a:t>28—30 days </a:t>
            </a:r>
            <a:r>
              <a:rPr lang="en-IN" b="1" dirty="0"/>
              <a:t>of receipt of order</a:t>
            </a:r>
            <a:endParaRPr lang="en-IN" b="1" dirty="0"/>
          </a:p>
        </p:txBody>
      </p:sp>
      <p:sp>
        <p:nvSpPr>
          <p:cNvPr id="11" name="Down Arrow 10"/>
          <p:cNvSpPr/>
          <p:nvPr/>
        </p:nvSpPr>
        <p:spPr>
          <a:xfrm>
            <a:off x="4570643" y="2391441"/>
            <a:ext cx="255562" cy="2721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Down Arrow 11"/>
          <p:cNvSpPr/>
          <p:nvPr/>
        </p:nvSpPr>
        <p:spPr>
          <a:xfrm>
            <a:off x="4502124" y="3338864"/>
            <a:ext cx="255562" cy="2721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Down Arrow 12"/>
          <p:cNvSpPr/>
          <p:nvPr/>
        </p:nvSpPr>
        <p:spPr>
          <a:xfrm>
            <a:off x="4557367" y="4204325"/>
            <a:ext cx="255562" cy="2721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Down Arrow 13"/>
          <p:cNvSpPr/>
          <p:nvPr/>
        </p:nvSpPr>
        <p:spPr>
          <a:xfrm>
            <a:off x="4556586" y="5303879"/>
            <a:ext cx="255562" cy="2721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219199"/>
          </a:xfrm>
        </p:spPr>
        <p:txBody>
          <a:bodyPr>
            <a:normAutofit/>
          </a:bodyPr>
          <a:lstStyle/>
          <a:p>
            <a:r>
              <a:rPr lang="en-IN" sz="3200" b="1" dirty="0" smtClean="0"/>
              <a:t>Objections to the scheme</a:t>
            </a:r>
            <a:r>
              <a:rPr lang="en-IN" sz="3200" b="1" dirty="0"/>
              <a:t>– Sec. 233(4)(5)(6)(7) &amp; Rule 25(6)(7)</a:t>
            </a:r>
            <a:endParaRPr lang="en-IN" sz="3200" b="1" dirty="0"/>
          </a:p>
        </p:txBody>
      </p:sp>
      <p:sp>
        <p:nvSpPr>
          <p:cNvPr id="3" name="Content Placeholder 2"/>
          <p:cNvSpPr>
            <a:spLocks noGrp="1"/>
          </p:cNvSpPr>
          <p:nvPr>
            <p:ph idx="1"/>
          </p:nvPr>
        </p:nvSpPr>
        <p:spPr>
          <a:xfrm>
            <a:off x="962894" y="1888818"/>
            <a:ext cx="7571184" cy="4427759"/>
          </a:xfrm>
        </p:spPr>
        <p:txBody>
          <a:bodyPr>
            <a:normAutofit/>
          </a:bodyPr>
          <a:lstStyle/>
          <a:p>
            <a:pPr algn="just">
              <a:lnSpc>
                <a:spcPct val="90000"/>
              </a:lnSpc>
            </a:pPr>
            <a:endParaRPr lang="en-IN" sz="2500" b="1" dirty="0"/>
          </a:p>
          <a:p>
            <a:pPr algn="just">
              <a:lnSpc>
                <a:spcPct val="90000"/>
              </a:lnSpc>
            </a:pPr>
            <a:endParaRPr lang="en-IN" sz="2500" b="1" dirty="0"/>
          </a:p>
          <a:p>
            <a:pPr algn="ctr">
              <a:lnSpc>
                <a:spcPct val="90000"/>
              </a:lnSpc>
              <a:buFont typeface="Wingdings 2"/>
              <a:buNone/>
            </a:pPr>
            <a:endParaRPr lang="en-IN" sz="2500" b="1" dirty="0"/>
          </a:p>
          <a:p>
            <a:pPr algn="ctr">
              <a:lnSpc>
                <a:spcPct val="90000"/>
              </a:lnSpc>
              <a:buFont typeface="Wingdings 2"/>
              <a:buNone/>
            </a:pPr>
            <a:endParaRPr lang="en-IN" sz="1050" b="1" dirty="0"/>
          </a:p>
          <a:p>
            <a:pPr algn="just">
              <a:lnSpc>
                <a:spcPct val="90000"/>
              </a:lnSpc>
            </a:pPr>
            <a:endParaRPr lang="en-IN" sz="1200" b="1" dirty="0"/>
          </a:p>
          <a:p>
            <a:pPr algn="ctr">
              <a:lnSpc>
                <a:spcPct val="90000"/>
              </a:lnSpc>
              <a:buFont typeface="Wingdings 2"/>
              <a:buNone/>
            </a:pPr>
            <a:endParaRPr lang="en-IN" sz="2500" b="1" dirty="0"/>
          </a:p>
          <a:p>
            <a:pPr algn="just">
              <a:lnSpc>
                <a:spcPct val="90000"/>
              </a:lnSpc>
            </a:pPr>
            <a:endParaRPr lang="en-IN" sz="2500" b="1" dirty="0"/>
          </a:p>
          <a:p>
            <a:pPr algn="just">
              <a:lnSpc>
                <a:spcPct val="90000"/>
              </a:lnSpc>
            </a:pPr>
            <a:endParaRPr lang="en-IN" sz="2500" b="1" dirty="0"/>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
        <p:nvSpPr>
          <p:cNvPr id="5" name="Rounded Rectangle 4"/>
          <p:cNvSpPr/>
          <p:nvPr/>
        </p:nvSpPr>
        <p:spPr>
          <a:xfrm>
            <a:off x="755576" y="259351"/>
            <a:ext cx="1584176" cy="395699"/>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latin typeface="Arial Black" panose="020B0A04020102020204" pitchFamily="34" charset="0"/>
              </a:rPr>
              <a:t>STEP 9</a:t>
            </a:r>
            <a:endParaRPr lang="en-IN" dirty="0">
              <a:latin typeface="Arial Black" panose="020B0A04020102020204" pitchFamily="34" charset="0"/>
            </a:endParaRPr>
          </a:p>
        </p:txBody>
      </p:sp>
      <p:sp>
        <p:nvSpPr>
          <p:cNvPr id="6" name="Rounded Rectangle 5"/>
          <p:cNvSpPr/>
          <p:nvPr/>
        </p:nvSpPr>
        <p:spPr>
          <a:xfrm>
            <a:off x="982133" y="1719109"/>
            <a:ext cx="7046249"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lnSpc>
                <a:spcPct val="90000"/>
              </a:lnSpc>
            </a:pPr>
            <a:r>
              <a:rPr lang="en-IN" b="1" dirty="0" smtClean="0"/>
              <a:t>If </a:t>
            </a:r>
            <a:r>
              <a:rPr lang="en-IN" b="1" dirty="0"/>
              <a:t>objection from ROC / OL  </a:t>
            </a:r>
            <a:r>
              <a:rPr lang="en-IN" b="1" dirty="0" smtClean="0"/>
              <a:t>communicate to CG within </a:t>
            </a:r>
            <a:r>
              <a:rPr lang="en-IN" b="1" dirty="0"/>
              <a:t>30 days</a:t>
            </a:r>
            <a:endParaRPr lang="en-IN" b="1" dirty="0"/>
          </a:p>
        </p:txBody>
      </p:sp>
      <p:sp>
        <p:nvSpPr>
          <p:cNvPr id="7" name="Rounded Rectangle 6"/>
          <p:cNvSpPr/>
          <p:nvPr/>
        </p:nvSpPr>
        <p:spPr>
          <a:xfrm>
            <a:off x="1187624" y="2639359"/>
            <a:ext cx="6840759"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lnSpc>
                <a:spcPct val="90000"/>
              </a:lnSpc>
            </a:pPr>
            <a:r>
              <a:rPr lang="en-IN" b="1" dirty="0" smtClean="0"/>
              <a:t>CG </a:t>
            </a:r>
            <a:r>
              <a:rPr lang="en-IN" b="1" dirty="0"/>
              <a:t>(RD) is of opinion that scheme </a:t>
            </a:r>
            <a:r>
              <a:rPr lang="en-IN" b="1" dirty="0" smtClean="0"/>
              <a:t>is not  </a:t>
            </a:r>
            <a:r>
              <a:rPr lang="en-IN" b="1" dirty="0"/>
              <a:t>in public interest</a:t>
            </a:r>
            <a:endParaRPr lang="en-IN" b="1" dirty="0"/>
          </a:p>
        </p:txBody>
      </p:sp>
      <p:sp>
        <p:nvSpPr>
          <p:cNvPr id="8" name="Rounded Rectangle 7"/>
          <p:cNvSpPr/>
          <p:nvPr/>
        </p:nvSpPr>
        <p:spPr>
          <a:xfrm>
            <a:off x="982133" y="3573405"/>
            <a:ext cx="7262275"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lnSpc>
                <a:spcPct val="90000"/>
              </a:lnSpc>
            </a:pPr>
            <a:r>
              <a:rPr lang="en-IN" b="1" dirty="0"/>
              <a:t>CG (RD) files application to Tribunal in Form CAA.13 within 60 days </a:t>
            </a:r>
            <a:endParaRPr lang="en-IN" b="1" dirty="0"/>
          </a:p>
        </p:txBody>
      </p:sp>
      <p:sp>
        <p:nvSpPr>
          <p:cNvPr id="9" name="Rounded Rectangle 8"/>
          <p:cNvSpPr/>
          <p:nvPr/>
        </p:nvSpPr>
        <p:spPr>
          <a:xfrm>
            <a:off x="1155975" y="4499086"/>
            <a:ext cx="7056783"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en-IN" b="1" dirty="0"/>
              <a:t>CG request Tribunal to consider application u/s 232</a:t>
            </a:r>
            <a:endParaRPr lang="en-IN" b="1" dirty="0"/>
          </a:p>
        </p:txBody>
      </p:sp>
      <p:sp>
        <p:nvSpPr>
          <p:cNvPr id="10" name="Rounded Rectangle 9"/>
          <p:cNvSpPr/>
          <p:nvPr/>
        </p:nvSpPr>
        <p:spPr>
          <a:xfrm>
            <a:off x="982133" y="5536033"/>
            <a:ext cx="7478299"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en-IN" b="1" dirty="0"/>
              <a:t>If Tribunal finds scheme to be considered u/s 232-Tribunal may direct accordingly /confirm scheme by passing such order as it deems fit</a:t>
            </a:r>
            <a:endParaRPr lang="en-IN" b="1" dirty="0"/>
          </a:p>
        </p:txBody>
      </p:sp>
      <p:sp>
        <p:nvSpPr>
          <p:cNvPr id="11" name="Down Arrow 10"/>
          <p:cNvSpPr/>
          <p:nvPr/>
        </p:nvSpPr>
        <p:spPr>
          <a:xfrm>
            <a:off x="4570643" y="2391441"/>
            <a:ext cx="255562" cy="2721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Down Arrow 11"/>
          <p:cNvSpPr/>
          <p:nvPr/>
        </p:nvSpPr>
        <p:spPr>
          <a:xfrm>
            <a:off x="4502124" y="3338864"/>
            <a:ext cx="255562" cy="2721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Down Arrow 12"/>
          <p:cNvSpPr/>
          <p:nvPr/>
        </p:nvSpPr>
        <p:spPr>
          <a:xfrm>
            <a:off x="4557367" y="4204325"/>
            <a:ext cx="255562" cy="2721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Down Arrow 13"/>
          <p:cNvSpPr/>
          <p:nvPr/>
        </p:nvSpPr>
        <p:spPr>
          <a:xfrm>
            <a:off x="4492924" y="5219111"/>
            <a:ext cx="255562" cy="2721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77596177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811559"/>
          </a:xfrm>
        </p:spPr>
        <p:txBody>
          <a:bodyPr>
            <a:normAutofit fontScale="90000"/>
          </a:bodyPr>
          <a:lstStyle/>
          <a:p>
            <a:r>
              <a:rPr lang="en-IN" dirty="0"/>
              <a:t>Effects of Registration of Scheme – Sec. 233(8)(9)</a:t>
            </a:r>
          </a:p>
        </p:txBody>
      </p:sp>
      <p:sp>
        <p:nvSpPr>
          <p:cNvPr id="3" name="Content Placeholder 2"/>
          <p:cNvSpPr>
            <a:spLocks noGrp="1"/>
          </p:cNvSpPr>
          <p:nvPr>
            <p:ph idx="1"/>
          </p:nvPr>
        </p:nvSpPr>
        <p:spPr>
          <a:xfrm>
            <a:off x="982133" y="1916832"/>
            <a:ext cx="7704667" cy="4082984"/>
          </a:xfrm>
        </p:spPr>
        <p:txBody>
          <a:bodyPr>
            <a:noAutofit/>
          </a:bodyPr>
          <a:lstStyle/>
          <a:p>
            <a:pPr algn="just"/>
            <a:r>
              <a:rPr lang="en-IN" sz="2800" dirty="0"/>
              <a:t>Dissolution of transferor co. without winding up</a:t>
            </a:r>
          </a:p>
          <a:p>
            <a:pPr algn="just"/>
            <a:r>
              <a:rPr lang="en-IN" sz="2800" b="1" dirty="0"/>
              <a:t>Transfer of property/ </a:t>
            </a:r>
            <a:r>
              <a:rPr lang="en-IN" sz="2800" b="1" dirty="0" err="1"/>
              <a:t>liab</a:t>
            </a:r>
            <a:r>
              <a:rPr lang="en-IN" sz="2800" b="1" dirty="0"/>
              <a:t>.</a:t>
            </a:r>
            <a:r>
              <a:rPr lang="en-IN" sz="2800" dirty="0"/>
              <a:t> To transferee co.</a:t>
            </a:r>
          </a:p>
          <a:p>
            <a:pPr algn="just"/>
            <a:r>
              <a:rPr lang="en-IN" sz="2800" b="1" dirty="0"/>
              <a:t>Charges </a:t>
            </a:r>
            <a:r>
              <a:rPr lang="en-IN" sz="2800" dirty="0"/>
              <a:t>on property of Transferor Co. shall be applicable &amp; enforceable as if property of Transferee Co.</a:t>
            </a:r>
          </a:p>
          <a:p>
            <a:pPr algn="just"/>
            <a:r>
              <a:rPr lang="en-IN" sz="2800" b="1" dirty="0"/>
              <a:t>Legal proceedings pending</a:t>
            </a:r>
            <a:r>
              <a:rPr lang="en-IN" sz="2800" dirty="0"/>
              <a:t> before any court of law – to be continued by/against transferee Co</a:t>
            </a:r>
            <a:r>
              <a:rPr lang="en-IN" sz="2800" dirty="0" smtClean="0"/>
              <a:t>.</a:t>
            </a:r>
          </a:p>
          <a:p>
            <a:pPr algn="just"/>
            <a:r>
              <a:rPr lang="en-US" sz="2800" dirty="0" smtClean="0"/>
              <a:t>Others as per scheme</a:t>
            </a:r>
            <a:endParaRPr lang="en-IN" sz="2800" dirty="0"/>
          </a:p>
          <a:p>
            <a:endParaRPr lang="en-IN" sz="2800" dirty="0"/>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
        <p:nvSpPr>
          <p:cNvPr id="5" name="Rounded Rectangle 4"/>
          <p:cNvSpPr/>
          <p:nvPr/>
        </p:nvSpPr>
        <p:spPr>
          <a:xfrm>
            <a:off x="190045" y="0"/>
            <a:ext cx="1584176" cy="395699"/>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latin typeface="Arial Black" panose="020B0A04020102020204" pitchFamily="34" charset="0"/>
              </a:rPr>
              <a:t>STEP 9</a:t>
            </a:r>
            <a:endParaRPr lang="en-IN" dirty="0">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of Property</a:t>
            </a:r>
            <a:endParaRPr lang="en-IN" dirty="0"/>
          </a:p>
        </p:txBody>
      </p:sp>
      <p:sp>
        <p:nvSpPr>
          <p:cNvPr id="3" name="Content Placeholder 2"/>
          <p:cNvSpPr>
            <a:spLocks noGrp="1"/>
          </p:cNvSpPr>
          <p:nvPr>
            <p:ph idx="1"/>
          </p:nvPr>
        </p:nvSpPr>
        <p:spPr>
          <a:xfrm>
            <a:off x="982133" y="1700808"/>
            <a:ext cx="7704667" cy="4299008"/>
          </a:xfrm>
        </p:spPr>
        <p:txBody>
          <a:bodyPr/>
          <a:lstStyle/>
          <a:p>
            <a:r>
              <a:rPr lang="en-US" dirty="0"/>
              <a:t>Regst of Assurance</a:t>
            </a:r>
          </a:p>
          <a:p>
            <a:r>
              <a:rPr lang="en-US" dirty="0"/>
              <a:t>2+1.2% stamp duty on Market value</a:t>
            </a:r>
          </a:p>
          <a:p>
            <a:r>
              <a:rPr lang="en-US" dirty="0"/>
              <a:t>In Web site of the state </a:t>
            </a:r>
          </a:p>
          <a:p>
            <a:r>
              <a:rPr lang="en-US" dirty="0"/>
              <a:t>Online Payment</a:t>
            </a:r>
          </a:p>
          <a:p>
            <a:r>
              <a:rPr lang="en-US" dirty="0" smtClean="0"/>
              <a:t>Deed </a:t>
            </a:r>
            <a:r>
              <a:rPr lang="en-US" dirty="0"/>
              <a:t>of Conveyance  of Property in name of Transferee</a:t>
            </a:r>
            <a:endParaRPr lang="en-IN" dirty="0"/>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Tree>
    <p:extLst>
      <p:ext uri="{BB962C8B-B14F-4D97-AF65-F5344CB8AC3E}">
        <p14:creationId xmlns:p14="http://schemas.microsoft.com/office/powerpoint/2010/main" val="18197246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260648"/>
            <a:ext cx="7704667" cy="883567"/>
          </a:xfrm>
        </p:spPr>
        <p:txBody>
          <a:bodyPr/>
          <a:lstStyle/>
          <a:p>
            <a:r>
              <a:rPr lang="en-US" dirty="0" smtClean="0"/>
              <a:t>Applicability of Sec. 233</a:t>
            </a:r>
            <a:endParaRPr lang="en-IN" dirty="0"/>
          </a:p>
        </p:txBody>
      </p:sp>
      <p:sp>
        <p:nvSpPr>
          <p:cNvPr id="3" name="Content Placeholder 2"/>
          <p:cNvSpPr>
            <a:spLocks noGrp="1"/>
          </p:cNvSpPr>
          <p:nvPr>
            <p:ph idx="1"/>
          </p:nvPr>
        </p:nvSpPr>
        <p:spPr>
          <a:xfrm>
            <a:off x="982133" y="1700808"/>
            <a:ext cx="7704667" cy="4536504"/>
          </a:xfrm>
        </p:spPr>
        <p:txBody>
          <a:bodyPr>
            <a:noAutofit/>
          </a:bodyPr>
          <a:lstStyle/>
          <a:p>
            <a:pPr marL="0" indent="0" algn="ctr">
              <a:buNone/>
            </a:pPr>
            <a:r>
              <a:rPr lang="en-US" sz="3600" dirty="0" smtClean="0"/>
              <a:t>2</a:t>
            </a:r>
            <a:r>
              <a:rPr lang="en-US" sz="2800" dirty="0" smtClean="0"/>
              <a:t> </a:t>
            </a:r>
            <a:r>
              <a:rPr lang="en-US" sz="2800" dirty="0"/>
              <a:t>or more </a:t>
            </a:r>
            <a:r>
              <a:rPr lang="en-US" sz="2800" dirty="0">
                <a:solidFill>
                  <a:srgbClr val="0070C0"/>
                </a:solidFill>
              </a:rPr>
              <a:t>small companies </a:t>
            </a:r>
            <a:endParaRPr lang="en-US" sz="2800" dirty="0" smtClean="0">
              <a:solidFill>
                <a:srgbClr val="0070C0"/>
              </a:solidFill>
            </a:endParaRPr>
          </a:p>
          <a:p>
            <a:pPr marL="0" indent="0" algn="ctr">
              <a:spcBef>
                <a:spcPts val="0"/>
              </a:spcBef>
              <a:spcAft>
                <a:spcPts val="0"/>
              </a:spcAft>
              <a:buNone/>
            </a:pPr>
            <a:r>
              <a:rPr lang="en-US" sz="2800" dirty="0"/>
              <a:t>OR</a:t>
            </a:r>
            <a:r>
              <a:rPr lang="en-US" sz="2800" dirty="0" smtClean="0"/>
              <a:t> </a:t>
            </a:r>
          </a:p>
          <a:p>
            <a:pPr marL="0" indent="0" algn="ctr">
              <a:buNone/>
            </a:pPr>
            <a:r>
              <a:rPr lang="en-US" sz="2800" dirty="0" smtClean="0"/>
              <a:t>Between </a:t>
            </a:r>
            <a:r>
              <a:rPr lang="en-US" sz="2800" dirty="0"/>
              <a:t>a </a:t>
            </a:r>
            <a:r>
              <a:rPr lang="en-US" sz="2800" u="sng" dirty="0">
                <a:hlinkClick r:id="rId2"/>
              </a:rPr>
              <a:t>holding </a:t>
            </a:r>
            <a:r>
              <a:rPr lang="en-US" sz="2800" u="sng" dirty="0" smtClean="0"/>
              <a:t>Co.</a:t>
            </a:r>
            <a:r>
              <a:rPr lang="en-US" sz="2800" dirty="0"/>
              <a:t> </a:t>
            </a:r>
            <a:r>
              <a:rPr lang="en-US" sz="2800" dirty="0" smtClean="0"/>
              <a:t>&amp; </a:t>
            </a:r>
            <a:r>
              <a:rPr lang="en-US" sz="2800" dirty="0"/>
              <a:t>its </a:t>
            </a:r>
            <a:r>
              <a:rPr lang="en-US" sz="2800" u="sng" dirty="0">
                <a:solidFill>
                  <a:srgbClr val="0070C0"/>
                </a:solidFill>
              </a:rPr>
              <a:t>wholly-owned </a:t>
            </a:r>
            <a:r>
              <a:rPr lang="en-US" sz="2800" u="sng" dirty="0">
                <a:solidFill>
                  <a:srgbClr val="0070C0"/>
                </a:solidFill>
                <a:hlinkClick r:id="rId2"/>
              </a:rPr>
              <a:t>subsidiary</a:t>
            </a:r>
            <a:r>
              <a:rPr lang="en-US" sz="2800" dirty="0">
                <a:hlinkClick r:id="rId2"/>
              </a:rPr>
              <a:t> </a:t>
            </a:r>
            <a:r>
              <a:rPr lang="en-US" sz="2800" dirty="0" smtClean="0"/>
              <a:t>Co.</a:t>
            </a:r>
            <a:r>
              <a:rPr lang="en-US" sz="2800" dirty="0"/>
              <a:t> </a:t>
            </a:r>
            <a:endParaRPr lang="en-US" sz="2800" dirty="0" smtClean="0"/>
          </a:p>
          <a:p>
            <a:pPr marL="0" indent="0" algn="ctr">
              <a:buNone/>
            </a:pPr>
            <a:r>
              <a:rPr lang="en-US" sz="2800" dirty="0"/>
              <a:t>OR</a:t>
            </a:r>
            <a:r>
              <a:rPr lang="en-US" sz="2800" dirty="0" smtClean="0"/>
              <a:t> </a:t>
            </a:r>
          </a:p>
          <a:p>
            <a:pPr marL="0" indent="0" algn="ctr">
              <a:buNone/>
            </a:pPr>
            <a:r>
              <a:rPr lang="en-US" sz="3600" dirty="0" smtClean="0"/>
              <a:t>2</a:t>
            </a:r>
            <a:r>
              <a:rPr lang="en-US" sz="2800" dirty="0" smtClean="0"/>
              <a:t> </a:t>
            </a:r>
            <a:r>
              <a:rPr lang="en-US" sz="2800" dirty="0"/>
              <a:t>or more </a:t>
            </a:r>
            <a:r>
              <a:rPr lang="en-US" sz="2800" b="1" dirty="0">
                <a:solidFill>
                  <a:srgbClr val="00B050"/>
                </a:solidFill>
              </a:rPr>
              <a:t>start-up </a:t>
            </a:r>
            <a:r>
              <a:rPr lang="en-US" sz="2800" b="1" dirty="0" smtClean="0">
                <a:solidFill>
                  <a:srgbClr val="00B050"/>
                </a:solidFill>
              </a:rPr>
              <a:t>Cos</a:t>
            </a:r>
            <a:r>
              <a:rPr lang="en-US" sz="2800" dirty="0" smtClean="0"/>
              <a:t>.  (01.02.21)</a:t>
            </a:r>
          </a:p>
          <a:p>
            <a:pPr marL="0" indent="0" algn="ctr">
              <a:buNone/>
            </a:pPr>
            <a:r>
              <a:rPr lang="en-US" sz="2800" dirty="0" smtClean="0"/>
              <a:t>OR</a:t>
            </a:r>
          </a:p>
          <a:p>
            <a:pPr marL="0" indent="0" algn="ctr">
              <a:buNone/>
            </a:pPr>
            <a:r>
              <a:rPr lang="en-US" sz="2800" b="1" dirty="0" smtClean="0">
                <a:solidFill>
                  <a:srgbClr val="00B050"/>
                </a:solidFill>
              </a:rPr>
              <a:t>start-up Co. </a:t>
            </a:r>
            <a:r>
              <a:rPr lang="en-US" sz="2800" dirty="0"/>
              <a:t>with </a:t>
            </a:r>
            <a:r>
              <a:rPr lang="en-US" sz="2800" b="1" dirty="0" smtClean="0">
                <a:solidFill>
                  <a:srgbClr val="00B050"/>
                </a:solidFill>
              </a:rPr>
              <a:t>small Co.</a:t>
            </a:r>
            <a:r>
              <a:rPr lang="en-US" sz="2800" dirty="0"/>
              <a:t> (01.02.21)</a:t>
            </a:r>
          </a:p>
          <a:p>
            <a:pPr marL="0" indent="0" algn="ctr">
              <a:buNone/>
            </a:pPr>
            <a:endParaRPr lang="en-IN" sz="2800" b="1" dirty="0">
              <a:solidFill>
                <a:srgbClr val="00B050"/>
              </a:solidFill>
            </a:endParaRPr>
          </a:p>
        </p:txBody>
      </p:sp>
      <p:sp>
        <p:nvSpPr>
          <p:cNvPr id="4" name="Footer Placeholder 3"/>
          <p:cNvSpPr>
            <a:spLocks noGrp="1"/>
          </p:cNvSpPr>
          <p:nvPr>
            <p:ph type="ftr" sz="quarter" idx="11"/>
          </p:nvPr>
        </p:nvSpPr>
        <p:spPr>
          <a:xfrm>
            <a:off x="2123728" y="6237312"/>
            <a:ext cx="5314517" cy="365125"/>
          </a:xfrm>
        </p:spPr>
        <p:txBody>
          <a:bodyPr/>
          <a:lstStyle/>
          <a:p>
            <a:r>
              <a:rPr lang="en-US" dirty="0" smtClean="0"/>
              <a:t>By CS </a:t>
            </a:r>
            <a:r>
              <a:rPr lang="en-US" dirty="0" err="1" smtClean="0"/>
              <a:t>Sneha</a:t>
            </a:r>
            <a:r>
              <a:rPr lang="en-US" dirty="0" smtClean="0"/>
              <a:t> </a:t>
            </a:r>
            <a:r>
              <a:rPr lang="en-US" dirty="0" err="1" smtClean="0"/>
              <a:t>Khaitan</a:t>
            </a:r>
            <a:r>
              <a:rPr lang="en-US" dirty="0" smtClean="0"/>
              <a:t> </a:t>
            </a:r>
            <a:r>
              <a:rPr lang="en-US" dirty="0" err="1" smtClean="0"/>
              <a:t>Jalan</a:t>
            </a:r>
            <a:r>
              <a:rPr lang="en-US" dirty="0" smtClean="0"/>
              <a:t> &amp; CS </a:t>
            </a:r>
            <a:r>
              <a:rPr lang="en-US" dirty="0" err="1" smtClean="0"/>
              <a:t>Urvi</a:t>
            </a:r>
            <a:r>
              <a:rPr lang="en-US" dirty="0" smtClean="0"/>
              <a:t> </a:t>
            </a:r>
            <a:r>
              <a:rPr lang="en-US" dirty="0" err="1" smtClean="0"/>
              <a:t>Sanghvi</a:t>
            </a:r>
            <a:endParaRPr lang="en-US" dirty="0"/>
          </a:p>
        </p:txBody>
      </p:sp>
    </p:spTree>
    <p:extLst>
      <p:ext uri="{BB962C8B-B14F-4D97-AF65-F5344CB8AC3E}">
        <p14:creationId xmlns:p14="http://schemas.microsoft.com/office/powerpoint/2010/main" val="163908327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027583"/>
          </a:xfrm>
        </p:spPr>
        <p:txBody>
          <a:bodyPr>
            <a:normAutofit fontScale="90000"/>
          </a:bodyPr>
          <a:lstStyle/>
          <a:p>
            <a:r>
              <a:rPr lang="en-IN" dirty="0"/>
              <a:t>Sec. 233(10)&amp;(11)-Transferee Co. </a:t>
            </a:r>
            <a:r>
              <a:rPr lang="en-IN" dirty="0" smtClean="0"/>
              <a:t>Compliances – Post approval</a:t>
            </a:r>
            <a:endParaRPr lang="en-IN" dirty="0"/>
          </a:p>
        </p:txBody>
      </p:sp>
      <p:sp>
        <p:nvSpPr>
          <p:cNvPr id="3" name="Content Placeholder 2"/>
          <p:cNvSpPr>
            <a:spLocks noGrp="1"/>
          </p:cNvSpPr>
          <p:nvPr>
            <p:ph idx="1"/>
          </p:nvPr>
        </p:nvSpPr>
        <p:spPr>
          <a:xfrm>
            <a:off x="982133" y="1484784"/>
            <a:ext cx="7704667" cy="5184576"/>
          </a:xfrm>
        </p:spPr>
        <p:txBody>
          <a:bodyPr>
            <a:normAutofit/>
          </a:bodyPr>
          <a:lstStyle/>
          <a:p>
            <a:pPr algn="just"/>
            <a:r>
              <a:rPr lang="en-IN" sz="2400" dirty="0"/>
              <a:t>A transferee Co. shall not on merger or amalgamation, hold any shares in its own name / in the name of any trust either on its behalf or on behalf of any of its subs. / associate co. &amp; all such shares shall be cancelled or extinguished on the merger or amalgamation. (Sec. 233(10)) </a:t>
            </a:r>
            <a:r>
              <a:rPr lang="en-IN" sz="2400" b="1" dirty="0"/>
              <a:t>----cross holding to be cancelled</a:t>
            </a:r>
          </a:p>
          <a:p>
            <a:pPr algn="just"/>
            <a:r>
              <a:rPr lang="en-IN" sz="2400" dirty="0" smtClean="0"/>
              <a:t>File </a:t>
            </a:r>
            <a:r>
              <a:rPr lang="en-IN" sz="2400" dirty="0"/>
              <a:t>application to ROC along with scheme for </a:t>
            </a:r>
            <a:r>
              <a:rPr lang="en-IN" sz="2400" b="1" dirty="0"/>
              <a:t>revised share capital</a:t>
            </a:r>
            <a:r>
              <a:rPr lang="en-IN" sz="2400" dirty="0"/>
              <a:t> (………….set off of fees) (Sec. 233(11))</a:t>
            </a:r>
          </a:p>
          <a:p>
            <a:pPr algn="just"/>
            <a:r>
              <a:rPr lang="en-US" sz="2400" dirty="0"/>
              <a:t>INCREASE OF AUTHORISED </a:t>
            </a:r>
            <a:r>
              <a:rPr lang="en-US" sz="2400" dirty="0" smtClean="0"/>
              <a:t>CAPITAL- master data to be updated</a:t>
            </a:r>
          </a:p>
          <a:p>
            <a:pPr algn="just"/>
            <a:r>
              <a:rPr lang="en-US" dirty="0" smtClean="0"/>
              <a:t>If allotment to be made – PAS 3 to be filed</a:t>
            </a:r>
            <a:endParaRPr lang="en-IN" sz="2400" dirty="0"/>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Option to Cos. – Rule 25(8)</a:t>
            </a:r>
          </a:p>
        </p:txBody>
      </p:sp>
      <p:sp>
        <p:nvSpPr>
          <p:cNvPr id="3" name="Content Placeholder 2"/>
          <p:cNvSpPr>
            <a:spLocks noGrp="1"/>
          </p:cNvSpPr>
          <p:nvPr>
            <p:ph idx="1"/>
          </p:nvPr>
        </p:nvSpPr>
        <p:spPr>
          <a:xfrm>
            <a:off x="982133" y="1772816"/>
            <a:ext cx="7704667" cy="4227000"/>
          </a:xfrm>
        </p:spPr>
        <p:txBody>
          <a:bodyPr>
            <a:normAutofit/>
          </a:bodyPr>
          <a:lstStyle/>
          <a:p>
            <a:pPr algn="just">
              <a:buNone/>
            </a:pPr>
            <a:r>
              <a:rPr lang="en-IN" dirty="0"/>
              <a:t>	</a:t>
            </a:r>
            <a:r>
              <a:rPr lang="en-IN" sz="2800" dirty="0"/>
              <a:t>With respect to schemes of arrangement or compromise falling within the purview of Sec. 233 , the concerned companies may, at their discretion, </a:t>
            </a:r>
            <a:r>
              <a:rPr lang="en-IN" sz="2800" b="1" dirty="0"/>
              <a:t>opt</a:t>
            </a:r>
            <a:r>
              <a:rPr lang="en-IN" sz="2800" dirty="0"/>
              <a:t> to undertake such schemes….</a:t>
            </a:r>
          </a:p>
          <a:p>
            <a:pPr algn="just">
              <a:buNone/>
            </a:pPr>
            <a:r>
              <a:rPr lang="en-IN" sz="2800" dirty="0"/>
              <a:t>	</a:t>
            </a:r>
            <a:r>
              <a:rPr lang="en-IN" sz="2800" b="1" dirty="0"/>
              <a:t>U/s 230 to 232 </a:t>
            </a:r>
            <a:r>
              <a:rPr lang="en-IN" sz="2800" dirty="0"/>
              <a:t>of the Act, </a:t>
            </a:r>
            <a:r>
              <a:rPr lang="en-IN" sz="2800" dirty="0">
                <a:solidFill>
                  <a:srgbClr val="FF0000"/>
                </a:solidFill>
              </a:rPr>
              <a:t>including where the condition prescribed in Sec. 233(1)(d) (scheme approve by 9/10</a:t>
            </a:r>
            <a:r>
              <a:rPr lang="en-IN" sz="2800" baseline="30000" dirty="0">
                <a:solidFill>
                  <a:srgbClr val="FF0000"/>
                </a:solidFill>
              </a:rPr>
              <a:t>th</a:t>
            </a:r>
            <a:r>
              <a:rPr lang="en-IN" sz="2800" dirty="0">
                <a:solidFill>
                  <a:srgbClr val="FF0000"/>
                </a:solidFill>
              </a:rPr>
              <a:t> of Creditor value) has </a:t>
            </a:r>
            <a:r>
              <a:rPr lang="en-IN" sz="2800" b="1" dirty="0">
                <a:solidFill>
                  <a:srgbClr val="FF0000"/>
                </a:solidFill>
              </a:rPr>
              <a:t>not</a:t>
            </a:r>
            <a:r>
              <a:rPr lang="en-IN" sz="2800" dirty="0">
                <a:solidFill>
                  <a:srgbClr val="FF0000"/>
                </a:solidFill>
              </a:rPr>
              <a:t> been met.</a:t>
            </a:r>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667543"/>
          </a:xfrm>
        </p:spPr>
        <p:txBody>
          <a:bodyPr>
            <a:normAutofit fontScale="90000"/>
          </a:bodyPr>
          <a:lstStyle/>
          <a:p>
            <a:r>
              <a:rPr lang="en-US" dirty="0" smtClean="0"/>
              <a:t>Advantages- Key points</a:t>
            </a:r>
            <a:endParaRPr lang="en-IN" dirty="0"/>
          </a:p>
        </p:txBody>
      </p:sp>
      <p:sp>
        <p:nvSpPr>
          <p:cNvPr id="3" name="Content Placeholder 2"/>
          <p:cNvSpPr>
            <a:spLocks noGrp="1"/>
          </p:cNvSpPr>
          <p:nvPr>
            <p:ph idx="1"/>
          </p:nvPr>
        </p:nvSpPr>
        <p:spPr>
          <a:xfrm>
            <a:off x="982133" y="1196752"/>
            <a:ext cx="7704667" cy="4803064"/>
          </a:xfrm>
        </p:spPr>
        <p:txBody>
          <a:bodyPr/>
          <a:lstStyle/>
          <a:p>
            <a:r>
              <a:rPr lang="en-US" dirty="0" smtClean="0"/>
              <a:t>No involvement of NCLT</a:t>
            </a:r>
          </a:p>
          <a:p>
            <a:r>
              <a:rPr lang="en-US" dirty="0" smtClean="0"/>
              <a:t>No requirement of obtaining consent in  the form of affidavit  by shareholder / creditor</a:t>
            </a:r>
          </a:p>
          <a:p>
            <a:r>
              <a:rPr lang="en-US" dirty="0" smtClean="0"/>
              <a:t>Less cost involve (NCLT application fee / chairperson / scrutineer fee etc.)</a:t>
            </a:r>
          </a:p>
          <a:p>
            <a:r>
              <a:rPr lang="en-US" dirty="0" smtClean="0"/>
              <a:t>Speedy execution</a:t>
            </a:r>
          </a:p>
          <a:p>
            <a:r>
              <a:rPr lang="en-US" dirty="0" smtClean="0"/>
              <a:t>Less paper work</a:t>
            </a:r>
          </a:p>
          <a:p>
            <a:r>
              <a:rPr lang="en-US" dirty="0" smtClean="0"/>
              <a:t>No paper </a:t>
            </a:r>
            <a:r>
              <a:rPr lang="en-US" dirty="0" err="1" smtClean="0"/>
              <a:t>advertismeent</a:t>
            </a:r>
            <a:endParaRPr lang="en-US" dirty="0" smtClean="0"/>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Tree>
    <p:extLst>
      <p:ext uri="{BB962C8B-B14F-4D97-AF65-F5344CB8AC3E}">
        <p14:creationId xmlns:p14="http://schemas.microsoft.com/office/powerpoint/2010/main" val="275780154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
        <p:nvSpPr>
          <p:cNvPr id="5" name="Rounded Rectangle 4"/>
          <p:cNvSpPr/>
          <p:nvPr/>
        </p:nvSpPr>
        <p:spPr>
          <a:xfrm>
            <a:off x="1835696" y="1916832"/>
            <a:ext cx="5832648" cy="309634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7200" dirty="0" smtClean="0"/>
              <a:t>Questions ?</a:t>
            </a:r>
            <a:endParaRPr lang="en-IN" sz="7200"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55576" y="2780928"/>
            <a:ext cx="8532440" cy="1673352"/>
          </a:xfrm>
        </p:spPr>
        <p:txBody>
          <a:bodyPr>
            <a:normAutofit/>
          </a:bodyPr>
          <a:lstStyle/>
          <a:p>
            <a:pPr algn="r"/>
            <a:r>
              <a:rPr lang="en-IN" dirty="0">
                <a:latin typeface="Bauhaus 93" pitchFamily="82" charset="0"/>
              </a:rPr>
              <a:t>Have a Good Day ahead </a:t>
            </a:r>
            <a:r>
              <a:rPr lang="en-IN" dirty="0" smtClean="0">
                <a:latin typeface="Bauhaus 93" pitchFamily="82" charset="0"/>
              </a:rPr>
              <a:t>!</a:t>
            </a:r>
            <a:endParaRPr lang="en-IN" dirty="0">
              <a:latin typeface="Bauhaus 93" pitchFamily="82" charset="0"/>
            </a:endParaRPr>
          </a:p>
        </p:txBody>
      </p:sp>
      <p:sp>
        <p:nvSpPr>
          <p:cNvPr id="6" name="Subtitle 5"/>
          <p:cNvSpPr>
            <a:spLocks noGrp="1"/>
          </p:cNvSpPr>
          <p:nvPr>
            <p:ph type="subTitle" idx="1"/>
          </p:nvPr>
        </p:nvSpPr>
        <p:spPr>
          <a:xfrm>
            <a:off x="2843808" y="2490600"/>
            <a:ext cx="5762563" cy="1364531"/>
          </a:xfrm>
        </p:spPr>
        <p:txBody>
          <a:bodyPr>
            <a:normAutofit fontScale="77500" lnSpcReduction="20000"/>
          </a:bodyPr>
          <a:lstStyle/>
          <a:p>
            <a:pPr algn="ctr"/>
            <a:r>
              <a:rPr lang="en-US" sz="96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Thank  YOU</a:t>
            </a:r>
          </a:p>
          <a:p>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888" y="173527"/>
            <a:ext cx="7704667" cy="883567"/>
          </a:xfrm>
        </p:spPr>
        <p:txBody>
          <a:bodyPr/>
          <a:lstStyle/>
          <a:p>
            <a:r>
              <a:rPr lang="en-US" dirty="0" smtClean="0"/>
              <a:t>Small Company</a:t>
            </a:r>
            <a:endParaRPr lang="en-IN" dirty="0"/>
          </a:p>
        </p:txBody>
      </p:sp>
      <p:sp>
        <p:nvSpPr>
          <p:cNvPr id="3" name="Content Placeholder 2"/>
          <p:cNvSpPr>
            <a:spLocks noGrp="1"/>
          </p:cNvSpPr>
          <p:nvPr>
            <p:ph idx="1"/>
          </p:nvPr>
        </p:nvSpPr>
        <p:spPr>
          <a:xfrm>
            <a:off x="982133" y="1124744"/>
            <a:ext cx="7704667" cy="5348554"/>
          </a:xfrm>
        </p:spPr>
        <p:txBody>
          <a:bodyPr/>
          <a:lstStyle/>
          <a:p>
            <a:r>
              <a:rPr lang="en-US" dirty="0" smtClean="0"/>
              <a:t>Other </a:t>
            </a:r>
            <a:r>
              <a:rPr lang="en-US" dirty="0"/>
              <a:t>than a </a:t>
            </a:r>
            <a:r>
              <a:rPr lang="en-US" dirty="0">
                <a:hlinkClick r:id="rId2"/>
              </a:rPr>
              <a:t>public </a:t>
            </a:r>
            <a:r>
              <a:rPr lang="en-US" dirty="0" smtClean="0">
                <a:hlinkClick r:id="rId2"/>
              </a:rPr>
              <a:t>company</a:t>
            </a:r>
            <a:r>
              <a:rPr lang="en-US" dirty="0" smtClean="0"/>
              <a:t> (MEANS PVT CO.)</a:t>
            </a:r>
          </a:p>
          <a:p>
            <a:endParaRPr lang="en-US" dirty="0" smtClean="0"/>
          </a:p>
          <a:p>
            <a:pPr marL="0" indent="0">
              <a:buNone/>
            </a:pPr>
            <a:r>
              <a:rPr lang="en-US" dirty="0" smtClean="0"/>
              <a:t> </a:t>
            </a:r>
          </a:p>
          <a:p>
            <a:pPr marL="0" indent="0">
              <a:buNone/>
            </a:pPr>
            <a:endParaRPr lang="en-US" u="sng" dirty="0" smtClean="0"/>
          </a:p>
          <a:p>
            <a:pPr marL="0" indent="0">
              <a:buNone/>
            </a:pPr>
            <a:endParaRPr lang="en-US" u="sng" dirty="0"/>
          </a:p>
          <a:p>
            <a:pPr marL="0" indent="0">
              <a:buNone/>
            </a:pPr>
            <a:r>
              <a:rPr lang="en-US" u="sng" dirty="0" smtClean="0"/>
              <a:t>Exceptions</a:t>
            </a:r>
            <a:r>
              <a:rPr lang="en-US" dirty="0" smtClean="0"/>
              <a:t>:</a:t>
            </a:r>
          </a:p>
          <a:p>
            <a:r>
              <a:rPr lang="en-US" dirty="0" smtClean="0"/>
              <a:t>Holding &amp; Subsidiary Co.</a:t>
            </a:r>
          </a:p>
          <a:p>
            <a:r>
              <a:rPr lang="en-US" dirty="0" smtClean="0"/>
              <a:t>Sec. 8 Co.</a:t>
            </a:r>
          </a:p>
          <a:p>
            <a:r>
              <a:rPr lang="en-US" dirty="0"/>
              <a:t> </a:t>
            </a:r>
            <a:r>
              <a:rPr lang="en-US" u="sng" dirty="0" smtClean="0"/>
              <a:t>Co.</a:t>
            </a:r>
            <a:r>
              <a:rPr lang="en-US" dirty="0"/>
              <a:t> or </a:t>
            </a:r>
            <a:r>
              <a:rPr lang="en-US" u="sng" dirty="0">
                <a:hlinkClick r:id="rId2"/>
              </a:rPr>
              <a:t>body corporate</a:t>
            </a:r>
            <a:r>
              <a:rPr lang="en-US" dirty="0"/>
              <a:t> governed by any special </a:t>
            </a:r>
            <a:r>
              <a:rPr lang="en-US" dirty="0" smtClean="0"/>
              <a:t>Act</a:t>
            </a:r>
          </a:p>
          <a:p>
            <a:endParaRPr lang="en-IN" dirty="0"/>
          </a:p>
        </p:txBody>
      </p:sp>
      <p:sp>
        <p:nvSpPr>
          <p:cNvPr id="7" name="Rounded Rectangle 6"/>
          <p:cNvSpPr/>
          <p:nvPr/>
        </p:nvSpPr>
        <p:spPr>
          <a:xfrm>
            <a:off x="1331640" y="1899132"/>
            <a:ext cx="2520280" cy="188990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dirty="0" smtClean="0"/>
              <a:t>PUSC --- </a:t>
            </a:r>
            <a:r>
              <a:rPr lang="en-US" sz="3600" dirty="0"/>
              <a:t>2</a:t>
            </a:r>
            <a:r>
              <a:rPr lang="en-US" sz="2000" dirty="0"/>
              <a:t> </a:t>
            </a:r>
            <a:r>
              <a:rPr lang="en-US" sz="2000" dirty="0" smtClean="0"/>
              <a:t>Crores</a:t>
            </a:r>
          </a:p>
          <a:p>
            <a:pPr algn="ctr"/>
            <a:r>
              <a:rPr lang="en-US" sz="2000" dirty="0" smtClean="0"/>
              <a:t>AND</a:t>
            </a:r>
            <a:endParaRPr lang="en-US" sz="2000" dirty="0"/>
          </a:p>
          <a:p>
            <a:pPr algn="ctr"/>
            <a:r>
              <a:rPr lang="en-US" sz="2000" dirty="0" smtClean="0"/>
              <a:t>T/O --- </a:t>
            </a:r>
            <a:r>
              <a:rPr lang="en-US" sz="3600" dirty="0" smtClean="0"/>
              <a:t>20</a:t>
            </a:r>
            <a:r>
              <a:rPr lang="en-US" sz="2000" dirty="0" smtClean="0"/>
              <a:t> Crores</a:t>
            </a:r>
          </a:p>
          <a:p>
            <a:pPr algn="ctr"/>
            <a:r>
              <a:rPr lang="en-US" sz="2000" dirty="0" smtClean="0">
                <a:solidFill>
                  <a:srgbClr val="FF0000"/>
                </a:solidFill>
              </a:rPr>
              <a:t>(01.04.2021)</a:t>
            </a:r>
            <a:endParaRPr lang="en-IN" sz="2000" dirty="0">
              <a:solidFill>
                <a:srgbClr val="FF0000"/>
              </a:solidFill>
            </a:endParaRPr>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
        <p:nvSpPr>
          <p:cNvPr id="8" name="Rounded Rectangle 7"/>
          <p:cNvSpPr/>
          <p:nvPr/>
        </p:nvSpPr>
        <p:spPr>
          <a:xfrm>
            <a:off x="5436096" y="1888266"/>
            <a:ext cx="2520280" cy="197278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dirty="0"/>
              <a:t>PUSC --- </a:t>
            </a:r>
            <a:r>
              <a:rPr lang="en-US" sz="3600" dirty="0" smtClean="0"/>
              <a:t>4</a:t>
            </a:r>
            <a:r>
              <a:rPr lang="en-US" sz="2000" dirty="0" smtClean="0"/>
              <a:t> </a:t>
            </a:r>
            <a:r>
              <a:rPr lang="en-US" sz="2000" dirty="0"/>
              <a:t>Crores</a:t>
            </a:r>
          </a:p>
          <a:p>
            <a:pPr algn="ctr"/>
            <a:r>
              <a:rPr lang="en-US" sz="2000" dirty="0"/>
              <a:t>AND</a:t>
            </a:r>
          </a:p>
          <a:p>
            <a:pPr algn="ctr"/>
            <a:r>
              <a:rPr lang="en-US" sz="2000" dirty="0"/>
              <a:t>T/O --- </a:t>
            </a:r>
            <a:r>
              <a:rPr lang="en-US" sz="3600" dirty="0" smtClean="0"/>
              <a:t>40</a:t>
            </a:r>
            <a:r>
              <a:rPr lang="en-US" sz="2000" dirty="0" smtClean="0"/>
              <a:t> </a:t>
            </a:r>
            <a:r>
              <a:rPr lang="en-US" sz="2000" dirty="0"/>
              <a:t>Crores</a:t>
            </a:r>
          </a:p>
          <a:p>
            <a:pPr algn="ctr"/>
            <a:r>
              <a:rPr lang="en-US" sz="2000" dirty="0" smtClean="0">
                <a:solidFill>
                  <a:srgbClr val="FF0000"/>
                </a:solidFill>
              </a:rPr>
              <a:t>(15.09.2022)</a:t>
            </a:r>
            <a:endParaRPr lang="en-IN" sz="2000" dirty="0">
              <a:solidFill>
                <a:srgbClr val="FF0000"/>
              </a:solidFill>
            </a:endParaRPr>
          </a:p>
          <a:p>
            <a:pPr algn="ctr"/>
            <a:endParaRPr lang="en-IN" dirty="0"/>
          </a:p>
        </p:txBody>
      </p:sp>
    </p:spTree>
    <p:extLst>
      <p:ext uri="{BB962C8B-B14F-4D97-AF65-F5344CB8AC3E}">
        <p14:creationId xmlns:p14="http://schemas.microsoft.com/office/powerpoint/2010/main" val="1444733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 – up Company</a:t>
            </a:r>
            <a:endParaRPr lang="en-IN" dirty="0"/>
          </a:p>
        </p:txBody>
      </p:sp>
      <p:sp>
        <p:nvSpPr>
          <p:cNvPr id="3" name="Content Placeholder 2"/>
          <p:cNvSpPr>
            <a:spLocks noGrp="1"/>
          </p:cNvSpPr>
          <p:nvPr>
            <p:ph idx="1"/>
          </p:nvPr>
        </p:nvSpPr>
        <p:spPr>
          <a:xfrm>
            <a:off x="982133" y="1772816"/>
            <a:ext cx="7704667" cy="4227000"/>
          </a:xfrm>
        </p:spPr>
        <p:txBody>
          <a:bodyPr>
            <a:normAutofit/>
          </a:bodyPr>
          <a:lstStyle/>
          <a:p>
            <a:pPr algn="just"/>
            <a:r>
              <a:rPr lang="en-US" sz="3200" dirty="0"/>
              <a:t>start-up company” means a </a:t>
            </a:r>
            <a:r>
              <a:rPr lang="en-US" sz="3200" dirty="0">
                <a:solidFill>
                  <a:srgbClr val="FF0000"/>
                </a:solidFill>
              </a:rPr>
              <a:t>private company</a:t>
            </a:r>
            <a:r>
              <a:rPr lang="en-US" sz="3200" dirty="0"/>
              <a:t> incorporated under </a:t>
            </a:r>
            <a:r>
              <a:rPr lang="en-US" sz="3200" u="sng" dirty="0">
                <a:hlinkClick r:id="rId2"/>
              </a:rPr>
              <a:t>the Companies Act, 2013</a:t>
            </a:r>
            <a:r>
              <a:rPr lang="en-US" sz="3200" dirty="0"/>
              <a:t> or Companies Act, 1956 and </a:t>
            </a:r>
            <a:r>
              <a:rPr lang="en-US" sz="3200" dirty="0" err="1"/>
              <a:t>recognised</a:t>
            </a:r>
            <a:r>
              <a:rPr lang="en-US" sz="3200" dirty="0"/>
              <a:t> as such in accordance with notification number </a:t>
            </a:r>
            <a:r>
              <a:rPr lang="en-US" sz="3200" u="sng" dirty="0">
                <a:hlinkClick r:id="rId2"/>
              </a:rPr>
              <a:t>G.S.R. 127 (E)</a:t>
            </a:r>
            <a:r>
              <a:rPr lang="en-US" sz="3200" dirty="0"/>
              <a:t>, dated the 19th February, 2019 issued by the Department for Promotion of Industry and Internal Trade</a:t>
            </a:r>
            <a:endParaRPr lang="en-IN" sz="3200" dirty="0"/>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Tree>
    <p:extLst>
      <p:ext uri="{BB962C8B-B14F-4D97-AF65-F5344CB8AC3E}">
        <p14:creationId xmlns:p14="http://schemas.microsoft.com/office/powerpoint/2010/main" val="7338785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523527"/>
          </a:xfrm>
        </p:spPr>
        <p:txBody>
          <a:bodyPr>
            <a:normAutofit fontScale="90000"/>
          </a:bodyPr>
          <a:lstStyle/>
          <a:p>
            <a:r>
              <a:rPr lang="en-US" dirty="0" smtClean="0"/>
              <a:t>Which cos. Are considered start ups?</a:t>
            </a:r>
            <a:endParaRPr lang="en-IN" dirty="0"/>
          </a:p>
        </p:txBody>
      </p:sp>
      <p:sp>
        <p:nvSpPr>
          <p:cNvPr id="3" name="Content Placeholder 2"/>
          <p:cNvSpPr>
            <a:spLocks noGrp="1"/>
          </p:cNvSpPr>
          <p:nvPr>
            <p:ph idx="1"/>
          </p:nvPr>
        </p:nvSpPr>
        <p:spPr>
          <a:xfrm>
            <a:off x="982133" y="1124744"/>
            <a:ext cx="7704667" cy="5472608"/>
          </a:xfrm>
        </p:spPr>
        <p:txBody>
          <a:bodyPr>
            <a:normAutofit/>
          </a:bodyPr>
          <a:lstStyle/>
          <a:p>
            <a:pPr algn="just"/>
            <a:r>
              <a:rPr lang="en-US" dirty="0" err="1">
                <a:solidFill>
                  <a:srgbClr val="FF0000"/>
                </a:solidFill>
              </a:rPr>
              <a:t>Upto</a:t>
            </a:r>
            <a:r>
              <a:rPr lang="en-US" dirty="0">
                <a:solidFill>
                  <a:srgbClr val="FF0000"/>
                </a:solidFill>
              </a:rPr>
              <a:t> a period of </a:t>
            </a:r>
            <a:r>
              <a:rPr lang="en-US" dirty="0" smtClean="0">
                <a:solidFill>
                  <a:srgbClr val="FF0000"/>
                </a:solidFill>
              </a:rPr>
              <a:t>10 </a:t>
            </a:r>
            <a:r>
              <a:rPr lang="en-US" dirty="0">
                <a:solidFill>
                  <a:srgbClr val="FF0000"/>
                </a:solidFill>
              </a:rPr>
              <a:t>years </a:t>
            </a:r>
            <a:r>
              <a:rPr lang="en-US" dirty="0"/>
              <a:t>from the date of incorporation/ registration, </a:t>
            </a:r>
            <a:r>
              <a:rPr lang="en-US" dirty="0" smtClean="0"/>
              <a:t>if incorporated </a:t>
            </a:r>
            <a:r>
              <a:rPr lang="en-US" dirty="0"/>
              <a:t>as a private limited company (as defined in the Companies Act, 2013) </a:t>
            </a:r>
            <a:r>
              <a:rPr lang="en-US" dirty="0" smtClean="0"/>
              <a:t>or registered </a:t>
            </a:r>
            <a:r>
              <a:rPr lang="en-US" dirty="0"/>
              <a:t>as a partnership firm </a:t>
            </a:r>
            <a:r>
              <a:rPr lang="en-US" dirty="0" smtClean="0"/>
              <a:t>or </a:t>
            </a:r>
            <a:r>
              <a:rPr lang="en-US" dirty="0"/>
              <a:t>a </a:t>
            </a:r>
            <a:r>
              <a:rPr lang="en-US" dirty="0" smtClean="0"/>
              <a:t>LLP in </a:t>
            </a:r>
            <a:r>
              <a:rPr lang="en-IN" dirty="0" smtClean="0"/>
              <a:t>India</a:t>
            </a:r>
            <a:r>
              <a:rPr lang="en-IN" dirty="0"/>
              <a:t>.</a:t>
            </a:r>
          </a:p>
          <a:p>
            <a:pPr algn="just"/>
            <a:r>
              <a:rPr lang="en-US" dirty="0" smtClean="0">
                <a:solidFill>
                  <a:srgbClr val="FF0000"/>
                </a:solidFill>
              </a:rPr>
              <a:t>Turnover</a:t>
            </a:r>
            <a:r>
              <a:rPr lang="en-US" dirty="0" smtClean="0"/>
              <a:t> for </a:t>
            </a:r>
            <a:r>
              <a:rPr lang="en-US" dirty="0"/>
              <a:t>any of the financial years since incorporation/ registration </a:t>
            </a:r>
            <a:r>
              <a:rPr lang="en-US" dirty="0" smtClean="0"/>
              <a:t>has not </a:t>
            </a:r>
            <a:r>
              <a:rPr lang="en-US" dirty="0"/>
              <a:t>exceeded </a:t>
            </a:r>
            <a:r>
              <a:rPr lang="en-US" dirty="0">
                <a:solidFill>
                  <a:srgbClr val="FF0000"/>
                </a:solidFill>
              </a:rPr>
              <a:t>Rs.100 </a:t>
            </a:r>
            <a:r>
              <a:rPr lang="en-US" dirty="0" err="1">
                <a:solidFill>
                  <a:srgbClr val="FF0000"/>
                </a:solidFill>
              </a:rPr>
              <a:t>Crs</a:t>
            </a:r>
            <a:r>
              <a:rPr lang="en-US" dirty="0">
                <a:solidFill>
                  <a:srgbClr val="FF0000"/>
                </a:solidFill>
              </a:rPr>
              <a:t>.</a:t>
            </a:r>
            <a:endParaRPr lang="en-US" dirty="0">
              <a:solidFill>
                <a:srgbClr val="FF0000"/>
              </a:solidFill>
            </a:endParaRPr>
          </a:p>
          <a:p>
            <a:pPr algn="just"/>
            <a:r>
              <a:rPr lang="en-US" dirty="0" smtClean="0"/>
              <a:t>Entity </a:t>
            </a:r>
            <a:r>
              <a:rPr lang="en-US" dirty="0"/>
              <a:t>is working towards </a:t>
            </a:r>
            <a:r>
              <a:rPr lang="en-US" dirty="0">
                <a:solidFill>
                  <a:srgbClr val="FF0000"/>
                </a:solidFill>
              </a:rPr>
              <a:t>innovation, development or improvement of products </a:t>
            </a:r>
            <a:r>
              <a:rPr lang="en-US" dirty="0">
                <a:solidFill>
                  <a:srgbClr val="FF0000"/>
                </a:solidFill>
              </a:rPr>
              <a:t>or processes </a:t>
            </a:r>
            <a:r>
              <a:rPr lang="en-US" dirty="0">
                <a:solidFill>
                  <a:srgbClr val="FF0000"/>
                </a:solidFill>
              </a:rPr>
              <a:t>or services</a:t>
            </a:r>
            <a:r>
              <a:rPr lang="en-US" dirty="0"/>
              <a:t>, or if it is a scalable business model with a high potential </a:t>
            </a:r>
            <a:r>
              <a:rPr lang="en-US" dirty="0" smtClean="0"/>
              <a:t>of employment </a:t>
            </a:r>
            <a:r>
              <a:rPr lang="en-US" dirty="0"/>
              <a:t>generation or wealth creation.</a:t>
            </a:r>
          </a:p>
          <a:p>
            <a:pPr algn="just"/>
            <a:r>
              <a:rPr lang="en-US" dirty="0"/>
              <a:t>Provided that an entity formed by </a:t>
            </a:r>
            <a:r>
              <a:rPr lang="en-US" dirty="0">
                <a:solidFill>
                  <a:srgbClr val="FF0000"/>
                </a:solidFill>
              </a:rPr>
              <a:t>splitting up or </a:t>
            </a:r>
            <a:r>
              <a:rPr lang="en-US" dirty="0" smtClean="0">
                <a:solidFill>
                  <a:srgbClr val="FF0000"/>
                </a:solidFill>
              </a:rPr>
              <a:t> reconstruction</a:t>
            </a:r>
            <a:r>
              <a:rPr lang="en-US" dirty="0" smtClean="0"/>
              <a:t> </a:t>
            </a:r>
            <a:r>
              <a:rPr lang="en-US" dirty="0"/>
              <a:t>of an existing business </a:t>
            </a:r>
            <a:r>
              <a:rPr lang="en-US" dirty="0" smtClean="0"/>
              <a:t>shall </a:t>
            </a:r>
            <a:r>
              <a:rPr lang="en-US" dirty="0" smtClean="0">
                <a:solidFill>
                  <a:srgbClr val="FF0000"/>
                </a:solidFill>
              </a:rPr>
              <a:t>not </a:t>
            </a:r>
            <a:r>
              <a:rPr lang="en-US" dirty="0">
                <a:solidFill>
                  <a:srgbClr val="FF0000"/>
                </a:solidFill>
              </a:rPr>
              <a:t>be considered a ‘Startup’.</a:t>
            </a:r>
            <a:endParaRPr lang="en-IN" dirty="0">
              <a:solidFill>
                <a:srgbClr val="FF0000"/>
              </a:solidFill>
            </a:endParaRPr>
          </a:p>
        </p:txBody>
      </p:sp>
      <p:sp>
        <p:nvSpPr>
          <p:cNvPr id="4" name="Footer Placeholder 3"/>
          <p:cNvSpPr>
            <a:spLocks noGrp="1"/>
          </p:cNvSpPr>
          <p:nvPr>
            <p:ph type="ftr" sz="quarter" idx="11"/>
          </p:nvPr>
        </p:nvSpPr>
        <p:spPr/>
        <p:txBody>
          <a:bodyPr/>
          <a:lstStyle/>
          <a:p>
            <a:r>
              <a:rPr lang="en-US" smtClean="0"/>
              <a:t>By CS Sneha Khaitan Jalan &amp; CS Urvi Sanghvi</a:t>
            </a:r>
            <a:endParaRPr lang="en-US"/>
          </a:p>
        </p:txBody>
      </p:sp>
    </p:spTree>
    <p:extLst>
      <p:ext uri="{BB962C8B-B14F-4D97-AF65-F5344CB8AC3E}">
        <p14:creationId xmlns:p14="http://schemas.microsoft.com/office/powerpoint/2010/main" val="28215936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Parallax</Template>
  <TotalTime>2125</TotalTime>
  <Words>3437</Words>
  <Application>Microsoft Office PowerPoint</Application>
  <PresentationFormat>On-screen Show (4:3)</PresentationFormat>
  <Paragraphs>584</Paragraphs>
  <Slides>64</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64</vt:i4>
      </vt:variant>
    </vt:vector>
  </HeadingPairs>
  <TitlesOfParts>
    <vt:vector size="75" baseType="lpstr">
      <vt:lpstr>Arial</vt:lpstr>
      <vt:lpstr>Arial Black</vt:lpstr>
      <vt:lpstr>Bahnschrift Light SemiCondensed</vt:lpstr>
      <vt:lpstr>Bauhaus 93</vt:lpstr>
      <vt:lpstr>Brush Script MT</vt:lpstr>
      <vt:lpstr>Calibri</vt:lpstr>
      <vt:lpstr>Corbel</vt:lpstr>
      <vt:lpstr>Times New Roman</vt:lpstr>
      <vt:lpstr>Wingdings</vt:lpstr>
      <vt:lpstr>Wingdings 2</vt:lpstr>
      <vt:lpstr>Parallax</vt:lpstr>
      <vt:lpstr>Fast Track Mergers  – A Practical Approach</vt:lpstr>
      <vt:lpstr>Governing Provisions </vt:lpstr>
      <vt:lpstr>Sections........</vt:lpstr>
      <vt:lpstr>Sec. 233 &amp; Rule 25 </vt:lpstr>
      <vt:lpstr>CG Power delegated to RD</vt:lpstr>
      <vt:lpstr>Applicability of Sec. 233</vt:lpstr>
      <vt:lpstr>Small Company</vt:lpstr>
      <vt:lpstr>Start – up Company</vt:lpstr>
      <vt:lpstr>Which cos. Are considered start ups?</vt:lpstr>
      <vt:lpstr>Which cos. Are not considered start ups?</vt:lpstr>
      <vt:lpstr>Steps</vt:lpstr>
      <vt:lpstr>Proper Due Dilligence – few points</vt:lpstr>
      <vt:lpstr>45 1A</vt:lpstr>
      <vt:lpstr>Proper Due Dilligence – few points</vt:lpstr>
      <vt:lpstr>Appointed DATE – 1st April OR ???</vt:lpstr>
      <vt:lpstr>Date of Financial Statement Audited / Unaudited</vt:lpstr>
      <vt:lpstr>Valuation Analysis</vt:lpstr>
      <vt:lpstr>APPROVAL OF BOARD</vt:lpstr>
      <vt:lpstr>Certificates by Stat. Auditor  </vt:lpstr>
      <vt:lpstr>Notice of proposed scheme –Sec. 233(1)(a)</vt:lpstr>
      <vt:lpstr>               Form CAA-9-Notice to OL/ROC</vt:lpstr>
      <vt:lpstr>         Form CAA-9-Notice to OL/ROC</vt:lpstr>
      <vt:lpstr>       Form CAA-9-Notice to OL/ROC</vt:lpstr>
      <vt:lpstr>ROC Filing</vt:lpstr>
      <vt:lpstr>After filing CAA 9</vt:lpstr>
      <vt:lpstr>Filing of Declaration of Solvency</vt:lpstr>
      <vt:lpstr>CAA.10 Declaration of Solvency</vt:lpstr>
      <vt:lpstr>CAA.10 Declaration of Solvency</vt:lpstr>
      <vt:lpstr>CAA.10 Declaration of Solvency</vt:lpstr>
      <vt:lpstr>CAA.10 Declaration of Solvency</vt:lpstr>
      <vt:lpstr>CAA.10 Declaration of Solvency</vt:lpstr>
      <vt:lpstr>CAA.10 Declaration of Solvency</vt:lpstr>
      <vt:lpstr>CAA.10 Declaration of Solvency</vt:lpstr>
      <vt:lpstr>CAA.10 Declaration of Solvency</vt:lpstr>
      <vt:lpstr>CAA.10 Declaration of Solvency</vt:lpstr>
      <vt:lpstr>CAA.10 Declaration of Solvency</vt:lpstr>
      <vt:lpstr>CAA.10 Declaration of Solvency</vt:lpstr>
      <vt:lpstr>CAA.10 Declaration of Solvency</vt:lpstr>
      <vt:lpstr>ROC Filing</vt:lpstr>
      <vt:lpstr>Meeting of shareholders &amp; Creditors</vt:lpstr>
      <vt:lpstr>Whether creditors meeting required or not ?</vt:lpstr>
      <vt:lpstr>Notice of Meeting -1</vt:lpstr>
      <vt:lpstr>Notice of Meeting -2</vt:lpstr>
      <vt:lpstr>Notice of Meeting-3</vt:lpstr>
      <vt:lpstr>Notice of approval of scheme in CAA 11 </vt:lpstr>
      <vt:lpstr>CAA 11 shall be accompanied with….(1)</vt:lpstr>
      <vt:lpstr>CAA 11 shall be accompanied with….(2)</vt:lpstr>
      <vt:lpstr>CAA 11 shall be accompanied with….(3)</vt:lpstr>
      <vt:lpstr>FORM NO.CAA.11 [Pursuant to section 233(2) and rule 25(4)] </vt:lpstr>
      <vt:lpstr>CAA-11</vt:lpstr>
      <vt:lpstr>CAA-11</vt:lpstr>
      <vt:lpstr>CAA-11</vt:lpstr>
      <vt:lpstr>CAA-11</vt:lpstr>
      <vt:lpstr>CAA-11</vt:lpstr>
      <vt:lpstr>CAA-11</vt:lpstr>
      <vt:lpstr>Confirmation Order from CG– Sec. 233(3) &amp;(7) &amp; Rule 25(5)(7)</vt:lpstr>
      <vt:lpstr>Objections to the scheme– Sec. 233(4)(5)(6)(7) &amp; Rule 25(6)(7)</vt:lpstr>
      <vt:lpstr>Effects of Registration of Scheme – Sec. 233(8)(9)</vt:lpstr>
      <vt:lpstr>Registration of Property</vt:lpstr>
      <vt:lpstr>Sec. 233(10)&amp;(11)-Transferee Co. Compliances – Post approval</vt:lpstr>
      <vt:lpstr>Option to Cos. – Rule 25(8)</vt:lpstr>
      <vt:lpstr>Advantages- Key points</vt:lpstr>
      <vt:lpstr>PowerPoint Presentation</vt:lpstr>
      <vt:lpstr>Have a Good Day ahead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Compromise / Arrangements / Amalgamations</dc:title>
  <dc:creator>dell</dc:creator>
  <cp:lastModifiedBy>Admin</cp:lastModifiedBy>
  <cp:revision>318</cp:revision>
  <cp:lastPrinted>2021-10-02T17:17:59Z</cp:lastPrinted>
  <dcterms:created xsi:type="dcterms:W3CDTF">2006-08-16T00:00:00Z</dcterms:created>
  <dcterms:modified xsi:type="dcterms:W3CDTF">2022-11-09T10:52:18Z</dcterms:modified>
</cp:coreProperties>
</file>