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48" r:id="rId2"/>
  </p:sldMasterIdLst>
  <p:notesMasterIdLst>
    <p:notesMasterId r:id="rId31"/>
  </p:notesMasterIdLst>
  <p:handoutMasterIdLst>
    <p:handoutMasterId r:id="rId32"/>
  </p:handoutMasterIdLst>
  <p:sldIdLst>
    <p:sldId id="309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7" r:id="rId12"/>
    <p:sldId id="308" r:id="rId13"/>
    <p:sldId id="307" r:id="rId14"/>
    <p:sldId id="261" r:id="rId15"/>
    <p:sldId id="317" r:id="rId16"/>
    <p:sldId id="318" r:id="rId17"/>
    <p:sldId id="306" r:id="rId18"/>
    <p:sldId id="305" r:id="rId19"/>
    <p:sldId id="300" r:id="rId20"/>
    <p:sldId id="301" r:id="rId21"/>
    <p:sldId id="298" r:id="rId22"/>
    <p:sldId id="325" r:id="rId23"/>
    <p:sldId id="326" r:id="rId24"/>
    <p:sldId id="320" r:id="rId25"/>
    <p:sldId id="319" r:id="rId26"/>
    <p:sldId id="321" r:id="rId27"/>
    <p:sldId id="302" r:id="rId28"/>
    <p:sldId id="323" r:id="rId29"/>
    <p:sldId id="316" r:id="rId30"/>
  </p:sldIdLst>
  <p:sldSz cx="12192000" cy="6858000"/>
  <p:notesSz cx="9866313" cy="67357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218" autoAdjust="0"/>
  </p:normalViewPr>
  <p:slideViewPr>
    <p:cSldViewPr snapToGrid="0">
      <p:cViewPr varScale="1">
        <p:scale>
          <a:sx n="72" d="100"/>
          <a:sy n="72" d="100"/>
        </p:scale>
        <p:origin x="9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08A0456-7846-B505-6FB8-7D66BF022FD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5403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IN"/>
              <a:t>ARS IN RERA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0436DF-7CB8-9EEA-D175-22FBD2CE678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627" y="0"/>
            <a:ext cx="4275403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E2F8C5-CC64-48C2-8FFD-B992C123BB20}" type="datetimeFigureOut">
              <a:rPr lang="en-IN" smtClean="0"/>
              <a:t>19-03-2025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2E111B-6927-9009-9F62-56F322CC395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6397807"/>
            <a:ext cx="4275403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A6432-60DF-A773-4283-9E5CFB25550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627" y="6397807"/>
            <a:ext cx="4275403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77028D-BB24-49FE-8BAF-F224DD3F9BC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32593679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5403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IN"/>
              <a:t>ARS IN RERA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88627" y="0"/>
            <a:ext cx="4275403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49BC14-693C-44A6-8590-7701350221E6}" type="datetimeFigureOut">
              <a:rPr lang="en-IN" smtClean="0"/>
              <a:t>19-03-2025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13063" y="841375"/>
            <a:ext cx="4040187" cy="2273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6632" y="3241586"/>
            <a:ext cx="7893050" cy="265220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397807"/>
            <a:ext cx="4275403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88627" y="6397807"/>
            <a:ext cx="4275403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57C040-3883-4581-B92B-12B49AA9C89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20562006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IN"/>
              <a:t>ARS IN RERA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7C040-3883-4581-B92B-12B49AA9C89B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549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IN"/>
              <a:t>ARS IN RERA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7C040-3883-4581-B92B-12B49AA9C89B}" type="slidenum">
              <a:rPr lang="en-IN" smtClean="0"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95142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IN"/>
              <a:t>ARS IN RERA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7C040-3883-4581-B92B-12B49AA9C89B}" type="slidenum">
              <a:rPr lang="en-IN" smtClean="0"/>
              <a:t>25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2538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82468-E8E1-2348-E527-D5A3A0ED97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B8F799-CB87-78FF-1658-14CC265090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146605-C043-0C2A-C16B-B654E9227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1E473-7F8A-4B17-B5C8-21B6CBBCF4B0}" type="datetime5">
              <a:rPr lang="en-US" smtClean="0"/>
              <a:t>19-Mar-25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79975D-DF98-68A8-1F6D-81C8F89DD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ARS Management Consultancy Services Pvt. Ltd.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4BC8E9-A0E3-7336-D5EE-5E8061402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0123-B6A4-4618-9E53-98D72C75BC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04739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A7A67-C915-9E20-D1CC-297703D98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87E3EA-F537-F793-8FF2-A2A9614955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146234-4CE7-7483-DD9F-26F3D871D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E9194-1FFC-4EA2-98BE-9030EAFFFE02}" type="datetime5">
              <a:rPr lang="en-US" smtClean="0"/>
              <a:t>19-Mar-25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7A732-A84C-0438-6657-734373996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ARS Management Consultancy Services Pvt. Ltd.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ED94AF-B00B-9897-0F4C-088DD3425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0123-B6A4-4618-9E53-98D72C75BC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7902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CFE114-B8B9-A5B8-C516-61B4F5A1FC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E276DE-8687-242C-531B-3E56490F31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672819-FB68-86F6-0F23-37A3A5EA3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7B0BD-ED05-486C-8887-58D9AF677DEA}" type="datetime5">
              <a:rPr lang="en-US" smtClean="0"/>
              <a:t>19-Mar-25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E17B1F-868B-52F7-7D10-45B837E70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ARS Management Consultancy Services Pvt. Ltd.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A8D847-3308-6AD8-6AD1-14917A578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0123-B6A4-4618-9E53-98D72C75BC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51167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3240B-5E8F-3025-C6BF-472F36E67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89B478-BA8F-1CCD-1C45-3902CF976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55E0B-E651-4D83-8669-C5B6F8A056FD}" type="datetime5">
              <a:rPr lang="en-US" smtClean="0"/>
              <a:t>19-Mar-25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067320-B84E-7442-9AEE-B2AAC6C14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ARS Management Consultancy Services Pvt. Ltd.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5CEED0-AA60-A7CD-FFC3-4E2ECEDF9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E8A4C-3D61-4533-84DB-57FA52993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229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78757-5C06-E74E-4790-ABE12129F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FDB809-96F8-244D-D952-275A45E04D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3C55F-5C4F-0363-B7C7-F63813ACC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F109D-06FB-467E-9102-82C78B6213B5}" type="datetime5">
              <a:rPr lang="en-US" smtClean="0"/>
              <a:t>19-Mar-25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95AD95-EB5C-5003-E134-202885ED4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ARS Management Consultancy Services Pvt. Ltd.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92AE93-18E4-69A2-810A-0C9A4E0F4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0123-B6A4-4618-9E53-98D72C75BC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0142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3B195-277F-2E0F-F04F-C31D01FFE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6F754C-4A5F-29C3-98C7-EB95491F12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73E177-DA9C-4B39-2161-A2182CEEF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FF72C-760A-42E6-8D75-E6DF15BC0597}" type="datetime5">
              <a:rPr lang="en-US" smtClean="0"/>
              <a:t>19-Mar-25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7D61F7-2BBC-F7EC-CC93-353C2FA61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ARS Management Consultancy Services Pvt. Ltd.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4CFD5F-5A83-8A26-86F1-7B570FFEF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0123-B6A4-4618-9E53-98D72C75BC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61514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9C297-E4D8-4A73-E79B-381FEA64C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721042-4322-56B9-2BB2-BF4E40A1F3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9826CD-90DA-95A8-55F3-F80EF554B8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56430B-5319-AC7A-839D-03E432E3A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E9C03-DEC9-4DBD-A43F-18F0C50E730A}" type="datetime5">
              <a:rPr lang="en-US" smtClean="0"/>
              <a:t>19-Mar-25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63A327-E830-E4BD-FCC7-51C03B1D6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ARS Management Consultancy Services Pvt. Ltd.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0266C6-2D1D-ED7E-40C2-FC08C637D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0123-B6A4-4618-9E53-98D72C75BC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2002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E02A1-5372-008D-3FF9-1165A4B5E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8F84EC-43A5-FCDF-987A-F8AA09127A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336DB1-F6EC-6E2F-6A00-B66C7B6EBB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701B60-4015-A315-7E3C-872F70180F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3D8D32-6E9D-37D5-C84C-1FFD7DD323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B7A36E-FC16-9EF0-E6E1-F4D2C64B8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429F4-E55C-46FD-9D33-02B76D7B5EF2}" type="datetime5">
              <a:rPr lang="en-US" smtClean="0"/>
              <a:t>19-Mar-25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2A16CF-6615-A073-3217-CF5FFDF01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ARS Management Consultancy Services Pvt. Ltd.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D62F8C-E47D-7D64-C678-6B1483A5B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0123-B6A4-4618-9E53-98D72C75BC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44298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D5D23-764F-8584-4D3E-7E154AB96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EB41B4-A02E-29A1-639A-24B266E92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DB945-E8A1-4CF9-B8C2-2BFF893CEBBE}" type="datetime5">
              <a:rPr lang="en-US" smtClean="0"/>
              <a:t>19-Mar-25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EAB65A-B36C-57B3-5281-3555AEF78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ARS Management Consultancy Services Pvt. Ltd.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5F401B-8BD9-3C38-698E-9E7DA11B9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0123-B6A4-4618-9E53-98D72C75BC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51622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E42B8A-53F3-5102-E519-A6C06563D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38E54-1A9C-4972-97A7-AC440F64A840}" type="datetime5">
              <a:rPr lang="en-US" smtClean="0"/>
              <a:t>19-Mar-25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1B8CF2-FB7D-B840-232D-7BC81D7F9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ARS Management Consultancy Services Pvt. Ltd.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9A5169-CA9B-1124-F1DD-FAC429C2F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0123-B6A4-4618-9E53-98D72C75BC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0242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B2B2D-C6AB-6917-8A6F-DE6739CC7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6E8C3-7756-E8E2-D4E1-B18DB253C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9A2E55-0AB3-B32D-CAA4-EB0CEFF06A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AAF82F-733F-FEBF-DA03-68945DBEA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4B911-1719-4A85-946C-2A1918C0CF02}" type="datetime5">
              <a:rPr lang="en-US" smtClean="0"/>
              <a:t>19-Mar-25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6227D5-2472-1CB7-7A62-018F59750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ARS Management Consultancy Services Pvt. Ltd.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863522-D55A-0A5F-61BF-50CBF1E4C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0123-B6A4-4618-9E53-98D72C75BC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1299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E186A-17C0-D462-3198-17E57E610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CBC36A-85A6-C53F-96F2-3BBCB22610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BF6EE5-6663-99A1-BD89-FF0F99471F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CF6CFF-D998-29D2-4E10-E8EC7AAED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CEB77-8A61-43E6-BE44-351AC506B85F}" type="datetime5">
              <a:rPr lang="en-US" smtClean="0"/>
              <a:t>19-Mar-25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B3D218-F5A7-8F81-F598-4C2352205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ARS Management Consultancy Services Pvt. Ltd.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F62CCB-5133-B53D-7900-C6595952D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C0123-B6A4-4618-9E53-98D72C75BC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48804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CC2524-7B29-BA32-B941-5297980A8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7D8239-5B54-8BF2-411F-A6FD9EAB0B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53FEB6-DF94-F753-A1C5-E427BB191C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8B82AF-1283-4E94-83FF-0C2281AF1A61}" type="datetime5">
              <a:rPr lang="en-US" smtClean="0"/>
              <a:t>19-Mar-25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9C6E9C-F41B-4C8E-494E-30949D856C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IN"/>
              <a:t>ARS Management Consultancy Services Pvt. Ltd.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9933C7-73A3-F1FF-2B8B-10761D5858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C0123-B6A4-4618-9E53-98D72C75BCB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58423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1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1F427B"/>
            </a:gs>
            <a:gs pos="0">
              <a:srgbClr val="899AB7"/>
            </a:gs>
            <a:gs pos="72000">
              <a:schemeClr val="bg1"/>
            </a:gs>
            <a:gs pos="100000">
              <a:srgbClr val="BEC6D5"/>
            </a:gs>
            <a:gs pos="0">
              <a:srgbClr val="899AB7"/>
            </a:gs>
            <a:gs pos="14000">
              <a:schemeClr val="bg1"/>
            </a:gs>
            <a:gs pos="0">
              <a:schemeClr val="bg1">
                <a:lumMod val="95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029226-EE3F-D2F5-39DE-490D6A3BB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87D483-F164-2804-B2C9-5DB42C26F1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0A63A8-BCCF-6843-56CD-E4989134AD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C464A7-2EBE-4CC8-992B-0F19E1E8F35D}" type="datetime5">
              <a:rPr lang="en-US" smtClean="0"/>
              <a:t>19-Mar-25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4BAF11-2AC6-14B8-2BF3-C5C39F09D7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ARS Management Consultancy Services Pvt. Ltd.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64CC0-9715-B502-760A-ECE501BCF5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AE8A4C-3D61-4533-84DB-57FA52993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916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pinky@arsconsultants.net" TargetMode="External"/><Relationship Id="rId2" Type="http://schemas.openxmlformats.org/officeDocument/2006/relationships/hyperlink" Target="http://www.arsconsultants.net/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61" name="Rectangle 106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CAFEA3-7603-5B5F-A2AD-C702732901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581" y="1607072"/>
            <a:ext cx="11520738" cy="1242365"/>
          </a:xfrm>
        </p:spPr>
        <p:txBody>
          <a:bodyPr anchor="b">
            <a:normAutofit fontScale="90000"/>
          </a:bodyPr>
          <a:lstStyle/>
          <a:p>
            <a:br>
              <a:rPr lang="en-IN" sz="1900" dirty="0"/>
            </a:br>
            <a:br>
              <a:rPr lang="en-IN" sz="1900" dirty="0"/>
            </a:br>
            <a:br>
              <a:rPr lang="en-IN" sz="1900" dirty="0"/>
            </a:br>
            <a:br>
              <a:rPr lang="en-IN" sz="1900" dirty="0"/>
            </a:br>
            <a:br>
              <a:rPr lang="en-IN" sz="1900" dirty="0"/>
            </a:br>
            <a:br>
              <a:rPr lang="en-IN" sz="1900" dirty="0"/>
            </a:br>
            <a:r>
              <a:rPr lang="en-IN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Association of Corporate Advisors and Executives</a:t>
            </a:r>
            <a:br>
              <a:rPr lang="en-IN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IN" sz="3100" dirty="0"/>
            </a:br>
            <a:r>
              <a:rPr lang="en-IN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CERTIFICATE COURSE </a:t>
            </a:r>
            <a:br>
              <a:rPr lang="en-IN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IN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BUILDING YOUR PRACTICE IN RERA</a:t>
            </a:r>
            <a:endParaRPr lang="en-IN" sz="1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63" name="Rectangle 1062">
            <a:extLst>
              <a:ext uri="{FF2B5EF4-FFF2-40B4-BE49-F238E27FC236}">
                <a16:creationId xmlns:a16="http://schemas.microsoft.com/office/drawing/2014/main" id="{BC05CA36-AD6A-4ABF-9A05-52E5A143D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4022214"/>
            <a:ext cx="12192000" cy="2835786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5" name="Rectangle 1064">
            <a:extLst>
              <a:ext uri="{FF2B5EF4-FFF2-40B4-BE49-F238E27FC236}">
                <a16:creationId xmlns:a16="http://schemas.microsoft.com/office/drawing/2014/main" id="{D4331EE8-85A4-4588-8D9E-70E534D47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4022220"/>
            <a:ext cx="8153398" cy="2835780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7" name="Rectangle 1066">
            <a:extLst>
              <a:ext uri="{FF2B5EF4-FFF2-40B4-BE49-F238E27FC236}">
                <a16:creationId xmlns:a16="http://schemas.microsoft.com/office/drawing/2014/main" id="{49D6C862-61CC-4B46-8080-96583D653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4022219"/>
            <a:ext cx="12253472" cy="2835781"/>
          </a:xfrm>
          <a:prstGeom prst="rect">
            <a:avLst/>
          </a:prstGeom>
          <a:gradFill>
            <a:gsLst>
              <a:gs pos="39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72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33373D-0D05-27C5-B2B6-4A5F12023F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5822" y="4541262"/>
            <a:ext cx="6248084" cy="1859533"/>
          </a:xfrm>
        </p:spPr>
        <p:txBody>
          <a:bodyPr anchor="t">
            <a:normAutofit lnSpcReduction="10000"/>
          </a:bodyPr>
          <a:lstStyle/>
          <a:p>
            <a:pPr algn="l"/>
            <a:r>
              <a:rPr lang="en-US" sz="2200" dirty="0">
                <a:solidFill>
                  <a:srgbClr val="FFFFFF"/>
                </a:solidFill>
              </a:rPr>
              <a:t>Introduction to RERA, Transition from WBHIRA to RERA, Registration and Extension under RERA</a:t>
            </a:r>
          </a:p>
          <a:p>
            <a:pPr algn="l"/>
            <a:endParaRPr lang="en-US" sz="2200" dirty="0">
              <a:solidFill>
                <a:srgbClr val="FFFFFF"/>
              </a:solidFill>
            </a:endParaRPr>
          </a:p>
          <a:p>
            <a:pPr algn="l"/>
            <a:endParaRPr lang="en-US" sz="2200" dirty="0">
              <a:solidFill>
                <a:srgbClr val="FFFFFF"/>
              </a:solidFill>
            </a:endParaRPr>
          </a:p>
          <a:p>
            <a:pPr algn="l"/>
            <a:r>
              <a:rPr lang="en-US" sz="2200" dirty="0">
                <a:solidFill>
                  <a:srgbClr val="FFFFFF"/>
                </a:solidFill>
              </a:rPr>
              <a:t>CA Pinky Khemka</a:t>
            </a:r>
          </a:p>
        </p:txBody>
      </p:sp>
      <p:pic>
        <p:nvPicPr>
          <p:cNvPr id="1032" name="Picture 8" descr="How big data is transforming the real estate industry">
            <a:extLst>
              <a:ext uri="{FF2B5EF4-FFF2-40B4-BE49-F238E27FC236}">
                <a16:creationId xmlns:a16="http://schemas.microsoft.com/office/drawing/2014/main" id="{BA98BA1E-AD16-69D2-F112-7682ED152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3907" y="3108959"/>
            <a:ext cx="5163022" cy="2651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9" name="Rectangle 1068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0797"/>
            <a:ext cx="12191998" cy="457203"/>
          </a:xfrm>
          <a:prstGeom prst="rect">
            <a:avLst/>
          </a:prstGeom>
          <a:gradFill>
            <a:gsLst>
              <a:gs pos="0">
                <a:srgbClr val="000000">
                  <a:alpha val="43000"/>
                </a:srgbClr>
              </a:gs>
              <a:gs pos="79000">
                <a:schemeClr val="accent1">
                  <a:lumMod val="75000"/>
                  <a:alpha val="22000"/>
                </a:scheme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6F0615-CA99-AD0A-EC95-DA37E4AEBF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70264" y="6455664"/>
            <a:ext cx="2743200" cy="365125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9D102ED0-37A1-4ADD-BAA6-5F9F7194BFD7}" type="datetime5">
              <a:rPr lang="en-US" sz="1100" smtClean="0">
                <a:solidFill>
                  <a:srgbClr val="FFFFFF"/>
                </a:solidFill>
              </a:rPr>
              <a:t>19-Mar-25</a:t>
            </a:fld>
            <a:endParaRPr lang="en-IN" sz="1100">
              <a:solidFill>
                <a:srgbClr val="FFFFFF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989FA1-C693-186C-A03A-60A9CAFFC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4319" y="6455664"/>
            <a:ext cx="448056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D03C0123-B6A4-4618-9E53-98D72C75BCB2}" type="slidenum">
              <a:rPr lang="en-IN" sz="110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</a:t>
            </a:fld>
            <a:endParaRPr lang="en-IN" sz="11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3373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3FDB3-3C83-F85D-1452-6506C45B0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1F65D6B9-68F4-55AE-4FF5-38A5B33AC060}"/>
              </a:ext>
            </a:extLst>
          </p:cNvPr>
          <p:cNvSpPr/>
          <p:nvPr/>
        </p:nvSpPr>
        <p:spPr>
          <a:xfrm>
            <a:off x="361337" y="324466"/>
            <a:ext cx="10992463" cy="461665"/>
          </a:xfrm>
          <a:prstGeom prst="flowChartAlternateProcess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pc="50" dirty="0">
                <a:ln w="0"/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ARS in RERA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2ED9426B-D9FD-81AF-4D0F-F8C9F0892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E1129-567D-457F-8995-4056583DF7CD}" type="datetime5">
              <a:rPr lang="en-US" sz="1600" smtClean="0">
                <a:solidFill>
                  <a:schemeClr val="tx1"/>
                </a:solidFill>
              </a:rPr>
              <a:t>19-Mar-25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57667C9-52C5-89C3-4102-42992B73C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E8A4C-3D61-4533-84DB-57FA52993AD8}" type="slidenum">
              <a:rPr lang="en-US" sz="1800" smtClean="0">
                <a:solidFill>
                  <a:schemeClr val="tx1"/>
                </a:solidFill>
              </a:rPr>
              <a:t>10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891512-7C08-6F76-B2A1-247B11641245}"/>
              </a:ext>
            </a:extLst>
          </p:cNvPr>
          <p:cNvSpPr/>
          <p:nvPr/>
        </p:nvSpPr>
        <p:spPr>
          <a:xfrm>
            <a:off x="1729121" y="1067987"/>
            <a:ext cx="7949381" cy="5014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Benefits of RERA</a:t>
            </a:r>
            <a:endParaRPr lang="en-IN" sz="3200" b="1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48F5F38-84E3-FBDF-3A4F-A6183056092E}"/>
              </a:ext>
            </a:extLst>
          </p:cNvPr>
          <p:cNvSpPr/>
          <p:nvPr/>
        </p:nvSpPr>
        <p:spPr>
          <a:xfrm>
            <a:off x="677917" y="1851286"/>
            <a:ext cx="6700345" cy="43287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algn="just">
              <a:tabLst>
                <a:tab pos="4305300" algn="l"/>
                <a:tab pos="4395788" algn="l"/>
              </a:tabLst>
            </a:pPr>
            <a:r>
              <a:rPr lang="en-IN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Benefits for Home Buyers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800" dirty="0"/>
              <a:t>Protection from Fraud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800" dirty="0"/>
              <a:t>Timely Project Completion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800" dirty="0"/>
              <a:t>Right to Refund &amp; Compensation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800" dirty="0"/>
              <a:t>Standardized Sale Agreement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US" sz="2800" dirty="0"/>
              <a:t>Escrow Account for Buyer’s Money</a:t>
            </a:r>
            <a:endParaRPr lang="en-IN" sz="2800" dirty="0"/>
          </a:p>
          <a:p>
            <a:pPr marL="914400" lvl="1" indent="-4572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800" dirty="0"/>
              <a:t>Clear Carpet Area Definition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800" dirty="0"/>
              <a:t>Fast-Track Grievance Redressal</a:t>
            </a:r>
          </a:p>
          <a:p>
            <a:pPr algn="just">
              <a:tabLst>
                <a:tab pos="4305300" algn="l"/>
                <a:tab pos="4395788" algn="l"/>
              </a:tabLst>
            </a:pPr>
            <a:endParaRPr lang="en-IN" sz="2800" dirty="0"/>
          </a:p>
        </p:txBody>
      </p:sp>
      <p:pic>
        <p:nvPicPr>
          <p:cNvPr id="2" name="Picture 1" descr="A diagram of steps to act">
            <a:extLst>
              <a:ext uri="{FF2B5EF4-FFF2-40B4-BE49-F238E27FC236}">
                <a16:creationId xmlns:a16="http://schemas.microsoft.com/office/drawing/2014/main" id="{9FF20390-CDCE-CDE8-C78B-BD83208C24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3" t="31880" r="70200" b="32326"/>
          <a:stretch/>
        </p:blipFill>
        <p:spPr>
          <a:xfrm>
            <a:off x="8241203" y="2490111"/>
            <a:ext cx="2874597" cy="294555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04838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3FDB3-3C83-F85D-1452-6506C45B0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1F65D6B9-68F4-55AE-4FF5-38A5B33AC060}"/>
              </a:ext>
            </a:extLst>
          </p:cNvPr>
          <p:cNvSpPr/>
          <p:nvPr/>
        </p:nvSpPr>
        <p:spPr>
          <a:xfrm>
            <a:off x="361337" y="324466"/>
            <a:ext cx="10992463" cy="461665"/>
          </a:xfrm>
          <a:prstGeom prst="flowChartAlternateProcess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pc="50" dirty="0">
                <a:ln w="0"/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ARS in RERA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2ED9426B-D9FD-81AF-4D0F-F8C9F0892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DD7D6-B8C8-47B5-8207-F911D42A5BC1}" type="datetime5">
              <a:rPr lang="en-US" sz="1600" smtClean="0">
                <a:solidFill>
                  <a:schemeClr val="tx1"/>
                </a:solidFill>
              </a:rPr>
              <a:t>19-Mar-25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57667C9-52C5-89C3-4102-42992B73C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E8A4C-3D61-4533-84DB-57FA52993AD8}" type="slidenum">
              <a:rPr lang="en-US" sz="1800" smtClean="0">
                <a:solidFill>
                  <a:schemeClr val="tx1"/>
                </a:solidFill>
              </a:rPr>
              <a:t>11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80C7E0-F89E-8A3E-27E7-27CA1648D73D}"/>
              </a:ext>
            </a:extLst>
          </p:cNvPr>
          <p:cNvSpPr/>
          <p:nvPr/>
        </p:nvSpPr>
        <p:spPr>
          <a:xfrm>
            <a:off x="1882877" y="1052221"/>
            <a:ext cx="7949381" cy="5014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Benefits of RERA</a:t>
            </a:r>
            <a:endParaRPr lang="en-IN" sz="3200" b="1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9A5359D-2468-63E6-F611-9E3645EB8EB9}"/>
              </a:ext>
            </a:extLst>
          </p:cNvPr>
          <p:cNvSpPr/>
          <p:nvPr/>
        </p:nvSpPr>
        <p:spPr>
          <a:xfrm>
            <a:off x="693683" y="1939159"/>
            <a:ext cx="6306207" cy="433731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algn="just">
              <a:tabLst>
                <a:tab pos="4305300" algn="l"/>
                <a:tab pos="4395788" algn="l"/>
              </a:tabLst>
            </a:pPr>
            <a:r>
              <a:rPr lang="en-IN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Benefits for Developers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800" dirty="0"/>
              <a:t>Improved Credibility &amp; Market Trust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800" dirty="0"/>
              <a:t>Easier Access to Financing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800" dirty="0"/>
              <a:t>Streamlined Approval Process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800" dirty="0"/>
              <a:t>Fair &amp; Transparent Business Practices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US" sz="2800" dirty="0"/>
              <a:t>Higher Project Sales &amp; Investor Confidence</a:t>
            </a:r>
            <a:endParaRPr lang="en-IN" sz="2800" dirty="0"/>
          </a:p>
        </p:txBody>
      </p:sp>
      <p:pic>
        <p:nvPicPr>
          <p:cNvPr id="2" name="Picture 1" descr="A diagram of steps to act">
            <a:extLst>
              <a:ext uri="{FF2B5EF4-FFF2-40B4-BE49-F238E27FC236}">
                <a16:creationId xmlns:a16="http://schemas.microsoft.com/office/drawing/2014/main" id="{48130637-9650-B6B1-79EC-31BBB7351B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3" t="31880" r="70200" b="32326"/>
          <a:stretch/>
        </p:blipFill>
        <p:spPr>
          <a:xfrm>
            <a:off x="8241203" y="2490111"/>
            <a:ext cx="2874597" cy="294555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0072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3FDB3-3C83-F85D-1452-6506C45B0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1F65D6B9-68F4-55AE-4FF5-38A5B33AC060}"/>
              </a:ext>
            </a:extLst>
          </p:cNvPr>
          <p:cNvSpPr/>
          <p:nvPr/>
        </p:nvSpPr>
        <p:spPr>
          <a:xfrm>
            <a:off x="361337" y="324466"/>
            <a:ext cx="10992463" cy="461665"/>
          </a:xfrm>
          <a:prstGeom prst="flowChartAlternateProcess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pc="50" dirty="0">
                <a:ln w="0"/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ARS in RERA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2ED9426B-D9FD-81AF-4D0F-F8C9F0892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55B6-6CE9-48BC-B688-5EC10CE90100}" type="datetime5">
              <a:rPr lang="en-US" sz="1600" smtClean="0">
                <a:solidFill>
                  <a:schemeClr val="tx1"/>
                </a:solidFill>
              </a:rPr>
              <a:t>19-Mar-25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57667C9-52C5-89C3-4102-42992B73C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E8A4C-3D61-4533-84DB-57FA52993AD8}" type="slidenum">
              <a:rPr lang="en-US" sz="1800" smtClean="0">
                <a:solidFill>
                  <a:schemeClr val="tx1"/>
                </a:solidFill>
              </a:rPr>
              <a:t>12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6EE61D-55E6-386B-A85D-CEB38C1F43A1}"/>
              </a:ext>
            </a:extLst>
          </p:cNvPr>
          <p:cNvSpPr/>
          <p:nvPr/>
        </p:nvSpPr>
        <p:spPr>
          <a:xfrm>
            <a:off x="1681825" y="989160"/>
            <a:ext cx="7949381" cy="5014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Benefits of RERA</a:t>
            </a:r>
            <a:endParaRPr lang="en-IN" sz="3200" b="1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50F6BB8-965A-0D77-6C0E-9A05A5396CB7}"/>
              </a:ext>
            </a:extLst>
          </p:cNvPr>
          <p:cNvSpPr/>
          <p:nvPr/>
        </p:nvSpPr>
        <p:spPr>
          <a:xfrm>
            <a:off x="295691" y="1817882"/>
            <a:ext cx="6571417" cy="421118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algn="just">
              <a:tabLst>
                <a:tab pos="4305300" algn="l"/>
                <a:tab pos="4395788" algn="l"/>
              </a:tabLst>
            </a:pPr>
            <a:r>
              <a:rPr lang="en-IN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Benefits for Real Estate Agents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200" dirty="0"/>
              <a:t>Mandatory Registration Creates Professionalism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200" dirty="0"/>
              <a:t>Increased Credibility &amp; Consumer Trust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200" dirty="0"/>
              <a:t>Legal Protection &amp; Compliance Benefits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US" sz="2200" dirty="0"/>
              <a:t>Brings Transparency to a Previously Unregulated Sector</a:t>
            </a:r>
            <a:endParaRPr lang="en-IN" sz="2200" b="1" dirty="0"/>
          </a:p>
          <a:p>
            <a:pPr marL="914400" lvl="1" indent="-4572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200" dirty="0"/>
              <a:t>Encourages Ethical Business Practices</a:t>
            </a:r>
            <a:endParaRPr lang="en-IN" sz="2200" b="1" dirty="0"/>
          </a:p>
          <a:p>
            <a:pPr marL="914400" lvl="1" indent="-4572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US" sz="2200" dirty="0"/>
              <a:t>Ensures Sustainable Growth of the Real Estate Sector</a:t>
            </a:r>
            <a:endParaRPr lang="en-IN" sz="2200" dirty="0"/>
          </a:p>
        </p:txBody>
      </p:sp>
      <p:pic>
        <p:nvPicPr>
          <p:cNvPr id="3" name="Picture 2" descr="A diagram of steps to act&#10;&#10;AI-generated content may be incorrect.">
            <a:extLst>
              <a:ext uri="{FF2B5EF4-FFF2-40B4-BE49-F238E27FC236}">
                <a16:creationId xmlns:a16="http://schemas.microsoft.com/office/drawing/2014/main" id="{5A7E651E-592D-D17D-09CA-018F2EE51D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3" t="31880" r="70200" b="32326"/>
          <a:stretch/>
        </p:blipFill>
        <p:spPr>
          <a:xfrm>
            <a:off x="8283669" y="2220002"/>
            <a:ext cx="2874597" cy="294555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60978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B9A33-DDDC-F88F-5ACB-1C1E2718F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3646DAAD-3E32-8BAB-2C53-F9E4393EAB85}"/>
              </a:ext>
            </a:extLst>
          </p:cNvPr>
          <p:cNvSpPr/>
          <p:nvPr/>
        </p:nvSpPr>
        <p:spPr>
          <a:xfrm>
            <a:off x="361337" y="324466"/>
            <a:ext cx="10992463" cy="461665"/>
          </a:xfrm>
          <a:prstGeom prst="flowChartAlternateProcess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pc="50">
                <a:ln w="0"/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ARS in RERA</a:t>
            </a:r>
            <a:endParaRPr lang="en-US" sz="4000" b="1" spc="50" dirty="0">
              <a:ln w="0"/>
              <a:solidFill>
                <a:schemeClr val="bg2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C6655201-9D2E-5BA9-5293-75DDD565E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2A767-D202-4C12-AA12-6E45540B45FE}" type="datetime5">
              <a:rPr lang="en-US" sz="1600" smtClean="0">
                <a:solidFill>
                  <a:schemeClr val="tx1"/>
                </a:solidFill>
              </a:rPr>
              <a:t>19-Mar-25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49D15D22-947F-6A46-E61A-D72713226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E8A4C-3D61-4533-84DB-57FA52993AD8}" type="slidenum">
              <a:rPr lang="en-US" sz="1800" smtClean="0">
                <a:solidFill>
                  <a:schemeClr val="tx1"/>
                </a:solidFill>
              </a:rPr>
              <a:t>13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9117BB-1450-0A96-C702-AAB7A5E620EC}"/>
              </a:ext>
            </a:extLst>
          </p:cNvPr>
          <p:cNvSpPr txBox="1"/>
          <p:nvPr/>
        </p:nvSpPr>
        <p:spPr>
          <a:xfrm>
            <a:off x="361337" y="1036376"/>
            <a:ext cx="1099246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 Ruling in the case of People’s collective efforts on 04.05.2021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People’s collective efforts, an umbrella association for homebuyers challenged the constitutional validity of the WBHIRA legislation.</a:t>
            </a:r>
          </a:p>
          <a:p>
            <a:pPr algn="just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Apex court struck down WBHIRA as </a:t>
            </a:r>
            <a:r>
              <a:rPr lang="en-US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unconstitutional </a:t>
            </a: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stating as follows:</a:t>
            </a:r>
          </a:p>
          <a:p>
            <a:pPr marL="285750" indent="69850" algn="just">
              <a:buFont typeface="Arial" panose="020B0604020202020204" pitchFamily="34" charset="0"/>
              <a:buChar char="•"/>
            </a:pPr>
            <a:r>
              <a:rPr lang="en-US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  WBHIRA in </a:t>
            </a:r>
            <a:r>
              <a:rPr lang="en-US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direct conflict </a:t>
            </a: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with RERA Act, Central legislation already in place.</a:t>
            </a:r>
          </a:p>
          <a:p>
            <a:pPr marL="538163" indent="-274638" algn="just">
              <a:buFont typeface="Arial" panose="020B0604020202020204" pitchFamily="34" charset="0"/>
              <a:buChar char="•"/>
            </a:pP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WB </a:t>
            </a:r>
            <a:r>
              <a:rPr lang="en-US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encroached upon the domain of Parliament </a:t>
            </a: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enacting WBHIRA since both WBHIRA &amp; RERA deal with the </a:t>
            </a:r>
            <a:r>
              <a:rPr lang="en-US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same entry in concurrent list </a:t>
            </a: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&amp; significantly </a:t>
            </a:r>
            <a:r>
              <a:rPr lang="en-US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large number of provisions overlap </a:t>
            </a: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with RERA.</a:t>
            </a:r>
          </a:p>
          <a:p>
            <a:pPr marL="538163" indent="-274638" algn="just">
              <a:buFont typeface="Arial" panose="020B0604020202020204" pitchFamily="34" charset="0"/>
              <a:buChar char="•"/>
            </a:pP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Once parliament makes a law, the state cannot be permitted to frame identical laws.</a:t>
            </a:r>
          </a:p>
          <a:p>
            <a:pPr marL="538163" indent="-274638" algn="just">
              <a:buFont typeface="Arial" panose="020B0604020202020204" pitchFamily="34" charset="0"/>
              <a:buChar char="•"/>
            </a:pP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WBHIRA was substantially identical to RERA &amp; that too </a:t>
            </a:r>
            <a:r>
              <a:rPr lang="en-US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without presidential assent.</a:t>
            </a:r>
            <a:endParaRPr lang="en-IN" b="1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538163" indent="-274638" algn="just">
              <a:buFont typeface="Arial" panose="020B0604020202020204" pitchFamily="34" charset="0"/>
              <a:buChar char="•"/>
            </a:pP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WBHIRA is felt to </a:t>
            </a:r>
            <a:r>
              <a:rPr lang="en-US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defeat the purpose of Central RERA</a:t>
            </a: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IN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538163" indent="-274638" algn="just">
              <a:buFont typeface="Arial" panose="020B0604020202020204" pitchFamily="34" charset="0"/>
              <a:buChar char="•"/>
            </a:pP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Major difference was in the provision of “</a:t>
            </a:r>
            <a:r>
              <a:rPr lang="en-US" sz="1800" b="1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Force Majure</a:t>
            </a:r>
            <a:r>
              <a:rPr lang="en-US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” In RERA it was defined to include circumstances such as war, flood, drought, fire, cyclone, earthquake or any other natural calamity whereas WBHIRA has made an addition to this clause &amp; talks about ‘any other circumstances as may be prescribed’ – </a:t>
            </a:r>
            <a:r>
              <a:rPr lang="en-US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Major Dilution</a:t>
            </a:r>
            <a:endParaRPr lang="en-IN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538163" indent="-274638" algn="just">
              <a:buFont typeface="Arial" panose="020B0604020202020204" pitchFamily="34" charset="0"/>
              <a:buChar char="•"/>
            </a:pPr>
            <a:endParaRPr lang="en-IN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252413" algn="just">
              <a:buFont typeface="Arial" panose="020B0604020202020204" pitchFamily="34" charset="0"/>
              <a:buChar char="•"/>
            </a:pPr>
            <a:endParaRPr lang="en-IN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6752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6F860-CF80-F309-C221-507B42747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9675C113-5A58-4FF3-4D73-BF6131F2C2EA}"/>
              </a:ext>
            </a:extLst>
          </p:cNvPr>
          <p:cNvSpPr/>
          <p:nvPr/>
        </p:nvSpPr>
        <p:spPr>
          <a:xfrm>
            <a:off x="361337" y="324466"/>
            <a:ext cx="10992463" cy="461665"/>
          </a:xfrm>
          <a:prstGeom prst="flowChartAlternateProcess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pc="50" dirty="0">
                <a:ln w="0"/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ARS in RERA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42D19EB6-C3EE-C526-9C00-C98C93D58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1D752-5AEB-4CFF-9097-CF2BCB3A0CFF}" type="datetime5">
              <a:rPr lang="en-US" sz="1600" smtClean="0">
                <a:solidFill>
                  <a:schemeClr val="tx1"/>
                </a:solidFill>
              </a:rPr>
              <a:t>19-Mar-25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5A56F97F-68D7-A0D6-B503-01FDBC104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E8A4C-3D61-4533-84DB-57FA52993AD8}" type="slidenum">
              <a:rPr lang="en-US" sz="1800" smtClean="0">
                <a:solidFill>
                  <a:schemeClr val="tx1"/>
                </a:solidFill>
              </a:rPr>
              <a:t>14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675AABE-1268-FA32-C840-F28EC3709843}"/>
              </a:ext>
            </a:extLst>
          </p:cNvPr>
          <p:cNvSpPr/>
          <p:nvPr/>
        </p:nvSpPr>
        <p:spPr>
          <a:xfrm>
            <a:off x="1916471" y="965373"/>
            <a:ext cx="8359058" cy="5014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Impact on Ongoing Project</a:t>
            </a:r>
            <a:endParaRPr lang="en-IN" sz="3200" b="1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78B1F3C-60AF-DEA7-F849-7B65945C8912}"/>
              </a:ext>
            </a:extLst>
          </p:cNvPr>
          <p:cNvSpPr/>
          <p:nvPr/>
        </p:nvSpPr>
        <p:spPr>
          <a:xfrm>
            <a:off x="361337" y="1808612"/>
            <a:ext cx="6223351" cy="402960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algn="just">
              <a:tabLst>
                <a:tab pos="4305300" algn="l"/>
                <a:tab pos="4395788" algn="l"/>
              </a:tabLst>
            </a:pPr>
            <a:r>
              <a:rPr lang="en-US" sz="2200" dirty="0"/>
              <a:t>Courts exercised extra ordinary powers under Article 142 </a:t>
            </a:r>
            <a:r>
              <a:rPr lang="en-US" sz="2000" dirty="0"/>
              <a:t>[Enforcement of decrees and orders of the Supreme Court and orders as to discovery, </a:t>
            </a:r>
            <a:r>
              <a:rPr lang="en-US" sz="2000" dirty="0" err="1"/>
              <a:t>etc</a:t>
            </a:r>
            <a:r>
              <a:rPr lang="en-US" sz="2000" dirty="0"/>
              <a:t>]</a:t>
            </a:r>
          </a:p>
          <a:p>
            <a:pPr algn="just">
              <a:tabLst>
                <a:tab pos="4305300" algn="l"/>
                <a:tab pos="4395788" algn="l"/>
              </a:tabLst>
            </a:pPr>
            <a:endParaRPr lang="en-US" sz="2200" dirty="0"/>
          </a:p>
          <a:p>
            <a:pPr algn="just">
              <a:tabLst>
                <a:tab pos="4305300" algn="l"/>
                <a:tab pos="4395788" algn="l"/>
              </a:tabLst>
            </a:pPr>
            <a:r>
              <a:rPr lang="en-US" sz="2200" dirty="0"/>
              <a:t>Court directed that striking down of WB HIRA will </a:t>
            </a:r>
            <a:r>
              <a:rPr lang="en-US" sz="2200" b="1" dirty="0"/>
              <a:t>not affect </a:t>
            </a:r>
            <a:r>
              <a:rPr lang="en-US" sz="2200" dirty="0"/>
              <a:t>the </a:t>
            </a:r>
            <a:r>
              <a:rPr lang="en-US" sz="2200" b="1" dirty="0"/>
              <a:t>registrations</a:t>
            </a:r>
            <a:r>
              <a:rPr lang="en-US" sz="2200" dirty="0"/>
              <a:t>, </a:t>
            </a:r>
            <a:r>
              <a:rPr lang="en-US" sz="2200" b="1" dirty="0"/>
              <a:t>sanctions</a:t>
            </a:r>
            <a:r>
              <a:rPr lang="en-US" sz="2200" dirty="0"/>
              <a:t> and </a:t>
            </a:r>
            <a:r>
              <a:rPr lang="en-US" sz="2200" b="1" dirty="0"/>
              <a:t>permissions</a:t>
            </a:r>
            <a:r>
              <a:rPr lang="en-US" sz="2200" dirty="0"/>
              <a:t> previously granted under the legislation prior to the date of judgment.</a:t>
            </a:r>
            <a:endParaRPr lang="en-IN" sz="2200" dirty="0"/>
          </a:p>
        </p:txBody>
      </p:sp>
      <p:pic>
        <p:nvPicPr>
          <p:cNvPr id="10" name="Picture 9" descr="A high angle view of a building">
            <a:extLst>
              <a:ext uri="{FF2B5EF4-FFF2-40B4-BE49-F238E27FC236}">
                <a16:creationId xmlns:a16="http://schemas.microsoft.com/office/drawing/2014/main" id="{EE6F5C78-1F52-7B33-113A-093540DA76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318" y="1984944"/>
            <a:ext cx="3899987" cy="3690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768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B23BF-2627-B24A-8CB4-B9D2E7A74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1CE59476-B24C-F3CD-FDA9-73D923C5D648}"/>
              </a:ext>
            </a:extLst>
          </p:cNvPr>
          <p:cNvSpPr/>
          <p:nvPr/>
        </p:nvSpPr>
        <p:spPr>
          <a:xfrm>
            <a:off x="361337" y="324466"/>
            <a:ext cx="10992463" cy="461665"/>
          </a:xfrm>
          <a:prstGeom prst="flowChartAlternateProcess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pc="50" dirty="0">
                <a:ln w="0"/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ARS in RERA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F2D22E17-25C6-ED2D-AAB2-90652B609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92E40-1377-4A8F-9276-C64D2EAFE0B6}" type="datetime5">
              <a:rPr lang="en-US" sz="1600" smtClean="0">
                <a:solidFill>
                  <a:schemeClr val="tx1"/>
                </a:solidFill>
              </a:rPr>
              <a:t>19-Mar-25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700A1A29-83B1-2D57-B7DB-FD9F830C8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E8A4C-3D61-4533-84DB-57FA52993AD8}" type="slidenum">
              <a:rPr lang="en-US" sz="1800" smtClean="0">
                <a:solidFill>
                  <a:schemeClr val="tx1"/>
                </a:solidFill>
              </a:rPr>
              <a:t>15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AD1391-5B9D-AC62-8B99-51B2A6158970}"/>
              </a:ext>
            </a:extLst>
          </p:cNvPr>
          <p:cNvSpPr/>
          <p:nvPr/>
        </p:nvSpPr>
        <p:spPr>
          <a:xfrm>
            <a:off x="1678039" y="997458"/>
            <a:ext cx="8359058" cy="5014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Compliance Requirement and Transition</a:t>
            </a:r>
            <a:endParaRPr lang="en-IN" sz="3200" b="1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97087B7-AC94-3268-257C-1555938E028F}"/>
              </a:ext>
            </a:extLst>
          </p:cNvPr>
          <p:cNvSpPr/>
          <p:nvPr/>
        </p:nvSpPr>
        <p:spPr>
          <a:xfrm>
            <a:off x="478465" y="2047559"/>
            <a:ext cx="10875335" cy="30985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marL="342900" indent="-3429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US" sz="2200" dirty="0"/>
              <a:t>Auto Migration of Already registered project</a:t>
            </a:r>
          </a:p>
          <a:p>
            <a:pPr algn="just">
              <a:tabLst>
                <a:tab pos="4305300" algn="l"/>
                <a:tab pos="4395788" algn="l"/>
              </a:tabLst>
            </a:pPr>
            <a:endParaRPr lang="en-US" sz="2200" dirty="0"/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US" sz="2200" dirty="0"/>
              <a:t>Person applied for registration but not granted – Money refunded – Fresh registration to be applied</a:t>
            </a:r>
          </a:p>
          <a:p>
            <a:pPr algn="just">
              <a:tabLst>
                <a:tab pos="4305300" algn="l"/>
                <a:tab pos="4395788" algn="l"/>
              </a:tabLst>
            </a:pPr>
            <a:endParaRPr lang="en-IN" sz="2200" b="1" dirty="0"/>
          </a:p>
        </p:txBody>
      </p:sp>
    </p:spTree>
    <p:extLst>
      <p:ext uri="{BB962C8B-B14F-4D97-AF65-F5344CB8AC3E}">
        <p14:creationId xmlns:p14="http://schemas.microsoft.com/office/powerpoint/2010/main" val="25719854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3FDB3-3C83-F85D-1452-6506C45B0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1F65D6B9-68F4-55AE-4FF5-38A5B33AC060}"/>
              </a:ext>
            </a:extLst>
          </p:cNvPr>
          <p:cNvSpPr/>
          <p:nvPr/>
        </p:nvSpPr>
        <p:spPr>
          <a:xfrm>
            <a:off x="361337" y="324466"/>
            <a:ext cx="10992463" cy="461665"/>
          </a:xfrm>
          <a:prstGeom prst="flowChartAlternateProcess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pc="50" dirty="0">
                <a:ln w="0"/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ARS in RERA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2ED9426B-D9FD-81AF-4D0F-F8C9F0892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B2637A-83BE-4079-BDB8-EF643332652A}" type="datetime5">
              <a:rPr lang="en-US" sz="1600" smtClean="0">
                <a:solidFill>
                  <a:schemeClr val="tx1"/>
                </a:solidFill>
              </a:rPr>
              <a:t>19-Mar-25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57667C9-52C5-89C3-4102-42992B73C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E8A4C-3D61-4533-84DB-57FA52993AD8}" type="slidenum">
              <a:rPr lang="en-US" sz="1800" smtClean="0">
                <a:solidFill>
                  <a:schemeClr val="tx1"/>
                </a:solidFill>
              </a:rPr>
              <a:t>16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B7125E-2D12-2D5A-4DEB-69261008BF0E}"/>
              </a:ext>
            </a:extLst>
          </p:cNvPr>
          <p:cNvSpPr/>
          <p:nvPr/>
        </p:nvSpPr>
        <p:spPr>
          <a:xfrm>
            <a:off x="1882877" y="957628"/>
            <a:ext cx="7949381" cy="5014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JDA – Who is Promoter ??</a:t>
            </a:r>
            <a:endParaRPr lang="en-IN" sz="3200" b="1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D3EBFE2-F1EA-9406-C925-0C682028A1BB}"/>
              </a:ext>
            </a:extLst>
          </p:cNvPr>
          <p:cNvSpPr/>
          <p:nvPr/>
        </p:nvSpPr>
        <p:spPr>
          <a:xfrm>
            <a:off x="361337" y="1718994"/>
            <a:ext cx="6731875" cy="437743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1" dirty="0"/>
              <a:t>JDA</a:t>
            </a:r>
            <a:r>
              <a:rPr lang="en-US" sz="2100" dirty="0"/>
              <a:t> – Two Parties : </a:t>
            </a:r>
          </a:p>
          <a:p>
            <a:r>
              <a:rPr lang="en-US" sz="2100" dirty="0"/>
              <a:t> - Land Owner (LO) – Assigning Development right</a:t>
            </a:r>
          </a:p>
          <a:p>
            <a:r>
              <a:rPr lang="en-US" sz="2100" dirty="0"/>
              <a:t> - Developer – Responsible for Development</a:t>
            </a: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US" sz="2800" b="1" dirty="0"/>
              <a:t>Promoter – </a:t>
            </a:r>
            <a:r>
              <a:rPr lang="en-US" sz="2000" dirty="0"/>
              <a:t>a person who </a:t>
            </a:r>
            <a:r>
              <a:rPr lang="en-US" sz="2000" b="1" dirty="0">
                <a:solidFill>
                  <a:srgbClr val="FF0000"/>
                </a:solidFill>
              </a:rPr>
              <a:t>constructs</a:t>
            </a:r>
            <a:r>
              <a:rPr lang="en-US" sz="2000" dirty="0"/>
              <a:t> or </a:t>
            </a:r>
            <a:r>
              <a:rPr lang="en-US" sz="2000" b="1" dirty="0">
                <a:solidFill>
                  <a:srgbClr val="FF0000"/>
                </a:solidFill>
              </a:rPr>
              <a:t>causes to be constructed </a:t>
            </a:r>
            <a:r>
              <a:rPr lang="en-US" sz="2000" dirty="0"/>
              <a:t>an independent building or a building consisting of apartments for selling.	[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S. 2(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)(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)]</a:t>
            </a: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US" sz="2400" b="1" dirty="0">
                <a:solidFill>
                  <a:prstClr val="black"/>
                </a:solidFill>
                <a:latin typeface="Calibri" panose="020F0502020204030204"/>
              </a:rPr>
              <a:t>Both LO &amp; Developer – are Promoter [by definition]</a:t>
            </a: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US" sz="2400" b="1" dirty="0">
                <a:solidFill>
                  <a:prstClr val="black"/>
                </a:solidFill>
                <a:latin typeface="Calibri" panose="020F0502020204030204"/>
              </a:rPr>
              <a:t>RERA Compliances – by Promoter</a:t>
            </a: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US" sz="2400" b="1" dirty="0">
                <a:solidFill>
                  <a:srgbClr val="FF0000"/>
                </a:solidFill>
                <a:latin typeface="Calibri" panose="020F0502020204030204"/>
              </a:rPr>
              <a:t>Who is responsible for RERA Compliances ?</a:t>
            </a: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endParaRPr lang="en-IN" sz="2800" b="1" dirty="0"/>
          </a:p>
        </p:txBody>
      </p:sp>
      <p:pic>
        <p:nvPicPr>
          <p:cNvPr id="2050" name="Picture 2" descr="Real Estate: Quick Way To Understand Joint Development Agreement">
            <a:extLst>
              <a:ext uri="{FF2B5EF4-FFF2-40B4-BE49-F238E27FC236}">
                <a16:creationId xmlns:a16="http://schemas.microsoft.com/office/drawing/2014/main" id="{8592FAD4-6708-4516-E099-AA7C7A7E2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5452" y="1729568"/>
            <a:ext cx="3708347" cy="453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06848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3FDB3-3C83-F85D-1452-6506C45B0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1F65D6B9-68F4-55AE-4FF5-38A5B33AC060}"/>
              </a:ext>
            </a:extLst>
          </p:cNvPr>
          <p:cNvSpPr/>
          <p:nvPr/>
        </p:nvSpPr>
        <p:spPr>
          <a:xfrm>
            <a:off x="361337" y="324466"/>
            <a:ext cx="10992463" cy="461665"/>
          </a:xfrm>
          <a:prstGeom prst="flowChartAlternateProcess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pc="50" dirty="0">
                <a:ln w="0"/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ARS in RERA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2ED9426B-D9FD-81AF-4D0F-F8C9F0892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68EDD-21C0-4B9C-9336-20E6A18D3572}" type="datetime5">
              <a:rPr lang="en-US" sz="1600" smtClean="0">
                <a:solidFill>
                  <a:schemeClr val="tx1"/>
                </a:solidFill>
              </a:rPr>
              <a:t>19-Mar-25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57667C9-52C5-89C3-4102-42992B73C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E8A4C-3D61-4533-84DB-57FA52993AD8}" type="slidenum">
              <a:rPr lang="en-US" sz="1800" smtClean="0">
                <a:solidFill>
                  <a:schemeClr val="tx1"/>
                </a:solidFill>
              </a:rPr>
              <a:t>17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46B45E4-4DE0-9B14-8E3E-635BC3109EEE}"/>
              </a:ext>
            </a:extLst>
          </p:cNvPr>
          <p:cNvSpPr/>
          <p:nvPr/>
        </p:nvSpPr>
        <p:spPr>
          <a:xfrm>
            <a:off x="1744887" y="1131049"/>
            <a:ext cx="7949381" cy="5014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Car Parking and Garages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B63829C-EA36-2726-D88D-891267CA1C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200346"/>
              </p:ext>
            </p:extLst>
          </p:nvPr>
        </p:nvGraphicFramePr>
        <p:xfrm>
          <a:off x="487461" y="1739206"/>
          <a:ext cx="7495310" cy="3668206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648691">
                  <a:extLst>
                    <a:ext uri="{9D8B030D-6E8A-4147-A177-3AD203B41FA5}">
                      <a16:colId xmlns:a16="http://schemas.microsoft.com/office/drawing/2014/main" val="473782325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3212639274"/>
                    </a:ext>
                  </a:extLst>
                </a:gridCol>
                <a:gridCol w="3865419">
                  <a:extLst>
                    <a:ext uri="{9D8B030D-6E8A-4147-A177-3AD203B41FA5}">
                      <a16:colId xmlns:a16="http://schemas.microsoft.com/office/drawing/2014/main" val="1467328661"/>
                    </a:ext>
                  </a:extLst>
                </a:gridCol>
              </a:tblGrid>
              <a:tr h="2673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800" b="1" dirty="0">
                          <a:effectLst/>
                        </a:rPr>
                        <a:t>DISTINCTION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800" b="1" dirty="0">
                          <a:effectLst/>
                        </a:rPr>
                        <a:t>OPEN PARKING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800" b="1" dirty="0">
                          <a:effectLst/>
                        </a:rPr>
                        <a:t>GARAGES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7994611"/>
                  </a:ext>
                </a:extLst>
              </a:tr>
              <a:tr h="13863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800" b="1" dirty="0">
                          <a:effectLst/>
                        </a:rPr>
                        <a:t>Definition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800" dirty="0">
                          <a:effectLst/>
                        </a:rPr>
                        <a:t>No defined under RERA.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lvl="0" indent="-2857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en-IN" sz="1800" dirty="0">
                          <a:effectLst/>
                        </a:rPr>
                        <a:t>A place within a project </a:t>
                      </a:r>
                    </a:p>
                    <a:p>
                      <a:pPr marL="285750" lvl="0" indent="-2857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en-IN" sz="1800" dirty="0">
                          <a:effectLst/>
                        </a:rPr>
                        <a:t>having a roof and walls on three sides, </a:t>
                      </a:r>
                    </a:p>
                    <a:p>
                      <a:pPr marL="285750" lvl="0" indent="-28575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en-IN" sz="1800" dirty="0">
                          <a:effectLst/>
                        </a:rPr>
                        <a:t>but does not include an unenclosed or uncovered parking space such as open parking areas. 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4652429"/>
                  </a:ext>
                </a:extLst>
              </a:tr>
              <a:tr h="5638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1" dirty="0">
                          <a:effectLst/>
                        </a:rPr>
                        <a:t>Whether Common Area?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</a:rPr>
                        <a:t>Included in </a:t>
                      </a:r>
                      <a:r>
                        <a:rPr lang="en-US" sz="1800" dirty="0" err="1">
                          <a:effectLst/>
                        </a:rPr>
                        <a:t>defn</a:t>
                      </a:r>
                      <a:r>
                        <a:rPr lang="en-US" sz="1800" dirty="0">
                          <a:effectLst/>
                        </a:rPr>
                        <a:t>. of “Common Areas”.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</a:rPr>
                        <a:t>Not included in </a:t>
                      </a:r>
                      <a:r>
                        <a:rPr lang="en-US" sz="1800" dirty="0" err="1">
                          <a:effectLst/>
                        </a:rPr>
                        <a:t>defn</a:t>
                      </a:r>
                      <a:r>
                        <a:rPr lang="en-US" sz="1800" dirty="0">
                          <a:effectLst/>
                        </a:rPr>
                        <a:t>. of “Common Areas”.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13544647"/>
                  </a:ext>
                </a:extLst>
              </a:tr>
              <a:tr h="8268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800" b="1" dirty="0">
                          <a:effectLst/>
                        </a:rPr>
                        <a:t>Rights of promoter 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800" dirty="0">
                          <a:effectLst/>
                        </a:rPr>
                        <a:t>Not allowed to sell or allot open parking areas. 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800" dirty="0">
                          <a:effectLst/>
                        </a:rPr>
                        <a:t>Allowed to sell separately.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37185068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2E730F84-815A-4616-655B-01253D6626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1654" y="1739206"/>
            <a:ext cx="3581009" cy="4563357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2992845-6D7D-86C9-4FBC-05B7A906DBC9}"/>
              </a:ext>
            </a:extLst>
          </p:cNvPr>
          <p:cNvSpPr/>
          <p:nvPr/>
        </p:nvSpPr>
        <p:spPr>
          <a:xfrm>
            <a:off x="361338" y="5509990"/>
            <a:ext cx="7792062" cy="79257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Closed Parking Areas </a:t>
            </a:r>
            <a:r>
              <a:rPr lang="en-IN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under</a:t>
            </a:r>
            <a:r>
              <a:rPr lang="en-IN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MAHA RERA Rules, 2017 :</a:t>
            </a:r>
            <a:r>
              <a:rPr lang="en-IN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the covered area for parking of vehicles of allottees which shall not include open parking areas.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980737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3FDB3-3C83-F85D-1452-6506C45B0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1F65D6B9-68F4-55AE-4FF5-38A5B33AC060}"/>
              </a:ext>
            </a:extLst>
          </p:cNvPr>
          <p:cNvSpPr/>
          <p:nvPr/>
        </p:nvSpPr>
        <p:spPr>
          <a:xfrm>
            <a:off x="361337" y="324466"/>
            <a:ext cx="10992463" cy="461665"/>
          </a:xfrm>
          <a:prstGeom prst="flowChartAlternateProcess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pc="50" dirty="0">
                <a:ln w="0"/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ARS in RERA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2ED9426B-D9FD-81AF-4D0F-F8C9F0892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C668-4EEA-4BAA-A762-14CB5B94C401}" type="datetime5">
              <a:rPr lang="en-US" sz="1600" smtClean="0">
                <a:solidFill>
                  <a:schemeClr val="tx1"/>
                </a:solidFill>
              </a:rPr>
              <a:t>19-Mar-25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57667C9-52C5-89C3-4102-42992B73C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E8A4C-3D61-4533-84DB-57FA52993AD8}" type="slidenum">
              <a:rPr lang="en-US" sz="1800" smtClean="0">
                <a:solidFill>
                  <a:schemeClr val="tx1"/>
                </a:solidFill>
              </a:rPr>
              <a:t>18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C97A3EC-58AA-06E7-BF37-DF53D08BAA1C}"/>
              </a:ext>
            </a:extLst>
          </p:cNvPr>
          <p:cNvSpPr/>
          <p:nvPr/>
        </p:nvSpPr>
        <p:spPr>
          <a:xfrm>
            <a:off x="2363672" y="886885"/>
            <a:ext cx="7464656" cy="6931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dk1"/>
                </a:solidFill>
              </a:rPr>
              <a:t>Registration of Real Estate Project</a:t>
            </a:r>
            <a:endParaRPr lang="en-IN" sz="3200" b="1" dirty="0">
              <a:solidFill>
                <a:schemeClr val="dk1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39DF5D8-61CF-DBDC-5198-503B0D8442F4}"/>
              </a:ext>
            </a:extLst>
          </p:cNvPr>
          <p:cNvSpPr/>
          <p:nvPr/>
        </p:nvSpPr>
        <p:spPr>
          <a:xfrm>
            <a:off x="505586" y="2628155"/>
            <a:ext cx="4323731" cy="208329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FF0000"/>
                </a:solidFill>
              </a:rPr>
              <a:t>No sell</a:t>
            </a:r>
            <a:r>
              <a:rPr lang="en-US" sz="2000" dirty="0"/>
              <a:t>, </a:t>
            </a:r>
            <a:r>
              <a:rPr lang="en-US" sz="2000" b="1" dirty="0">
                <a:solidFill>
                  <a:srgbClr val="FF0000"/>
                </a:solidFill>
              </a:rPr>
              <a:t>advertise, book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in any plot/ apartment/ building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in any real estate project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in any planning area </a:t>
            </a:r>
            <a:r>
              <a:rPr lang="en-US" sz="2000" b="1" dirty="0">
                <a:solidFill>
                  <a:srgbClr val="FF0000"/>
                </a:solidFill>
              </a:rPr>
              <a:t>without registration</a:t>
            </a:r>
            <a:r>
              <a:rPr lang="en-US" sz="2000" dirty="0"/>
              <a:t>.</a:t>
            </a:r>
            <a:endParaRPr lang="en-IN" sz="2000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C772D65-5A10-9436-8036-B3D2F79B1100}"/>
              </a:ext>
            </a:extLst>
          </p:cNvPr>
          <p:cNvSpPr/>
          <p:nvPr/>
        </p:nvSpPr>
        <p:spPr>
          <a:xfrm>
            <a:off x="5116196" y="2026548"/>
            <a:ext cx="6384114" cy="163311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algn="just"/>
            <a:r>
              <a:rPr lang="en-US" b="1" dirty="0"/>
              <a:t>Ongoing on date of commencement </a:t>
            </a:r>
            <a:r>
              <a:rPr lang="en-US" dirty="0"/>
              <a:t>: 3 month from date of commencement.</a:t>
            </a:r>
          </a:p>
          <a:p>
            <a:pPr algn="just"/>
            <a:r>
              <a:rPr lang="en-US" b="1" dirty="0"/>
              <a:t>WBRERA : </a:t>
            </a:r>
            <a:r>
              <a:rPr lang="en-US" dirty="0"/>
              <a:t>Register if CC not recd. till 31.01.2023.</a:t>
            </a:r>
          </a:p>
          <a:p>
            <a:pPr algn="just"/>
            <a:r>
              <a:rPr lang="en-US" b="1" dirty="0"/>
              <a:t>CC ≠ OC [i.e., to register if OC recd.]</a:t>
            </a:r>
            <a:r>
              <a:rPr lang="en-US" dirty="0"/>
              <a:t> </a:t>
            </a:r>
          </a:p>
          <a:p>
            <a:pPr marL="1519238" algn="just"/>
            <a:r>
              <a:rPr lang="en-US" b="1" dirty="0"/>
              <a:t>– NN. 929/RERA/L01/2023 dt. 03.05.24</a:t>
            </a:r>
            <a:endParaRPr lang="en-IN" b="1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E838B11-19A9-FC13-2159-7726F38556D5}"/>
              </a:ext>
            </a:extLst>
          </p:cNvPr>
          <p:cNvSpPr/>
          <p:nvPr/>
        </p:nvSpPr>
        <p:spPr>
          <a:xfrm>
            <a:off x="5294664" y="3902558"/>
            <a:ext cx="6027177" cy="1023738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algn="just"/>
            <a:r>
              <a:rPr lang="en-US" dirty="0"/>
              <a:t>Authority may direct – </a:t>
            </a:r>
            <a:r>
              <a:rPr lang="en-US" b="1" dirty="0" err="1"/>
              <a:t>regn</a:t>
            </a:r>
            <a:r>
              <a:rPr lang="en-US" b="1" dirty="0"/>
              <a:t>. beyond planning area.</a:t>
            </a:r>
          </a:p>
          <a:p>
            <a:pPr algn="just"/>
            <a:r>
              <a:rPr lang="en-IN" b="1" dirty="0"/>
              <a:t>WBRERA order dt. 22.03.23 – </a:t>
            </a:r>
            <a:r>
              <a:rPr lang="en-IN" dirty="0"/>
              <a:t>Direction for registration beyond planning area</a:t>
            </a:r>
          </a:p>
        </p:txBody>
      </p:sp>
    </p:spTree>
    <p:extLst>
      <p:ext uri="{BB962C8B-B14F-4D97-AF65-F5344CB8AC3E}">
        <p14:creationId xmlns:p14="http://schemas.microsoft.com/office/powerpoint/2010/main" val="3009805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3FDB3-3C83-F85D-1452-6506C45B0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1F65D6B9-68F4-55AE-4FF5-38A5B33AC060}"/>
              </a:ext>
            </a:extLst>
          </p:cNvPr>
          <p:cNvSpPr/>
          <p:nvPr/>
        </p:nvSpPr>
        <p:spPr>
          <a:xfrm>
            <a:off x="361337" y="324466"/>
            <a:ext cx="10992463" cy="461665"/>
          </a:xfrm>
          <a:prstGeom prst="flowChartAlternateProcess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pc="50" dirty="0">
                <a:ln w="0"/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ARS in RERA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2ED9426B-D9FD-81AF-4D0F-F8C9F0892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32B78-3F69-4454-8C09-9AF7D314D557}" type="datetime5">
              <a:rPr lang="en-US" sz="1600" smtClean="0">
                <a:solidFill>
                  <a:schemeClr val="tx1"/>
                </a:solidFill>
              </a:rPr>
              <a:t>19-Mar-25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57667C9-52C5-89C3-4102-42992B73C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E8A4C-3D61-4533-84DB-57FA52993AD8}" type="slidenum">
              <a:rPr lang="en-US" sz="1800" smtClean="0">
                <a:solidFill>
                  <a:schemeClr val="tx1"/>
                </a:solidFill>
              </a:rPr>
              <a:t>19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83F44C4-2D37-A293-76BA-E1F7DDB62339}"/>
              </a:ext>
            </a:extLst>
          </p:cNvPr>
          <p:cNvSpPr/>
          <p:nvPr/>
        </p:nvSpPr>
        <p:spPr>
          <a:xfrm>
            <a:off x="4205402" y="2549147"/>
            <a:ext cx="7380748" cy="86507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CC before commencement of Act [WBRERA – CC before 31.01.23]</a:t>
            </a:r>
            <a:endParaRPr lang="en-IN" sz="2000" b="1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67EE230-B703-E657-826B-DAC823382F47}"/>
              </a:ext>
            </a:extLst>
          </p:cNvPr>
          <p:cNvSpPr/>
          <p:nvPr/>
        </p:nvSpPr>
        <p:spPr>
          <a:xfrm>
            <a:off x="4177844" y="3726997"/>
            <a:ext cx="7336504" cy="733349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Area </a:t>
            </a:r>
            <a:r>
              <a:rPr lang="en-IN" b="1" dirty="0"/>
              <a:t>≤ 500 m</a:t>
            </a:r>
            <a:r>
              <a:rPr lang="en-IN" b="1" baseline="30000" dirty="0"/>
              <a:t>2 </a:t>
            </a:r>
            <a:r>
              <a:rPr lang="en-IN" b="1" dirty="0"/>
              <a:t>or No. of apartment ≤ 8 [WB : 200 or 6]</a:t>
            </a:r>
            <a:endParaRPr lang="en-IN" b="1" baseline="30000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C5D7499-654A-E18B-5BF6-ABFE0C5B705A}"/>
              </a:ext>
            </a:extLst>
          </p:cNvPr>
          <p:cNvSpPr/>
          <p:nvPr/>
        </p:nvSpPr>
        <p:spPr>
          <a:xfrm>
            <a:off x="4223495" y="1417808"/>
            <a:ext cx="7358626" cy="86507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Repair / Renovation / Redevelopment + No advertisement</a:t>
            </a:r>
            <a:endParaRPr lang="en-IN" sz="20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089A56-32E2-FBD9-94AF-121F31DA67EF}"/>
              </a:ext>
            </a:extLst>
          </p:cNvPr>
          <p:cNvSpPr/>
          <p:nvPr/>
        </p:nvSpPr>
        <p:spPr>
          <a:xfrm>
            <a:off x="507412" y="2807600"/>
            <a:ext cx="2212258" cy="44245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Exemptions</a:t>
            </a:r>
            <a:endParaRPr lang="en-IN" sz="2400" b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387DD77-B144-BAAF-F966-909BC697190F}"/>
              </a:ext>
            </a:extLst>
          </p:cNvPr>
          <p:cNvSpPr/>
          <p:nvPr/>
        </p:nvSpPr>
        <p:spPr>
          <a:xfrm>
            <a:off x="2939304" y="1714420"/>
            <a:ext cx="105975" cy="2628813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FC02E05A-C06C-2C59-A322-7132A4F3E48D}"/>
              </a:ext>
            </a:extLst>
          </p:cNvPr>
          <p:cNvSpPr/>
          <p:nvPr/>
        </p:nvSpPr>
        <p:spPr>
          <a:xfrm flipV="1">
            <a:off x="3025171" y="2914556"/>
            <a:ext cx="1152673" cy="114270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E43993AA-9443-5F46-91C9-32002BB3D279}"/>
              </a:ext>
            </a:extLst>
          </p:cNvPr>
          <p:cNvSpPr/>
          <p:nvPr/>
        </p:nvSpPr>
        <p:spPr>
          <a:xfrm flipV="1">
            <a:off x="3005063" y="4230284"/>
            <a:ext cx="1152673" cy="129761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019EECAC-F4A1-B25C-D192-94C51C24F60B}"/>
              </a:ext>
            </a:extLst>
          </p:cNvPr>
          <p:cNvSpPr/>
          <p:nvPr/>
        </p:nvSpPr>
        <p:spPr>
          <a:xfrm>
            <a:off x="3005063" y="1714420"/>
            <a:ext cx="1152673" cy="114270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Speech Bubble: Oval 11">
            <a:extLst>
              <a:ext uri="{FF2B5EF4-FFF2-40B4-BE49-F238E27FC236}">
                <a16:creationId xmlns:a16="http://schemas.microsoft.com/office/drawing/2014/main" id="{4C89C95B-B56E-5D8F-1D42-FB5589D38888}"/>
              </a:ext>
            </a:extLst>
          </p:cNvPr>
          <p:cNvSpPr/>
          <p:nvPr/>
        </p:nvSpPr>
        <p:spPr>
          <a:xfrm>
            <a:off x="5064086" y="4782560"/>
            <a:ext cx="5663379" cy="884902"/>
          </a:xfrm>
          <a:prstGeom prst="wedgeEllipseCallout">
            <a:avLst>
              <a:gd name="adj1" fmla="val -59524"/>
              <a:gd name="adj2" fmla="val -775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If both limit need to exceed for </a:t>
            </a:r>
            <a:r>
              <a:rPr lang="en-US" b="1" dirty="0" err="1">
                <a:solidFill>
                  <a:srgbClr val="FF0000"/>
                </a:solidFill>
              </a:rPr>
              <a:t>regn</a:t>
            </a:r>
            <a:r>
              <a:rPr lang="en-US" b="1" dirty="0">
                <a:solidFill>
                  <a:srgbClr val="FF0000"/>
                </a:solidFill>
              </a:rPr>
              <a:t>. or one limit may warrant ?? - YES</a:t>
            </a:r>
            <a:endParaRPr lang="en-IN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296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3FDB3-3C83-F85D-1452-6506C45B0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1F65D6B9-68F4-55AE-4FF5-38A5B33AC060}"/>
              </a:ext>
            </a:extLst>
          </p:cNvPr>
          <p:cNvSpPr/>
          <p:nvPr/>
        </p:nvSpPr>
        <p:spPr>
          <a:xfrm>
            <a:off x="361337" y="324466"/>
            <a:ext cx="10992463" cy="461665"/>
          </a:xfrm>
          <a:prstGeom prst="flowChartAlternateProcess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pc="50" dirty="0">
                <a:ln w="0"/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ARS in RERA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2ED9426B-D9FD-81AF-4D0F-F8C9F0892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C327E-653E-45B4-A23A-791AD1F611D2}" type="datetime5">
              <a:rPr lang="en-US" sz="1600" smtClean="0">
                <a:solidFill>
                  <a:schemeClr val="tx1"/>
                </a:solidFill>
              </a:rPr>
              <a:t>19-Mar-25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57667C9-52C5-89C3-4102-42992B73C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E8A4C-3D61-4533-84DB-57FA52993AD8}" type="slidenum">
              <a:rPr lang="en-US" sz="1800" smtClean="0">
                <a:solidFill>
                  <a:schemeClr val="tx1"/>
                </a:solidFill>
              </a:rPr>
              <a:t>2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853BD75-0A79-0DD1-2586-C782FD689AC6}"/>
              </a:ext>
            </a:extLst>
          </p:cNvPr>
          <p:cNvSpPr/>
          <p:nvPr/>
        </p:nvSpPr>
        <p:spPr>
          <a:xfrm>
            <a:off x="3959720" y="1015344"/>
            <a:ext cx="4049485" cy="356869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INDEX</a:t>
            </a:r>
            <a:endParaRPr lang="en-IN" sz="2400" b="1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60987AE-7224-F5BC-0580-BED38B042F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4650117"/>
              </p:ext>
            </p:extLst>
          </p:nvPr>
        </p:nvGraphicFramePr>
        <p:xfrm>
          <a:off x="616513" y="1601425"/>
          <a:ext cx="10992463" cy="3879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6189">
                  <a:extLst>
                    <a:ext uri="{9D8B030D-6E8A-4147-A177-3AD203B41FA5}">
                      <a16:colId xmlns:a16="http://schemas.microsoft.com/office/drawing/2014/main" val="2768007819"/>
                    </a:ext>
                  </a:extLst>
                </a:gridCol>
                <a:gridCol w="7829522">
                  <a:extLst>
                    <a:ext uri="{9D8B030D-6E8A-4147-A177-3AD203B41FA5}">
                      <a16:colId xmlns:a16="http://schemas.microsoft.com/office/drawing/2014/main" val="2457873598"/>
                    </a:ext>
                  </a:extLst>
                </a:gridCol>
                <a:gridCol w="2596752">
                  <a:extLst>
                    <a:ext uri="{9D8B030D-6E8A-4147-A177-3AD203B41FA5}">
                      <a16:colId xmlns:a16="http://schemas.microsoft.com/office/drawing/2014/main" val="2698433278"/>
                    </a:ext>
                  </a:extLst>
                </a:gridCol>
              </a:tblGrid>
              <a:tr h="374945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Sl.</a:t>
                      </a:r>
                      <a:endParaRPr lang="en-IN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Topic</a:t>
                      </a:r>
                      <a:endParaRPr lang="en-IN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Slide No.</a:t>
                      </a:r>
                      <a:endParaRPr lang="en-IN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5813477"/>
                  </a:ext>
                </a:extLst>
              </a:tr>
              <a:tr h="374945">
                <a:tc>
                  <a:txBody>
                    <a:bodyPr/>
                    <a:lstStyle/>
                    <a:p>
                      <a:pPr algn="just"/>
                      <a:r>
                        <a:rPr lang="en-US" sz="1700" dirty="0"/>
                        <a:t>1.</a:t>
                      </a:r>
                      <a:endParaRPr lang="en-IN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dirty="0"/>
                        <a:t>Introduction to RERA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17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4685452"/>
                  </a:ext>
                </a:extLst>
              </a:tr>
              <a:tr h="456053">
                <a:tc>
                  <a:txBody>
                    <a:bodyPr/>
                    <a:lstStyle/>
                    <a:p>
                      <a:pPr algn="just"/>
                      <a:endParaRPr lang="en-IN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Background and need for RERA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/>
                        <a:t>4-7</a:t>
                      </a:r>
                      <a:endParaRPr lang="en-IN" sz="17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1538946"/>
                  </a:ext>
                </a:extLst>
              </a:tr>
              <a:tr h="374945">
                <a:tc>
                  <a:txBody>
                    <a:bodyPr/>
                    <a:lstStyle/>
                    <a:p>
                      <a:pPr algn="just"/>
                      <a:endParaRPr lang="en-IN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just"/>
                      <a:r>
                        <a:rPr lang="en-IN" sz="1700" dirty="0"/>
                        <a:t>Objective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/>
                        <a:t>8</a:t>
                      </a:r>
                      <a:endParaRPr lang="en-IN" sz="17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0249450"/>
                  </a:ext>
                </a:extLst>
              </a:tr>
              <a:tr h="374945">
                <a:tc>
                  <a:txBody>
                    <a:bodyPr/>
                    <a:lstStyle/>
                    <a:p>
                      <a:pPr algn="just"/>
                      <a:endParaRPr lang="en-IN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just"/>
                      <a:r>
                        <a:rPr lang="en-IN" sz="1700" dirty="0"/>
                        <a:t>Applicability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/>
                        <a:t>9</a:t>
                      </a:r>
                      <a:endParaRPr lang="en-IN" sz="17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3907902"/>
                  </a:ext>
                </a:extLst>
              </a:tr>
              <a:tr h="374945">
                <a:tc>
                  <a:txBody>
                    <a:bodyPr/>
                    <a:lstStyle/>
                    <a:p>
                      <a:pPr algn="just"/>
                      <a:endParaRPr lang="en-IN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just"/>
                      <a:r>
                        <a:rPr lang="en-IN" sz="1700" dirty="0"/>
                        <a:t>Benefits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/>
                        <a:t>10-12</a:t>
                      </a:r>
                      <a:endParaRPr lang="en-IN" sz="17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347219"/>
                  </a:ext>
                </a:extLst>
              </a:tr>
              <a:tr h="374945">
                <a:tc>
                  <a:txBody>
                    <a:bodyPr/>
                    <a:lstStyle/>
                    <a:p>
                      <a:pPr algn="just"/>
                      <a:r>
                        <a:rPr lang="en-IN" sz="17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Transition from WBHIRA to RERA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17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2542712"/>
                  </a:ext>
                </a:extLst>
              </a:tr>
              <a:tr h="391247">
                <a:tc>
                  <a:txBody>
                    <a:bodyPr/>
                    <a:lstStyle/>
                    <a:p>
                      <a:pPr algn="just"/>
                      <a:endParaRPr lang="en-IN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Supreme Court’s ruling on WBHIRA’s validity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/>
                        <a:t>13</a:t>
                      </a:r>
                      <a:endParaRPr lang="en-IN" sz="17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4898169"/>
                  </a:ext>
                </a:extLst>
              </a:tr>
              <a:tr h="391247">
                <a:tc>
                  <a:txBody>
                    <a:bodyPr/>
                    <a:lstStyle/>
                    <a:p>
                      <a:pPr algn="just"/>
                      <a:endParaRPr lang="en-IN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Impact on ongoing projects &amp; stakeholders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/>
                        <a:t>14</a:t>
                      </a:r>
                      <a:endParaRPr lang="en-IN" sz="17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3796273"/>
                  </a:ext>
                </a:extLst>
              </a:tr>
              <a:tr h="391247">
                <a:tc>
                  <a:txBody>
                    <a:bodyPr/>
                    <a:lstStyle/>
                    <a:p>
                      <a:pPr algn="just"/>
                      <a:endParaRPr lang="en-IN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/>
                      <a:r>
                        <a:rPr lang="en-IN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Compliance requirements for transition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/>
                        <a:t>15</a:t>
                      </a:r>
                      <a:endParaRPr lang="en-IN" sz="17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9827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01201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3FDB3-3C83-F85D-1452-6506C45B0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1F65D6B9-68F4-55AE-4FF5-38A5B33AC060}"/>
              </a:ext>
            </a:extLst>
          </p:cNvPr>
          <p:cNvSpPr/>
          <p:nvPr/>
        </p:nvSpPr>
        <p:spPr>
          <a:xfrm>
            <a:off x="361337" y="324466"/>
            <a:ext cx="10992463" cy="461665"/>
          </a:xfrm>
          <a:prstGeom prst="flowChartAlternateProcess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pc="50" dirty="0">
                <a:ln w="0"/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ARS in RERA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2ED9426B-D9FD-81AF-4D0F-F8C9F0892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45DB3-42CF-4781-8DFB-7AD5BDB822F0}" type="datetime5">
              <a:rPr lang="en-US" sz="1600" smtClean="0">
                <a:solidFill>
                  <a:schemeClr val="tx1"/>
                </a:solidFill>
              </a:rPr>
              <a:t>19-Mar-25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57667C9-52C5-89C3-4102-42992B73C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E8A4C-3D61-4533-84DB-57FA52993AD8}" type="slidenum">
              <a:rPr lang="en-US" sz="1800" smtClean="0">
                <a:solidFill>
                  <a:schemeClr val="tx1"/>
                </a:solidFill>
              </a:rPr>
              <a:t>20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967AFE-E40A-9EA9-6252-B2D48BB63061}"/>
              </a:ext>
            </a:extLst>
          </p:cNvPr>
          <p:cNvSpPr/>
          <p:nvPr/>
        </p:nvSpPr>
        <p:spPr>
          <a:xfrm>
            <a:off x="2356584" y="963008"/>
            <a:ext cx="6563361" cy="6732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kern="1200" dirty="0">
                <a:solidFill>
                  <a:schemeClr val="tx1"/>
                </a:solidFill>
                <a:latin typeface="Aptos Body"/>
                <a:ea typeface="+mj-ea"/>
                <a:cs typeface="+mj-cs"/>
              </a:rPr>
              <a:t>Forms for Registration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77A79D6-1591-FE1F-F5EA-BB200EACA6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513006"/>
              </p:ext>
            </p:extLst>
          </p:nvPr>
        </p:nvGraphicFramePr>
        <p:xfrm>
          <a:off x="409593" y="2115500"/>
          <a:ext cx="10457342" cy="39541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3239">
                  <a:extLst>
                    <a:ext uri="{9D8B030D-6E8A-4147-A177-3AD203B41FA5}">
                      <a16:colId xmlns:a16="http://schemas.microsoft.com/office/drawing/2014/main" val="1718151638"/>
                    </a:ext>
                  </a:extLst>
                </a:gridCol>
                <a:gridCol w="8604103">
                  <a:extLst>
                    <a:ext uri="{9D8B030D-6E8A-4147-A177-3AD203B41FA5}">
                      <a16:colId xmlns:a16="http://schemas.microsoft.com/office/drawing/2014/main" val="2682781420"/>
                    </a:ext>
                  </a:extLst>
                </a:gridCol>
              </a:tblGrid>
              <a:tr h="40243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100" kern="100">
                          <a:effectLst/>
                        </a:rPr>
                        <a:t>Forms</a:t>
                      </a:r>
                      <a:endParaRPr lang="en-IN" sz="1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0911" marR="1209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100" kern="100" dirty="0">
                          <a:effectLst/>
                        </a:rPr>
                        <a:t>Particulars</a:t>
                      </a:r>
                      <a:endParaRPr lang="en-IN" sz="1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0911" marR="120911" marT="0" marB="0"/>
                </a:tc>
                <a:extLst>
                  <a:ext uri="{0D108BD9-81ED-4DB2-BD59-A6C34878D82A}">
                    <a16:rowId xmlns:a16="http://schemas.microsoft.com/office/drawing/2014/main" val="2643052579"/>
                  </a:ext>
                </a:extLst>
              </a:tr>
              <a:tr h="40243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100" kern="100">
                          <a:effectLst/>
                        </a:rPr>
                        <a:t>A</a:t>
                      </a:r>
                      <a:endParaRPr lang="en-IN" sz="1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0911" marR="1209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100" kern="100">
                          <a:effectLst/>
                        </a:rPr>
                        <a:t>Application For Registration Project.</a:t>
                      </a:r>
                      <a:endParaRPr lang="en-IN" sz="1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0911" marR="120911" marT="0" marB="0"/>
                </a:tc>
                <a:extLst>
                  <a:ext uri="{0D108BD9-81ED-4DB2-BD59-A6C34878D82A}">
                    <a16:rowId xmlns:a16="http://schemas.microsoft.com/office/drawing/2014/main" val="1312479391"/>
                  </a:ext>
                </a:extLst>
              </a:tr>
              <a:tr h="78147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100" kern="100">
                          <a:effectLst/>
                        </a:rPr>
                        <a:t>B</a:t>
                      </a:r>
                      <a:endParaRPr lang="en-IN" sz="1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0911" marR="1209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100" kern="100">
                          <a:effectLst/>
                        </a:rPr>
                        <a:t>Declaration, Supported by An Affidavit, which shall be signed by the promoter or Any authorized by the Promoter.</a:t>
                      </a:r>
                      <a:endParaRPr lang="en-IN" sz="1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0911" marR="120911" marT="0" marB="0"/>
                </a:tc>
                <a:extLst>
                  <a:ext uri="{0D108BD9-81ED-4DB2-BD59-A6C34878D82A}">
                    <a16:rowId xmlns:a16="http://schemas.microsoft.com/office/drawing/2014/main" val="3040383263"/>
                  </a:ext>
                </a:extLst>
              </a:tr>
              <a:tr h="40243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100" kern="100">
                          <a:effectLst/>
                        </a:rPr>
                        <a:t>C</a:t>
                      </a:r>
                      <a:endParaRPr lang="en-IN" sz="1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0911" marR="1209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100" kern="100">
                          <a:effectLst/>
                        </a:rPr>
                        <a:t>Issue of Registration Certificate of Project by Regulatory Authority.</a:t>
                      </a:r>
                      <a:endParaRPr lang="en-IN" sz="1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0911" marR="120911" marT="0" marB="0"/>
                </a:tc>
                <a:extLst>
                  <a:ext uri="{0D108BD9-81ED-4DB2-BD59-A6C34878D82A}">
                    <a16:rowId xmlns:a16="http://schemas.microsoft.com/office/drawing/2014/main" val="1476169361"/>
                  </a:ext>
                </a:extLst>
              </a:tr>
              <a:tr h="78147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100" kern="100">
                          <a:effectLst/>
                        </a:rPr>
                        <a:t>D</a:t>
                      </a:r>
                      <a:endParaRPr lang="en-IN" sz="1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0911" marR="1209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100" kern="100" dirty="0">
                          <a:effectLst/>
                        </a:rPr>
                        <a:t>Rejection of Application or Extension of the Project /Revocation of Registration of the Project by Regulatory Authority.</a:t>
                      </a:r>
                      <a:endParaRPr lang="en-IN" sz="1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0911" marR="120911" marT="0" marB="0"/>
                </a:tc>
                <a:extLst>
                  <a:ext uri="{0D108BD9-81ED-4DB2-BD59-A6C34878D82A}">
                    <a16:rowId xmlns:a16="http://schemas.microsoft.com/office/drawing/2014/main" val="3659080575"/>
                  </a:ext>
                </a:extLst>
              </a:tr>
              <a:tr h="78147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100" kern="100">
                          <a:effectLst/>
                        </a:rPr>
                        <a:t>E</a:t>
                      </a:r>
                      <a:endParaRPr lang="en-IN" sz="1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0911" marR="1209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100" kern="100" dirty="0">
                          <a:effectLst/>
                        </a:rPr>
                        <a:t>Extension of Registration of the Project on application made by Promoter.</a:t>
                      </a:r>
                      <a:endParaRPr lang="en-IN" sz="1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0911" marR="120911" marT="0" marB="0"/>
                </a:tc>
                <a:extLst>
                  <a:ext uri="{0D108BD9-81ED-4DB2-BD59-A6C34878D82A}">
                    <a16:rowId xmlns:a16="http://schemas.microsoft.com/office/drawing/2014/main" val="841512387"/>
                  </a:ext>
                </a:extLst>
              </a:tr>
              <a:tr h="40243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100" kern="100">
                          <a:effectLst/>
                        </a:rPr>
                        <a:t>F</a:t>
                      </a:r>
                      <a:endParaRPr lang="en-IN" sz="19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0911" marR="12091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100" kern="100" dirty="0">
                          <a:effectLst/>
                        </a:rPr>
                        <a:t>Certificate for extension of Registration Of Project.</a:t>
                      </a:r>
                      <a:endParaRPr lang="en-IN" sz="19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20911" marR="120911" marT="0" marB="0"/>
                </a:tc>
                <a:extLst>
                  <a:ext uri="{0D108BD9-81ED-4DB2-BD59-A6C34878D82A}">
                    <a16:rowId xmlns:a16="http://schemas.microsoft.com/office/drawing/2014/main" val="31063871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41282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EB552-7967-5D25-1141-91B5078CC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617157E4-DA24-EBC7-02E6-71DC3F186F58}"/>
              </a:ext>
            </a:extLst>
          </p:cNvPr>
          <p:cNvSpPr/>
          <p:nvPr/>
        </p:nvSpPr>
        <p:spPr>
          <a:xfrm>
            <a:off x="361337" y="324466"/>
            <a:ext cx="10992463" cy="461665"/>
          </a:xfrm>
          <a:prstGeom prst="flowChartAlternateProcess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pc="50">
                <a:ln w="0"/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ARS in RERA</a:t>
            </a:r>
            <a:endParaRPr lang="en-US" sz="4000" b="1" spc="50" dirty="0">
              <a:ln w="0"/>
              <a:solidFill>
                <a:schemeClr val="bg2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6761E1DD-4A67-585A-7690-207A4F327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25F72-6105-4226-A551-23635E9A4EE4}" type="datetime5">
              <a:rPr lang="en-US" sz="1600" smtClean="0">
                <a:solidFill>
                  <a:schemeClr val="tx1"/>
                </a:solidFill>
              </a:rPr>
              <a:t>19-Mar-25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5A02AB80-6B15-B086-82A5-F118ACBF2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E8A4C-3D61-4533-84DB-57FA52993AD8}" type="slidenum">
              <a:rPr lang="en-US" sz="1800" smtClean="0">
                <a:solidFill>
                  <a:schemeClr val="tx1"/>
                </a:solidFill>
              </a:rPr>
              <a:t>21</a:t>
            </a:fld>
            <a:endParaRPr 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4B619F3-2625-392E-0A0B-8E47CDDE0F46}"/>
              </a:ext>
            </a:extLst>
          </p:cNvPr>
          <p:cNvGraphicFramePr>
            <a:graphicFrameLocks noGrp="1"/>
          </p:cNvGraphicFramePr>
          <p:nvPr/>
        </p:nvGraphicFramePr>
        <p:xfrm>
          <a:off x="412955" y="949242"/>
          <a:ext cx="10940845" cy="52772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9432">
                  <a:extLst>
                    <a:ext uri="{9D8B030D-6E8A-4147-A177-3AD203B41FA5}">
                      <a16:colId xmlns:a16="http://schemas.microsoft.com/office/drawing/2014/main" val="1865908384"/>
                    </a:ext>
                  </a:extLst>
                </a:gridCol>
                <a:gridCol w="6804325">
                  <a:extLst>
                    <a:ext uri="{9D8B030D-6E8A-4147-A177-3AD203B41FA5}">
                      <a16:colId xmlns:a16="http://schemas.microsoft.com/office/drawing/2014/main" val="2588252035"/>
                    </a:ext>
                  </a:extLst>
                </a:gridCol>
                <a:gridCol w="1143116">
                  <a:extLst>
                    <a:ext uri="{9D8B030D-6E8A-4147-A177-3AD203B41FA5}">
                      <a16:colId xmlns:a16="http://schemas.microsoft.com/office/drawing/2014/main" val="1361879095"/>
                    </a:ext>
                  </a:extLst>
                </a:gridCol>
                <a:gridCol w="1158157">
                  <a:extLst>
                    <a:ext uri="{9D8B030D-6E8A-4147-A177-3AD203B41FA5}">
                      <a16:colId xmlns:a16="http://schemas.microsoft.com/office/drawing/2014/main" val="3216040285"/>
                    </a:ext>
                  </a:extLst>
                </a:gridCol>
                <a:gridCol w="1215815">
                  <a:extLst>
                    <a:ext uri="{9D8B030D-6E8A-4147-A177-3AD203B41FA5}">
                      <a16:colId xmlns:a16="http://schemas.microsoft.com/office/drawing/2014/main" val="4240924421"/>
                    </a:ext>
                  </a:extLst>
                </a:gridCol>
              </a:tblGrid>
              <a:tr h="657788">
                <a:tc>
                  <a:txBody>
                    <a:bodyPr/>
                    <a:lstStyle/>
                    <a:p>
                      <a:r>
                        <a:rPr lang="en-US" b="1" dirty="0"/>
                        <a:t>S. No.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Information/Documents Required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Section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Rules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Forms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358767"/>
                  </a:ext>
                </a:extLst>
              </a:tr>
              <a:tr h="448066">
                <a:tc>
                  <a:txBody>
                    <a:bodyPr/>
                    <a:lstStyle/>
                    <a:p>
                      <a:r>
                        <a:rPr lang="en-US" sz="14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Name and registered address of the Enterprises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4(2)(a)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Rule 3(2)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N/A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9439521"/>
                  </a:ext>
                </a:extLst>
              </a:tr>
              <a:tr h="516193">
                <a:tc>
                  <a:txBody>
                    <a:bodyPr/>
                    <a:lstStyle/>
                    <a:p>
                      <a:r>
                        <a:rPr lang="en-US" sz="140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Type of Enterprises (proprietorship, societies, partnership, companies, competent authority)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4(2)(a)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N/A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N/A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6374002"/>
                  </a:ext>
                </a:extLst>
              </a:tr>
              <a:tr h="469982">
                <a:tc>
                  <a:txBody>
                    <a:bodyPr/>
                    <a:lstStyle/>
                    <a:p>
                      <a:r>
                        <a:rPr lang="en-US" sz="14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Name, email ID, mobile number, and photograph of the Promoter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4(2)(a)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N/A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N/A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24871403"/>
                  </a:ext>
                </a:extLst>
              </a:tr>
              <a:tr h="501445">
                <a:tc>
                  <a:txBody>
                    <a:bodyPr/>
                    <a:lstStyle/>
                    <a:p>
                      <a:r>
                        <a:rPr lang="en-US" sz="14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Brief details of: Project launched in the past five years, current status, delays, pending cases, type of land, and pending payments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4(2)(b)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N/A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N/A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53395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Authenticated copy of approval and commencement certificate from the competent authority, including phase-wise approvals if developed in phases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4(2)(c)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N/A</a:t>
                      </a:r>
                    </a:p>
                    <a:p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N/A</a:t>
                      </a:r>
                    </a:p>
                    <a:p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7031469"/>
                  </a:ext>
                </a:extLst>
              </a:tr>
              <a:tr h="534875">
                <a:tc>
                  <a:txBody>
                    <a:bodyPr/>
                    <a:lstStyle/>
                    <a:p>
                      <a:r>
                        <a:rPr lang="en-US" sz="1400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Sanction Plan, Layout Plan, and Specification of the proposed project, phase-wise or whole project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4(2)(d)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N/A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N/A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94979879"/>
                  </a:ext>
                </a:extLst>
              </a:tr>
              <a:tr h="673355">
                <a:tc>
                  <a:txBody>
                    <a:bodyPr/>
                    <a:lstStyle/>
                    <a:p>
                      <a:r>
                        <a:rPr lang="en-US" sz="140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Plan of development works, fire fighting facilities, drinking water facilities, emergency evacuation services, use of renewable energy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4(2)(e)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N/A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N/A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203518"/>
                  </a:ext>
                </a:extLst>
              </a:tr>
              <a:tr h="725365">
                <a:tc>
                  <a:txBody>
                    <a:bodyPr/>
                    <a:lstStyle/>
                    <a:p>
                      <a:r>
                        <a:rPr lang="en-US" sz="1400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Location details of the project with land demarcation, boundaries, and latitude &amp; longitude of endpoints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4(2)(f)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N/A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N/A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12625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43093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1C419-E518-E765-3975-7D52C1FF2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E43CD18D-4B82-A036-F2BC-E806531024FD}"/>
              </a:ext>
            </a:extLst>
          </p:cNvPr>
          <p:cNvSpPr/>
          <p:nvPr/>
        </p:nvSpPr>
        <p:spPr>
          <a:xfrm>
            <a:off x="361337" y="324466"/>
            <a:ext cx="10992463" cy="461665"/>
          </a:xfrm>
          <a:prstGeom prst="flowChartAlternateProcess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pc="50">
                <a:ln w="0"/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ARS in RERA</a:t>
            </a:r>
            <a:endParaRPr lang="en-US" sz="4000" b="1" spc="50" dirty="0">
              <a:ln w="0"/>
              <a:solidFill>
                <a:schemeClr val="bg2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4F30FAE4-20BD-DBDF-866C-44EE7A731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AA93-4C37-4584-B9FE-0A626221360B}" type="datetime5">
              <a:rPr lang="en-US" sz="1600" smtClean="0">
                <a:solidFill>
                  <a:schemeClr val="tx1"/>
                </a:solidFill>
              </a:rPr>
              <a:t>19-Mar-25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8CC0F42B-0289-9B88-2868-54B577853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E8A4C-3D61-4533-84DB-57FA52993AD8}" type="slidenum">
              <a:rPr lang="en-US" sz="1800" smtClean="0">
                <a:solidFill>
                  <a:schemeClr val="tx1"/>
                </a:solidFill>
              </a:rPr>
              <a:t>22</a:t>
            </a:fld>
            <a:endParaRPr 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4BE0A96-D06A-D60D-E178-3925AD393376}"/>
              </a:ext>
            </a:extLst>
          </p:cNvPr>
          <p:cNvGraphicFramePr>
            <a:graphicFrameLocks noGrp="1"/>
          </p:cNvGraphicFramePr>
          <p:nvPr/>
        </p:nvGraphicFramePr>
        <p:xfrm>
          <a:off x="361337" y="949242"/>
          <a:ext cx="10992463" cy="54249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553">
                  <a:extLst>
                    <a:ext uri="{9D8B030D-6E8A-4147-A177-3AD203B41FA5}">
                      <a16:colId xmlns:a16="http://schemas.microsoft.com/office/drawing/2014/main" val="1865908384"/>
                    </a:ext>
                  </a:extLst>
                </a:gridCol>
                <a:gridCol w="7404604">
                  <a:extLst>
                    <a:ext uri="{9D8B030D-6E8A-4147-A177-3AD203B41FA5}">
                      <a16:colId xmlns:a16="http://schemas.microsoft.com/office/drawing/2014/main" val="2588252035"/>
                    </a:ext>
                  </a:extLst>
                </a:gridCol>
                <a:gridCol w="1081711">
                  <a:extLst>
                    <a:ext uri="{9D8B030D-6E8A-4147-A177-3AD203B41FA5}">
                      <a16:colId xmlns:a16="http://schemas.microsoft.com/office/drawing/2014/main" val="1361879095"/>
                    </a:ext>
                  </a:extLst>
                </a:gridCol>
                <a:gridCol w="918714">
                  <a:extLst>
                    <a:ext uri="{9D8B030D-6E8A-4147-A177-3AD203B41FA5}">
                      <a16:colId xmlns:a16="http://schemas.microsoft.com/office/drawing/2014/main" val="3216040285"/>
                    </a:ext>
                  </a:extLst>
                </a:gridCol>
                <a:gridCol w="945881">
                  <a:extLst>
                    <a:ext uri="{9D8B030D-6E8A-4147-A177-3AD203B41FA5}">
                      <a16:colId xmlns:a16="http://schemas.microsoft.com/office/drawing/2014/main" val="4240924421"/>
                    </a:ext>
                  </a:extLst>
                </a:gridCol>
              </a:tblGrid>
              <a:tr h="859693">
                <a:tc>
                  <a:txBody>
                    <a:bodyPr/>
                    <a:lstStyle/>
                    <a:p>
                      <a:r>
                        <a:rPr lang="en-US" b="1" dirty="0"/>
                        <a:t>S. No.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Information/Documents Required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Section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Rules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Forms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358767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r>
                        <a:rPr lang="en-US" sz="1400" dirty="0"/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Proforma of the allotment letter, agreement for sale, and conveyance deed proposed for allottees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4(2)(g)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N/A</a:t>
                      </a:r>
                    </a:p>
                    <a:p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N/A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9439521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r>
                        <a:rPr lang="en-US" sz="1400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Number, type, and carpet area of apartments for sale, including exclusive balcony/verandah and open terrace area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4(2)(h)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N/A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N/A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6374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400" dirty="0"/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Number and areas of garages for sale, if any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4(2)(</a:t>
                      </a:r>
                      <a:r>
                        <a:rPr lang="en-US" sz="1400" dirty="0" err="1"/>
                        <a:t>i</a:t>
                      </a:r>
                      <a:r>
                        <a:rPr lang="en-US" sz="1400" dirty="0"/>
                        <a:t>)</a:t>
                      </a:r>
                    </a:p>
                    <a:p>
                      <a:pPr algn="l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N/A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N/A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24871403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r>
                        <a:rPr lang="en-US" sz="1400" dirty="0"/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Name and addresses of real estate agents, contractors, architects, structural engineers, and other concerned persons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4(2)(j)(k)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N/A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N/A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53395011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r>
                        <a:rPr lang="en-US" sz="1400" dirty="0"/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Declaration with an affidavit (Form A) stating legal title of the land, encumbrances, project completion timeline, and maintenance of 70% of collections in a separate bank account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400" dirty="0"/>
                        <a:t>4(2)(l)(A)(B)(C)(D)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  <a:p>
                      <a:r>
                        <a:rPr lang="en-US" sz="1400" dirty="0"/>
                        <a:t>Rule 3(2)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Form 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7031469"/>
                  </a:ext>
                </a:extLst>
              </a:tr>
              <a:tr h="687755">
                <a:tc>
                  <a:txBody>
                    <a:bodyPr/>
                    <a:lstStyle/>
                    <a:p>
                      <a:r>
                        <a:rPr lang="en-US" sz="1400" dirty="0"/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Conditions for withdrawal of funds from the separate bank account (in proportion to completion &amp; certified by professionals), audit requirements, pending approvals, and prescribed additional documents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N/A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N/A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94979879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r>
                        <a:rPr lang="en-US" sz="1400" dirty="0"/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Online system for submitting applications for project registration within one year of establishment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4(3)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N/A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N/A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203518"/>
                  </a:ext>
                </a:extLst>
              </a:tr>
              <a:tr h="450463">
                <a:tc>
                  <a:txBody>
                    <a:bodyPr/>
                    <a:lstStyle/>
                    <a:p>
                      <a:r>
                        <a:rPr lang="en-US" sz="1400" dirty="0"/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Grant of Registration - Authority to grant registration within 30 days of application receipt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5(1)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Rule 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Form 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12625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82421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30300-DCA3-9AA2-DCB0-BAA20CA67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71F1C4C1-ED2F-437E-0102-2C4C0840E942}"/>
              </a:ext>
            </a:extLst>
          </p:cNvPr>
          <p:cNvSpPr/>
          <p:nvPr/>
        </p:nvSpPr>
        <p:spPr>
          <a:xfrm>
            <a:off x="361337" y="324466"/>
            <a:ext cx="10992463" cy="461665"/>
          </a:xfrm>
          <a:prstGeom prst="flowChartAlternateProcess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pc="50" dirty="0">
                <a:ln w="0"/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ARS in RERA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C45701DE-2649-0149-2201-F68012B47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8BBD6-4D19-4B32-8321-3051D7995956}" type="datetime5">
              <a:rPr lang="en-US" sz="1600" smtClean="0">
                <a:solidFill>
                  <a:schemeClr val="tx1"/>
                </a:solidFill>
              </a:rPr>
              <a:t>19-Mar-25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AEE5E259-9763-6C0A-77BD-CB136AFF4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E8A4C-3D61-4533-84DB-57FA52993AD8}" type="slidenum">
              <a:rPr lang="en-US" sz="1800" smtClean="0">
                <a:solidFill>
                  <a:schemeClr val="tx1"/>
                </a:solidFill>
              </a:rPr>
              <a:t>23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23834BE-6C20-3B45-E5B7-B58222503BC4}"/>
              </a:ext>
            </a:extLst>
          </p:cNvPr>
          <p:cNvSpPr/>
          <p:nvPr/>
        </p:nvSpPr>
        <p:spPr>
          <a:xfrm>
            <a:off x="1622391" y="998727"/>
            <a:ext cx="8128000" cy="6931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dk1"/>
                </a:solidFill>
              </a:rPr>
              <a:t>Fees for Registration</a:t>
            </a:r>
            <a:endParaRPr lang="en-IN" sz="3200" b="1" dirty="0">
              <a:solidFill>
                <a:schemeClr val="dk1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3DBC961-6D70-D4B6-991F-62DA1AABFD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5943811"/>
              </p:ext>
            </p:extLst>
          </p:nvPr>
        </p:nvGraphicFramePr>
        <p:xfrm>
          <a:off x="1622392" y="1945640"/>
          <a:ext cx="8127999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987983634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18552581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6802374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DEVELOPER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52929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Project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Land Area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Amount (Rs</a:t>
                      </a:r>
                      <a:r>
                        <a:rPr lang="en-IN" b="1" dirty="0"/>
                        <a:t>)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21575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Residential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Upto 1000 sq </a:t>
                      </a:r>
                      <a:r>
                        <a:rPr lang="en-US" dirty="0" err="1"/>
                        <a:t>mtr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Rs. 10/</a:t>
                      </a:r>
                      <a:r>
                        <a:rPr lang="en-US" dirty="0" err="1"/>
                        <a:t>Sqmtr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49297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More than 1000 sq </a:t>
                      </a:r>
                      <a:r>
                        <a:rPr lang="en-US" dirty="0" err="1"/>
                        <a:t>mtr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Rs. 20/</a:t>
                      </a:r>
                      <a:r>
                        <a:rPr lang="en-US" dirty="0" err="1"/>
                        <a:t>Sqmtr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8419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Commercial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Upto 1000 sq </a:t>
                      </a:r>
                      <a:r>
                        <a:rPr lang="en-US" dirty="0" err="1"/>
                        <a:t>mtr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Rs. 50/</a:t>
                      </a:r>
                      <a:r>
                        <a:rPr lang="en-US" dirty="0" err="1"/>
                        <a:t>Sqmtr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8967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More than 1000 sq </a:t>
                      </a:r>
                      <a:r>
                        <a:rPr lang="en-US" dirty="0" err="1"/>
                        <a:t>mtr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Rs. 100/</a:t>
                      </a:r>
                      <a:r>
                        <a:rPr lang="en-US" dirty="0" err="1"/>
                        <a:t>Sqmtr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496342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E0B3C10-92FC-A0B3-B6B6-1F45308ECE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472600"/>
              </p:ext>
            </p:extLst>
          </p:nvPr>
        </p:nvGraphicFramePr>
        <p:xfrm>
          <a:off x="1622391" y="4365512"/>
          <a:ext cx="8128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64155355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2668064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REAL ESTATE AGENT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19938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Status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Fees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03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Individual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Rs. 25,000/-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99862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Other than Individual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Rs. 2,50,000/-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26845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77081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0C31E-4055-A1F7-6D61-BCBC4F8B8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4F0E3E30-0BF2-A833-6466-C84B8AB40B73}"/>
              </a:ext>
            </a:extLst>
          </p:cNvPr>
          <p:cNvSpPr/>
          <p:nvPr/>
        </p:nvSpPr>
        <p:spPr>
          <a:xfrm>
            <a:off x="361337" y="324466"/>
            <a:ext cx="10992463" cy="461665"/>
          </a:xfrm>
          <a:prstGeom prst="flowChartAlternateProcess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pc="50" dirty="0">
                <a:ln w="0"/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ARS in RERA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4A1BF489-C9F8-C0DA-33C1-A8272B2AB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70E42-34FE-40B8-BD4C-9999E6A7436B}" type="datetime5">
              <a:rPr lang="en-US" sz="1600" smtClean="0">
                <a:solidFill>
                  <a:schemeClr val="tx1"/>
                </a:solidFill>
              </a:rPr>
              <a:t>19-Mar-25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F18C5A21-2811-6332-5D1B-A5F94D787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E8A4C-3D61-4533-84DB-57FA52993AD8}" type="slidenum">
              <a:rPr lang="en-US" sz="1800" smtClean="0">
                <a:solidFill>
                  <a:schemeClr val="tx1"/>
                </a:solidFill>
              </a:rPr>
              <a:t>24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037521D-DECA-8F35-5682-FDCFAE64C089}"/>
              </a:ext>
            </a:extLst>
          </p:cNvPr>
          <p:cNvSpPr/>
          <p:nvPr/>
        </p:nvSpPr>
        <p:spPr>
          <a:xfrm>
            <a:off x="2324500" y="1043218"/>
            <a:ext cx="7653689" cy="124939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kern="1200" dirty="0">
                <a:solidFill>
                  <a:schemeClr val="tx1"/>
                </a:solidFill>
                <a:latin typeface="Aptos Body"/>
                <a:ea typeface="+mj-ea"/>
                <a:cs typeface="+mj-cs"/>
              </a:rPr>
              <a:t>Punishment for Non – Registration [S 59]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D067F7-F8B6-35C0-1A7A-1D19B4C1FEA5}"/>
              </a:ext>
            </a:extLst>
          </p:cNvPr>
          <p:cNvSpPr txBox="1"/>
          <p:nvPr/>
        </p:nvSpPr>
        <p:spPr>
          <a:xfrm>
            <a:off x="1264920" y="2822455"/>
            <a:ext cx="9662160" cy="2253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enalty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may extend 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 to 10% percent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the 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estimated cost 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the project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 determined by the authority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case of c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ontinuous violation of S 3, he shall be punishable with 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imprisonment 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a term which may 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extend upto three (3) years 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 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fine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which may 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extend upto further 10% 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the estimated cost of the project, 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 with both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N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0509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DD324-BAB4-47D8-A40F-38CF64940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53936691-4B2D-CC43-FA85-3D57CA48CEB3}"/>
              </a:ext>
            </a:extLst>
          </p:cNvPr>
          <p:cNvSpPr/>
          <p:nvPr/>
        </p:nvSpPr>
        <p:spPr>
          <a:xfrm>
            <a:off x="361337" y="324466"/>
            <a:ext cx="10992463" cy="461665"/>
          </a:xfrm>
          <a:prstGeom prst="flowChartAlternateProcess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pc="50" dirty="0">
                <a:ln w="0"/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ARS in RERA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D541E38-5925-43FD-1BA4-86D525456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BEC8-358C-453C-B1D9-1CFFA563110B}" type="datetime5">
              <a:rPr lang="en-US" sz="1600" smtClean="0">
                <a:solidFill>
                  <a:schemeClr val="tx1"/>
                </a:solidFill>
              </a:rPr>
              <a:t>19-Mar-25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9B63514A-0D1E-C3FE-3ADD-F6E593A8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E8A4C-3D61-4533-84DB-57FA52993AD8}" type="slidenum">
              <a:rPr lang="en-US" sz="1800" smtClean="0">
                <a:solidFill>
                  <a:schemeClr val="tx1"/>
                </a:solidFill>
              </a:rPr>
              <a:t>25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173C411-BC68-3AD2-7F9D-663142C8E934}"/>
              </a:ext>
            </a:extLst>
          </p:cNvPr>
          <p:cNvSpPr/>
          <p:nvPr/>
        </p:nvSpPr>
        <p:spPr>
          <a:xfrm>
            <a:off x="1806288" y="919172"/>
            <a:ext cx="7949381" cy="50144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Extension of Registration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1C65F7-BFE2-A2E4-3456-22FC7344A086}"/>
              </a:ext>
            </a:extLst>
          </p:cNvPr>
          <p:cNvSpPr/>
          <p:nvPr/>
        </p:nvSpPr>
        <p:spPr>
          <a:xfrm>
            <a:off x="671476" y="1597034"/>
            <a:ext cx="6458857" cy="166043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Application in ‘Form E’ – reason </a:t>
            </a:r>
            <a:r>
              <a:rPr lang="en-US" sz="2400" b="1" dirty="0">
                <a:solidFill>
                  <a:schemeClr val="tx1"/>
                </a:solidFill>
              </a:rPr>
              <a:t>Force Majeure </a:t>
            </a:r>
            <a:r>
              <a:rPr lang="en-US" sz="2400" dirty="0">
                <a:solidFill>
                  <a:schemeClr val="tx1"/>
                </a:solidFill>
              </a:rPr>
              <a:t>–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3 month before expiry – </a:t>
            </a:r>
            <a:r>
              <a:rPr lang="en-US" b="1" dirty="0">
                <a:solidFill>
                  <a:schemeClr val="tx1"/>
                </a:solidFill>
              </a:rPr>
              <a:t>Sec. 6 r/w Rule 7</a:t>
            </a:r>
          </a:p>
          <a:p>
            <a:pPr algn="just"/>
            <a:r>
              <a:rPr lang="en-US" sz="2400" b="1" dirty="0">
                <a:solidFill>
                  <a:schemeClr val="tx1"/>
                </a:solidFill>
              </a:rPr>
              <a:t>Fees – </a:t>
            </a:r>
            <a:r>
              <a:rPr lang="en-US" dirty="0">
                <a:solidFill>
                  <a:schemeClr val="tx1"/>
                </a:solidFill>
              </a:rPr>
              <a:t>2x of Registration Fees</a:t>
            </a:r>
          </a:p>
          <a:p>
            <a:pPr algn="just"/>
            <a:r>
              <a:rPr lang="en-US" sz="2000" dirty="0">
                <a:solidFill>
                  <a:schemeClr val="tx1"/>
                </a:solidFill>
              </a:rPr>
              <a:t>No rejection w/o opportunity of being heard</a:t>
            </a:r>
          </a:p>
          <a:p>
            <a:endParaRPr lang="en-US" sz="24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0064304-2C72-647E-7189-F714BA591666}"/>
              </a:ext>
            </a:extLst>
          </p:cNvPr>
          <p:cNvSpPr/>
          <p:nvPr/>
        </p:nvSpPr>
        <p:spPr>
          <a:xfrm>
            <a:off x="671476" y="3429000"/>
            <a:ext cx="6458857" cy="11829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en-US" sz="2400" b="1" dirty="0">
                <a:solidFill>
                  <a:schemeClr val="tx1"/>
                </a:solidFill>
              </a:rPr>
              <a:t>Force Majeure </a:t>
            </a:r>
            <a:r>
              <a:rPr lang="en-US" sz="2400" dirty="0">
                <a:solidFill>
                  <a:schemeClr val="tx1"/>
                </a:solidFill>
              </a:rPr>
              <a:t>- </a:t>
            </a:r>
            <a:r>
              <a:rPr lang="en-US" sz="2000" dirty="0">
                <a:solidFill>
                  <a:schemeClr val="tx1"/>
                </a:solidFill>
              </a:rPr>
              <a:t>a case of war, flood, drought, fire, cyclone, earthquake or any other calamity caused by nature affecting the regular development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C549C6-BCF3-C573-3E70-894B9C4A66E3}"/>
              </a:ext>
            </a:extLst>
          </p:cNvPr>
          <p:cNvSpPr/>
          <p:nvPr/>
        </p:nvSpPr>
        <p:spPr>
          <a:xfrm>
            <a:off x="3581400" y="4783447"/>
            <a:ext cx="8462298" cy="146426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en-US" sz="2000" b="1" dirty="0">
                <a:solidFill>
                  <a:schemeClr val="tx1"/>
                </a:solidFill>
              </a:rPr>
              <a:t>Extension for </a:t>
            </a:r>
            <a:r>
              <a:rPr lang="en-US" sz="2000" b="1" dirty="0">
                <a:solidFill>
                  <a:srgbClr val="FF0000"/>
                </a:solidFill>
              </a:rPr>
              <a:t>reason other than Force Majeure </a:t>
            </a:r>
            <a:r>
              <a:rPr lang="en-US" sz="2000" b="1" dirty="0">
                <a:solidFill>
                  <a:schemeClr val="tx1"/>
                </a:solidFill>
              </a:rPr>
              <a:t>– whether covered in Proviso to Sec 6? Yes</a:t>
            </a:r>
          </a:p>
          <a:p>
            <a:pPr algn="just"/>
            <a:r>
              <a:rPr lang="en-US" sz="2000" b="1" dirty="0">
                <a:solidFill>
                  <a:srgbClr val="FF0000"/>
                </a:solidFill>
              </a:rPr>
              <a:t>Max 1 years ?? </a:t>
            </a:r>
            <a:r>
              <a:rPr lang="en-US" sz="2000" b="1" dirty="0">
                <a:solidFill>
                  <a:schemeClr val="tx1"/>
                </a:solidFill>
              </a:rPr>
              <a:t>– for other reasons or even in case of Force Majeure – only for other reasons</a:t>
            </a:r>
          </a:p>
        </p:txBody>
      </p:sp>
      <p:pic>
        <p:nvPicPr>
          <p:cNvPr id="7170" name="Picture 2" descr="Project Extension in RERA">
            <a:extLst>
              <a:ext uri="{FF2B5EF4-FFF2-40B4-BE49-F238E27FC236}">
                <a16:creationId xmlns:a16="http://schemas.microsoft.com/office/drawing/2014/main" id="{D9315F88-1713-862F-1DDC-CF09881FF9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01" r="7834" b="11766"/>
          <a:stretch/>
        </p:blipFill>
        <p:spPr bwMode="auto">
          <a:xfrm>
            <a:off x="7327272" y="1634234"/>
            <a:ext cx="4600121" cy="28306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682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3FDB3-3C83-F85D-1452-6506C45B0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1F65D6B9-68F4-55AE-4FF5-38A5B33AC060}"/>
              </a:ext>
            </a:extLst>
          </p:cNvPr>
          <p:cNvSpPr/>
          <p:nvPr/>
        </p:nvSpPr>
        <p:spPr>
          <a:xfrm>
            <a:off x="361337" y="324466"/>
            <a:ext cx="10992463" cy="461665"/>
          </a:xfrm>
          <a:prstGeom prst="flowChartAlternateProcess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pc="50" dirty="0">
                <a:ln w="0"/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ARS in RERA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2ED9426B-D9FD-81AF-4D0F-F8C9F0892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81808-30DC-4A52-8757-65A674A02A66}" type="datetime5">
              <a:rPr lang="en-US" sz="1600" smtClean="0">
                <a:solidFill>
                  <a:schemeClr val="tx1"/>
                </a:solidFill>
              </a:rPr>
              <a:t>19-Mar-25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57667C9-52C5-89C3-4102-42992B73C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E8A4C-3D61-4533-84DB-57FA52993AD8}" type="slidenum">
              <a:rPr lang="en-US" sz="1800" smtClean="0">
                <a:solidFill>
                  <a:schemeClr val="tx1"/>
                </a:solidFill>
              </a:rPr>
              <a:t>26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694F67-D903-CDA3-EC27-AD4A4A3E092F}"/>
              </a:ext>
            </a:extLst>
          </p:cNvPr>
          <p:cNvSpPr/>
          <p:nvPr/>
        </p:nvSpPr>
        <p:spPr>
          <a:xfrm>
            <a:off x="1758163" y="981416"/>
            <a:ext cx="7949381" cy="50144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Extension of Registration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431573-E6EA-EC24-7F7D-7E56E4297B03}"/>
              </a:ext>
            </a:extLst>
          </p:cNvPr>
          <p:cNvSpPr/>
          <p:nvPr/>
        </p:nvSpPr>
        <p:spPr>
          <a:xfrm>
            <a:off x="234507" y="2023717"/>
            <a:ext cx="6458857" cy="105190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IN" sz="1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A.R.S Construction Vs WBRERA dated 06.01.2025 - Scarcity of labour, financial strains,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170" name="Picture 2" descr="Project Extension in RERA">
            <a:extLst>
              <a:ext uri="{FF2B5EF4-FFF2-40B4-BE49-F238E27FC236}">
                <a16:creationId xmlns:a16="http://schemas.microsoft.com/office/drawing/2014/main" id="{558E9E0F-23A4-81D5-2FA7-CC4DC4A908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01" r="7834" b="11766"/>
          <a:stretch/>
        </p:blipFill>
        <p:spPr bwMode="auto">
          <a:xfrm>
            <a:off x="7457594" y="1650587"/>
            <a:ext cx="4499899" cy="29366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AC24845-6302-D918-52C9-E042CC9181D8}"/>
              </a:ext>
            </a:extLst>
          </p:cNvPr>
          <p:cNvSpPr/>
          <p:nvPr/>
        </p:nvSpPr>
        <p:spPr>
          <a:xfrm>
            <a:off x="234506" y="3267207"/>
            <a:ext cx="6458857" cy="13353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en-IN" sz="1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Piano Real Estates LLP Vs WBRERA dated 08.01.2025 - Non availability of building materials and shortage of labours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E65533-9AB7-F279-91E5-25EE5BBDF59E}"/>
              </a:ext>
            </a:extLst>
          </p:cNvPr>
          <p:cNvSpPr/>
          <p:nvPr/>
        </p:nvSpPr>
        <p:spPr>
          <a:xfrm>
            <a:off x="4008112" y="4844710"/>
            <a:ext cx="8003177" cy="94128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/>
            <a:r>
              <a:rPr lang="en-IN" sz="1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Vishwakarma Real Estate Vs WBRERA dated 16.12.2024 – Extension of floors of Project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2831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FEC18-623D-98AF-4B09-680D6AB21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1B5D1574-46B5-E07A-14E0-D4AFBD63FA8F}"/>
              </a:ext>
            </a:extLst>
          </p:cNvPr>
          <p:cNvSpPr/>
          <p:nvPr/>
        </p:nvSpPr>
        <p:spPr>
          <a:xfrm>
            <a:off x="361337" y="324466"/>
            <a:ext cx="10992463" cy="461665"/>
          </a:xfrm>
          <a:prstGeom prst="flowChartAlternateProcess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pc="50" dirty="0">
                <a:ln w="0"/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ARS in RERA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24273896-E431-A6E5-126A-0F33AEB2A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0C6BE-8B53-426E-83C8-A3CC8E5EA3A6}" type="datetime5">
              <a:rPr lang="en-US" sz="1600" smtClean="0">
                <a:solidFill>
                  <a:schemeClr val="tx1"/>
                </a:solidFill>
              </a:rPr>
              <a:t>19-Mar-25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A1E1875-6CE3-B43C-6300-FD0E1E3F4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E8A4C-3D61-4533-84DB-57FA52993AD8}" type="slidenum">
              <a:rPr lang="en-US" sz="1800" smtClean="0">
                <a:solidFill>
                  <a:schemeClr val="tx1"/>
                </a:solidFill>
              </a:rPr>
              <a:t>27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A8E9A20-225E-1773-C5AE-349CC4E9F5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180" y="1481605"/>
            <a:ext cx="10909640" cy="124939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n-US" sz="31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Real Estate (Regulation &amp; Development) Act, 2016 [RERA]</a:t>
            </a:r>
            <a:endParaRPr lang="en-US" altLang="en-US" sz="31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n-US" sz="31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Implementation Progress Report (as on 08.04.2024)</a:t>
            </a:r>
          </a:p>
          <a:p>
            <a:pPr marL="0" marR="0" lvl="0" indent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kumimoji="0" lang="en-US" altLang="en-US" sz="31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4822D04-4175-9A0D-3EAD-66710A0493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078499"/>
              </p:ext>
            </p:extLst>
          </p:nvPr>
        </p:nvGraphicFramePr>
        <p:xfrm>
          <a:off x="329222" y="2444686"/>
          <a:ext cx="11533555" cy="3364631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722952">
                  <a:extLst>
                    <a:ext uri="{9D8B030D-6E8A-4147-A177-3AD203B41FA5}">
                      <a16:colId xmlns:a16="http://schemas.microsoft.com/office/drawing/2014/main" val="1887384622"/>
                    </a:ext>
                  </a:extLst>
                </a:gridCol>
                <a:gridCol w="1327109">
                  <a:extLst>
                    <a:ext uri="{9D8B030D-6E8A-4147-A177-3AD203B41FA5}">
                      <a16:colId xmlns:a16="http://schemas.microsoft.com/office/drawing/2014/main" val="540414566"/>
                    </a:ext>
                  </a:extLst>
                </a:gridCol>
                <a:gridCol w="921152">
                  <a:extLst>
                    <a:ext uri="{9D8B030D-6E8A-4147-A177-3AD203B41FA5}">
                      <a16:colId xmlns:a16="http://schemas.microsoft.com/office/drawing/2014/main" val="818046539"/>
                    </a:ext>
                  </a:extLst>
                </a:gridCol>
                <a:gridCol w="1730187">
                  <a:extLst>
                    <a:ext uri="{9D8B030D-6E8A-4147-A177-3AD203B41FA5}">
                      <a16:colId xmlns:a16="http://schemas.microsoft.com/office/drawing/2014/main" val="4142110856"/>
                    </a:ext>
                  </a:extLst>
                </a:gridCol>
                <a:gridCol w="1730187">
                  <a:extLst>
                    <a:ext uri="{9D8B030D-6E8A-4147-A177-3AD203B41FA5}">
                      <a16:colId xmlns:a16="http://schemas.microsoft.com/office/drawing/2014/main" val="3662594984"/>
                    </a:ext>
                  </a:extLst>
                </a:gridCol>
                <a:gridCol w="756748">
                  <a:extLst>
                    <a:ext uri="{9D8B030D-6E8A-4147-A177-3AD203B41FA5}">
                      <a16:colId xmlns:a16="http://schemas.microsoft.com/office/drawing/2014/main" val="2886743236"/>
                    </a:ext>
                  </a:extLst>
                </a:gridCol>
                <a:gridCol w="1345049">
                  <a:extLst>
                    <a:ext uri="{9D8B030D-6E8A-4147-A177-3AD203B41FA5}">
                      <a16:colId xmlns:a16="http://schemas.microsoft.com/office/drawing/2014/main" val="2704486944"/>
                    </a:ext>
                  </a:extLst>
                </a:gridCol>
                <a:gridCol w="913927">
                  <a:extLst>
                    <a:ext uri="{9D8B030D-6E8A-4147-A177-3AD203B41FA5}">
                      <a16:colId xmlns:a16="http://schemas.microsoft.com/office/drawing/2014/main" val="2661783380"/>
                    </a:ext>
                  </a:extLst>
                </a:gridCol>
                <a:gridCol w="801446">
                  <a:extLst>
                    <a:ext uri="{9D8B030D-6E8A-4147-A177-3AD203B41FA5}">
                      <a16:colId xmlns:a16="http://schemas.microsoft.com/office/drawing/2014/main" val="3008575083"/>
                    </a:ext>
                  </a:extLst>
                </a:gridCol>
                <a:gridCol w="1284798">
                  <a:extLst>
                    <a:ext uri="{9D8B030D-6E8A-4147-A177-3AD203B41FA5}">
                      <a16:colId xmlns:a16="http://schemas.microsoft.com/office/drawing/2014/main" val="2775534659"/>
                    </a:ext>
                  </a:extLst>
                </a:gridCol>
              </a:tblGrid>
              <a:tr h="484629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 dirty="0">
                          <a:effectLst/>
                        </a:rPr>
                        <a:t>Sl.</a:t>
                      </a:r>
                      <a:endParaRPr lang="en-IN" sz="15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State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 dirty="0">
                          <a:effectLst/>
                        </a:rPr>
                        <a:t>General Rules</a:t>
                      </a:r>
                      <a:endParaRPr lang="en-IN" sz="15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Establishment of Regulatory Authority 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Establishment of Appellate</a:t>
                      </a:r>
                      <a:endParaRPr lang="en-IN" sz="1500" kern="10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Tribunal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Web portal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Adjudication Officer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Registrations 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Total no. of Cases disposed by Authority 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extLst>
                  <a:ext uri="{0D108BD9-81ED-4DB2-BD59-A6C34878D82A}">
                    <a16:rowId xmlns:a16="http://schemas.microsoft.com/office/drawing/2014/main" val="2026535149"/>
                  </a:ext>
                </a:extLst>
              </a:tr>
              <a:tr h="484629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Projects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Agents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904618"/>
                  </a:ext>
                </a:extLst>
              </a:tr>
              <a:tr h="58753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IN" sz="15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Andhra Pradesh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Notified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Permanent 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Permanent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 dirty="0">
                          <a:effectLst/>
                        </a:rPr>
                        <a:t>Setup</a:t>
                      </a:r>
                      <a:endParaRPr lang="en-IN" sz="15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Appointed 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3900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175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228</a:t>
                      </a:r>
                      <a:endParaRPr lang="en-IN" sz="1500" kern="1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 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extLst>
                  <a:ext uri="{0D108BD9-81ED-4DB2-BD59-A6C34878D82A}">
                    <a16:rowId xmlns:a16="http://schemas.microsoft.com/office/drawing/2014/main" val="407091255"/>
                  </a:ext>
                </a:extLst>
              </a:tr>
              <a:tr h="25823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2</a:t>
                      </a:r>
                      <a:endParaRPr lang="en-IN" sz="15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Gujarat 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Notified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Permanent 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Permanent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Setup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Appointed 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12972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2667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5702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extLst>
                  <a:ext uri="{0D108BD9-81ED-4DB2-BD59-A6C34878D82A}">
                    <a16:rowId xmlns:a16="http://schemas.microsoft.com/office/drawing/2014/main" val="1610129178"/>
                  </a:ext>
                </a:extLst>
              </a:tr>
              <a:tr h="25823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IN" sz="15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Haryana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Notified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Permanent 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Permanent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Setup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Appointed 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1461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3334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20604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extLst>
                  <a:ext uri="{0D108BD9-81ED-4DB2-BD59-A6C34878D82A}">
                    <a16:rowId xmlns:a16="http://schemas.microsoft.com/office/drawing/2014/main" val="817107175"/>
                  </a:ext>
                </a:extLst>
              </a:tr>
              <a:tr h="25823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4</a:t>
                      </a:r>
                      <a:endParaRPr lang="en-IN" sz="15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Karnataka 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Notified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Permanent 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Permanent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Setup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Appointed 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6582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3763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4035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extLst>
                  <a:ext uri="{0D108BD9-81ED-4DB2-BD59-A6C34878D82A}">
                    <a16:rowId xmlns:a16="http://schemas.microsoft.com/office/drawing/2014/main" val="1882081956"/>
                  </a:ext>
                </a:extLst>
              </a:tr>
              <a:tr h="25823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5</a:t>
                      </a:r>
                      <a:endParaRPr lang="en-IN" sz="15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Maharashtra 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Notified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Permanent 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Permanent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Setup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Appointed 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 dirty="0">
                          <a:effectLst/>
                          <a:highlight>
                            <a:srgbClr val="FFFF00"/>
                          </a:highlight>
                        </a:rPr>
                        <a:t>45245</a:t>
                      </a:r>
                      <a:endParaRPr lang="en-IN" sz="15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47273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16843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extLst>
                  <a:ext uri="{0D108BD9-81ED-4DB2-BD59-A6C34878D82A}">
                    <a16:rowId xmlns:a16="http://schemas.microsoft.com/office/drawing/2014/main" val="3664951861"/>
                  </a:ext>
                </a:extLst>
              </a:tr>
              <a:tr h="25823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6</a:t>
                      </a:r>
                      <a:endParaRPr lang="en-IN" sz="15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Tamil Nadu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Notified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Permanent 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Permanent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Setup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Appointed 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21505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3040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  <a:highlight>
                            <a:srgbClr val="FFFF00"/>
                          </a:highlight>
                        </a:rPr>
                        <a:t>3055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extLst>
                  <a:ext uri="{0D108BD9-81ED-4DB2-BD59-A6C34878D82A}">
                    <a16:rowId xmlns:a16="http://schemas.microsoft.com/office/drawing/2014/main" val="2122774151"/>
                  </a:ext>
                </a:extLst>
              </a:tr>
              <a:tr h="25823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IN" sz="15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Uttar Pradesh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Notified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Permanent 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Permanent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Setup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Appointed 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3581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6714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45221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extLst>
                  <a:ext uri="{0D108BD9-81ED-4DB2-BD59-A6C34878D82A}">
                    <a16:rowId xmlns:a16="http://schemas.microsoft.com/office/drawing/2014/main" val="831852177"/>
                  </a:ext>
                </a:extLst>
              </a:tr>
              <a:tr h="25823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n-IN" sz="15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West Bengal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Notified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Permanent 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Permanent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Setup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Not Appointed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167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>
                          <a:effectLst/>
                        </a:rPr>
                        <a:t>118</a:t>
                      </a:r>
                      <a:endParaRPr lang="en-IN" sz="15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500" kern="100" dirty="0">
                          <a:effectLst/>
                        </a:rPr>
                        <a:t>51</a:t>
                      </a:r>
                      <a:endParaRPr lang="en-IN" sz="15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458" marR="55458" marT="0" marB="0"/>
                </a:tc>
                <a:extLst>
                  <a:ext uri="{0D108BD9-81ED-4DB2-BD59-A6C34878D82A}">
                    <a16:rowId xmlns:a16="http://schemas.microsoft.com/office/drawing/2014/main" val="60906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04363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E43CB-905A-0FE7-65E8-0183CC620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DD75AF9E-E066-925A-4A89-12FE0AAD9D29}"/>
              </a:ext>
            </a:extLst>
          </p:cNvPr>
          <p:cNvSpPr/>
          <p:nvPr/>
        </p:nvSpPr>
        <p:spPr>
          <a:xfrm>
            <a:off x="361337" y="324466"/>
            <a:ext cx="10992463" cy="461665"/>
          </a:xfrm>
          <a:prstGeom prst="flowChartAlternateProcess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pc="50" dirty="0">
                <a:ln w="0"/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ARS in RERA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D3F4D7BB-5A14-7B97-146E-3F1A48225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36B33-03EB-40FE-87E5-47E9B847A9C6}" type="datetime5">
              <a:rPr lang="en-US" sz="1600" smtClean="0">
                <a:solidFill>
                  <a:schemeClr val="tx1"/>
                </a:solidFill>
              </a:rPr>
              <a:t>19-Mar-25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13D07BA3-71D8-D50D-D5FC-597B37B91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E8A4C-3D61-4533-84DB-57FA52993AD8}" type="slidenum">
              <a:rPr lang="en-US" sz="1800" smtClean="0">
                <a:solidFill>
                  <a:schemeClr val="tx1"/>
                </a:solidFill>
              </a:rPr>
              <a:t>28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2DE382-35A5-455B-153A-5726825F7BE2}"/>
              </a:ext>
            </a:extLst>
          </p:cNvPr>
          <p:cNvSpPr txBox="1"/>
          <p:nvPr/>
        </p:nvSpPr>
        <p:spPr>
          <a:xfrm>
            <a:off x="1817239" y="3698240"/>
            <a:ext cx="725213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Pinky Khemka</a:t>
            </a:r>
          </a:p>
          <a:p>
            <a:pPr algn="ctr"/>
            <a:r>
              <a:rPr lang="en-US" sz="2800" dirty="0">
                <a:hlinkClick r:id="rId2"/>
              </a:rPr>
              <a:t>www.arsconsultants.net</a:t>
            </a:r>
            <a:endParaRPr lang="en-US" sz="2800" dirty="0"/>
          </a:p>
          <a:p>
            <a:pPr algn="ctr"/>
            <a:r>
              <a:rPr lang="en-US" sz="2800" dirty="0">
                <a:hlinkClick r:id="rId3"/>
              </a:rPr>
              <a:t>pinky@arsconsultants.net</a:t>
            </a:r>
            <a:endParaRPr lang="en-US" sz="2800" dirty="0"/>
          </a:p>
          <a:p>
            <a:pPr algn="ctr"/>
            <a:r>
              <a:rPr lang="en-US" sz="2800" b="1" dirty="0"/>
              <a:t>033-2231 6503</a:t>
            </a:r>
            <a:endParaRPr lang="en-IN" sz="28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C42B3B-B2E6-10AA-17E5-F6A4613E0B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952" y="931232"/>
            <a:ext cx="5281448" cy="284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7112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3FDB3-3C83-F85D-1452-6506C45B0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1F65D6B9-68F4-55AE-4FF5-38A5B33AC060}"/>
              </a:ext>
            </a:extLst>
          </p:cNvPr>
          <p:cNvSpPr/>
          <p:nvPr/>
        </p:nvSpPr>
        <p:spPr>
          <a:xfrm>
            <a:off x="361337" y="324466"/>
            <a:ext cx="10992463" cy="461665"/>
          </a:xfrm>
          <a:prstGeom prst="flowChartAlternateProcess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pc="50" dirty="0">
                <a:ln w="0"/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ARS in RERA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2ED9426B-D9FD-81AF-4D0F-F8C9F0892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12DE9-7F59-4B52-82AA-9C213242DE86}" type="datetime5">
              <a:rPr lang="en-US" sz="1600" smtClean="0">
                <a:solidFill>
                  <a:schemeClr val="tx1"/>
                </a:solidFill>
              </a:rPr>
              <a:t>19-Mar-25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57667C9-52C5-89C3-4102-42992B73C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E8A4C-3D61-4533-84DB-57FA52993AD8}" type="slidenum">
              <a:rPr lang="en-US" sz="1800" smtClean="0">
                <a:solidFill>
                  <a:schemeClr val="tx1"/>
                </a:solidFill>
              </a:rPr>
              <a:t>3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7B75B28-519F-DB88-E65A-21CC428E00E2}"/>
              </a:ext>
            </a:extLst>
          </p:cNvPr>
          <p:cNvSpPr/>
          <p:nvPr/>
        </p:nvSpPr>
        <p:spPr>
          <a:xfrm>
            <a:off x="3832825" y="933453"/>
            <a:ext cx="4049485" cy="34834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INDEX</a:t>
            </a:r>
            <a:endParaRPr lang="en-IN" sz="2400" b="1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55D3DD7-982B-0D95-4464-ED60058345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1254206"/>
              </p:ext>
            </p:extLst>
          </p:nvPr>
        </p:nvGraphicFramePr>
        <p:xfrm>
          <a:off x="579120" y="1639751"/>
          <a:ext cx="11033758" cy="291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0200">
                  <a:extLst>
                    <a:ext uri="{9D8B030D-6E8A-4147-A177-3AD203B41FA5}">
                      <a16:colId xmlns:a16="http://schemas.microsoft.com/office/drawing/2014/main" val="2768007819"/>
                    </a:ext>
                  </a:extLst>
                </a:gridCol>
                <a:gridCol w="7834991">
                  <a:extLst>
                    <a:ext uri="{9D8B030D-6E8A-4147-A177-3AD203B41FA5}">
                      <a16:colId xmlns:a16="http://schemas.microsoft.com/office/drawing/2014/main" val="2457873598"/>
                    </a:ext>
                  </a:extLst>
                </a:gridCol>
                <a:gridCol w="2598567">
                  <a:extLst>
                    <a:ext uri="{9D8B030D-6E8A-4147-A177-3AD203B41FA5}">
                      <a16:colId xmlns:a16="http://schemas.microsoft.com/office/drawing/2014/main" val="2698433278"/>
                    </a:ext>
                  </a:extLst>
                </a:gridCol>
              </a:tblGrid>
              <a:tr h="34875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Sl.</a:t>
                      </a:r>
                      <a:endParaRPr lang="en-IN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Topic</a:t>
                      </a:r>
                      <a:endParaRPr lang="en-IN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Slide No.</a:t>
                      </a:r>
                      <a:endParaRPr lang="en-IN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5813477"/>
                  </a:ext>
                </a:extLst>
              </a:tr>
              <a:tr h="348750">
                <a:tc>
                  <a:txBody>
                    <a:bodyPr/>
                    <a:lstStyle/>
                    <a:p>
                      <a:pPr algn="just"/>
                      <a:r>
                        <a:rPr lang="en-US" sz="1700" dirty="0"/>
                        <a:t>3</a:t>
                      </a:r>
                      <a:endParaRPr lang="en-IN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Registration and Extension under RERA</a:t>
                      </a:r>
                      <a:endParaRPr lang="en-IN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17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3108696"/>
                  </a:ext>
                </a:extLst>
              </a:tr>
              <a:tr h="348750">
                <a:tc>
                  <a:txBody>
                    <a:bodyPr/>
                    <a:lstStyle/>
                    <a:p>
                      <a:pPr algn="just"/>
                      <a:endParaRPr lang="en-IN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dirty="0"/>
                        <a:t>Key Definitions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/>
                        <a:t>16-17</a:t>
                      </a:r>
                      <a:endParaRPr lang="en-IN" sz="17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3655462"/>
                  </a:ext>
                </a:extLst>
              </a:tr>
              <a:tr h="348750">
                <a:tc>
                  <a:txBody>
                    <a:bodyPr/>
                    <a:lstStyle/>
                    <a:p>
                      <a:pPr algn="just"/>
                      <a:endParaRPr lang="en-IN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Registration of Real Estate projects</a:t>
                      </a:r>
                      <a:endParaRPr lang="en-IN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/>
                        <a:t>18-20</a:t>
                      </a:r>
                      <a:endParaRPr lang="en-IN" sz="17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3358118"/>
                  </a:ext>
                </a:extLst>
              </a:tr>
              <a:tr h="348750">
                <a:tc>
                  <a:txBody>
                    <a:bodyPr/>
                    <a:lstStyle/>
                    <a:p>
                      <a:pPr algn="just"/>
                      <a:endParaRPr lang="en-IN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Documentation and disclosures required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/>
                        <a:t>21-24</a:t>
                      </a:r>
                      <a:endParaRPr lang="en-IN" sz="17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29344"/>
                  </a:ext>
                </a:extLst>
              </a:tr>
              <a:tr h="348750">
                <a:tc>
                  <a:txBody>
                    <a:bodyPr/>
                    <a:lstStyle/>
                    <a:p>
                      <a:pPr algn="just"/>
                      <a:endParaRPr lang="en-IN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Conditions for extension of registration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/>
                        <a:t>25-26</a:t>
                      </a:r>
                      <a:endParaRPr lang="en-IN" sz="17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60688"/>
                  </a:ext>
                </a:extLst>
              </a:tr>
              <a:tr h="348750">
                <a:tc>
                  <a:txBody>
                    <a:bodyPr/>
                    <a:lstStyle/>
                    <a:p>
                      <a:pPr algn="just"/>
                      <a:r>
                        <a:rPr lang="en-US" sz="1700" dirty="0"/>
                        <a:t>4</a:t>
                      </a:r>
                      <a:endParaRPr lang="en-IN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RERA Implementation Progress Report</a:t>
                      </a:r>
                      <a:endParaRPr lang="en-IN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/>
                        <a:t>27</a:t>
                      </a:r>
                      <a:endParaRPr lang="en-IN" sz="17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0493772"/>
                  </a:ext>
                </a:extLst>
              </a:tr>
              <a:tr h="348750">
                <a:tc>
                  <a:txBody>
                    <a:bodyPr/>
                    <a:lstStyle/>
                    <a:p>
                      <a:pPr algn="just"/>
                      <a:r>
                        <a:rPr lang="en-US" sz="1700" dirty="0"/>
                        <a:t>5</a:t>
                      </a:r>
                      <a:endParaRPr lang="en-IN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marR="0" lvl="1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RERA Law Framework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/>
                        <a:t>28</a:t>
                      </a:r>
                      <a:endParaRPr lang="en-IN" sz="17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7737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3074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3FDB3-3C83-F85D-1452-6506C45B0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1F65D6B9-68F4-55AE-4FF5-38A5B33AC060}"/>
              </a:ext>
            </a:extLst>
          </p:cNvPr>
          <p:cNvSpPr/>
          <p:nvPr/>
        </p:nvSpPr>
        <p:spPr>
          <a:xfrm>
            <a:off x="361337" y="324466"/>
            <a:ext cx="10992463" cy="461665"/>
          </a:xfrm>
          <a:prstGeom prst="flowChartAlternateProcess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pc="50" dirty="0">
                <a:ln w="0"/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ARS in RERA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2ED9426B-D9FD-81AF-4D0F-F8C9F0892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F342F-2798-4104-956F-EDFA00B13267}" type="datetime5">
              <a:rPr lang="en-US" sz="1600" smtClean="0">
                <a:solidFill>
                  <a:schemeClr val="tx1"/>
                </a:solidFill>
              </a:rPr>
              <a:t>19-Mar-25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57667C9-52C5-89C3-4102-42992B73C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E8A4C-3D61-4533-84DB-57FA52993AD8}" type="slidenum">
              <a:rPr lang="en-US" sz="1800" smtClean="0">
                <a:solidFill>
                  <a:schemeClr val="tx1"/>
                </a:solidFill>
              </a:rPr>
              <a:t>4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198F89-F9F8-2045-CC6D-DDBAC3CCAB3A}"/>
              </a:ext>
            </a:extLst>
          </p:cNvPr>
          <p:cNvSpPr/>
          <p:nvPr/>
        </p:nvSpPr>
        <p:spPr>
          <a:xfrm>
            <a:off x="638175" y="2701454"/>
            <a:ext cx="4719638" cy="14550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kern="1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BACKGROUND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7F08569-30B1-E388-9E98-87FE5EF1BD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4623231"/>
              </p:ext>
            </p:extLst>
          </p:nvPr>
        </p:nvGraphicFramePr>
        <p:xfrm>
          <a:off x="5857568" y="943908"/>
          <a:ext cx="5536002" cy="51410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70788">
                  <a:extLst>
                    <a:ext uri="{9D8B030D-6E8A-4147-A177-3AD203B41FA5}">
                      <a16:colId xmlns:a16="http://schemas.microsoft.com/office/drawing/2014/main" val="170541992"/>
                    </a:ext>
                  </a:extLst>
                </a:gridCol>
                <a:gridCol w="4265214">
                  <a:extLst>
                    <a:ext uri="{9D8B030D-6E8A-4147-A177-3AD203B41FA5}">
                      <a16:colId xmlns:a16="http://schemas.microsoft.com/office/drawing/2014/main" val="3787145237"/>
                    </a:ext>
                  </a:extLst>
                </a:gridCol>
              </a:tblGrid>
              <a:tr h="2982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700" kern="100" dirty="0">
                          <a:effectLst/>
                        </a:rPr>
                        <a:t>Date</a:t>
                      </a:r>
                      <a:endParaRPr lang="en-IN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932" marR="989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700" kern="100" dirty="0">
                          <a:effectLst/>
                        </a:rPr>
                        <a:t>Particular</a:t>
                      </a:r>
                      <a:endParaRPr lang="en-IN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932" marR="98932" marT="0" marB="0"/>
                </a:tc>
                <a:extLst>
                  <a:ext uri="{0D108BD9-81ED-4DB2-BD59-A6C34878D82A}">
                    <a16:rowId xmlns:a16="http://schemas.microsoft.com/office/drawing/2014/main" val="3667680875"/>
                  </a:ext>
                </a:extLst>
              </a:tr>
              <a:tr h="853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700" kern="100" dirty="0">
                          <a:effectLst/>
                        </a:rPr>
                        <a:t>10</a:t>
                      </a:r>
                      <a:r>
                        <a:rPr lang="en-IN" sz="1700" kern="100" baseline="30000" dirty="0">
                          <a:effectLst/>
                        </a:rPr>
                        <a:t>th</a:t>
                      </a:r>
                      <a:r>
                        <a:rPr lang="en-IN" sz="1700" kern="100" dirty="0">
                          <a:effectLst/>
                        </a:rPr>
                        <a:t> March 2016</a:t>
                      </a:r>
                      <a:endParaRPr lang="en-IN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932" marR="989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700" kern="100" dirty="0">
                          <a:effectLst/>
                        </a:rPr>
                        <a:t>The RER</a:t>
                      </a:r>
                      <a:r>
                        <a:rPr lang="en-IN" sz="1700" kern="100" cap="all" dirty="0">
                          <a:effectLst/>
                        </a:rPr>
                        <a:t>A</a:t>
                      </a:r>
                      <a:r>
                        <a:rPr lang="en-IN" sz="1700" kern="100" dirty="0">
                          <a:effectLst/>
                        </a:rPr>
                        <a:t> Bill was passed by the Rajya Sabha.</a:t>
                      </a:r>
                      <a:endParaRPr lang="en-IN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932" marR="98932" marT="0" marB="0"/>
                </a:tc>
                <a:extLst>
                  <a:ext uri="{0D108BD9-81ED-4DB2-BD59-A6C34878D82A}">
                    <a16:rowId xmlns:a16="http://schemas.microsoft.com/office/drawing/2014/main" val="738409084"/>
                  </a:ext>
                </a:extLst>
              </a:tr>
              <a:tr h="853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700" kern="100" dirty="0">
                          <a:effectLst/>
                        </a:rPr>
                        <a:t>15</a:t>
                      </a:r>
                      <a:r>
                        <a:rPr lang="en-IN" sz="1700" kern="100" baseline="30000" dirty="0">
                          <a:effectLst/>
                        </a:rPr>
                        <a:t>th</a:t>
                      </a:r>
                      <a:r>
                        <a:rPr lang="en-IN" sz="1700" kern="100" dirty="0">
                          <a:effectLst/>
                        </a:rPr>
                        <a:t> March 2016</a:t>
                      </a:r>
                      <a:endParaRPr lang="en-IN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932" marR="989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700" kern="100" dirty="0">
                          <a:effectLst/>
                        </a:rPr>
                        <a:t>The RERA Bill was passed by the Lok Sabha.</a:t>
                      </a:r>
                      <a:endParaRPr lang="en-IN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932" marR="98932" marT="0" marB="0"/>
                </a:tc>
                <a:extLst>
                  <a:ext uri="{0D108BD9-81ED-4DB2-BD59-A6C34878D82A}">
                    <a16:rowId xmlns:a16="http://schemas.microsoft.com/office/drawing/2014/main" val="4272640454"/>
                  </a:ext>
                </a:extLst>
              </a:tr>
              <a:tr h="853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700" kern="100" dirty="0">
                          <a:effectLst/>
                        </a:rPr>
                        <a:t>25</a:t>
                      </a:r>
                      <a:r>
                        <a:rPr lang="en-IN" sz="1700" kern="100" baseline="30000" dirty="0">
                          <a:effectLst/>
                        </a:rPr>
                        <a:t>th</a:t>
                      </a:r>
                      <a:r>
                        <a:rPr lang="en-IN" sz="1700" kern="100" dirty="0">
                          <a:effectLst/>
                        </a:rPr>
                        <a:t> March 2016</a:t>
                      </a:r>
                      <a:endParaRPr lang="en-IN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932" marR="989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700" kern="100" dirty="0">
                          <a:effectLst/>
                        </a:rPr>
                        <a:t>The law received the assent of the President.</a:t>
                      </a:r>
                      <a:endParaRPr lang="en-IN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932" marR="98932" marT="0" marB="0"/>
                </a:tc>
                <a:extLst>
                  <a:ext uri="{0D108BD9-81ED-4DB2-BD59-A6C34878D82A}">
                    <a16:rowId xmlns:a16="http://schemas.microsoft.com/office/drawing/2014/main" val="598654461"/>
                  </a:ext>
                </a:extLst>
              </a:tr>
              <a:tr h="853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700" kern="100" dirty="0">
                          <a:effectLst/>
                        </a:rPr>
                        <a:t>26</a:t>
                      </a:r>
                      <a:r>
                        <a:rPr lang="en-IN" sz="1700" kern="100" baseline="30000" dirty="0">
                          <a:effectLst/>
                        </a:rPr>
                        <a:t>th</a:t>
                      </a:r>
                      <a:r>
                        <a:rPr lang="en-IN" sz="1700" kern="100" dirty="0">
                          <a:effectLst/>
                        </a:rPr>
                        <a:t> March 2016</a:t>
                      </a:r>
                      <a:endParaRPr lang="en-IN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932" marR="989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700" kern="100" dirty="0">
                          <a:effectLst/>
                        </a:rPr>
                        <a:t>Published in the Official Gazette.</a:t>
                      </a:r>
                      <a:endParaRPr lang="en-IN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932" marR="98932" marT="0" marB="0"/>
                </a:tc>
                <a:extLst>
                  <a:ext uri="{0D108BD9-81ED-4DB2-BD59-A6C34878D82A}">
                    <a16:rowId xmlns:a16="http://schemas.microsoft.com/office/drawing/2014/main" val="2902846462"/>
                  </a:ext>
                </a:extLst>
              </a:tr>
              <a:tr h="575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700" kern="100" dirty="0">
                          <a:effectLst/>
                        </a:rPr>
                        <a:t>1</a:t>
                      </a:r>
                      <a:r>
                        <a:rPr lang="en-IN" sz="1700" kern="100" baseline="30000" dirty="0">
                          <a:effectLst/>
                        </a:rPr>
                        <a:t>st</a:t>
                      </a:r>
                      <a:r>
                        <a:rPr lang="en-IN" sz="1700" kern="100" dirty="0">
                          <a:effectLst/>
                        </a:rPr>
                        <a:t> May 2016</a:t>
                      </a:r>
                      <a:endParaRPr lang="en-IN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932" marR="989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700" kern="100">
                          <a:effectLst/>
                        </a:rPr>
                        <a:t>RERA was then partially enforced.</a:t>
                      </a:r>
                      <a:endParaRPr lang="en-IN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932" marR="98932" marT="0" marB="0"/>
                </a:tc>
                <a:extLst>
                  <a:ext uri="{0D108BD9-81ED-4DB2-BD59-A6C34878D82A}">
                    <a16:rowId xmlns:a16="http://schemas.microsoft.com/office/drawing/2014/main" val="3144247431"/>
                  </a:ext>
                </a:extLst>
              </a:tr>
              <a:tr h="853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700" kern="100" dirty="0">
                          <a:effectLst/>
                        </a:rPr>
                        <a:t>19</a:t>
                      </a:r>
                      <a:r>
                        <a:rPr lang="en-IN" sz="1700" kern="100" baseline="30000" dirty="0">
                          <a:effectLst/>
                        </a:rPr>
                        <a:t>th</a:t>
                      </a:r>
                      <a:r>
                        <a:rPr lang="en-IN" sz="1700" kern="100" dirty="0">
                          <a:effectLst/>
                        </a:rPr>
                        <a:t> April 2017</a:t>
                      </a:r>
                      <a:endParaRPr lang="en-IN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932" marR="9893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700" kern="100" dirty="0">
                          <a:effectLst/>
                        </a:rPr>
                        <a:t>The rest of its provisions were enforced.</a:t>
                      </a:r>
                      <a:endParaRPr lang="en-IN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932" marR="98932" marT="0" marB="0"/>
                </a:tc>
                <a:extLst>
                  <a:ext uri="{0D108BD9-81ED-4DB2-BD59-A6C34878D82A}">
                    <a16:rowId xmlns:a16="http://schemas.microsoft.com/office/drawing/2014/main" val="41665546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4294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3FDB3-3C83-F85D-1452-6506C45B0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1F65D6B9-68F4-55AE-4FF5-38A5B33AC060}"/>
              </a:ext>
            </a:extLst>
          </p:cNvPr>
          <p:cNvSpPr/>
          <p:nvPr/>
        </p:nvSpPr>
        <p:spPr>
          <a:xfrm>
            <a:off x="361337" y="324466"/>
            <a:ext cx="10992463" cy="461665"/>
          </a:xfrm>
          <a:prstGeom prst="flowChartAlternateProcess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pc="50" dirty="0">
                <a:ln w="0"/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ARS in RERA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2ED9426B-D9FD-81AF-4D0F-F8C9F0892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4B3F8-617C-4321-9F9D-D3C7B5181D56}" type="datetime5">
              <a:rPr lang="en-US" sz="1600" smtClean="0">
                <a:solidFill>
                  <a:schemeClr val="tx1"/>
                </a:solidFill>
              </a:rPr>
              <a:t>19-Mar-25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57667C9-52C5-89C3-4102-42992B73C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E8A4C-3D61-4533-84DB-57FA52993AD8}" type="slidenum">
              <a:rPr lang="en-US" sz="1800" smtClean="0">
                <a:solidFill>
                  <a:schemeClr val="tx1"/>
                </a:solidFill>
              </a:rPr>
              <a:t>5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B07D2FE-B710-22EE-0177-D9C7D51495EB}"/>
              </a:ext>
            </a:extLst>
          </p:cNvPr>
          <p:cNvSpPr/>
          <p:nvPr/>
        </p:nvSpPr>
        <p:spPr>
          <a:xfrm>
            <a:off x="638175" y="2701454"/>
            <a:ext cx="4719638" cy="14550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kern="1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BACKGROUND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9A249F8-58B5-C397-1FB2-3C457CB36D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1607879"/>
              </p:ext>
            </p:extLst>
          </p:nvPr>
        </p:nvGraphicFramePr>
        <p:xfrm>
          <a:off x="5472113" y="843961"/>
          <a:ext cx="5881687" cy="58984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2535">
                  <a:extLst>
                    <a:ext uri="{9D8B030D-6E8A-4147-A177-3AD203B41FA5}">
                      <a16:colId xmlns:a16="http://schemas.microsoft.com/office/drawing/2014/main" val="4256357658"/>
                    </a:ext>
                  </a:extLst>
                </a:gridCol>
                <a:gridCol w="4569152">
                  <a:extLst>
                    <a:ext uri="{9D8B030D-6E8A-4147-A177-3AD203B41FA5}">
                      <a16:colId xmlns:a16="http://schemas.microsoft.com/office/drawing/2014/main" val="3546580303"/>
                    </a:ext>
                  </a:extLst>
                </a:gridCol>
              </a:tblGrid>
              <a:tr h="320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700" kern="100" dirty="0">
                          <a:effectLst/>
                        </a:rPr>
                        <a:t>Date</a:t>
                      </a:r>
                      <a:endParaRPr lang="en-IN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932" marR="98932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1700" kern="100" dirty="0">
                          <a:effectLst/>
                        </a:rPr>
                        <a:t>Particular</a:t>
                      </a:r>
                      <a:endParaRPr lang="en-IN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8932" marR="98932" marT="0" marB="0"/>
                </a:tc>
                <a:extLst>
                  <a:ext uri="{0D108BD9-81ED-4DB2-BD59-A6C34878D82A}">
                    <a16:rowId xmlns:a16="http://schemas.microsoft.com/office/drawing/2014/main" val="3993896371"/>
                  </a:ext>
                </a:extLst>
              </a:tr>
              <a:tr h="872349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9</a:t>
                      </a:r>
                      <a:r>
                        <a:rPr lang="en-US" b="1" baseline="30000" dirty="0">
                          <a:solidFill>
                            <a:schemeClr val="bg1"/>
                          </a:solidFill>
                        </a:rPr>
                        <a:t>th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 March</a:t>
                      </a:r>
                    </a:p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1994</a:t>
                      </a:r>
                      <a:endParaRPr lang="en-IN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N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West Bengal (Regulation of Promotion of Construction and Transfer by Promoters) Act, 1993 – Received President’s assent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3549100"/>
                  </a:ext>
                </a:extLst>
              </a:tr>
              <a:tr h="872349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18</a:t>
                      </a:r>
                      <a:r>
                        <a:rPr lang="en-US" b="1" baseline="30000" dirty="0">
                          <a:solidFill>
                            <a:schemeClr val="bg1"/>
                          </a:solidFill>
                        </a:rPr>
                        <a:t>th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 August 2016</a:t>
                      </a:r>
                      <a:endParaRPr lang="en-IN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N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 Estate (Regulation and Development) Bill, 2016 (the “RERA Bill 2016”) was introduced and draft rules framed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7491762"/>
                  </a:ext>
                </a:extLst>
              </a:tr>
              <a:tr h="1134054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17</a:t>
                      </a:r>
                      <a:r>
                        <a:rPr lang="en-US" b="1" baseline="30000" dirty="0">
                          <a:solidFill>
                            <a:schemeClr val="bg1"/>
                          </a:solidFill>
                        </a:rPr>
                        <a:t>th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 October 2017</a:t>
                      </a:r>
                      <a:endParaRPr lang="en-IN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N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State enactment received the assent of the Governor of West Bengal and was published in the Official Gazette came into effect from 01.06.2018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4756213"/>
                  </a:ext>
                </a:extLst>
              </a:tr>
              <a:tr h="610645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8</a:t>
                      </a:r>
                      <a:r>
                        <a:rPr lang="en-US" b="1" baseline="30000" dirty="0">
                          <a:solidFill>
                            <a:schemeClr val="bg1"/>
                          </a:solidFill>
                        </a:rPr>
                        <a:t>th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 June 2018</a:t>
                      </a:r>
                      <a:endParaRPr lang="en-IN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WBHIRA rules framed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5365471"/>
                  </a:ext>
                </a:extLst>
              </a:tr>
              <a:tr h="610645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4</a:t>
                      </a:r>
                      <a:r>
                        <a:rPr lang="en-US" b="1" baseline="30000" dirty="0">
                          <a:solidFill>
                            <a:schemeClr val="bg1"/>
                          </a:solidFill>
                        </a:rPr>
                        <a:t>th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 May 2021</a:t>
                      </a:r>
                      <a:endParaRPr lang="en-IN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/>
                        <a:t>SC Verdict – WBHIRA strucked down being repugnant to RERA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396712"/>
                  </a:ext>
                </a:extLst>
              </a:tr>
              <a:tr h="610645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27</a:t>
                      </a:r>
                      <a:r>
                        <a:rPr lang="en-US" b="1" baseline="30000" dirty="0">
                          <a:solidFill>
                            <a:schemeClr val="bg1"/>
                          </a:solidFill>
                        </a:rPr>
                        <a:t>th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  July</a:t>
                      </a:r>
                    </a:p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2021</a:t>
                      </a:r>
                      <a:endParaRPr lang="en-IN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/>
                        <a:t>WB Real Estate (regulation and development) Rules, 2021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1069424"/>
                  </a:ext>
                </a:extLst>
              </a:tr>
              <a:tr h="610645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31</a:t>
                      </a:r>
                      <a:r>
                        <a:rPr lang="en-US" b="1" baseline="30000" dirty="0">
                          <a:solidFill>
                            <a:schemeClr val="bg1"/>
                          </a:solidFill>
                        </a:rPr>
                        <a:t>st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 Jan 2023</a:t>
                      </a:r>
                      <a:endParaRPr lang="en-IN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/>
                        <a:t>Launch of WBRERA Website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4004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0068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3FDB3-3C83-F85D-1452-6506C45B0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1F65D6B9-68F4-55AE-4FF5-38A5B33AC060}"/>
              </a:ext>
            </a:extLst>
          </p:cNvPr>
          <p:cNvSpPr/>
          <p:nvPr/>
        </p:nvSpPr>
        <p:spPr>
          <a:xfrm>
            <a:off x="361337" y="324466"/>
            <a:ext cx="10992463" cy="461665"/>
          </a:xfrm>
          <a:prstGeom prst="flowChartAlternateProcess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pc="50" dirty="0">
                <a:ln w="0"/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ARS in RERA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2ED9426B-D9FD-81AF-4D0F-F8C9F0892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B233A-7597-4533-BEA6-B50EAA1948B8}" type="datetime5">
              <a:rPr lang="en-US" sz="1600" smtClean="0">
                <a:solidFill>
                  <a:schemeClr val="tx1"/>
                </a:solidFill>
              </a:rPr>
              <a:t>19-Mar-25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57667C9-52C5-89C3-4102-42992B73C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E8A4C-3D61-4533-84DB-57FA52993AD8}" type="slidenum">
              <a:rPr lang="en-US" sz="1800" smtClean="0">
                <a:solidFill>
                  <a:schemeClr val="tx1"/>
                </a:solidFill>
              </a:rPr>
              <a:t>6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231152E-6DCB-273F-C444-318C1F889324}"/>
              </a:ext>
            </a:extLst>
          </p:cNvPr>
          <p:cNvSpPr/>
          <p:nvPr/>
        </p:nvSpPr>
        <p:spPr>
          <a:xfrm>
            <a:off x="2032819" y="996175"/>
            <a:ext cx="7949381" cy="5014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Need for RERA</a:t>
            </a:r>
            <a:endParaRPr lang="en-IN" sz="3200" b="1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64C5DB1-54A1-183F-E5D1-3B8044AFC273}"/>
              </a:ext>
            </a:extLst>
          </p:cNvPr>
          <p:cNvSpPr/>
          <p:nvPr/>
        </p:nvSpPr>
        <p:spPr>
          <a:xfrm>
            <a:off x="725773" y="1799307"/>
            <a:ext cx="6408125" cy="455704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tabLst>
                <a:tab pos="4305300" algn="l"/>
                <a:tab pos="4395788" algn="l"/>
              </a:tabLst>
            </a:pPr>
            <a:r>
              <a:rPr lang="en-IN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Challenges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800" dirty="0"/>
              <a:t>Lack of Transparency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800" dirty="0"/>
              <a:t>Delay in project completion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800" dirty="0"/>
              <a:t>Diversion of funds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800" dirty="0"/>
              <a:t>Asymmetry of Information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800" dirty="0"/>
              <a:t>Arbitrary builder practices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800" dirty="0"/>
              <a:t>Absence of grievance redressal mechanism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800" dirty="0"/>
              <a:t>Unregulated brokerage industry</a:t>
            </a:r>
          </a:p>
        </p:txBody>
      </p:sp>
      <p:pic>
        <p:nvPicPr>
          <p:cNvPr id="3" name="Picture 2" descr="A gavel on a stand">
            <a:extLst>
              <a:ext uri="{FF2B5EF4-FFF2-40B4-BE49-F238E27FC236}">
                <a16:creationId xmlns:a16="http://schemas.microsoft.com/office/drawing/2014/main" id="{A3EA2202-E1F2-2C08-2AB1-52608A125E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139" y="2935573"/>
            <a:ext cx="4619296" cy="1942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343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3FDB3-3C83-F85D-1452-6506C45B0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1F65D6B9-68F4-55AE-4FF5-38A5B33AC060}"/>
              </a:ext>
            </a:extLst>
          </p:cNvPr>
          <p:cNvSpPr/>
          <p:nvPr/>
        </p:nvSpPr>
        <p:spPr>
          <a:xfrm>
            <a:off x="361337" y="324466"/>
            <a:ext cx="10992463" cy="461665"/>
          </a:xfrm>
          <a:prstGeom prst="flowChartAlternateProcess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pc="50" dirty="0">
                <a:ln w="0"/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ARS in RERA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2ED9426B-D9FD-81AF-4D0F-F8C9F0892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D8287-AC9F-44FE-9E4A-1C5DD6BEAC35}" type="datetime5">
              <a:rPr lang="en-US" sz="1600" smtClean="0">
                <a:solidFill>
                  <a:schemeClr val="tx1"/>
                </a:solidFill>
              </a:rPr>
              <a:t>19-Mar-25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57667C9-52C5-89C3-4102-42992B73C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E8A4C-3D61-4533-84DB-57FA52993AD8}" type="slidenum">
              <a:rPr lang="en-US" sz="1800" smtClean="0">
                <a:solidFill>
                  <a:schemeClr val="tx1"/>
                </a:solidFill>
              </a:rPr>
              <a:t>7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267DF2-3D62-ECB3-589E-0B0D57DBCC96}"/>
              </a:ext>
            </a:extLst>
          </p:cNvPr>
          <p:cNvSpPr/>
          <p:nvPr/>
        </p:nvSpPr>
        <p:spPr>
          <a:xfrm>
            <a:off x="2032819" y="957629"/>
            <a:ext cx="7949381" cy="5014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Need for RERA - </a:t>
            </a:r>
            <a:r>
              <a:rPr lang="en-US" sz="3200" b="1" dirty="0" err="1"/>
              <a:t>Cont</a:t>
            </a:r>
            <a:endParaRPr lang="en-IN" sz="3200" b="1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E0E0165-B2CA-29A6-5AEF-FC0F4DB0465D}"/>
              </a:ext>
            </a:extLst>
          </p:cNvPr>
          <p:cNvSpPr/>
          <p:nvPr/>
        </p:nvSpPr>
        <p:spPr>
          <a:xfrm>
            <a:off x="536027" y="1630569"/>
            <a:ext cx="6243145" cy="45337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tabLst>
                <a:tab pos="4305300" algn="l"/>
                <a:tab pos="4395788" algn="l"/>
              </a:tabLst>
            </a:pPr>
            <a:r>
              <a:rPr lang="en-IN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Need for RERA</a:t>
            </a:r>
          </a:p>
          <a:p>
            <a:pPr marL="457200" indent="-457200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800" dirty="0"/>
              <a:t>Protect Homebuyers and</a:t>
            </a:r>
          </a:p>
          <a:p>
            <a:pPr marL="457200" indent="-457200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800" dirty="0"/>
              <a:t>Promote Accountability</a:t>
            </a:r>
          </a:p>
          <a:p>
            <a:pPr marL="914400" lvl="1" indent="-457200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800" dirty="0"/>
              <a:t>Mandatory Regn</a:t>
            </a:r>
          </a:p>
          <a:p>
            <a:pPr marL="914400" lvl="1" indent="-457200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800" dirty="0"/>
              <a:t>Track of project progress</a:t>
            </a:r>
          </a:p>
          <a:p>
            <a:pPr marL="914400" lvl="1" indent="-457200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800" dirty="0"/>
              <a:t>Strict Penalties</a:t>
            </a:r>
          </a:p>
          <a:p>
            <a:pPr marL="914400" lvl="1" indent="-457200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800" dirty="0"/>
              <a:t>Quick Dispute Resolution through RERA Tribunals</a:t>
            </a:r>
          </a:p>
        </p:txBody>
      </p:sp>
      <p:pic>
        <p:nvPicPr>
          <p:cNvPr id="6" name="Picture 5" descr="Close-up of a pen and a blue paper">
            <a:extLst>
              <a:ext uri="{FF2B5EF4-FFF2-40B4-BE49-F238E27FC236}">
                <a16:creationId xmlns:a16="http://schemas.microsoft.com/office/drawing/2014/main" id="{5336FA58-C4E4-94B9-16EB-087BA63DEB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071" y="2388477"/>
            <a:ext cx="4808183" cy="254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061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3FDB3-3C83-F85D-1452-6506C45B0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1F65D6B9-68F4-55AE-4FF5-38A5B33AC060}"/>
              </a:ext>
            </a:extLst>
          </p:cNvPr>
          <p:cNvSpPr/>
          <p:nvPr/>
        </p:nvSpPr>
        <p:spPr>
          <a:xfrm>
            <a:off x="361337" y="324466"/>
            <a:ext cx="10992463" cy="461665"/>
          </a:xfrm>
          <a:prstGeom prst="flowChartAlternateProcess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pc="50" dirty="0">
                <a:ln w="0"/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ARS in RERA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2ED9426B-D9FD-81AF-4D0F-F8C9F0892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B0B1-F570-4D6D-8547-D76B87960F5A}" type="datetime5">
              <a:rPr lang="en-US" sz="1600" smtClean="0">
                <a:solidFill>
                  <a:schemeClr val="tx1"/>
                </a:solidFill>
              </a:rPr>
              <a:t>19-Mar-25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57667C9-52C5-89C3-4102-42992B73C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E8A4C-3D61-4533-84DB-57FA52993AD8}" type="slidenum">
              <a:rPr lang="en-US" sz="1800" smtClean="0">
                <a:solidFill>
                  <a:schemeClr val="tx1"/>
                </a:solidFill>
              </a:rPr>
              <a:t>8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25D1DA-9880-BA8F-D241-A55C7EFE3ECC}"/>
              </a:ext>
            </a:extLst>
          </p:cNvPr>
          <p:cNvSpPr/>
          <p:nvPr/>
        </p:nvSpPr>
        <p:spPr>
          <a:xfrm>
            <a:off x="1713356" y="936329"/>
            <a:ext cx="7949381" cy="5014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Objective of RERA</a:t>
            </a:r>
            <a:endParaRPr lang="en-IN" sz="3200" b="1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025874-51A9-3FA8-567A-20FD07FA5A47}"/>
              </a:ext>
            </a:extLst>
          </p:cNvPr>
          <p:cNvSpPr/>
          <p:nvPr/>
        </p:nvSpPr>
        <p:spPr>
          <a:xfrm>
            <a:off x="361337" y="1596572"/>
            <a:ext cx="6381015" cy="460097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marL="457200" indent="-4572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US" sz="2800" dirty="0"/>
              <a:t>Regulation &amp; Promotion of the Real Estate Sector</a:t>
            </a:r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800" dirty="0"/>
              <a:t>Enhancing Transparency and Accountability</a:t>
            </a:r>
            <a:endParaRPr lang="en-US" sz="2800" dirty="0"/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800" dirty="0"/>
              <a:t>Protecting Homebuyers' Interests</a:t>
            </a:r>
            <a:endParaRPr lang="en-US" sz="2800" dirty="0"/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800" dirty="0"/>
              <a:t>Ensuring Timely Project Completion</a:t>
            </a:r>
            <a:endParaRPr lang="en-US" sz="2800" dirty="0"/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US" sz="2800" dirty="0"/>
              <a:t>Creating a Fast-Track Dispute Resolution Mechanism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92EE6FA-E572-C409-0059-646B24774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488621" y="2229912"/>
            <a:ext cx="3941380" cy="3691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3860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3FDB3-3C83-F85D-1452-6506C45B0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1F65D6B9-68F4-55AE-4FF5-38A5B33AC060}"/>
              </a:ext>
            </a:extLst>
          </p:cNvPr>
          <p:cNvSpPr/>
          <p:nvPr/>
        </p:nvSpPr>
        <p:spPr>
          <a:xfrm>
            <a:off x="361337" y="324466"/>
            <a:ext cx="10992463" cy="461665"/>
          </a:xfrm>
          <a:prstGeom prst="flowChartAlternateProcess">
            <a:avLst/>
          </a:prstGeom>
          <a:ln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spc="50" dirty="0">
                <a:ln w="0"/>
                <a:solidFill>
                  <a:schemeClr val="bg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ARS in RERA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2ED9426B-D9FD-81AF-4D0F-F8C9F0892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AA152-18CF-4E62-8C3E-7DF65DC9642E}" type="datetime5">
              <a:rPr lang="en-US" sz="1600" smtClean="0">
                <a:solidFill>
                  <a:schemeClr val="tx1"/>
                </a:solidFill>
              </a:rPr>
              <a:t>19-Mar-25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57667C9-52C5-89C3-4102-42992B73C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E8A4C-3D61-4533-84DB-57FA52993AD8}" type="slidenum">
              <a:rPr lang="en-US" sz="1800" smtClean="0">
                <a:solidFill>
                  <a:schemeClr val="tx1"/>
                </a:solidFill>
              </a:rPr>
              <a:t>9</a:t>
            </a:fld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05B44C-2718-5024-B2EF-895924C66BCE}"/>
              </a:ext>
            </a:extLst>
          </p:cNvPr>
          <p:cNvSpPr/>
          <p:nvPr/>
        </p:nvSpPr>
        <p:spPr>
          <a:xfrm>
            <a:off x="1882877" y="1036456"/>
            <a:ext cx="7949381" cy="5014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Applicability of RERA</a:t>
            </a:r>
            <a:endParaRPr lang="en-IN" sz="3200" b="1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0FC450F-9A9F-2AE9-375F-07A4536FEAD0}"/>
              </a:ext>
            </a:extLst>
          </p:cNvPr>
          <p:cNvSpPr/>
          <p:nvPr/>
        </p:nvSpPr>
        <p:spPr>
          <a:xfrm>
            <a:off x="513737" y="1711843"/>
            <a:ext cx="7396886" cy="443377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pPr algn="just">
              <a:tabLst>
                <a:tab pos="4305300" algn="l"/>
                <a:tab pos="4395788" algn="l"/>
              </a:tabLst>
            </a:pPr>
            <a:r>
              <a:rPr lang="en-IN" sz="2400" b="1" dirty="0"/>
              <a:t>Projects Covered</a:t>
            </a:r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US" sz="2400" dirty="0"/>
              <a:t>All residential &amp; commercial projects exceeding a certain area or number of units</a:t>
            </a:r>
            <a:endParaRPr lang="en-IN" sz="2400" dirty="0"/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US" sz="2400" dirty="0"/>
              <a:t>Ongoing projects without completion certificates</a:t>
            </a:r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400" dirty="0"/>
              <a:t>Joint Development &amp; Redevelopment Projects</a:t>
            </a:r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endParaRPr lang="en-IN" sz="2400" dirty="0"/>
          </a:p>
          <a:p>
            <a:pPr algn="just">
              <a:tabLst>
                <a:tab pos="4305300" algn="l"/>
                <a:tab pos="4395788" algn="l"/>
              </a:tabLst>
            </a:pPr>
            <a:r>
              <a:rPr lang="en-IN" sz="2400" b="1" dirty="0"/>
              <a:t>Persons Covered</a:t>
            </a:r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400" dirty="0"/>
              <a:t>Promoters / Developers</a:t>
            </a:r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400" dirty="0"/>
              <a:t>Real Estate Agents / Brokers</a:t>
            </a:r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4305300" algn="l"/>
                <a:tab pos="4395788" algn="l"/>
              </a:tabLst>
            </a:pPr>
            <a:r>
              <a:rPr lang="en-IN" sz="2400" dirty="0"/>
              <a:t>Homebuyers / Allottees</a:t>
            </a:r>
          </a:p>
          <a:p>
            <a:pPr algn="just">
              <a:tabLst>
                <a:tab pos="4305300" algn="l"/>
                <a:tab pos="4395788" algn="l"/>
              </a:tabLst>
            </a:pPr>
            <a:endParaRPr lang="en-IN" sz="2400" dirty="0"/>
          </a:p>
        </p:txBody>
      </p:sp>
      <p:pic>
        <p:nvPicPr>
          <p:cNvPr id="8" name="Picture 7" descr="A close-up of a model of a building">
            <a:extLst>
              <a:ext uri="{FF2B5EF4-FFF2-40B4-BE49-F238E27FC236}">
                <a16:creationId xmlns:a16="http://schemas.microsoft.com/office/drawing/2014/main" id="{61EDF186-B697-209D-0A69-404123DE08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" t="22195" r="6959" b="42690"/>
          <a:stretch/>
        </p:blipFill>
        <p:spPr>
          <a:xfrm>
            <a:off x="8153400" y="2711109"/>
            <a:ext cx="3840126" cy="214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8889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</TotalTime>
  <Words>2356</Words>
  <Application>Microsoft Office PowerPoint</Application>
  <PresentationFormat>Widescreen</PresentationFormat>
  <Paragraphs>531</Paragraphs>
  <Slides>28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Aptos</vt:lpstr>
      <vt:lpstr>Aptos Body</vt:lpstr>
      <vt:lpstr>Aptos Display</vt:lpstr>
      <vt:lpstr>Arial</vt:lpstr>
      <vt:lpstr>Calibri</vt:lpstr>
      <vt:lpstr>Wingdings</vt:lpstr>
      <vt:lpstr>Office Theme</vt:lpstr>
      <vt:lpstr>Office Theme</vt:lpstr>
      <vt:lpstr>      Association of Corporate Advisors and Executives  CERTIFICATE COURSE  BUILDING YOUR PRACTICE IN RERA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Pinky Agarwal</dc:creator>
  <cp:lastModifiedBy>Pinky Agarwal</cp:lastModifiedBy>
  <cp:revision>18</cp:revision>
  <cp:lastPrinted>2025-03-18T08:31:16Z</cp:lastPrinted>
  <dcterms:created xsi:type="dcterms:W3CDTF">2025-03-16T08:29:58Z</dcterms:created>
  <dcterms:modified xsi:type="dcterms:W3CDTF">2025-03-19T04:53:25Z</dcterms:modified>
</cp:coreProperties>
</file>