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67.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notesSlides/notesSlide34.xml" ContentType="application/vnd.openxmlformats-officedocument.presentationml.notesSlide+xml"/>
  <Override PartName="/ppt/notesSlides/notesSlide63.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layout2.xml" ContentType="application/vnd.openxmlformats-officedocument.drawingml.diagramLayout+xml"/>
  <Override PartName="/ppt/slides/slide49.xml" ContentType="application/vnd.openxmlformats-officedocument.presentationml.slide+xml"/>
  <Override PartName="/ppt/slides/slide7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notesSlides/notesSlide69.xml" ContentType="application/vnd.openxmlformats-officedocument.presentationml.notesSlide+xml"/>
  <Override PartName="/ppt/metadata" ContentType="application/binary"/>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notesSlides/notesSlide1.xml" ContentType="application/vnd.openxmlformats-officedocument.presentationml.notesSlide+xml"/>
  <Override PartName="/ppt/diagrams/colors2.xml" ContentType="application/vnd.openxmlformats-officedocument.drawingml.diagramColors+xml"/>
  <Override PartName="/ppt/notesSlides/notesSlide59.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diagrams/drawing1.xml" ContentType="application/vnd.ms-office.drawingml.diagramDrawing+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diagrams/quickStyle1.xml" ContentType="application/vnd.openxmlformats-officedocument.drawingml.diagramStyl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diagrams/data1.xml" ContentType="application/vnd.openxmlformats-officedocument.drawingml.diagramData+xml"/>
  <Default Extension="jpg" ContentType="image/jpeg"/>
  <Override PartName="/ppt/slides/slide29.xml" ContentType="application/vnd.openxmlformats-officedocument.presentationml.slide+xml"/>
  <Override PartName="/ppt/slides/slide76.xml" ContentType="application/vnd.openxmlformats-officedocument.presentationml.slide+xml"/>
  <Override PartName="/ppt/notesSlides/notesSlide78.xml" ContentType="application/vnd.openxmlformats-officedocument.presentationml.notesSlide+xml"/>
  <Override PartName="/ppt/diagrams/drawing2.xml" ContentType="application/vnd.ms-office.drawingml.diagramDrawing+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1"/>
  </p:notesMasterIdLst>
  <p:sldIdLst>
    <p:sldId id="256" r:id="rId2"/>
    <p:sldId id="367" r:id="rId3"/>
    <p:sldId id="390" r:id="rId4"/>
    <p:sldId id="391" r:id="rId5"/>
    <p:sldId id="368" r:id="rId6"/>
    <p:sldId id="369" r:id="rId7"/>
    <p:sldId id="370" r:id="rId8"/>
    <p:sldId id="371" r:id="rId9"/>
    <p:sldId id="372" r:id="rId10"/>
    <p:sldId id="373" r:id="rId11"/>
    <p:sldId id="374" r:id="rId12"/>
    <p:sldId id="375" r:id="rId13"/>
    <p:sldId id="386" r:id="rId14"/>
    <p:sldId id="388" r:id="rId15"/>
    <p:sldId id="389" r:id="rId16"/>
    <p:sldId id="445" r:id="rId17"/>
    <p:sldId id="446" r:id="rId18"/>
    <p:sldId id="447" r:id="rId19"/>
    <p:sldId id="448" r:id="rId20"/>
    <p:sldId id="409" r:id="rId21"/>
    <p:sldId id="382" r:id="rId22"/>
    <p:sldId id="383" r:id="rId23"/>
    <p:sldId id="384" r:id="rId24"/>
    <p:sldId id="376" r:id="rId25"/>
    <p:sldId id="377" r:id="rId26"/>
    <p:sldId id="378" r:id="rId27"/>
    <p:sldId id="379" r:id="rId28"/>
    <p:sldId id="380" r:id="rId29"/>
    <p:sldId id="381" r:id="rId30"/>
    <p:sldId id="385" r:id="rId31"/>
    <p:sldId id="392" r:id="rId32"/>
    <p:sldId id="394" r:id="rId33"/>
    <p:sldId id="395" r:id="rId34"/>
    <p:sldId id="393" r:id="rId35"/>
    <p:sldId id="396" r:id="rId36"/>
    <p:sldId id="397" r:id="rId37"/>
    <p:sldId id="398" r:id="rId38"/>
    <p:sldId id="399" r:id="rId39"/>
    <p:sldId id="400" r:id="rId40"/>
    <p:sldId id="410" r:id="rId41"/>
    <p:sldId id="411" r:id="rId42"/>
    <p:sldId id="412" r:id="rId43"/>
    <p:sldId id="413" r:id="rId44"/>
    <p:sldId id="414" r:id="rId45"/>
    <p:sldId id="416" r:id="rId46"/>
    <p:sldId id="417" r:id="rId47"/>
    <p:sldId id="441" r:id="rId48"/>
    <p:sldId id="418" r:id="rId49"/>
    <p:sldId id="419" r:id="rId50"/>
    <p:sldId id="420" r:id="rId51"/>
    <p:sldId id="421" r:id="rId52"/>
    <p:sldId id="422" r:id="rId53"/>
    <p:sldId id="428" r:id="rId54"/>
    <p:sldId id="429" r:id="rId55"/>
    <p:sldId id="430" r:id="rId56"/>
    <p:sldId id="431" r:id="rId57"/>
    <p:sldId id="432" r:id="rId58"/>
    <p:sldId id="433" r:id="rId59"/>
    <p:sldId id="401" r:id="rId60"/>
    <p:sldId id="402" r:id="rId61"/>
    <p:sldId id="442" r:id="rId62"/>
    <p:sldId id="403" r:id="rId63"/>
    <p:sldId id="404" r:id="rId64"/>
    <p:sldId id="405" r:id="rId65"/>
    <p:sldId id="406" r:id="rId66"/>
    <p:sldId id="407" r:id="rId67"/>
    <p:sldId id="408" r:id="rId68"/>
    <p:sldId id="423" r:id="rId69"/>
    <p:sldId id="424" r:id="rId70"/>
    <p:sldId id="425" r:id="rId71"/>
    <p:sldId id="426" r:id="rId72"/>
    <p:sldId id="427" r:id="rId73"/>
    <p:sldId id="434" r:id="rId74"/>
    <p:sldId id="435" r:id="rId75"/>
    <p:sldId id="436" r:id="rId76"/>
    <p:sldId id="437" r:id="rId77"/>
    <p:sldId id="438" r:id="rId78"/>
    <p:sldId id="439" r:id="rId79"/>
    <p:sldId id="440" r:id="rId80"/>
  </p:sldIdLst>
  <p:sldSz cx="12192000" cy="6858000"/>
  <p:notesSz cx="6858000" cy="9144000"/>
  <p:embeddedFontLst>
    <p:embeddedFont>
      <p:font typeface="Garamond" pitchFamily="18" charset="0"/>
      <p:regular r:id="rId82"/>
      <p:bold r:id="rId83"/>
      <p:italic r:id="rId84"/>
    </p:embeddedFont>
    <p:embeddedFont>
      <p:font typeface="Gill Sans" charset="0"/>
      <p:regular r:id="rId85"/>
      <p:bold r:id="rId86"/>
    </p:embeddedFont>
    <p:embeddedFont>
      <p:font typeface="Sorts Mill Goudy" charset="0"/>
      <p:regular r:id="rId87"/>
      <p:italic r:id="rId88"/>
    </p:embeddedFont>
    <p:embeddedFont>
      <p:font typeface="Book Antiqua" pitchFamily="18" charset="0"/>
      <p:regular r:id="rId89"/>
      <p:bold r:id="rId90"/>
      <p:italic r:id="rId91"/>
      <p:boldItalic r:id="rId92"/>
    </p:embeddedFont>
    <p:embeddedFont>
      <p:font typeface="Calibri" pitchFamily="34" charset="0"/>
      <p:regular r:id="rId93"/>
      <p:bold r:id="rId94"/>
      <p:italic r:id="rId95"/>
      <p:boldItalic r:id="rId9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13" roundtripDataSignature="AMtx7mgjAoMaFDIHrm8poykAWmoFcBoW2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29390042-019D-49C1-83D5-C67D43DA1A87}">
  <a:tblStyle styleId="{29390042-019D-49C1-83D5-C67D43DA1A87}" styleName="Table_0">
    <a:wholeTbl>
      <a:tcTxStyle b="off" i="off">
        <a:font>
          <a:latin typeface="Gill Sans MT"/>
          <a:ea typeface="Gill Sans MT"/>
          <a:cs typeface="Gill Sans MT"/>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BEEEE"/>
          </a:solidFill>
        </a:fill>
      </a:tcStyle>
    </a:wholeTbl>
    <a:band1H>
      <a:tcTxStyle/>
      <a:tcStyle>
        <a:tcBdr/>
        <a:fill>
          <a:solidFill>
            <a:srgbClr val="D5DBDB"/>
          </a:solidFill>
        </a:fill>
      </a:tcStyle>
    </a:band1H>
    <a:band2H>
      <a:tcTxStyle/>
      <a:tcStyle>
        <a:tcBdr/>
      </a:tcStyle>
    </a:band2H>
    <a:band1V>
      <a:tcTxStyle/>
      <a:tcStyle>
        <a:tcBdr/>
        <a:fill>
          <a:solidFill>
            <a:srgbClr val="D5DBDB"/>
          </a:solidFill>
        </a:fill>
      </a:tcStyle>
    </a:band1V>
    <a:band2V>
      <a:tcTxStyle/>
      <a:tcStyle>
        <a:tcBdr/>
      </a:tcStyle>
    </a:band2V>
    <a:lastCol>
      <a:tcTxStyle b="on" i="off">
        <a:font>
          <a:latin typeface="Gill Sans MT"/>
          <a:ea typeface="Gill Sans MT"/>
          <a:cs typeface="Gill Sans MT"/>
        </a:font>
        <a:schemeClr val="lt1"/>
      </a:tcTxStyle>
      <a:tcStyle>
        <a:tcBdr/>
        <a:fill>
          <a:solidFill>
            <a:schemeClr val="accent1"/>
          </a:solidFill>
        </a:fill>
      </a:tcStyle>
    </a:lastCol>
    <a:firstCol>
      <a:tcTxStyle b="on" i="off">
        <a:font>
          <a:latin typeface="Gill Sans MT"/>
          <a:ea typeface="Gill Sans MT"/>
          <a:cs typeface="Gill Sans MT"/>
        </a:font>
        <a:schemeClr val="lt1"/>
      </a:tcTxStyle>
      <a:tcStyle>
        <a:tcBdr/>
        <a:fill>
          <a:solidFill>
            <a:schemeClr val="accent1"/>
          </a:solidFill>
        </a:fill>
      </a:tcStyle>
    </a:firstCol>
    <a:lastRow>
      <a:tcTxStyle b="on" i="off">
        <a:font>
          <a:latin typeface="Gill Sans MT"/>
          <a:ea typeface="Gill Sans MT"/>
          <a:cs typeface="Gill Sans MT"/>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Gill Sans MT"/>
          <a:ea typeface="Gill Sans MT"/>
          <a:cs typeface="Gill Sans MT"/>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A67688D5-D744-4E86-99FC-101A27763B65}" styleName="Table_1">
    <a:wholeTbl>
      <a:tcTxStyle b="off" i="off">
        <a:font>
          <a:latin typeface="Gill Sans MT"/>
          <a:ea typeface="Gill Sans MT"/>
          <a:cs typeface="Gill Sans MT"/>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7" d="100"/>
          <a:sy n="67" d="100"/>
        </p:scale>
        <p:origin x="-840" y="-96"/>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font" Target="fonts/font3.fntdata"/><Relationship Id="rId89" Type="http://schemas.openxmlformats.org/officeDocument/2006/relationships/font" Target="fonts/font8.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font" Target="fonts/font11.fnt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font" Target="fonts/font6.fntdata"/><Relationship Id="rId115"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font" Target="fonts/font1.fntdata"/><Relationship Id="rId90" Type="http://schemas.openxmlformats.org/officeDocument/2006/relationships/font" Target="fonts/font9.fntdata"/><Relationship Id="rId95" Type="http://schemas.openxmlformats.org/officeDocument/2006/relationships/font" Target="fonts/font14.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13" Type="http://customschemas.google.com/relationships/presentationmetadata" Target="meta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font" Target="fonts/font4.fntdata"/><Relationship Id="rId93" Type="http://schemas.openxmlformats.org/officeDocument/2006/relationships/font" Target="fonts/font1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font" Target="fonts/font2.fntdata"/><Relationship Id="rId88" Type="http://schemas.openxmlformats.org/officeDocument/2006/relationships/font" Target="fonts/font7.fntdata"/><Relationship Id="rId91" Type="http://schemas.openxmlformats.org/officeDocument/2006/relationships/font" Target="fonts/font10.fntdata"/><Relationship Id="rId96"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14"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font" Target="fonts/font5.fntdata"/><Relationship Id="rId94"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_rels/data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image" Target="../media/image18.jpeg"/><Relationship Id="rId5" Type="http://schemas.openxmlformats.org/officeDocument/2006/relationships/image" Target="../media/image22.jpeg"/><Relationship Id="rId4" Type="http://schemas.openxmlformats.org/officeDocument/2006/relationships/image" Target="../media/image21.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image" Target="../media/image22.jpg"/><Relationship Id="rId5" Type="http://schemas.openxmlformats.org/officeDocument/2006/relationships/image" Target="../media/image26.jpg"/><Relationship Id="rId4" Type="http://schemas.openxmlformats.org/officeDocument/2006/relationships/image" Target="../media/image25.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7B1854-88A5-4A38-9492-3E9840B98D23}" type="doc">
      <dgm:prSet loTypeId="urn:microsoft.com/office/officeart/2005/8/layout/default#1" loCatId="list" qsTypeId="urn:microsoft.com/office/officeart/2005/8/quickstyle/3d3" qsCatId="3D" csTypeId="urn:microsoft.com/office/officeart/2005/8/colors/accent1_2" csCatId="accent1" phldr="1"/>
      <dgm:spPr/>
      <dgm:t>
        <a:bodyPr/>
        <a:lstStyle/>
        <a:p>
          <a:endParaRPr lang="en-US"/>
        </a:p>
      </dgm:t>
    </dgm:pt>
    <dgm:pt modelId="{F243DF05-3F1A-42F6-8D04-2107350E74DC}">
      <dgm:prSet phldrT="[Text]"/>
      <dgm:spPr/>
      <dgm:t>
        <a:bodyPr/>
        <a:lstStyle/>
        <a:p>
          <a:r>
            <a:rPr lang="en-IN" b="1" u="none" dirty="0">
              <a:latin typeface="Garamond" panose="02020404030301010803" pitchFamily="18" charset="0"/>
            </a:rPr>
            <a:t>Standardization Across India</a:t>
          </a:r>
          <a:endParaRPr lang="en-US" u="none" dirty="0">
            <a:latin typeface="Garamond" panose="02020404030301010803" pitchFamily="18" charset="0"/>
          </a:endParaRPr>
        </a:p>
      </dgm:t>
    </dgm:pt>
    <dgm:pt modelId="{A6DFF2C2-1D6A-4A4C-BDE1-D1E1E7251672}" type="parTrans" cxnId="{F4176D52-0AA7-42A6-AFCE-93F9CD2D5BCF}">
      <dgm:prSet/>
      <dgm:spPr/>
      <dgm:t>
        <a:bodyPr/>
        <a:lstStyle/>
        <a:p>
          <a:endParaRPr lang="en-US"/>
        </a:p>
      </dgm:t>
    </dgm:pt>
    <dgm:pt modelId="{11E73230-0DBD-4D06-8BCE-C2554940ACDB}" type="sibTrans" cxnId="{F4176D52-0AA7-42A6-AFCE-93F9CD2D5BCF}">
      <dgm:prSet/>
      <dgm:spPr/>
      <dgm:t>
        <a:bodyPr/>
        <a:lstStyle/>
        <a:p>
          <a:endParaRPr lang="en-US"/>
        </a:p>
      </dgm:t>
    </dgm:pt>
    <dgm:pt modelId="{A96A6E13-0DD2-48A4-A51F-80F6F0CC591B}">
      <dgm:prSet/>
      <dgm:spPr/>
      <dgm:t>
        <a:bodyPr/>
        <a:lstStyle/>
        <a:p>
          <a:r>
            <a:rPr lang="en-IN" b="1" u="none">
              <a:latin typeface="Garamond" panose="02020404030301010803" pitchFamily="18" charset="0"/>
            </a:rPr>
            <a:t>Stronger Consumer Protection</a:t>
          </a:r>
          <a:endParaRPr lang="en-IN" u="none">
            <a:latin typeface="Garamond" panose="02020404030301010803" pitchFamily="18" charset="0"/>
          </a:endParaRPr>
        </a:p>
      </dgm:t>
    </dgm:pt>
    <dgm:pt modelId="{3F4FD1C1-CE14-44D9-87D5-664459FA0138}" type="parTrans" cxnId="{1DE900E6-311E-48D4-9B8C-EB3413B8FFB7}">
      <dgm:prSet/>
      <dgm:spPr/>
      <dgm:t>
        <a:bodyPr/>
        <a:lstStyle/>
        <a:p>
          <a:endParaRPr lang="en-US"/>
        </a:p>
      </dgm:t>
    </dgm:pt>
    <dgm:pt modelId="{EA555703-F0CC-4F74-A44F-E63ED94A0797}" type="sibTrans" cxnId="{1DE900E6-311E-48D4-9B8C-EB3413B8FFB7}">
      <dgm:prSet/>
      <dgm:spPr/>
      <dgm:t>
        <a:bodyPr/>
        <a:lstStyle/>
        <a:p>
          <a:endParaRPr lang="en-US"/>
        </a:p>
      </dgm:t>
    </dgm:pt>
    <dgm:pt modelId="{7BE7D727-4937-4617-995E-C1A5F19A4381}">
      <dgm:prSet/>
      <dgm:spPr/>
      <dgm:t>
        <a:bodyPr/>
        <a:lstStyle/>
        <a:p>
          <a:r>
            <a:rPr lang="en-IN" b="1" u="none">
              <a:latin typeface="Garamond" panose="02020404030301010803" pitchFamily="18" charset="0"/>
            </a:rPr>
            <a:t>Developer Compliance</a:t>
          </a:r>
          <a:endParaRPr lang="en-IN" u="none">
            <a:latin typeface="Garamond" panose="02020404030301010803" pitchFamily="18" charset="0"/>
          </a:endParaRPr>
        </a:p>
      </dgm:t>
    </dgm:pt>
    <dgm:pt modelId="{7E406DB1-9F9C-4CBA-BDFA-987CCBFF24BE}" type="parTrans" cxnId="{1ACEA85F-5D6D-426A-B730-0DF1C176585C}">
      <dgm:prSet/>
      <dgm:spPr/>
      <dgm:t>
        <a:bodyPr/>
        <a:lstStyle/>
        <a:p>
          <a:endParaRPr lang="en-US"/>
        </a:p>
      </dgm:t>
    </dgm:pt>
    <dgm:pt modelId="{FF22D416-18B7-4AAC-A2EF-6479027761DD}" type="sibTrans" cxnId="{1ACEA85F-5D6D-426A-B730-0DF1C176585C}">
      <dgm:prSet/>
      <dgm:spPr/>
      <dgm:t>
        <a:bodyPr/>
        <a:lstStyle/>
        <a:p>
          <a:endParaRPr lang="en-US"/>
        </a:p>
      </dgm:t>
    </dgm:pt>
    <dgm:pt modelId="{75B27B8C-2262-4B55-909E-EE41B87D9AB1}">
      <dgm:prSet/>
      <dgm:spPr/>
      <dgm:t>
        <a:bodyPr/>
        <a:lstStyle/>
        <a:p>
          <a:r>
            <a:rPr lang="en-IN" b="1" u="none">
              <a:latin typeface="Garamond" panose="02020404030301010803" pitchFamily="18" charset="0"/>
            </a:rPr>
            <a:t>Regulatory Authority</a:t>
          </a:r>
          <a:endParaRPr lang="en-IN" u="none">
            <a:latin typeface="Garamond" panose="02020404030301010803" pitchFamily="18" charset="0"/>
          </a:endParaRPr>
        </a:p>
      </dgm:t>
    </dgm:pt>
    <dgm:pt modelId="{84B4D189-9A21-4C98-8500-D8BB3BFCF702}" type="parTrans" cxnId="{9FDF7321-6AD8-46F5-B73A-B45C5882EAA0}">
      <dgm:prSet/>
      <dgm:spPr/>
      <dgm:t>
        <a:bodyPr/>
        <a:lstStyle/>
        <a:p>
          <a:endParaRPr lang="en-US"/>
        </a:p>
      </dgm:t>
    </dgm:pt>
    <dgm:pt modelId="{6F1C0A05-4008-45D0-8F9C-E2EF3D3CA938}" type="sibTrans" cxnId="{9FDF7321-6AD8-46F5-B73A-B45C5882EAA0}">
      <dgm:prSet/>
      <dgm:spPr/>
      <dgm:t>
        <a:bodyPr/>
        <a:lstStyle/>
        <a:p>
          <a:endParaRPr lang="en-US"/>
        </a:p>
      </dgm:t>
    </dgm:pt>
    <dgm:pt modelId="{5DB31F89-892F-455A-A64B-2C40714AAAD6}">
      <dgm:prSet/>
      <dgm:spPr/>
      <dgm:t>
        <a:bodyPr/>
        <a:lstStyle/>
        <a:p>
          <a:r>
            <a:rPr lang="en-IN" b="1" u="none">
              <a:latin typeface="Garamond" panose="02020404030301010803" pitchFamily="18" charset="0"/>
            </a:rPr>
            <a:t>Impact on Ongoing Projects</a:t>
          </a:r>
          <a:endParaRPr lang="en-IN" u="none">
            <a:latin typeface="Garamond" panose="02020404030301010803" pitchFamily="18" charset="0"/>
          </a:endParaRPr>
        </a:p>
      </dgm:t>
    </dgm:pt>
    <dgm:pt modelId="{FF70C1D2-E72E-4B2F-AD8D-0A4C53F78FD4}" type="parTrans" cxnId="{3F9A0904-9128-46F5-91DA-DA0E054656D6}">
      <dgm:prSet/>
      <dgm:spPr/>
      <dgm:t>
        <a:bodyPr/>
        <a:lstStyle/>
        <a:p>
          <a:endParaRPr lang="en-US"/>
        </a:p>
      </dgm:t>
    </dgm:pt>
    <dgm:pt modelId="{373EBE2A-08C8-46E2-A80B-85E556509747}" type="sibTrans" cxnId="{3F9A0904-9128-46F5-91DA-DA0E054656D6}">
      <dgm:prSet/>
      <dgm:spPr/>
      <dgm:t>
        <a:bodyPr/>
        <a:lstStyle/>
        <a:p>
          <a:endParaRPr lang="en-US"/>
        </a:p>
      </dgm:t>
    </dgm:pt>
    <dgm:pt modelId="{1AB860B8-92FA-422B-A5B7-E1740C214E82}" type="pres">
      <dgm:prSet presAssocID="{127B1854-88A5-4A38-9492-3E9840B98D23}" presName="diagram" presStyleCnt="0">
        <dgm:presLayoutVars>
          <dgm:dir/>
          <dgm:resizeHandles val="exact"/>
        </dgm:presLayoutVars>
      </dgm:prSet>
      <dgm:spPr/>
      <dgm:t>
        <a:bodyPr/>
        <a:lstStyle/>
        <a:p>
          <a:endParaRPr lang="en-US"/>
        </a:p>
      </dgm:t>
    </dgm:pt>
    <dgm:pt modelId="{86CC19B7-CE3C-4C02-BD34-E3D650545ADA}" type="pres">
      <dgm:prSet presAssocID="{F243DF05-3F1A-42F6-8D04-2107350E74DC}" presName="node" presStyleLbl="node1" presStyleIdx="0" presStyleCnt="5">
        <dgm:presLayoutVars>
          <dgm:bulletEnabled val="1"/>
        </dgm:presLayoutVars>
      </dgm:prSet>
      <dgm:spPr/>
      <dgm:t>
        <a:bodyPr/>
        <a:lstStyle/>
        <a:p>
          <a:endParaRPr lang="en-US"/>
        </a:p>
      </dgm:t>
    </dgm:pt>
    <dgm:pt modelId="{3D57D2F5-352D-4993-A8DE-FA5EDE475525}" type="pres">
      <dgm:prSet presAssocID="{11E73230-0DBD-4D06-8BCE-C2554940ACDB}" presName="sibTrans" presStyleCnt="0"/>
      <dgm:spPr/>
    </dgm:pt>
    <dgm:pt modelId="{C5448B71-97C7-4134-9A98-5549A6E931E9}" type="pres">
      <dgm:prSet presAssocID="{A96A6E13-0DD2-48A4-A51F-80F6F0CC591B}" presName="node" presStyleLbl="node1" presStyleIdx="1" presStyleCnt="5">
        <dgm:presLayoutVars>
          <dgm:bulletEnabled val="1"/>
        </dgm:presLayoutVars>
      </dgm:prSet>
      <dgm:spPr/>
      <dgm:t>
        <a:bodyPr/>
        <a:lstStyle/>
        <a:p>
          <a:endParaRPr lang="en-US"/>
        </a:p>
      </dgm:t>
    </dgm:pt>
    <dgm:pt modelId="{BF58B507-CA08-46B8-ABD6-8E07AF2579D7}" type="pres">
      <dgm:prSet presAssocID="{EA555703-F0CC-4F74-A44F-E63ED94A0797}" presName="sibTrans" presStyleCnt="0"/>
      <dgm:spPr/>
    </dgm:pt>
    <dgm:pt modelId="{46978A32-6A11-4EA6-9E52-0937487698C0}" type="pres">
      <dgm:prSet presAssocID="{7BE7D727-4937-4617-995E-C1A5F19A4381}" presName="node" presStyleLbl="node1" presStyleIdx="2" presStyleCnt="5">
        <dgm:presLayoutVars>
          <dgm:bulletEnabled val="1"/>
        </dgm:presLayoutVars>
      </dgm:prSet>
      <dgm:spPr/>
      <dgm:t>
        <a:bodyPr/>
        <a:lstStyle/>
        <a:p>
          <a:endParaRPr lang="en-US"/>
        </a:p>
      </dgm:t>
    </dgm:pt>
    <dgm:pt modelId="{1E9CC78F-E6A0-47CA-97F0-016A82B0CA6D}" type="pres">
      <dgm:prSet presAssocID="{FF22D416-18B7-4AAC-A2EF-6479027761DD}" presName="sibTrans" presStyleCnt="0"/>
      <dgm:spPr/>
    </dgm:pt>
    <dgm:pt modelId="{2AF4887D-BDD3-42F0-A9E0-DCB15D1163BC}" type="pres">
      <dgm:prSet presAssocID="{75B27B8C-2262-4B55-909E-EE41B87D9AB1}" presName="node" presStyleLbl="node1" presStyleIdx="3" presStyleCnt="5">
        <dgm:presLayoutVars>
          <dgm:bulletEnabled val="1"/>
        </dgm:presLayoutVars>
      </dgm:prSet>
      <dgm:spPr/>
      <dgm:t>
        <a:bodyPr/>
        <a:lstStyle/>
        <a:p>
          <a:endParaRPr lang="en-US"/>
        </a:p>
      </dgm:t>
    </dgm:pt>
    <dgm:pt modelId="{23DDDB9F-216A-4390-AA1D-A67624D21A2C}" type="pres">
      <dgm:prSet presAssocID="{6F1C0A05-4008-45D0-8F9C-E2EF3D3CA938}" presName="sibTrans" presStyleCnt="0"/>
      <dgm:spPr/>
    </dgm:pt>
    <dgm:pt modelId="{DB1705D0-9B03-4D62-9ACD-52E977ACB5E2}" type="pres">
      <dgm:prSet presAssocID="{5DB31F89-892F-455A-A64B-2C40714AAAD6}" presName="node" presStyleLbl="node1" presStyleIdx="4" presStyleCnt="5">
        <dgm:presLayoutVars>
          <dgm:bulletEnabled val="1"/>
        </dgm:presLayoutVars>
      </dgm:prSet>
      <dgm:spPr/>
      <dgm:t>
        <a:bodyPr/>
        <a:lstStyle/>
        <a:p>
          <a:endParaRPr lang="en-US"/>
        </a:p>
      </dgm:t>
    </dgm:pt>
  </dgm:ptLst>
  <dgm:cxnLst>
    <dgm:cxn modelId="{1ACEA85F-5D6D-426A-B730-0DF1C176585C}" srcId="{127B1854-88A5-4A38-9492-3E9840B98D23}" destId="{7BE7D727-4937-4617-995E-C1A5F19A4381}" srcOrd="2" destOrd="0" parTransId="{7E406DB1-9F9C-4CBA-BDFA-987CCBFF24BE}" sibTransId="{FF22D416-18B7-4AAC-A2EF-6479027761DD}"/>
    <dgm:cxn modelId="{F4176D52-0AA7-42A6-AFCE-93F9CD2D5BCF}" srcId="{127B1854-88A5-4A38-9492-3E9840B98D23}" destId="{F243DF05-3F1A-42F6-8D04-2107350E74DC}" srcOrd="0" destOrd="0" parTransId="{A6DFF2C2-1D6A-4A4C-BDE1-D1E1E7251672}" sibTransId="{11E73230-0DBD-4D06-8BCE-C2554940ACDB}"/>
    <dgm:cxn modelId="{1DE900E6-311E-48D4-9B8C-EB3413B8FFB7}" srcId="{127B1854-88A5-4A38-9492-3E9840B98D23}" destId="{A96A6E13-0DD2-48A4-A51F-80F6F0CC591B}" srcOrd="1" destOrd="0" parTransId="{3F4FD1C1-CE14-44D9-87D5-664459FA0138}" sibTransId="{EA555703-F0CC-4F74-A44F-E63ED94A0797}"/>
    <dgm:cxn modelId="{DA835E41-DAA7-4C31-A911-19E7F3662A57}" type="presOf" srcId="{7BE7D727-4937-4617-995E-C1A5F19A4381}" destId="{46978A32-6A11-4EA6-9E52-0937487698C0}" srcOrd="0" destOrd="0" presId="urn:microsoft.com/office/officeart/2005/8/layout/default#1"/>
    <dgm:cxn modelId="{B7D620C4-8AE0-4258-8432-96492E50EE3F}" type="presOf" srcId="{A96A6E13-0DD2-48A4-A51F-80F6F0CC591B}" destId="{C5448B71-97C7-4134-9A98-5549A6E931E9}" srcOrd="0" destOrd="0" presId="urn:microsoft.com/office/officeart/2005/8/layout/default#1"/>
    <dgm:cxn modelId="{9FDF7321-6AD8-46F5-B73A-B45C5882EAA0}" srcId="{127B1854-88A5-4A38-9492-3E9840B98D23}" destId="{75B27B8C-2262-4B55-909E-EE41B87D9AB1}" srcOrd="3" destOrd="0" parTransId="{84B4D189-9A21-4C98-8500-D8BB3BFCF702}" sibTransId="{6F1C0A05-4008-45D0-8F9C-E2EF3D3CA938}"/>
    <dgm:cxn modelId="{50A725A8-47CA-4E54-9036-D383E3B757DF}" type="presOf" srcId="{F243DF05-3F1A-42F6-8D04-2107350E74DC}" destId="{86CC19B7-CE3C-4C02-BD34-E3D650545ADA}" srcOrd="0" destOrd="0" presId="urn:microsoft.com/office/officeart/2005/8/layout/default#1"/>
    <dgm:cxn modelId="{3F9A0904-9128-46F5-91DA-DA0E054656D6}" srcId="{127B1854-88A5-4A38-9492-3E9840B98D23}" destId="{5DB31F89-892F-455A-A64B-2C40714AAAD6}" srcOrd="4" destOrd="0" parTransId="{FF70C1D2-E72E-4B2F-AD8D-0A4C53F78FD4}" sibTransId="{373EBE2A-08C8-46E2-A80B-85E556509747}"/>
    <dgm:cxn modelId="{89C877D3-44A3-4EB6-9535-C04BAEDA4B38}" type="presOf" srcId="{5DB31F89-892F-455A-A64B-2C40714AAAD6}" destId="{DB1705D0-9B03-4D62-9ACD-52E977ACB5E2}" srcOrd="0" destOrd="0" presId="urn:microsoft.com/office/officeart/2005/8/layout/default#1"/>
    <dgm:cxn modelId="{51F08B40-3C85-480D-AD39-515C87C8A21C}" type="presOf" srcId="{75B27B8C-2262-4B55-909E-EE41B87D9AB1}" destId="{2AF4887D-BDD3-42F0-A9E0-DCB15D1163BC}" srcOrd="0" destOrd="0" presId="urn:microsoft.com/office/officeart/2005/8/layout/default#1"/>
    <dgm:cxn modelId="{7370EF2D-4327-4C99-95D1-D4D837475594}" type="presOf" srcId="{127B1854-88A5-4A38-9492-3E9840B98D23}" destId="{1AB860B8-92FA-422B-A5B7-E1740C214E82}" srcOrd="0" destOrd="0" presId="urn:microsoft.com/office/officeart/2005/8/layout/default#1"/>
    <dgm:cxn modelId="{8B672E08-AF14-45E5-83B2-05D975E0BD5D}" type="presParOf" srcId="{1AB860B8-92FA-422B-A5B7-E1740C214E82}" destId="{86CC19B7-CE3C-4C02-BD34-E3D650545ADA}" srcOrd="0" destOrd="0" presId="urn:microsoft.com/office/officeart/2005/8/layout/default#1"/>
    <dgm:cxn modelId="{32482B31-F643-4522-A7DD-1774BA7797CC}" type="presParOf" srcId="{1AB860B8-92FA-422B-A5B7-E1740C214E82}" destId="{3D57D2F5-352D-4993-A8DE-FA5EDE475525}" srcOrd="1" destOrd="0" presId="urn:microsoft.com/office/officeart/2005/8/layout/default#1"/>
    <dgm:cxn modelId="{E33C72F7-0E4A-4ED4-8A48-CF5F1DD124BB}" type="presParOf" srcId="{1AB860B8-92FA-422B-A5B7-E1740C214E82}" destId="{C5448B71-97C7-4134-9A98-5549A6E931E9}" srcOrd="2" destOrd="0" presId="urn:microsoft.com/office/officeart/2005/8/layout/default#1"/>
    <dgm:cxn modelId="{65D46A0F-2C5E-482E-9E69-55611A078028}" type="presParOf" srcId="{1AB860B8-92FA-422B-A5B7-E1740C214E82}" destId="{BF58B507-CA08-46B8-ABD6-8E07AF2579D7}" srcOrd="3" destOrd="0" presId="urn:microsoft.com/office/officeart/2005/8/layout/default#1"/>
    <dgm:cxn modelId="{60D7AC38-C23C-45D2-B419-3D140D023BE6}" type="presParOf" srcId="{1AB860B8-92FA-422B-A5B7-E1740C214E82}" destId="{46978A32-6A11-4EA6-9E52-0937487698C0}" srcOrd="4" destOrd="0" presId="urn:microsoft.com/office/officeart/2005/8/layout/default#1"/>
    <dgm:cxn modelId="{CD970742-CBCB-4DDC-BB54-8DADF5A5DB8B}" type="presParOf" srcId="{1AB860B8-92FA-422B-A5B7-E1740C214E82}" destId="{1E9CC78F-E6A0-47CA-97F0-016A82B0CA6D}" srcOrd="5" destOrd="0" presId="urn:microsoft.com/office/officeart/2005/8/layout/default#1"/>
    <dgm:cxn modelId="{34BD8718-010D-4A10-BABE-38BF8A56198E}" type="presParOf" srcId="{1AB860B8-92FA-422B-A5B7-E1740C214E82}" destId="{2AF4887D-BDD3-42F0-A9E0-DCB15D1163BC}" srcOrd="6" destOrd="0" presId="urn:microsoft.com/office/officeart/2005/8/layout/default#1"/>
    <dgm:cxn modelId="{7C574B79-03AE-4523-A734-92C0FF20D1C2}" type="presParOf" srcId="{1AB860B8-92FA-422B-A5B7-E1740C214E82}" destId="{23DDDB9F-216A-4390-AA1D-A67624D21A2C}" srcOrd="7" destOrd="0" presId="urn:microsoft.com/office/officeart/2005/8/layout/default#1"/>
    <dgm:cxn modelId="{B3A40832-703A-4A2A-8D51-A7D87D108DBD}" type="presParOf" srcId="{1AB860B8-92FA-422B-A5B7-E1740C214E82}" destId="{DB1705D0-9B03-4D62-9ACD-52E977ACB5E2}" srcOrd="8" destOrd="0" presId="urn:microsoft.com/office/officeart/2005/8/layout/defaul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65A7AE1-E4C9-41F8-A878-EC03EDB6DB4F}" type="doc">
      <dgm:prSet loTypeId="urn:microsoft.com/office/officeart/2008/layout/PictureStrips" loCatId="picture" qsTypeId="urn:microsoft.com/office/officeart/2005/8/quickstyle/simple1" qsCatId="simple" csTypeId="urn:microsoft.com/office/officeart/2005/8/colors/accent1_2" csCatId="accent1" phldr="1"/>
      <dgm:spPr/>
      <dgm:t>
        <a:bodyPr/>
        <a:lstStyle/>
        <a:p>
          <a:endParaRPr lang="en-US"/>
        </a:p>
      </dgm:t>
    </dgm:pt>
    <dgm:pt modelId="{89ADD2B5-4984-4850-9C8B-9C7EEF9EC23A}">
      <dgm:prSet phldrT="[Text]" custT="1"/>
      <dgm:spPr/>
      <dgm:t>
        <a:bodyPr/>
        <a:lstStyle/>
        <a:p>
          <a:r>
            <a:rPr lang="en-US" sz="2000" dirty="0">
              <a:latin typeface="Garamond" panose="02020404030301010803" pitchFamily="18" charset="0"/>
            </a:rPr>
            <a:t>Consultancy</a:t>
          </a:r>
        </a:p>
        <a:p>
          <a:r>
            <a:rPr lang="en-US" sz="2000" dirty="0">
              <a:latin typeface="Garamond" panose="02020404030301010803" pitchFamily="18" charset="0"/>
            </a:rPr>
            <a:t>Real estate project Registration</a:t>
          </a:r>
        </a:p>
      </dgm:t>
    </dgm:pt>
    <dgm:pt modelId="{75354CFE-9D38-4242-9E3E-D0063D21CBA4}" type="parTrans" cxnId="{0A59D379-2264-4EF0-AA4B-247D9665753B}">
      <dgm:prSet/>
      <dgm:spPr/>
      <dgm:t>
        <a:bodyPr/>
        <a:lstStyle/>
        <a:p>
          <a:endParaRPr lang="en-US"/>
        </a:p>
      </dgm:t>
    </dgm:pt>
    <dgm:pt modelId="{B24587B4-3D24-4F0C-99BB-372D3575C950}" type="sibTrans" cxnId="{0A59D379-2264-4EF0-AA4B-247D9665753B}">
      <dgm:prSet/>
      <dgm:spPr/>
      <dgm:t>
        <a:bodyPr/>
        <a:lstStyle/>
        <a:p>
          <a:endParaRPr lang="en-US"/>
        </a:p>
      </dgm:t>
    </dgm:pt>
    <dgm:pt modelId="{CE2F1C44-325A-4590-8D03-0E748CB0345E}">
      <dgm:prSet phldrT="[Text]"/>
      <dgm:spPr/>
      <dgm:t>
        <a:bodyPr/>
        <a:lstStyle/>
        <a:p>
          <a:r>
            <a:rPr lang="en-US" dirty="0">
              <a:latin typeface="Garamond" panose="02020404030301010803" pitchFamily="18" charset="0"/>
            </a:rPr>
            <a:t>Compliance and Financial Discipline</a:t>
          </a:r>
          <a:endParaRPr lang="en-US" dirty="0"/>
        </a:p>
      </dgm:t>
    </dgm:pt>
    <dgm:pt modelId="{38103267-8C83-41CB-80CF-DC8145104A2C}" type="parTrans" cxnId="{B62EF99F-A59F-4F27-821D-F8710A3C6B7C}">
      <dgm:prSet/>
      <dgm:spPr/>
      <dgm:t>
        <a:bodyPr/>
        <a:lstStyle/>
        <a:p>
          <a:endParaRPr lang="en-US"/>
        </a:p>
      </dgm:t>
    </dgm:pt>
    <dgm:pt modelId="{1FE50CC6-89F1-46C6-B6E1-BE7ACFEF665F}" type="sibTrans" cxnId="{B62EF99F-A59F-4F27-821D-F8710A3C6B7C}">
      <dgm:prSet/>
      <dgm:spPr/>
      <dgm:t>
        <a:bodyPr/>
        <a:lstStyle/>
        <a:p>
          <a:endParaRPr lang="en-US"/>
        </a:p>
      </dgm:t>
    </dgm:pt>
    <dgm:pt modelId="{D5627831-1F8B-4EA8-9D6B-CE0913E9A2D2}">
      <dgm:prSet phldrT="[Text]"/>
      <dgm:spPr/>
      <dgm:t>
        <a:bodyPr/>
        <a:lstStyle/>
        <a:p>
          <a:r>
            <a:rPr lang="en-US" dirty="0">
              <a:latin typeface="Garamond" panose="02020404030301010803" pitchFamily="18" charset="0"/>
            </a:rPr>
            <a:t>Consumer Protection</a:t>
          </a:r>
        </a:p>
      </dgm:t>
    </dgm:pt>
    <dgm:pt modelId="{82039FFB-2323-449A-BA7C-B5EF4D392916}" type="parTrans" cxnId="{92EDCE84-3946-44A4-8BFA-3883A3E93BEC}">
      <dgm:prSet/>
      <dgm:spPr/>
      <dgm:t>
        <a:bodyPr/>
        <a:lstStyle/>
        <a:p>
          <a:endParaRPr lang="en-US"/>
        </a:p>
      </dgm:t>
    </dgm:pt>
    <dgm:pt modelId="{638746C3-4959-47A5-BBDD-BC02C31CE7EC}" type="sibTrans" cxnId="{92EDCE84-3946-44A4-8BFA-3883A3E93BEC}">
      <dgm:prSet/>
      <dgm:spPr/>
      <dgm:t>
        <a:bodyPr/>
        <a:lstStyle/>
        <a:p>
          <a:endParaRPr lang="en-US"/>
        </a:p>
      </dgm:t>
    </dgm:pt>
    <dgm:pt modelId="{F071BD10-82F3-4E14-B6DD-C6B4FFB0F806}">
      <dgm:prSet phldrT="[Text]"/>
      <dgm:spPr/>
      <dgm:t>
        <a:bodyPr/>
        <a:lstStyle/>
        <a:p>
          <a:r>
            <a:rPr lang="en-US" dirty="0">
              <a:latin typeface="Garamond" panose="02020404030301010803" pitchFamily="18" charset="0"/>
            </a:rPr>
            <a:t>Complaint </a:t>
          </a:r>
          <a:r>
            <a:rPr lang="en-US" dirty="0" err="1">
              <a:latin typeface="Garamond" panose="02020404030301010803" pitchFamily="18" charset="0"/>
            </a:rPr>
            <a:t>Redressal</a:t>
          </a:r>
          <a:endParaRPr lang="en-US" dirty="0">
            <a:latin typeface="Garamond" panose="02020404030301010803" pitchFamily="18" charset="0"/>
          </a:endParaRPr>
        </a:p>
      </dgm:t>
    </dgm:pt>
    <dgm:pt modelId="{A9927BB2-BAF9-47D1-8ECF-3DAEEF4C902E}" type="parTrans" cxnId="{E205B56F-60C5-49B8-ACFB-3BA0ADA50A4D}">
      <dgm:prSet/>
      <dgm:spPr/>
      <dgm:t>
        <a:bodyPr/>
        <a:lstStyle/>
        <a:p>
          <a:endParaRPr lang="en-US"/>
        </a:p>
      </dgm:t>
    </dgm:pt>
    <dgm:pt modelId="{FE4FF9FA-E2F4-4059-B86D-DFB9E472EA18}" type="sibTrans" cxnId="{E205B56F-60C5-49B8-ACFB-3BA0ADA50A4D}">
      <dgm:prSet/>
      <dgm:spPr/>
      <dgm:t>
        <a:bodyPr/>
        <a:lstStyle/>
        <a:p>
          <a:endParaRPr lang="en-US"/>
        </a:p>
      </dgm:t>
    </dgm:pt>
    <dgm:pt modelId="{7C6CCFF7-20CA-46F2-8ABF-26FFB1BEADB6}">
      <dgm:prSet phldrT="[Text]"/>
      <dgm:spPr/>
      <dgm:t>
        <a:bodyPr/>
        <a:lstStyle/>
        <a:p>
          <a:r>
            <a:rPr lang="en-US" dirty="0">
              <a:latin typeface="Garamond" panose="02020404030301010803" pitchFamily="18" charset="0"/>
            </a:rPr>
            <a:t>Consultancy</a:t>
          </a:r>
        </a:p>
        <a:p>
          <a:r>
            <a:rPr lang="en-US" dirty="0">
              <a:latin typeface="Garamond" panose="02020404030301010803" pitchFamily="18" charset="0"/>
            </a:rPr>
            <a:t>Real estate agent Registration</a:t>
          </a:r>
        </a:p>
      </dgm:t>
    </dgm:pt>
    <dgm:pt modelId="{345B1FE3-136C-4A40-9F07-7613E559C35E}" type="parTrans" cxnId="{91F67072-26DA-41BC-B6D7-E0D2D5C4C189}">
      <dgm:prSet/>
      <dgm:spPr/>
      <dgm:t>
        <a:bodyPr/>
        <a:lstStyle/>
        <a:p>
          <a:endParaRPr lang="en-US"/>
        </a:p>
      </dgm:t>
    </dgm:pt>
    <dgm:pt modelId="{58022A79-50DC-4C7B-B07D-4071478BEB4F}" type="sibTrans" cxnId="{91F67072-26DA-41BC-B6D7-E0D2D5C4C189}">
      <dgm:prSet/>
      <dgm:spPr/>
      <dgm:t>
        <a:bodyPr/>
        <a:lstStyle/>
        <a:p>
          <a:endParaRPr lang="en-US"/>
        </a:p>
      </dgm:t>
    </dgm:pt>
    <dgm:pt modelId="{E0F26DA5-8319-488D-994C-4D99E78E5AD8}" type="pres">
      <dgm:prSet presAssocID="{965A7AE1-E4C9-41F8-A878-EC03EDB6DB4F}" presName="Name0" presStyleCnt="0">
        <dgm:presLayoutVars>
          <dgm:dir/>
          <dgm:resizeHandles val="exact"/>
        </dgm:presLayoutVars>
      </dgm:prSet>
      <dgm:spPr/>
      <dgm:t>
        <a:bodyPr/>
        <a:lstStyle/>
        <a:p>
          <a:endParaRPr lang="en-US"/>
        </a:p>
      </dgm:t>
    </dgm:pt>
    <dgm:pt modelId="{339F722C-930F-4C3E-AFC6-CA493C6242E5}" type="pres">
      <dgm:prSet presAssocID="{89ADD2B5-4984-4850-9C8B-9C7EEF9EC23A}" presName="composite" presStyleCnt="0"/>
      <dgm:spPr/>
    </dgm:pt>
    <dgm:pt modelId="{71DE4EEC-4873-4769-BD64-E8CDB12CBC69}" type="pres">
      <dgm:prSet presAssocID="{89ADD2B5-4984-4850-9C8B-9C7EEF9EC23A}" presName="rect1" presStyleLbl="trAlignAcc1" presStyleIdx="0" presStyleCnt="5" custScaleX="75952" custScaleY="68481" custLinFactNeighborX="-23799" custLinFactNeighborY="3984">
        <dgm:presLayoutVars>
          <dgm:bulletEnabled val="1"/>
        </dgm:presLayoutVars>
      </dgm:prSet>
      <dgm:spPr/>
      <dgm:t>
        <a:bodyPr/>
        <a:lstStyle/>
        <a:p>
          <a:endParaRPr lang="en-US"/>
        </a:p>
      </dgm:t>
    </dgm:pt>
    <dgm:pt modelId="{2C7BE713-039A-45E4-AB12-6D810D736683}" type="pres">
      <dgm:prSet presAssocID="{89ADD2B5-4984-4850-9C8B-9C7EEF9EC23A}" presName="rect2" presStyleLbl="fgImgPlace1" presStyleIdx="0" presStyleCnt="5" custScaleX="72637" custScaleY="60519" custLinFactNeighborX="-46215" custLinFactNeighborY="15200"/>
      <dgm:spPr>
        <a:blipFill>
          <a:blip xmlns:r="http://schemas.openxmlformats.org/officeDocument/2006/relationships" r:embed="rId1">
            <a:extLst>
              <a:ext uri="{28A0092B-C50C-407E-A947-70E740481C1C}">
                <a14:useLocalDpi xmlns:a14="http://schemas.microsoft.com/office/drawing/2010/main" xmlns="" val="0"/>
              </a:ext>
            </a:extLst>
          </a:blip>
          <a:srcRect/>
          <a:stretch>
            <a:fillRect l="-6000" r="-6000"/>
          </a:stretch>
        </a:blipFill>
      </dgm:spPr>
    </dgm:pt>
    <dgm:pt modelId="{6A342394-DA6E-422B-A1A5-9C830CDDED02}" type="pres">
      <dgm:prSet presAssocID="{B24587B4-3D24-4F0C-99BB-372D3575C950}" presName="sibTrans" presStyleCnt="0"/>
      <dgm:spPr/>
    </dgm:pt>
    <dgm:pt modelId="{EB1510DA-B104-48C9-90D4-304F41895ABA}" type="pres">
      <dgm:prSet presAssocID="{7C6CCFF7-20CA-46F2-8ABF-26FFB1BEADB6}" presName="composite" presStyleCnt="0"/>
      <dgm:spPr/>
    </dgm:pt>
    <dgm:pt modelId="{FC531D08-AC98-426A-A68F-2FAB12A8E46C}" type="pres">
      <dgm:prSet presAssocID="{7C6CCFF7-20CA-46F2-8ABF-26FFB1BEADB6}" presName="rect1" presStyleLbl="trAlignAcc1" presStyleIdx="1" presStyleCnt="5" custScaleX="78936" custScaleY="68481" custLinFactNeighborX="8169" custLinFactNeighborY="3203">
        <dgm:presLayoutVars>
          <dgm:bulletEnabled val="1"/>
        </dgm:presLayoutVars>
      </dgm:prSet>
      <dgm:spPr/>
      <dgm:t>
        <a:bodyPr/>
        <a:lstStyle/>
        <a:p>
          <a:endParaRPr lang="en-US"/>
        </a:p>
      </dgm:t>
    </dgm:pt>
    <dgm:pt modelId="{9A7E3866-9736-4D1E-B30F-F467D1B363A1}" type="pres">
      <dgm:prSet presAssocID="{7C6CCFF7-20CA-46F2-8ABF-26FFB1BEADB6}" presName="rect2" presStyleLbl="fgImgPlace1" presStyleIdx="1" presStyleCnt="5" custScaleX="72999" custScaleY="61555" custLinFactNeighborX="59646" custLinFactNeighborY="13381"/>
      <dgm:spPr>
        <a:blipFill>
          <a:blip xmlns:r="http://schemas.openxmlformats.org/officeDocument/2006/relationships" r:embed="rId2">
            <a:extLst>
              <a:ext uri="{28A0092B-C50C-407E-A947-70E740481C1C}">
                <a14:useLocalDpi xmlns:a14="http://schemas.microsoft.com/office/drawing/2010/main" xmlns="" val="0"/>
              </a:ext>
            </a:extLst>
          </a:blip>
          <a:srcRect/>
          <a:stretch>
            <a:fillRect t="-9000" b="-9000"/>
          </a:stretch>
        </a:blipFill>
      </dgm:spPr>
    </dgm:pt>
    <dgm:pt modelId="{781A6C57-BD81-4162-9693-8B1B47716CBF}" type="pres">
      <dgm:prSet presAssocID="{58022A79-50DC-4C7B-B07D-4071478BEB4F}" presName="sibTrans" presStyleCnt="0"/>
      <dgm:spPr/>
    </dgm:pt>
    <dgm:pt modelId="{93EBFE93-43F4-4113-929C-1523F2A4EF2C}" type="pres">
      <dgm:prSet presAssocID="{CE2F1C44-325A-4590-8D03-0E748CB0345E}" presName="composite" presStyleCnt="0"/>
      <dgm:spPr/>
    </dgm:pt>
    <dgm:pt modelId="{D444EFD6-4DD2-4827-8D2C-AAEA5D85E474}" type="pres">
      <dgm:prSet presAssocID="{CE2F1C44-325A-4590-8D03-0E748CB0345E}" presName="rect1" presStyleLbl="trAlignAcc1" presStyleIdx="2" presStyleCnt="5" custScaleX="74138" custScaleY="70937">
        <dgm:presLayoutVars>
          <dgm:bulletEnabled val="1"/>
        </dgm:presLayoutVars>
      </dgm:prSet>
      <dgm:spPr/>
      <dgm:t>
        <a:bodyPr/>
        <a:lstStyle/>
        <a:p>
          <a:endParaRPr lang="en-US"/>
        </a:p>
      </dgm:t>
    </dgm:pt>
    <dgm:pt modelId="{ABC5F01C-21EF-41E1-BDFB-693BBB023B22}" type="pres">
      <dgm:prSet presAssocID="{CE2F1C44-325A-4590-8D03-0E748CB0345E}" presName="rect2" presStyleLbl="fgImgPlace1" presStyleIdx="2" presStyleCnt="5" custScaleX="78992" custScaleY="61207" custLinFactNeighborX="65403" custLinFactNeighborY="10460"/>
      <dgm:spPr>
        <a:blipFill>
          <a:blip xmlns:r="http://schemas.openxmlformats.org/officeDocument/2006/relationships" r:embed="rId3">
            <a:extLst>
              <a:ext uri="{28A0092B-C50C-407E-A947-70E740481C1C}">
                <a14:useLocalDpi xmlns:a14="http://schemas.microsoft.com/office/drawing/2010/main" xmlns="" val="0"/>
              </a:ext>
            </a:extLst>
          </a:blip>
          <a:srcRect/>
          <a:stretch>
            <a:fillRect l="-48000" r="-48000"/>
          </a:stretch>
        </a:blipFill>
      </dgm:spPr>
    </dgm:pt>
    <dgm:pt modelId="{036B0699-748F-4886-979C-8734C99732DC}" type="pres">
      <dgm:prSet presAssocID="{1FE50CC6-89F1-46C6-B6E1-BE7ACFEF665F}" presName="sibTrans" presStyleCnt="0"/>
      <dgm:spPr/>
    </dgm:pt>
    <dgm:pt modelId="{4D371F8A-477A-4DA9-AA2D-9603A361260C}" type="pres">
      <dgm:prSet presAssocID="{F071BD10-82F3-4E14-B6DD-C6B4FFB0F806}" presName="composite" presStyleCnt="0"/>
      <dgm:spPr/>
    </dgm:pt>
    <dgm:pt modelId="{7D192529-DC32-4F53-9D33-4D2E4F099436}" type="pres">
      <dgm:prSet presAssocID="{F071BD10-82F3-4E14-B6DD-C6B4FFB0F806}" presName="rect1" presStyleLbl="trAlignAcc1" presStyleIdx="3" presStyleCnt="5" custScaleX="69460" custScaleY="65295">
        <dgm:presLayoutVars>
          <dgm:bulletEnabled val="1"/>
        </dgm:presLayoutVars>
      </dgm:prSet>
      <dgm:spPr/>
      <dgm:t>
        <a:bodyPr/>
        <a:lstStyle/>
        <a:p>
          <a:endParaRPr lang="en-US"/>
        </a:p>
      </dgm:t>
    </dgm:pt>
    <dgm:pt modelId="{6893635A-AE04-495A-A2B8-C7A5C0E1541C}" type="pres">
      <dgm:prSet presAssocID="{F071BD10-82F3-4E14-B6DD-C6B4FFB0F806}" presName="rect2" presStyleLbl="fgImgPlace1" presStyleIdx="3" presStyleCnt="5" custScaleX="66043" custScaleY="62716" custLinFactNeighborX="74946" custLinFactNeighborY="12852"/>
      <dgm:spPr>
        <a:blipFill>
          <a:blip xmlns:r="http://schemas.openxmlformats.org/officeDocument/2006/relationships" r:embed="rId4">
            <a:extLst>
              <a:ext uri="{28A0092B-C50C-407E-A947-70E740481C1C}">
                <a14:useLocalDpi xmlns:a14="http://schemas.microsoft.com/office/drawing/2010/main" xmlns="" val="0"/>
              </a:ext>
            </a:extLst>
          </a:blip>
          <a:srcRect/>
          <a:stretch>
            <a:fillRect l="-58000" r="-58000"/>
          </a:stretch>
        </a:blipFill>
      </dgm:spPr>
    </dgm:pt>
    <dgm:pt modelId="{D56C4382-6B6E-43C2-8B99-6737CA3A15B7}" type="pres">
      <dgm:prSet presAssocID="{FE4FF9FA-E2F4-4059-B86D-DFB9E472EA18}" presName="sibTrans" presStyleCnt="0"/>
      <dgm:spPr/>
    </dgm:pt>
    <dgm:pt modelId="{2D96AA68-7585-4BDE-B6A5-8F8FA1A07FAB}" type="pres">
      <dgm:prSet presAssocID="{D5627831-1F8B-4EA8-9D6B-CE0913E9A2D2}" presName="composite" presStyleCnt="0"/>
      <dgm:spPr/>
    </dgm:pt>
    <dgm:pt modelId="{12B5636F-5041-4747-96A5-9C93168A293B}" type="pres">
      <dgm:prSet presAssocID="{D5627831-1F8B-4EA8-9D6B-CE0913E9A2D2}" presName="rect1" presStyleLbl="trAlignAcc1" presStyleIdx="4" presStyleCnt="5" custScaleX="87920" custScaleY="74967">
        <dgm:presLayoutVars>
          <dgm:bulletEnabled val="1"/>
        </dgm:presLayoutVars>
      </dgm:prSet>
      <dgm:spPr/>
      <dgm:t>
        <a:bodyPr/>
        <a:lstStyle/>
        <a:p>
          <a:endParaRPr lang="en-US"/>
        </a:p>
      </dgm:t>
    </dgm:pt>
    <dgm:pt modelId="{0A7E3895-6FEF-488C-843D-DBBD95436323}" type="pres">
      <dgm:prSet presAssocID="{D5627831-1F8B-4EA8-9D6B-CE0913E9A2D2}" presName="rect2" presStyleLbl="fgImgPlace1" presStyleIdx="4" presStyleCnt="5" custScaleX="101694" custScaleY="66133" custLinFactNeighborX="26048" custLinFactNeighborY="12295"/>
      <dgm:spPr>
        <a:blipFill>
          <a:blip xmlns:r="http://schemas.openxmlformats.org/officeDocument/2006/relationships" r:embed="rId5">
            <a:extLst>
              <a:ext uri="{28A0092B-C50C-407E-A947-70E740481C1C}">
                <a14:useLocalDpi xmlns:a14="http://schemas.microsoft.com/office/drawing/2010/main" xmlns="" val="0"/>
              </a:ext>
            </a:extLst>
          </a:blip>
          <a:srcRect/>
          <a:stretch>
            <a:fillRect l="-58000" r="-58000"/>
          </a:stretch>
        </a:blipFill>
      </dgm:spPr>
    </dgm:pt>
  </dgm:ptLst>
  <dgm:cxnLst>
    <dgm:cxn modelId="{C55E417B-AFBD-4A6A-8565-B22BD84290E1}" type="presOf" srcId="{89ADD2B5-4984-4850-9C8B-9C7EEF9EC23A}" destId="{71DE4EEC-4873-4769-BD64-E8CDB12CBC69}" srcOrd="0" destOrd="0" presId="urn:microsoft.com/office/officeart/2008/layout/PictureStrips"/>
    <dgm:cxn modelId="{E205B56F-60C5-49B8-ACFB-3BA0ADA50A4D}" srcId="{965A7AE1-E4C9-41F8-A878-EC03EDB6DB4F}" destId="{F071BD10-82F3-4E14-B6DD-C6B4FFB0F806}" srcOrd="3" destOrd="0" parTransId="{A9927BB2-BAF9-47D1-8ECF-3DAEEF4C902E}" sibTransId="{FE4FF9FA-E2F4-4059-B86D-DFB9E472EA18}"/>
    <dgm:cxn modelId="{B60025D8-52DD-4655-A6A1-79A1DE389A9A}" type="presOf" srcId="{F071BD10-82F3-4E14-B6DD-C6B4FFB0F806}" destId="{7D192529-DC32-4F53-9D33-4D2E4F099436}" srcOrd="0" destOrd="0" presId="urn:microsoft.com/office/officeart/2008/layout/PictureStrips"/>
    <dgm:cxn modelId="{0A59D379-2264-4EF0-AA4B-247D9665753B}" srcId="{965A7AE1-E4C9-41F8-A878-EC03EDB6DB4F}" destId="{89ADD2B5-4984-4850-9C8B-9C7EEF9EC23A}" srcOrd="0" destOrd="0" parTransId="{75354CFE-9D38-4242-9E3E-D0063D21CBA4}" sibTransId="{B24587B4-3D24-4F0C-99BB-372D3575C950}"/>
    <dgm:cxn modelId="{DC430BB7-A644-4C7C-9B7B-64496EE6498D}" type="presOf" srcId="{CE2F1C44-325A-4590-8D03-0E748CB0345E}" destId="{D444EFD6-4DD2-4827-8D2C-AAEA5D85E474}" srcOrd="0" destOrd="0" presId="urn:microsoft.com/office/officeart/2008/layout/PictureStrips"/>
    <dgm:cxn modelId="{92EDCE84-3946-44A4-8BFA-3883A3E93BEC}" srcId="{965A7AE1-E4C9-41F8-A878-EC03EDB6DB4F}" destId="{D5627831-1F8B-4EA8-9D6B-CE0913E9A2D2}" srcOrd="4" destOrd="0" parTransId="{82039FFB-2323-449A-BA7C-B5EF4D392916}" sibTransId="{638746C3-4959-47A5-BBDD-BC02C31CE7EC}"/>
    <dgm:cxn modelId="{DEEA1BBB-B704-452E-AE85-F9C58A7795FC}" type="presOf" srcId="{D5627831-1F8B-4EA8-9D6B-CE0913E9A2D2}" destId="{12B5636F-5041-4747-96A5-9C93168A293B}" srcOrd="0" destOrd="0" presId="urn:microsoft.com/office/officeart/2008/layout/PictureStrips"/>
    <dgm:cxn modelId="{91F67072-26DA-41BC-B6D7-E0D2D5C4C189}" srcId="{965A7AE1-E4C9-41F8-A878-EC03EDB6DB4F}" destId="{7C6CCFF7-20CA-46F2-8ABF-26FFB1BEADB6}" srcOrd="1" destOrd="0" parTransId="{345B1FE3-136C-4A40-9F07-7613E559C35E}" sibTransId="{58022A79-50DC-4C7B-B07D-4071478BEB4F}"/>
    <dgm:cxn modelId="{51F8F1E0-A226-4258-9A18-921ADCEF57BE}" type="presOf" srcId="{965A7AE1-E4C9-41F8-A878-EC03EDB6DB4F}" destId="{E0F26DA5-8319-488D-994C-4D99E78E5AD8}" srcOrd="0" destOrd="0" presId="urn:microsoft.com/office/officeart/2008/layout/PictureStrips"/>
    <dgm:cxn modelId="{B62EF99F-A59F-4F27-821D-F8710A3C6B7C}" srcId="{965A7AE1-E4C9-41F8-A878-EC03EDB6DB4F}" destId="{CE2F1C44-325A-4590-8D03-0E748CB0345E}" srcOrd="2" destOrd="0" parTransId="{38103267-8C83-41CB-80CF-DC8145104A2C}" sibTransId="{1FE50CC6-89F1-46C6-B6E1-BE7ACFEF665F}"/>
    <dgm:cxn modelId="{69F974B4-5815-4FF8-B79E-778B3A926917}" type="presOf" srcId="{7C6CCFF7-20CA-46F2-8ABF-26FFB1BEADB6}" destId="{FC531D08-AC98-426A-A68F-2FAB12A8E46C}" srcOrd="0" destOrd="0" presId="urn:microsoft.com/office/officeart/2008/layout/PictureStrips"/>
    <dgm:cxn modelId="{ED1BB7CF-CAB0-4E8A-891C-9C1EFD27E675}" type="presParOf" srcId="{E0F26DA5-8319-488D-994C-4D99E78E5AD8}" destId="{339F722C-930F-4C3E-AFC6-CA493C6242E5}" srcOrd="0" destOrd="0" presId="urn:microsoft.com/office/officeart/2008/layout/PictureStrips"/>
    <dgm:cxn modelId="{707A86DC-6F86-4D92-9000-406C51AD8B46}" type="presParOf" srcId="{339F722C-930F-4C3E-AFC6-CA493C6242E5}" destId="{71DE4EEC-4873-4769-BD64-E8CDB12CBC69}" srcOrd="0" destOrd="0" presId="urn:microsoft.com/office/officeart/2008/layout/PictureStrips"/>
    <dgm:cxn modelId="{F5CA9165-2DD1-48FB-B1C1-84F6864707C0}" type="presParOf" srcId="{339F722C-930F-4C3E-AFC6-CA493C6242E5}" destId="{2C7BE713-039A-45E4-AB12-6D810D736683}" srcOrd="1" destOrd="0" presId="urn:microsoft.com/office/officeart/2008/layout/PictureStrips"/>
    <dgm:cxn modelId="{A6490926-9828-494E-A31B-4C71FAE1CFD9}" type="presParOf" srcId="{E0F26DA5-8319-488D-994C-4D99E78E5AD8}" destId="{6A342394-DA6E-422B-A1A5-9C830CDDED02}" srcOrd="1" destOrd="0" presId="urn:microsoft.com/office/officeart/2008/layout/PictureStrips"/>
    <dgm:cxn modelId="{1883F392-3AE2-4B80-A7CD-6DA76C25F444}" type="presParOf" srcId="{E0F26DA5-8319-488D-994C-4D99E78E5AD8}" destId="{EB1510DA-B104-48C9-90D4-304F41895ABA}" srcOrd="2" destOrd="0" presId="urn:microsoft.com/office/officeart/2008/layout/PictureStrips"/>
    <dgm:cxn modelId="{1913F036-F424-438A-9EED-6DF24186927E}" type="presParOf" srcId="{EB1510DA-B104-48C9-90D4-304F41895ABA}" destId="{FC531D08-AC98-426A-A68F-2FAB12A8E46C}" srcOrd="0" destOrd="0" presId="urn:microsoft.com/office/officeart/2008/layout/PictureStrips"/>
    <dgm:cxn modelId="{29B3B22D-E9FD-491D-B32C-244E5DF7FFD5}" type="presParOf" srcId="{EB1510DA-B104-48C9-90D4-304F41895ABA}" destId="{9A7E3866-9736-4D1E-B30F-F467D1B363A1}" srcOrd="1" destOrd="0" presId="urn:microsoft.com/office/officeart/2008/layout/PictureStrips"/>
    <dgm:cxn modelId="{F8967C5A-9326-4EA6-83A1-5EA341DA5911}" type="presParOf" srcId="{E0F26DA5-8319-488D-994C-4D99E78E5AD8}" destId="{781A6C57-BD81-4162-9693-8B1B47716CBF}" srcOrd="3" destOrd="0" presId="urn:microsoft.com/office/officeart/2008/layout/PictureStrips"/>
    <dgm:cxn modelId="{C690BBC0-9F70-4DAC-8FDA-D4BBDA7392B0}" type="presParOf" srcId="{E0F26DA5-8319-488D-994C-4D99E78E5AD8}" destId="{93EBFE93-43F4-4113-929C-1523F2A4EF2C}" srcOrd="4" destOrd="0" presId="urn:microsoft.com/office/officeart/2008/layout/PictureStrips"/>
    <dgm:cxn modelId="{5B6674F8-4F2B-4E57-A53A-C3D137192A95}" type="presParOf" srcId="{93EBFE93-43F4-4113-929C-1523F2A4EF2C}" destId="{D444EFD6-4DD2-4827-8D2C-AAEA5D85E474}" srcOrd="0" destOrd="0" presId="urn:microsoft.com/office/officeart/2008/layout/PictureStrips"/>
    <dgm:cxn modelId="{5B2F9297-FD3B-4726-84D4-C0B25CCCF20E}" type="presParOf" srcId="{93EBFE93-43F4-4113-929C-1523F2A4EF2C}" destId="{ABC5F01C-21EF-41E1-BDFB-693BBB023B22}" srcOrd="1" destOrd="0" presId="urn:microsoft.com/office/officeart/2008/layout/PictureStrips"/>
    <dgm:cxn modelId="{D521D913-E2FE-4D23-BC4D-F4478418E924}" type="presParOf" srcId="{E0F26DA5-8319-488D-994C-4D99E78E5AD8}" destId="{036B0699-748F-4886-979C-8734C99732DC}" srcOrd="5" destOrd="0" presId="urn:microsoft.com/office/officeart/2008/layout/PictureStrips"/>
    <dgm:cxn modelId="{6D767F50-F3AB-4E91-B647-EE96E851F2AD}" type="presParOf" srcId="{E0F26DA5-8319-488D-994C-4D99E78E5AD8}" destId="{4D371F8A-477A-4DA9-AA2D-9603A361260C}" srcOrd="6" destOrd="0" presId="urn:microsoft.com/office/officeart/2008/layout/PictureStrips"/>
    <dgm:cxn modelId="{381439F8-ECD1-439E-BAD2-96434B0F86AE}" type="presParOf" srcId="{4D371F8A-477A-4DA9-AA2D-9603A361260C}" destId="{7D192529-DC32-4F53-9D33-4D2E4F099436}" srcOrd="0" destOrd="0" presId="urn:microsoft.com/office/officeart/2008/layout/PictureStrips"/>
    <dgm:cxn modelId="{69EEA8E5-7FE4-43FD-B52E-B663CC920FF9}" type="presParOf" srcId="{4D371F8A-477A-4DA9-AA2D-9603A361260C}" destId="{6893635A-AE04-495A-A2B8-C7A5C0E1541C}" srcOrd="1" destOrd="0" presId="urn:microsoft.com/office/officeart/2008/layout/PictureStrips"/>
    <dgm:cxn modelId="{D72C4474-8B46-4B05-98C6-594EF3154334}" type="presParOf" srcId="{E0F26DA5-8319-488D-994C-4D99E78E5AD8}" destId="{D56C4382-6B6E-43C2-8B99-6737CA3A15B7}" srcOrd="7" destOrd="0" presId="urn:microsoft.com/office/officeart/2008/layout/PictureStrips"/>
    <dgm:cxn modelId="{28253214-A656-486C-BF80-1678949B92C0}" type="presParOf" srcId="{E0F26DA5-8319-488D-994C-4D99E78E5AD8}" destId="{2D96AA68-7585-4BDE-B6A5-8F8FA1A07FAB}" srcOrd="8" destOrd="0" presId="urn:microsoft.com/office/officeart/2008/layout/PictureStrips"/>
    <dgm:cxn modelId="{B600F54F-642B-48ED-A3EC-910357516A28}" type="presParOf" srcId="{2D96AA68-7585-4BDE-B6A5-8F8FA1A07FAB}" destId="{12B5636F-5041-4747-96A5-9C93168A293B}" srcOrd="0" destOrd="0" presId="urn:microsoft.com/office/officeart/2008/layout/PictureStrips"/>
    <dgm:cxn modelId="{107D3FE1-504D-4D36-BA96-E8858A2C17F7}" type="presParOf" srcId="{2D96AA68-7585-4BDE-B6A5-8F8FA1A07FAB}" destId="{0A7E3895-6FEF-488C-843D-DBBD95436323}" srcOrd="1" destOrd="0" presId="urn:microsoft.com/office/officeart/2008/layout/PictureStrips"/>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CC19B7-CE3C-4C02-BD34-E3D650545ADA}">
      <dsp:nvSpPr>
        <dsp:cNvPr id="0" name=""/>
        <dsp:cNvSpPr/>
      </dsp:nvSpPr>
      <dsp:spPr>
        <a:xfrm>
          <a:off x="1300959" y="3110"/>
          <a:ext cx="2534211" cy="1520526"/>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N" sz="2700" b="1" u="none" kern="1200" dirty="0">
              <a:latin typeface="Garamond" panose="02020404030301010803" pitchFamily="18" charset="0"/>
            </a:rPr>
            <a:t>Standardization Across India</a:t>
          </a:r>
          <a:endParaRPr lang="en-US" sz="2700" u="none" kern="1200" dirty="0">
            <a:latin typeface="Garamond" panose="02020404030301010803" pitchFamily="18" charset="0"/>
          </a:endParaRPr>
        </a:p>
      </dsp:txBody>
      <dsp:txXfrm>
        <a:off x="1300959" y="3110"/>
        <a:ext cx="2534211" cy="1520526"/>
      </dsp:txXfrm>
    </dsp:sp>
    <dsp:sp modelId="{C5448B71-97C7-4134-9A98-5549A6E931E9}">
      <dsp:nvSpPr>
        <dsp:cNvPr id="0" name=""/>
        <dsp:cNvSpPr/>
      </dsp:nvSpPr>
      <dsp:spPr>
        <a:xfrm>
          <a:off x="4088592" y="3110"/>
          <a:ext cx="2534211" cy="1520526"/>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N" sz="2700" b="1" u="none" kern="1200">
              <a:latin typeface="Garamond" panose="02020404030301010803" pitchFamily="18" charset="0"/>
            </a:rPr>
            <a:t>Stronger Consumer Protection</a:t>
          </a:r>
          <a:endParaRPr lang="en-IN" sz="2700" u="none" kern="1200">
            <a:latin typeface="Garamond" panose="02020404030301010803" pitchFamily="18" charset="0"/>
          </a:endParaRPr>
        </a:p>
      </dsp:txBody>
      <dsp:txXfrm>
        <a:off x="4088592" y="3110"/>
        <a:ext cx="2534211" cy="1520526"/>
      </dsp:txXfrm>
    </dsp:sp>
    <dsp:sp modelId="{46978A32-6A11-4EA6-9E52-0937487698C0}">
      <dsp:nvSpPr>
        <dsp:cNvPr id="0" name=""/>
        <dsp:cNvSpPr/>
      </dsp:nvSpPr>
      <dsp:spPr>
        <a:xfrm>
          <a:off x="1300959" y="1777059"/>
          <a:ext cx="2534211" cy="1520526"/>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N" sz="2700" b="1" u="none" kern="1200">
              <a:latin typeface="Garamond" panose="02020404030301010803" pitchFamily="18" charset="0"/>
            </a:rPr>
            <a:t>Developer Compliance</a:t>
          </a:r>
          <a:endParaRPr lang="en-IN" sz="2700" u="none" kern="1200">
            <a:latin typeface="Garamond" panose="02020404030301010803" pitchFamily="18" charset="0"/>
          </a:endParaRPr>
        </a:p>
      </dsp:txBody>
      <dsp:txXfrm>
        <a:off x="1300959" y="1777059"/>
        <a:ext cx="2534211" cy="1520526"/>
      </dsp:txXfrm>
    </dsp:sp>
    <dsp:sp modelId="{2AF4887D-BDD3-42F0-A9E0-DCB15D1163BC}">
      <dsp:nvSpPr>
        <dsp:cNvPr id="0" name=""/>
        <dsp:cNvSpPr/>
      </dsp:nvSpPr>
      <dsp:spPr>
        <a:xfrm>
          <a:off x="4088592" y="1777059"/>
          <a:ext cx="2534211" cy="1520526"/>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N" sz="2700" b="1" u="none" kern="1200">
              <a:latin typeface="Garamond" panose="02020404030301010803" pitchFamily="18" charset="0"/>
            </a:rPr>
            <a:t>Regulatory Authority</a:t>
          </a:r>
          <a:endParaRPr lang="en-IN" sz="2700" u="none" kern="1200">
            <a:latin typeface="Garamond" panose="02020404030301010803" pitchFamily="18" charset="0"/>
          </a:endParaRPr>
        </a:p>
      </dsp:txBody>
      <dsp:txXfrm>
        <a:off x="4088592" y="1777059"/>
        <a:ext cx="2534211" cy="1520526"/>
      </dsp:txXfrm>
    </dsp:sp>
    <dsp:sp modelId="{DB1705D0-9B03-4D62-9ACD-52E977ACB5E2}">
      <dsp:nvSpPr>
        <dsp:cNvPr id="0" name=""/>
        <dsp:cNvSpPr/>
      </dsp:nvSpPr>
      <dsp:spPr>
        <a:xfrm>
          <a:off x="2694776" y="3551007"/>
          <a:ext cx="2534211" cy="1520526"/>
        </a:xfrm>
        <a:prstGeom prst="rect">
          <a:avLst/>
        </a:prstGeom>
        <a:solidFill>
          <a:schemeClr val="accent1">
            <a:hueOff val="0"/>
            <a:satOff val="0"/>
            <a:lumOff val="0"/>
            <a:alphaOff val="0"/>
          </a:schemeClr>
        </a:solidFill>
        <a:ln>
          <a:noFill/>
        </a:ln>
        <a:effectLst>
          <a:outerShdw blurRad="40000" dist="23000" dir="5400000" rotWithShape="0">
            <a:srgbClr val="000000">
              <a:alpha val="3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IN" sz="2700" b="1" u="none" kern="1200">
              <a:latin typeface="Garamond" panose="02020404030301010803" pitchFamily="18" charset="0"/>
            </a:rPr>
            <a:t>Impact on Ongoing Projects</a:t>
          </a:r>
          <a:endParaRPr lang="en-IN" sz="2700" u="none" kern="1200">
            <a:latin typeface="Garamond" panose="02020404030301010803" pitchFamily="18" charset="0"/>
          </a:endParaRPr>
        </a:p>
      </dsp:txBody>
      <dsp:txXfrm>
        <a:off x="2694776" y="3551007"/>
        <a:ext cx="2534211" cy="15205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DE4EEC-4873-4769-BD64-E8CDB12CBC69}">
      <dsp:nvSpPr>
        <dsp:cNvPr id="0" name=""/>
        <dsp:cNvSpPr/>
      </dsp:nvSpPr>
      <dsp:spPr>
        <a:xfrm>
          <a:off x="0" y="651641"/>
          <a:ext cx="4209367" cy="1186035"/>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73087" tIns="76200" rIns="76200" bIns="76200" numCol="1" spcCol="1270" anchor="ctr" anchorCtr="0">
          <a:noAutofit/>
        </a:bodyPr>
        <a:lstStyle/>
        <a:p>
          <a:pPr marL="0" lvl="0" indent="0" algn="l" defTabSz="889000">
            <a:lnSpc>
              <a:spcPct val="90000"/>
            </a:lnSpc>
            <a:spcBef>
              <a:spcPct val="0"/>
            </a:spcBef>
            <a:spcAft>
              <a:spcPct val="35000"/>
            </a:spcAft>
            <a:buNone/>
          </a:pPr>
          <a:r>
            <a:rPr lang="en-US" sz="2000" kern="1200" dirty="0">
              <a:latin typeface="Garamond" panose="02020404030301010803" pitchFamily="18" charset="0"/>
            </a:rPr>
            <a:t>Consultancy</a:t>
          </a:r>
        </a:p>
        <a:p>
          <a:pPr marL="0" lvl="0" indent="0" algn="l" defTabSz="889000">
            <a:lnSpc>
              <a:spcPct val="90000"/>
            </a:lnSpc>
            <a:spcBef>
              <a:spcPct val="0"/>
            </a:spcBef>
            <a:spcAft>
              <a:spcPct val="35000"/>
            </a:spcAft>
            <a:buNone/>
          </a:pPr>
          <a:r>
            <a:rPr lang="en-US" sz="2000" kern="1200" dirty="0">
              <a:latin typeface="Garamond" panose="02020404030301010803" pitchFamily="18" charset="0"/>
            </a:rPr>
            <a:t>Real estate project Registration</a:t>
          </a:r>
        </a:p>
      </dsp:txBody>
      <dsp:txXfrm>
        <a:off x="0" y="651641"/>
        <a:ext cx="4209367" cy="1186035"/>
      </dsp:txXfrm>
    </dsp:sp>
    <dsp:sp modelId="{2C7BE713-039A-45E4-AB12-6D810D736683}">
      <dsp:nvSpPr>
        <dsp:cNvPr id="0" name=""/>
        <dsp:cNvSpPr/>
      </dsp:nvSpPr>
      <dsp:spPr>
        <a:xfrm>
          <a:off x="0" y="694932"/>
          <a:ext cx="880609" cy="1100547"/>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6000" r="-6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531D08-AC98-426A-A68F-2FAB12A8E46C}">
      <dsp:nvSpPr>
        <dsp:cNvPr id="0" name=""/>
        <dsp:cNvSpPr/>
      </dsp:nvSpPr>
      <dsp:spPr>
        <a:xfrm>
          <a:off x="5906329" y="642824"/>
          <a:ext cx="4374745" cy="1186035"/>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73087"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Garamond" panose="02020404030301010803" pitchFamily="18" charset="0"/>
            </a:rPr>
            <a:t>Consultancy</a:t>
          </a:r>
        </a:p>
        <a:p>
          <a:pPr marL="0" lvl="0" indent="0" algn="l" defTabSz="1022350">
            <a:lnSpc>
              <a:spcPct val="90000"/>
            </a:lnSpc>
            <a:spcBef>
              <a:spcPct val="0"/>
            </a:spcBef>
            <a:spcAft>
              <a:spcPct val="35000"/>
            </a:spcAft>
            <a:buNone/>
          </a:pPr>
          <a:r>
            <a:rPr lang="en-US" sz="2300" kern="1200" dirty="0">
              <a:latin typeface="Garamond" panose="02020404030301010803" pitchFamily="18" charset="0"/>
            </a:rPr>
            <a:t>Real estate agent Registration</a:t>
          </a:r>
        </a:p>
      </dsp:txBody>
      <dsp:txXfrm>
        <a:off x="5906329" y="642824"/>
        <a:ext cx="4374745" cy="1186035"/>
      </dsp:txXfrm>
    </dsp:sp>
    <dsp:sp modelId="{9A7E3866-9736-4D1E-B30F-F467D1B363A1}">
      <dsp:nvSpPr>
        <dsp:cNvPr id="0" name=""/>
        <dsp:cNvSpPr/>
      </dsp:nvSpPr>
      <dsp:spPr>
        <a:xfrm>
          <a:off x="5973345" y="657143"/>
          <a:ext cx="884998" cy="1119387"/>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9000" b="-9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444EFD6-4DD2-4827-8D2C-AAEA5D85E474}">
      <dsp:nvSpPr>
        <dsp:cNvPr id="0" name=""/>
        <dsp:cNvSpPr/>
      </dsp:nvSpPr>
      <dsp:spPr>
        <a:xfrm>
          <a:off x="983630" y="2120707"/>
          <a:ext cx="4108833" cy="122857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73087"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Garamond" panose="02020404030301010803" pitchFamily="18" charset="0"/>
            </a:rPr>
            <a:t>Compliance and Financial Discipline</a:t>
          </a:r>
          <a:endParaRPr lang="en-US" sz="2300" kern="1200" dirty="0"/>
        </a:p>
      </dsp:txBody>
      <dsp:txXfrm>
        <a:off x="983630" y="2120707"/>
        <a:ext cx="4108833" cy="1228571"/>
      </dsp:txXfrm>
    </dsp:sp>
    <dsp:sp modelId="{ABC5F01C-21EF-41E1-BDFB-693BBB023B22}">
      <dsp:nvSpPr>
        <dsp:cNvPr id="0" name=""/>
        <dsp:cNvSpPr/>
      </dsp:nvSpPr>
      <dsp:spPr>
        <a:xfrm>
          <a:off x="956307" y="2161812"/>
          <a:ext cx="957654" cy="1113058"/>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48000" r="-4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192529-DC32-4F53-9D33-4D2E4F099436}">
      <dsp:nvSpPr>
        <dsp:cNvPr id="0" name=""/>
        <dsp:cNvSpPr/>
      </dsp:nvSpPr>
      <dsp:spPr>
        <a:xfrm>
          <a:off x="6268104" y="2200854"/>
          <a:ext cx="3849571" cy="1130856"/>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73087"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Garamond" panose="02020404030301010803" pitchFamily="18" charset="0"/>
            </a:rPr>
            <a:t>Complaint </a:t>
          </a:r>
          <a:r>
            <a:rPr lang="en-US" sz="2300" kern="1200" dirty="0" err="1">
              <a:latin typeface="Garamond" panose="02020404030301010803" pitchFamily="18" charset="0"/>
            </a:rPr>
            <a:t>Redressal</a:t>
          </a:r>
          <a:endParaRPr lang="en-US" sz="2300" kern="1200" dirty="0">
            <a:latin typeface="Garamond" panose="02020404030301010803" pitchFamily="18" charset="0"/>
          </a:endParaRPr>
        </a:p>
      </dsp:txBody>
      <dsp:txXfrm>
        <a:off x="6268104" y="2200854"/>
        <a:ext cx="3849571" cy="1130856"/>
      </dsp:txXfrm>
    </dsp:sp>
    <dsp:sp modelId="{6893635A-AE04-495A-A2B8-C7A5C0E1541C}">
      <dsp:nvSpPr>
        <dsp:cNvPr id="0" name=""/>
        <dsp:cNvSpPr/>
      </dsp:nvSpPr>
      <dsp:spPr>
        <a:xfrm>
          <a:off x="6305337" y="2222879"/>
          <a:ext cx="800668" cy="1140500"/>
        </a:xfrm>
        <a:prstGeom prst="rect">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58000" r="-5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2B5636F-5041-4747-96A5-9C93168A293B}">
      <dsp:nvSpPr>
        <dsp:cNvPr id="0" name=""/>
        <dsp:cNvSpPr/>
      </dsp:nvSpPr>
      <dsp:spPr>
        <a:xfrm>
          <a:off x="2992180" y="3706491"/>
          <a:ext cx="4872651" cy="1298367"/>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173087"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latin typeface="Garamond" panose="02020404030301010803" pitchFamily="18" charset="0"/>
            </a:rPr>
            <a:t>Consumer Protection</a:t>
          </a:r>
        </a:p>
      </dsp:txBody>
      <dsp:txXfrm>
        <a:off x="2992180" y="3706491"/>
        <a:ext cx="4872651" cy="1298367"/>
      </dsp:txXfrm>
    </dsp:sp>
    <dsp:sp modelId="{0A7E3895-6FEF-488C-843D-DBBD95436323}">
      <dsp:nvSpPr>
        <dsp:cNvPr id="0" name=""/>
        <dsp:cNvSpPr/>
      </dsp:nvSpPr>
      <dsp:spPr>
        <a:xfrm>
          <a:off x="2732034" y="3771074"/>
          <a:ext cx="1232880" cy="1202638"/>
        </a:xfrm>
        <a:prstGeom prst="rect">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l="-58000" r="-58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pPr marL="0" marR="0" lvl="0" indent="0" algn="r" rtl="0">
                <a:spcBef>
                  <a:spcPts val="0"/>
                </a:spcBef>
                <a:spcAft>
                  <a:spcPts val="0"/>
                </a:spcAft>
                <a:buNone/>
              </a:p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10721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5296719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2259702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9802900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111777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7889919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xmlns="" id="{4F68CE2B-7A76-CE7C-B126-9BADC9361B58}"/>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xmlns="" id="{4AA3B1CF-1E28-8FC5-D624-EC2F066B33D1}"/>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xmlns="" id="{57AA1836-1C03-34AD-65BC-5EE42FC3B4B0}"/>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2450806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xmlns="" id="{2FAFF31B-9DF7-52B1-AEBA-93A57A17E7F4}"/>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xmlns="" id="{F52C0A16-0605-0EDB-4554-29623842233D}"/>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xmlns="" id="{958A2828-389A-5215-DCE8-850220F84FE7}"/>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7487612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xmlns="" id="{3468E112-5053-1769-74D7-F4B9689F9C19}"/>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xmlns="" id="{65AFE3DC-5500-1B49-A356-A52B82D79629}"/>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xmlns="" id="{835A1BD0-85DA-4773-9C5C-133B646B10AE}"/>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3611168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a:extLst>
            <a:ext uri="{FF2B5EF4-FFF2-40B4-BE49-F238E27FC236}">
              <a16:creationId xmlns:a16="http://schemas.microsoft.com/office/drawing/2014/main" xmlns="" id="{47D6C6B9-9E3C-9B09-AF72-946B552D3C69}"/>
            </a:ext>
          </a:extLst>
        </p:cNvPr>
        <p:cNvGrpSpPr/>
        <p:nvPr/>
      </p:nvGrpSpPr>
      <p:grpSpPr>
        <a:xfrm>
          <a:off x="0" y="0"/>
          <a:ext cx="0" cy="0"/>
          <a:chOff x="0" y="0"/>
          <a:chExt cx="0" cy="0"/>
        </a:xfrm>
      </p:grpSpPr>
      <p:sp>
        <p:nvSpPr>
          <p:cNvPr id="89" name="Google Shape;89;p1:notes">
            <a:extLst>
              <a:ext uri="{FF2B5EF4-FFF2-40B4-BE49-F238E27FC236}">
                <a16:creationId xmlns:a16="http://schemas.microsoft.com/office/drawing/2014/main" xmlns="" id="{C7FC10EE-1020-5979-05CB-9CC8F97D6655}"/>
              </a:ext>
            </a:extLst>
          </p:cNvPr>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a:extLst>
              <a:ext uri="{FF2B5EF4-FFF2-40B4-BE49-F238E27FC236}">
                <a16:creationId xmlns:a16="http://schemas.microsoft.com/office/drawing/2014/main" xmlns="" id="{03BEB549-38C1-7BFA-53D7-F06211A39A6A}"/>
              </a:ext>
            </a:extLst>
          </p:cNvPr>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502733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239788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6229451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3366884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9647918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69514675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9024622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9184328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41133664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42023211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65489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413347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8937687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9189663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88942527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1842395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6537343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77959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2617168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422916473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42669791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36792398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8052640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2574527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0128488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81455302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9409812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5559250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54419580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37587497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76078637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6675351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56180560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175425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6018355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01387618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712165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403000413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6192170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45630694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45524679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4074105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37176144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67697379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968249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44416791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79055897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10703966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11303318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77376051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50366898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86425296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8170674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28140103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15297703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6969408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17308854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24668512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15642762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27345811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79536932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408926659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415098446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68823786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249169884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3358934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40807852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4161186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xmlns="" val="1537233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91"/>
          <p:cNvSpPr txBox="1">
            <a:spLocks noGrp="1"/>
          </p:cNvSpPr>
          <p:nvPr>
            <p:ph type="ctrTitle"/>
          </p:nvPr>
        </p:nvSpPr>
        <p:spPr>
          <a:xfrm>
            <a:off x="2057400" y="685801"/>
            <a:ext cx="8115300" cy="3046228"/>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3600"/>
              <a:buFont typeface="Sorts Mill Goudy"/>
              <a:buNone/>
              <a:defRPr sz="36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91"/>
          <p:cNvSpPr txBox="1">
            <a:spLocks noGrp="1"/>
          </p:cNvSpPr>
          <p:nvPr>
            <p:ph type="subTitle" idx="1"/>
          </p:nvPr>
        </p:nvSpPr>
        <p:spPr>
          <a:xfrm>
            <a:off x="2057400" y="4114800"/>
            <a:ext cx="8115300" cy="20574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1000"/>
              </a:spcBef>
              <a:spcAft>
                <a:spcPts val="0"/>
              </a:spcAft>
              <a:buClr>
                <a:schemeClr val="dk2"/>
              </a:buClr>
              <a:buSzPts val="1680"/>
              <a:buNone/>
              <a:defRPr sz="2400" i="1"/>
            </a:lvl1pPr>
            <a:lvl2pPr lvl="1" algn="ctr">
              <a:lnSpc>
                <a:spcPct val="100000"/>
              </a:lnSpc>
              <a:spcBef>
                <a:spcPts val="500"/>
              </a:spcBef>
              <a:spcAft>
                <a:spcPts val="0"/>
              </a:spcAft>
              <a:buClr>
                <a:schemeClr val="dk2"/>
              </a:buClr>
              <a:buSzPts val="1400"/>
              <a:buNone/>
              <a:defRPr sz="2000"/>
            </a:lvl2pPr>
            <a:lvl3pPr lvl="2" algn="ctr">
              <a:lnSpc>
                <a:spcPct val="100000"/>
              </a:lnSpc>
              <a:spcBef>
                <a:spcPts val="500"/>
              </a:spcBef>
              <a:spcAft>
                <a:spcPts val="0"/>
              </a:spcAft>
              <a:buClr>
                <a:schemeClr val="dk2"/>
              </a:buClr>
              <a:buSzPts val="1260"/>
              <a:buNone/>
              <a:defRPr sz="1800"/>
            </a:lvl3pPr>
            <a:lvl4pPr lvl="3" algn="ctr">
              <a:lnSpc>
                <a:spcPct val="100000"/>
              </a:lnSpc>
              <a:spcBef>
                <a:spcPts val="500"/>
              </a:spcBef>
              <a:spcAft>
                <a:spcPts val="0"/>
              </a:spcAft>
              <a:buClr>
                <a:schemeClr val="dk2"/>
              </a:buClr>
              <a:buSzPts val="1120"/>
              <a:buNone/>
              <a:defRPr sz="1600"/>
            </a:lvl4pPr>
            <a:lvl5pPr lvl="4" algn="ctr">
              <a:lnSpc>
                <a:spcPct val="100000"/>
              </a:lnSpc>
              <a:spcBef>
                <a:spcPts val="500"/>
              </a:spcBef>
              <a:spcAft>
                <a:spcPts val="0"/>
              </a:spcAft>
              <a:buClr>
                <a:schemeClr val="dk2"/>
              </a:buClr>
              <a:buSzPts val="112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91"/>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91"/>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91"/>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94"/>
          <p:cNvSpPr txBox="1">
            <a:spLocks noGrp="1"/>
          </p:cNvSpPr>
          <p:nvPr>
            <p:ph type="title"/>
          </p:nvPr>
        </p:nvSpPr>
        <p:spPr>
          <a:xfrm>
            <a:off x="1346071" y="566278"/>
            <a:ext cx="9512429" cy="965458"/>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3600"/>
              <a:buFont typeface="Sorts Mill Goudy"/>
              <a:buNone/>
              <a:defRPr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94"/>
          <p:cNvSpPr txBox="1">
            <a:spLocks noGrp="1"/>
          </p:cNvSpPr>
          <p:nvPr>
            <p:ph type="body" idx="1"/>
          </p:nvPr>
        </p:nvSpPr>
        <p:spPr>
          <a:xfrm>
            <a:off x="909758" y="2057400"/>
            <a:ext cx="5031521" cy="4119563"/>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1000"/>
              </a:spcBef>
              <a:spcAft>
                <a:spcPts val="0"/>
              </a:spcAft>
              <a:buClr>
                <a:schemeClr val="dk2"/>
              </a:buClr>
              <a:buSzPts val="1260"/>
              <a:buChar char="•"/>
              <a:defRPr/>
            </a:lvl1pPr>
            <a:lvl2pPr marL="914400" lvl="1" indent="-308610" algn="l">
              <a:lnSpc>
                <a:spcPct val="100000"/>
              </a:lnSpc>
              <a:spcBef>
                <a:spcPts val="500"/>
              </a:spcBef>
              <a:spcAft>
                <a:spcPts val="0"/>
              </a:spcAft>
              <a:buClr>
                <a:schemeClr val="dk2"/>
              </a:buClr>
              <a:buSzPts val="1260"/>
              <a:buChar char="•"/>
              <a:defRPr/>
            </a:lvl2pPr>
            <a:lvl3pPr marL="1371600" lvl="2" indent="-308610" algn="l">
              <a:lnSpc>
                <a:spcPct val="100000"/>
              </a:lnSpc>
              <a:spcBef>
                <a:spcPts val="500"/>
              </a:spcBef>
              <a:spcAft>
                <a:spcPts val="0"/>
              </a:spcAft>
              <a:buClr>
                <a:schemeClr val="dk2"/>
              </a:buClr>
              <a:buSzPts val="1260"/>
              <a:buChar char="•"/>
              <a:defRPr/>
            </a:lvl3pPr>
            <a:lvl4pPr marL="1828800" lvl="3" indent="-308610" algn="l">
              <a:lnSpc>
                <a:spcPct val="100000"/>
              </a:lnSpc>
              <a:spcBef>
                <a:spcPts val="500"/>
              </a:spcBef>
              <a:spcAft>
                <a:spcPts val="0"/>
              </a:spcAft>
              <a:buClr>
                <a:schemeClr val="dk2"/>
              </a:buClr>
              <a:buSzPts val="1260"/>
              <a:buChar char="•"/>
              <a:defRPr/>
            </a:lvl4pPr>
            <a:lvl5pPr marL="2286000" lvl="4" indent="-308610" algn="l">
              <a:lnSpc>
                <a:spcPct val="100000"/>
              </a:lnSpc>
              <a:spcBef>
                <a:spcPts val="500"/>
              </a:spcBef>
              <a:spcAft>
                <a:spcPts val="0"/>
              </a:spcAft>
              <a:buClr>
                <a:schemeClr val="dk2"/>
              </a:buClr>
              <a:buSzPts val="126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94"/>
          <p:cNvSpPr txBox="1">
            <a:spLocks noGrp="1"/>
          </p:cNvSpPr>
          <p:nvPr>
            <p:ph type="body" idx="2"/>
          </p:nvPr>
        </p:nvSpPr>
        <p:spPr>
          <a:xfrm>
            <a:off x="6265408" y="2057401"/>
            <a:ext cx="5016834" cy="4119562"/>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1000"/>
              </a:spcBef>
              <a:spcAft>
                <a:spcPts val="0"/>
              </a:spcAft>
              <a:buClr>
                <a:schemeClr val="dk2"/>
              </a:buClr>
              <a:buSzPts val="1260"/>
              <a:buChar char="•"/>
              <a:defRPr/>
            </a:lvl1pPr>
            <a:lvl2pPr marL="914400" lvl="1" indent="-308610" algn="l">
              <a:lnSpc>
                <a:spcPct val="100000"/>
              </a:lnSpc>
              <a:spcBef>
                <a:spcPts val="500"/>
              </a:spcBef>
              <a:spcAft>
                <a:spcPts val="0"/>
              </a:spcAft>
              <a:buClr>
                <a:schemeClr val="dk2"/>
              </a:buClr>
              <a:buSzPts val="1260"/>
              <a:buChar char="•"/>
              <a:defRPr/>
            </a:lvl2pPr>
            <a:lvl3pPr marL="1371600" lvl="2" indent="-308610" algn="l">
              <a:lnSpc>
                <a:spcPct val="100000"/>
              </a:lnSpc>
              <a:spcBef>
                <a:spcPts val="500"/>
              </a:spcBef>
              <a:spcAft>
                <a:spcPts val="0"/>
              </a:spcAft>
              <a:buClr>
                <a:schemeClr val="dk2"/>
              </a:buClr>
              <a:buSzPts val="1260"/>
              <a:buChar char="•"/>
              <a:defRPr/>
            </a:lvl3pPr>
            <a:lvl4pPr marL="1828800" lvl="3" indent="-308610" algn="l">
              <a:lnSpc>
                <a:spcPct val="100000"/>
              </a:lnSpc>
              <a:spcBef>
                <a:spcPts val="500"/>
              </a:spcBef>
              <a:spcAft>
                <a:spcPts val="0"/>
              </a:spcAft>
              <a:buClr>
                <a:schemeClr val="dk2"/>
              </a:buClr>
              <a:buSzPts val="1260"/>
              <a:buChar char="•"/>
              <a:defRPr/>
            </a:lvl4pPr>
            <a:lvl5pPr marL="2286000" lvl="4" indent="-308610" algn="l">
              <a:lnSpc>
                <a:spcPct val="100000"/>
              </a:lnSpc>
              <a:spcBef>
                <a:spcPts val="500"/>
              </a:spcBef>
              <a:spcAft>
                <a:spcPts val="0"/>
              </a:spcAft>
              <a:buClr>
                <a:schemeClr val="dk2"/>
              </a:buClr>
              <a:buSzPts val="126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94"/>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94"/>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94"/>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95"/>
          <p:cNvSpPr txBox="1">
            <a:spLocks noGrp="1"/>
          </p:cNvSpPr>
          <p:nvPr>
            <p:ph type="title"/>
          </p:nvPr>
        </p:nvSpPr>
        <p:spPr>
          <a:xfrm>
            <a:off x="839788" y="365126"/>
            <a:ext cx="10276552" cy="114935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2"/>
              </a:buClr>
              <a:buSzPts val="3200"/>
              <a:buFont typeface="Sorts Mill Goudy"/>
              <a:buNone/>
              <a:defRPr sz="32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95"/>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2"/>
              </a:buClr>
              <a:buSzPts val="1680"/>
              <a:buNone/>
              <a:defRPr sz="2400" b="1" i="0"/>
            </a:lvl1pPr>
            <a:lvl2pPr marL="914400" lvl="1" indent="-228600" algn="l">
              <a:lnSpc>
                <a:spcPct val="100000"/>
              </a:lnSpc>
              <a:spcBef>
                <a:spcPts val="500"/>
              </a:spcBef>
              <a:spcAft>
                <a:spcPts val="0"/>
              </a:spcAft>
              <a:buClr>
                <a:schemeClr val="dk2"/>
              </a:buClr>
              <a:buSzPts val="1400"/>
              <a:buNone/>
              <a:defRPr sz="2000" b="1"/>
            </a:lvl2pPr>
            <a:lvl3pPr marL="1371600" lvl="2" indent="-228600" algn="l">
              <a:lnSpc>
                <a:spcPct val="100000"/>
              </a:lnSpc>
              <a:spcBef>
                <a:spcPts val="500"/>
              </a:spcBef>
              <a:spcAft>
                <a:spcPts val="0"/>
              </a:spcAft>
              <a:buClr>
                <a:schemeClr val="dk2"/>
              </a:buClr>
              <a:buSzPts val="1260"/>
              <a:buNone/>
              <a:defRPr sz="1800" b="1"/>
            </a:lvl3pPr>
            <a:lvl4pPr marL="1828800" lvl="3" indent="-228600" algn="l">
              <a:lnSpc>
                <a:spcPct val="100000"/>
              </a:lnSpc>
              <a:spcBef>
                <a:spcPts val="500"/>
              </a:spcBef>
              <a:spcAft>
                <a:spcPts val="0"/>
              </a:spcAft>
              <a:buClr>
                <a:schemeClr val="dk2"/>
              </a:buClr>
              <a:buSzPts val="1120"/>
              <a:buNone/>
              <a:defRPr sz="1600" b="1"/>
            </a:lvl4pPr>
            <a:lvl5pPr marL="2286000" lvl="4" indent="-228600" algn="l">
              <a:lnSpc>
                <a:spcPct val="100000"/>
              </a:lnSpc>
              <a:spcBef>
                <a:spcPts val="500"/>
              </a:spcBef>
              <a:spcAft>
                <a:spcPts val="0"/>
              </a:spcAft>
              <a:buClr>
                <a:schemeClr val="dk2"/>
              </a:buClr>
              <a:buSzPts val="112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95"/>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1000"/>
              </a:spcBef>
              <a:spcAft>
                <a:spcPts val="0"/>
              </a:spcAft>
              <a:buClr>
                <a:schemeClr val="dk2"/>
              </a:buClr>
              <a:buSzPts val="1260"/>
              <a:buChar char="•"/>
              <a:defRPr/>
            </a:lvl1pPr>
            <a:lvl2pPr marL="914400" lvl="1" indent="-308610" algn="l">
              <a:lnSpc>
                <a:spcPct val="100000"/>
              </a:lnSpc>
              <a:spcBef>
                <a:spcPts val="500"/>
              </a:spcBef>
              <a:spcAft>
                <a:spcPts val="0"/>
              </a:spcAft>
              <a:buClr>
                <a:schemeClr val="dk2"/>
              </a:buClr>
              <a:buSzPts val="1260"/>
              <a:buChar char="•"/>
              <a:defRPr/>
            </a:lvl2pPr>
            <a:lvl3pPr marL="1371600" lvl="2" indent="-308610" algn="l">
              <a:lnSpc>
                <a:spcPct val="100000"/>
              </a:lnSpc>
              <a:spcBef>
                <a:spcPts val="500"/>
              </a:spcBef>
              <a:spcAft>
                <a:spcPts val="0"/>
              </a:spcAft>
              <a:buClr>
                <a:schemeClr val="dk2"/>
              </a:buClr>
              <a:buSzPts val="1260"/>
              <a:buChar char="•"/>
              <a:defRPr/>
            </a:lvl3pPr>
            <a:lvl4pPr marL="1828800" lvl="3" indent="-308610" algn="l">
              <a:lnSpc>
                <a:spcPct val="100000"/>
              </a:lnSpc>
              <a:spcBef>
                <a:spcPts val="500"/>
              </a:spcBef>
              <a:spcAft>
                <a:spcPts val="0"/>
              </a:spcAft>
              <a:buClr>
                <a:schemeClr val="dk2"/>
              </a:buClr>
              <a:buSzPts val="1260"/>
              <a:buChar char="•"/>
              <a:defRPr/>
            </a:lvl4pPr>
            <a:lvl5pPr marL="2286000" lvl="4" indent="-308610" algn="l">
              <a:lnSpc>
                <a:spcPct val="100000"/>
              </a:lnSpc>
              <a:spcBef>
                <a:spcPts val="500"/>
              </a:spcBef>
              <a:spcAft>
                <a:spcPts val="0"/>
              </a:spcAft>
              <a:buClr>
                <a:schemeClr val="dk2"/>
              </a:buClr>
              <a:buSzPts val="126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95"/>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2"/>
              </a:buClr>
              <a:buSzPts val="1680"/>
              <a:buNone/>
              <a:defRPr sz="2400" b="1"/>
            </a:lvl1pPr>
            <a:lvl2pPr marL="914400" lvl="1" indent="-228600" algn="l">
              <a:lnSpc>
                <a:spcPct val="100000"/>
              </a:lnSpc>
              <a:spcBef>
                <a:spcPts val="500"/>
              </a:spcBef>
              <a:spcAft>
                <a:spcPts val="0"/>
              </a:spcAft>
              <a:buClr>
                <a:schemeClr val="dk2"/>
              </a:buClr>
              <a:buSzPts val="1400"/>
              <a:buNone/>
              <a:defRPr sz="2000" b="1"/>
            </a:lvl2pPr>
            <a:lvl3pPr marL="1371600" lvl="2" indent="-228600" algn="l">
              <a:lnSpc>
                <a:spcPct val="100000"/>
              </a:lnSpc>
              <a:spcBef>
                <a:spcPts val="500"/>
              </a:spcBef>
              <a:spcAft>
                <a:spcPts val="0"/>
              </a:spcAft>
              <a:buClr>
                <a:schemeClr val="dk2"/>
              </a:buClr>
              <a:buSzPts val="1260"/>
              <a:buNone/>
              <a:defRPr sz="1800" b="1"/>
            </a:lvl3pPr>
            <a:lvl4pPr marL="1828800" lvl="3" indent="-228600" algn="l">
              <a:lnSpc>
                <a:spcPct val="100000"/>
              </a:lnSpc>
              <a:spcBef>
                <a:spcPts val="500"/>
              </a:spcBef>
              <a:spcAft>
                <a:spcPts val="0"/>
              </a:spcAft>
              <a:buClr>
                <a:schemeClr val="dk2"/>
              </a:buClr>
              <a:buSzPts val="1120"/>
              <a:buNone/>
              <a:defRPr sz="1600" b="1"/>
            </a:lvl4pPr>
            <a:lvl5pPr marL="2286000" lvl="4" indent="-228600" algn="l">
              <a:lnSpc>
                <a:spcPct val="100000"/>
              </a:lnSpc>
              <a:spcBef>
                <a:spcPts val="500"/>
              </a:spcBef>
              <a:spcAft>
                <a:spcPts val="0"/>
              </a:spcAft>
              <a:buClr>
                <a:schemeClr val="dk2"/>
              </a:buClr>
              <a:buSzPts val="112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95"/>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1000"/>
              </a:spcBef>
              <a:spcAft>
                <a:spcPts val="0"/>
              </a:spcAft>
              <a:buClr>
                <a:schemeClr val="dk2"/>
              </a:buClr>
              <a:buSzPts val="1260"/>
              <a:buChar char="•"/>
              <a:defRPr/>
            </a:lvl1pPr>
            <a:lvl2pPr marL="914400" lvl="1" indent="-308610" algn="l">
              <a:lnSpc>
                <a:spcPct val="100000"/>
              </a:lnSpc>
              <a:spcBef>
                <a:spcPts val="500"/>
              </a:spcBef>
              <a:spcAft>
                <a:spcPts val="0"/>
              </a:spcAft>
              <a:buClr>
                <a:schemeClr val="dk2"/>
              </a:buClr>
              <a:buSzPts val="1260"/>
              <a:buChar char="•"/>
              <a:defRPr/>
            </a:lvl2pPr>
            <a:lvl3pPr marL="1371600" lvl="2" indent="-308610" algn="l">
              <a:lnSpc>
                <a:spcPct val="100000"/>
              </a:lnSpc>
              <a:spcBef>
                <a:spcPts val="500"/>
              </a:spcBef>
              <a:spcAft>
                <a:spcPts val="0"/>
              </a:spcAft>
              <a:buClr>
                <a:schemeClr val="dk2"/>
              </a:buClr>
              <a:buSzPts val="1260"/>
              <a:buChar char="•"/>
              <a:defRPr/>
            </a:lvl3pPr>
            <a:lvl4pPr marL="1828800" lvl="3" indent="-308610" algn="l">
              <a:lnSpc>
                <a:spcPct val="100000"/>
              </a:lnSpc>
              <a:spcBef>
                <a:spcPts val="500"/>
              </a:spcBef>
              <a:spcAft>
                <a:spcPts val="0"/>
              </a:spcAft>
              <a:buClr>
                <a:schemeClr val="dk2"/>
              </a:buClr>
              <a:buSzPts val="1260"/>
              <a:buChar char="•"/>
              <a:defRPr/>
            </a:lvl4pPr>
            <a:lvl5pPr marL="2286000" lvl="4" indent="-308610" algn="l">
              <a:lnSpc>
                <a:spcPct val="100000"/>
              </a:lnSpc>
              <a:spcBef>
                <a:spcPts val="500"/>
              </a:spcBef>
              <a:spcAft>
                <a:spcPts val="0"/>
              </a:spcAft>
              <a:buClr>
                <a:schemeClr val="dk2"/>
              </a:buClr>
              <a:buSzPts val="126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95"/>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95"/>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95"/>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96"/>
          <p:cNvSpPr txBox="1">
            <a:spLocks noGrp="1"/>
          </p:cNvSpPr>
          <p:nvPr>
            <p:ph type="title"/>
          </p:nvPr>
        </p:nvSpPr>
        <p:spPr>
          <a:xfrm>
            <a:off x="1371600" y="685800"/>
            <a:ext cx="9486900" cy="1371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96"/>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96"/>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96"/>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97"/>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7"/>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97"/>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2"/>
        <p:cNvGrpSpPr/>
        <p:nvPr/>
      </p:nvGrpSpPr>
      <p:grpSpPr>
        <a:xfrm>
          <a:off x="0" y="0"/>
          <a:ext cx="0" cy="0"/>
          <a:chOff x="0" y="0"/>
          <a:chExt cx="0" cy="0"/>
        </a:xfrm>
      </p:grpSpPr>
      <p:sp>
        <p:nvSpPr>
          <p:cNvPr id="63" name="Google Shape;63;p9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Sorts Mill Goud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98"/>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370840" algn="l">
              <a:lnSpc>
                <a:spcPct val="100000"/>
              </a:lnSpc>
              <a:spcBef>
                <a:spcPts val="1000"/>
              </a:spcBef>
              <a:spcAft>
                <a:spcPts val="0"/>
              </a:spcAft>
              <a:buClr>
                <a:schemeClr val="dk2"/>
              </a:buClr>
              <a:buSzPts val="2240"/>
              <a:buChar char="•"/>
              <a:defRPr sz="3200"/>
            </a:lvl1pPr>
            <a:lvl2pPr marL="914400" lvl="1" indent="-353060" algn="l">
              <a:lnSpc>
                <a:spcPct val="100000"/>
              </a:lnSpc>
              <a:spcBef>
                <a:spcPts val="500"/>
              </a:spcBef>
              <a:spcAft>
                <a:spcPts val="0"/>
              </a:spcAft>
              <a:buClr>
                <a:schemeClr val="dk2"/>
              </a:buClr>
              <a:buSzPts val="1960"/>
              <a:buChar char="•"/>
              <a:defRPr sz="2800"/>
            </a:lvl2pPr>
            <a:lvl3pPr marL="1371600" lvl="2" indent="-335280" algn="l">
              <a:lnSpc>
                <a:spcPct val="100000"/>
              </a:lnSpc>
              <a:spcBef>
                <a:spcPts val="500"/>
              </a:spcBef>
              <a:spcAft>
                <a:spcPts val="0"/>
              </a:spcAft>
              <a:buClr>
                <a:schemeClr val="dk2"/>
              </a:buClr>
              <a:buSzPts val="1680"/>
              <a:buChar char="•"/>
              <a:defRPr sz="2400"/>
            </a:lvl3pPr>
            <a:lvl4pPr marL="1828800" lvl="3" indent="-317500" algn="l">
              <a:lnSpc>
                <a:spcPct val="100000"/>
              </a:lnSpc>
              <a:spcBef>
                <a:spcPts val="500"/>
              </a:spcBef>
              <a:spcAft>
                <a:spcPts val="0"/>
              </a:spcAft>
              <a:buClr>
                <a:schemeClr val="dk2"/>
              </a:buClr>
              <a:buSzPts val="1400"/>
              <a:buChar char="•"/>
              <a:defRPr sz="2000"/>
            </a:lvl4pPr>
            <a:lvl5pPr marL="2286000" lvl="4" indent="-317500" algn="l">
              <a:lnSpc>
                <a:spcPct val="100000"/>
              </a:lnSpc>
              <a:spcBef>
                <a:spcPts val="500"/>
              </a:spcBef>
              <a:spcAft>
                <a:spcPts val="0"/>
              </a:spcAft>
              <a:buClr>
                <a:schemeClr val="dk2"/>
              </a:buClr>
              <a:buSzPts val="14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5" name="Google Shape;65;p9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2"/>
              </a:buClr>
              <a:buSzPts val="1120"/>
              <a:buNone/>
              <a:defRPr sz="1600"/>
            </a:lvl1pPr>
            <a:lvl2pPr marL="914400" lvl="1" indent="-228600" algn="l">
              <a:lnSpc>
                <a:spcPct val="100000"/>
              </a:lnSpc>
              <a:spcBef>
                <a:spcPts val="500"/>
              </a:spcBef>
              <a:spcAft>
                <a:spcPts val="0"/>
              </a:spcAft>
              <a:buClr>
                <a:schemeClr val="dk2"/>
              </a:buClr>
              <a:buSzPts val="980"/>
              <a:buNone/>
              <a:defRPr sz="1400"/>
            </a:lvl2pPr>
            <a:lvl3pPr marL="1371600" lvl="2" indent="-228600" algn="l">
              <a:lnSpc>
                <a:spcPct val="100000"/>
              </a:lnSpc>
              <a:spcBef>
                <a:spcPts val="500"/>
              </a:spcBef>
              <a:spcAft>
                <a:spcPts val="0"/>
              </a:spcAft>
              <a:buClr>
                <a:schemeClr val="dk2"/>
              </a:buClr>
              <a:buSzPts val="840"/>
              <a:buNone/>
              <a:defRPr sz="1200"/>
            </a:lvl3pPr>
            <a:lvl4pPr marL="1828800" lvl="3" indent="-228600" algn="l">
              <a:lnSpc>
                <a:spcPct val="100000"/>
              </a:lnSpc>
              <a:spcBef>
                <a:spcPts val="500"/>
              </a:spcBef>
              <a:spcAft>
                <a:spcPts val="0"/>
              </a:spcAft>
              <a:buClr>
                <a:schemeClr val="dk2"/>
              </a:buClr>
              <a:buSzPts val="700"/>
              <a:buNone/>
              <a:defRPr sz="1000"/>
            </a:lvl4pPr>
            <a:lvl5pPr marL="2286000" lvl="4" indent="-228600" algn="l">
              <a:lnSpc>
                <a:spcPct val="100000"/>
              </a:lnSpc>
              <a:spcBef>
                <a:spcPts val="500"/>
              </a:spcBef>
              <a:spcAft>
                <a:spcPts val="0"/>
              </a:spcAft>
              <a:buClr>
                <a:schemeClr val="dk2"/>
              </a:buClr>
              <a:buSzPts val="7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98"/>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98"/>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98"/>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9"/>
        <p:cNvGrpSpPr/>
        <p:nvPr/>
      </p:nvGrpSpPr>
      <p:grpSpPr>
        <a:xfrm>
          <a:off x="0" y="0"/>
          <a:ext cx="0" cy="0"/>
          <a:chOff x="0" y="0"/>
          <a:chExt cx="0" cy="0"/>
        </a:xfrm>
      </p:grpSpPr>
      <p:sp>
        <p:nvSpPr>
          <p:cNvPr id="70" name="Google Shape;70;p9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3200"/>
              <a:buFont typeface="Sorts Mill Goud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99"/>
          <p:cNvSpPr>
            <a:spLocks noGrp="1"/>
          </p:cNvSpPr>
          <p:nvPr>
            <p:ph type="pic" idx="2"/>
          </p:nvPr>
        </p:nvSpPr>
        <p:spPr>
          <a:xfrm>
            <a:off x="5183188" y="987425"/>
            <a:ext cx="6172200" cy="4873625"/>
          </a:xfrm>
          <a:prstGeom prst="rect">
            <a:avLst/>
          </a:prstGeom>
          <a:noFill/>
          <a:ln>
            <a:noFill/>
          </a:ln>
        </p:spPr>
      </p:sp>
      <p:sp>
        <p:nvSpPr>
          <p:cNvPr id="72" name="Google Shape;72;p99"/>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Clr>
                <a:schemeClr val="dk2"/>
              </a:buClr>
              <a:buSzPts val="1120"/>
              <a:buNone/>
              <a:defRPr sz="1600"/>
            </a:lvl1pPr>
            <a:lvl2pPr marL="914400" lvl="1" indent="-228600" algn="l">
              <a:lnSpc>
                <a:spcPct val="100000"/>
              </a:lnSpc>
              <a:spcBef>
                <a:spcPts val="500"/>
              </a:spcBef>
              <a:spcAft>
                <a:spcPts val="0"/>
              </a:spcAft>
              <a:buClr>
                <a:schemeClr val="dk2"/>
              </a:buClr>
              <a:buSzPts val="980"/>
              <a:buNone/>
              <a:defRPr sz="1400"/>
            </a:lvl2pPr>
            <a:lvl3pPr marL="1371600" lvl="2" indent="-228600" algn="l">
              <a:lnSpc>
                <a:spcPct val="100000"/>
              </a:lnSpc>
              <a:spcBef>
                <a:spcPts val="500"/>
              </a:spcBef>
              <a:spcAft>
                <a:spcPts val="0"/>
              </a:spcAft>
              <a:buClr>
                <a:schemeClr val="dk2"/>
              </a:buClr>
              <a:buSzPts val="840"/>
              <a:buNone/>
              <a:defRPr sz="1200"/>
            </a:lvl3pPr>
            <a:lvl4pPr marL="1828800" lvl="3" indent="-228600" algn="l">
              <a:lnSpc>
                <a:spcPct val="100000"/>
              </a:lnSpc>
              <a:spcBef>
                <a:spcPts val="500"/>
              </a:spcBef>
              <a:spcAft>
                <a:spcPts val="0"/>
              </a:spcAft>
              <a:buClr>
                <a:schemeClr val="dk2"/>
              </a:buClr>
              <a:buSzPts val="700"/>
              <a:buNone/>
              <a:defRPr sz="1000"/>
            </a:lvl4pPr>
            <a:lvl5pPr marL="2286000" lvl="4" indent="-228600" algn="l">
              <a:lnSpc>
                <a:spcPct val="100000"/>
              </a:lnSpc>
              <a:spcBef>
                <a:spcPts val="500"/>
              </a:spcBef>
              <a:spcAft>
                <a:spcPts val="0"/>
              </a:spcAft>
              <a:buClr>
                <a:schemeClr val="dk2"/>
              </a:buClr>
              <a:buSzPts val="7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3" name="Google Shape;73;p99"/>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99"/>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99"/>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6"/>
        <p:cNvGrpSpPr/>
        <p:nvPr/>
      </p:nvGrpSpPr>
      <p:grpSpPr>
        <a:xfrm>
          <a:off x="0" y="0"/>
          <a:ext cx="0" cy="0"/>
          <a:chOff x="0" y="0"/>
          <a:chExt cx="0" cy="0"/>
        </a:xfrm>
      </p:grpSpPr>
      <p:sp>
        <p:nvSpPr>
          <p:cNvPr id="77" name="Google Shape;77;p100"/>
          <p:cNvSpPr txBox="1">
            <a:spLocks noGrp="1"/>
          </p:cNvSpPr>
          <p:nvPr>
            <p:ph type="title"/>
          </p:nvPr>
        </p:nvSpPr>
        <p:spPr>
          <a:xfrm>
            <a:off x="1371600" y="685800"/>
            <a:ext cx="9486900" cy="1371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00"/>
          <p:cNvSpPr txBox="1">
            <a:spLocks noGrp="1"/>
          </p:cNvSpPr>
          <p:nvPr>
            <p:ph type="body" idx="1"/>
          </p:nvPr>
        </p:nvSpPr>
        <p:spPr>
          <a:xfrm rot="5400000">
            <a:off x="4156001" y="-530298"/>
            <a:ext cx="3918098" cy="9486901"/>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1000"/>
              </a:spcBef>
              <a:spcAft>
                <a:spcPts val="0"/>
              </a:spcAft>
              <a:buClr>
                <a:schemeClr val="dk2"/>
              </a:buClr>
              <a:buSzPts val="1260"/>
              <a:buChar char="•"/>
              <a:defRPr/>
            </a:lvl1pPr>
            <a:lvl2pPr marL="914400" lvl="1" indent="-308610" algn="l">
              <a:lnSpc>
                <a:spcPct val="100000"/>
              </a:lnSpc>
              <a:spcBef>
                <a:spcPts val="500"/>
              </a:spcBef>
              <a:spcAft>
                <a:spcPts val="0"/>
              </a:spcAft>
              <a:buClr>
                <a:schemeClr val="dk2"/>
              </a:buClr>
              <a:buSzPts val="1260"/>
              <a:buChar char="•"/>
              <a:defRPr/>
            </a:lvl2pPr>
            <a:lvl3pPr marL="1371600" lvl="2" indent="-308610" algn="l">
              <a:lnSpc>
                <a:spcPct val="100000"/>
              </a:lnSpc>
              <a:spcBef>
                <a:spcPts val="500"/>
              </a:spcBef>
              <a:spcAft>
                <a:spcPts val="0"/>
              </a:spcAft>
              <a:buClr>
                <a:schemeClr val="dk2"/>
              </a:buClr>
              <a:buSzPts val="1260"/>
              <a:buChar char="•"/>
              <a:defRPr/>
            </a:lvl3pPr>
            <a:lvl4pPr marL="1828800" lvl="3" indent="-308610" algn="l">
              <a:lnSpc>
                <a:spcPct val="100000"/>
              </a:lnSpc>
              <a:spcBef>
                <a:spcPts val="500"/>
              </a:spcBef>
              <a:spcAft>
                <a:spcPts val="0"/>
              </a:spcAft>
              <a:buClr>
                <a:schemeClr val="dk2"/>
              </a:buClr>
              <a:buSzPts val="1260"/>
              <a:buChar char="•"/>
              <a:defRPr/>
            </a:lvl4pPr>
            <a:lvl5pPr marL="2286000" lvl="4" indent="-308610" algn="l">
              <a:lnSpc>
                <a:spcPct val="100000"/>
              </a:lnSpc>
              <a:spcBef>
                <a:spcPts val="500"/>
              </a:spcBef>
              <a:spcAft>
                <a:spcPts val="0"/>
              </a:spcAft>
              <a:buClr>
                <a:schemeClr val="dk2"/>
              </a:buClr>
              <a:buSzPts val="126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00"/>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100"/>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00"/>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82"/>
        <p:cNvGrpSpPr/>
        <p:nvPr/>
      </p:nvGrpSpPr>
      <p:grpSpPr>
        <a:xfrm>
          <a:off x="0" y="0"/>
          <a:ext cx="0" cy="0"/>
          <a:chOff x="0" y="0"/>
          <a:chExt cx="0" cy="0"/>
        </a:xfrm>
      </p:grpSpPr>
      <p:sp>
        <p:nvSpPr>
          <p:cNvPr id="83" name="Google Shape;83;p101"/>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4" name="Google Shape;84;p101"/>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08610" algn="l">
              <a:lnSpc>
                <a:spcPct val="100000"/>
              </a:lnSpc>
              <a:spcBef>
                <a:spcPts val="1000"/>
              </a:spcBef>
              <a:spcAft>
                <a:spcPts val="0"/>
              </a:spcAft>
              <a:buClr>
                <a:schemeClr val="dk2"/>
              </a:buClr>
              <a:buSzPts val="1260"/>
              <a:buChar char="•"/>
              <a:defRPr/>
            </a:lvl1pPr>
            <a:lvl2pPr marL="914400" lvl="1" indent="-308610" algn="l">
              <a:lnSpc>
                <a:spcPct val="100000"/>
              </a:lnSpc>
              <a:spcBef>
                <a:spcPts val="500"/>
              </a:spcBef>
              <a:spcAft>
                <a:spcPts val="0"/>
              </a:spcAft>
              <a:buClr>
                <a:schemeClr val="dk2"/>
              </a:buClr>
              <a:buSzPts val="1260"/>
              <a:buChar char="•"/>
              <a:defRPr/>
            </a:lvl2pPr>
            <a:lvl3pPr marL="1371600" lvl="2" indent="-308610" algn="l">
              <a:lnSpc>
                <a:spcPct val="100000"/>
              </a:lnSpc>
              <a:spcBef>
                <a:spcPts val="500"/>
              </a:spcBef>
              <a:spcAft>
                <a:spcPts val="0"/>
              </a:spcAft>
              <a:buClr>
                <a:schemeClr val="dk2"/>
              </a:buClr>
              <a:buSzPts val="1260"/>
              <a:buChar char="•"/>
              <a:defRPr/>
            </a:lvl3pPr>
            <a:lvl4pPr marL="1828800" lvl="3" indent="-308610" algn="l">
              <a:lnSpc>
                <a:spcPct val="100000"/>
              </a:lnSpc>
              <a:spcBef>
                <a:spcPts val="500"/>
              </a:spcBef>
              <a:spcAft>
                <a:spcPts val="0"/>
              </a:spcAft>
              <a:buClr>
                <a:schemeClr val="dk2"/>
              </a:buClr>
              <a:buSzPts val="1260"/>
              <a:buChar char="•"/>
              <a:defRPr/>
            </a:lvl4pPr>
            <a:lvl5pPr marL="2286000" lvl="4" indent="-308610" algn="l">
              <a:lnSpc>
                <a:spcPct val="100000"/>
              </a:lnSpc>
              <a:spcBef>
                <a:spcPts val="500"/>
              </a:spcBef>
              <a:spcAft>
                <a:spcPts val="0"/>
              </a:spcAft>
              <a:buClr>
                <a:schemeClr val="dk2"/>
              </a:buClr>
              <a:buSzPts val="126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101"/>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101"/>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101"/>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0"/>
          <p:cNvSpPr txBox="1">
            <a:spLocks noGrp="1"/>
          </p:cNvSpPr>
          <p:nvPr>
            <p:ph type="title"/>
          </p:nvPr>
        </p:nvSpPr>
        <p:spPr>
          <a:xfrm>
            <a:off x="1371600" y="685800"/>
            <a:ext cx="9486900" cy="1371600"/>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0"/>
          <p:cNvSpPr txBox="1">
            <a:spLocks noGrp="1"/>
          </p:cNvSpPr>
          <p:nvPr>
            <p:ph type="body" idx="1"/>
          </p:nvPr>
        </p:nvSpPr>
        <p:spPr>
          <a:xfrm>
            <a:off x="1371599" y="2254103"/>
            <a:ext cx="9486901" cy="3918098"/>
          </a:xfrm>
          <a:prstGeom prst="rect">
            <a:avLst/>
          </a:prstGeom>
          <a:noFill/>
          <a:ln>
            <a:noFill/>
          </a:ln>
        </p:spPr>
        <p:txBody>
          <a:bodyPr spcFirstLastPara="1" wrap="square" lIns="91425" tIns="45700" rIns="91425" bIns="45700" anchor="t" anchorCtr="0">
            <a:normAutofit/>
          </a:bodyPr>
          <a:lstStyle>
            <a:lvl1pPr marL="457200" marR="0" lvl="0" indent="-335280" algn="l" rtl="0">
              <a:lnSpc>
                <a:spcPct val="100000"/>
              </a:lnSpc>
              <a:spcBef>
                <a:spcPts val="1000"/>
              </a:spcBef>
              <a:spcAft>
                <a:spcPts val="0"/>
              </a:spcAft>
              <a:buClr>
                <a:schemeClr val="dk2"/>
              </a:buClr>
              <a:buSzPts val="1680"/>
              <a:buFont typeface="Arial"/>
              <a:buChar char="•"/>
              <a:defRPr sz="2400" b="0" i="0" u="none" strike="noStrike" cap="none">
                <a:solidFill>
                  <a:schemeClr val="dk2"/>
                </a:solidFill>
                <a:latin typeface="Sorts Mill Goudy"/>
                <a:ea typeface="Sorts Mill Goudy"/>
                <a:cs typeface="Sorts Mill Goudy"/>
                <a:sym typeface="Sorts Mill Goudy"/>
              </a:defRPr>
            </a:lvl1pPr>
            <a:lvl2pPr marL="914400" marR="0" lvl="1" indent="-317500" algn="l" rtl="0">
              <a:lnSpc>
                <a:spcPct val="100000"/>
              </a:lnSpc>
              <a:spcBef>
                <a:spcPts val="500"/>
              </a:spcBef>
              <a:spcAft>
                <a:spcPts val="0"/>
              </a:spcAft>
              <a:buClr>
                <a:schemeClr val="dk2"/>
              </a:buClr>
              <a:buSzPts val="1400"/>
              <a:buFont typeface="Arial"/>
              <a:buChar char="•"/>
              <a:defRPr sz="2000" b="0" i="0" u="none" strike="noStrike" cap="none">
                <a:solidFill>
                  <a:schemeClr val="dk2"/>
                </a:solidFill>
                <a:latin typeface="Sorts Mill Goudy"/>
                <a:ea typeface="Sorts Mill Goudy"/>
                <a:cs typeface="Sorts Mill Goudy"/>
                <a:sym typeface="Sorts Mill Goudy"/>
              </a:defRPr>
            </a:lvl2pPr>
            <a:lvl3pPr marL="1371600" marR="0" lvl="2" indent="-308610" algn="l" rtl="0">
              <a:lnSpc>
                <a:spcPct val="100000"/>
              </a:lnSpc>
              <a:spcBef>
                <a:spcPts val="500"/>
              </a:spcBef>
              <a:spcAft>
                <a:spcPts val="0"/>
              </a:spcAft>
              <a:buClr>
                <a:schemeClr val="dk2"/>
              </a:buClr>
              <a:buSzPts val="1260"/>
              <a:buFont typeface="Arial"/>
              <a:buChar char="•"/>
              <a:defRPr sz="1800" b="0" i="0" u="none" strike="noStrike" cap="none">
                <a:solidFill>
                  <a:schemeClr val="dk2"/>
                </a:solidFill>
                <a:latin typeface="Sorts Mill Goudy"/>
                <a:ea typeface="Sorts Mill Goudy"/>
                <a:cs typeface="Sorts Mill Goudy"/>
                <a:sym typeface="Sorts Mill Goudy"/>
              </a:defRPr>
            </a:lvl3pPr>
            <a:lvl4pPr marL="1828800" marR="0" lvl="3" indent="-299719" algn="l" rtl="0">
              <a:lnSpc>
                <a:spcPct val="100000"/>
              </a:lnSpc>
              <a:spcBef>
                <a:spcPts val="500"/>
              </a:spcBef>
              <a:spcAft>
                <a:spcPts val="0"/>
              </a:spcAft>
              <a:buClr>
                <a:schemeClr val="dk2"/>
              </a:buClr>
              <a:buSzPts val="1120"/>
              <a:buFont typeface="Arial"/>
              <a:buChar char="•"/>
              <a:defRPr sz="1600" b="0" i="0" u="none" strike="noStrike" cap="none">
                <a:solidFill>
                  <a:schemeClr val="dk2"/>
                </a:solidFill>
                <a:latin typeface="Sorts Mill Goudy"/>
                <a:ea typeface="Sorts Mill Goudy"/>
                <a:cs typeface="Sorts Mill Goudy"/>
                <a:sym typeface="Sorts Mill Goudy"/>
              </a:defRPr>
            </a:lvl4pPr>
            <a:lvl5pPr marL="2286000" marR="0" lvl="4" indent="-299720" algn="l" rtl="0">
              <a:lnSpc>
                <a:spcPct val="100000"/>
              </a:lnSpc>
              <a:spcBef>
                <a:spcPts val="500"/>
              </a:spcBef>
              <a:spcAft>
                <a:spcPts val="0"/>
              </a:spcAft>
              <a:buClr>
                <a:schemeClr val="dk2"/>
              </a:buClr>
              <a:buSzPts val="1120"/>
              <a:buFont typeface="Arial"/>
              <a:buChar char="•"/>
              <a:defRPr sz="1600" b="0" i="0" u="none" strike="noStrike" cap="none">
                <a:solidFill>
                  <a:schemeClr val="dk2"/>
                </a:solidFill>
                <a:latin typeface="Sorts Mill Goudy"/>
                <a:ea typeface="Sorts Mill Goudy"/>
                <a:cs typeface="Sorts Mill Goudy"/>
                <a:sym typeface="Sorts Mill Goudy"/>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Gill Sans"/>
                <a:ea typeface="Gill Sans"/>
                <a:cs typeface="Gill Sans"/>
                <a:sym typeface="Gill Sans"/>
              </a:defRPr>
            </a:lvl9pPr>
          </a:lstStyle>
          <a:p>
            <a:endParaRPr/>
          </a:p>
        </p:txBody>
      </p:sp>
      <p:sp>
        <p:nvSpPr>
          <p:cNvPr id="12" name="Google Shape;12;p90"/>
          <p:cNvSpPr txBox="1">
            <a:spLocks noGrp="1"/>
          </p:cNvSpPr>
          <p:nvPr>
            <p:ph type="dt" idx="10"/>
          </p:nvPr>
        </p:nvSpPr>
        <p:spPr>
          <a:xfrm rot="5400000">
            <a:off x="9800022" y="3223751"/>
            <a:ext cx="4114801" cy="410501"/>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537272"/>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3" name="Google Shape;13;p90"/>
          <p:cNvSpPr txBox="1">
            <a:spLocks noGrp="1"/>
          </p:cNvSpPr>
          <p:nvPr>
            <p:ph type="ftr" idx="11"/>
          </p:nvPr>
        </p:nvSpPr>
        <p:spPr>
          <a:xfrm rot="5400000">
            <a:off x="-1708136" y="3223750"/>
            <a:ext cx="4114800" cy="410501"/>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537272"/>
                </a:solidFill>
                <a:latin typeface="Gill Sans"/>
                <a:ea typeface="Gill Sans"/>
                <a:cs typeface="Gill Sans"/>
                <a:sym typeface="Gill Sans"/>
              </a:defRPr>
            </a:lvl1pPr>
            <a:lvl2pPr marR="0" lvl="1"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2pPr>
            <a:lvl3pPr marR="0" lvl="2"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3pPr>
            <a:lvl4pPr marR="0" lvl="3"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4pPr>
            <a:lvl5pPr marR="0" lvl="4"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5pPr>
            <a:lvl6pPr marR="0" lvl="5"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6pPr>
            <a:lvl7pPr marR="0" lvl="6"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7pPr>
            <a:lvl8pPr marR="0" lvl="7"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8pPr>
            <a:lvl9pPr marR="0" lvl="8" algn="l" rtl="0">
              <a:spcBef>
                <a:spcPts val="0"/>
              </a:spcBef>
              <a:spcAft>
                <a:spcPts val="0"/>
              </a:spcAft>
              <a:buSzPts val="1400"/>
              <a:buNone/>
              <a:defRPr sz="1800" b="0" i="0" u="none" strike="noStrike" cap="none">
                <a:solidFill>
                  <a:schemeClr val="dk1"/>
                </a:solidFill>
                <a:latin typeface="Gill Sans"/>
                <a:ea typeface="Gill Sans"/>
                <a:cs typeface="Gill Sans"/>
                <a:sym typeface="Gill Sans"/>
              </a:defRPr>
            </a:lvl9pPr>
          </a:lstStyle>
          <a:p>
            <a:endParaRPr/>
          </a:p>
        </p:txBody>
      </p:sp>
      <p:sp>
        <p:nvSpPr>
          <p:cNvPr id="14" name="Google Shape;14;p90"/>
          <p:cNvSpPr txBox="1">
            <a:spLocks noGrp="1"/>
          </p:cNvSpPr>
          <p:nvPr>
            <p:ph type="sldNum" idx="12"/>
          </p:nvPr>
        </p:nvSpPr>
        <p:spPr>
          <a:xfrm>
            <a:off x="11116340" y="6356350"/>
            <a:ext cx="87186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rgbClr val="537272"/>
                </a:solidFill>
                <a:latin typeface="Gill Sans"/>
                <a:ea typeface="Gill Sans"/>
                <a:cs typeface="Gill Sans"/>
                <a:sym typeface="Gill Sans"/>
              </a:defRPr>
            </a:lvl1pPr>
            <a:lvl2pPr marL="0" marR="0" lvl="1" indent="0" algn="r" rtl="0">
              <a:spcBef>
                <a:spcPts val="0"/>
              </a:spcBef>
              <a:buNone/>
              <a:defRPr sz="900" b="0" i="0" u="none" strike="noStrike" cap="none">
                <a:solidFill>
                  <a:srgbClr val="537272"/>
                </a:solidFill>
                <a:latin typeface="Gill Sans"/>
                <a:ea typeface="Gill Sans"/>
                <a:cs typeface="Gill Sans"/>
                <a:sym typeface="Gill Sans"/>
              </a:defRPr>
            </a:lvl2pPr>
            <a:lvl3pPr marL="0" marR="0" lvl="2" indent="0" algn="r" rtl="0">
              <a:spcBef>
                <a:spcPts val="0"/>
              </a:spcBef>
              <a:buNone/>
              <a:defRPr sz="900" b="0" i="0" u="none" strike="noStrike" cap="none">
                <a:solidFill>
                  <a:srgbClr val="537272"/>
                </a:solidFill>
                <a:latin typeface="Gill Sans"/>
                <a:ea typeface="Gill Sans"/>
                <a:cs typeface="Gill Sans"/>
                <a:sym typeface="Gill Sans"/>
              </a:defRPr>
            </a:lvl3pPr>
            <a:lvl4pPr marL="0" marR="0" lvl="3" indent="0" algn="r" rtl="0">
              <a:spcBef>
                <a:spcPts val="0"/>
              </a:spcBef>
              <a:buNone/>
              <a:defRPr sz="900" b="0" i="0" u="none" strike="noStrike" cap="none">
                <a:solidFill>
                  <a:srgbClr val="537272"/>
                </a:solidFill>
                <a:latin typeface="Gill Sans"/>
                <a:ea typeface="Gill Sans"/>
                <a:cs typeface="Gill Sans"/>
                <a:sym typeface="Gill Sans"/>
              </a:defRPr>
            </a:lvl4pPr>
            <a:lvl5pPr marL="0" marR="0" lvl="4" indent="0" algn="r" rtl="0">
              <a:spcBef>
                <a:spcPts val="0"/>
              </a:spcBef>
              <a:buNone/>
              <a:defRPr sz="900" b="0" i="0" u="none" strike="noStrike" cap="none">
                <a:solidFill>
                  <a:srgbClr val="537272"/>
                </a:solidFill>
                <a:latin typeface="Gill Sans"/>
                <a:ea typeface="Gill Sans"/>
                <a:cs typeface="Gill Sans"/>
                <a:sym typeface="Gill Sans"/>
              </a:defRPr>
            </a:lvl5pPr>
            <a:lvl6pPr marL="0" marR="0" lvl="5" indent="0" algn="r" rtl="0">
              <a:spcBef>
                <a:spcPts val="0"/>
              </a:spcBef>
              <a:buNone/>
              <a:defRPr sz="900" b="0" i="0" u="none" strike="noStrike" cap="none">
                <a:solidFill>
                  <a:srgbClr val="537272"/>
                </a:solidFill>
                <a:latin typeface="Gill Sans"/>
                <a:ea typeface="Gill Sans"/>
                <a:cs typeface="Gill Sans"/>
                <a:sym typeface="Gill Sans"/>
              </a:defRPr>
            </a:lvl6pPr>
            <a:lvl7pPr marL="0" marR="0" lvl="6" indent="0" algn="r" rtl="0">
              <a:spcBef>
                <a:spcPts val="0"/>
              </a:spcBef>
              <a:buNone/>
              <a:defRPr sz="900" b="0" i="0" u="none" strike="noStrike" cap="none">
                <a:solidFill>
                  <a:srgbClr val="537272"/>
                </a:solidFill>
                <a:latin typeface="Gill Sans"/>
                <a:ea typeface="Gill Sans"/>
                <a:cs typeface="Gill Sans"/>
                <a:sym typeface="Gill Sans"/>
              </a:defRPr>
            </a:lvl7pPr>
            <a:lvl8pPr marL="0" marR="0" lvl="7" indent="0" algn="r" rtl="0">
              <a:spcBef>
                <a:spcPts val="0"/>
              </a:spcBef>
              <a:buNone/>
              <a:defRPr sz="900" b="0" i="0" u="none" strike="noStrike" cap="none">
                <a:solidFill>
                  <a:srgbClr val="537272"/>
                </a:solidFill>
                <a:latin typeface="Gill Sans"/>
                <a:ea typeface="Gill Sans"/>
                <a:cs typeface="Gill Sans"/>
                <a:sym typeface="Gill Sans"/>
              </a:defRPr>
            </a:lvl8pPr>
            <a:lvl9pPr marL="0" marR="0" lvl="8" indent="0" algn="r" rtl="0">
              <a:spcBef>
                <a:spcPts val="0"/>
              </a:spcBef>
              <a:buNone/>
              <a:defRPr sz="900" b="0" i="0" u="none" strike="noStrike" cap="none">
                <a:solidFill>
                  <a:srgbClr val="537272"/>
                </a:solidFill>
                <a:latin typeface="Gill Sans"/>
                <a:ea typeface="Gill Sans"/>
                <a:cs typeface="Gill Sans"/>
                <a:sym typeface="Gill Sans"/>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0.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92" name="Google Shape;92;p1"/>
          <p:cNvSpPr/>
          <p:nvPr/>
        </p:nvSpPr>
        <p:spPr>
          <a:xfrm>
            <a:off x="0" y="18662"/>
            <a:ext cx="12192000" cy="6858000"/>
          </a:xfrm>
          <a:prstGeom prst="rect">
            <a:avLst/>
          </a:prstGeom>
          <a:solidFill>
            <a:schemeClr val="lt1"/>
          </a:solidFill>
          <a:ln>
            <a:noFill/>
          </a:ln>
        </p:spPr>
        <p:txBody>
          <a:bodyPr spcFirstLastPara="1" wrap="square" lIns="91425" tIns="45700" rIns="91425" bIns="45700" anchor="ctr" anchorCtr="0">
            <a:noAutofit/>
          </a:bodyPr>
          <a:lstStyle/>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endParaRPr lang="en-US" sz="1800" dirty="0">
              <a:solidFill>
                <a:schemeClr val="tx1"/>
              </a:solidFill>
              <a:latin typeface="Garamond" panose="02020404030301010803" pitchFamily="18" charset="0"/>
              <a:ea typeface="Gill Sans"/>
              <a:cs typeface="Gill Sans"/>
              <a:sym typeface="Gill Sans"/>
            </a:endParaRPr>
          </a:p>
          <a:p>
            <a:pPr lvl="8" algn="ctr"/>
            <a:r>
              <a:rPr lang="en-US" sz="1800" dirty="0">
                <a:solidFill>
                  <a:schemeClr val="tx1"/>
                </a:solidFill>
                <a:latin typeface="Garamond" panose="02020404030301010803" pitchFamily="18" charset="0"/>
                <a:ea typeface="Gill Sans"/>
                <a:cs typeface="Gill Sans"/>
                <a:sym typeface="Gill Sans"/>
              </a:rPr>
              <a:t>Presentation By,</a:t>
            </a:r>
          </a:p>
          <a:p>
            <a:pPr lvl="8" algn="ctr"/>
            <a:endParaRPr lang="en-US" sz="1800" dirty="0">
              <a:solidFill>
                <a:schemeClr val="tx1"/>
              </a:solidFill>
              <a:latin typeface="Garamond" panose="02020404030301010803" pitchFamily="18" charset="0"/>
              <a:ea typeface="Gill Sans"/>
              <a:cs typeface="Gill Sans"/>
              <a:sym typeface="Gill Sans"/>
            </a:endParaRPr>
          </a:p>
          <a:p>
            <a:pPr lvl="8" algn="ctr"/>
            <a:r>
              <a:rPr lang="en-US" sz="1800" b="1" dirty="0">
                <a:solidFill>
                  <a:schemeClr val="tx1"/>
                </a:solidFill>
                <a:latin typeface="Garamond" panose="02020404030301010803" pitchFamily="18" charset="0"/>
                <a:ea typeface="Gill Sans"/>
                <a:cs typeface="Gill Sans"/>
                <a:sym typeface="Gill Sans"/>
              </a:rPr>
              <a:t>Vinay </a:t>
            </a:r>
            <a:r>
              <a:rPr lang="en-US" sz="1800" b="1" dirty="0" err="1">
                <a:solidFill>
                  <a:schemeClr val="tx1"/>
                </a:solidFill>
                <a:latin typeface="Garamond" panose="02020404030301010803" pitchFamily="18" charset="0"/>
                <a:ea typeface="Gill Sans"/>
                <a:cs typeface="Gill Sans"/>
                <a:sym typeface="Gill Sans"/>
              </a:rPr>
              <a:t>Thyagaraj</a:t>
            </a:r>
            <a:endParaRPr lang="en-US" sz="1800" b="1" dirty="0">
              <a:solidFill>
                <a:schemeClr val="tx1"/>
              </a:solidFill>
              <a:latin typeface="Garamond" panose="02020404030301010803" pitchFamily="18" charset="0"/>
              <a:ea typeface="Gill Sans"/>
              <a:cs typeface="Gill Sans"/>
              <a:sym typeface="Gill Sans"/>
            </a:endParaRPr>
          </a:p>
          <a:p>
            <a:pPr lvl="8" algn="ctr"/>
            <a:r>
              <a:rPr lang="en-US" sz="1800" dirty="0">
                <a:solidFill>
                  <a:schemeClr val="tx1"/>
                </a:solidFill>
                <a:latin typeface="Garamond" panose="02020404030301010803" pitchFamily="18" charset="0"/>
                <a:ea typeface="Gill Sans"/>
                <a:cs typeface="Gill Sans"/>
                <a:sym typeface="Gill Sans"/>
              </a:rPr>
              <a:t>Partner M/s. </a:t>
            </a:r>
            <a:r>
              <a:rPr lang="en-US" sz="1800" dirty="0" err="1">
                <a:solidFill>
                  <a:schemeClr val="tx1"/>
                </a:solidFill>
                <a:latin typeface="Garamond" panose="02020404030301010803" pitchFamily="18" charset="0"/>
                <a:ea typeface="Gill Sans"/>
                <a:cs typeface="Gill Sans"/>
                <a:sym typeface="Gill Sans"/>
              </a:rPr>
              <a:t>Venu</a:t>
            </a:r>
            <a:r>
              <a:rPr lang="en-US" sz="1800" dirty="0">
                <a:solidFill>
                  <a:schemeClr val="tx1"/>
                </a:solidFill>
                <a:latin typeface="Garamond" panose="02020404030301010803" pitchFamily="18" charset="0"/>
                <a:ea typeface="Gill Sans"/>
                <a:cs typeface="Gill Sans"/>
                <a:sym typeface="Gill Sans"/>
              </a:rPr>
              <a:t> &amp; Vinay </a:t>
            </a:r>
          </a:p>
          <a:p>
            <a:pPr lvl="8" algn="ctr"/>
            <a:r>
              <a:rPr lang="en-US" sz="1800" dirty="0">
                <a:solidFill>
                  <a:schemeClr val="tx1"/>
                </a:solidFill>
                <a:latin typeface="Garamond" panose="02020404030301010803" pitchFamily="18" charset="0"/>
                <a:ea typeface="Gill Sans"/>
                <a:cs typeface="Gill Sans"/>
                <a:sym typeface="Gill Sans"/>
              </a:rPr>
              <a:t>Chartered Accountants, </a:t>
            </a:r>
          </a:p>
          <a:p>
            <a:pPr lvl="8" algn="ctr"/>
            <a:r>
              <a:rPr lang="en-US" sz="1800" dirty="0">
                <a:solidFill>
                  <a:schemeClr val="tx1"/>
                </a:solidFill>
                <a:latin typeface="Garamond" panose="02020404030301010803" pitchFamily="18" charset="0"/>
                <a:ea typeface="Gill Sans"/>
                <a:cs typeface="Gill Sans"/>
                <a:sym typeface="Gill Sans"/>
              </a:rPr>
              <a:t>Bengaluru</a:t>
            </a:r>
          </a:p>
          <a:p>
            <a:pPr marL="0" marR="0" lvl="0" indent="0" algn="ctr" rtl="0">
              <a:spcBef>
                <a:spcPts val="0"/>
              </a:spcBef>
              <a:spcAft>
                <a:spcPts val="0"/>
              </a:spcAft>
              <a:buNone/>
            </a:pPr>
            <a:endParaRPr sz="1800" b="0" i="0" u="none" strike="noStrike" cap="none" dirty="0">
              <a:solidFill>
                <a:schemeClr val="tx1"/>
              </a:solidFill>
              <a:latin typeface="Gill Sans"/>
              <a:ea typeface="Gill Sans"/>
              <a:cs typeface="Gill Sans"/>
              <a:sym typeface="Gill Sans"/>
            </a:endParaRPr>
          </a:p>
        </p:txBody>
      </p:sp>
      <p:sp>
        <p:nvSpPr>
          <p:cNvPr id="93" name="Google Shape;93;p1"/>
          <p:cNvSpPr/>
          <p:nvPr/>
        </p:nvSpPr>
        <p:spPr>
          <a:xfrm>
            <a:off x="7968343" y="0"/>
            <a:ext cx="4223657" cy="6839338"/>
          </a:xfrm>
          <a:prstGeom prst="rect">
            <a:avLst/>
          </a:prstGeom>
          <a:solidFill>
            <a:srgbClr val="537272"/>
          </a:solidFill>
          <a:ln>
            <a:noFill/>
          </a:ln>
        </p:spPr>
        <p:txBody>
          <a:bodyPr spcFirstLastPara="1" wrap="square" lIns="91425" tIns="45700" rIns="91425" bIns="45700" anchor="ctr" anchorCtr="0">
            <a:noAutofit/>
          </a:bodyPr>
          <a:lstStyle/>
          <a:p>
            <a:pPr marL="0" lvl="0" indent="0" algn="ctr">
              <a:lnSpc>
                <a:spcPct val="90000"/>
              </a:lnSpc>
              <a:buClr>
                <a:schemeClr val="lt2"/>
              </a:buClr>
              <a:buSzPts val="3600"/>
            </a:pPr>
            <a:r>
              <a:rPr lang="en-US" sz="4000" b="1" dirty="0">
                <a:solidFill>
                  <a:schemeClr val="lt2"/>
                </a:solidFill>
                <a:latin typeface="Sorts Mill Goudy"/>
                <a:sym typeface="Gill Sans"/>
              </a:rPr>
              <a:t>REAL ESTATE SUMMIT </a:t>
            </a:r>
          </a:p>
          <a:p>
            <a:pPr marL="0" lvl="0" indent="0" algn="ctr">
              <a:lnSpc>
                <a:spcPct val="90000"/>
              </a:lnSpc>
              <a:buClr>
                <a:schemeClr val="lt2"/>
              </a:buClr>
              <a:buSzPts val="3600"/>
            </a:pPr>
            <a:r>
              <a:rPr lang="en-US" sz="4000" b="1" dirty="0">
                <a:solidFill>
                  <a:schemeClr val="lt2"/>
                </a:solidFill>
                <a:latin typeface="Sorts Mill Goudy"/>
                <a:sym typeface="Gill Sans"/>
              </a:rPr>
              <a:t>2024</a:t>
            </a:r>
            <a:endParaRPr sz="4000" b="1" dirty="0">
              <a:solidFill>
                <a:schemeClr val="lt2"/>
              </a:solidFill>
              <a:latin typeface="Sorts Mill Goudy"/>
              <a:sym typeface="Gill Sans"/>
            </a:endParaRPr>
          </a:p>
        </p:txBody>
      </p:sp>
      <p:sp>
        <p:nvSpPr>
          <p:cNvPr id="6" name="Google Shape;101;p2"/>
          <p:cNvSpPr/>
          <p:nvPr/>
        </p:nvSpPr>
        <p:spPr>
          <a:xfrm>
            <a:off x="0" y="-18662"/>
            <a:ext cx="4441371" cy="6858000"/>
          </a:xfrm>
          <a:prstGeom prst="rect">
            <a:avLst/>
          </a:prstGeom>
          <a:solidFill>
            <a:srgbClr val="5372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Gill Sans"/>
              <a:ea typeface="Gill Sans"/>
              <a:cs typeface="Gill Sans"/>
              <a:sym typeface="Gill Sans"/>
            </a:endParaRPr>
          </a:p>
        </p:txBody>
      </p:sp>
      <p:sp>
        <p:nvSpPr>
          <p:cNvPr id="7" name="Google Shape;102;p2"/>
          <p:cNvSpPr txBox="1">
            <a:spLocks/>
          </p:cNvSpPr>
          <p:nvPr/>
        </p:nvSpPr>
        <p:spPr>
          <a:xfrm>
            <a:off x="666152" y="1929777"/>
            <a:ext cx="3206262" cy="2661765"/>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chemeClr val="lt2"/>
              </a:buClr>
            </a:pPr>
            <a:r>
              <a:rPr lang="en-US" sz="4000" b="1" dirty="0">
                <a:solidFill>
                  <a:schemeClr val="lt2"/>
                </a:solidFill>
              </a:rPr>
              <a:t>Critical Aspects related to RERA</a:t>
            </a:r>
            <a:endParaRPr lang="en-US" sz="4000" dirty="0"/>
          </a:p>
        </p:txBody>
      </p:sp>
      <p:pic>
        <p:nvPicPr>
          <p:cNvPr id="8" name="Google Shape;110;p3"/>
          <p:cNvPicPr preferRelativeResize="0"/>
          <p:nvPr/>
        </p:nvPicPr>
        <p:blipFill rotWithShape="1">
          <a:blip r:embed="rId3">
            <a:alphaModFix/>
          </a:blip>
          <a:srcRect/>
          <a:stretch/>
        </p:blipFill>
        <p:spPr>
          <a:xfrm>
            <a:off x="5107523" y="1174538"/>
            <a:ext cx="2073041" cy="207354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5" name="Google Shape;230;p12">
            <a:extLst>
              <a:ext uri="{FF2B5EF4-FFF2-40B4-BE49-F238E27FC236}">
                <a16:creationId xmlns:a16="http://schemas.microsoft.com/office/drawing/2014/main" xmlns="" id="{E6E8BD98-6EE7-A23B-9D74-EC4F8C48189A}"/>
              </a:ext>
            </a:extLst>
          </p:cNvPr>
          <p:cNvSpPr txBox="1"/>
          <p:nvPr/>
        </p:nvSpPr>
        <p:spPr>
          <a:xfrm>
            <a:off x="839868" y="266498"/>
            <a:ext cx="10267122" cy="661558"/>
          </a:xfrm>
          <a:prstGeom prst="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45700" rIns="91425" bIns="45700" anchor="b" anchorCtr="0">
            <a:noAutofit/>
          </a:bodyPr>
          <a:lstStyle/>
          <a:p>
            <a:pPr marL="0" marR="0" lvl="0" indent="0" algn="ctr" rtl="0">
              <a:lnSpc>
                <a:spcPct val="90000"/>
              </a:lnSpc>
              <a:spcBef>
                <a:spcPts val="0"/>
              </a:spcBef>
              <a:spcAft>
                <a:spcPts val="0"/>
              </a:spcAft>
              <a:buClr>
                <a:srgbClr val="C00000"/>
              </a:buClr>
              <a:buSzPts val="2400"/>
              <a:buFont typeface="Garamond"/>
              <a:buNone/>
            </a:pPr>
            <a:r>
              <a:rPr lang="en-US" sz="2400" b="1" cap="none" dirty="0">
                <a:solidFill>
                  <a:srgbClr val="FF0000"/>
                </a:solidFill>
                <a:latin typeface="Garamond"/>
                <a:ea typeface="Garamond"/>
                <a:cs typeface="Garamond"/>
                <a:sym typeface="Garamond"/>
              </a:rPr>
              <a:t>STAGE WHEN PROJECT CAN BE LAUNCHED AFTER RERA </a:t>
            </a:r>
            <a:endParaRPr sz="2400" b="1" cap="none" dirty="0">
              <a:solidFill>
                <a:srgbClr val="FF0000"/>
              </a:solidFill>
              <a:latin typeface="Sorts Mill Goudy"/>
              <a:ea typeface="Sorts Mill Goudy"/>
              <a:cs typeface="Sorts Mill Goudy"/>
              <a:sym typeface="Sorts Mill Goudy"/>
            </a:endParaRPr>
          </a:p>
        </p:txBody>
      </p:sp>
      <p:sp>
        <p:nvSpPr>
          <p:cNvPr id="46" name="Google Shape;231;p12">
            <a:extLst>
              <a:ext uri="{FF2B5EF4-FFF2-40B4-BE49-F238E27FC236}">
                <a16:creationId xmlns:a16="http://schemas.microsoft.com/office/drawing/2014/main" xmlns="" id="{32F3F65F-4914-73F8-39A9-82E53CAA7ED4}"/>
              </a:ext>
            </a:extLst>
          </p:cNvPr>
          <p:cNvSpPr/>
          <p:nvPr/>
        </p:nvSpPr>
        <p:spPr>
          <a:xfrm rot="5400000">
            <a:off x="1273842" y="2475198"/>
            <a:ext cx="1650108" cy="199528"/>
          </a:xfrm>
          <a:prstGeom prst="rect">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 name="Google Shape;232;p12">
            <a:extLst>
              <a:ext uri="{FF2B5EF4-FFF2-40B4-BE49-F238E27FC236}">
                <a16:creationId xmlns:a16="http://schemas.microsoft.com/office/drawing/2014/main" xmlns="" id="{121B6827-9CBB-654E-F68A-E6D8D908FBC0}"/>
              </a:ext>
            </a:extLst>
          </p:cNvPr>
          <p:cNvGrpSpPr/>
          <p:nvPr/>
        </p:nvGrpSpPr>
        <p:grpSpPr>
          <a:xfrm>
            <a:off x="1647202" y="1420503"/>
            <a:ext cx="2216975" cy="1327048"/>
            <a:chOff x="527914" y="1197"/>
            <a:chExt cx="2211746" cy="1327048"/>
          </a:xfrm>
        </p:grpSpPr>
        <p:sp>
          <p:nvSpPr>
            <p:cNvPr id="48" name="Google Shape;233;p12">
              <a:extLst>
                <a:ext uri="{FF2B5EF4-FFF2-40B4-BE49-F238E27FC236}">
                  <a16:creationId xmlns:a16="http://schemas.microsoft.com/office/drawing/2014/main" xmlns="" id="{0C688B68-FF38-248F-DBE7-BE3D40F8D7CC}"/>
                </a:ext>
              </a:extLst>
            </p:cNvPr>
            <p:cNvSpPr/>
            <p:nvPr/>
          </p:nvSpPr>
          <p:spPr>
            <a:xfrm>
              <a:off x="527914" y="1197"/>
              <a:ext cx="2211746" cy="1327048"/>
            </a:xfrm>
            <a:prstGeom prst="roundRect">
              <a:avLst>
                <a:gd name="adj" fmla="val 10000"/>
              </a:avLst>
            </a:prstGeom>
            <a:solidFill>
              <a:schemeClr val="accent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234;p12">
              <a:extLst>
                <a:ext uri="{FF2B5EF4-FFF2-40B4-BE49-F238E27FC236}">
                  <a16:creationId xmlns:a16="http://schemas.microsoft.com/office/drawing/2014/main" xmlns="" id="{D2946E50-38D6-90D4-0A1D-A6BF7F6D6460}"/>
                </a:ext>
              </a:extLst>
            </p:cNvPr>
            <p:cNvSpPr txBox="1"/>
            <p:nvPr/>
          </p:nvSpPr>
          <p:spPr>
            <a:xfrm>
              <a:off x="566782" y="40065"/>
              <a:ext cx="2134010" cy="1249312"/>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dk1"/>
                </a:buClr>
                <a:buSzPts val="1700"/>
                <a:buFont typeface="Garamond"/>
                <a:buNone/>
              </a:pPr>
              <a:r>
                <a:rPr lang="en-US" sz="1700" b="1">
                  <a:solidFill>
                    <a:schemeClr val="dk1"/>
                  </a:solidFill>
                  <a:latin typeface="Garamond"/>
                  <a:ea typeface="Garamond"/>
                  <a:cs typeface="Garamond"/>
                  <a:sym typeface="Garamond"/>
                </a:rPr>
                <a:t>1 – Due Diligence of Land and Project</a:t>
              </a:r>
              <a:endParaRPr sz="1700" b="1">
                <a:solidFill>
                  <a:schemeClr val="dk1"/>
                </a:solidFill>
                <a:latin typeface="Garamond"/>
                <a:ea typeface="Garamond"/>
                <a:cs typeface="Garamond"/>
                <a:sym typeface="Garamond"/>
              </a:endParaRPr>
            </a:p>
          </p:txBody>
        </p:sp>
      </p:grpSp>
      <p:sp>
        <p:nvSpPr>
          <p:cNvPr id="50" name="Google Shape;235;p12">
            <a:extLst>
              <a:ext uri="{FF2B5EF4-FFF2-40B4-BE49-F238E27FC236}">
                <a16:creationId xmlns:a16="http://schemas.microsoft.com/office/drawing/2014/main" xmlns="" id="{F344F564-F3B6-ED80-54A5-F568ECFCF8D0}"/>
              </a:ext>
            </a:extLst>
          </p:cNvPr>
          <p:cNvSpPr/>
          <p:nvPr/>
        </p:nvSpPr>
        <p:spPr>
          <a:xfrm rot="5400000">
            <a:off x="1273842" y="4134008"/>
            <a:ext cx="1650108" cy="199528"/>
          </a:xfrm>
          <a:prstGeom prst="rect">
            <a:avLst/>
          </a:prstGeom>
          <a:solidFill>
            <a:srgbClr val="9DA29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1" name="Google Shape;236;p12">
            <a:extLst>
              <a:ext uri="{FF2B5EF4-FFF2-40B4-BE49-F238E27FC236}">
                <a16:creationId xmlns:a16="http://schemas.microsoft.com/office/drawing/2014/main" xmlns="" id="{458D3353-685F-B492-3F75-44868DC3E835}"/>
              </a:ext>
            </a:extLst>
          </p:cNvPr>
          <p:cNvGrpSpPr/>
          <p:nvPr/>
        </p:nvGrpSpPr>
        <p:grpSpPr>
          <a:xfrm>
            <a:off x="1647202" y="3079313"/>
            <a:ext cx="2216975" cy="1327048"/>
            <a:chOff x="527914" y="1660007"/>
            <a:chExt cx="2211746" cy="1327048"/>
          </a:xfrm>
        </p:grpSpPr>
        <p:sp>
          <p:nvSpPr>
            <p:cNvPr id="52" name="Google Shape;237;p12">
              <a:extLst>
                <a:ext uri="{FF2B5EF4-FFF2-40B4-BE49-F238E27FC236}">
                  <a16:creationId xmlns:a16="http://schemas.microsoft.com/office/drawing/2014/main" xmlns="" id="{3C7609E8-CC27-B5DD-853F-5458BAA2742D}"/>
                </a:ext>
              </a:extLst>
            </p:cNvPr>
            <p:cNvSpPr/>
            <p:nvPr/>
          </p:nvSpPr>
          <p:spPr>
            <a:xfrm>
              <a:off x="527914" y="1660007"/>
              <a:ext cx="2211746" cy="1327048"/>
            </a:xfrm>
            <a:prstGeom prst="roundRect">
              <a:avLst>
                <a:gd name="adj" fmla="val 10000"/>
              </a:avLst>
            </a:prstGeom>
            <a:solidFill>
              <a:srgbClr val="9DA293"/>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238;p12">
              <a:extLst>
                <a:ext uri="{FF2B5EF4-FFF2-40B4-BE49-F238E27FC236}">
                  <a16:creationId xmlns:a16="http://schemas.microsoft.com/office/drawing/2014/main" xmlns="" id="{D42BE648-8019-2093-A9E2-069E46BE544B}"/>
                </a:ext>
              </a:extLst>
            </p:cNvPr>
            <p:cNvSpPr txBox="1"/>
            <p:nvPr/>
          </p:nvSpPr>
          <p:spPr>
            <a:xfrm>
              <a:off x="566782" y="1698875"/>
              <a:ext cx="2134010" cy="1249312"/>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dk1"/>
                </a:buClr>
                <a:buSzPts val="1700"/>
                <a:buFont typeface="Garamond"/>
                <a:buNone/>
              </a:pPr>
              <a:r>
                <a:rPr lang="en-US" sz="1700" b="1">
                  <a:solidFill>
                    <a:schemeClr val="dk1"/>
                  </a:solidFill>
                  <a:latin typeface="Garamond"/>
                  <a:ea typeface="Garamond"/>
                  <a:cs typeface="Garamond"/>
                  <a:sym typeface="Garamond"/>
                </a:rPr>
                <a:t>2 – Feasibility of the Project / Market Study etc</a:t>
              </a:r>
              <a:endParaRPr sz="1700" b="1">
                <a:solidFill>
                  <a:schemeClr val="dk1"/>
                </a:solidFill>
                <a:latin typeface="Garamond"/>
                <a:ea typeface="Garamond"/>
                <a:cs typeface="Garamond"/>
                <a:sym typeface="Garamond"/>
              </a:endParaRPr>
            </a:p>
          </p:txBody>
        </p:sp>
      </p:grpSp>
      <p:sp>
        <p:nvSpPr>
          <p:cNvPr id="54" name="Google Shape;239;p12">
            <a:extLst>
              <a:ext uri="{FF2B5EF4-FFF2-40B4-BE49-F238E27FC236}">
                <a16:creationId xmlns:a16="http://schemas.microsoft.com/office/drawing/2014/main" xmlns="" id="{E3B8E5BC-E7B0-F0F0-F9C7-B77C93FE706E}"/>
              </a:ext>
            </a:extLst>
          </p:cNvPr>
          <p:cNvSpPr/>
          <p:nvPr/>
        </p:nvSpPr>
        <p:spPr>
          <a:xfrm>
            <a:off x="2096548" y="4963648"/>
            <a:ext cx="2939856" cy="199057"/>
          </a:xfrm>
          <a:prstGeom prst="rect">
            <a:avLst/>
          </a:prstGeom>
          <a:solidFill>
            <a:srgbClr val="999E8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 name="Google Shape;240;p12">
            <a:extLst>
              <a:ext uri="{FF2B5EF4-FFF2-40B4-BE49-F238E27FC236}">
                <a16:creationId xmlns:a16="http://schemas.microsoft.com/office/drawing/2014/main" xmlns="" id="{5510A9FB-9F27-A811-0FD3-6349B560CE0A}"/>
              </a:ext>
            </a:extLst>
          </p:cNvPr>
          <p:cNvGrpSpPr/>
          <p:nvPr/>
        </p:nvGrpSpPr>
        <p:grpSpPr>
          <a:xfrm>
            <a:off x="1647202" y="4738123"/>
            <a:ext cx="2216975" cy="1327048"/>
            <a:chOff x="527914" y="3318817"/>
            <a:chExt cx="2211746" cy="1327048"/>
          </a:xfrm>
        </p:grpSpPr>
        <p:sp>
          <p:nvSpPr>
            <p:cNvPr id="56" name="Google Shape;241;p12">
              <a:extLst>
                <a:ext uri="{FF2B5EF4-FFF2-40B4-BE49-F238E27FC236}">
                  <a16:creationId xmlns:a16="http://schemas.microsoft.com/office/drawing/2014/main" xmlns="" id="{032A6F40-561B-651D-BCFE-B14854D1E76C}"/>
                </a:ext>
              </a:extLst>
            </p:cNvPr>
            <p:cNvSpPr/>
            <p:nvPr/>
          </p:nvSpPr>
          <p:spPr>
            <a:xfrm>
              <a:off x="527914" y="3318817"/>
              <a:ext cx="2211746" cy="1327048"/>
            </a:xfrm>
            <a:prstGeom prst="roundRect">
              <a:avLst>
                <a:gd name="adj" fmla="val 10000"/>
              </a:avLst>
            </a:prstGeom>
            <a:solidFill>
              <a:srgbClr val="9B9E8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42;p12">
              <a:extLst>
                <a:ext uri="{FF2B5EF4-FFF2-40B4-BE49-F238E27FC236}">
                  <a16:creationId xmlns:a16="http://schemas.microsoft.com/office/drawing/2014/main" xmlns="" id="{13199369-F26C-11A2-B8C4-B0B8545D8F38}"/>
                </a:ext>
              </a:extLst>
            </p:cNvPr>
            <p:cNvSpPr txBox="1"/>
            <p:nvPr/>
          </p:nvSpPr>
          <p:spPr>
            <a:xfrm>
              <a:off x="566782" y="3357685"/>
              <a:ext cx="2134010" cy="1249312"/>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dk1"/>
                </a:buClr>
                <a:buSzPts val="1700"/>
                <a:buFont typeface="Garamond"/>
                <a:buNone/>
              </a:pPr>
              <a:r>
                <a:rPr lang="en-US" sz="1700" b="1">
                  <a:solidFill>
                    <a:schemeClr val="dk1"/>
                  </a:solidFill>
                  <a:latin typeface="Garamond"/>
                  <a:ea typeface="Garamond"/>
                  <a:cs typeface="Garamond"/>
                  <a:sym typeface="Garamond"/>
                </a:rPr>
                <a:t>3 – Enter MOU/Agreement with Land Owner/Purchase land</a:t>
              </a:r>
              <a:endParaRPr/>
            </a:p>
          </p:txBody>
        </p:sp>
      </p:grpSp>
      <p:sp>
        <p:nvSpPr>
          <p:cNvPr id="58" name="Google Shape;243;p12">
            <a:extLst>
              <a:ext uri="{FF2B5EF4-FFF2-40B4-BE49-F238E27FC236}">
                <a16:creationId xmlns:a16="http://schemas.microsoft.com/office/drawing/2014/main" xmlns="" id="{945EFB29-97FC-C50B-882D-FDFF972E1BEC}"/>
              </a:ext>
            </a:extLst>
          </p:cNvPr>
          <p:cNvSpPr/>
          <p:nvPr/>
        </p:nvSpPr>
        <p:spPr>
          <a:xfrm rot="16200000">
            <a:off x="4215467" y="4134009"/>
            <a:ext cx="1650108" cy="199526"/>
          </a:xfrm>
          <a:prstGeom prst="rect">
            <a:avLst/>
          </a:prstGeom>
          <a:solidFill>
            <a:srgbClr val="969A8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 name="Google Shape;244;p12">
            <a:extLst>
              <a:ext uri="{FF2B5EF4-FFF2-40B4-BE49-F238E27FC236}">
                <a16:creationId xmlns:a16="http://schemas.microsoft.com/office/drawing/2014/main" xmlns="" id="{761EF9AF-9A38-4765-0E5E-BA3B6F7A3B65}"/>
              </a:ext>
            </a:extLst>
          </p:cNvPr>
          <p:cNvGrpSpPr/>
          <p:nvPr/>
        </p:nvGrpSpPr>
        <p:grpSpPr>
          <a:xfrm>
            <a:off x="4588826" y="4738123"/>
            <a:ext cx="2216975" cy="1327048"/>
            <a:chOff x="3469538" y="3318817"/>
            <a:chExt cx="2211746" cy="1327048"/>
          </a:xfrm>
        </p:grpSpPr>
        <p:sp>
          <p:nvSpPr>
            <p:cNvPr id="60" name="Google Shape;245;p12">
              <a:extLst>
                <a:ext uri="{FF2B5EF4-FFF2-40B4-BE49-F238E27FC236}">
                  <a16:creationId xmlns:a16="http://schemas.microsoft.com/office/drawing/2014/main" xmlns="" id="{C3D2589B-7162-2AFD-3166-D0FD2A55E041}"/>
                </a:ext>
              </a:extLst>
            </p:cNvPr>
            <p:cNvSpPr/>
            <p:nvPr/>
          </p:nvSpPr>
          <p:spPr>
            <a:xfrm>
              <a:off x="3469538" y="3318817"/>
              <a:ext cx="2211746" cy="1327048"/>
            </a:xfrm>
            <a:prstGeom prst="roundRect">
              <a:avLst>
                <a:gd name="adj" fmla="val 10000"/>
              </a:avLst>
            </a:prstGeom>
            <a:solidFill>
              <a:srgbClr val="989A8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46;p12">
              <a:extLst>
                <a:ext uri="{FF2B5EF4-FFF2-40B4-BE49-F238E27FC236}">
                  <a16:creationId xmlns:a16="http://schemas.microsoft.com/office/drawing/2014/main" xmlns="" id="{B8D250A3-25D2-00FE-0632-335C19F3E738}"/>
                </a:ext>
              </a:extLst>
            </p:cNvPr>
            <p:cNvSpPr txBox="1"/>
            <p:nvPr/>
          </p:nvSpPr>
          <p:spPr>
            <a:xfrm>
              <a:off x="3508406" y="3357685"/>
              <a:ext cx="2134010" cy="1249312"/>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dk1"/>
                </a:buClr>
                <a:buSzPts val="1700"/>
                <a:buFont typeface="Garamond"/>
                <a:buNone/>
              </a:pPr>
              <a:r>
                <a:rPr lang="en-US" sz="1700" b="1">
                  <a:solidFill>
                    <a:schemeClr val="dk1"/>
                  </a:solidFill>
                  <a:latin typeface="Garamond"/>
                  <a:ea typeface="Garamond"/>
                  <a:cs typeface="Garamond"/>
                  <a:sym typeface="Garamond"/>
                </a:rPr>
                <a:t>4 – DA / JDA / GPA</a:t>
              </a:r>
              <a:endParaRPr/>
            </a:p>
          </p:txBody>
        </p:sp>
      </p:grpSp>
      <p:sp>
        <p:nvSpPr>
          <p:cNvPr id="62" name="Google Shape;247;p12">
            <a:extLst>
              <a:ext uri="{FF2B5EF4-FFF2-40B4-BE49-F238E27FC236}">
                <a16:creationId xmlns:a16="http://schemas.microsoft.com/office/drawing/2014/main" xmlns="" id="{BCB6BC65-A614-7739-E6BA-46C878293845}"/>
              </a:ext>
            </a:extLst>
          </p:cNvPr>
          <p:cNvSpPr/>
          <p:nvPr/>
        </p:nvSpPr>
        <p:spPr>
          <a:xfrm rot="16200000">
            <a:off x="4215467" y="2475199"/>
            <a:ext cx="1650108" cy="199526"/>
          </a:xfrm>
          <a:prstGeom prst="rect">
            <a:avLst/>
          </a:prstGeom>
          <a:solidFill>
            <a:srgbClr val="9396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3" name="Google Shape;248;p12">
            <a:extLst>
              <a:ext uri="{FF2B5EF4-FFF2-40B4-BE49-F238E27FC236}">
                <a16:creationId xmlns:a16="http://schemas.microsoft.com/office/drawing/2014/main" xmlns="" id="{F4AEA6D4-5DFC-2E21-26D9-51D082670FCD}"/>
              </a:ext>
            </a:extLst>
          </p:cNvPr>
          <p:cNvGrpSpPr/>
          <p:nvPr/>
        </p:nvGrpSpPr>
        <p:grpSpPr>
          <a:xfrm>
            <a:off x="4588826" y="3079313"/>
            <a:ext cx="2216975" cy="1327048"/>
            <a:chOff x="3469538" y="1660007"/>
            <a:chExt cx="2211746" cy="1327048"/>
          </a:xfrm>
        </p:grpSpPr>
        <p:sp>
          <p:nvSpPr>
            <p:cNvPr id="64" name="Google Shape;249;p12">
              <a:extLst>
                <a:ext uri="{FF2B5EF4-FFF2-40B4-BE49-F238E27FC236}">
                  <a16:creationId xmlns:a16="http://schemas.microsoft.com/office/drawing/2014/main" xmlns="" id="{AA8642BB-B734-F4A3-6B4A-FA60C5488874}"/>
                </a:ext>
              </a:extLst>
            </p:cNvPr>
            <p:cNvSpPr/>
            <p:nvPr/>
          </p:nvSpPr>
          <p:spPr>
            <a:xfrm>
              <a:off x="3469538" y="1660007"/>
              <a:ext cx="2211746" cy="1327048"/>
            </a:xfrm>
            <a:prstGeom prst="roundRect">
              <a:avLst>
                <a:gd name="adj" fmla="val 10000"/>
              </a:avLst>
            </a:prstGeom>
            <a:solidFill>
              <a:srgbClr val="96977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50;p12">
              <a:extLst>
                <a:ext uri="{FF2B5EF4-FFF2-40B4-BE49-F238E27FC236}">
                  <a16:creationId xmlns:a16="http://schemas.microsoft.com/office/drawing/2014/main" xmlns="" id="{33645ED4-9532-6269-9323-B31E3E7669D6}"/>
                </a:ext>
              </a:extLst>
            </p:cNvPr>
            <p:cNvSpPr txBox="1"/>
            <p:nvPr/>
          </p:nvSpPr>
          <p:spPr>
            <a:xfrm>
              <a:off x="3508406" y="1698875"/>
              <a:ext cx="2134010" cy="1249312"/>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dk1"/>
                </a:buClr>
                <a:buSzPts val="1700"/>
                <a:buFont typeface="Garamond"/>
                <a:buNone/>
              </a:pPr>
              <a:r>
                <a:rPr lang="en-US" sz="1700" b="1">
                  <a:solidFill>
                    <a:schemeClr val="dk1"/>
                  </a:solidFill>
                  <a:latin typeface="Garamond"/>
                  <a:ea typeface="Garamond"/>
                  <a:cs typeface="Garamond"/>
                  <a:sym typeface="Garamond"/>
                </a:rPr>
                <a:t>5- Apply for Noc’s clearances, etc.,</a:t>
              </a:r>
              <a:endParaRPr/>
            </a:p>
          </p:txBody>
        </p:sp>
      </p:grpSp>
      <p:sp>
        <p:nvSpPr>
          <p:cNvPr id="66" name="Google Shape;251;p12">
            <a:extLst>
              <a:ext uri="{FF2B5EF4-FFF2-40B4-BE49-F238E27FC236}">
                <a16:creationId xmlns:a16="http://schemas.microsoft.com/office/drawing/2014/main" xmlns="" id="{BD807EC6-21C5-2384-DBF0-066BC398E9E7}"/>
              </a:ext>
            </a:extLst>
          </p:cNvPr>
          <p:cNvSpPr/>
          <p:nvPr/>
        </p:nvSpPr>
        <p:spPr>
          <a:xfrm>
            <a:off x="5038171" y="1646028"/>
            <a:ext cx="2939856" cy="199057"/>
          </a:xfrm>
          <a:prstGeom prst="rect">
            <a:avLst/>
          </a:prstGeom>
          <a:solidFill>
            <a:srgbClr val="928C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7" name="Google Shape;252;p12">
            <a:extLst>
              <a:ext uri="{FF2B5EF4-FFF2-40B4-BE49-F238E27FC236}">
                <a16:creationId xmlns:a16="http://schemas.microsoft.com/office/drawing/2014/main" xmlns="" id="{78770A44-9D6A-BAC5-30A6-51AEBB143F83}"/>
              </a:ext>
            </a:extLst>
          </p:cNvPr>
          <p:cNvGrpSpPr/>
          <p:nvPr/>
        </p:nvGrpSpPr>
        <p:grpSpPr>
          <a:xfrm>
            <a:off x="4588826" y="1420503"/>
            <a:ext cx="2216975" cy="1327048"/>
            <a:chOff x="3469538" y="1197"/>
            <a:chExt cx="2211746" cy="1327048"/>
          </a:xfrm>
        </p:grpSpPr>
        <p:sp>
          <p:nvSpPr>
            <p:cNvPr id="68" name="Google Shape;253;p12">
              <a:extLst>
                <a:ext uri="{FF2B5EF4-FFF2-40B4-BE49-F238E27FC236}">
                  <a16:creationId xmlns:a16="http://schemas.microsoft.com/office/drawing/2014/main" xmlns="" id="{C6ECB616-16F7-1522-1C19-5D6493311B6B}"/>
                </a:ext>
              </a:extLst>
            </p:cNvPr>
            <p:cNvSpPr/>
            <p:nvPr/>
          </p:nvSpPr>
          <p:spPr>
            <a:xfrm>
              <a:off x="3469538" y="1197"/>
              <a:ext cx="2211746" cy="1327048"/>
            </a:xfrm>
            <a:prstGeom prst="roundRect">
              <a:avLst>
                <a:gd name="adj" fmla="val 10000"/>
              </a:avLst>
            </a:prstGeom>
            <a:solidFill>
              <a:srgbClr val="949278"/>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54;p12">
              <a:extLst>
                <a:ext uri="{FF2B5EF4-FFF2-40B4-BE49-F238E27FC236}">
                  <a16:creationId xmlns:a16="http://schemas.microsoft.com/office/drawing/2014/main" xmlns="" id="{57C56CF7-82D8-78F9-7FAD-F7FC0385CB21}"/>
                </a:ext>
              </a:extLst>
            </p:cNvPr>
            <p:cNvSpPr txBox="1"/>
            <p:nvPr/>
          </p:nvSpPr>
          <p:spPr>
            <a:xfrm>
              <a:off x="3508406" y="40065"/>
              <a:ext cx="2134010" cy="1249312"/>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dk1"/>
                </a:buClr>
                <a:buSzPts val="1700"/>
                <a:buFont typeface="Garamond"/>
                <a:buNone/>
              </a:pPr>
              <a:r>
                <a:rPr lang="en-US" sz="1700" b="1" dirty="0">
                  <a:solidFill>
                    <a:schemeClr val="dk1"/>
                  </a:solidFill>
                  <a:latin typeface="Garamond"/>
                  <a:ea typeface="Garamond"/>
                  <a:cs typeface="Garamond"/>
                  <a:sym typeface="Garamond"/>
                </a:rPr>
                <a:t>6 – Obtain Sanctions of  Plans</a:t>
              </a:r>
              <a:endParaRPr dirty="0"/>
            </a:p>
          </p:txBody>
        </p:sp>
      </p:grpSp>
      <p:sp>
        <p:nvSpPr>
          <p:cNvPr id="70" name="Google Shape;255;p12">
            <a:extLst>
              <a:ext uri="{FF2B5EF4-FFF2-40B4-BE49-F238E27FC236}">
                <a16:creationId xmlns:a16="http://schemas.microsoft.com/office/drawing/2014/main" xmlns="" id="{0C3E9C98-1259-A3FC-CE05-28C39E4E6983}"/>
              </a:ext>
            </a:extLst>
          </p:cNvPr>
          <p:cNvSpPr/>
          <p:nvPr/>
        </p:nvSpPr>
        <p:spPr>
          <a:xfrm rot="5400000">
            <a:off x="7157088" y="2475198"/>
            <a:ext cx="1650108" cy="199528"/>
          </a:xfrm>
          <a:prstGeom prst="rect">
            <a:avLst/>
          </a:prstGeom>
          <a:solidFill>
            <a:srgbClr val="8D856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1" name="Google Shape;256;p12">
            <a:extLst>
              <a:ext uri="{FF2B5EF4-FFF2-40B4-BE49-F238E27FC236}">
                <a16:creationId xmlns:a16="http://schemas.microsoft.com/office/drawing/2014/main" xmlns="" id="{1743A780-D31F-D1CB-9D40-6BEA004BA11E}"/>
              </a:ext>
            </a:extLst>
          </p:cNvPr>
          <p:cNvGrpSpPr/>
          <p:nvPr/>
        </p:nvGrpSpPr>
        <p:grpSpPr>
          <a:xfrm>
            <a:off x="7530449" y="1420503"/>
            <a:ext cx="2216975" cy="1327048"/>
            <a:chOff x="6411161" y="1197"/>
            <a:chExt cx="2211746" cy="1327048"/>
          </a:xfrm>
        </p:grpSpPr>
        <p:sp>
          <p:nvSpPr>
            <p:cNvPr id="72" name="Google Shape;257;p12">
              <a:extLst>
                <a:ext uri="{FF2B5EF4-FFF2-40B4-BE49-F238E27FC236}">
                  <a16:creationId xmlns:a16="http://schemas.microsoft.com/office/drawing/2014/main" xmlns="" id="{063903DF-493A-40FE-3D63-77E1DCC57E0D}"/>
                </a:ext>
              </a:extLst>
            </p:cNvPr>
            <p:cNvSpPr/>
            <p:nvPr/>
          </p:nvSpPr>
          <p:spPr>
            <a:xfrm>
              <a:off x="6411161" y="1197"/>
              <a:ext cx="2211746" cy="1327048"/>
            </a:xfrm>
            <a:prstGeom prst="roundRect">
              <a:avLst>
                <a:gd name="adj" fmla="val 10000"/>
              </a:avLst>
            </a:prstGeom>
            <a:solidFill>
              <a:srgbClr val="908C7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58;p12">
              <a:extLst>
                <a:ext uri="{FF2B5EF4-FFF2-40B4-BE49-F238E27FC236}">
                  <a16:creationId xmlns:a16="http://schemas.microsoft.com/office/drawing/2014/main" xmlns="" id="{AA7BE466-81F6-AEFF-BE2C-CC93FAF75FF8}"/>
                </a:ext>
              </a:extLst>
            </p:cNvPr>
            <p:cNvSpPr txBox="1"/>
            <p:nvPr/>
          </p:nvSpPr>
          <p:spPr>
            <a:xfrm>
              <a:off x="6450029" y="40065"/>
              <a:ext cx="2134010" cy="1249312"/>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dk1"/>
                </a:buClr>
                <a:buSzPts val="1700"/>
                <a:buFont typeface="Garamond"/>
                <a:buNone/>
              </a:pPr>
              <a:r>
                <a:rPr lang="en-US" sz="1700" b="1">
                  <a:solidFill>
                    <a:schemeClr val="dk1"/>
                  </a:solidFill>
                  <a:latin typeface="Garamond"/>
                  <a:ea typeface="Garamond"/>
                  <a:cs typeface="Garamond"/>
                  <a:sym typeface="Garamond"/>
                </a:rPr>
                <a:t>7 – Prepare All Doc’s for filing RERA Application</a:t>
              </a:r>
              <a:endParaRPr/>
            </a:p>
          </p:txBody>
        </p:sp>
      </p:grpSp>
      <p:sp>
        <p:nvSpPr>
          <p:cNvPr id="74" name="Google Shape;259;p12">
            <a:extLst>
              <a:ext uri="{FF2B5EF4-FFF2-40B4-BE49-F238E27FC236}">
                <a16:creationId xmlns:a16="http://schemas.microsoft.com/office/drawing/2014/main" xmlns="" id="{FC479DB1-2F5D-641F-320C-7BA164CA6781}"/>
              </a:ext>
            </a:extLst>
          </p:cNvPr>
          <p:cNvSpPr/>
          <p:nvPr/>
        </p:nvSpPr>
        <p:spPr>
          <a:xfrm rot="5400000">
            <a:off x="7157088" y="4134008"/>
            <a:ext cx="1650108" cy="199528"/>
          </a:xfrm>
          <a:prstGeom prst="rect">
            <a:avLst/>
          </a:prstGeom>
          <a:solidFill>
            <a:srgbClr val="877C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5" name="Google Shape;260;p12">
            <a:extLst>
              <a:ext uri="{FF2B5EF4-FFF2-40B4-BE49-F238E27FC236}">
                <a16:creationId xmlns:a16="http://schemas.microsoft.com/office/drawing/2014/main" xmlns="" id="{EBFF3552-1061-89FE-895D-27832A22CCC6}"/>
              </a:ext>
            </a:extLst>
          </p:cNvPr>
          <p:cNvGrpSpPr/>
          <p:nvPr/>
        </p:nvGrpSpPr>
        <p:grpSpPr>
          <a:xfrm>
            <a:off x="7530449" y="3079313"/>
            <a:ext cx="2216975" cy="1327048"/>
            <a:chOff x="6411161" y="1660007"/>
            <a:chExt cx="2211746" cy="1327048"/>
          </a:xfrm>
        </p:grpSpPr>
        <p:sp>
          <p:nvSpPr>
            <p:cNvPr id="76" name="Google Shape;261;p12">
              <a:extLst>
                <a:ext uri="{FF2B5EF4-FFF2-40B4-BE49-F238E27FC236}">
                  <a16:creationId xmlns:a16="http://schemas.microsoft.com/office/drawing/2014/main" xmlns="" id="{23267D0C-11D9-9E65-9AF8-34B55FD19A5D}"/>
                </a:ext>
              </a:extLst>
            </p:cNvPr>
            <p:cNvSpPr/>
            <p:nvPr/>
          </p:nvSpPr>
          <p:spPr>
            <a:xfrm>
              <a:off x="6411161" y="1660007"/>
              <a:ext cx="2211746" cy="1327048"/>
            </a:xfrm>
            <a:prstGeom prst="roundRect">
              <a:avLst>
                <a:gd name="adj" fmla="val 10000"/>
              </a:avLst>
            </a:prstGeom>
            <a:solidFill>
              <a:srgbClr val="8C846A"/>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62;p12">
              <a:extLst>
                <a:ext uri="{FF2B5EF4-FFF2-40B4-BE49-F238E27FC236}">
                  <a16:creationId xmlns:a16="http://schemas.microsoft.com/office/drawing/2014/main" xmlns="" id="{32529180-481D-F00A-A20F-10095F5A9917}"/>
                </a:ext>
              </a:extLst>
            </p:cNvPr>
            <p:cNvSpPr txBox="1"/>
            <p:nvPr/>
          </p:nvSpPr>
          <p:spPr>
            <a:xfrm>
              <a:off x="6450029" y="1698875"/>
              <a:ext cx="2134010" cy="1249312"/>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dk1"/>
                </a:buClr>
                <a:buSzPts val="1700"/>
                <a:buFont typeface="Garamond"/>
                <a:buNone/>
              </a:pPr>
              <a:r>
                <a:rPr lang="en-US" sz="1700" b="1">
                  <a:solidFill>
                    <a:schemeClr val="dk1"/>
                  </a:solidFill>
                  <a:latin typeface="Garamond"/>
                  <a:ea typeface="Garamond"/>
                  <a:cs typeface="Garamond"/>
                  <a:sym typeface="Garamond"/>
                </a:rPr>
                <a:t>8 – RERA registration</a:t>
              </a:r>
              <a:endParaRPr/>
            </a:p>
          </p:txBody>
        </p:sp>
      </p:grpSp>
      <p:grpSp>
        <p:nvGrpSpPr>
          <p:cNvPr id="78" name="Google Shape;263;p12">
            <a:extLst>
              <a:ext uri="{FF2B5EF4-FFF2-40B4-BE49-F238E27FC236}">
                <a16:creationId xmlns:a16="http://schemas.microsoft.com/office/drawing/2014/main" xmlns="" id="{42D5F3D6-0C4C-D990-9EBE-3DBCC0A31D0D}"/>
              </a:ext>
            </a:extLst>
          </p:cNvPr>
          <p:cNvGrpSpPr/>
          <p:nvPr/>
        </p:nvGrpSpPr>
        <p:grpSpPr>
          <a:xfrm>
            <a:off x="7530449" y="4738123"/>
            <a:ext cx="2216975" cy="1327048"/>
            <a:chOff x="6411161" y="3318817"/>
            <a:chExt cx="2211746" cy="1327048"/>
          </a:xfrm>
        </p:grpSpPr>
        <p:sp>
          <p:nvSpPr>
            <p:cNvPr id="79" name="Google Shape;264;p12">
              <a:extLst>
                <a:ext uri="{FF2B5EF4-FFF2-40B4-BE49-F238E27FC236}">
                  <a16:creationId xmlns:a16="http://schemas.microsoft.com/office/drawing/2014/main" xmlns="" id="{AF95ED55-A3E3-A4CC-F989-813000741E07}"/>
                </a:ext>
              </a:extLst>
            </p:cNvPr>
            <p:cNvSpPr/>
            <p:nvPr/>
          </p:nvSpPr>
          <p:spPr>
            <a:xfrm>
              <a:off x="6411161" y="3318817"/>
              <a:ext cx="2211746" cy="1327048"/>
            </a:xfrm>
            <a:prstGeom prst="roundRect">
              <a:avLst>
                <a:gd name="adj" fmla="val 10000"/>
              </a:avLst>
            </a:prstGeom>
            <a:solidFill>
              <a:srgbClr val="877C65"/>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265;p12">
              <a:extLst>
                <a:ext uri="{FF2B5EF4-FFF2-40B4-BE49-F238E27FC236}">
                  <a16:creationId xmlns:a16="http://schemas.microsoft.com/office/drawing/2014/main" xmlns="" id="{B0EBE3C7-EC52-683F-2FCF-10B8E334C5CF}"/>
                </a:ext>
              </a:extLst>
            </p:cNvPr>
            <p:cNvSpPr txBox="1"/>
            <p:nvPr/>
          </p:nvSpPr>
          <p:spPr>
            <a:xfrm>
              <a:off x="6450029" y="3357685"/>
              <a:ext cx="2134010" cy="1249312"/>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dk1"/>
                </a:buClr>
                <a:buSzPts val="1700"/>
                <a:buFont typeface="Garamond"/>
                <a:buNone/>
              </a:pPr>
              <a:r>
                <a:rPr lang="en-US" sz="1700" b="1">
                  <a:solidFill>
                    <a:schemeClr val="dk1"/>
                  </a:solidFill>
                  <a:latin typeface="Garamond"/>
                  <a:ea typeface="Garamond"/>
                  <a:cs typeface="Garamond"/>
                  <a:sym typeface="Garamond"/>
                </a:rPr>
                <a:t>9 – LAUNCH / ADVERTISEMENT ETC</a:t>
              </a:r>
              <a:endParaRPr/>
            </a:p>
          </p:txBody>
        </p:sp>
      </p:grpSp>
    </p:spTree>
    <p:extLst>
      <p:ext uri="{BB962C8B-B14F-4D97-AF65-F5344CB8AC3E}">
        <p14:creationId xmlns:p14="http://schemas.microsoft.com/office/powerpoint/2010/main" xmlns="" val="3889911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Google Shape;270;p13">
            <a:extLst>
              <a:ext uri="{FF2B5EF4-FFF2-40B4-BE49-F238E27FC236}">
                <a16:creationId xmlns:a16="http://schemas.microsoft.com/office/drawing/2014/main" xmlns="" id="{58298F95-5041-29BC-5F41-FAA9E5CA7A3F}"/>
              </a:ext>
            </a:extLst>
          </p:cNvPr>
          <p:cNvSpPr txBox="1"/>
          <p:nvPr/>
        </p:nvSpPr>
        <p:spPr>
          <a:xfrm>
            <a:off x="1049628" y="384401"/>
            <a:ext cx="9545253" cy="482457"/>
          </a:xfrm>
          <a:prstGeom prst="rect">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45700" rIns="91425" bIns="45700" anchor="b" anchorCtr="0">
            <a:noAutofit/>
          </a:bodyPr>
          <a:lstStyle/>
          <a:p>
            <a:pPr marL="0" marR="0" lvl="0" indent="0" algn="ctr" rtl="0">
              <a:lnSpc>
                <a:spcPct val="90000"/>
              </a:lnSpc>
              <a:spcBef>
                <a:spcPts val="0"/>
              </a:spcBef>
              <a:spcAft>
                <a:spcPts val="0"/>
              </a:spcAft>
              <a:buClr>
                <a:srgbClr val="C00000"/>
              </a:buClr>
              <a:buSzPts val="2800"/>
              <a:buFont typeface="Sorts Mill Goudy"/>
              <a:buNone/>
            </a:pPr>
            <a:r>
              <a:rPr lang="en-US" sz="2400" b="1" cap="none" dirty="0">
                <a:solidFill>
                  <a:srgbClr val="FF0000"/>
                </a:solidFill>
                <a:latin typeface="Garamond" panose="02020404030301010803" pitchFamily="18" charset="0"/>
                <a:ea typeface="Sorts Mill Goudy"/>
                <a:cs typeface="Sorts Mill Goudy"/>
                <a:sym typeface="Sorts Mill Goudy"/>
              </a:rPr>
              <a:t>FLOW OF SALE/PROCESS - POST RERA</a:t>
            </a:r>
            <a:endParaRPr sz="2400" b="1" dirty="0">
              <a:solidFill>
                <a:srgbClr val="FF0000"/>
              </a:solidFill>
              <a:latin typeface="Garamond" panose="02020404030301010803" pitchFamily="18" charset="0"/>
            </a:endParaRPr>
          </a:p>
        </p:txBody>
      </p:sp>
      <p:grpSp>
        <p:nvGrpSpPr>
          <p:cNvPr id="7" name="Google Shape;271;p13">
            <a:extLst>
              <a:ext uri="{FF2B5EF4-FFF2-40B4-BE49-F238E27FC236}">
                <a16:creationId xmlns:a16="http://schemas.microsoft.com/office/drawing/2014/main" xmlns="" id="{552188EB-91DB-67E4-045C-D91415A5603C}"/>
              </a:ext>
            </a:extLst>
          </p:cNvPr>
          <p:cNvGrpSpPr/>
          <p:nvPr/>
        </p:nvGrpSpPr>
        <p:grpSpPr>
          <a:xfrm>
            <a:off x="1612439" y="1479427"/>
            <a:ext cx="8419633" cy="4955497"/>
            <a:chOff x="941405" y="474"/>
            <a:chExt cx="8097513" cy="4646114"/>
          </a:xfrm>
        </p:grpSpPr>
        <p:sp>
          <p:nvSpPr>
            <p:cNvPr id="8" name="Google Shape;272;p13">
              <a:extLst>
                <a:ext uri="{FF2B5EF4-FFF2-40B4-BE49-F238E27FC236}">
                  <a16:creationId xmlns:a16="http://schemas.microsoft.com/office/drawing/2014/main" xmlns="" id="{94BB84BC-1705-B793-CFF0-35901D5F96B1}"/>
                </a:ext>
              </a:extLst>
            </p:cNvPr>
            <p:cNvSpPr/>
            <p:nvPr/>
          </p:nvSpPr>
          <p:spPr>
            <a:xfrm rot="5400000">
              <a:off x="562210" y="1055371"/>
              <a:ext cx="1651345" cy="199119"/>
            </a:xfrm>
            <a:prstGeom prst="rect">
              <a:avLst/>
            </a:prstGeom>
            <a:solidFill>
              <a:schemeClr val="accent2">
                <a:lumMod val="20000"/>
                <a:lumOff val="80000"/>
              </a:schemeClr>
            </a:solidFill>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800" b="1">
                <a:latin typeface="Garamond" panose="02020404030301010803" pitchFamily="18" charset="0"/>
              </a:endParaRPr>
            </a:p>
          </p:txBody>
        </p:sp>
        <p:sp>
          <p:nvSpPr>
            <p:cNvPr id="9" name="Google Shape;273;p13">
              <a:extLst>
                <a:ext uri="{FF2B5EF4-FFF2-40B4-BE49-F238E27FC236}">
                  <a16:creationId xmlns:a16="http://schemas.microsoft.com/office/drawing/2014/main" xmlns="" id="{8766DD38-AA30-1662-82F3-46F4EF119170}"/>
                </a:ext>
              </a:extLst>
            </p:cNvPr>
            <p:cNvSpPr/>
            <p:nvPr/>
          </p:nvSpPr>
          <p:spPr>
            <a:xfrm>
              <a:off x="941405" y="474"/>
              <a:ext cx="2212435" cy="1327461"/>
            </a:xfrm>
            <a:prstGeom prst="roundRect">
              <a:avLst>
                <a:gd name="adj" fmla="val 10000"/>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800" b="1">
                <a:latin typeface="Garamond" panose="02020404030301010803" pitchFamily="18" charset="0"/>
              </a:endParaRPr>
            </a:p>
          </p:txBody>
        </p:sp>
        <p:sp>
          <p:nvSpPr>
            <p:cNvPr id="10" name="Google Shape;274;p13">
              <a:extLst>
                <a:ext uri="{FF2B5EF4-FFF2-40B4-BE49-F238E27FC236}">
                  <a16:creationId xmlns:a16="http://schemas.microsoft.com/office/drawing/2014/main" xmlns="" id="{A83B10A3-1761-19B3-B908-A3B8F8592D62}"/>
                </a:ext>
              </a:extLst>
            </p:cNvPr>
            <p:cNvSpPr txBox="1"/>
            <p:nvPr/>
          </p:nvSpPr>
          <p:spPr>
            <a:xfrm>
              <a:off x="980285" y="39354"/>
              <a:ext cx="2134675" cy="1249701"/>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Gill Sans"/>
                <a:buNone/>
              </a:pPr>
              <a:r>
                <a:rPr lang="en-US" sz="1800" b="1">
                  <a:solidFill>
                    <a:schemeClr val="dk1"/>
                  </a:solidFill>
                  <a:latin typeface="Garamond" panose="02020404030301010803" pitchFamily="18" charset="0"/>
                  <a:ea typeface="Gill Sans"/>
                  <a:cs typeface="Gill Sans"/>
                  <a:sym typeface="Gill Sans"/>
                </a:rPr>
                <a:t>1 - Booking Form</a:t>
              </a:r>
              <a:endParaRPr sz="1800" b="1">
                <a:solidFill>
                  <a:schemeClr val="dk1"/>
                </a:solidFill>
                <a:latin typeface="Garamond" panose="02020404030301010803" pitchFamily="18" charset="0"/>
                <a:ea typeface="Gill Sans"/>
                <a:cs typeface="Gill Sans"/>
                <a:sym typeface="Gill Sans"/>
              </a:endParaRPr>
            </a:p>
          </p:txBody>
        </p:sp>
        <p:sp>
          <p:nvSpPr>
            <p:cNvPr id="11" name="Google Shape;275;p13">
              <a:extLst>
                <a:ext uri="{FF2B5EF4-FFF2-40B4-BE49-F238E27FC236}">
                  <a16:creationId xmlns:a16="http://schemas.microsoft.com/office/drawing/2014/main" xmlns="" id="{1F186B23-BC12-9EC2-07BA-6C12F319BA48}"/>
                </a:ext>
              </a:extLst>
            </p:cNvPr>
            <p:cNvSpPr/>
            <p:nvPr/>
          </p:nvSpPr>
          <p:spPr>
            <a:xfrm rot="5400000">
              <a:off x="562210" y="2714697"/>
              <a:ext cx="1651345" cy="199119"/>
            </a:xfrm>
            <a:prstGeom prst="rect">
              <a:avLst/>
            </a:prstGeom>
            <a:solidFill>
              <a:schemeClr val="accent4">
                <a:lumMod val="20000"/>
                <a:lumOff val="80000"/>
              </a:schemeClr>
            </a:solidFill>
            <a:ln>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800" b="1">
                <a:latin typeface="Garamond" panose="02020404030301010803" pitchFamily="18" charset="0"/>
              </a:endParaRPr>
            </a:p>
          </p:txBody>
        </p:sp>
        <p:sp>
          <p:nvSpPr>
            <p:cNvPr id="12" name="Google Shape;276;p13">
              <a:extLst>
                <a:ext uri="{FF2B5EF4-FFF2-40B4-BE49-F238E27FC236}">
                  <a16:creationId xmlns:a16="http://schemas.microsoft.com/office/drawing/2014/main" xmlns="" id="{1187749D-A13B-6471-3C4D-95D5BBC9855A}"/>
                </a:ext>
              </a:extLst>
            </p:cNvPr>
            <p:cNvSpPr/>
            <p:nvPr/>
          </p:nvSpPr>
          <p:spPr>
            <a:xfrm>
              <a:off x="941405" y="1659800"/>
              <a:ext cx="2212435" cy="1327461"/>
            </a:xfrm>
            <a:prstGeom prst="roundRect">
              <a:avLst>
                <a:gd name="adj" fmla="val 10000"/>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800" b="1">
                <a:latin typeface="Garamond" panose="02020404030301010803" pitchFamily="18" charset="0"/>
              </a:endParaRPr>
            </a:p>
          </p:txBody>
        </p:sp>
        <p:sp>
          <p:nvSpPr>
            <p:cNvPr id="13" name="Google Shape;277;p13">
              <a:extLst>
                <a:ext uri="{FF2B5EF4-FFF2-40B4-BE49-F238E27FC236}">
                  <a16:creationId xmlns:a16="http://schemas.microsoft.com/office/drawing/2014/main" xmlns="" id="{BFAA0298-D5A0-C846-E3FF-D3D7F61C1A01}"/>
                </a:ext>
              </a:extLst>
            </p:cNvPr>
            <p:cNvSpPr txBox="1"/>
            <p:nvPr/>
          </p:nvSpPr>
          <p:spPr>
            <a:xfrm>
              <a:off x="980285" y="1698680"/>
              <a:ext cx="2134675" cy="1249701"/>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Gill Sans"/>
                <a:buNone/>
              </a:pPr>
              <a:r>
                <a:rPr lang="en-US" sz="1800" b="1">
                  <a:solidFill>
                    <a:schemeClr val="dk1"/>
                  </a:solidFill>
                  <a:latin typeface="Garamond" panose="02020404030301010803" pitchFamily="18" charset="0"/>
                  <a:ea typeface="Gill Sans"/>
                  <a:cs typeface="Gill Sans"/>
                  <a:sym typeface="Gill Sans"/>
                </a:rPr>
                <a:t>2 - Allotment Letter</a:t>
              </a:r>
              <a:endParaRPr sz="1800" b="1">
                <a:solidFill>
                  <a:schemeClr val="dk1"/>
                </a:solidFill>
                <a:latin typeface="Garamond" panose="02020404030301010803" pitchFamily="18" charset="0"/>
                <a:ea typeface="Gill Sans"/>
                <a:cs typeface="Gill Sans"/>
                <a:sym typeface="Gill Sans"/>
              </a:endParaRPr>
            </a:p>
          </p:txBody>
        </p:sp>
        <p:sp>
          <p:nvSpPr>
            <p:cNvPr id="14" name="Google Shape;278;p13">
              <a:extLst>
                <a:ext uri="{FF2B5EF4-FFF2-40B4-BE49-F238E27FC236}">
                  <a16:creationId xmlns:a16="http://schemas.microsoft.com/office/drawing/2014/main" xmlns="" id="{E36A529B-967A-F93D-6B13-D58F48AB9C85}"/>
                </a:ext>
              </a:extLst>
            </p:cNvPr>
            <p:cNvSpPr/>
            <p:nvPr/>
          </p:nvSpPr>
          <p:spPr>
            <a:xfrm>
              <a:off x="1391873" y="3544361"/>
              <a:ext cx="2934558" cy="199119"/>
            </a:xfrm>
            <a:prstGeom prst="rect">
              <a:avLst/>
            </a:prstGeom>
            <a:solidFill>
              <a:schemeClr val="accent4">
                <a:lumMod val="20000"/>
                <a:lumOff val="80000"/>
              </a:schemeClr>
            </a:solidFill>
            <a:ln>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800" b="1">
                <a:latin typeface="Garamond" panose="02020404030301010803" pitchFamily="18" charset="0"/>
              </a:endParaRPr>
            </a:p>
          </p:txBody>
        </p:sp>
        <p:sp>
          <p:nvSpPr>
            <p:cNvPr id="15" name="Google Shape;279;p13">
              <a:extLst>
                <a:ext uri="{FF2B5EF4-FFF2-40B4-BE49-F238E27FC236}">
                  <a16:creationId xmlns:a16="http://schemas.microsoft.com/office/drawing/2014/main" xmlns="" id="{AC2F2D21-917E-8469-3EE8-8A68D66596FF}"/>
                </a:ext>
              </a:extLst>
            </p:cNvPr>
            <p:cNvSpPr/>
            <p:nvPr/>
          </p:nvSpPr>
          <p:spPr>
            <a:xfrm>
              <a:off x="941405" y="3319127"/>
              <a:ext cx="2212435" cy="1327461"/>
            </a:xfrm>
            <a:prstGeom prst="roundRect">
              <a:avLst>
                <a:gd name="adj" fmla="val 10000"/>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800" b="1">
                <a:latin typeface="Garamond" panose="02020404030301010803" pitchFamily="18" charset="0"/>
              </a:endParaRPr>
            </a:p>
          </p:txBody>
        </p:sp>
        <p:sp>
          <p:nvSpPr>
            <p:cNvPr id="16" name="Google Shape;280;p13">
              <a:extLst>
                <a:ext uri="{FF2B5EF4-FFF2-40B4-BE49-F238E27FC236}">
                  <a16:creationId xmlns:a16="http://schemas.microsoft.com/office/drawing/2014/main" xmlns="" id="{724D324A-652A-DC14-0A69-77DF2147ECBF}"/>
                </a:ext>
              </a:extLst>
            </p:cNvPr>
            <p:cNvSpPr txBox="1"/>
            <p:nvPr/>
          </p:nvSpPr>
          <p:spPr>
            <a:xfrm>
              <a:off x="980285" y="3358007"/>
              <a:ext cx="2134675" cy="1249701"/>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Gill Sans"/>
                <a:buNone/>
              </a:pPr>
              <a:r>
                <a:rPr lang="en-US" sz="1800" b="1">
                  <a:solidFill>
                    <a:schemeClr val="dk1"/>
                  </a:solidFill>
                  <a:latin typeface="Garamond" panose="02020404030301010803" pitchFamily="18" charset="0"/>
                  <a:ea typeface="Gill Sans"/>
                  <a:cs typeface="Gill Sans"/>
                  <a:sym typeface="Gill Sans"/>
                </a:rPr>
                <a:t>3 - Enter Agreement for Sale </a:t>
              </a:r>
              <a:endParaRPr sz="1800" b="1">
                <a:solidFill>
                  <a:schemeClr val="dk1"/>
                </a:solidFill>
                <a:latin typeface="Garamond" panose="02020404030301010803" pitchFamily="18" charset="0"/>
                <a:ea typeface="Gill Sans"/>
                <a:cs typeface="Gill Sans"/>
                <a:sym typeface="Gill Sans"/>
              </a:endParaRPr>
            </a:p>
          </p:txBody>
        </p:sp>
        <p:sp>
          <p:nvSpPr>
            <p:cNvPr id="17" name="Google Shape;281;p13">
              <a:extLst>
                <a:ext uri="{FF2B5EF4-FFF2-40B4-BE49-F238E27FC236}">
                  <a16:creationId xmlns:a16="http://schemas.microsoft.com/office/drawing/2014/main" xmlns="" id="{28434589-F3F9-D771-20DD-EDFBEC09EF79}"/>
                </a:ext>
              </a:extLst>
            </p:cNvPr>
            <p:cNvSpPr/>
            <p:nvPr/>
          </p:nvSpPr>
          <p:spPr>
            <a:xfrm rot="-5400000">
              <a:off x="3504748" y="2714697"/>
              <a:ext cx="1651345" cy="199119"/>
            </a:xfrm>
            <a:prstGeom prst="rect">
              <a:avLst/>
            </a:prstGeom>
            <a:solidFill>
              <a:schemeClr val="accent4">
                <a:lumMod val="20000"/>
                <a:lumOff val="80000"/>
              </a:schemeClr>
            </a:solidFill>
            <a:ln>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800" b="1">
                <a:latin typeface="Garamond" panose="02020404030301010803" pitchFamily="18" charset="0"/>
              </a:endParaRPr>
            </a:p>
          </p:txBody>
        </p:sp>
        <p:sp>
          <p:nvSpPr>
            <p:cNvPr id="18" name="Google Shape;282;p13">
              <a:extLst>
                <a:ext uri="{FF2B5EF4-FFF2-40B4-BE49-F238E27FC236}">
                  <a16:creationId xmlns:a16="http://schemas.microsoft.com/office/drawing/2014/main" xmlns="" id="{7E36A646-D8AB-3F39-3CEB-E5E9C5A7B6FB}"/>
                </a:ext>
              </a:extLst>
            </p:cNvPr>
            <p:cNvSpPr/>
            <p:nvPr/>
          </p:nvSpPr>
          <p:spPr>
            <a:xfrm>
              <a:off x="3883944" y="3319127"/>
              <a:ext cx="2212435" cy="1327461"/>
            </a:xfrm>
            <a:prstGeom prst="roundRect">
              <a:avLst>
                <a:gd name="adj" fmla="val 10000"/>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800" b="1">
                <a:latin typeface="Garamond" panose="02020404030301010803" pitchFamily="18" charset="0"/>
              </a:endParaRPr>
            </a:p>
          </p:txBody>
        </p:sp>
        <p:sp>
          <p:nvSpPr>
            <p:cNvPr id="19" name="Google Shape;283;p13">
              <a:extLst>
                <a:ext uri="{FF2B5EF4-FFF2-40B4-BE49-F238E27FC236}">
                  <a16:creationId xmlns:a16="http://schemas.microsoft.com/office/drawing/2014/main" xmlns="" id="{8F5889B9-34E6-939F-EF68-EE1BD7C3258E}"/>
                </a:ext>
              </a:extLst>
            </p:cNvPr>
            <p:cNvSpPr txBox="1"/>
            <p:nvPr/>
          </p:nvSpPr>
          <p:spPr>
            <a:xfrm>
              <a:off x="3922824" y="3358007"/>
              <a:ext cx="2134675" cy="1249701"/>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Gill Sans"/>
                <a:buNone/>
              </a:pPr>
              <a:r>
                <a:rPr lang="en-US" sz="1800" b="1">
                  <a:solidFill>
                    <a:schemeClr val="dk1"/>
                  </a:solidFill>
                  <a:latin typeface="Garamond" panose="02020404030301010803" pitchFamily="18" charset="0"/>
                  <a:ea typeface="Gill Sans"/>
                  <a:cs typeface="Gill Sans"/>
                  <a:sym typeface="Gill Sans"/>
                </a:rPr>
                <a:t>4 - Register Agreement for Sale – if promoter collects &gt; 10 % of total cost</a:t>
              </a:r>
              <a:endParaRPr sz="1800" b="1">
                <a:solidFill>
                  <a:schemeClr val="dk1"/>
                </a:solidFill>
                <a:latin typeface="Garamond" panose="02020404030301010803" pitchFamily="18" charset="0"/>
                <a:ea typeface="Gill Sans"/>
                <a:cs typeface="Gill Sans"/>
                <a:sym typeface="Gill Sans"/>
              </a:endParaRPr>
            </a:p>
          </p:txBody>
        </p:sp>
        <p:sp>
          <p:nvSpPr>
            <p:cNvPr id="20" name="Google Shape;284;p13">
              <a:extLst>
                <a:ext uri="{FF2B5EF4-FFF2-40B4-BE49-F238E27FC236}">
                  <a16:creationId xmlns:a16="http://schemas.microsoft.com/office/drawing/2014/main" xmlns="" id="{0E379521-978E-4D31-282C-6C68C0DC623F}"/>
                </a:ext>
              </a:extLst>
            </p:cNvPr>
            <p:cNvSpPr/>
            <p:nvPr/>
          </p:nvSpPr>
          <p:spPr>
            <a:xfrm rot="-5400000">
              <a:off x="3504748" y="1055371"/>
              <a:ext cx="1651345" cy="199119"/>
            </a:xfrm>
            <a:prstGeom prst="rect">
              <a:avLst/>
            </a:prstGeom>
            <a:solidFill>
              <a:schemeClr val="accent4">
                <a:lumMod val="20000"/>
                <a:lumOff val="80000"/>
              </a:schemeClr>
            </a:solidFill>
            <a:ln>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800" b="1">
                <a:latin typeface="Garamond" panose="02020404030301010803" pitchFamily="18" charset="0"/>
              </a:endParaRPr>
            </a:p>
          </p:txBody>
        </p:sp>
        <p:sp>
          <p:nvSpPr>
            <p:cNvPr id="21" name="Google Shape;285;p13">
              <a:extLst>
                <a:ext uri="{FF2B5EF4-FFF2-40B4-BE49-F238E27FC236}">
                  <a16:creationId xmlns:a16="http://schemas.microsoft.com/office/drawing/2014/main" xmlns="" id="{7E0C20AD-DB54-42F9-9A2B-6AE345513B87}"/>
                </a:ext>
              </a:extLst>
            </p:cNvPr>
            <p:cNvSpPr/>
            <p:nvPr/>
          </p:nvSpPr>
          <p:spPr>
            <a:xfrm>
              <a:off x="3883944" y="1659800"/>
              <a:ext cx="2212435" cy="1327461"/>
            </a:xfrm>
            <a:prstGeom prst="roundRect">
              <a:avLst>
                <a:gd name="adj" fmla="val 10000"/>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800" b="1">
                <a:latin typeface="Garamond" panose="02020404030301010803" pitchFamily="18" charset="0"/>
              </a:endParaRPr>
            </a:p>
          </p:txBody>
        </p:sp>
        <p:sp>
          <p:nvSpPr>
            <p:cNvPr id="22" name="Google Shape;286;p13">
              <a:extLst>
                <a:ext uri="{FF2B5EF4-FFF2-40B4-BE49-F238E27FC236}">
                  <a16:creationId xmlns:a16="http://schemas.microsoft.com/office/drawing/2014/main" xmlns="" id="{804B772C-1490-3144-446A-B8E3A41B3235}"/>
                </a:ext>
              </a:extLst>
            </p:cNvPr>
            <p:cNvSpPr txBox="1"/>
            <p:nvPr/>
          </p:nvSpPr>
          <p:spPr>
            <a:xfrm>
              <a:off x="3922824" y="1698680"/>
              <a:ext cx="2134675" cy="1249701"/>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Gill Sans"/>
                <a:buNone/>
              </a:pPr>
              <a:r>
                <a:rPr lang="en-US" sz="1800" b="1" dirty="0">
                  <a:solidFill>
                    <a:schemeClr val="dk1"/>
                  </a:solidFill>
                  <a:latin typeface="Garamond" panose="02020404030301010803" pitchFamily="18" charset="0"/>
                  <a:ea typeface="Gill Sans"/>
                  <a:cs typeface="Gill Sans"/>
                  <a:sym typeface="Gill Sans"/>
                </a:rPr>
                <a:t>5- Formation of Association of Allottees once majority of units are booked</a:t>
              </a:r>
              <a:endParaRPr sz="1800" b="1" dirty="0">
                <a:solidFill>
                  <a:schemeClr val="dk1"/>
                </a:solidFill>
                <a:latin typeface="Garamond" panose="02020404030301010803" pitchFamily="18" charset="0"/>
                <a:ea typeface="Gill Sans"/>
                <a:cs typeface="Gill Sans"/>
                <a:sym typeface="Gill Sans"/>
              </a:endParaRPr>
            </a:p>
          </p:txBody>
        </p:sp>
        <p:sp>
          <p:nvSpPr>
            <p:cNvPr id="23" name="Google Shape;287;p13">
              <a:extLst>
                <a:ext uri="{FF2B5EF4-FFF2-40B4-BE49-F238E27FC236}">
                  <a16:creationId xmlns:a16="http://schemas.microsoft.com/office/drawing/2014/main" xmlns="" id="{D1CFC7D6-AC3C-97C8-00F3-8A2746A67E79}"/>
                </a:ext>
              </a:extLst>
            </p:cNvPr>
            <p:cNvSpPr/>
            <p:nvPr/>
          </p:nvSpPr>
          <p:spPr>
            <a:xfrm>
              <a:off x="4334411" y="225708"/>
              <a:ext cx="2934558" cy="199119"/>
            </a:xfrm>
            <a:prstGeom prst="rect">
              <a:avLst/>
            </a:prstGeom>
            <a:solidFill>
              <a:schemeClr val="accent4">
                <a:lumMod val="20000"/>
                <a:lumOff val="80000"/>
              </a:schemeClr>
            </a:solidFill>
            <a:ln>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800" b="1">
                <a:latin typeface="Garamond" panose="02020404030301010803" pitchFamily="18" charset="0"/>
              </a:endParaRPr>
            </a:p>
          </p:txBody>
        </p:sp>
        <p:sp>
          <p:nvSpPr>
            <p:cNvPr id="24" name="Google Shape;288;p13">
              <a:extLst>
                <a:ext uri="{FF2B5EF4-FFF2-40B4-BE49-F238E27FC236}">
                  <a16:creationId xmlns:a16="http://schemas.microsoft.com/office/drawing/2014/main" xmlns="" id="{54F17A3C-D675-3828-C1C4-B13B013D7AE5}"/>
                </a:ext>
              </a:extLst>
            </p:cNvPr>
            <p:cNvSpPr/>
            <p:nvPr/>
          </p:nvSpPr>
          <p:spPr>
            <a:xfrm>
              <a:off x="3883944" y="474"/>
              <a:ext cx="2212435" cy="1327461"/>
            </a:xfrm>
            <a:prstGeom prst="roundRect">
              <a:avLst>
                <a:gd name="adj" fmla="val 10000"/>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800" b="1">
                <a:latin typeface="Garamond" panose="02020404030301010803" pitchFamily="18" charset="0"/>
              </a:endParaRPr>
            </a:p>
          </p:txBody>
        </p:sp>
        <p:sp>
          <p:nvSpPr>
            <p:cNvPr id="25" name="Google Shape;289;p13">
              <a:extLst>
                <a:ext uri="{FF2B5EF4-FFF2-40B4-BE49-F238E27FC236}">
                  <a16:creationId xmlns:a16="http://schemas.microsoft.com/office/drawing/2014/main" xmlns="" id="{1FF6C250-2FF5-0D12-69F9-E67463BF3E37}"/>
                </a:ext>
              </a:extLst>
            </p:cNvPr>
            <p:cNvSpPr txBox="1"/>
            <p:nvPr/>
          </p:nvSpPr>
          <p:spPr>
            <a:xfrm>
              <a:off x="3922824" y="39354"/>
              <a:ext cx="2134675" cy="1249701"/>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Gill Sans"/>
                <a:buNone/>
              </a:pPr>
              <a:r>
                <a:rPr lang="en-US" sz="1800" b="1">
                  <a:solidFill>
                    <a:schemeClr val="dk1"/>
                  </a:solidFill>
                  <a:latin typeface="Garamond" panose="02020404030301010803" pitchFamily="18" charset="0"/>
                  <a:ea typeface="Gill Sans"/>
                  <a:cs typeface="Gill Sans"/>
                  <a:sym typeface="Gill Sans"/>
                </a:rPr>
                <a:t>6 - Complete development and </a:t>
              </a:r>
              <a:endParaRPr sz="1800" b="1">
                <a:latin typeface="Garamond" panose="02020404030301010803" pitchFamily="18" charset="0"/>
              </a:endParaRPr>
            </a:p>
            <a:p>
              <a:pPr marL="0" marR="0" lvl="0" indent="0" algn="ctr" rtl="0">
                <a:lnSpc>
                  <a:spcPct val="90000"/>
                </a:lnSpc>
                <a:spcBef>
                  <a:spcPts val="560"/>
                </a:spcBef>
                <a:spcAft>
                  <a:spcPts val="0"/>
                </a:spcAft>
                <a:buClr>
                  <a:schemeClr val="dk1"/>
                </a:buClr>
                <a:buSzPts val="1600"/>
                <a:buFont typeface="Gill Sans"/>
                <a:buNone/>
              </a:pPr>
              <a:r>
                <a:rPr lang="en-US" sz="1800" b="1">
                  <a:solidFill>
                    <a:schemeClr val="dk1"/>
                  </a:solidFill>
                  <a:latin typeface="Garamond" panose="02020404030301010803" pitchFamily="18" charset="0"/>
                  <a:ea typeface="Gill Sans"/>
                  <a:cs typeface="Gill Sans"/>
                  <a:sym typeface="Gill Sans"/>
                </a:rPr>
                <a:t>Obtain OC</a:t>
              </a:r>
              <a:endParaRPr sz="1800" b="1">
                <a:solidFill>
                  <a:schemeClr val="dk1"/>
                </a:solidFill>
                <a:latin typeface="Garamond" panose="02020404030301010803" pitchFamily="18" charset="0"/>
                <a:ea typeface="Gill Sans"/>
                <a:cs typeface="Gill Sans"/>
                <a:sym typeface="Gill Sans"/>
              </a:endParaRPr>
            </a:p>
          </p:txBody>
        </p:sp>
        <p:sp>
          <p:nvSpPr>
            <p:cNvPr id="26" name="Google Shape;290;p13">
              <a:extLst>
                <a:ext uri="{FF2B5EF4-FFF2-40B4-BE49-F238E27FC236}">
                  <a16:creationId xmlns:a16="http://schemas.microsoft.com/office/drawing/2014/main" xmlns="" id="{E1992CC5-61C2-0E17-D1E7-9232DEB13383}"/>
                </a:ext>
              </a:extLst>
            </p:cNvPr>
            <p:cNvSpPr/>
            <p:nvPr/>
          </p:nvSpPr>
          <p:spPr>
            <a:xfrm rot="5400000">
              <a:off x="6447287" y="1055371"/>
              <a:ext cx="1651345" cy="199119"/>
            </a:xfrm>
            <a:prstGeom prst="rect">
              <a:avLst/>
            </a:prstGeom>
            <a:solidFill>
              <a:schemeClr val="accent4">
                <a:lumMod val="20000"/>
                <a:lumOff val="80000"/>
              </a:schemeClr>
            </a:solidFill>
            <a:ln>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800" b="1">
                <a:latin typeface="Garamond" panose="02020404030301010803" pitchFamily="18" charset="0"/>
              </a:endParaRPr>
            </a:p>
          </p:txBody>
        </p:sp>
        <p:sp>
          <p:nvSpPr>
            <p:cNvPr id="27" name="Google Shape;291;p13">
              <a:extLst>
                <a:ext uri="{FF2B5EF4-FFF2-40B4-BE49-F238E27FC236}">
                  <a16:creationId xmlns:a16="http://schemas.microsoft.com/office/drawing/2014/main" xmlns="" id="{2811F6D0-F416-5614-0225-CA0C05EF8E64}"/>
                </a:ext>
              </a:extLst>
            </p:cNvPr>
            <p:cNvSpPr/>
            <p:nvPr/>
          </p:nvSpPr>
          <p:spPr>
            <a:xfrm>
              <a:off x="6826483" y="474"/>
              <a:ext cx="2212435" cy="1327461"/>
            </a:xfrm>
            <a:prstGeom prst="roundRect">
              <a:avLst>
                <a:gd name="adj" fmla="val 10000"/>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800" b="1">
                <a:latin typeface="Garamond" panose="02020404030301010803" pitchFamily="18" charset="0"/>
              </a:endParaRPr>
            </a:p>
          </p:txBody>
        </p:sp>
        <p:sp>
          <p:nvSpPr>
            <p:cNvPr id="28" name="Google Shape;292;p13">
              <a:extLst>
                <a:ext uri="{FF2B5EF4-FFF2-40B4-BE49-F238E27FC236}">
                  <a16:creationId xmlns:a16="http://schemas.microsoft.com/office/drawing/2014/main" xmlns="" id="{D819DD71-F125-5B9C-2934-FAFB2DAB2BFA}"/>
                </a:ext>
              </a:extLst>
            </p:cNvPr>
            <p:cNvSpPr txBox="1"/>
            <p:nvPr/>
          </p:nvSpPr>
          <p:spPr>
            <a:xfrm>
              <a:off x="6865363" y="39354"/>
              <a:ext cx="2134675" cy="1249701"/>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Gill Sans"/>
                <a:buNone/>
              </a:pPr>
              <a:r>
                <a:rPr lang="en-US" sz="1800" b="1">
                  <a:solidFill>
                    <a:schemeClr val="dk1"/>
                  </a:solidFill>
                  <a:latin typeface="Garamond" panose="02020404030301010803" pitchFamily="18" charset="0"/>
                  <a:ea typeface="Gill Sans"/>
                  <a:cs typeface="Gill Sans"/>
                  <a:sym typeface="Gill Sans"/>
                </a:rPr>
                <a:t>7 - Conveyance deed within 3 months of OC</a:t>
              </a:r>
              <a:endParaRPr sz="1800" b="1">
                <a:solidFill>
                  <a:schemeClr val="dk1"/>
                </a:solidFill>
                <a:latin typeface="Garamond" panose="02020404030301010803" pitchFamily="18" charset="0"/>
                <a:ea typeface="Gill Sans"/>
                <a:cs typeface="Gill Sans"/>
                <a:sym typeface="Gill Sans"/>
              </a:endParaRPr>
            </a:p>
          </p:txBody>
        </p:sp>
        <p:sp>
          <p:nvSpPr>
            <p:cNvPr id="29" name="Google Shape;293;p13">
              <a:extLst>
                <a:ext uri="{FF2B5EF4-FFF2-40B4-BE49-F238E27FC236}">
                  <a16:creationId xmlns:a16="http://schemas.microsoft.com/office/drawing/2014/main" xmlns="" id="{FE74D10F-7B30-A3A7-93ED-F1909ABB104A}"/>
                </a:ext>
              </a:extLst>
            </p:cNvPr>
            <p:cNvSpPr/>
            <p:nvPr/>
          </p:nvSpPr>
          <p:spPr>
            <a:xfrm rot="5400000">
              <a:off x="6447287" y="2714697"/>
              <a:ext cx="1651345" cy="199119"/>
            </a:xfrm>
            <a:prstGeom prst="rect">
              <a:avLst/>
            </a:prstGeom>
            <a:solidFill>
              <a:schemeClr val="accent4">
                <a:lumMod val="20000"/>
                <a:lumOff val="80000"/>
              </a:schemeClr>
            </a:solidFill>
            <a:ln>
              <a:solidFill>
                <a:schemeClr val="tx1">
                  <a:lumMod val="50000"/>
                  <a:lumOff val="50000"/>
                </a:schemeClr>
              </a:solidFill>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800" b="1">
                <a:latin typeface="Garamond" panose="02020404030301010803" pitchFamily="18" charset="0"/>
              </a:endParaRPr>
            </a:p>
          </p:txBody>
        </p:sp>
        <p:sp>
          <p:nvSpPr>
            <p:cNvPr id="30" name="Google Shape;294;p13">
              <a:extLst>
                <a:ext uri="{FF2B5EF4-FFF2-40B4-BE49-F238E27FC236}">
                  <a16:creationId xmlns:a16="http://schemas.microsoft.com/office/drawing/2014/main" xmlns="" id="{2AE53DF8-76B6-42F7-DDE2-5739D4CDC8A1}"/>
                </a:ext>
              </a:extLst>
            </p:cNvPr>
            <p:cNvSpPr/>
            <p:nvPr/>
          </p:nvSpPr>
          <p:spPr>
            <a:xfrm>
              <a:off x="6826483" y="1659800"/>
              <a:ext cx="2212435" cy="1327461"/>
            </a:xfrm>
            <a:prstGeom prst="roundRect">
              <a:avLst>
                <a:gd name="adj" fmla="val 10000"/>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800" b="1">
                <a:latin typeface="Garamond" panose="02020404030301010803" pitchFamily="18" charset="0"/>
              </a:endParaRPr>
            </a:p>
          </p:txBody>
        </p:sp>
        <p:sp>
          <p:nvSpPr>
            <p:cNvPr id="31" name="Google Shape;295;p13">
              <a:extLst>
                <a:ext uri="{FF2B5EF4-FFF2-40B4-BE49-F238E27FC236}">
                  <a16:creationId xmlns:a16="http://schemas.microsoft.com/office/drawing/2014/main" xmlns="" id="{5AF32CBE-B875-D680-A72B-133925BBCD0F}"/>
                </a:ext>
              </a:extLst>
            </p:cNvPr>
            <p:cNvSpPr txBox="1"/>
            <p:nvPr/>
          </p:nvSpPr>
          <p:spPr>
            <a:xfrm>
              <a:off x="6865363" y="1698680"/>
              <a:ext cx="2134675" cy="1249701"/>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Gill Sans"/>
                <a:buNone/>
              </a:pPr>
              <a:r>
                <a:rPr lang="en-US" sz="1800" b="1">
                  <a:solidFill>
                    <a:schemeClr val="dk1"/>
                  </a:solidFill>
                  <a:latin typeface="Garamond" panose="02020404030301010803" pitchFamily="18" charset="0"/>
                  <a:ea typeface="Gill Sans"/>
                  <a:cs typeface="Gill Sans"/>
                  <a:sym typeface="Gill Sans"/>
                </a:rPr>
                <a:t>8 – Title Insurance / Defect Liability for 5 years </a:t>
              </a:r>
              <a:endParaRPr sz="1800" b="1">
                <a:solidFill>
                  <a:schemeClr val="dk1"/>
                </a:solidFill>
                <a:latin typeface="Garamond" panose="02020404030301010803" pitchFamily="18" charset="0"/>
                <a:ea typeface="Gill Sans"/>
                <a:cs typeface="Gill Sans"/>
                <a:sym typeface="Gill Sans"/>
              </a:endParaRPr>
            </a:p>
          </p:txBody>
        </p:sp>
        <p:sp>
          <p:nvSpPr>
            <p:cNvPr id="32" name="Google Shape;296;p13">
              <a:extLst>
                <a:ext uri="{FF2B5EF4-FFF2-40B4-BE49-F238E27FC236}">
                  <a16:creationId xmlns:a16="http://schemas.microsoft.com/office/drawing/2014/main" xmlns="" id="{B663AA13-CBA0-F833-1A58-4ADC98109AD5}"/>
                </a:ext>
              </a:extLst>
            </p:cNvPr>
            <p:cNvSpPr/>
            <p:nvPr/>
          </p:nvSpPr>
          <p:spPr>
            <a:xfrm>
              <a:off x="6826483" y="3319127"/>
              <a:ext cx="2212435" cy="1327461"/>
            </a:xfrm>
            <a:prstGeom prst="roundRect">
              <a:avLst>
                <a:gd name="adj" fmla="val 10000"/>
              </a:avLst>
            </a:prstGeom>
            <a:ln>
              <a:headEnd type="none" w="sm" len="sm"/>
              <a:tailEnd type="none" w="sm" len="sm"/>
            </a:ln>
          </p:spPr>
          <p:style>
            <a:lnRef idx="2">
              <a:schemeClr val="accent1"/>
            </a:lnRef>
            <a:fillRef idx="1">
              <a:schemeClr val="lt1"/>
            </a:fillRef>
            <a:effectRef idx="0">
              <a:schemeClr val="accent1"/>
            </a:effectRef>
            <a:fontRef idx="minor">
              <a:schemeClr val="dk1"/>
            </a:fontRef>
          </p:style>
          <p:txBody>
            <a:bodyPr spcFirstLastPara="1" wrap="square" lIns="91425" tIns="91425" rIns="91425" bIns="91425" anchor="ctr" anchorCtr="0">
              <a:noAutofit/>
            </a:bodyPr>
            <a:lstStyle/>
            <a:p>
              <a:pPr marL="0" lvl="0" indent="0" algn="l" rtl="0">
                <a:spcBef>
                  <a:spcPts val="0"/>
                </a:spcBef>
                <a:spcAft>
                  <a:spcPts val="0"/>
                </a:spcAft>
                <a:buNone/>
              </a:pPr>
              <a:endParaRPr sz="1800" b="1">
                <a:latin typeface="Garamond" panose="02020404030301010803" pitchFamily="18" charset="0"/>
              </a:endParaRPr>
            </a:p>
          </p:txBody>
        </p:sp>
        <p:sp>
          <p:nvSpPr>
            <p:cNvPr id="33" name="Google Shape;297;p13">
              <a:extLst>
                <a:ext uri="{FF2B5EF4-FFF2-40B4-BE49-F238E27FC236}">
                  <a16:creationId xmlns:a16="http://schemas.microsoft.com/office/drawing/2014/main" xmlns="" id="{14C09E64-A88B-8FBC-529D-2D22E4313B17}"/>
                </a:ext>
              </a:extLst>
            </p:cNvPr>
            <p:cNvSpPr txBox="1"/>
            <p:nvPr/>
          </p:nvSpPr>
          <p:spPr>
            <a:xfrm>
              <a:off x="6865363" y="3358007"/>
              <a:ext cx="2134675" cy="1249701"/>
            </a:xfrm>
            <a:prstGeom prst="rect">
              <a:avLst/>
            </a:prstGeom>
            <a:ln/>
          </p:spPr>
          <p:style>
            <a:lnRef idx="2">
              <a:schemeClr val="accent1"/>
            </a:lnRef>
            <a:fillRef idx="1">
              <a:schemeClr val="lt1"/>
            </a:fillRef>
            <a:effectRef idx="0">
              <a:schemeClr val="accent1"/>
            </a:effectRef>
            <a:fontRef idx="minor">
              <a:schemeClr val="dk1"/>
            </a:fontRef>
          </p:style>
          <p:txBody>
            <a:bodyPr spcFirstLastPara="1" wrap="square" lIns="60950" tIns="60950" rIns="60950" bIns="60950" anchor="ctr" anchorCtr="0">
              <a:noAutofit/>
            </a:bodyPr>
            <a:lstStyle/>
            <a:p>
              <a:pPr marL="0" marR="0" lvl="0" indent="0" algn="ctr" rtl="0">
                <a:lnSpc>
                  <a:spcPct val="90000"/>
                </a:lnSpc>
                <a:spcBef>
                  <a:spcPts val="0"/>
                </a:spcBef>
                <a:spcAft>
                  <a:spcPts val="0"/>
                </a:spcAft>
                <a:buClr>
                  <a:schemeClr val="dk1"/>
                </a:buClr>
                <a:buSzPts val="1600"/>
                <a:buFont typeface="Gill Sans"/>
                <a:buNone/>
              </a:pPr>
              <a:r>
                <a:rPr lang="en-US" sz="1800" b="1">
                  <a:solidFill>
                    <a:schemeClr val="dk1"/>
                  </a:solidFill>
                  <a:latin typeface="Garamond" panose="02020404030301010803" pitchFamily="18" charset="0"/>
                  <a:ea typeface="Gill Sans"/>
                  <a:cs typeface="Gill Sans"/>
                  <a:sym typeface="Gill Sans"/>
                </a:rPr>
                <a:t>9 – Handover to Association</a:t>
              </a:r>
              <a:endParaRPr sz="1800" b="1">
                <a:solidFill>
                  <a:schemeClr val="dk1"/>
                </a:solidFill>
                <a:latin typeface="Garamond" panose="02020404030301010803" pitchFamily="18" charset="0"/>
                <a:ea typeface="Gill Sans"/>
                <a:cs typeface="Gill Sans"/>
                <a:sym typeface="Gill Sans"/>
              </a:endParaRPr>
            </a:p>
          </p:txBody>
        </p:sp>
      </p:grpSp>
    </p:spTree>
    <p:extLst>
      <p:ext uri="{BB962C8B-B14F-4D97-AF65-F5344CB8AC3E}">
        <p14:creationId xmlns:p14="http://schemas.microsoft.com/office/powerpoint/2010/main" xmlns="" val="30159605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Google Shape;313;p16"/>
          <p:cNvSpPr txBox="1">
            <a:spLocks/>
          </p:cNvSpPr>
          <p:nvPr/>
        </p:nvSpPr>
        <p:spPr>
          <a:xfrm>
            <a:off x="1352550" y="210944"/>
            <a:ext cx="9486900" cy="703513"/>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buFont typeface="Garamond"/>
              <a:buNone/>
            </a:pPr>
            <a:r>
              <a:rPr lang="en-US" b="1" dirty="0">
                <a:latin typeface="Garamond" panose="02020404030301010803" pitchFamily="18" charset="0"/>
                <a:ea typeface="Garamond"/>
                <a:cs typeface="Garamond"/>
                <a:sym typeface="Garamond"/>
              </a:rPr>
              <a:t>RERA – APPLICABILITY - ACT</a:t>
            </a:r>
            <a:endParaRPr lang="en-US" dirty="0">
              <a:latin typeface="Garamond" panose="02020404030301010803" pitchFamily="18" charset="0"/>
            </a:endParaRPr>
          </a:p>
        </p:txBody>
      </p:sp>
      <p:grpSp>
        <p:nvGrpSpPr>
          <p:cNvPr id="7" name="Google Shape;314;p16"/>
          <p:cNvGrpSpPr/>
          <p:nvPr/>
        </p:nvGrpSpPr>
        <p:grpSpPr>
          <a:xfrm>
            <a:off x="350755" y="1284068"/>
            <a:ext cx="8458200" cy="1226003"/>
            <a:chOff x="0" y="68286"/>
            <a:chExt cx="5486400" cy="1071427"/>
          </a:xfrm>
        </p:grpSpPr>
        <p:sp>
          <p:nvSpPr>
            <p:cNvPr id="8" name="Google Shape;315;p16"/>
            <p:cNvSpPr/>
            <p:nvPr/>
          </p:nvSpPr>
          <p:spPr>
            <a:xfrm>
              <a:off x="0" y="68286"/>
              <a:ext cx="5486400" cy="1071427"/>
            </a:xfrm>
            <a:prstGeom prst="roundRect">
              <a:avLst>
                <a:gd name="adj" fmla="val 16667"/>
              </a:avLst>
            </a:prstGeom>
            <a:solidFill>
              <a:schemeClr val="lt1"/>
            </a:solidFill>
            <a:ln w="12700" cap="flat" cmpd="sng">
              <a:solidFill>
                <a:srgbClr val="2DA2B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Garamond" panose="02020404030301010803" pitchFamily="18" charset="0"/>
              </a:endParaRPr>
            </a:p>
          </p:txBody>
        </p:sp>
        <p:sp>
          <p:nvSpPr>
            <p:cNvPr id="9" name="Google Shape;316;p16"/>
            <p:cNvSpPr/>
            <p:nvPr/>
          </p:nvSpPr>
          <p:spPr>
            <a:xfrm>
              <a:off x="52303" y="120589"/>
              <a:ext cx="5381794" cy="966821"/>
            </a:xfrm>
            <a:prstGeom prst="rect">
              <a:avLst/>
            </a:prstGeom>
            <a:solidFill>
              <a:schemeClr val="lt1"/>
            </a:solidFill>
            <a:ln w="9525" cap="flat" cmpd="sng">
              <a:solidFill>
                <a:srgbClr val="2DA2BE"/>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None/>
              </a:pPr>
              <a:r>
                <a:rPr lang="en-US" sz="2000" dirty="0">
                  <a:solidFill>
                    <a:schemeClr val="dk1"/>
                  </a:solidFill>
                  <a:latin typeface="Garamond" panose="02020404030301010803" pitchFamily="18" charset="0"/>
                  <a:ea typeface="Gill Sans"/>
                  <a:cs typeface="Gill Sans"/>
                  <a:sym typeface="Gill Sans"/>
                </a:rPr>
                <a:t>where the area of land proposed to be developed </a:t>
              </a:r>
              <a:r>
                <a:rPr lang="en-US" sz="2000" b="1" i="1" u="sng" dirty="0">
                  <a:solidFill>
                    <a:schemeClr val="dk1"/>
                  </a:solidFill>
                  <a:latin typeface="Garamond" panose="02020404030301010803" pitchFamily="18" charset="0"/>
                  <a:ea typeface="Gill Sans"/>
                  <a:cs typeface="Gill Sans"/>
                  <a:sym typeface="Gill Sans"/>
                </a:rPr>
                <a:t>does not exceed five hundred square </a:t>
              </a:r>
              <a:r>
                <a:rPr lang="en-US" sz="2000" b="1" i="1" dirty="0">
                  <a:solidFill>
                    <a:schemeClr val="dk1"/>
                  </a:solidFill>
                  <a:latin typeface="Garamond" panose="02020404030301010803" pitchFamily="18" charset="0"/>
                  <a:ea typeface="Gill Sans"/>
                  <a:cs typeface="Gill Sans"/>
                  <a:sym typeface="Gill Sans"/>
                </a:rPr>
                <a:t>meters (5382sft) </a:t>
              </a:r>
              <a:r>
                <a:rPr lang="en-US" sz="2000" dirty="0">
                  <a:solidFill>
                    <a:schemeClr val="dk1"/>
                  </a:solidFill>
                  <a:latin typeface="Garamond" panose="02020404030301010803" pitchFamily="18" charset="0"/>
                  <a:ea typeface="Gill Sans"/>
                  <a:cs typeface="Gill Sans"/>
                  <a:sym typeface="Gill Sans"/>
                </a:rPr>
                <a:t>or the number of apartments proposed to be developed </a:t>
              </a:r>
              <a:r>
                <a:rPr lang="en-US" sz="2000" b="1" i="1" dirty="0">
                  <a:solidFill>
                    <a:schemeClr val="dk1"/>
                  </a:solidFill>
                  <a:latin typeface="Garamond" panose="02020404030301010803" pitchFamily="18" charset="0"/>
                  <a:ea typeface="Gill Sans"/>
                  <a:cs typeface="Gill Sans"/>
                  <a:sym typeface="Gill Sans"/>
                </a:rPr>
                <a:t>does not </a:t>
              </a:r>
              <a:r>
                <a:rPr lang="en-US" sz="2000" b="1" i="1" u="sng" dirty="0">
                  <a:solidFill>
                    <a:schemeClr val="dk1"/>
                  </a:solidFill>
                  <a:latin typeface="Garamond" panose="02020404030301010803" pitchFamily="18" charset="0"/>
                  <a:ea typeface="Gill Sans"/>
                  <a:cs typeface="Gill Sans"/>
                  <a:sym typeface="Gill Sans"/>
                </a:rPr>
                <a:t>exceed eight </a:t>
              </a:r>
              <a:r>
                <a:rPr lang="en-US" sz="2000" dirty="0">
                  <a:solidFill>
                    <a:schemeClr val="dk1"/>
                  </a:solidFill>
                  <a:latin typeface="Garamond" panose="02020404030301010803" pitchFamily="18" charset="0"/>
                  <a:ea typeface="Gill Sans"/>
                  <a:cs typeface="Gill Sans"/>
                  <a:sym typeface="Gill Sans"/>
                </a:rPr>
                <a:t>inclusive of all phases.</a:t>
              </a:r>
              <a:endParaRPr dirty="0">
                <a:latin typeface="Garamond" panose="02020404030301010803" pitchFamily="18" charset="0"/>
              </a:endParaRPr>
            </a:p>
          </p:txBody>
        </p:sp>
      </p:grpSp>
      <p:grpSp>
        <p:nvGrpSpPr>
          <p:cNvPr id="10" name="Google Shape;317;p16"/>
          <p:cNvGrpSpPr/>
          <p:nvPr/>
        </p:nvGrpSpPr>
        <p:grpSpPr>
          <a:xfrm>
            <a:off x="350755" y="2378550"/>
            <a:ext cx="8458200" cy="1226003"/>
            <a:chOff x="0" y="1174274"/>
            <a:chExt cx="5486400" cy="1071427"/>
          </a:xfrm>
        </p:grpSpPr>
        <p:sp>
          <p:nvSpPr>
            <p:cNvPr id="11" name="Google Shape;318;p16"/>
            <p:cNvSpPr/>
            <p:nvPr/>
          </p:nvSpPr>
          <p:spPr>
            <a:xfrm>
              <a:off x="0" y="1174274"/>
              <a:ext cx="5486400" cy="1071427"/>
            </a:xfrm>
            <a:prstGeom prst="roundRect">
              <a:avLst>
                <a:gd name="adj" fmla="val 16667"/>
              </a:avLst>
            </a:prstGeom>
            <a:solidFill>
              <a:schemeClr val="lt1"/>
            </a:solidFill>
            <a:ln w="12700" cap="flat" cmpd="sng">
              <a:solidFill>
                <a:srgbClr val="2DA2B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Garamond" panose="02020404030301010803" pitchFamily="18" charset="0"/>
              </a:endParaRPr>
            </a:p>
          </p:txBody>
        </p:sp>
        <p:sp>
          <p:nvSpPr>
            <p:cNvPr id="12" name="Google Shape;319;p16"/>
            <p:cNvSpPr/>
            <p:nvPr/>
          </p:nvSpPr>
          <p:spPr>
            <a:xfrm>
              <a:off x="52303" y="1226577"/>
              <a:ext cx="5381794" cy="966821"/>
            </a:xfrm>
            <a:prstGeom prst="rect">
              <a:avLst/>
            </a:prstGeom>
            <a:solidFill>
              <a:schemeClr val="lt1"/>
            </a:solidFill>
            <a:ln w="9525" cap="flat" cmpd="sng">
              <a:solidFill>
                <a:srgbClr val="2DA2BE"/>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None/>
              </a:pPr>
              <a:r>
                <a:rPr lang="en-US" sz="2000" dirty="0">
                  <a:solidFill>
                    <a:schemeClr val="dk1"/>
                  </a:solidFill>
                  <a:latin typeface="Garamond" panose="02020404030301010803" pitchFamily="18" charset="0"/>
                  <a:ea typeface="Gill Sans"/>
                  <a:cs typeface="Gill Sans"/>
                  <a:sym typeface="Gill Sans"/>
                </a:rPr>
                <a:t>where the promoter has </a:t>
              </a:r>
              <a:r>
                <a:rPr lang="en-US" sz="2000" b="1" i="1" u="sng" dirty="0">
                  <a:solidFill>
                    <a:schemeClr val="dk1"/>
                  </a:solidFill>
                  <a:latin typeface="Garamond" panose="02020404030301010803" pitchFamily="18" charset="0"/>
                  <a:ea typeface="Gill Sans"/>
                  <a:cs typeface="Gill Sans"/>
                  <a:sym typeface="Gill Sans"/>
                </a:rPr>
                <a:t>received completion certificate</a:t>
              </a:r>
              <a:r>
                <a:rPr lang="en-US" sz="2000" u="sng" dirty="0">
                  <a:solidFill>
                    <a:schemeClr val="dk1"/>
                  </a:solidFill>
                  <a:latin typeface="Garamond" panose="02020404030301010803" pitchFamily="18" charset="0"/>
                  <a:ea typeface="Gill Sans"/>
                  <a:cs typeface="Gill Sans"/>
                  <a:sym typeface="Gill Sans"/>
                </a:rPr>
                <a:t> </a:t>
              </a:r>
              <a:r>
                <a:rPr lang="en-US" sz="2000" dirty="0">
                  <a:solidFill>
                    <a:schemeClr val="dk1"/>
                  </a:solidFill>
                  <a:latin typeface="Garamond" panose="02020404030301010803" pitchFamily="18" charset="0"/>
                  <a:ea typeface="Gill Sans"/>
                  <a:cs typeface="Gill Sans"/>
                  <a:sym typeface="Gill Sans"/>
                </a:rPr>
                <a:t>for a real estate project prior to commencement of this Act;</a:t>
              </a:r>
              <a:endParaRPr dirty="0">
                <a:latin typeface="Garamond" panose="02020404030301010803" pitchFamily="18" charset="0"/>
              </a:endParaRPr>
            </a:p>
          </p:txBody>
        </p:sp>
      </p:grpSp>
      <p:grpSp>
        <p:nvGrpSpPr>
          <p:cNvPr id="13" name="Google Shape;320;p16"/>
          <p:cNvGrpSpPr/>
          <p:nvPr/>
        </p:nvGrpSpPr>
        <p:grpSpPr>
          <a:xfrm>
            <a:off x="350755" y="3484537"/>
            <a:ext cx="8458200" cy="1226003"/>
            <a:chOff x="0" y="2280261"/>
            <a:chExt cx="5486400" cy="1071427"/>
          </a:xfrm>
        </p:grpSpPr>
        <p:sp>
          <p:nvSpPr>
            <p:cNvPr id="14" name="Google Shape;321;p16"/>
            <p:cNvSpPr/>
            <p:nvPr/>
          </p:nvSpPr>
          <p:spPr>
            <a:xfrm>
              <a:off x="0" y="2280261"/>
              <a:ext cx="5486400" cy="1071427"/>
            </a:xfrm>
            <a:prstGeom prst="roundRect">
              <a:avLst>
                <a:gd name="adj" fmla="val 16667"/>
              </a:avLst>
            </a:prstGeom>
            <a:solidFill>
              <a:schemeClr val="lt1"/>
            </a:solidFill>
            <a:ln w="12700" cap="flat" cmpd="sng">
              <a:solidFill>
                <a:srgbClr val="2DA2B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Garamond" panose="02020404030301010803" pitchFamily="18" charset="0"/>
              </a:endParaRPr>
            </a:p>
          </p:txBody>
        </p:sp>
        <p:sp>
          <p:nvSpPr>
            <p:cNvPr id="15" name="Google Shape;322;p16"/>
            <p:cNvSpPr/>
            <p:nvPr/>
          </p:nvSpPr>
          <p:spPr>
            <a:xfrm>
              <a:off x="52303" y="2332564"/>
              <a:ext cx="5381794" cy="966821"/>
            </a:xfrm>
            <a:prstGeom prst="rect">
              <a:avLst/>
            </a:prstGeom>
            <a:solidFill>
              <a:schemeClr val="lt1"/>
            </a:solidFill>
            <a:ln w="9525" cap="flat" cmpd="sng">
              <a:solidFill>
                <a:srgbClr val="2DA2BE"/>
              </a:solidFill>
              <a:prstDash val="solid"/>
              <a:round/>
              <a:headEnd type="none" w="sm" len="sm"/>
              <a:tailEnd type="none" w="sm" len="sm"/>
            </a:ln>
          </p:spPr>
          <p:txBody>
            <a:bodyPr spcFirstLastPara="1" wrap="square" lIns="45700" tIns="45700" rIns="45700" bIns="45700" anchor="ctr" anchorCtr="0">
              <a:noAutofit/>
            </a:bodyPr>
            <a:lstStyle/>
            <a:p>
              <a:pPr marL="0" marR="0" lvl="0" indent="0" algn="l" rtl="0">
                <a:lnSpc>
                  <a:spcPct val="90000"/>
                </a:lnSpc>
                <a:spcBef>
                  <a:spcPts val="0"/>
                </a:spcBef>
                <a:spcAft>
                  <a:spcPts val="0"/>
                </a:spcAft>
                <a:buNone/>
              </a:pPr>
              <a:r>
                <a:rPr lang="en-US" sz="2000" dirty="0">
                  <a:solidFill>
                    <a:schemeClr val="dk1"/>
                  </a:solidFill>
                  <a:latin typeface="Garamond" panose="02020404030301010803" pitchFamily="18" charset="0"/>
                  <a:ea typeface="Gill Sans"/>
                  <a:cs typeface="Gill Sans"/>
                  <a:sym typeface="Gill Sans"/>
                </a:rPr>
                <a:t>for the purpose of renovation or </a:t>
              </a:r>
              <a:r>
                <a:rPr lang="en-US" sz="2000" b="1" i="1" dirty="0">
                  <a:solidFill>
                    <a:schemeClr val="dk1"/>
                  </a:solidFill>
                  <a:latin typeface="Garamond" panose="02020404030301010803" pitchFamily="18" charset="0"/>
                  <a:ea typeface="Gill Sans"/>
                  <a:cs typeface="Gill Sans"/>
                  <a:sym typeface="Gill Sans"/>
                </a:rPr>
                <a:t>repair or re-development</a:t>
              </a:r>
              <a:r>
                <a:rPr lang="en-US" sz="2000" dirty="0">
                  <a:solidFill>
                    <a:schemeClr val="dk1"/>
                  </a:solidFill>
                  <a:latin typeface="Garamond" panose="02020404030301010803" pitchFamily="18" charset="0"/>
                  <a:ea typeface="Gill Sans"/>
                  <a:cs typeface="Gill Sans"/>
                  <a:sym typeface="Gill Sans"/>
                </a:rPr>
                <a:t> which does </a:t>
              </a:r>
              <a:r>
                <a:rPr lang="en-US" sz="2000" b="1" i="1" u="sng" dirty="0">
                  <a:solidFill>
                    <a:schemeClr val="dk1"/>
                  </a:solidFill>
                  <a:latin typeface="Garamond" panose="02020404030301010803" pitchFamily="18" charset="0"/>
                  <a:ea typeface="Gill Sans"/>
                  <a:cs typeface="Gill Sans"/>
                  <a:sym typeface="Gill Sans"/>
                </a:rPr>
                <a:t>not</a:t>
              </a:r>
              <a:r>
                <a:rPr lang="en-US" sz="2000" dirty="0">
                  <a:solidFill>
                    <a:schemeClr val="dk1"/>
                  </a:solidFill>
                  <a:latin typeface="Garamond" panose="02020404030301010803" pitchFamily="18" charset="0"/>
                  <a:ea typeface="Gill Sans"/>
                  <a:cs typeface="Gill Sans"/>
                  <a:sym typeface="Gill Sans"/>
                </a:rPr>
                <a:t> involve marketing, advertising selling or </a:t>
              </a:r>
              <a:r>
                <a:rPr lang="en-US" sz="2000" b="1" i="1" dirty="0">
                  <a:solidFill>
                    <a:schemeClr val="dk1"/>
                  </a:solidFill>
                  <a:latin typeface="Garamond" panose="02020404030301010803" pitchFamily="18" charset="0"/>
                  <a:ea typeface="Gill Sans"/>
                  <a:cs typeface="Gill Sans"/>
                  <a:sym typeface="Gill Sans"/>
                </a:rPr>
                <a:t>new allotment</a:t>
              </a:r>
              <a:r>
                <a:rPr lang="en-US" sz="2000" dirty="0">
                  <a:solidFill>
                    <a:schemeClr val="dk1"/>
                  </a:solidFill>
                  <a:latin typeface="Garamond" panose="02020404030301010803" pitchFamily="18" charset="0"/>
                  <a:ea typeface="Gill Sans"/>
                  <a:cs typeface="Gill Sans"/>
                  <a:sym typeface="Gill Sans"/>
                </a:rPr>
                <a:t> of any apartment, plot or building, as the case may be, under the real estate project.</a:t>
              </a:r>
              <a:endParaRPr dirty="0">
                <a:latin typeface="Garamond" panose="02020404030301010803" pitchFamily="18" charset="0"/>
              </a:endParaRPr>
            </a:p>
          </p:txBody>
        </p:sp>
      </p:grpSp>
      <p:grpSp>
        <p:nvGrpSpPr>
          <p:cNvPr id="16" name="Google Shape;323;p16"/>
          <p:cNvGrpSpPr/>
          <p:nvPr/>
        </p:nvGrpSpPr>
        <p:grpSpPr>
          <a:xfrm>
            <a:off x="350755" y="4590525"/>
            <a:ext cx="8458200" cy="1226003"/>
            <a:chOff x="0" y="3386249"/>
            <a:chExt cx="5486400" cy="1071427"/>
          </a:xfrm>
        </p:grpSpPr>
        <p:sp>
          <p:nvSpPr>
            <p:cNvPr id="17" name="Google Shape;324;p16"/>
            <p:cNvSpPr/>
            <p:nvPr/>
          </p:nvSpPr>
          <p:spPr>
            <a:xfrm>
              <a:off x="0" y="3386249"/>
              <a:ext cx="5486400" cy="1071427"/>
            </a:xfrm>
            <a:prstGeom prst="roundRect">
              <a:avLst>
                <a:gd name="adj" fmla="val 16667"/>
              </a:avLst>
            </a:prstGeom>
            <a:solidFill>
              <a:schemeClr val="lt1"/>
            </a:solidFill>
            <a:ln w="12700" cap="flat" cmpd="sng">
              <a:solidFill>
                <a:srgbClr val="2DA2B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Garamond" panose="02020404030301010803" pitchFamily="18" charset="0"/>
              </a:endParaRPr>
            </a:p>
          </p:txBody>
        </p:sp>
        <p:sp>
          <p:nvSpPr>
            <p:cNvPr id="18" name="Google Shape;325;p16"/>
            <p:cNvSpPr/>
            <p:nvPr/>
          </p:nvSpPr>
          <p:spPr>
            <a:xfrm>
              <a:off x="52303" y="3438552"/>
              <a:ext cx="5381794" cy="966821"/>
            </a:xfrm>
            <a:prstGeom prst="rect">
              <a:avLst/>
            </a:prstGeom>
            <a:solidFill>
              <a:schemeClr val="lt1"/>
            </a:solidFill>
            <a:ln w="9525" cap="flat" cmpd="sng">
              <a:solidFill>
                <a:srgbClr val="2DA2BE"/>
              </a:solidFill>
              <a:prstDash val="solid"/>
              <a:round/>
              <a:headEnd type="none" w="sm" len="sm"/>
              <a:tailEnd type="none" w="sm" len="sm"/>
            </a:ln>
          </p:spPr>
          <p:txBody>
            <a:bodyPr spcFirstLastPara="1" wrap="square" lIns="45700" tIns="45700" rIns="45700" bIns="45700" anchor="ctr" anchorCtr="0">
              <a:noAutofit/>
            </a:bodyPr>
            <a:lstStyle/>
            <a:p>
              <a:pPr marL="0" marR="0" lvl="0" indent="0" algn="just" rtl="0">
                <a:lnSpc>
                  <a:spcPct val="90000"/>
                </a:lnSpc>
                <a:spcBef>
                  <a:spcPts val="0"/>
                </a:spcBef>
                <a:spcAft>
                  <a:spcPts val="0"/>
                </a:spcAft>
                <a:buNone/>
              </a:pPr>
              <a:r>
                <a:rPr lang="en-US" sz="2000">
                  <a:solidFill>
                    <a:schemeClr val="dk1"/>
                  </a:solidFill>
                  <a:latin typeface="Garamond" panose="02020404030301010803" pitchFamily="18" charset="0"/>
                  <a:ea typeface="Gill Sans"/>
                  <a:cs typeface="Gill Sans"/>
                  <a:sym typeface="Gill Sans"/>
                </a:rPr>
                <a:t> where the real estate project is to be developed in phases, every such phase shall be considered a stand alone real estate project, and the promoter shall obtain registration under this Act for each phase separately.</a:t>
              </a:r>
              <a:endParaRPr sz="2000">
                <a:solidFill>
                  <a:schemeClr val="dk1"/>
                </a:solidFill>
                <a:latin typeface="Garamond" panose="02020404030301010803" pitchFamily="18" charset="0"/>
                <a:ea typeface="Gill Sans"/>
                <a:cs typeface="Gill Sans"/>
                <a:sym typeface="Gill Sans"/>
              </a:endParaRPr>
            </a:p>
          </p:txBody>
        </p:sp>
      </p:grpSp>
      <p:cxnSp>
        <p:nvCxnSpPr>
          <p:cNvPr id="3" name="Elbow Connector 2"/>
          <p:cNvCxnSpPr>
            <a:stCxn id="9" idx="3"/>
          </p:cNvCxnSpPr>
          <p:nvPr/>
        </p:nvCxnSpPr>
        <p:spPr>
          <a:xfrm>
            <a:off x="8728320" y="1897070"/>
            <a:ext cx="1404000" cy="1014081"/>
          </a:xfrm>
          <a:prstGeom prst="bentConnector3">
            <a:avLst/>
          </a:prstGeom>
          <a:ln>
            <a:solidFill>
              <a:srgbClr val="FF0000"/>
            </a:solidFill>
            <a:tailEnd type="triangle"/>
          </a:ln>
        </p:spPr>
        <p:style>
          <a:lnRef idx="3">
            <a:schemeClr val="accent6"/>
          </a:lnRef>
          <a:fillRef idx="0">
            <a:schemeClr val="accent6"/>
          </a:fillRef>
          <a:effectRef idx="2">
            <a:schemeClr val="accent6"/>
          </a:effectRef>
          <a:fontRef idx="minor">
            <a:schemeClr val="tx1"/>
          </a:fontRef>
        </p:style>
      </p:cxnSp>
      <p:sp>
        <p:nvSpPr>
          <p:cNvPr id="19" name="Rounded Rectangle 18"/>
          <p:cNvSpPr/>
          <p:nvPr/>
        </p:nvSpPr>
        <p:spPr>
          <a:xfrm>
            <a:off x="10226351" y="2659224"/>
            <a:ext cx="1688841" cy="342433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Does not exceed </a:t>
            </a:r>
            <a:r>
              <a:rPr lang="en-US" b="1" dirty="0"/>
              <a:t>200 square </a:t>
            </a:r>
            <a:r>
              <a:rPr lang="en-US" dirty="0"/>
              <a:t>meters or the number of flats/apartments/plots to be developed are </a:t>
            </a:r>
            <a:r>
              <a:rPr lang="en-US" b="1" dirty="0"/>
              <a:t>more than 6</a:t>
            </a:r>
            <a:r>
              <a:rPr lang="en-US" dirty="0"/>
              <a:t>, compulsorily required to registered under WB-RERA</a:t>
            </a:r>
            <a:endParaRPr lang="en-IN" dirty="0"/>
          </a:p>
        </p:txBody>
      </p:sp>
      <p:sp>
        <p:nvSpPr>
          <p:cNvPr id="20" name="Google Shape;313;p16"/>
          <p:cNvSpPr txBox="1">
            <a:spLocks/>
          </p:cNvSpPr>
          <p:nvPr/>
        </p:nvSpPr>
        <p:spPr>
          <a:xfrm>
            <a:off x="9923765" y="914456"/>
            <a:ext cx="2053192" cy="1535766"/>
          </a:xfrm>
          <a:prstGeom prst="rect">
            <a:avLst/>
          </a:prstGeom>
          <a:noFill/>
          <a:ln>
            <a:noFill/>
          </a:ln>
        </p:spPr>
        <p:txBody>
          <a:bodyPr spcFirstLastPara="1" wrap="square" lIns="91425" tIns="45700" rIns="91425" bIns="45700" anchor="b" anchorCtr="0">
            <a:normAutofit fontScale="77500" lnSpcReduction="2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l">
              <a:lnSpc>
                <a:spcPct val="150000"/>
              </a:lnSpc>
            </a:pPr>
            <a:r>
              <a:rPr lang="en-IN" sz="1800" b="0" i="0" u="none" strike="noStrike" baseline="0" dirty="0">
                <a:latin typeface="Arial" panose="020B0604020202020204" pitchFamily="34" charset="0"/>
              </a:rPr>
              <a:t>Notification No, </a:t>
            </a:r>
          </a:p>
          <a:p>
            <a:pPr algn="l">
              <a:lnSpc>
                <a:spcPct val="150000"/>
              </a:lnSpc>
            </a:pPr>
            <a:r>
              <a:rPr lang="en-IN" sz="1800" b="0" i="0" u="none" strike="noStrike" baseline="0" dirty="0">
                <a:latin typeface="Arial" panose="020B0604020202020204" pitchFamily="34" charset="0"/>
              </a:rPr>
              <a:t>42-H4l2M-0t12023 </a:t>
            </a:r>
          </a:p>
          <a:p>
            <a:pPr algn="l">
              <a:lnSpc>
                <a:spcPct val="150000"/>
              </a:lnSpc>
            </a:pPr>
            <a:r>
              <a:rPr lang="en-IN" sz="1800" b="0" i="0" u="none" strike="noStrike" baseline="0" dirty="0">
                <a:latin typeface="Arial" panose="020B0604020202020204" pitchFamily="34" charset="0"/>
              </a:rPr>
              <a:t>Dt </a:t>
            </a:r>
            <a:r>
              <a:rPr lang="en-US" sz="1800" b="0" i="0" u="none" strike="noStrike" baseline="0" dirty="0">
                <a:latin typeface="Arial" panose="020B0604020202020204" pitchFamily="34" charset="0"/>
              </a:rPr>
              <a:t>06.06.2023 of the Housing Department, </a:t>
            </a:r>
          </a:p>
          <a:p>
            <a:pPr algn="l">
              <a:lnSpc>
                <a:spcPct val="150000"/>
              </a:lnSpc>
            </a:pPr>
            <a:r>
              <a:rPr lang="en-US" sz="1800" b="0" i="0" u="none" strike="noStrike" baseline="0" dirty="0">
                <a:latin typeface="Arial" panose="020B0604020202020204" pitchFamily="34" charset="0"/>
              </a:rPr>
              <a:t>Govt. of West Bengal</a:t>
            </a:r>
            <a:endParaRPr lang="en-US" dirty="0">
              <a:latin typeface="Garamond" panose="02020404030301010803" pitchFamily="18" charset="0"/>
            </a:endParaRPr>
          </a:p>
        </p:txBody>
      </p:sp>
    </p:spTree>
    <p:extLst>
      <p:ext uri="{BB962C8B-B14F-4D97-AF65-F5344CB8AC3E}">
        <p14:creationId xmlns:p14="http://schemas.microsoft.com/office/powerpoint/2010/main" xmlns="" val="1016570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5" name="Rectangle 4"/>
          <p:cNvSpPr/>
          <p:nvPr/>
        </p:nvSpPr>
        <p:spPr>
          <a:xfrm>
            <a:off x="2777411" y="1235953"/>
            <a:ext cx="7999445" cy="830997"/>
          </a:xfrm>
          <a:prstGeom prst="rect">
            <a:avLst/>
          </a:prstGeom>
        </p:spPr>
        <p:txBody>
          <a:bodyPr wrap="square">
            <a:spAutoFit/>
          </a:bodyPr>
          <a:lstStyle/>
          <a:p>
            <a:r>
              <a:rPr lang="en-US" sz="4800" b="1" dirty="0">
                <a:latin typeface="Garamond"/>
                <a:ea typeface="Garamond"/>
                <a:cs typeface="Garamond"/>
                <a:sym typeface="Garamond"/>
              </a:rPr>
              <a:t>REAL ESTATE PROJECT</a:t>
            </a:r>
            <a:endParaRPr lang="en-IN" sz="4800" dirty="0"/>
          </a:p>
        </p:txBody>
      </p:sp>
      <p:sp>
        <p:nvSpPr>
          <p:cNvPr id="6" name="Rectangle 5"/>
          <p:cNvSpPr/>
          <p:nvPr/>
        </p:nvSpPr>
        <p:spPr>
          <a:xfrm>
            <a:off x="3131976" y="2812827"/>
            <a:ext cx="6254620" cy="1569660"/>
          </a:xfrm>
          <a:prstGeom prst="rect">
            <a:avLst/>
          </a:prstGeom>
        </p:spPr>
        <p:txBody>
          <a:bodyPr wrap="square">
            <a:spAutoFit/>
          </a:bodyPr>
          <a:lstStyle/>
          <a:p>
            <a:pPr algn="ctr"/>
            <a:r>
              <a:rPr lang="en-US" sz="4800" b="1" dirty="0">
                <a:latin typeface="Garamond"/>
                <a:ea typeface="Garamond"/>
                <a:cs typeface="Garamond"/>
                <a:sym typeface="Garamond"/>
              </a:rPr>
              <a:t>REGISTRATION </a:t>
            </a:r>
            <a:br>
              <a:rPr lang="en-US" sz="4800" b="1" dirty="0">
                <a:latin typeface="Garamond"/>
                <a:ea typeface="Garamond"/>
                <a:cs typeface="Garamond"/>
                <a:sym typeface="Garamond"/>
              </a:rPr>
            </a:br>
            <a:r>
              <a:rPr lang="en-US" sz="4800" b="1" dirty="0">
                <a:latin typeface="Garamond"/>
                <a:ea typeface="Garamond"/>
                <a:cs typeface="Garamond"/>
                <a:sym typeface="Garamond"/>
              </a:rPr>
              <a:t>UNDER RERA</a:t>
            </a:r>
            <a:endParaRPr lang="en-IN" sz="4800" dirty="0"/>
          </a:p>
        </p:txBody>
      </p:sp>
    </p:spTree>
    <p:extLst>
      <p:ext uri="{BB962C8B-B14F-4D97-AF65-F5344CB8AC3E}">
        <p14:creationId xmlns:p14="http://schemas.microsoft.com/office/powerpoint/2010/main" xmlns="" val="1107447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5" name="Google Shape;336;p18"/>
          <p:cNvSpPr txBox="1">
            <a:spLocks/>
          </p:cNvSpPr>
          <p:nvPr/>
        </p:nvSpPr>
        <p:spPr>
          <a:xfrm>
            <a:off x="1352550" y="238936"/>
            <a:ext cx="9486900" cy="703513"/>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Font typeface="Garamond"/>
              <a:buNone/>
            </a:pPr>
            <a:r>
              <a:rPr lang="en-US" b="1">
                <a:latin typeface="Garamond"/>
                <a:ea typeface="Garamond"/>
                <a:cs typeface="Garamond"/>
                <a:sym typeface="Garamond"/>
              </a:rPr>
              <a:t>RERA REGISTRATION-SECTION 3</a:t>
            </a:r>
            <a:endParaRPr lang="en-US" dirty="0"/>
          </a:p>
        </p:txBody>
      </p:sp>
      <p:sp>
        <p:nvSpPr>
          <p:cNvPr id="6" name="Google Shape;337;p18"/>
          <p:cNvSpPr txBox="1">
            <a:spLocks/>
          </p:cNvSpPr>
          <p:nvPr/>
        </p:nvSpPr>
        <p:spPr>
          <a:xfrm>
            <a:off x="1352549" y="1009767"/>
            <a:ext cx="9917571" cy="4959077"/>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l">
              <a:spcBef>
                <a:spcPts val="0"/>
              </a:spcBef>
              <a:buFont typeface="Sorts Mill Goudy"/>
              <a:buAutoNum type="arabicPeriod"/>
            </a:pPr>
            <a:r>
              <a:rPr lang="en-US" i="0" dirty="0">
                <a:latin typeface="Garamond" panose="02020404030301010803" pitchFamily="18" charset="0"/>
              </a:rPr>
              <a:t>Prior registration of Project – Section 3 and WB RERA Rules – 3 and 4</a:t>
            </a:r>
          </a:p>
          <a:p>
            <a:pPr indent="-457200" algn="l">
              <a:buFont typeface="Sorts Mill Goudy"/>
              <a:buAutoNum type="arabicPeriod"/>
            </a:pPr>
            <a:r>
              <a:rPr lang="en-US" i="0" dirty="0">
                <a:latin typeface="Garamond" panose="02020404030301010803" pitchFamily="18" charset="0"/>
              </a:rPr>
              <a:t>KYC of the Promoters and organization documents</a:t>
            </a:r>
          </a:p>
          <a:p>
            <a:pPr indent="-457200" algn="l">
              <a:buFont typeface="Sorts Mill Goudy"/>
              <a:buAutoNum type="arabicPeriod"/>
            </a:pPr>
            <a:r>
              <a:rPr lang="en-US" i="0" dirty="0">
                <a:latin typeface="Garamond" panose="02020404030301010803" pitchFamily="18" charset="0"/>
              </a:rPr>
              <a:t>Legal Title Documents including Title Search Report</a:t>
            </a:r>
          </a:p>
          <a:p>
            <a:pPr indent="-457200" algn="l">
              <a:buFont typeface="Sorts Mill Goudy"/>
              <a:buAutoNum type="arabicPeriod"/>
            </a:pPr>
            <a:r>
              <a:rPr lang="en-US" i="0" dirty="0">
                <a:latin typeface="Garamond" panose="02020404030301010803" pitchFamily="18" charset="0"/>
              </a:rPr>
              <a:t>Plan Sanction and NOC related, Mortgage </a:t>
            </a:r>
          </a:p>
          <a:p>
            <a:pPr indent="-457200" algn="l">
              <a:buFont typeface="Sorts Mill Goudy"/>
              <a:buAutoNum type="arabicPeriod"/>
            </a:pPr>
            <a:r>
              <a:rPr lang="en-US" i="0" dirty="0">
                <a:latin typeface="Garamond" panose="02020404030301010803" pitchFamily="18" charset="0"/>
              </a:rPr>
              <a:t>Area Statement – Carpet, Built-up area, Parking Area, Common Area</a:t>
            </a:r>
          </a:p>
          <a:p>
            <a:pPr indent="-457200" algn="l">
              <a:buFont typeface="Sorts Mill Goudy"/>
              <a:buAutoNum type="arabicPeriod"/>
            </a:pPr>
            <a:r>
              <a:rPr lang="en-US" i="0" dirty="0">
                <a:latin typeface="Garamond" panose="02020404030301010803" pitchFamily="18" charset="0"/>
              </a:rPr>
              <a:t>Estimated Cost of the project, RERA Designated Project Bank Account</a:t>
            </a:r>
          </a:p>
          <a:p>
            <a:pPr indent="-457200" algn="l">
              <a:buFont typeface="Sorts Mill Goudy"/>
              <a:buAutoNum type="arabicPeriod"/>
            </a:pPr>
            <a:r>
              <a:rPr lang="en-US" i="0" dirty="0">
                <a:latin typeface="Garamond" panose="02020404030301010803" pitchFamily="18" charset="0"/>
              </a:rPr>
              <a:t>Legal Draft – Allotment Letter, Agreement of Sale, Sale Deed</a:t>
            </a:r>
          </a:p>
          <a:p>
            <a:pPr indent="-457200" algn="l">
              <a:buFont typeface="Sorts Mill Goudy"/>
              <a:buAutoNum type="arabicPeriod"/>
            </a:pPr>
            <a:r>
              <a:rPr lang="en-US" i="0" dirty="0">
                <a:latin typeface="Garamond" panose="02020404030301010803" pitchFamily="18" charset="0"/>
              </a:rPr>
              <a:t>Professionals associated for the project – Architect, CA, Structural Engineer</a:t>
            </a:r>
          </a:p>
          <a:p>
            <a:pPr indent="-457200" algn="l">
              <a:buFont typeface="Sorts Mill Goudy"/>
              <a:buAutoNum type="arabicPeriod"/>
            </a:pPr>
            <a:r>
              <a:rPr lang="en-US" i="0" dirty="0">
                <a:latin typeface="Garamond" panose="02020404030301010803" pitchFamily="18" charset="0"/>
              </a:rPr>
              <a:t>Affidavits, undertaking</a:t>
            </a:r>
          </a:p>
          <a:p>
            <a:pPr indent="-457200" algn="l">
              <a:buFont typeface="Sorts Mill Goudy"/>
              <a:buAutoNum type="arabicPeriod"/>
            </a:pPr>
            <a:r>
              <a:rPr lang="en-US" i="0" dirty="0">
                <a:latin typeface="Garamond" panose="02020404030301010803" pitchFamily="18" charset="0"/>
              </a:rPr>
              <a:t>Online filing of Application and Registration Fees</a:t>
            </a:r>
          </a:p>
          <a:p>
            <a:pPr indent="-350520" algn="l">
              <a:buFont typeface="Sorts Mill Goudy"/>
              <a:buNone/>
            </a:pPr>
            <a:endParaRPr lang="en-US" dirty="0">
              <a:latin typeface="Garamond" panose="02020404030301010803" pitchFamily="18" charset="0"/>
            </a:endParaRPr>
          </a:p>
          <a:p>
            <a:pPr indent="-350520" algn="l">
              <a:buFont typeface="Sorts Mill Goudy"/>
              <a:buNone/>
            </a:pPr>
            <a:endParaRPr lang="en-US" dirty="0">
              <a:latin typeface="Garamond" panose="02020404030301010803" pitchFamily="18" charset="0"/>
            </a:endParaRPr>
          </a:p>
        </p:txBody>
      </p:sp>
    </p:spTree>
    <p:extLst>
      <p:ext uri="{BB962C8B-B14F-4D97-AF65-F5344CB8AC3E}">
        <p14:creationId xmlns:p14="http://schemas.microsoft.com/office/powerpoint/2010/main" xmlns="" val="22803090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342;p19"/>
          <p:cNvSpPr txBox="1">
            <a:spLocks/>
          </p:cNvSpPr>
          <p:nvPr/>
        </p:nvSpPr>
        <p:spPr>
          <a:xfrm>
            <a:off x="1352550" y="210945"/>
            <a:ext cx="9917570" cy="600818"/>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400" b="1" dirty="0">
                <a:latin typeface="Garamond"/>
                <a:ea typeface="Garamond"/>
                <a:cs typeface="Garamond"/>
                <a:sym typeface="Garamond"/>
              </a:rPr>
              <a:t>RERA REGISTRATION-NON-COMPLIANCE - SECTION 59</a:t>
            </a:r>
            <a:endParaRPr lang="en-US" sz="2400" b="1" dirty="0"/>
          </a:p>
        </p:txBody>
      </p:sp>
      <p:sp>
        <p:nvSpPr>
          <p:cNvPr id="7" name="Google Shape;343;p19"/>
          <p:cNvSpPr txBox="1">
            <a:spLocks/>
          </p:cNvSpPr>
          <p:nvPr/>
        </p:nvSpPr>
        <p:spPr>
          <a:xfrm>
            <a:off x="1352549" y="1240971"/>
            <a:ext cx="9917571" cy="4727873"/>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l">
              <a:spcBef>
                <a:spcPts val="0"/>
              </a:spcBef>
              <a:buFont typeface="Sorts Mill Goudy"/>
              <a:buAutoNum type="arabicPeriod"/>
            </a:pPr>
            <a:endParaRPr lang="en-US" i="0" dirty="0">
              <a:latin typeface="Garamond" panose="02020404030301010803" pitchFamily="18" charset="0"/>
            </a:endParaRPr>
          </a:p>
          <a:p>
            <a:pPr indent="-457200" algn="l">
              <a:spcBef>
                <a:spcPts val="0"/>
              </a:spcBef>
              <a:buFont typeface="Sorts Mill Goudy"/>
              <a:buAutoNum type="arabicPeriod"/>
            </a:pPr>
            <a:r>
              <a:rPr lang="en-US" b="1" i="0" u="sng" dirty="0">
                <a:latin typeface="Garamond" panose="02020404030301010803" pitchFamily="18" charset="0"/>
              </a:rPr>
              <a:t>Prior registration of Project </a:t>
            </a:r>
            <a:r>
              <a:rPr lang="en-US" i="0" dirty="0">
                <a:latin typeface="Garamond" panose="02020404030301010803" pitchFamily="18" charset="0"/>
              </a:rPr>
              <a:t>– Section 3 and  WB RERA Rules – 3 and 4</a:t>
            </a:r>
          </a:p>
          <a:p>
            <a:pPr indent="-457200" algn="l">
              <a:buFont typeface="Sorts Mill Goudy"/>
              <a:buAutoNum type="arabicPeriod"/>
            </a:pPr>
            <a:r>
              <a:rPr lang="en-US" b="1" i="0" u="sng" dirty="0">
                <a:latin typeface="Garamond" panose="02020404030301010803" pitchFamily="18" charset="0"/>
              </a:rPr>
              <a:t>Non-compliance of Section 3 </a:t>
            </a:r>
            <a:r>
              <a:rPr lang="en-US" i="0" dirty="0">
                <a:latin typeface="Garamond" panose="02020404030301010803" pitchFamily="18" charset="0"/>
              </a:rPr>
              <a:t>of the RERA Act 2016, shall attract penal action under Section 59, which entitles RERA to levy penalty </a:t>
            </a:r>
            <a:r>
              <a:rPr lang="en-US" i="0" dirty="0" err="1">
                <a:latin typeface="Garamond" panose="02020404030301010803" pitchFamily="18" charset="0"/>
              </a:rPr>
              <a:t>upto</a:t>
            </a:r>
            <a:r>
              <a:rPr lang="en-US" i="0" dirty="0">
                <a:latin typeface="Garamond" panose="02020404030301010803" pitchFamily="18" charset="0"/>
              </a:rPr>
              <a:t> 10 % of the Estimated cost of the project.</a:t>
            </a:r>
          </a:p>
          <a:p>
            <a:pPr indent="-350520" algn="l">
              <a:buFont typeface="Sorts Mill Goudy"/>
              <a:buNone/>
            </a:pPr>
            <a:endParaRPr lang="en-US" i="0" dirty="0">
              <a:latin typeface="Garamond" panose="02020404030301010803" pitchFamily="18" charset="0"/>
            </a:endParaRPr>
          </a:p>
          <a:p>
            <a:pPr indent="-350520" algn="l">
              <a:buFont typeface="Sorts Mill Goudy"/>
              <a:buNone/>
            </a:pPr>
            <a:endParaRPr lang="en-US" i="0" dirty="0">
              <a:latin typeface="Garamond" panose="02020404030301010803" pitchFamily="18" charset="0"/>
            </a:endParaRPr>
          </a:p>
          <a:p>
            <a:pPr indent="-350520" algn="l">
              <a:buFont typeface="Sorts Mill Goudy"/>
              <a:buNone/>
            </a:pPr>
            <a:endParaRPr lang="en-US" i="0" dirty="0">
              <a:latin typeface="Garamond" panose="02020404030301010803" pitchFamily="18" charset="0"/>
            </a:endParaRPr>
          </a:p>
        </p:txBody>
      </p:sp>
    </p:spTree>
    <p:extLst>
      <p:ext uri="{BB962C8B-B14F-4D97-AF65-F5344CB8AC3E}">
        <p14:creationId xmlns:p14="http://schemas.microsoft.com/office/powerpoint/2010/main" xmlns="" val="15563001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xmlns="" id="{19702D01-152F-ACD8-5CA5-211FFC922EB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xmlns="" id="{6109F8D6-3CEE-22AC-B6E9-5ABB889D556D}"/>
              </a:ext>
            </a:extLst>
          </p:cNvPr>
          <p:cNvPicPr>
            <a:picLocks noChangeAspect="1"/>
          </p:cNvPicPr>
          <p:nvPr/>
        </p:nvPicPr>
        <p:blipFill>
          <a:blip r:embed="rId3"/>
          <a:stretch>
            <a:fillRect/>
          </a:stretch>
        </p:blipFill>
        <p:spPr>
          <a:xfrm>
            <a:off x="1963435" y="2314447"/>
            <a:ext cx="8556839" cy="4543553"/>
          </a:xfrm>
          <a:prstGeom prst="rect">
            <a:avLst/>
          </a:prstGeom>
        </p:spPr>
      </p:pic>
      <p:pic>
        <p:nvPicPr>
          <p:cNvPr id="6" name="Picture 5">
            <a:extLst>
              <a:ext uri="{FF2B5EF4-FFF2-40B4-BE49-F238E27FC236}">
                <a16:creationId xmlns:a16="http://schemas.microsoft.com/office/drawing/2014/main" xmlns="" id="{7972EFF5-F906-EFA4-6403-4A7675C1A67B}"/>
              </a:ext>
            </a:extLst>
          </p:cNvPr>
          <p:cNvPicPr>
            <a:picLocks noChangeAspect="1"/>
          </p:cNvPicPr>
          <p:nvPr/>
        </p:nvPicPr>
        <p:blipFill>
          <a:blip r:embed="rId4"/>
          <a:srcRect t="22272"/>
          <a:stretch/>
        </p:blipFill>
        <p:spPr>
          <a:xfrm>
            <a:off x="2406611" y="201953"/>
            <a:ext cx="7570951" cy="1956576"/>
          </a:xfrm>
          <a:prstGeom prst="rect">
            <a:avLst/>
          </a:prstGeom>
        </p:spPr>
      </p:pic>
    </p:spTree>
    <p:extLst>
      <p:ext uri="{BB962C8B-B14F-4D97-AF65-F5344CB8AC3E}">
        <p14:creationId xmlns:p14="http://schemas.microsoft.com/office/powerpoint/2010/main" xmlns="" val="23880972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xmlns="" id="{C22C4016-8E09-44D0-30AF-80FEEA22FC75}"/>
            </a:ext>
          </a:extLst>
        </p:cNvPr>
        <p:cNvGrpSpPr/>
        <p:nvPr/>
      </p:nvGrpSpPr>
      <p:grpSpPr>
        <a:xfrm>
          <a:off x="0" y="0"/>
          <a:ext cx="0" cy="0"/>
          <a:chOff x="0" y="0"/>
          <a:chExt cx="0" cy="0"/>
        </a:xfrm>
      </p:grpSpPr>
      <p:sp>
        <p:nvSpPr>
          <p:cNvPr id="4" name="Google Shape;342;p19">
            <a:extLst>
              <a:ext uri="{FF2B5EF4-FFF2-40B4-BE49-F238E27FC236}">
                <a16:creationId xmlns:a16="http://schemas.microsoft.com/office/drawing/2014/main" xmlns="" id="{67937BED-7129-F825-6410-24348D15637B}"/>
              </a:ext>
            </a:extLst>
          </p:cNvPr>
          <p:cNvSpPr txBox="1">
            <a:spLocks/>
          </p:cNvSpPr>
          <p:nvPr/>
        </p:nvSpPr>
        <p:spPr>
          <a:xfrm>
            <a:off x="1352550" y="210945"/>
            <a:ext cx="9917570" cy="600818"/>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400" b="1" dirty="0">
                <a:latin typeface="Garamond"/>
                <a:ea typeface="Garamond"/>
                <a:cs typeface="Garamond"/>
                <a:sym typeface="Garamond"/>
              </a:rPr>
              <a:t>RERA REGISTRATION-NON-COMPLIANCE - SECTION 59</a:t>
            </a:r>
            <a:endParaRPr lang="en-US" sz="2400" b="1" dirty="0"/>
          </a:p>
        </p:txBody>
      </p:sp>
      <p:pic>
        <p:nvPicPr>
          <p:cNvPr id="5" name="Picture 4">
            <a:extLst>
              <a:ext uri="{FF2B5EF4-FFF2-40B4-BE49-F238E27FC236}">
                <a16:creationId xmlns:a16="http://schemas.microsoft.com/office/drawing/2014/main" xmlns="" id="{69FD2093-559A-2F6E-9F9B-D405C03C6246}"/>
              </a:ext>
            </a:extLst>
          </p:cNvPr>
          <p:cNvPicPr>
            <a:picLocks noChangeAspect="1"/>
          </p:cNvPicPr>
          <p:nvPr/>
        </p:nvPicPr>
        <p:blipFill>
          <a:blip r:embed="rId3"/>
          <a:stretch>
            <a:fillRect/>
          </a:stretch>
        </p:blipFill>
        <p:spPr>
          <a:xfrm>
            <a:off x="2647833" y="1131779"/>
            <a:ext cx="6708894" cy="5372801"/>
          </a:xfrm>
          <a:prstGeom prst="rect">
            <a:avLst/>
          </a:prstGeom>
        </p:spPr>
      </p:pic>
    </p:spTree>
    <p:extLst>
      <p:ext uri="{BB962C8B-B14F-4D97-AF65-F5344CB8AC3E}">
        <p14:creationId xmlns:p14="http://schemas.microsoft.com/office/powerpoint/2010/main" xmlns="" val="33448754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xmlns="" id="{14990D27-DF68-B7C6-C343-A7F69977F4FA}"/>
            </a:ext>
          </a:extLst>
        </p:cNvPr>
        <p:cNvGrpSpPr/>
        <p:nvPr/>
      </p:nvGrpSpPr>
      <p:grpSpPr>
        <a:xfrm>
          <a:off x="0" y="0"/>
          <a:ext cx="0" cy="0"/>
          <a:chOff x="0" y="0"/>
          <a:chExt cx="0" cy="0"/>
        </a:xfrm>
      </p:grpSpPr>
      <p:sp>
        <p:nvSpPr>
          <p:cNvPr id="4" name="Google Shape;342;p19">
            <a:extLst>
              <a:ext uri="{FF2B5EF4-FFF2-40B4-BE49-F238E27FC236}">
                <a16:creationId xmlns:a16="http://schemas.microsoft.com/office/drawing/2014/main" xmlns="" id="{3DEDF3CC-F840-70B8-69F6-A54232B8A954}"/>
              </a:ext>
            </a:extLst>
          </p:cNvPr>
          <p:cNvSpPr txBox="1">
            <a:spLocks/>
          </p:cNvSpPr>
          <p:nvPr/>
        </p:nvSpPr>
        <p:spPr>
          <a:xfrm>
            <a:off x="1352550" y="210945"/>
            <a:ext cx="9917570" cy="600818"/>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400" b="1" dirty="0">
                <a:latin typeface="Garamond"/>
                <a:ea typeface="Garamond"/>
                <a:cs typeface="Garamond"/>
                <a:sym typeface="Garamond"/>
              </a:rPr>
              <a:t>Question Frequently Asked</a:t>
            </a:r>
            <a:endParaRPr lang="en-US" sz="2400" b="1" dirty="0"/>
          </a:p>
        </p:txBody>
      </p:sp>
      <p:sp>
        <p:nvSpPr>
          <p:cNvPr id="7" name="Google Shape;343;p19">
            <a:extLst>
              <a:ext uri="{FF2B5EF4-FFF2-40B4-BE49-F238E27FC236}">
                <a16:creationId xmlns:a16="http://schemas.microsoft.com/office/drawing/2014/main" xmlns="" id="{E0FC45F6-6FA4-521B-0BBC-2DC2EBF9D489}"/>
              </a:ext>
            </a:extLst>
          </p:cNvPr>
          <p:cNvSpPr txBox="1">
            <a:spLocks/>
          </p:cNvSpPr>
          <p:nvPr/>
        </p:nvSpPr>
        <p:spPr>
          <a:xfrm>
            <a:off x="1352549" y="1240971"/>
            <a:ext cx="9917571" cy="4727873"/>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350520" algn="l">
              <a:buFont typeface="Sorts Mill Goudy"/>
              <a:buNone/>
            </a:pPr>
            <a:endParaRPr lang="en-US" i="0" dirty="0">
              <a:latin typeface="Garamond" panose="02020404030301010803" pitchFamily="18" charset="0"/>
            </a:endParaRPr>
          </a:p>
          <a:p>
            <a:pPr algn="l">
              <a:lnSpc>
                <a:spcPct val="115000"/>
              </a:lnSpc>
              <a:spcAft>
                <a:spcPts val="800"/>
              </a:spcAft>
            </a:pPr>
            <a:r>
              <a:rPr lang="en-IN" sz="1800" b="1" u="sng" kern="100" dirty="0">
                <a:effectLst/>
                <a:latin typeface="Garamond" panose="02020404030301010803" pitchFamily="18" charset="0"/>
                <a:ea typeface="Calibri" panose="020F0502020204030204" pitchFamily="34" charset="0"/>
                <a:cs typeface="Gautami" panose="020B0502040204020203" pitchFamily="34" charset="0"/>
              </a:rPr>
              <a:t>RERA Registration – for the real estate projects obtained the completion certificate</a:t>
            </a:r>
            <a:endParaRPr lang="en-IN" sz="1800" kern="100" dirty="0">
              <a:effectLst/>
              <a:latin typeface="Calibri" panose="020F0502020204030204" pitchFamily="34" charset="0"/>
              <a:ea typeface="Calibri" panose="020F0502020204030204" pitchFamily="34" charset="0"/>
              <a:cs typeface="Gautami" panose="020B0502040204020203" pitchFamily="34" charset="0"/>
            </a:endParaRPr>
          </a:p>
          <a:p>
            <a:pPr algn="l">
              <a:lnSpc>
                <a:spcPct val="115000"/>
              </a:lnSpc>
              <a:spcAft>
                <a:spcPts val="800"/>
              </a:spcAft>
            </a:pPr>
            <a:r>
              <a:rPr lang="en-IN" sz="1800" i="0" kern="100" dirty="0">
                <a:effectLst/>
                <a:latin typeface="Garamond" panose="02020404030301010803" pitchFamily="18" charset="0"/>
                <a:ea typeface="Calibri" panose="020F0502020204030204" pitchFamily="34" charset="0"/>
                <a:cs typeface="Gautami" panose="020B0502040204020203" pitchFamily="34" charset="0"/>
              </a:rPr>
              <a:t>We frequently encounter the question: Why is RERA registration required for projects that have already received a completion certificate?</a:t>
            </a:r>
            <a:endParaRPr lang="en-IN" sz="1800" i="0" kern="100" dirty="0">
              <a:effectLst/>
              <a:latin typeface="Calibri" panose="020F0502020204030204" pitchFamily="34" charset="0"/>
              <a:ea typeface="Calibri" panose="020F0502020204030204" pitchFamily="34" charset="0"/>
              <a:cs typeface="Gautami" panose="020B0502040204020203" pitchFamily="34" charset="0"/>
            </a:endParaRPr>
          </a:p>
          <a:p>
            <a:pPr indent="-350520" algn="l"/>
            <a:r>
              <a:rPr lang="en-IN" sz="1800" i="0" kern="100" dirty="0">
                <a:effectLst/>
                <a:latin typeface="Garamond" panose="02020404030301010803" pitchFamily="18" charset="0"/>
                <a:ea typeface="Calibri" panose="020F0502020204030204" pitchFamily="34" charset="0"/>
                <a:cs typeface="Gautami" panose="020B0502040204020203" pitchFamily="34" charset="0"/>
              </a:rPr>
              <a:t>This question serves as a powerful reminder and encourages continuous reflection on the value and purpose of RERA: Why is registration under RERA required even for projects that have already received a completion certificate? </a:t>
            </a:r>
          </a:p>
          <a:p>
            <a:pPr indent="-350520" algn="l"/>
            <a:endParaRPr lang="en-IN" sz="1800" i="0" kern="100" dirty="0">
              <a:latin typeface="Garamond" panose="02020404030301010803" pitchFamily="18" charset="0"/>
              <a:ea typeface="Calibri" panose="020F0502020204030204" pitchFamily="34" charset="0"/>
              <a:cs typeface="Gautami" panose="020B0502040204020203" pitchFamily="34" charset="0"/>
            </a:endParaRPr>
          </a:p>
          <a:p>
            <a:pPr indent="-350520" algn="l"/>
            <a:endParaRPr lang="en-IN" sz="1800" i="0" kern="100" dirty="0">
              <a:effectLst/>
              <a:latin typeface="Calibri" panose="020F0502020204030204" pitchFamily="34" charset="0"/>
              <a:ea typeface="Calibri" panose="020F0502020204030204" pitchFamily="34" charset="0"/>
              <a:cs typeface="Gautami" panose="020B0502040204020203" pitchFamily="34" charset="0"/>
            </a:endParaRPr>
          </a:p>
        </p:txBody>
      </p:sp>
    </p:spTree>
    <p:extLst>
      <p:ext uri="{BB962C8B-B14F-4D97-AF65-F5344CB8AC3E}">
        <p14:creationId xmlns:p14="http://schemas.microsoft.com/office/powerpoint/2010/main" xmlns="" val="3169282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a:extLst>
            <a:ext uri="{FF2B5EF4-FFF2-40B4-BE49-F238E27FC236}">
              <a16:creationId xmlns:a16="http://schemas.microsoft.com/office/drawing/2014/main" xmlns="" id="{32E19A45-BBEA-19C5-2310-125959A98D29}"/>
            </a:ext>
          </a:extLst>
        </p:cNvPr>
        <p:cNvGrpSpPr/>
        <p:nvPr/>
      </p:nvGrpSpPr>
      <p:grpSpPr>
        <a:xfrm>
          <a:off x="0" y="0"/>
          <a:ext cx="0" cy="0"/>
          <a:chOff x="0" y="0"/>
          <a:chExt cx="0" cy="0"/>
        </a:xfrm>
      </p:grpSpPr>
      <p:sp>
        <p:nvSpPr>
          <p:cNvPr id="4" name="Google Shape;342;p19">
            <a:extLst>
              <a:ext uri="{FF2B5EF4-FFF2-40B4-BE49-F238E27FC236}">
                <a16:creationId xmlns:a16="http://schemas.microsoft.com/office/drawing/2014/main" xmlns="" id="{D9F2AEA3-99FF-AC9E-1BC4-49DA4B85E452}"/>
              </a:ext>
            </a:extLst>
          </p:cNvPr>
          <p:cNvSpPr txBox="1">
            <a:spLocks/>
          </p:cNvSpPr>
          <p:nvPr/>
        </p:nvSpPr>
        <p:spPr>
          <a:xfrm>
            <a:off x="1352550" y="210945"/>
            <a:ext cx="9917570" cy="600818"/>
          </a:xfrm>
          <a:prstGeom prst="rect">
            <a:avLst/>
          </a:prstGeom>
          <a:noFill/>
          <a:ln>
            <a:noFill/>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400" b="1" dirty="0">
                <a:latin typeface="Garamond"/>
                <a:ea typeface="Garamond"/>
                <a:cs typeface="Garamond"/>
                <a:sym typeface="Garamond"/>
              </a:rPr>
              <a:t>Question Frequently Asked</a:t>
            </a:r>
            <a:endParaRPr lang="en-US" sz="2400" b="1" dirty="0"/>
          </a:p>
        </p:txBody>
      </p:sp>
      <p:graphicFrame>
        <p:nvGraphicFramePr>
          <p:cNvPr id="2" name="Table 1">
            <a:extLst>
              <a:ext uri="{FF2B5EF4-FFF2-40B4-BE49-F238E27FC236}">
                <a16:creationId xmlns:a16="http://schemas.microsoft.com/office/drawing/2014/main" xmlns="" id="{F476FA7F-3527-78C0-15FE-E48995194505}"/>
              </a:ext>
            </a:extLst>
          </p:cNvPr>
          <p:cNvGraphicFramePr>
            <a:graphicFrameLocks noGrp="1"/>
          </p:cNvGraphicFramePr>
          <p:nvPr>
            <p:extLst>
              <p:ext uri="{D42A27DB-BD31-4B8C-83A1-F6EECF244321}">
                <p14:modId xmlns:p14="http://schemas.microsoft.com/office/powerpoint/2010/main" xmlns="" val="2392533692"/>
              </p:ext>
            </p:extLst>
          </p:nvPr>
        </p:nvGraphicFramePr>
        <p:xfrm>
          <a:off x="375857" y="1015888"/>
          <a:ext cx="11545002" cy="5618353"/>
        </p:xfrm>
        <a:graphic>
          <a:graphicData uri="http://schemas.openxmlformats.org/drawingml/2006/table">
            <a:tbl>
              <a:tblPr firstRow="1" firstCol="1" bandRow="1">
                <a:tableStyleId>{29390042-019D-49C1-83D5-C67D43DA1A87}</a:tableStyleId>
              </a:tblPr>
              <a:tblGrid>
                <a:gridCol w="1284648">
                  <a:extLst>
                    <a:ext uri="{9D8B030D-6E8A-4147-A177-3AD203B41FA5}">
                      <a16:colId xmlns:a16="http://schemas.microsoft.com/office/drawing/2014/main" xmlns="" val="2203207157"/>
                    </a:ext>
                  </a:extLst>
                </a:gridCol>
                <a:gridCol w="10260354">
                  <a:extLst>
                    <a:ext uri="{9D8B030D-6E8A-4147-A177-3AD203B41FA5}">
                      <a16:colId xmlns:a16="http://schemas.microsoft.com/office/drawing/2014/main" xmlns="" val="1569783400"/>
                    </a:ext>
                  </a:extLst>
                </a:gridCol>
              </a:tblGrid>
              <a:tr h="132454">
                <a:tc>
                  <a:txBody>
                    <a:bodyPr/>
                    <a:lstStyle/>
                    <a:p>
                      <a:pPr marL="457200" algn="ctr">
                        <a:lnSpc>
                          <a:spcPct val="115000"/>
                        </a:lnSpc>
                      </a:pPr>
                      <a:r>
                        <a:rPr lang="en-IN" sz="1600" kern="100" dirty="0">
                          <a:effectLst/>
                          <a:latin typeface="Garamond" panose="02020404030301010803" pitchFamily="18" charset="0"/>
                        </a:rPr>
                        <a:t>Section</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marL="457200" algn="ctr">
                        <a:lnSpc>
                          <a:spcPct val="115000"/>
                        </a:lnSpc>
                        <a:spcAft>
                          <a:spcPts val="800"/>
                        </a:spcAft>
                      </a:pPr>
                      <a:r>
                        <a:rPr lang="en-IN" sz="1600" kern="100" dirty="0">
                          <a:effectLst/>
                          <a:latin typeface="Garamond" panose="02020404030301010803" pitchFamily="18" charset="0"/>
                        </a:rPr>
                        <a:t>Provisions under the Act</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extLst>
                  <a:ext uri="{0D108BD9-81ED-4DB2-BD59-A6C34878D82A}">
                    <a16:rowId xmlns:a16="http://schemas.microsoft.com/office/drawing/2014/main" xmlns="" val="4032836459"/>
                  </a:ext>
                </a:extLst>
              </a:tr>
              <a:tr h="411072">
                <a:tc>
                  <a:txBody>
                    <a:bodyPr/>
                    <a:lstStyle/>
                    <a:p>
                      <a:pPr marL="457200" algn="just">
                        <a:lnSpc>
                          <a:spcPct val="115000"/>
                        </a:lnSpc>
                        <a:spcAft>
                          <a:spcPts val="800"/>
                        </a:spcAft>
                      </a:pPr>
                      <a:r>
                        <a:rPr lang="en-IN" sz="1600" kern="100">
                          <a:effectLst/>
                          <a:latin typeface="Garamond" panose="02020404030301010803" pitchFamily="18" charset="0"/>
                        </a:rPr>
                        <a:t>11(4)(d)</a:t>
                      </a:r>
                      <a:endParaRPr lang="en-IN" sz="1400" kern="10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spcAft>
                          <a:spcPts val="800"/>
                        </a:spcAft>
                      </a:pPr>
                      <a:r>
                        <a:rPr lang="en-IN" sz="1600" kern="100">
                          <a:effectLst/>
                          <a:latin typeface="Garamond" panose="02020404030301010803" pitchFamily="18" charset="0"/>
                        </a:rPr>
                        <a:t> responsible for providing - maintaining the essential services, on </a:t>
                      </a:r>
                      <a:r>
                        <a:rPr lang="en-IN" sz="1600" u="sng" kern="100">
                          <a:effectLst/>
                          <a:latin typeface="Garamond" panose="02020404030301010803" pitchFamily="18" charset="0"/>
                        </a:rPr>
                        <a:t>reasonable charges,</a:t>
                      </a:r>
                      <a:r>
                        <a:rPr lang="en-IN" sz="1600" kern="100">
                          <a:effectLst/>
                          <a:latin typeface="Garamond" panose="02020404030301010803" pitchFamily="18" charset="0"/>
                        </a:rPr>
                        <a:t> till the taking over of the maintenance of the project by the association of the allottees; </a:t>
                      </a:r>
                      <a:endParaRPr lang="en-IN" sz="1400" kern="10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extLst>
                  <a:ext uri="{0D108BD9-81ED-4DB2-BD59-A6C34878D82A}">
                    <a16:rowId xmlns:a16="http://schemas.microsoft.com/office/drawing/2014/main" xmlns="" val="3201412855"/>
                  </a:ext>
                </a:extLst>
              </a:tr>
              <a:tr h="756990">
                <a:tc>
                  <a:txBody>
                    <a:bodyPr/>
                    <a:lstStyle/>
                    <a:p>
                      <a:pPr marL="457200" algn="just">
                        <a:lnSpc>
                          <a:spcPct val="115000"/>
                        </a:lnSpc>
                        <a:spcAft>
                          <a:spcPts val="800"/>
                        </a:spcAft>
                      </a:pPr>
                      <a:r>
                        <a:rPr lang="en-IN" sz="1600" kern="100">
                          <a:effectLst/>
                          <a:latin typeface="Garamond" panose="02020404030301010803" pitchFamily="18" charset="0"/>
                        </a:rPr>
                        <a:t>11(4)(e)</a:t>
                      </a:r>
                      <a:endParaRPr lang="en-IN" sz="1400" kern="10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spcAft>
                          <a:spcPts val="800"/>
                        </a:spcAft>
                      </a:pPr>
                      <a:r>
                        <a:rPr lang="en-IN" sz="1600" u="sng" kern="100" dirty="0">
                          <a:effectLst/>
                          <a:latin typeface="Garamond" panose="02020404030301010803" pitchFamily="18" charset="0"/>
                        </a:rPr>
                        <a:t>enable the formation</a:t>
                      </a:r>
                      <a:r>
                        <a:rPr lang="en-IN" sz="1600" kern="100" dirty="0">
                          <a:effectLst/>
                          <a:latin typeface="Garamond" panose="02020404030301010803" pitchFamily="18" charset="0"/>
                        </a:rPr>
                        <a:t> of an association or society or co-operative society, as the case may be, of the allottees, or a federation of the same, under the laws applicable.</a:t>
                      </a:r>
                      <a:endParaRPr lang="en-IN" sz="1400" kern="100" dirty="0">
                        <a:effectLst/>
                        <a:latin typeface="Garamond" panose="02020404030301010803" pitchFamily="18" charset="0"/>
                      </a:endParaRPr>
                    </a:p>
                    <a:p>
                      <a:pPr algn="just">
                        <a:lnSpc>
                          <a:spcPct val="115000"/>
                        </a:lnSpc>
                        <a:spcAft>
                          <a:spcPts val="800"/>
                        </a:spcAft>
                      </a:pPr>
                      <a:r>
                        <a:rPr lang="en-IN" sz="1600" kern="100" dirty="0">
                          <a:effectLst/>
                          <a:latin typeface="Garamond" panose="02020404030301010803" pitchFamily="18" charset="0"/>
                        </a:rPr>
                        <a:t>(in case of absence of local laws, the association shall be formed within 3 months of majority allotments in the project)</a:t>
                      </a:r>
                      <a:endParaRPr lang="en-IN" sz="1400" kern="100" dirty="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extLst>
                  <a:ext uri="{0D108BD9-81ED-4DB2-BD59-A6C34878D82A}">
                    <a16:rowId xmlns:a16="http://schemas.microsoft.com/office/drawing/2014/main" xmlns="" val="3029371095"/>
                  </a:ext>
                </a:extLst>
              </a:tr>
              <a:tr h="550381">
                <a:tc>
                  <a:txBody>
                    <a:bodyPr/>
                    <a:lstStyle/>
                    <a:p>
                      <a:pPr marL="457200" algn="just">
                        <a:lnSpc>
                          <a:spcPct val="115000"/>
                        </a:lnSpc>
                        <a:spcAft>
                          <a:spcPts val="800"/>
                        </a:spcAft>
                      </a:pPr>
                      <a:r>
                        <a:rPr lang="en-IN" sz="1600" kern="100">
                          <a:effectLst/>
                          <a:latin typeface="Garamond" panose="02020404030301010803" pitchFamily="18" charset="0"/>
                        </a:rPr>
                        <a:t>11(4)(e)</a:t>
                      </a:r>
                      <a:endParaRPr lang="en-IN" sz="1400" kern="10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spcAft>
                          <a:spcPts val="800"/>
                        </a:spcAft>
                      </a:pPr>
                      <a:r>
                        <a:rPr lang="en-IN" sz="1600" kern="100">
                          <a:effectLst/>
                          <a:latin typeface="Garamond" panose="02020404030301010803" pitchFamily="18" charset="0"/>
                        </a:rPr>
                        <a:t> execute a registered conveyance deed of the apartment, plot or building in favour of the allottee along with the undivided proportionate title in the common areas to the association of allottees or competent authority, as the case may be, as provided under section 17 of this Act</a:t>
                      </a:r>
                      <a:endParaRPr lang="en-IN" sz="1400" kern="10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extLst>
                  <a:ext uri="{0D108BD9-81ED-4DB2-BD59-A6C34878D82A}">
                    <a16:rowId xmlns:a16="http://schemas.microsoft.com/office/drawing/2014/main" xmlns="" val="3891298064"/>
                  </a:ext>
                </a:extLst>
              </a:tr>
              <a:tr h="549708">
                <a:tc>
                  <a:txBody>
                    <a:bodyPr/>
                    <a:lstStyle/>
                    <a:p>
                      <a:pPr marL="457200" algn="just">
                        <a:lnSpc>
                          <a:spcPct val="115000"/>
                        </a:lnSpc>
                        <a:spcAft>
                          <a:spcPts val="800"/>
                        </a:spcAft>
                      </a:pPr>
                      <a:r>
                        <a:rPr lang="en-IN" sz="1600" kern="100">
                          <a:effectLst/>
                          <a:latin typeface="Garamond" panose="02020404030301010803" pitchFamily="18" charset="0"/>
                        </a:rPr>
                        <a:t>11(4)(g)</a:t>
                      </a:r>
                      <a:endParaRPr lang="en-IN" sz="1400" kern="10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pPr>
                      <a:r>
                        <a:rPr lang="en-IN" sz="1600" kern="100" dirty="0">
                          <a:effectLst/>
                          <a:latin typeface="Garamond" panose="02020404030301010803" pitchFamily="18" charset="0"/>
                        </a:rPr>
                        <a:t>pay all outgoings until he transfers the physical possession of the real estate project to the allottee or the associations of allottees (a) Land Cost</a:t>
                      </a:r>
                    </a:p>
                    <a:p>
                      <a:pPr algn="just">
                        <a:lnSpc>
                          <a:spcPct val="115000"/>
                        </a:lnSpc>
                      </a:pPr>
                      <a:r>
                        <a:rPr lang="en-IN" sz="1600" kern="100" dirty="0">
                          <a:effectLst/>
                          <a:latin typeface="Garamond" panose="02020404030301010803" pitchFamily="18" charset="0"/>
                        </a:rPr>
                        <a:t>(b)    Ground Rent, (c)    Municipal Taxes, (d)    Water, (e)Electricity charges</a:t>
                      </a:r>
                    </a:p>
                    <a:p>
                      <a:pPr algn="just">
                        <a:lnSpc>
                          <a:spcPct val="115000"/>
                        </a:lnSpc>
                      </a:pPr>
                      <a:r>
                        <a:rPr lang="en-IN" sz="1600" kern="100" dirty="0">
                          <a:effectLst/>
                          <a:latin typeface="Garamond" panose="02020404030301010803" pitchFamily="18" charset="0"/>
                        </a:rPr>
                        <a:t>(f) Maintenance charges, (g) Mortgage loan, interest, (h)Any other liabilities</a:t>
                      </a:r>
                      <a:endParaRPr lang="en-IN" sz="1600" kern="100" dirty="0">
                        <a:effectLst/>
                        <a:latin typeface="Garamond" panose="02020404030301010803" pitchFamily="18" charset="0"/>
                        <a:ea typeface="Times New Roman" panose="02020603050405020304" pitchFamily="18" charset="0"/>
                        <a:cs typeface="Gautami" panose="020B0502040204020203" pitchFamily="34" charset="0"/>
                      </a:endParaRPr>
                    </a:p>
                  </a:txBody>
                  <a:tcPr marL="45427" marR="45427" marT="0" marB="0"/>
                </a:tc>
                <a:extLst>
                  <a:ext uri="{0D108BD9-81ED-4DB2-BD59-A6C34878D82A}">
                    <a16:rowId xmlns:a16="http://schemas.microsoft.com/office/drawing/2014/main" xmlns="" val="3795363330"/>
                  </a:ext>
                </a:extLst>
              </a:tr>
              <a:tr h="410399">
                <a:tc>
                  <a:txBody>
                    <a:bodyPr/>
                    <a:lstStyle/>
                    <a:p>
                      <a:pPr marL="457200" algn="just">
                        <a:lnSpc>
                          <a:spcPct val="115000"/>
                        </a:lnSpc>
                        <a:spcAft>
                          <a:spcPts val="800"/>
                        </a:spcAft>
                      </a:pPr>
                      <a:r>
                        <a:rPr lang="en-IN" sz="1600" kern="100">
                          <a:effectLst/>
                          <a:latin typeface="Garamond" panose="02020404030301010803" pitchFamily="18" charset="0"/>
                        </a:rPr>
                        <a:t>14</a:t>
                      </a:r>
                      <a:endParaRPr lang="en-IN" sz="1400" kern="10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pPr>
                      <a:r>
                        <a:rPr lang="en-IN" sz="1600" kern="100">
                          <a:effectLst/>
                          <a:latin typeface="Garamond" panose="02020404030301010803" pitchFamily="18" charset="0"/>
                        </a:rPr>
                        <a:t>Defect Liability Period of 5 Years from the date of handover of the possession of the apartment or the common areas to the association of allottees</a:t>
                      </a:r>
                      <a:endParaRPr lang="en-IN" sz="1600" kern="100">
                        <a:effectLst/>
                        <a:latin typeface="Garamond" panose="02020404030301010803" pitchFamily="18" charset="0"/>
                        <a:ea typeface="Times New Roman" panose="02020603050405020304" pitchFamily="18" charset="0"/>
                        <a:cs typeface="Gautami" panose="020B0502040204020203" pitchFamily="34" charset="0"/>
                      </a:endParaRPr>
                    </a:p>
                  </a:txBody>
                  <a:tcPr marL="45427" marR="45427" marT="0" marB="0"/>
                </a:tc>
                <a:extLst>
                  <a:ext uri="{0D108BD9-81ED-4DB2-BD59-A6C34878D82A}">
                    <a16:rowId xmlns:a16="http://schemas.microsoft.com/office/drawing/2014/main" xmlns="" val="320763730"/>
                  </a:ext>
                </a:extLst>
              </a:tr>
              <a:tr h="1106946">
                <a:tc>
                  <a:txBody>
                    <a:bodyPr/>
                    <a:lstStyle/>
                    <a:p>
                      <a:pPr marL="457200" algn="just">
                        <a:lnSpc>
                          <a:spcPct val="115000"/>
                        </a:lnSpc>
                        <a:spcAft>
                          <a:spcPts val="800"/>
                        </a:spcAft>
                      </a:pPr>
                      <a:r>
                        <a:rPr lang="en-IN" sz="1600" kern="100">
                          <a:effectLst/>
                          <a:latin typeface="Garamond" panose="02020404030301010803" pitchFamily="18" charset="0"/>
                        </a:rPr>
                        <a:t>17</a:t>
                      </a:r>
                      <a:endParaRPr lang="en-IN" sz="1400" kern="100">
                        <a:effectLst/>
                        <a:latin typeface="Garamond" panose="02020404030301010803" pitchFamily="18" charset="0"/>
                        <a:ea typeface="Calibri" panose="020F0502020204030204" pitchFamily="34" charset="0"/>
                        <a:cs typeface="Gautami" panose="020B0502040204020203" pitchFamily="34" charset="0"/>
                      </a:endParaRPr>
                    </a:p>
                  </a:txBody>
                  <a:tcPr marL="45427" marR="45427" marT="0" marB="0"/>
                </a:tc>
                <a:tc>
                  <a:txBody>
                    <a:bodyPr/>
                    <a:lstStyle/>
                    <a:p>
                      <a:pPr algn="just">
                        <a:lnSpc>
                          <a:spcPct val="115000"/>
                        </a:lnSpc>
                      </a:pPr>
                      <a:r>
                        <a:rPr lang="en-IN" sz="1600" kern="100" dirty="0">
                          <a:effectLst/>
                          <a:latin typeface="Garamond" panose="02020404030301010803" pitchFamily="18" charset="0"/>
                        </a:rPr>
                        <a:t>(a)    </a:t>
                      </a:r>
                      <a:r>
                        <a:rPr lang="en-IN" sz="1600" kern="100" spc="-5" dirty="0">
                          <a:effectLst/>
                          <a:latin typeface="Garamond" panose="02020404030301010803" pitchFamily="18" charset="0"/>
                        </a:rPr>
                        <a:t>execut</a:t>
                      </a:r>
                      <a:r>
                        <a:rPr lang="en-IN" sz="1600" kern="100" dirty="0">
                          <a:effectLst/>
                          <a:latin typeface="Garamond" panose="02020404030301010803" pitchFamily="18" charset="0"/>
                        </a:rPr>
                        <a:t>e</a:t>
                      </a:r>
                      <a:r>
                        <a:rPr lang="en-IN" sz="1600" kern="100" spc="100" dirty="0">
                          <a:effectLst/>
                          <a:latin typeface="Garamond" panose="02020404030301010803" pitchFamily="18" charset="0"/>
                        </a:rPr>
                        <a:t> </a:t>
                      </a:r>
                      <a:r>
                        <a:rPr lang="en-IN" sz="1600" kern="100" dirty="0">
                          <a:effectLst/>
                          <a:latin typeface="Garamond" panose="02020404030301010803" pitchFamily="18" charset="0"/>
                        </a:rPr>
                        <a:t>a</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registere</a:t>
                      </a:r>
                      <a:r>
                        <a:rPr lang="en-IN" sz="1600" kern="100" dirty="0">
                          <a:effectLst/>
                          <a:latin typeface="Garamond" panose="02020404030301010803" pitchFamily="18" charset="0"/>
                        </a:rPr>
                        <a:t>d</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conveyanc</a:t>
                      </a:r>
                      <a:r>
                        <a:rPr lang="en-IN" sz="1600" kern="100" dirty="0">
                          <a:effectLst/>
                          <a:latin typeface="Garamond" panose="02020404030301010803" pitchFamily="18" charset="0"/>
                        </a:rPr>
                        <a:t>e</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dee</a:t>
                      </a:r>
                      <a:r>
                        <a:rPr lang="en-IN" sz="1600" kern="100" dirty="0">
                          <a:effectLst/>
                          <a:latin typeface="Garamond" panose="02020404030301010803" pitchFamily="18" charset="0"/>
                        </a:rPr>
                        <a:t>d</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i</a:t>
                      </a:r>
                      <a:r>
                        <a:rPr lang="en-IN" sz="1600" kern="100" dirty="0">
                          <a:effectLst/>
                          <a:latin typeface="Garamond" panose="02020404030301010803" pitchFamily="18" charset="0"/>
                        </a:rPr>
                        <a:t>n</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favou</a:t>
                      </a:r>
                      <a:r>
                        <a:rPr lang="en-IN" sz="1600" kern="100" dirty="0">
                          <a:effectLst/>
                          <a:latin typeface="Garamond" panose="02020404030301010803" pitchFamily="18" charset="0"/>
                        </a:rPr>
                        <a:t>r</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o</a:t>
                      </a:r>
                      <a:r>
                        <a:rPr lang="en-IN" sz="1600" kern="100" dirty="0">
                          <a:effectLst/>
                          <a:latin typeface="Garamond" panose="02020404030301010803" pitchFamily="18" charset="0"/>
                        </a:rPr>
                        <a:t>f</a:t>
                      </a:r>
                      <a:r>
                        <a:rPr lang="en-IN" sz="1600" kern="100" spc="100" dirty="0">
                          <a:effectLst/>
                          <a:latin typeface="Garamond" panose="02020404030301010803" pitchFamily="18" charset="0"/>
                        </a:rPr>
                        <a:t> </a:t>
                      </a:r>
                      <a:r>
                        <a:rPr lang="en-IN" sz="1600" kern="100" spc="-5" dirty="0">
                          <a:effectLst/>
                          <a:latin typeface="Garamond" panose="02020404030301010803" pitchFamily="18" charset="0"/>
                        </a:rPr>
                        <a:t>the allotte</a:t>
                      </a:r>
                      <a:r>
                        <a:rPr lang="en-IN" sz="1600" kern="100" dirty="0">
                          <a:effectLst/>
                          <a:latin typeface="Garamond" panose="02020404030301010803" pitchFamily="18" charset="0"/>
                        </a:rPr>
                        <a:t>e</a:t>
                      </a:r>
                      <a:r>
                        <a:rPr lang="en-IN" sz="1600" kern="100" spc="-30" dirty="0">
                          <a:effectLst/>
                          <a:latin typeface="Garamond" panose="02020404030301010803" pitchFamily="18" charset="0"/>
                        </a:rPr>
                        <a:t> </a:t>
                      </a:r>
                      <a:r>
                        <a:rPr lang="en-IN" sz="1600" kern="100" spc="-5" dirty="0">
                          <a:effectLst/>
                          <a:latin typeface="Garamond" panose="02020404030301010803" pitchFamily="18" charset="0"/>
                        </a:rPr>
                        <a:t>alon</a:t>
                      </a:r>
                      <a:r>
                        <a:rPr lang="en-IN" sz="1600" kern="100" dirty="0">
                          <a:effectLst/>
                          <a:latin typeface="Garamond" panose="02020404030301010803" pitchFamily="18" charset="0"/>
                        </a:rPr>
                        <a:t>g</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wit</a:t>
                      </a:r>
                      <a:r>
                        <a:rPr lang="en-IN" sz="1600" kern="100" dirty="0">
                          <a:effectLst/>
                          <a:latin typeface="Garamond" panose="02020404030301010803" pitchFamily="18" charset="0"/>
                        </a:rPr>
                        <a:t>h</a:t>
                      </a:r>
                      <a:r>
                        <a:rPr lang="en-IN" sz="1600" kern="100" spc="-3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undivide</a:t>
                      </a:r>
                      <a:r>
                        <a:rPr lang="en-IN" sz="1600" kern="100" dirty="0">
                          <a:effectLst/>
                          <a:latin typeface="Garamond" panose="02020404030301010803" pitchFamily="18" charset="0"/>
                        </a:rPr>
                        <a:t>d</a:t>
                      </a:r>
                      <a:r>
                        <a:rPr lang="en-IN" sz="1600" kern="100" spc="-30" dirty="0">
                          <a:effectLst/>
                          <a:latin typeface="Garamond" panose="02020404030301010803" pitchFamily="18" charset="0"/>
                        </a:rPr>
                        <a:t> </a:t>
                      </a:r>
                      <a:r>
                        <a:rPr lang="en-IN" sz="1600" kern="100" spc="-5" dirty="0">
                          <a:effectLst/>
                          <a:latin typeface="Garamond" panose="02020404030301010803" pitchFamily="18" charset="0"/>
                        </a:rPr>
                        <a:t>proportionat</a:t>
                      </a:r>
                      <a:r>
                        <a:rPr lang="en-IN" sz="1600" kern="100" dirty="0">
                          <a:effectLst/>
                          <a:latin typeface="Garamond" panose="02020404030301010803" pitchFamily="18" charset="0"/>
                        </a:rPr>
                        <a:t>e</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titl</a:t>
                      </a:r>
                      <a:r>
                        <a:rPr lang="en-IN" sz="1600" kern="100" dirty="0">
                          <a:effectLst/>
                          <a:latin typeface="Garamond" panose="02020404030301010803" pitchFamily="18" charset="0"/>
                        </a:rPr>
                        <a:t>e</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i</a:t>
                      </a:r>
                      <a:r>
                        <a:rPr lang="en-IN" sz="1600" kern="100" dirty="0">
                          <a:effectLst/>
                          <a:latin typeface="Garamond" panose="02020404030301010803" pitchFamily="18" charset="0"/>
                        </a:rPr>
                        <a:t>n</a:t>
                      </a:r>
                      <a:r>
                        <a:rPr lang="en-IN" sz="1600" kern="100" spc="-3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commo</a:t>
                      </a:r>
                      <a:r>
                        <a:rPr lang="en-IN" sz="1600" kern="100" dirty="0">
                          <a:effectLst/>
                          <a:latin typeface="Garamond" panose="02020404030301010803" pitchFamily="18" charset="0"/>
                        </a:rPr>
                        <a:t>n</a:t>
                      </a:r>
                      <a:r>
                        <a:rPr lang="en-IN" sz="1600" kern="100" spc="-30" dirty="0">
                          <a:effectLst/>
                          <a:latin typeface="Garamond" panose="02020404030301010803" pitchFamily="18" charset="0"/>
                        </a:rPr>
                        <a:t> </a:t>
                      </a:r>
                      <a:r>
                        <a:rPr lang="en-IN" sz="1600" kern="100" spc="-5" dirty="0">
                          <a:effectLst/>
                          <a:latin typeface="Garamond" panose="02020404030301010803" pitchFamily="18" charset="0"/>
                        </a:rPr>
                        <a:t>area</a:t>
                      </a:r>
                      <a:r>
                        <a:rPr lang="en-IN" sz="1600" kern="100" dirty="0">
                          <a:effectLst/>
                          <a:latin typeface="Garamond" panose="02020404030301010803" pitchFamily="18" charset="0"/>
                        </a:rPr>
                        <a:t>s</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t</a:t>
                      </a:r>
                      <a:r>
                        <a:rPr lang="en-IN" sz="1600" kern="100" dirty="0">
                          <a:effectLst/>
                          <a:latin typeface="Garamond" panose="02020404030301010803" pitchFamily="18" charset="0"/>
                        </a:rPr>
                        <a:t>o</a:t>
                      </a:r>
                      <a:r>
                        <a:rPr lang="en-IN" sz="1600" kern="100" spc="-3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association o</a:t>
                      </a:r>
                      <a:r>
                        <a:rPr lang="en-IN" sz="1600" kern="100" dirty="0">
                          <a:effectLst/>
                          <a:latin typeface="Garamond" panose="02020404030301010803" pitchFamily="18" charset="0"/>
                        </a:rPr>
                        <a:t>f</a:t>
                      </a:r>
                      <a:r>
                        <a:rPr lang="en-IN" sz="1600" kern="100" spc="-1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5" dirty="0">
                          <a:effectLst/>
                          <a:latin typeface="Garamond" panose="02020404030301010803" pitchFamily="18" charset="0"/>
                        </a:rPr>
                        <a:t> allottee</a:t>
                      </a:r>
                      <a:r>
                        <a:rPr lang="en-IN" sz="1600" kern="100" dirty="0">
                          <a:effectLst/>
                          <a:latin typeface="Garamond" panose="02020404030301010803" pitchFamily="18" charset="0"/>
                        </a:rPr>
                        <a:t>s</a:t>
                      </a:r>
                      <a:r>
                        <a:rPr lang="en-IN" sz="1600" kern="100" spc="-5" dirty="0">
                          <a:effectLst/>
                          <a:latin typeface="Garamond" panose="02020404030301010803" pitchFamily="18" charset="0"/>
                        </a:rPr>
                        <a:t> o</a:t>
                      </a:r>
                      <a:r>
                        <a:rPr lang="en-IN" sz="1600" kern="100" dirty="0">
                          <a:effectLst/>
                          <a:latin typeface="Garamond" panose="02020404030301010803" pitchFamily="18" charset="0"/>
                        </a:rPr>
                        <a:t>r</a:t>
                      </a:r>
                      <a:r>
                        <a:rPr lang="en-IN" sz="1600" kern="100" spc="-5" dirty="0">
                          <a:effectLst/>
                          <a:latin typeface="Garamond" panose="02020404030301010803" pitchFamily="18" charset="0"/>
                        </a:rPr>
                        <a:t> th</a:t>
                      </a:r>
                      <a:r>
                        <a:rPr lang="en-IN" sz="1600" kern="100" dirty="0">
                          <a:effectLst/>
                          <a:latin typeface="Garamond" panose="02020404030301010803" pitchFamily="18" charset="0"/>
                        </a:rPr>
                        <a:t>e</a:t>
                      </a:r>
                      <a:r>
                        <a:rPr lang="en-IN" sz="1600" kern="100" spc="-5" dirty="0">
                          <a:effectLst/>
                          <a:latin typeface="Garamond" panose="02020404030301010803" pitchFamily="18" charset="0"/>
                        </a:rPr>
                        <a:t> competen</a:t>
                      </a:r>
                      <a:r>
                        <a:rPr lang="en-IN" sz="1600" kern="100" dirty="0">
                          <a:effectLst/>
                          <a:latin typeface="Garamond" panose="02020404030301010803" pitchFamily="18" charset="0"/>
                        </a:rPr>
                        <a:t>t</a:t>
                      </a:r>
                      <a:r>
                        <a:rPr lang="en-IN" sz="1600" kern="100" spc="-5" dirty="0">
                          <a:effectLst/>
                          <a:latin typeface="Garamond" panose="02020404030301010803" pitchFamily="18" charset="0"/>
                        </a:rPr>
                        <a:t> authorit</a:t>
                      </a:r>
                      <a:r>
                        <a:rPr lang="en-IN" sz="1600" kern="100" spc="-55" dirty="0">
                          <a:effectLst/>
                          <a:latin typeface="Garamond" panose="02020404030301010803" pitchFamily="18" charset="0"/>
                        </a:rPr>
                        <a:t>y</a:t>
                      </a:r>
                      <a:r>
                        <a:rPr lang="en-IN" sz="1600" kern="100" dirty="0">
                          <a:effectLst/>
                          <a:latin typeface="Garamond" panose="02020404030301010803" pitchFamily="18" charset="0"/>
                        </a:rPr>
                        <a:t>,</a:t>
                      </a:r>
                    </a:p>
                    <a:p>
                      <a:pPr algn="just">
                        <a:lnSpc>
                          <a:spcPct val="115000"/>
                        </a:lnSpc>
                      </a:pPr>
                      <a:r>
                        <a:rPr lang="en-IN" sz="1600" kern="100" dirty="0">
                          <a:effectLst/>
                          <a:latin typeface="Garamond" panose="02020404030301010803" pitchFamily="18" charset="0"/>
                        </a:rPr>
                        <a:t>(b)    </a:t>
                      </a:r>
                      <a:r>
                        <a:rPr lang="en-IN" sz="1600" kern="100" spc="-5" dirty="0">
                          <a:effectLst/>
                          <a:latin typeface="Garamond" panose="02020404030301010803" pitchFamily="18" charset="0"/>
                        </a:rPr>
                        <a:t>han</a:t>
                      </a:r>
                      <a:r>
                        <a:rPr lang="en-IN" sz="1600" kern="100" dirty="0">
                          <a:effectLst/>
                          <a:latin typeface="Garamond" panose="02020404030301010803" pitchFamily="18" charset="0"/>
                        </a:rPr>
                        <a:t>d</a:t>
                      </a:r>
                      <a:r>
                        <a:rPr lang="en-IN" sz="1600" kern="100" spc="-5" dirty="0">
                          <a:effectLst/>
                          <a:latin typeface="Garamond" panose="02020404030301010803" pitchFamily="18" charset="0"/>
                        </a:rPr>
                        <a:t> ove</a:t>
                      </a:r>
                      <a:r>
                        <a:rPr lang="en-IN" sz="1600" kern="100" dirty="0">
                          <a:effectLst/>
                          <a:latin typeface="Garamond" panose="02020404030301010803" pitchFamily="18" charset="0"/>
                        </a:rPr>
                        <a:t>r</a:t>
                      </a:r>
                      <a:r>
                        <a:rPr lang="en-IN" sz="1600" kern="100" spc="-1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5" dirty="0">
                          <a:effectLst/>
                          <a:latin typeface="Garamond" panose="02020404030301010803" pitchFamily="18" charset="0"/>
                        </a:rPr>
                        <a:t> physical possessio</a:t>
                      </a:r>
                      <a:r>
                        <a:rPr lang="en-IN" sz="1600" kern="100" dirty="0">
                          <a:effectLst/>
                          <a:latin typeface="Garamond" panose="02020404030301010803" pitchFamily="18" charset="0"/>
                        </a:rPr>
                        <a:t>n</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o</a:t>
                      </a:r>
                      <a:r>
                        <a:rPr lang="en-IN" sz="1600" kern="100" dirty="0">
                          <a:effectLst/>
                          <a:latin typeface="Garamond" panose="02020404030301010803" pitchFamily="18" charset="0"/>
                        </a:rPr>
                        <a:t>f</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plot</a:t>
                      </a:r>
                      <a:r>
                        <a:rPr lang="en-IN" sz="1600" kern="100" dirty="0">
                          <a:effectLst/>
                          <a:latin typeface="Garamond" panose="02020404030301010803" pitchFamily="18" charset="0"/>
                        </a:rPr>
                        <a:t>,</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apartmen</a:t>
                      </a:r>
                      <a:r>
                        <a:rPr lang="en-IN" sz="1600" kern="100" dirty="0">
                          <a:effectLst/>
                          <a:latin typeface="Garamond" panose="02020404030301010803" pitchFamily="18" charset="0"/>
                        </a:rPr>
                        <a:t>t</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o</a:t>
                      </a:r>
                      <a:r>
                        <a:rPr lang="en-IN" sz="1600" kern="100" dirty="0">
                          <a:effectLst/>
                          <a:latin typeface="Garamond" panose="02020404030301010803" pitchFamily="18" charset="0"/>
                        </a:rPr>
                        <a:t>f</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building</a:t>
                      </a:r>
                      <a:r>
                        <a:rPr lang="en-IN" sz="1600" kern="100" dirty="0">
                          <a:effectLst/>
                          <a:latin typeface="Garamond" panose="02020404030301010803" pitchFamily="18" charset="0"/>
                        </a:rPr>
                        <a:t>,</a:t>
                      </a:r>
                      <a:r>
                        <a:rPr lang="en-IN" sz="1600" kern="100" spc="55" dirty="0">
                          <a:effectLst/>
                          <a:latin typeface="Garamond" panose="02020404030301010803" pitchFamily="18" charset="0"/>
                        </a:rPr>
                        <a:t> </a:t>
                      </a:r>
                      <a:r>
                        <a:rPr lang="en-IN" sz="1600" kern="100" spc="-5" dirty="0">
                          <a:effectLst/>
                          <a:latin typeface="Garamond" panose="02020404030301010803" pitchFamily="18" charset="0"/>
                        </a:rPr>
                        <a:t>a</a:t>
                      </a:r>
                      <a:r>
                        <a:rPr lang="en-IN" sz="1600" kern="100" dirty="0">
                          <a:effectLst/>
                          <a:latin typeface="Garamond" panose="02020404030301010803" pitchFamily="18" charset="0"/>
                        </a:rPr>
                        <a:t>s</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cas</a:t>
                      </a:r>
                      <a:r>
                        <a:rPr lang="en-IN" sz="1600" kern="100" dirty="0">
                          <a:effectLst/>
                          <a:latin typeface="Garamond" panose="02020404030301010803" pitchFamily="18" charset="0"/>
                        </a:rPr>
                        <a:t>e</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ma</a:t>
                      </a:r>
                      <a:r>
                        <a:rPr lang="en-IN" sz="1600" kern="100" dirty="0">
                          <a:effectLst/>
                          <a:latin typeface="Garamond" panose="02020404030301010803" pitchFamily="18" charset="0"/>
                        </a:rPr>
                        <a:t>y</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be</a:t>
                      </a:r>
                      <a:r>
                        <a:rPr lang="en-IN" sz="1600" kern="100" dirty="0">
                          <a:effectLst/>
                          <a:latin typeface="Garamond" panose="02020404030301010803" pitchFamily="18" charset="0"/>
                        </a:rPr>
                        <a:t>,</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t</a:t>
                      </a:r>
                      <a:r>
                        <a:rPr lang="en-IN" sz="1600" kern="100" dirty="0">
                          <a:effectLst/>
                          <a:latin typeface="Garamond" panose="02020404030301010803" pitchFamily="18" charset="0"/>
                        </a:rPr>
                        <a:t>o</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55" dirty="0">
                          <a:effectLst/>
                          <a:latin typeface="Garamond" panose="02020404030301010803" pitchFamily="18" charset="0"/>
                        </a:rPr>
                        <a:t> </a:t>
                      </a:r>
                      <a:r>
                        <a:rPr lang="en-IN" sz="1600" kern="100" spc="-5" dirty="0">
                          <a:effectLst/>
                          <a:latin typeface="Garamond" panose="02020404030301010803" pitchFamily="18" charset="0"/>
                        </a:rPr>
                        <a:t>allottee</a:t>
                      </a:r>
                      <a:r>
                        <a:rPr lang="en-IN" sz="1600" kern="100" dirty="0">
                          <a:effectLst/>
                          <a:latin typeface="Garamond" panose="02020404030301010803" pitchFamily="18" charset="0"/>
                        </a:rPr>
                        <a:t>s</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an</a:t>
                      </a:r>
                      <a:r>
                        <a:rPr lang="en-IN" sz="1600" kern="100" dirty="0">
                          <a:effectLst/>
                          <a:latin typeface="Garamond" panose="02020404030301010803" pitchFamily="18" charset="0"/>
                        </a:rPr>
                        <a:t>d</a:t>
                      </a:r>
                      <a:r>
                        <a:rPr lang="en-IN" sz="1600" kern="100" spc="50" dirty="0">
                          <a:effectLst/>
                          <a:latin typeface="Garamond" panose="02020404030301010803" pitchFamily="18" charset="0"/>
                        </a:rPr>
                        <a:t> </a:t>
                      </a:r>
                      <a:r>
                        <a:rPr lang="en-IN" sz="1600" kern="100" spc="-5" dirty="0">
                          <a:effectLst/>
                          <a:latin typeface="Garamond" panose="02020404030301010803" pitchFamily="18" charset="0"/>
                        </a:rPr>
                        <a:t>the commo</a:t>
                      </a:r>
                      <a:r>
                        <a:rPr lang="en-IN" sz="1600" kern="100" dirty="0">
                          <a:effectLst/>
                          <a:latin typeface="Garamond" panose="02020404030301010803" pitchFamily="18" charset="0"/>
                        </a:rPr>
                        <a:t>n</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area</a:t>
                      </a:r>
                      <a:r>
                        <a:rPr lang="en-IN" sz="1600" kern="100" dirty="0">
                          <a:effectLst/>
                          <a:latin typeface="Garamond" panose="02020404030301010803" pitchFamily="18" charset="0"/>
                        </a:rPr>
                        <a:t>s</a:t>
                      </a:r>
                      <a:r>
                        <a:rPr lang="en-IN" sz="1600" kern="100" spc="-40" dirty="0">
                          <a:effectLst/>
                          <a:latin typeface="Garamond" panose="02020404030301010803" pitchFamily="18" charset="0"/>
                        </a:rPr>
                        <a:t> </a:t>
                      </a:r>
                      <a:r>
                        <a:rPr lang="en-IN" sz="1600" kern="100" spc="-5" dirty="0">
                          <a:effectLst/>
                          <a:latin typeface="Garamond" panose="02020404030301010803" pitchFamily="18" charset="0"/>
                        </a:rPr>
                        <a:t>t</a:t>
                      </a:r>
                      <a:r>
                        <a:rPr lang="en-IN" sz="1600" kern="100" dirty="0">
                          <a:effectLst/>
                          <a:latin typeface="Garamond" panose="02020404030301010803" pitchFamily="18" charset="0"/>
                        </a:rPr>
                        <a:t>o</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40" dirty="0">
                          <a:effectLst/>
                          <a:latin typeface="Garamond" panose="02020404030301010803" pitchFamily="18" charset="0"/>
                        </a:rPr>
                        <a:t> </a:t>
                      </a:r>
                      <a:r>
                        <a:rPr lang="en-IN" sz="1600" kern="100" spc="-5" dirty="0">
                          <a:effectLst/>
                          <a:latin typeface="Garamond" panose="02020404030301010803" pitchFamily="18" charset="0"/>
                        </a:rPr>
                        <a:t>associatio</a:t>
                      </a:r>
                      <a:r>
                        <a:rPr lang="en-IN" sz="1600" kern="100" dirty="0">
                          <a:effectLst/>
                          <a:latin typeface="Garamond" panose="02020404030301010803" pitchFamily="18" charset="0"/>
                        </a:rPr>
                        <a:t>n</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o</a:t>
                      </a:r>
                      <a:r>
                        <a:rPr lang="en-IN" sz="1600" kern="100" dirty="0">
                          <a:effectLst/>
                          <a:latin typeface="Garamond" panose="02020404030301010803" pitchFamily="18" charset="0"/>
                        </a:rPr>
                        <a:t>f</a:t>
                      </a:r>
                      <a:r>
                        <a:rPr lang="en-IN" sz="1600" kern="100" spc="-40"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allottee</a:t>
                      </a:r>
                      <a:r>
                        <a:rPr lang="en-IN" sz="1600" kern="100" dirty="0">
                          <a:effectLst/>
                          <a:latin typeface="Garamond" panose="02020404030301010803" pitchFamily="18" charset="0"/>
                        </a:rPr>
                        <a:t>s</a:t>
                      </a:r>
                      <a:r>
                        <a:rPr lang="en-IN" sz="1600" kern="100" spc="-40" dirty="0">
                          <a:effectLst/>
                          <a:latin typeface="Garamond" panose="02020404030301010803" pitchFamily="18" charset="0"/>
                        </a:rPr>
                        <a:t> </a:t>
                      </a:r>
                      <a:r>
                        <a:rPr lang="en-IN" sz="1600" kern="100" spc="-5" dirty="0">
                          <a:effectLst/>
                          <a:latin typeface="Garamond" panose="02020404030301010803" pitchFamily="18" charset="0"/>
                        </a:rPr>
                        <a:t>o</a:t>
                      </a:r>
                      <a:r>
                        <a:rPr lang="en-IN" sz="1600" kern="100" dirty="0">
                          <a:effectLst/>
                          <a:latin typeface="Garamond" panose="02020404030301010803" pitchFamily="18" charset="0"/>
                        </a:rPr>
                        <a:t>r</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th</a:t>
                      </a:r>
                      <a:r>
                        <a:rPr lang="en-IN" sz="1600" kern="100" dirty="0">
                          <a:effectLst/>
                          <a:latin typeface="Garamond" panose="02020404030301010803" pitchFamily="18" charset="0"/>
                        </a:rPr>
                        <a:t>e</a:t>
                      </a:r>
                      <a:r>
                        <a:rPr lang="en-IN" sz="1600" kern="100" spc="-40" dirty="0">
                          <a:effectLst/>
                          <a:latin typeface="Garamond" panose="02020404030301010803" pitchFamily="18" charset="0"/>
                        </a:rPr>
                        <a:t> </a:t>
                      </a:r>
                      <a:r>
                        <a:rPr lang="en-IN" sz="1600" kern="100" spc="-5" dirty="0">
                          <a:effectLst/>
                          <a:latin typeface="Garamond" panose="02020404030301010803" pitchFamily="18" charset="0"/>
                        </a:rPr>
                        <a:t>competen</a:t>
                      </a:r>
                      <a:r>
                        <a:rPr lang="en-IN" sz="1600" kern="100" dirty="0">
                          <a:effectLst/>
                          <a:latin typeface="Garamond" panose="02020404030301010803" pitchFamily="18" charset="0"/>
                        </a:rPr>
                        <a:t>t</a:t>
                      </a:r>
                      <a:r>
                        <a:rPr lang="en-IN" sz="1600" kern="100" spc="-45" dirty="0">
                          <a:effectLst/>
                          <a:latin typeface="Garamond" panose="02020404030301010803" pitchFamily="18" charset="0"/>
                        </a:rPr>
                        <a:t> </a:t>
                      </a:r>
                      <a:r>
                        <a:rPr lang="en-IN" sz="1600" kern="100" spc="-5" dirty="0">
                          <a:effectLst/>
                          <a:latin typeface="Garamond" panose="02020404030301010803" pitchFamily="18" charset="0"/>
                        </a:rPr>
                        <a:t>authorit</a:t>
                      </a:r>
                      <a:r>
                        <a:rPr lang="en-IN" sz="1600" kern="100" spc="-80" dirty="0">
                          <a:effectLst/>
                          <a:latin typeface="Garamond" panose="02020404030301010803" pitchFamily="18" charset="0"/>
                        </a:rPr>
                        <a:t>y</a:t>
                      </a:r>
                      <a:r>
                        <a:rPr lang="en-IN" sz="1600" kern="100" dirty="0">
                          <a:effectLst/>
                          <a:latin typeface="Garamond" panose="02020404030301010803" pitchFamily="18" charset="0"/>
                        </a:rPr>
                        <a:t>,</a:t>
                      </a:r>
                      <a:r>
                        <a:rPr lang="en-IN" sz="1600" kern="100" spc="-40" dirty="0">
                          <a:effectLst/>
                          <a:latin typeface="Garamond" panose="02020404030301010803" pitchFamily="18" charset="0"/>
                        </a:rPr>
                        <a:t> </a:t>
                      </a:r>
                      <a:endParaRPr lang="en-IN" sz="1600" kern="100" dirty="0">
                        <a:effectLst/>
                        <a:latin typeface="Garamond" panose="02020404030301010803" pitchFamily="18" charset="0"/>
                      </a:endParaRPr>
                    </a:p>
                    <a:p>
                      <a:pPr algn="just">
                        <a:lnSpc>
                          <a:spcPct val="115000"/>
                        </a:lnSpc>
                      </a:pPr>
                      <a:r>
                        <a:rPr lang="en-IN" sz="1600" kern="100" dirty="0">
                          <a:effectLst/>
                          <a:latin typeface="Garamond" panose="02020404030301010803" pitchFamily="18" charset="0"/>
                        </a:rPr>
                        <a:t>(c)     </a:t>
                      </a:r>
                      <a:r>
                        <a:rPr lang="en-IN" sz="1600" kern="100" spc="-5" dirty="0">
                          <a:effectLst/>
                          <a:latin typeface="Garamond" panose="02020404030301010803" pitchFamily="18" charset="0"/>
                        </a:rPr>
                        <a:t>othe</a:t>
                      </a:r>
                      <a:r>
                        <a:rPr lang="en-IN" sz="1600" kern="100" dirty="0">
                          <a:effectLst/>
                          <a:latin typeface="Garamond" panose="02020404030301010803" pitchFamily="18" charset="0"/>
                        </a:rPr>
                        <a:t>r</a:t>
                      </a:r>
                      <a:r>
                        <a:rPr lang="en-IN" sz="1600" kern="100" spc="-20" dirty="0">
                          <a:effectLst/>
                          <a:latin typeface="Garamond" panose="02020404030301010803" pitchFamily="18" charset="0"/>
                        </a:rPr>
                        <a:t> </a:t>
                      </a:r>
                      <a:r>
                        <a:rPr lang="en-IN" sz="1600" kern="100" spc="-5" dirty="0">
                          <a:effectLst/>
                          <a:latin typeface="Garamond" panose="02020404030301010803" pitchFamily="18" charset="0"/>
                        </a:rPr>
                        <a:t>titl</a:t>
                      </a:r>
                      <a:r>
                        <a:rPr lang="en-IN" sz="1600" kern="100" dirty="0">
                          <a:effectLst/>
                          <a:latin typeface="Garamond" panose="02020404030301010803" pitchFamily="18" charset="0"/>
                        </a:rPr>
                        <a:t>e</a:t>
                      </a:r>
                      <a:r>
                        <a:rPr lang="en-IN" sz="1600" kern="100" spc="-20" dirty="0">
                          <a:effectLst/>
                          <a:latin typeface="Garamond" panose="02020404030301010803" pitchFamily="18" charset="0"/>
                        </a:rPr>
                        <a:t> </a:t>
                      </a:r>
                      <a:r>
                        <a:rPr lang="en-IN" sz="1600" kern="100" spc="-5" dirty="0">
                          <a:effectLst/>
                          <a:latin typeface="Garamond" panose="02020404030301010803" pitchFamily="18" charset="0"/>
                        </a:rPr>
                        <a:t>document</a:t>
                      </a:r>
                      <a:r>
                        <a:rPr lang="en-IN" sz="1600" kern="100" dirty="0">
                          <a:effectLst/>
                          <a:latin typeface="Garamond" panose="02020404030301010803" pitchFamily="18" charset="0"/>
                        </a:rPr>
                        <a:t>s</a:t>
                      </a:r>
                      <a:r>
                        <a:rPr lang="en-IN" sz="1600" kern="100" spc="-20" dirty="0">
                          <a:effectLst/>
                          <a:latin typeface="Garamond" panose="02020404030301010803" pitchFamily="18" charset="0"/>
                        </a:rPr>
                        <a:t> </a:t>
                      </a:r>
                      <a:r>
                        <a:rPr lang="en-IN" sz="1600" kern="100" spc="-5" dirty="0">
                          <a:effectLst/>
                          <a:latin typeface="Garamond" panose="02020404030301010803" pitchFamily="18" charset="0"/>
                        </a:rPr>
                        <a:t>pertainin</a:t>
                      </a:r>
                      <a:r>
                        <a:rPr lang="en-IN" sz="1600" kern="100" dirty="0">
                          <a:effectLst/>
                          <a:latin typeface="Garamond" panose="02020404030301010803" pitchFamily="18" charset="0"/>
                        </a:rPr>
                        <a:t>g</a:t>
                      </a:r>
                      <a:r>
                        <a:rPr lang="en-IN" sz="1600" kern="100" spc="-20" dirty="0">
                          <a:effectLst/>
                          <a:latin typeface="Garamond" panose="02020404030301010803" pitchFamily="18" charset="0"/>
                        </a:rPr>
                        <a:t> </a:t>
                      </a:r>
                      <a:r>
                        <a:rPr lang="en-IN" sz="1600" kern="100" spc="-5" dirty="0">
                          <a:effectLst/>
                          <a:latin typeface="Garamond" panose="02020404030301010803" pitchFamily="18" charset="0"/>
                        </a:rPr>
                        <a:t>theret</a:t>
                      </a:r>
                      <a:r>
                        <a:rPr lang="en-IN" sz="1600" kern="100" dirty="0">
                          <a:effectLst/>
                          <a:latin typeface="Garamond" panose="02020404030301010803" pitchFamily="18" charset="0"/>
                        </a:rPr>
                        <a:t>o</a:t>
                      </a:r>
                      <a:r>
                        <a:rPr lang="en-IN" sz="1600" kern="100" spc="-25" dirty="0">
                          <a:effectLst/>
                          <a:latin typeface="Garamond" panose="02020404030301010803" pitchFamily="18" charset="0"/>
                        </a:rPr>
                        <a:t> </a:t>
                      </a:r>
                      <a:r>
                        <a:rPr lang="en-IN" sz="1600" kern="100" spc="-5" dirty="0">
                          <a:effectLst/>
                          <a:latin typeface="Garamond" panose="02020404030301010803" pitchFamily="18" charset="0"/>
                        </a:rPr>
                        <a:t>withi</a:t>
                      </a:r>
                      <a:r>
                        <a:rPr lang="en-IN" sz="1600" kern="100" dirty="0">
                          <a:effectLst/>
                          <a:latin typeface="Garamond" panose="02020404030301010803" pitchFamily="18" charset="0"/>
                        </a:rPr>
                        <a:t>n</a:t>
                      </a:r>
                      <a:r>
                        <a:rPr lang="en-IN" sz="1600" kern="100" spc="-20" dirty="0">
                          <a:effectLst/>
                          <a:latin typeface="Garamond" panose="02020404030301010803" pitchFamily="18" charset="0"/>
                        </a:rPr>
                        <a:t> </a:t>
                      </a:r>
                      <a:r>
                        <a:rPr lang="en-IN" sz="1600" kern="100" spc="-5" dirty="0">
                          <a:effectLst/>
                          <a:latin typeface="Garamond" panose="02020404030301010803" pitchFamily="18" charset="0"/>
                        </a:rPr>
                        <a:t>specified perio</a:t>
                      </a:r>
                      <a:r>
                        <a:rPr lang="en-IN" sz="1600" kern="100" dirty="0">
                          <a:effectLst/>
                          <a:latin typeface="Garamond" panose="02020404030301010803" pitchFamily="18" charset="0"/>
                        </a:rPr>
                        <a:t>d</a:t>
                      </a:r>
                      <a:r>
                        <a:rPr lang="en-IN" sz="1600" kern="100" spc="-5" dirty="0">
                          <a:effectLst/>
                          <a:latin typeface="Garamond" panose="02020404030301010803" pitchFamily="18" charset="0"/>
                        </a:rPr>
                        <a:t> a</a:t>
                      </a:r>
                      <a:r>
                        <a:rPr lang="en-IN" sz="1600" kern="100" dirty="0">
                          <a:effectLst/>
                          <a:latin typeface="Garamond" panose="02020404030301010803" pitchFamily="18" charset="0"/>
                        </a:rPr>
                        <a:t>s </a:t>
                      </a:r>
                      <a:r>
                        <a:rPr lang="en-IN" sz="1600" kern="100" spc="-5" dirty="0">
                          <a:effectLst/>
                          <a:latin typeface="Garamond" panose="02020404030301010803" pitchFamily="18" charset="0"/>
                        </a:rPr>
                        <a:t>pe</a:t>
                      </a:r>
                      <a:r>
                        <a:rPr lang="en-IN" sz="1600" kern="100" dirty="0">
                          <a:effectLst/>
                          <a:latin typeface="Garamond" panose="02020404030301010803" pitchFamily="18" charset="0"/>
                        </a:rPr>
                        <a:t>r </a:t>
                      </a:r>
                      <a:r>
                        <a:rPr lang="en-IN" sz="1600" kern="100" spc="-5" dirty="0">
                          <a:effectLst/>
                          <a:latin typeface="Garamond" panose="02020404030301010803" pitchFamily="18" charset="0"/>
                        </a:rPr>
                        <a:t>sanctione</a:t>
                      </a:r>
                      <a:r>
                        <a:rPr lang="en-IN" sz="1600" kern="100" dirty="0">
                          <a:effectLst/>
                          <a:latin typeface="Garamond" panose="02020404030301010803" pitchFamily="18" charset="0"/>
                        </a:rPr>
                        <a:t>d</a:t>
                      </a:r>
                      <a:r>
                        <a:rPr lang="en-IN" sz="1600" kern="100" spc="-5" dirty="0">
                          <a:effectLst/>
                          <a:latin typeface="Garamond" panose="02020404030301010803" pitchFamily="18" charset="0"/>
                        </a:rPr>
                        <a:t> plan</a:t>
                      </a:r>
                      <a:r>
                        <a:rPr lang="en-IN" sz="1600" kern="100" dirty="0">
                          <a:effectLst/>
                          <a:latin typeface="Garamond" panose="02020404030301010803" pitchFamily="18" charset="0"/>
                        </a:rPr>
                        <a:t>s </a:t>
                      </a:r>
                      <a:r>
                        <a:rPr lang="en-IN" sz="1600" kern="100" spc="-5" dirty="0">
                          <a:effectLst/>
                          <a:latin typeface="Garamond" panose="02020404030301010803" pitchFamily="18" charset="0"/>
                        </a:rPr>
                        <a:t>a</a:t>
                      </a:r>
                      <a:r>
                        <a:rPr lang="en-IN" sz="1600" kern="100" dirty="0">
                          <a:effectLst/>
                          <a:latin typeface="Garamond" panose="02020404030301010803" pitchFamily="18" charset="0"/>
                        </a:rPr>
                        <a:t>s </a:t>
                      </a:r>
                      <a:r>
                        <a:rPr lang="en-IN" sz="1600" kern="100" spc="-5" dirty="0">
                          <a:effectLst/>
                          <a:latin typeface="Garamond" panose="02020404030301010803" pitchFamily="18" charset="0"/>
                        </a:rPr>
                        <a:t>provide</a:t>
                      </a:r>
                      <a:r>
                        <a:rPr lang="en-IN" sz="1600" kern="100" dirty="0">
                          <a:effectLst/>
                          <a:latin typeface="Garamond" panose="02020404030301010803" pitchFamily="18" charset="0"/>
                        </a:rPr>
                        <a:t>d </a:t>
                      </a:r>
                      <a:r>
                        <a:rPr lang="en-IN" sz="1600" kern="100" spc="-5" dirty="0">
                          <a:effectLst/>
                          <a:latin typeface="Garamond" panose="02020404030301010803" pitchFamily="18" charset="0"/>
                        </a:rPr>
                        <a:t>unde</a:t>
                      </a:r>
                      <a:r>
                        <a:rPr lang="en-IN" sz="1600" kern="100" dirty="0">
                          <a:effectLst/>
                          <a:latin typeface="Garamond" panose="02020404030301010803" pitchFamily="18" charset="0"/>
                        </a:rPr>
                        <a:t>r</a:t>
                      </a:r>
                      <a:r>
                        <a:rPr lang="en-IN" sz="1600" kern="100" spc="-5" dirty="0">
                          <a:effectLst/>
                          <a:latin typeface="Garamond" panose="02020404030301010803" pitchFamily="18" charset="0"/>
                        </a:rPr>
                        <a:t> th</a:t>
                      </a:r>
                      <a:r>
                        <a:rPr lang="en-IN" sz="1600" kern="100" dirty="0">
                          <a:effectLst/>
                          <a:latin typeface="Garamond" panose="02020404030301010803" pitchFamily="18" charset="0"/>
                        </a:rPr>
                        <a:t>e </a:t>
                      </a:r>
                      <a:r>
                        <a:rPr lang="en-IN" sz="1600" kern="100" spc="-5" dirty="0">
                          <a:effectLst/>
                          <a:latin typeface="Garamond" panose="02020404030301010803" pitchFamily="18" charset="0"/>
                        </a:rPr>
                        <a:t>loca</a:t>
                      </a:r>
                      <a:r>
                        <a:rPr lang="en-IN" sz="1600" kern="100" dirty="0">
                          <a:effectLst/>
                          <a:latin typeface="Garamond" panose="02020404030301010803" pitchFamily="18" charset="0"/>
                        </a:rPr>
                        <a:t>l </a:t>
                      </a:r>
                      <a:r>
                        <a:rPr lang="en-IN" sz="1600" kern="100" spc="-5" dirty="0">
                          <a:effectLst/>
                          <a:latin typeface="Garamond" panose="02020404030301010803" pitchFamily="18" charset="0"/>
                        </a:rPr>
                        <a:t>laws</a:t>
                      </a:r>
                      <a:endParaRPr lang="en-IN" sz="1600" kern="100" dirty="0">
                        <a:effectLst/>
                        <a:latin typeface="Garamond" panose="02020404030301010803" pitchFamily="18" charset="0"/>
                        <a:ea typeface="Times New Roman" panose="02020603050405020304" pitchFamily="18" charset="0"/>
                        <a:cs typeface="Gautami" panose="020B0502040204020203" pitchFamily="34" charset="0"/>
                      </a:endParaRPr>
                    </a:p>
                  </a:txBody>
                  <a:tcPr marL="45427" marR="45427" marT="0" marB="0"/>
                </a:tc>
                <a:extLst>
                  <a:ext uri="{0D108BD9-81ED-4DB2-BD59-A6C34878D82A}">
                    <a16:rowId xmlns:a16="http://schemas.microsoft.com/office/drawing/2014/main" xmlns="" val="3684347758"/>
                  </a:ext>
                </a:extLst>
              </a:tr>
            </a:tbl>
          </a:graphicData>
        </a:graphic>
      </p:graphicFrame>
    </p:spTree>
    <p:extLst>
      <p:ext uri="{BB962C8B-B14F-4D97-AF65-F5344CB8AC3E}">
        <p14:creationId xmlns:p14="http://schemas.microsoft.com/office/powerpoint/2010/main" xmlns="" val="2396728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9" name="Google Shape;90;p3"/>
          <p:cNvSpPr txBox="1"/>
          <p:nvPr/>
        </p:nvSpPr>
        <p:spPr>
          <a:xfrm>
            <a:off x="1141857" y="305430"/>
            <a:ext cx="9918983" cy="709612"/>
          </a:xfrm>
          <a:prstGeom prst="rect">
            <a:avLst/>
          </a:prstGeom>
          <a:noFill/>
          <a:ln w="9525" cap="flat" cmpd="sng">
            <a:solidFill>
              <a:srgbClr val="E7E6E7"/>
            </a:solidFill>
            <a:prstDash val="solid"/>
            <a:round/>
            <a:headEnd type="none" w="sm" len="sm"/>
            <a:tailEnd type="none" w="sm" len="sm"/>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chemeClr val="dk1"/>
              </a:buClr>
              <a:buSzPts val="3200"/>
              <a:buFont typeface="Book Antiqua"/>
              <a:buNone/>
            </a:pPr>
            <a:r>
              <a:rPr lang="en-IN" sz="3200" b="1">
                <a:solidFill>
                  <a:schemeClr val="dk1"/>
                </a:solidFill>
                <a:latin typeface="Book Antiqua"/>
                <a:ea typeface="Book Antiqua"/>
                <a:cs typeface="Book Antiqua"/>
                <a:sym typeface="Book Antiqua"/>
              </a:rPr>
              <a:t>Presentation Overview - Contents</a:t>
            </a:r>
            <a:endParaRPr sz="6000" b="1">
              <a:solidFill>
                <a:schemeClr val="dk1"/>
              </a:solidFill>
              <a:latin typeface="Book Antiqua"/>
              <a:ea typeface="Book Antiqua"/>
              <a:cs typeface="Book Antiqua"/>
              <a:sym typeface="Book Antiqua"/>
            </a:endParaRPr>
          </a:p>
        </p:txBody>
      </p:sp>
      <p:sp>
        <p:nvSpPr>
          <p:cNvPr id="10" name="Google Shape;91;p3"/>
          <p:cNvSpPr/>
          <p:nvPr/>
        </p:nvSpPr>
        <p:spPr>
          <a:xfrm>
            <a:off x="1141858" y="1700065"/>
            <a:ext cx="9918983" cy="3970277"/>
          </a:xfrm>
          <a:prstGeom prst="rect">
            <a:avLst/>
          </a:prstGeom>
          <a:noFill/>
          <a:ln w="9525" cap="flat" cmpd="sng">
            <a:solidFill>
              <a:srgbClr val="2DA2BE"/>
            </a:solidFill>
            <a:prstDash val="solid"/>
            <a:round/>
            <a:headEnd type="none" w="sm" len="sm"/>
            <a:tailEnd type="none" w="sm" len="sm"/>
          </a:ln>
        </p:spPr>
        <p:txBody>
          <a:bodyPr spcFirstLastPara="1" wrap="square" lIns="91425" tIns="45700" rIns="91425" bIns="45700" anchor="t" anchorCtr="0">
            <a:spAutoFit/>
          </a:bodyPr>
          <a:lstStyle/>
          <a:p>
            <a:pPr marL="342900" lvl="0" indent="-342900">
              <a:lnSpc>
                <a:spcPct val="150000"/>
              </a:lnSpc>
              <a:buClr>
                <a:schemeClr val="dk1"/>
              </a:buClr>
              <a:buSzPts val="3600"/>
              <a:buFont typeface="Book Antiqua"/>
              <a:buAutoNum type="arabicPeriod"/>
            </a:pPr>
            <a:r>
              <a:rPr lang="en-IN" sz="2400" dirty="0">
                <a:latin typeface="Garamond" panose="02020404030301010803" pitchFamily="18" charset="0"/>
              </a:rPr>
              <a:t>Real Estate Sector Challenges</a:t>
            </a:r>
          </a:p>
          <a:p>
            <a:pPr marL="342900" indent="-342900">
              <a:lnSpc>
                <a:spcPct val="150000"/>
              </a:lnSpc>
              <a:buClr>
                <a:schemeClr val="dk1"/>
              </a:buClr>
              <a:buSzPts val="3600"/>
              <a:buFont typeface="Book Antiqua"/>
              <a:buAutoNum type="arabicPeriod"/>
            </a:pPr>
            <a:r>
              <a:rPr lang="en-US" sz="2400" dirty="0">
                <a:latin typeface="Garamond" panose="02020404030301010803" pitchFamily="18" charset="0"/>
              </a:rPr>
              <a:t>Laws evolved over Real Estate Transactions</a:t>
            </a:r>
            <a:endParaRPr lang="en-IN" sz="2400" dirty="0">
              <a:solidFill>
                <a:schemeClr val="dk1"/>
              </a:solidFill>
              <a:latin typeface="Garamond" panose="02020404030301010803" pitchFamily="18" charset="0"/>
              <a:ea typeface="Book Antiqua"/>
              <a:cs typeface="Book Antiqua"/>
              <a:sym typeface="Book Antiqua"/>
            </a:endParaRPr>
          </a:p>
          <a:p>
            <a:pPr marL="342900" marR="0" lvl="0" indent="-342900" algn="l" rtl="0">
              <a:lnSpc>
                <a:spcPct val="150000"/>
              </a:lnSpc>
              <a:spcBef>
                <a:spcPts val="0"/>
              </a:spcBef>
              <a:spcAft>
                <a:spcPts val="0"/>
              </a:spcAft>
              <a:buClr>
                <a:schemeClr val="dk1"/>
              </a:buClr>
              <a:buSzPts val="3600"/>
              <a:buFont typeface="Book Antiqua"/>
              <a:buAutoNum type="arabicPeriod"/>
            </a:pPr>
            <a:r>
              <a:rPr lang="en-IN" sz="2400" dirty="0">
                <a:solidFill>
                  <a:schemeClr val="dk1"/>
                </a:solidFill>
                <a:latin typeface="Garamond" panose="02020404030301010803" pitchFamily="18" charset="0"/>
                <a:ea typeface="Book Antiqua"/>
                <a:cs typeface="Book Antiqua"/>
                <a:sym typeface="Book Antiqua"/>
              </a:rPr>
              <a:t>Present WB RERA Picture </a:t>
            </a:r>
          </a:p>
          <a:p>
            <a:pPr marL="342900" marR="0" lvl="0" indent="-342900" algn="l" rtl="0">
              <a:lnSpc>
                <a:spcPct val="150000"/>
              </a:lnSpc>
              <a:spcBef>
                <a:spcPts val="0"/>
              </a:spcBef>
              <a:spcAft>
                <a:spcPts val="0"/>
              </a:spcAft>
              <a:buClr>
                <a:schemeClr val="dk1"/>
              </a:buClr>
              <a:buSzPts val="3600"/>
              <a:buFont typeface="Book Antiqua"/>
              <a:buAutoNum type="arabicPeriod"/>
            </a:pPr>
            <a:r>
              <a:rPr lang="en-IN" sz="2400" dirty="0">
                <a:solidFill>
                  <a:schemeClr val="dk1"/>
                </a:solidFill>
                <a:latin typeface="Garamond" panose="02020404030301010803" pitchFamily="18" charset="0"/>
                <a:ea typeface="Book Antiqua"/>
                <a:cs typeface="Book Antiqua"/>
                <a:sym typeface="Book Antiqua"/>
              </a:rPr>
              <a:t>RERA Applicability for Real Estate Project</a:t>
            </a:r>
          </a:p>
          <a:p>
            <a:pPr marL="342900" marR="0" lvl="0" indent="-342900" algn="l" rtl="0">
              <a:lnSpc>
                <a:spcPct val="150000"/>
              </a:lnSpc>
              <a:spcBef>
                <a:spcPts val="0"/>
              </a:spcBef>
              <a:spcAft>
                <a:spcPts val="0"/>
              </a:spcAft>
              <a:buClr>
                <a:schemeClr val="dk1"/>
              </a:buClr>
              <a:buSzPts val="3600"/>
              <a:buFont typeface="Book Antiqua"/>
              <a:buAutoNum type="arabicPeriod"/>
            </a:pPr>
            <a:r>
              <a:rPr lang="en-IN" sz="2400" dirty="0">
                <a:solidFill>
                  <a:schemeClr val="dk1"/>
                </a:solidFill>
                <a:latin typeface="Garamond" panose="02020404030301010803" pitchFamily="18" charset="0"/>
                <a:ea typeface="Book Antiqua"/>
                <a:cs typeface="Book Antiqua"/>
                <a:sym typeface="Book Antiqua"/>
              </a:rPr>
              <a:t>Latest and important Circulars and Notification</a:t>
            </a:r>
            <a:endParaRPr sz="2400" dirty="0">
              <a:latin typeface="Garamond" panose="02020404030301010803" pitchFamily="18" charset="0"/>
            </a:endParaRPr>
          </a:p>
          <a:p>
            <a:pPr marL="342900" marR="0" lvl="0" indent="-342900" algn="l" rtl="0">
              <a:lnSpc>
                <a:spcPct val="150000"/>
              </a:lnSpc>
              <a:spcBef>
                <a:spcPts val="0"/>
              </a:spcBef>
              <a:spcAft>
                <a:spcPts val="0"/>
              </a:spcAft>
              <a:buClr>
                <a:schemeClr val="dk1"/>
              </a:buClr>
              <a:buSzPts val="3600"/>
              <a:buFont typeface="Book Antiqua"/>
              <a:buAutoNum type="arabicPeriod"/>
            </a:pPr>
            <a:r>
              <a:rPr lang="en-IN" sz="2400" dirty="0">
                <a:solidFill>
                  <a:schemeClr val="dk1"/>
                </a:solidFill>
                <a:latin typeface="Garamond" panose="02020404030301010803" pitchFamily="18" charset="0"/>
                <a:ea typeface="Book Antiqua"/>
                <a:cs typeface="Book Antiqua"/>
                <a:sym typeface="Book Antiqua"/>
              </a:rPr>
              <a:t>RERA and Other Laws - Interplay</a:t>
            </a:r>
            <a:endParaRPr sz="2400" dirty="0">
              <a:latin typeface="Garamond" panose="02020404030301010803" pitchFamily="18" charset="0"/>
            </a:endParaRPr>
          </a:p>
          <a:p>
            <a:pPr marL="342900" indent="-342900">
              <a:lnSpc>
                <a:spcPct val="150000"/>
              </a:lnSpc>
              <a:buClr>
                <a:schemeClr val="dk1"/>
              </a:buClr>
              <a:buSzPts val="3600"/>
              <a:buFont typeface="Book Antiqua"/>
              <a:buAutoNum type="arabicPeriod"/>
            </a:pPr>
            <a:r>
              <a:rPr lang="en-IN" sz="2400" dirty="0">
                <a:latin typeface="Garamond" panose="02020404030301010803" pitchFamily="18" charset="0"/>
              </a:rPr>
              <a:t>Judicial Rulings</a:t>
            </a:r>
            <a:endParaRPr sz="2400" dirty="0">
              <a:latin typeface="Garamond" panose="02020404030301010803" pitchFamily="18" charset="0"/>
            </a:endParaRPr>
          </a:p>
        </p:txBody>
      </p:sp>
    </p:spTree>
    <p:extLst>
      <p:ext uri="{BB962C8B-B14F-4D97-AF65-F5344CB8AC3E}">
        <p14:creationId xmlns:p14="http://schemas.microsoft.com/office/powerpoint/2010/main" xmlns="" val="15582317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8" name="Google Shape;245;p22"/>
          <p:cNvSpPr/>
          <p:nvPr/>
        </p:nvSpPr>
        <p:spPr>
          <a:xfrm>
            <a:off x="1108873" y="1619039"/>
            <a:ext cx="9974253" cy="2478523"/>
          </a:xfrm>
          <a:prstGeom prst="rect">
            <a:avLst/>
          </a:prstGeom>
          <a:ln/>
        </p:spPr>
        <p:style>
          <a:lnRef idx="2">
            <a:schemeClr val="accent5"/>
          </a:lnRef>
          <a:fillRef idx="1">
            <a:schemeClr val="lt1"/>
          </a:fillRef>
          <a:effectRef idx="0">
            <a:schemeClr val="accent5"/>
          </a:effectRef>
          <a:fontRef idx="minor">
            <a:schemeClr val="dk1"/>
          </a:fontRef>
        </p:style>
        <p:txBody>
          <a:bodyPr spcFirstLastPara="1" wrap="square" lIns="91425" tIns="45700" rIns="91425" bIns="45700" anchor="t" anchorCtr="0">
            <a:spAutoFit/>
          </a:bodyPr>
          <a:lstStyle/>
          <a:p>
            <a:pPr marL="457200" marR="1230630" lvl="0" indent="-457200" algn="just" rtl="0">
              <a:lnSpc>
                <a:spcPct val="107000"/>
              </a:lnSpc>
              <a:spcBef>
                <a:spcPts val="0"/>
              </a:spcBef>
              <a:spcAft>
                <a:spcPts val="0"/>
              </a:spcAft>
              <a:buClr>
                <a:schemeClr val="dk1"/>
              </a:buClr>
              <a:buSzPts val="2400"/>
              <a:buFont typeface="Book Antiqua"/>
              <a:buAutoNum type="arabicPeriod"/>
            </a:pPr>
            <a:r>
              <a:rPr lang="en-IN" sz="2400" b="1" dirty="0">
                <a:solidFill>
                  <a:schemeClr val="dk1"/>
                </a:solidFill>
                <a:latin typeface="Garamond"/>
                <a:ea typeface="Garamond"/>
                <a:cs typeface="Garamond"/>
                <a:sym typeface="Garamond"/>
              </a:rPr>
              <a:t>For Bankers to release the loan</a:t>
            </a:r>
            <a:endParaRPr dirty="0"/>
          </a:p>
          <a:p>
            <a:pPr marL="457200" marR="1230630" lvl="0" indent="-457200" algn="just" rtl="0">
              <a:lnSpc>
                <a:spcPct val="107000"/>
              </a:lnSpc>
              <a:spcBef>
                <a:spcPts val="800"/>
              </a:spcBef>
              <a:spcAft>
                <a:spcPts val="0"/>
              </a:spcAft>
              <a:buClr>
                <a:schemeClr val="dk1"/>
              </a:buClr>
              <a:buSzPts val="2400"/>
              <a:buFont typeface="Book Antiqua"/>
              <a:buAutoNum type="arabicPeriod"/>
            </a:pPr>
            <a:r>
              <a:rPr lang="en-IN" sz="2400" b="1" dirty="0">
                <a:solidFill>
                  <a:schemeClr val="dk1"/>
                </a:solidFill>
                <a:latin typeface="Garamond"/>
                <a:ea typeface="Garamond"/>
                <a:cs typeface="Garamond"/>
                <a:sym typeface="Garamond"/>
              </a:rPr>
              <a:t>Lenders to fund the project</a:t>
            </a:r>
            <a:endParaRPr dirty="0"/>
          </a:p>
          <a:p>
            <a:pPr marL="457200" marR="1230630" lvl="0" indent="-457200" algn="just" rtl="0">
              <a:lnSpc>
                <a:spcPct val="107000"/>
              </a:lnSpc>
              <a:spcBef>
                <a:spcPts val="800"/>
              </a:spcBef>
              <a:spcAft>
                <a:spcPts val="0"/>
              </a:spcAft>
              <a:buClr>
                <a:schemeClr val="dk1"/>
              </a:buClr>
              <a:buSzPts val="2400"/>
              <a:buFont typeface="Book Antiqua"/>
              <a:buAutoNum type="arabicPeriod"/>
            </a:pPr>
            <a:r>
              <a:rPr lang="en-IN" sz="2400" b="1" dirty="0">
                <a:solidFill>
                  <a:schemeClr val="dk1"/>
                </a:solidFill>
                <a:latin typeface="Garamond"/>
                <a:ea typeface="Garamond"/>
                <a:cs typeface="Garamond"/>
                <a:sym typeface="Garamond"/>
              </a:rPr>
              <a:t>Buyers to purchase the unit</a:t>
            </a:r>
            <a:endParaRPr dirty="0"/>
          </a:p>
          <a:p>
            <a:pPr marL="457200" marR="1230630" lvl="0" indent="-457200" algn="just" rtl="0">
              <a:lnSpc>
                <a:spcPct val="107000"/>
              </a:lnSpc>
              <a:spcBef>
                <a:spcPts val="800"/>
              </a:spcBef>
              <a:spcAft>
                <a:spcPts val="0"/>
              </a:spcAft>
              <a:buClr>
                <a:schemeClr val="dk1"/>
              </a:buClr>
              <a:buSzPts val="2400"/>
              <a:buFont typeface="Book Antiqua"/>
              <a:buAutoNum type="arabicPeriod"/>
            </a:pPr>
            <a:r>
              <a:rPr lang="en-IN" sz="2400" b="1" dirty="0">
                <a:solidFill>
                  <a:schemeClr val="dk1"/>
                </a:solidFill>
                <a:latin typeface="Garamond"/>
                <a:ea typeface="Garamond"/>
                <a:cs typeface="Garamond"/>
                <a:sym typeface="Garamond"/>
              </a:rPr>
              <a:t>Insurance company’s</a:t>
            </a:r>
            <a:endParaRPr dirty="0"/>
          </a:p>
          <a:p>
            <a:pPr marL="457200" marR="1230630" lvl="0" indent="-457200" algn="just" rtl="0">
              <a:lnSpc>
                <a:spcPct val="107000"/>
              </a:lnSpc>
              <a:spcBef>
                <a:spcPts val="800"/>
              </a:spcBef>
              <a:spcAft>
                <a:spcPts val="0"/>
              </a:spcAft>
              <a:buClr>
                <a:schemeClr val="dk1"/>
              </a:buClr>
              <a:buSzPts val="2400"/>
              <a:buFont typeface="Book Antiqua"/>
              <a:buAutoNum type="arabicPeriod"/>
            </a:pPr>
            <a:r>
              <a:rPr lang="en-IN" sz="2400" b="1" dirty="0">
                <a:solidFill>
                  <a:schemeClr val="dk1"/>
                </a:solidFill>
                <a:latin typeface="Garamond"/>
                <a:ea typeface="Garamond"/>
                <a:cs typeface="Garamond"/>
                <a:sym typeface="Garamond"/>
              </a:rPr>
              <a:t>Planning authority to release / Completion certificate</a:t>
            </a:r>
            <a:endParaRPr dirty="0"/>
          </a:p>
        </p:txBody>
      </p:sp>
      <p:sp>
        <p:nvSpPr>
          <p:cNvPr id="3" name="TextBox 2">
            <a:extLst>
              <a:ext uri="{FF2B5EF4-FFF2-40B4-BE49-F238E27FC236}">
                <a16:creationId xmlns:a16="http://schemas.microsoft.com/office/drawing/2014/main" xmlns="" id="{995049F8-673B-0DAD-1128-EB61B5D6601E}"/>
              </a:ext>
            </a:extLst>
          </p:cNvPr>
          <p:cNvSpPr txBox="1"/>
          <p:nvPr/>
        </p:nvSpPr>
        <p:spPr>
          <a:xfrm>
            <a:off x="1785019" y="516485"/>
            <a:ext cx="8328077" cy="584775"/>
          </a:xfrm>
          <a:prstGeom prst="rect">
            <a:avLst/>
          </a:prstGeom>
          <a:noFill/>
        </p:spPr>
        <p:txBody>
          <a:bodyPr wrap="square">
            <a:spAutoFit/>
          </a:bodyPr>
          <a:lstStyle/>
          <a:p>
            <a:pPr marL="0" marR="0" lvl="0" indent="0" algn="ctr" rtl="0">
              <a:spcBef>
                <a:spcPts val="0"/>
              </a:spcBef>
              <a:spcAft>
                <a:spcPts val="0"/>
              </a:spcAft>
              <a:buNone/>
            </a:pPr>
            <a:r>
              <a:rPr lang="en-IN" sz="3200" dirty="0">
                <a:solidFill>
                  <a:schemeClr val="dk1"/>
                </a:solidFill>
                <a:latin typeface="Book Antiqua"/>
                <a:ea typeface="Book Antiqua"/>
                <a:cs typeface="Book Antiqua"/>
                <a:sym typeface="Book Antiqua"/>
              </a:rPr>
              <a:t>RERA Registration is Mandatory </a:t>
            </a:r>
          </a:p>
        </p:txBody>
      </p:sp>
    </p:spTree>
    <p:extLst>
      <p:ext uri="{BB962C8B-B14F-4D97-AF65-F5344CB8AC3E}">
        <p14:creationId xmlns:p14="http://schemas.microsoft.com/office/powerpoint/2010/main" xmlns="" val="13965684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pic>
        <p:nvPicPr>
          <p:cNvPr id="4" name="Picture 3"/>
          <p:cNvPicPr/>
          <p:nvPr/>
        </p:nvPicPr>
        <p:blipFill>
          <a:blip r:embed="rId3"/>
          <a:stretch>
            <a:fillRect/>
          </a:stretch>
        </p:blipFill>
        <p:spPr>
          <a:xfrm>
            <a:off x="90461" y="167627"/>
            <a:ext cx="6301008" cy="6280150"/>
          </a:xfrm>
          <a:prstGeom prst="rect">
            <a:avLst/>
          </a:prstGeom>
        </p:spPr>
      </p:pic>
      <p:sp>
        <p:nvSpPr>
          <p:cNvPr id="6" name="Rectangle 5"/>
          <p:cNvSpPr/>
          <p:nvPr/>
        </p:nvSpPr>
        <p:spPr>
          <a:xfrm>
            <a:off x="6456784" y="2379306"/>
            <a:ext cx="5178489" cy="197809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2000" b="1" dirty="0">
                <a:latin typeface="Garamond" panose="02020404030301010803" pitchFamily="18" charset="0"/>
              </a:rPr>
              <a:t>Supreme Court Judgement  - Conclusion</a:t>
            </a:r>
          </a:p>
          <a:p>
            <a:pPr algn="ctr"/>
            <a:r>
              <a:rPr lang="en-US" sz="2000" b="1" dirty="0">
                <a:latin typeface="Garamond" panose="02020404030301010803" pitchFamily="18" charset="0"/>
              </a:rPr>
              <a:t>From WB-HIRA to WB-RERA</a:t>
            </a:r>
            <a:endParaRPr lang="en-IN" sz="2000" b="1" dirty="0">
              <a:latin typeface="Garamond" panose="02020404030301010803" pitchFamily="18" charset="0"/>
            </a:endParaRPr>
          </a:p>
        </p:txBody>
      </p:sp>
    </p:spTree>
    <p:extLst>
      <p:ext uri="{BB962C8B-B14F-4D97-AF65-F5344CB8AC3E}">
        <p14:creationId xmlns:p14="http://schemas.microsoft.com/office/powerpoint/2010/main" xmlns="" val="2524016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pic>
        <p:nvPicPr>
          <p:cNvPr id="5" name="Picture 4"/>
          <p:cNvPicPr/>
          <p:nvPr/>
        </p:nvPicPr>
        <p:blipFill>
          <a:blip r:embed="rId3"/>
          <a:stretch>
            <a:fillRect/>
          </a:stretch>
        </p:blipFill>
        <p:spPr>
          <a:xfrm>
            <a:off x="5663416" y="0"/>
            <a:ext cx="5682609" cy="6895323"/>
          </a:xfrm>
          <a:prstGeom prst="rect">
            <a:avLst/>
          </a:prstGeom>
        </p:spPr>
      </p:pic>
      <p:sp>
        <p:nvSpPr>
          <p:cNvPr id="6" name="Rectangle 5"/>
          <p:cNvSpPr/>
          <p:nvPr/>
        </p:nvSpPr>
        <p:spPr>
          <a:xfrm>
            <a:off x="242596" y="2458616"/>
            <a:ext cx="5178489" cy="197809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2000" b="1" dirty="0">
                <a:latin typeface="Garamond" panose="02020404030301010803" pitchFamily="18" charset="0"/>
              </a:rPr>
              <a:t>Supreme Court Judgement  - Conclusion</a:t>
            </a:r>
          </a:p>
          <a:p>
            <a:pPr algn="ctr"/>
            <a:r>
              <a:rPr lang="en-US" sz="2000" b="1" dirty="0">
                <a:latin typeface="Garamond" panose="02020404030301010803" pitchFamily="18" charset="0"/>
              </a:rPr>
              <a:t>From WB-HIRA to WB-RERA</a:t>
            </a:r>
            <a:endParaRPr lang="en-IN" sz="2000" b="1" dirty="0">
              <a:latin typeface="Garamond" panose="02020404030301010803" pitchFamily="18" charset="0"/>
            </a:endParaRPr>
          </a:p>
        </p:txBody>
      </p:sp>
    </p:spTree>
    <p:extLst>
      <p:ext uri="{BB962C8B-B14F-4D97-AF65-F5344CB8AC3E}">
        <p14:creationId xmlns:p14="http://schemas.microsoft.com/office/powerpoint/2010/main" xmlns="" val="5287864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pic>
        <p:nvPicPr>
          <p:cNvPr id="6" name="Picture 5"/>
          <p:cNvPicPr/>
          <p:nvPr/>
        </p:nvPicPr>
        <p:blipFill>
          <a:blip r:embed="rId3"/>
          <a:stretch>
            <a:fillRect/>
          </a:stretch>
        </p:blipFill>
        <p:spPr>
          <a:xfrm>
            <a:off x="709568" y="1596351"/>
            <a:ext cx="5808980" cy="3851910"/>
          </a:xfrm>
          <a:prstGeom prst="rect">
            <a:avLst/>
          </a:prstGeom>
        </p:spPr>
      </p:pic>
      <p:sp>
        <p:nvSpPr>
          <p:cNvPr id="7" name="Rectangle 6"/>
          <p:cNvSpPr/>
          <p:nvPr/>
        </p:nvSpPr>
        <p:spPr>
          <a:xfrm>
            <a:off x="6518548" y="2169367"/>
            <a:ext cx="5178489" cy="197809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2000" b="1" dirty="0">
                <a:latin typeface="Garamond" panose="02020404030301010803" pitchFamily="18" charset="0"/>
              </a:rPr>
              <a:t>Supreme Court Judgement  - Conclusion</a:t>
            </a:r>
          </a:p>
          <a:p>
            <a:pPr algn="ctr"/>
            <a:r>
              <a:rPr lang="en-US" sz="2000" b="1" dirty="0">
                <a:latin typeface="Garamond" panose="02020404030301010803" pitchFamily="18" charset="0"/>
              </a:rPr>
              <a:t>From WB-HIRA to WB-RERA</a:t>
            </a:r>
            <a:endParaRPr lang="en-IN" sz="2000" b="1" dirty="0">
              <a:latin typeface="Garamond" panose="02020404030301010803" pitchFamily="18" charset="0"/>
            </a:endParaRPr>
          </a:p>
        </p:txBody>
      </p:sp>
    </p:spTree>
    <p:extLst>
      <p:ext uri="{BB962C8B-B14F-4D97-AF65-F5344CB8AC3E}">
        <p14:creationId xmlns:p14="http://schemas.microsoft.com/office/powerpoint/2010/main" xmlns="" val="39728055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Rectangle 1"/>
          <p:cNvSpPr/>
          <p:nvPr/>
        </p:nvSpPr>
        <p:spPr>
          <a:xfrm>
            <a:off x="2604357" y="339164"/>
            <a:ext cx="7001362" cy="98527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107000"/>
              </a:lnSpc>
              <a:spcAft>
                <a:spcPts val="800"/>
              </a:spcAft>
            </a:pPr>
            <a:r>
              <a:rPr lang="en-IN" sz="2400" b="1" dirty="0">
                <a:latin typeface="Garamond" panose="02020404030301010803" pitchFamily="18" charset="0"/>
                <a:ea typeface="Calibri" panose="020F0502020204030204" pitchFamily="34" charset="0"/>
                <a:cs typeface="Times New Roman" panose="02020603050405020304" pitchFamily="18" charset="0"/>
              </a:rPr>
              <a:t>UNDER WB-RERA</a:t>
            </a:r>
            <a:endParaRPr lang="en-IN" sz="2400" dirty="0">
              <a:latin typeface="Garamond" panose="02020404030301010803"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2400" b="1" dirty="0">
                <a:latin typeface="Garamond" panose="02020404030301010803" pitchFamily="18" charset="0"/>
                <a:ea typeface="Calibri" panose="020F0502020204030204" pitchFamily="34" charset="0"/>
                <a:cs typeface="Times New Roman" panose="02020603050405020304" pitchFamily="18" charset="0"/>
              </a:rPr>
              <a:t>TOTAL PROJECTS REGISTERED – 2149 Projects</a:t>
            </a:r>
            <a:endParaRPr lang="en-IN" sz="2400" dirty="0">
              <a:effectLst/>
              <a:latin typeface="Garamond" panose="02020404030301010803" pitchFamily="18" charset="0"/>
              <a:ea typeface="Calibri" panose="020F0502020204030204" pitchFamily="34" charset="0"/>
              <a:cs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1591417" y="1623760"/>
            <a:ext cx="9027242" cy="4851686"/>
          </a:xfrm>
          <a:prstGeom prst="rect">
            <a:avLst/>
          </a:prstGeom>
        </p:spPr>
      </p:pic>
    </p:spTree>
    <p:extLst>
      <p:ext uri="{BB962C8B-B14F-4D97-AF65-F5344CB8AC3E}">
        <p14:creationId xmlns:p14="http://schemas.microsoft.com/office/powerpoint/2010/main" xmlns="" val="13498067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Rectangle 1"/>
          <p:cNvSpPr/>
          <p:nvPr/>
        </p:nvSpPr>
        <p:spPr>
          <a:xfrm>
            <a:off x="2907748" y="675066"/>
            <a:ext cx="6964040" cy="98527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107000"/>
              </a:lnSpc>
              <a:spcAft>
                <a:spcPts val="800"/>
              </a:spcAft>
            </a:pPr>
            <a:r>
              <a:rPr lang="en-IN" sz="2400" b="1" dirty="0">
                <a:latin typeface="Garamond" panose="02020404030301010803" pitchFamily="18" charset="0"/>
                <a:ea typeface="Calibri" panose="020F0502020204030204" pitchFamily="34" charset="0"/>
                <a:cs typeface="Times New Roman" panose="02020603050405020304" pitchFamily="18" charset="0"/>
              </a:rPr>
              <a:t>UNDER WB-RERA</a:t>
            </a:r>
            <a:endParaRPr lang="en-IN" sz="2400" dirty="0">
              <a:latin typeface="Garamond" panose="02020404030301010803"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2400" b="1" dirty="0">
                <a:latin typeface="Garamond" panose="02020404030301010803" pitchFamily="18" charset="0"/>
                <a:ea typeface="Calibri" panose="020F0502020204030204" pitchFamily="34" charset="0"/>
                <a:cs typeface="Times New Roman" panose="02020603050405020304" pitchFamily="18" charset="0"/>
              </a:rPr>
              <a:t>TOTAL PROJECTS REGISTERED – 2149 Projects</a:t>
            </a:r>
            <a:endParaRPr lang="en-IN" sz="2400" dirty="0">
              <a:effectLst/>
              <a:latin typeface="Garamond" panose="02020404030301010803" pitchFamily="18" charset="0"/>
              <a:ea typeface="Calibri" panose="020F0502020204030204" pitchFamily="34" charset="0"/>
              <a:cs typeface="Times New Roman" panose="02020603050405020304" pitchFamily="18" charset="0"/>
            </a:endParaRPr>
          </a:p>
        </p:txBody>
      </p:sp>
      <p:sp>
        <p:nvSpPr>
          <p:cNvPr id="4" name="Rectangle 3"/>
          <p:cNvSpPr/>
          <p:nvPr/>
        </p:nvSpPr>
        <p:spPr>
          <a:xfrm>
            <a:off x="1088571" y="2224232"/>
            <a:ext cx="10425406" cy="3648884"/>
          </a:xfrm>
          <a:prstGeom prst="rect">
            <a:avLst/>
          </a:prstGeom>
          <a:ln>
            <a:solidFill>
              <a:schemeClr val="tx1"/>
            </a:solidFill>
          </a:ln>
        </p:spPr>
        <p:txBody>
          <a:bodyPr wrap="square">
            <a:spAutoFit/>
          </a:bodyPr>
          <a:lstStyle/>
          <a:p>
            <a:pPr lvl="3" algn="just">
              <a:lnSpc>
                <a:spcPct val="107000"/>
              </a:lnSpc>
            </a:pPr>
            <a:r>
              <a:rPr lang="en-IN" sz="2400" dirty="0">
                <a:latin typeface="Book Antiqua" panose="02040602050305030304" pitchFamily="18" charset="0"/>
                <a:ea typeface="Calibri" panose="020F0502020204030204" pitchFamily="34" charset="0"/>
                <a:cs typeface="Times New Roman" panose="02020603050405020304" pitchFamily="18" charset="0"/>
              </a:rPr>
              <a:t>1. This indicates that 900 projects have already been registered during the Financial Year 2024-25 </a:t>
            </a:r>
            <a:r>
              <a:rPr lang="en-IN" sz="2400" dirty="0" err="1">
                <a:latin typeface="Book Antiqua" panose="02040602050305030304" pitchFamily="18" charset="0"/>
                <a:ea typeface="Calibri" panose="020F0502020204030204" pitchFamily="34" charset="0"/>
                <a:cs typeface="Times New Roman" panose="02020603050405020304" pitchFamily="18" charset="0"/>
              </a:rPr>
              <a:t>ie</a:t>
            </a:r>
            <a:r>
              <a:rPr lang="en-IN" sz="2400" dirty="0">
                <a:latin typeface="Book Antiqua" panose="02040602050305030304" pitchFamily="18" charset="0"/>
                <a:ea typeface="Calibri" panose="020F0502020204030204" pitchFamily="34" charset="0"/>
                <a:cs typeface="Times New Roman" panose="02020603050405020304" pitchFamily="18" charset="0"/>
              </a:rPr>
              <a:t>., from April 2024 to November 2024, which is a significant portion of the total projects registered and it is expected to reach </a:t>
            </a:r>
            <a:r>
              <a:rPr lang="en-IN" sz="2400" dirty="0" err="1">
                <a:latin typeface="Book Antiqua" panose="02040602050305030304" pitchFamily="18" charset="0"/>
                <a:ea typeface="Calibri" panose="020F0502020204030204" pitchFamily="34" charset="0"/>
                <a:cs typeface="Times New Roman" panose="02020603050405020304" pitchFamily="18" charset="0"/>
              </a:rPr>
              <a:t>upto</a:t>
            </a:r>
            <a:r>
              <a:rPr lang="en-IN" sz="2400" dirty="0">
                <a:latin typeface="Book Antiqua" panose="02040602050305030304" pitchFamily="18" charset="0"/>
                <a:ea typeface="Calibri" panose="020F0502020204030204" pitchFamily="34" charset="0"/>
                <a:cs typeface="Times New Roman" panose="02020603050405020304" pitchFamily="18" charset="0"/>
              </a:rPr>
              <a:t> 1000 projects on March 2025 which implies a rapid growth of the real estate market in the State.</a:t>
            </a:r>
            <a:endParaRPr lang="en-IN" sz="2400" dirty="0">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pPr>
            <a:r>
              <a:rPr lang="en-IN" sz="2400" dirty="0">
                <a:latin typeface="Book Antiqua" panose="02040602050305030304" pitchFamily="18" charset="0"/>
                <a:ea typeface="Calibri" panose="020F0502020204030204" pitchFamily="34" charset="0"/>
                <a:cs typeface="Times New Roman" panose="02020603050405020304" pitchFamily="18" charset="0"/>
              </a:rPr>
              <a:t> </a:t>
            </a:r>
            <a:endParaRPr lang="en-IN" sz="2400" dirty="0">
              <a:latin typeface="Calibri" panose="020F0502020204030204" pitchFamily="34" charset="0"/>
              <a:ea typeface="Calibri" panose="020F0502020204030204" pitchFamily="34" charset="0"/>
              <a:cs typeface="Times New Roman" panose="02020603050405020304" pitchFamily="18" charset="0"/>
            </a:endParaRPr>
          </a:p>
          <a:p>
            <a:pPr lvl="0" algn="just">
              <a:lnSpc>
                <a:spcPct val="107000"/>
              </a:lnSpc>
              <a:spcAft>
                <a:spcPts val="800"/>
              </a:spcAft>
            </a:pPr>
            <a:r>
              <a:rPr lang="en-IN" sz="2400" dirty="0">
                <a:latin typeface="Book Antiqua" panose="02040602050305030304" pitchFamily="18" charset="0"/>
                <a:ea typeface="Calibri" panose="020F0502020204030204" pitchFamily="34" charset="0"/>
                <a:cs typeface="Times New Roman" panose="02020603050405020304" pitchFamily="18" charset="0"/>
              </a:rPr>
              <a:t>2. However, the number of real estate projects typically fluctuates based on market conditions, seasonal trends, and regional factors, highest number of projects are registered during the month May 2024.</a:t>
            </a:r>
            <a:endParaRPr lang="en-IN" sz="2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27340459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118109" y="1552061"/>
            <a:ext cx="8476007" cy="4546452"/>
          </a:xfrm>
          <a:prstGeom prst="rect">
            <a:avLst/>
          </a:prstGeom>
        </p:spPr>
      </p:pic>
      <p:sp>
        <p:nvSpPr>
          <p:cNvPr id="6" name="Rectangle 5"/>
          <p:cNvSpPr/>
          <p:nvPr/>
        </p:nvSpPr>
        <p:spPr>
          <a:xfrm>
            <a:off x="8902025" y="1517814"/>
            <a:ext cx="3187338" cy="2980175"/>
          </a:xfrm>
          <a:prstGeom prst="rect">
            <a:avLst/>
          </a:prstGeom>
        </p:spPr>
        <p:txBody>
          <a:bodyPr wrap="square">
            <a:spAutoFit/>
          </a:bodyPr>
          <a:lstStyle/>
          <a:p>
            <a:pPr lvl="0" algn="just">
              <a:lnSpc>
                <a:spcPct val="107000"/>
              </a:lnSpc>
              <a:spcAft>
                <a:spcPts val="800"/>
              </a:spcAft>
            </a:pPr>
            <a:r>
              <a:rPr lang="en-IN" sz="1600" b="1" u="sng" dirty="0">
                <a:latin typeface="Book Antiqua" panose="02040602050305030304" pitchFamily="18" charset="0"/>
                <a:ea typeface="Calibri" panose="020F0502020204030204" pitchFamily="34" charset="0"/>
                <a:cs typeface="Times New Roman" panose="02020603050405020304" pitchFamily="18" charset="0"/>
              </a:rPr>
              <a:t>Kolkata</a:t>
            </a:r>
            <a:r>
              <a:rPr lang="en-IN" sz="1600" dirty="0">
                <a:latin typeface="Book Antiqua" panose="02040602050305030304" pitchFamily="18" charset="0"/>
                <a:ea typeface="Calibri" panose="020F0502020204030204" pitchFamily="34" charset="0"/>
                <a:cs typeface="Times New Roman" panose="02020603050405020304" pitchFamily="18" charset="0"/>
              </a:rPr>
              <a:t> is indeed one of the major real estate markets in West Bengal and has historically been a significant hub for both residential and commercial real estate. The city's real estate market is influenced by various factors, including its strategic location, infrastructure development, economic growth, and demographic trends.</a:t>
            </a:r>
            <a:endParaRPr lang="en-IN" sz="1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2604357" y="311172"/>
            <a:ext cx="7001362" cy="98527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ctr">
              <a:lnSpc>
                <a:spcPct val="107000"/>
              </a:lnSpc>
              <a:spcAft>
                <a:spcPts val="800"/>
              </a:spcAft>
            </a:pPr>
            <a:r>
              <a:rPr lang="en-IN" sz="2400" b="1" dirty="0">
                <a:latin typeface="Garamond" panose="02020404030301010803" pitchFamily="18" charset="0"/>
                <a:ea typeface="Calibri" panose="020F0502020204030204" pitchFamily="34" charset="0"/>
                <a:cs typeface="Times New Roman" panose="02020603050405020304" pitchFamily="18" charset="0"/>
              </a:rPr>
              <a:t>UNDER WB-RERA</a:t>
            </a:r>
            <a:endParaRPr lang="en-IN" sz="2400" dirty="0">
              <a:latin typeface="Garamond" panose="02020404030301010803" pitchFamily="18" charset="0"/>
              <a:ea typeface="Calibri" panose="020F0502020204030204" pitchFamily="34" charset="0"/>
              <a:cs typeface="Times New Roman" panose="02020603050405020304" pitchFamily="18" charset="0"/>
            </a:endParaRPr>
          </a:p>
          <a:p>
            <a:pPr algn="ctr">
              <a:lnSpc>
                <a:spcPct val="107000"/>
              </a:lnSpc>
              <a:spcAft>
                <a:spcPts val="800"/>
              </a:spcAft>
            </a:pPr>
            <a:r>
              <a:rPr lang="en-IN" sz="2400" b="1" dirty="0">
                <a:latin typeface="Garamond" panose="02020404030301010803" pitchFamily="18" charset="0"/>
                <a:ea typeface="Calibri" panose="020F0502020204030204" pitchFamily="34" charset="0"/>
                <a:cs typeface="Times New Roman" panose="02020603050405020304" pitchFamily="18" charset="0"/>
              </a:rPr>
              <a:t>TOTAL PROJECTS REGISTERED – 2149 Projects</a:t>
            </a:r>
            <a:endParaRPr lang="en-IN" sz="2400" dirty="0">
              <a:effectLst/>
              <a:latin typeface="Garamond" panose="020204040303010108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19051371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Rectangle 1"/>
          <p:cNvSpPr/>
          <p:nvPr/>
        </p:nvSpPr>
        <p:spPr>
          <a:xfrm>
            <a:off x="3075699" y="451132"/>
            <a:ext cx="6320227" cy="9233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IN" sz="1800" b="1" dirty="0">
                <a:latin typeface="Garamond" panose="02020404030301010803" pitchFamily="18" charset="0"/>
              </a:rPr>
              <a:t>UNDER HIRA (Housing Industry Regulatory Authority)</a:t>
            </a:r>
          </a:p>
          <a:p>
            <a:endParaRPr lang="en-IN" sz="1800" dirty="0">
              <a:latin typeface="Garamond" panose="02020404030301010803" pitchFamily="18" charset="0"/>
            </a:endParaRPr>
          </a:p>
          <a:p>
            <a:r>
              <a:rPr lang="en-IN" sz="1800" b="1" dirty="0">
                <a:latin typeface="Garamond" panose="02020404030301010803" pitchFamily="18" charset="0"/>
              </a:rPr>
              <a:t>TOTAL PROJECTS REGISTERED – 1277 Projects</a:t>
            </a:r>
            <a:endParaRPr lang="en-IN" sz="1800" dirty="0">
              <a:latin typeface="Garamond" panose="02020404030301010803" pitchFamily="18" charset="0"/>
            </a:endParaRPr>
          </a:p>
        </p:txBody>
      </p:sp>
      <p:pic>
        <p:nvPicPr>
          <p:cNvPr id="4" name="Picture 3"/>
          <p:cNvPicPr/>
          <p:nvPr/>
        </p:nvPicPr>
        <p:blipFill>
          <a:blip r:embed="rId3"/>
          <a:stretch>
            <a:fillRect/>
          </a:stretch>
        </p:blipFill>
        <p:spPr>
          <a:xfrm>
            <a:off x="1526857" y="1568397"/>
            <a:ext cx="9893812" cy="5009683"/>
          </a:xfrm>
          <a:prstGeom prst="rect">
            <a:avLst/>
          </a:prstGeom>
          <a:ln>
            <a:solidFill>
              <a:schemeClr val="accent1">
                <a:lumMod val="50000"/>
              </a:schemeClr>
            </a:solidFill>
          </a:ln>
        </p:spPr>
      </p:pic>
    </p:spTree>
    <p:extLst>
      <p:ext uri="{BB962C8B-B14F-4D97-AF65-F5344CB8AC3E}">
        <p14:creationId xmlns:p14="http://schemas.microsoft.com/office/powerpoint/2010/main" xmlns="" val="37303859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Rectangle 5"/>
          <p:cNvSpPr/>
          <p:nvPr/>
        </p:nvSpPr>
        <p:spPr>
          <a:xfrm>
            <a:off x="556726" y="644605"/>
            <a:ext cx="5480179" cy="3701911"/>
          </a:xfrm>
          <a:prstGeom prst="rect">
            <a:avLst/>
          </a:prstGeom>
          <a:ln>
            <a:solidFill>
              <a:schemeClr val="tx1"/>
            </a:solidFill>
          </a:ln>
        </p:spPr>
        <p:txBody>
          <a:bodyPr wrap="square">
            <a:spAutoFit/>
          </a:bodyPr>
          <a:lstStyle/>
          <a:p>
            <a:pPr lvl="0" algn="just">
              <a:lnSpc>
                <a:spcPct val="107000"/>
              </a:lnSpc>
              <a:spcAft>
                <a:spcPts val="800"/>
              </a:spcAft>
            </a:pPr>
            <a:r>
              <a:rPr lang="en-IN" sz="2000" dirty="0">
                <a:latin typeface="Book Antiqua" panose="02040602050305030304" pitchFamily="18" charset="0"/>
                <a:ea typeface="Calibri" panose="020F0502020204030204" pitchFamily="34" charset="0"/>
                <a:cs typeface="Times New Roman" panose="02020603050405020304" pitchFamily="18" charset="0"/>
              </a:rPr>
              <a:t>The judgment by the Supreme Court of India on May 4, 2021, brought a significant shift in the regulatory framework for real estate projects in West Bengal. After the Supreme Court ruling, the registration of real estate projects in West Bengal was mandated to take place under </a:t>
            </a:r>
            <a:r>
              <a:rPr lang="en-IN" sz="2000" b="1" dirty="0">
                <a:latin typeface="Book Antiqua" panose="02040602050305030304" pitchFamily="18" charset="0"/>
                <a:ea typeface="Calibri" panose="020F0502020204030204" pitchFamily="34" charset="0"/>
                <a:cs typeface="Times New Roman" panose="02020603050405020304" pitchFamily="18" charset="0"/>
              </a:rPr>
              <a:t>WB RERA</a:t>
            </a:r>
            <a:r>
              <a:rPr lang="en-IN" sz="2000" dirty="0">
                <a:latin typeface="Book Antiqua" panose="02040602050305030304" pitchFamily="18" charset="0"/>
                <a:ea typeface="Calibri" panose="020F0502020204030204" pitchFamily="34" charset="0"/>
                <a:cs typeface="Times New Roman" panose="02020603050405020304" pitchFamily="18" charset="0"/>
              </a:rPr>
              <a:t> (West Bengal Real Estate Regulatory Authority), aligning the state’s regulatory framework with the provisions of the </a:t>
            </a:r>
            <a:r>
              <a:rPr lang="en-IN" sz="2000" b="1" dirty="0">
                <a:latin typeface="Book Antiqua" panose="02040602050305030304" pitchFamily="18" charset="0"/>
                <a:ea typeface="Calibri" panose="020F0502020204030204" pitchFamily="34" charset="0"/>
                <a:cs typeface="Times New Roman" panose="02020603050405020304" pitchFamily="18" charset="0"/>
              </a:rPr>
              <a:t>Real Estate (Regulation and Development) Act (RERA)</a:t>
            </a:r>
            <a:r>
              <a:rPr lang="en-IN" sz="2000" dirty="0">
                <a:latin typeface="Book Antiqua" panose="02040602050305030304" pitchFamily="18" charset="0"/>
                <a:ea typeface="Calibri" panose="020F0502020204030204" pitchFamily="34" charset="0"/>
                <a:cs typeface="Times New Roman" panose="02020603050405020304" pitchFamily="18" charset="0"/>
              </a:rPr>
              <a:t>, 2016.</a:t>
            </a:r>
            <a:endParaRPr lang="en-IN" sz="2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6214187" y="3399448"/>
            <a:ext cx="5682343" cy="2726900"/>
          </a:xfrm>
          <a:prstGeom prst="rect">
            <a:avLst/>
          </a:prstGeom>
          <a:ln>
            <a:solidFill>
              <a:schemeClr val="tx1"/>
            </a:solidFill>
          </a:ln>
        </p:spPr>
        <p:txBody>
          <a:bodyPr wrap="square">
            <a:spAutoFit/>
          </a:bodyPr>
          <a:lstStyle/>
          <a:p>
            <a:pPr lvl="0" algn="just">
              <a:lnSpc>
                <a:spcPct val="107000"/>
              </a:lnSpc>
              <a:spcAft>
                <a:spcPts val="800"/>
              </a:spcAft>
            </a:pPr>
            <a:r>
              <a:rPr lang="en-IN" sz="2000" dirty="0">
                <a:latin typeface="Book Antiqua" panose="02040602050305030304" pitchFamily="18" charset="0"/>
                <a:ea typeface="Calibri" panose="020F0502020204030204" pitchFamily="34" charset="0"/>
                <a:cs typeface="Times New Roman" panose="02020603050405020304" pitchFamily="18" charset="0"/>
              </a:rPr>
              <a:t>There are no registrations further made under West Bengal Housing Industry Regulation Act (WB HIRA) after May 2021 and the registrations are shown separately in the WB RERA Website which aims to enhance transparency, protect homebuyers’ interests, and streamline real estate project registrations and regulations across the country.</a:t>
            </a:r>
            <a:endParaRPr lang="en-IN" sz="20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File:Logo of the Supreme Court of India.png - Wikimedia Commons"/>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7862660" y="386151"/>
            <a:ext cx="2587625" cy="258762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8411915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Rectangle 3"/>
          <p:cNvSpPr/>
          <p:nvPr/>
        </p:nvSpPr>
        <p:spPr>
          <a:xfrm>
            <a:off x="3317411" y="273850"/>
            <a:ext cx="6320227" cy="9233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IN" sz="1800" b="1" dirty="0">
                <a:latin typeface="Garamond" panose="02020404030301010803" pitchFamily="18" charset="0"/>
              </a:rPr>
              <a:t>UNDER HIRA (Housing Industry Regulatory Authority)</a:t>
            </a:r>
          </a:p>
          <a:p>
            <a:endParaRPr lang="en-IN" sz="1800" dirty="0">
              <a:latin typeface="Garamond" panose="02020404030301010803" pitchFamily="18" charset="0"/>
            </a:endParaRPr>
          </a:p>
          <a:p>
            <a:r>
              <a:rPr lang="en-IN" sz="1800" b="1" dirty="0">
                <a:latin typeface="Garamond" panose="02020404030301010803" pitchFamily="18" charset="0"/>
              </a:rPr>
              <a:t>TOTAL PROJECTS REGISTERED – 1277 Projects</a:t>
            </a:r>
            <a:endParaRPr lang="en-IN" sz="1800" dirty="0">
              <a:latin typeface="Garamond" panose="02020404030301010803" pitchFamily="18" charset="0"/>
            </a:endParaRPr>
          </a:p>
        </p:txBody>
      </p:sp>
      <p:pic>
        <p:nvPicPr>
          <p:cNvPr id="6" name="Picture 5"/>
          <p:cNvPicPr>
            <a:picLocks noChangeAspect="1"/>
          </p:cNvPicPr>
          <p:nvPr/>
        </p:nvPicPr>
        <p:blipFill>
          <a:blip r:embed="rId3"/>
          <a:stretch>
            <a:fillRect/>
          </a:stretch>
        </p:blipFill>
        <p:spPr>
          <a:xfrm>
            <a:off x="232383" y="1539784"/>
            <a:ext cx="8158314" cy="4375824"/>
          </a:xfrm>
          <a:prstGeom prst="rect">
            <a:avLst/>
          </a:prstGeom>
        </p:spPr>
      </p:pic>
      <p:sp>
        <p:nvSpPr>
          <p:cNvPr id="7" name="Rectangle 6"/>
          <p:cNvSpPr/>
          <p:nvPr/>
        </p:nvSpPr>
        <p:spPr>
          <a:xfrm>
            <a:off x="8565503" y="1539784"/>
            <a:ext cx="3651381" cy="2858475"/>
          </a:xfrm>
          <a:prstGeom prst="rect">
            <a:avLst/>
          </a:prstGeom>
        </p:spPr>
        <p:txBody>
          <a:bodyPr wrap="square">
            <a:spAutoFit/>
          </a:bodyPr>
          <a:lstStyle/>
          <a:p>
            <a:pPr lvl="0" algn="just">
              <a:lnSpc>
                <a:spcPct val="107000"/>
              </a:lnSpc>
              <a:spcAft>
                <a:spcPts val="800"/>
              </a:spcAft>
            </a:pPr>
            <a:r>
              <a:rPr lang="en-IN" b="1" dirty="0">
                <a:latin typeface="Book Antiqua" panose="02040602050305030304" pitchFamily="18" charset="0"/>
                <a:ea typeface="Calibri" panose="020F0502020204030204" pitchFamily="34" charset="0"/>
                <a:cs typeface="Times New Roman" panose="02020603050405020304" pitchFamily="18" charset="0"/>
              </a:rPr>
              <a:t>North 24 </a:t>
            </a:r>
            <a:r>
              <a:rPr lang="en-IN" b="1" dirty="0" err="1">
                <a:latin typeface="Book Antiqua" panose="02040602050305030304" pitchFamily="18" charset="0"/>
                <a:ea typeface="Calibri" panose="020F0502020204030204" pitchFamily="34" charset="0"/>
                <a:cs typeface="Times New Roman" panose="02020603050405020304" pitchFamily="18" charset="0"/>
              </a:rPr>
              <a:t>Parganas</a:t>
            </a:r>
            <a:r>
              <a:rPr lang="en-IN" dirty="0">
                <a:latin typeface="Book Antiqua" panose="02040602050305030304" pitchFamily="18" charset="0"/>
                <a:ea typeface="Calibri" panose="020F0502020204030204" pitchFamily="34" charset="0"/>
                <a:cs typeface="Times New Roman" panose="02020603050405020304" pitchFamily="18" charset="0"/>
              </a:rPr>
              <a:t>, a district adjacent to Kolkata, has seen rapid urbanization due to the city’s expansion and Kolkata, as the capital city of West Bengal, is a major urban hub with a large and growing population, driving demand for both residential and commercial properties are among the most urbanized and economically active districts in West Bengal, making them prime locations for real estate development registered under </a:t>
            </a:r>
            <a:r>
              <a:rPr lang="en-IN" b="1" dirty="0">
                <a:latin typeface="Book Antiqua" panose="02040602050305030304" pitchFamily="18" charset="0"/>
                <a:ea typeface="Calibri" panose="020F0502020204030204" pitchFamily="34" charset="0"/>
                <a:cs typeface="Times New Roman" panose="02020603050405020304" pitchFamily="18" charset="0"/>
              </a:rPr>
              <a:t>WB HIRA</a:t>
            </a:r>
            <a:r>
              <a:rPr lang="en-IN" dirty="0">
                <a:latin typeface="Book Antiqua" panose="02040602050305030304" pitchFamily="18" charset="0"/>
                <a:ea typeface="Calibri" panose="020F0502020204030204" pitchFamily="34" charset="0"/>
                <a:cs typeface="Times New Roman" panose="02020603050405020304" pitchFamily="18" charset="0"/>
              </a:rPr>
              <a:t> (West Bengal Housing Industry Regulation Act).</a:t>
            </a:r>
            <a:endParaRPr lang="en-IN"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Rectangle 7"/>
          <p:cNvSpPr/>
          <p:nvPr/>
        </p:nvSpPr>
        <p:spPr>
          <a:xfrm>
            <a:off x="8565504" y="4552566"/>
            <a:ext cx="3554962" cy="1169551"/>
          </a:xfrm>
          <a:prstGeom prst="rect">
            <a:avLst/>
          </a:prstGeom>
        </p:spPr>
        <p:txBody>
          <a:bodyPr wrap="square">
            <a:spAutoFit/>
          </a:bodyPr>
          <a:lstStyle/>
          <a:p>
            <a:r>
              <a:rPr lang="en-IN" dirty="0">
                <a:latin typeface="Book Antiqua" panose="02040602050305030304" pitchFamily="18" charset="0"/>
                <a:ea typeface="Calibri" panose="020F0502020204030204" pitchFamily="34" charset="0"/>
                <a:cs typeface="Times New Roman" panose="02020603050405020304" pitchFamily="18" charset="0"/>
              </a:rPr>
              <a:t>With Kolkata being the commercial and cultural heart of the state and North 24 </a:t>
            </a:r>
            <a:r>
              <a:rPr lang="en-IN" dirty="0" err="1">
                <a:latin typeface="Book Antiqua" panose="02040602050305030304" pitchFamily="18" charset="0"/>
                <a:ea typeface="Calibri" panose="020F0502020204030204" pitchFamily="34" charset="0"/>
                <a:cs typeface="Times New Roman" panose="02020603050405020304" pitchFamily="18" charset="0"/>
              </a:rPr>
              <a:t>Parganas</a:t>
            </a:r>
            <a:r>
              <a:rPr lang="en-IN" dirty="0">
                <a:latin typeface="Book Antiqua" panose="02040602050305030304" pitchFamily="18" charset="0"/>
                <a:ea typeface="Calibri" panose="020F0502020204030204" pitchFamily="34" charset="0"/>
                <a:cs typeface="Times New Roman" panose="02020603050405020304" pitchFamily="18" charset="0"/>
              </a:rPr>
              <a:t> becoming an extension of the city, these regions continue to be key hotspots for real estate development</a:t>
            </a:r>
            <a:endParaRPr lang="en-IN" dirty="0"/>
          </a:p>
        </p:txBody>
      </p:sp>
    </p:spTree>
    <p:extLst>
      <p:ext uri="{BB962C8B-B14F-4D97-AF65-F5344CB8AC3E}">
        <p14:creationId xmlns:p14="http://schemas.microsoft.com/office/powerpoint/2010/main" xmlns="" val="3143857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9" name="Google Shape;90;p3"/>
          <p:cNvSpPr txBox="1"/>
          <p:nvPr/>
        </p:nvSpPr>
        <p:spPr>
          <a:xfrm>
            <a:off x="1066562" y="487463"/>
            <a:ext cx="9878246" cy="818823"/>
          </a:xfrm>
          <a:prstGeom prst="rect">
            <a:avLst/>
          </a:prstGeom>
          <a:noFill/>
          <a:ln w="9525" cap="flat" cmpd="sng">
            <a:solidFill>
              <a:srgbClr val="E7E6E7"/>
            </a:solidFill>
            <a:prstDash val="solid"/>
            <a:round/>
            <a:headEnd type="none" w="sm" len="sm"/>
            <a:tailEnd type="none" w="sm" len="sm"/>
          </a:ln>
        </p:spPr>
        <p:txBody>
          <a:bodyPr spcFirstLastPara="1" wrap="square" lIns="91425" tIns="45700" rIns="91425" bIns="45700" anchor="b" anchorCtr="0">
            <a:normAutofit/>
          </a:bodyPr>
          <a:lstStyle/>
          <a:p>
            <a:r>
              <a:rPr lang="en-US" sz="2000" b="1" dirty="0">
                <a:latin typeface="Garamond" panose="02020404030301010803" pitchFamily="18" charset="0"/>
              </a:rPr>
              <a:t>Real Estate Sector Challenges - </a:t>
            </a:r>
          </a:p>
          <a:p>
            <a:r>
              <a:rPr lang="en-US" sz="2000" b="1" dirty="0">
                <a:latin typeface="Garamond" panose="02020404030301010803" pitchFamily="18" charset="0"/>
              </a:rPr>
              <a:t>GOVT INTERVENTION, MARKET SENTIMENTS AND NATURAL CALAMITIES</a:t>
            </a:r>
            <a:r>
              <a:rPr lang="en-US" b="1" dirty="0"/>
              <a:t> </a:t>
            </a:r>
            <a:endParaRPr lang="en-US" sz="3200" dirty="0"/>
          </a:p>
        </p:txBody>
      </p:sp>
      <p:sp>
        <p:nvSpPr>
          <p:cNvPr id="2" name="Rectangle 1"/>
          <p:cNvSpPr/>
          <p:nvPr/>
        </p:nvSpPr>
        <p:spPr>
          <a:xfrm>
            <a:off x="1066562" y="1651518"/>
            <a:ext cx="9878246" cy="500733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en-US" sz="2400" dirty="0">
                <a:solidFill>
                  <a:schemeClr val="tx1"/>
                </a:solidFill>
                <a:latin typeface="Garamond" panose="02020404030301010803" pitchFamily="18" charset="0"/>
              </a:rPr>
              <a:t>Demonetization in 2016</a:t>
            </a:r>
          </a:p>
          <a:p>
            <a:pPr marL="342900" indent="-342900">
              <a:buAutoNum type="arabicPeriod"/>
            </a:pPr>
            <a:r>
              <a:rPr lang="en-US" sz="2400" dirty="0">
                <a:solidFill>
                  <a:schemeClr val="tx1"/>
                </a:solidFill>
                <a:latin typeface="Garamond" panose="02020404030301010803" pitchFamily="18" charset="0"/>
              </a:rPr>
              <a:t>RERA 2016</a:t>
            </a:r>
          </a:p>
          <a:p>
            <a:pPr marL="342900" indent="-342900">
              <a:buAutoNum type="arabicPeriod"/>
            </a:pPr>
            <a:r>
              <a:rPr lang="en-US" sz="2400" dirty="0">
                <a:solidFill>
                  <a:schemeClr val="tx1"/>
                </a:solidFill>
                <a:latin typeface="Garamond" panose="02020404030301010803" pitchFamily="18" charset="0"/>
              </a:rPr>
              <a:t>IBC 2016</a:t>
            </a:r>
          </a:p>
          <a:p>
            <a:pPr marL="342900" indent="-342900">
              <a:buAutoNum type="arabicPeriod"/>
            </a:pPr>
            <a:r>
              <a:rPr lang="en-US" sz="2400" dirty="0">
                <a:solidFill>
                  <a:schemeClr val="tx1"/>
                </a:solidFill>
                <a:latin typeface="Garamond" panose="02020404030301010803" pitchFamily="18" charset="0"/>
              </a:rPr>
              <a:t>GST 2017</a:t>
            </a:r>
          </a:p>
          <a:p>
            <a:pPr marL="342900" indent="-342900">
              <a:buAutoNum type="arabicPeriod"/>
            </a:pPr>
            <a:r>
              <a:rPr lang="en-US" sz="2400" dirty="0">
                <a:solidFill>
                  <a:schemeClr val="tx1"/>
                </a:solidFill>
                <a:latin typeface="Garamond" panose="02020404030301010803" pitchFamily="18" charset="0"/>
              </a:rPr>
              <a:t>Finance Act </a:t>
            </a:r>
          </a:p>
          <a:p>
            <a:pPr marL="342900" indent="-342900">
              <a:buAutoNum type="arabicPeriod"/>
            </a:pPr>
            <a:r>
              <a:rPr lang="en-US" sz="2400" dirty="0">
                <a:solidFill>
                  <a:schemeClr val="tx1"/>
                </a:solidFill>
                <a:latin typeface="Garamond" panose="02020404030301010803" pitchFamily="18" charset="0"/>
              </a:rPr>
              <a:t>NBFC Crises</a:t>
            </a:r>
          </a:p>
          <a:p>
            <a:pPr marL="342900" indent="-342900">
              <a:buAutoNum type="arabicPeriod"/>
            </a:pPr>
            <a:r>
              <a:rPr lang="en-US" sz="2400" dirty="0">
                <a:solidFill>
                  <a:schemeClr val="tx1"/>
                </a:solidFill>
                <a:latin typeface="Garamond" panose="02020404030301010803" pitchFamily="18" charset="0"/>
              </a:rPr>
              <a:t>Liquidity Crises</a:t>
            </a:r>
          </a:p>
          <a:p>
            <a:pPr marL="342900" indent="-342900">
              <a:buAutoNum type="arabicPeriod"/>
            </a:pPr>
            <a:r>
              <a:rPr lang="en-US" sz="2400" dirty="0">
                <a:solidFill>
                  <a:schemeClr val="tx1"/>
                </a:solidFill>
                <a:latin typeface="Garamond" panose="02020404030301010803" pitchFamily="18" charset="0"/>
              </a:rPr>
              <a:t>Investors left the Sector</a:t>
            </a:r>
          </a:p>
          <a:p>
            <a:pPr marL="342900" indent="-342900">
              <a:buAutoNum type="arabicPeriod"/>
            </a:pPr>
            <a:r>
              <a:rPr lang="en-US" sz="2400" dirty="0">
                <a:solidFill>
                  <a:schemeClr val="tx1"/>
                </a:solidFill>
                <a:latin typeface="Garamond" panose="02020404030301010803" pitchFamily="18" charset="0"/>
              </a:rPr>
              <a:t>Covid 19 followed by lockdown</a:t>
            </a:r>
          </a:p>
          <a:p>
            <a:endParaRPr lang="en-US" sz="2400" dirty="0">
              <a:solidFill>
                <a:schemeClr val="tx1"/>
              </a:solidFill>
              <a:latin typeface="Garamond" panose="02020404030301010803" pitchFamily="18" charset="0"/>
            </a:endParaRPr>
          </a:p>
          <a:p>
            <a:endParaRPr lang="en-US" sz="2400" dirty="0">
              <a:solidFill>
                <a:schemeClr val="tx1"/>
              </a:solidFill>
              <a:latin typeface="Garamond" panose="02020404030301010803" pitchFamily="18" charset="0"/>
            </a:endParaRPr>
          </a:p>
          <a:p>
            <a:pPr algn="ctr"/>
            <a:r>
              <a:rPr lang="en-US" sz="2400" b="1" dirty="0">
                <a:solidFill>
                  <a:schemeClr val="tx1"/>
                </a:solidFill>
                <a:latin typeface="Garamond" panose="02020404030301010803" pitchFamily="18" charset="0"/>
              </a:rPr>
              <a:t>All these Challenges are taken as an opportunity and the Industry has Tripled its Business and Growth</a:t>
            </a:r>
          </a:p>
          <a:p>
            <a:pPr marL="342900" indent="-342900">
              <a:buAutoNum type="arabicPeriod"/>
            </a:pPr>
            <a:endParaRPr lang="en-IN" sz="2400" dirty="0">
              <a:solidFill>
                <a:schemeClr val="tx1"/>
              </a:solidFill>
            </a:endParaRPr>
          </a:p>
        </p:txBody>
      </p:sp>
    </p:spTree>
    <p:extLst>
      <p:ext uri="{BB962C8B-B14F-4D97-AF65-F5344CB8AC3E}">
        <p14:creationId xmlns:p14="http://schemas.microsoft.com/office/powerpoint/2010/main" xmlns="" val="397748222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Rectangle 1"/>
          <p:cNvSpPr/>
          <p:nvPr/>
        </p:nvSpPr>
        <p:spPr>
          <a:xfrm>
            <a:off x="2067565" y="589691"/>
            <a:ext cx="8765275" cy="470898"/>
          </a:xfrm>
          <a:prstGeom prst="rect">
            <a:avLst/>
          </a:prstGeom>
        </p:spPr>
        <p:txBody>
          <a:bodyPr wrap="square">
            <a:spAutoFit/>
          </a:bodyPr>
          <a:lstStyle/>
          <a:p>
            <a:pPr algn="ctr">
              <a:lnSpc>
                <a:spcPct val="107000"/>
              </a:lnSpc>
              <a:spcAft>
                <a:spcPts val="800"/>
              </a:spcAft>
            </a:pPr>
            <a:r>
              <a:rPr lang="en-IN" sz="2400" b="1" u="sng" dirty="0">
                <a:latin typeface="Book Antiqua" panose="02040602050305030304" pitchFamily="18" charset="0"/>
                <a:ea typeface="Calibri" panose="020F0502020204030204" pitchFamily="34" charset="0"/>
                <a:cs typeface="Times New Roman" panose="02020603050405020304" pitchFamily="18" charset="0"/>
              </a:rPr>
              <a:t>Key Implications of the Shift from WB HIRA to WB RERA:</a:t>
            </a:r>
            <a:endParaRPr lang="en-IN" sz="2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8" name="Diagram 7"/>
          <p:cNvGraphicFramePr/>
          <p:nvPr>
            <p:extLst>
              <p:ext uri="{D42A27DB-BD31-4B8C-83A1-F6EECF244321}">
                <p14:modId xmlns:p14="http://schemas.microsoft.com/office/powerpoint/2010/main" xmlns="" val="3872615362"/>
              </p:ext>
            </p:extLst>
          </p:nvPr>
        </p:nvGraphicFramePr>
        <p:xfrm>
          <a:off x="2358571" y="1400800"/>
          <a:ext cx="7923764" cy="50746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6466451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342;p19"/>
          <p:cNvSpPr txBox="1">
            <a:spLocks/>
          </p:cNvSpPr>
          <p:nvPr/>
        </p:nvSpPr>
        <p:spPr>
          <a:xfrm>
            <a:off x="1277904" y="509525"/>
            <a:ext cx="9917570" cy="600818"/>
          </a:xfrm>
          <a:prstGeom prst="rect">
            <a:avLst/>
          </a:prstGeom>
          <a:ln/>
        </p:spPr>
        <p:style>
          <a:lnRef idx="2">
            <a:schemeClr val="accent5"/>
          </a:lnRef>
          <a:fillRef idx="1">
            <a:schemeClr val="lt1"/>
          </a:fillRef>
          <a:effectRef idx="0">
            <a:schemeClr val="accent5"/>
          </a:effectRef>
          <a:fontRef idx="minor">
            <a:schemeClr val="dk1"/>
          </a:fontRef>
        </p:style>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3200" b="1" dirty="0">
                <a:latin typeface="Garamond"/>
                <a:ea typeface="Garamond"/>
                <a:cs typeface="Garamond"/>
                <a:sym typeface="Garamond"/>
              </a:rPr>
              <a:t>Obligation of Promoters</a:t>
            </a:r>
            <a:endParaRPr lang="en-US" sz="3200" b="1" dirty="0"/>
          </a:p>
        </p:txBody>
      </p:sp>
      <p:pic>
        <p:nvPicPr>
          <p:cNvPr id="2052" name="Picture 4" descr="https://lh7-rt.googleusercontent.com/slidesz/AGV_vUcWvrQjoQ95ThD0D7LuwAhqB_0uQ8FTDwJsyNNdXVvB64i4-C2nUaIjeBGAHLvBG3iGXVK7sjvt8FK86AsH9clPDqXSBnWbVJAWfNVxaJlWgPDIdlOGm8KfOwxvegNagjfPG-nyN_u5D0_vFe0l_Lo=nw?key=pCnZ01nX9vbDpJRSY0XO7A6C"/>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851649" y="1349375"/>
            <a:ext cx="7349339" cy="528510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717190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342;p19"/>
          <p:cNvSpPr txBox="1">
            <a:spLocks/>
          </p:cNvSpPr>
          <p:nvPr/>
        </p:nvSpPr>
        <p:spPr>
          <a:xfrm>
            <a:off x="1277904" y="509525"/>
            <a:ext cx="9917570" cy="600818"/>
          </a:xfrm>
          <a:prstGeom prst="rect">
            <a:avLst/>
          </a:prstGeom>
          <a:ln/>
        </p:spPr>
        <p:style>
          <a:lnRef idx="2">
            <a:schemeClr val="accent5"/>
          </a:lnRef>
          <a:fillRef idx="1">
            <a:schemeClr val="lt1"/>
          </a:fillRef>
          <a:effectRef idx="0">
            <a:schemeClr val="accent5"/>
          </a:effectRef>
          <a:fontRef idx="minor">
            <a:schemeClr val="dk1"/>
          </a:fontRef>
        </p:style>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3200" b="1" dirty="0">
                <a:latin typeface="Garamond"/>
                <a:ea typeface="Garamond"/>
                <a:cs typeface="Garamond"/>
                <a:sym typeface="Garamond"/>
              </a:rPr>
              <a:t>Obligation of Promoters</a:t>
            </a:r>
            <a:endParaRPr lang="en-US" sz="3200" b="1" dirty="0"/>
          </a:p>
        </p:txBody>
      </p:sp>
      <p:pic>
        <p:nvPicPr>
          <p:cNvPr id="4098" name="Picture 2" descr="https://lh7-rt.googleusercontent.com/slidesz/AGV_vUfgSaT5aWNqC_J0lJQNoeOw0IQUfezFgkse3RhMD-2seYxK1DETVCP2h1Qa8lrTzv3LaGkR8Na3y37GOkXkt5AOGFwOkObAouAP6XeP58RyYhQHuHwmF3kFS2AJikvRNRGXA4kzN38JmfmjwVssZ8Y=nw?key=pCnZ01nX9vbDpJRSY0XO7A6C"/>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15814" y="1418272"/>
            <a:ext cx="7634026" cy="537480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3591762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342;p19"/>
          <p:cNvSpPr txBox="1">
            <a:spLocks/>
          </p:cNvSpPr>
          <p:nvPr/>
        </p:nvSpPr>
        <p:spPr>
          <a:xfrm>
            <a:off x="1277904" y="509525"/>
            <a:ext cx="9917570" cy="600818"/>
          </a:xfrm>
          <a:prstGeom prst="rect">
            <a:avLst/>
          </a:prstGeom>
          <a:ln/>
        </p:spPr>
        <p:style>
          <a:lnRef idx="2">
            <a:schemeClr val="accent5"/>
          </a:lnRef>
          <a:fillRef idx="1">
            <a:schemeClr val="lt1"/>
          </a:fillRef>
          <a:effectRef idx="0">
            <a:schemeClr val="accent5"/>
          </a:effectRef>
          <a:fontRef idx="minor">
            <a:schemeClr val="dk1"/>
          </a:fontRef>
        </p:style>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3200" b="1" dirty="0">
                <a:latin typeface="Garamond"/>
                <a:ea typeface="Garamond"/>
                <a:cs typeface="Garamond"/>
                <a:sym typeface="Garamond"/>
              </a:rPr>
              <a:t>Obligation of Promoters</a:t>
            </a:r>
            <a:endParaRPr lang="en-US" sz="3200" b="1" dirty="0"/>
          </a:p>
        </p:txBody>
      </p:sp>
      <p:pic>
        <p:nvPicPr>
          <p:cNvPr id="3074" name="Picture 2" descr="https://lh7-rt.googleusercontent.com/slidesz/AGV_vUc7j3CxcTdn_gRYsDxFVnrgLAJDai1XOnRgP7B0b_6KZ5r0fe1ZTmhY3TyDG2LI27vTY5RaNABtazFKS_gZWgQLB0SJosDUR4SXsdjjCClA0-Ws4OYO_zxJ37YAKB-Fqk-_6IwO-Y7J5DFj6z9GuFg=nw?key=pCnZ01nX9vbDpJRSY0XO7A6C"/>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581719" y="1326832"/>
            <a:ext cx="7375081" cy="528612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506226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342;p19"/>
          <p:cNvSpPr txBox="1">
            <a:spLocks/>
          </p:cNvSpPr>
          <p:nvPr/>
        </p:nvSpPr>
        <p:spPr>
          <a:xfrm>
            <a:off x="1352550" y="210944"/>
            <a:ext cx="9917570" cy="1002036"/>
          </a:xfrm>
          <a:prstGeom prst="rect">
            <a:avLst/>
          </a:prstGeom>
          <a:ln/>
        </p:spPr>
        <p:style>
          <a:lnRef idx="2">
            <a:schemeClr val="accent6"/>
          </a:lnRef>
          <a:fillRef idx="1">
            <a:schemeClr val="lt1"/>
          </a:fillRef>
          <a:effectRef idx="0">
            <a:schemeClr val="accent6"/>
          </a:effectRef>
          <a:fontRef idx="minor">
            <a:schemeClr val="dk1"/>
          </a:fontRef>
        </p:style>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3200" b="1" dirty="0">
                <a:latin typeface="Garamond"/>
                <a:ea typeface="Garamond"/>
                <a:cs typeface="Garamond"/>
                <a:sym typeface="Garamond"/>
              </a:rPr>
              <a:t>Role of Professionals – </a:t>
            </a:r>
          </a:p>
          <a:p>
            <a:pPr>
              <a:buSzPts val="2000"/>
              <a:buFont typeface="Garamond"/>
              <a:buNone/>
            </a:pPr>
            <a:r>
              <a:rPr lang="en-US" sz="3200" b="1" dirty="0">
                <a:latin typeface="Garamond"/>
                <a:ea typeface="Garamond"/>
                <a:cs typeface="Garamond"/>
                <a:sym typeface="Garamond"/>
              </a:rPr>
              <a:t>CA, Architect, Engineer, Lawyer….</a:t>
            </a:r>
            <a:endParaRPr lang="en-US" sz="3200" b="1" dirty="0"/>
          </a:p>
        </p:txBody>
      </p:sp>
      <p:graphicFrame>
        <p:nvGraphicFramePr>
          <p:cNvPr id="3" name="Diagram 2"/>
          <p:cNvGraphicFramePr/>
          <p:nvPr>
            <p:extLst>
              <p:ext uri="{D42A27DB-BD31-4B8C-83A1-F6EECF244321}">
                <p14:modId xmlns:p14="http://schemas.microsoft.com/office/powerpoint/2010/main" xmlns="" val="2880288599"/>
              </p:ext>
            </p:extLst>
          </p:nvPr>
        </p:nvGraphicFramePr>
        <p:xfrm>
          <a:off x="989045" y="1055568"/>
          <a:ext cx="10281075"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8873625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Rectangle 1"/>
          <p:cNvSpPr/>
          <p:nvPr/>
        </p:nvSpPr>
        <p:spPr>
          <a:xfrm>
            <a:off x="1175658" y="1446245"/>
            <a:ext cx="9601200" cy="3209731"/>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algn="ctr"/>
            <a:r>
              <a:rPr lang="en-US" sz="3200" b="1" dirty="0">
                <a:latin typeface="Garamond" panose="02020404030301010803" pitchFamily="18" charset="0"/>
              </a:rPr>
              <a:t>LATEST NOTIFICATION AND CIRCULARS </a:t>
            </a:r>
          </a:p>
          <a:p>
            <a:pPr algn="ctr"/>
            <a:r>
              <a:rPr lang="en-US" sz="3200" b="1" dirty="0">
                <a:latin typeface="Garamond" panose="02020404030301010803" pitchFamily="18" charset="0"/>
              </a:rPr>
              <a:t>UNDER WB RERA</a:t>
            </a:r>
            <a:endParaRPr lang="en-IN" sz="3200" b="1" dirty="0">
              <a:latin typeface="Garamond" panose="02020404030301010803" pitchFamily="18" charset="0"/>
            </a:endParaRPr>
          </a:p>
        </p:txBody>
      </p:sp>
    </p:spTree>
    <p:extLst>
      <p:ext uri="{BB962C8B-B14F-4D97-AF65-F5344CB8AC3E}">
        <p14:creationId xmlns:p14="http://schemas.microsoft.com/office/powerpoint/2010/main" xmlns="" val="17643018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xmlns="" val="3088865991"/>
              </p:ext>
            </p:extLst>
          </p:nvPr>
        </p:nvGraphicFramePr>
        <p:xfrm>
          <a:off x="976108" y="212793"/>
          <a:ext cx="10372550" cy="6524495"/>
        </p:xfrm>
        <a:graphic>
          <a:graphicData uri="http://schemas.openxmlformats.org/drawingml/2006/table">
            <a:tbl>
              <a:tblPr firstRow="1" firstCol="1" bandRow="1">
                <a:tableStyleId>{5A111915-BE36-4E01-A7E5-04B1672EAD32}</a:tableStyleId>
              </a:tblPr>
              <a:tblGrid>
                <a:gridCol w="938419">
                  <a:extLst>
                    <a:ext uri="{9D8B030D-6E8A-4147-A177-3AD203B41FA5}">
                      <a16:colId xmlns:a16="http://schemas.microsoft.com/office/drawing/2014/main" xmlns="" val="2236420068"/>
                    </a:ext>
                  </a:extLst>
                </a:gridCol>
                <a:gridCol w="7739966">
                  <a:extLst>
                    <a:ext uri="{9D8B030D-6E8A-4147-A177-3AD203B41FA5}">
                      <a16:colId xmlns:a16="http://schemas.microsoft.com/office/drawing/2014/main" xmlns="" val="1101943814"/>
                    </a:ext>
                  </a:extLst>
                </a:gridCol>
                <a:gridCol w="1694165">
                  <a:extLst>
                    <a:ext uri="{9D8B030D-6E8A-4147-A177-3AD203B41FA5}">
                      <a16:colId xmlns:a16="http://schemas.microsoft.com/office/drawing/2014/main" xmlns="" val="3010295052"/>
                    </a:ext>
                  </a:extLst>
                </a:gridCol>
              </a:tblGrid>
              <a:tr h="480533">
                <a:tc>
                  <a:txBody>
                    <a:bodyPr/>
                    <a:lstStyle/>
                    <a:p>
                      <a:pPr algn="ctr">
                        <a:lnSpc>
                          <a:spcPct val="150000"/>
                        </a:lnSpc>
                        <a:spcAft>
                          <a:spcPts val="0"/>
                        </a:spcAft>
                      </a:pPr>
                      <a:r>
                        <a:rPr lang="en-IN" sz="1200" dirty="0">
                          <a:effectLst/>
                          <a:latin typeface="Garamond" panose="02020404030301010803" pitchFamily="18" charset="0"/>
                        </a:rPr>
                        <a:t>Sl No.</a:t>
                      </a:r>
                      <a:endParaRPr lang="en-IN" sz="12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Aft>
                          <a:spcPts val="0"/>
                        </a:spcAft>
                      </a:pPr>
                      <a:r>
                        <a:rPr lang="en-IN" sz="1200" dirty="0">
                          <a:effectLst/>
                          <a:latin typeface="Garamond" panose="02020404030301010803" pitchFamily="18" charset="0"/>
                        </a:rPr>
                        <a:t>Description</a:t>
                      </a:r>
                      <a:endParaRPr lang="en-IN" sz="12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lnSpc>
                          <a:spcPct val="150000"/>
                        </a:lnSpc>
                        <a:spcAft>
                          <a:spcPts val="0"/>
                        </a:spcAft>
                      </a:pPr>
                      <a:r>
                        <a:rPr lang="en-IN" sz="1200" dirty="0">
                          <a:effectLst/>
                          <a:latin typeface="Garamond" panose="02020404030301010803" pitchFamily="18" charset="0"/>
                        </a:rPr>
                        <a:t>Dated</a:t>
                      </a:r>
                      <a:endParaRPr lang="en-IN" sz="12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460508027"/>
                  </a:ext>
                </a:extLst>
              </a:tr>
              <a:tr h="734466">
                <a:tc>
                  <a:txBody>
                    <a:bodyPr/>
                    <a:lstStyle/>
                    <a:p>
                      <a:pPr algn="ctr">
                        <a:lnSpc>
                          <a:spcPct val="150000"/>
                        </a:lnSpc>
                        <a:spcAft>
                          <a:spcPts val="0"/>
                        </a:spcAft>
                      </a:pPr>
                      <a:r>
                        <a:rPr lang="en-IN" sz="1200" dirty="0">
                          <a:effectLst/>
                          <a:latin typeface="Garamond" panose="02020404030301010803" pitchFamily="18" charset="0"/>
                        </a:rPr>
                        <a:t>1</a:t>
                      </a:r>
                      <a:endParaRPr lang="en-IN" sz="12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r>
                        <a:rPr lang="en-IN" sz="1400" b="0" i="0" u="none" strike="noStrike" cap="none" dirty="0">
                          <a:solidFill>
                            <a:schemeClr val="tx1"/>
                          </a:solidFill>
                          <a:effectLst/>
                          <a:latin typeface="Garamond" panose="02020404030301010803" pitchFamily="18" charset="0"/>
                          <a:ea typeface="+mn-ea"/>
                          <a:cs typeface="+mn-cs"/>
                          <a:sym typeface="Arial"/>
                        </a:rPr>
                        <a:t>Directions with regard to the Quarterly Update of Real Estate Projects registered with WBRERA / erstwhile WBHIRA in the website of West Bengal Real Estate Regulatory Authority</a:t>
                      </a: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800"/>
                        </a:spcAft>
                      </a:pPr>
                      <a:r>
                        <a:rPr lang="en-IN" sz="1100" dirty="0">
                          <a:effectLst/>
                          <a:latin typeface="Garamond" panose="02020404030301010803" pitchFamily="18" charset="0"/>
                        </a:rPr>
                        <a:t>Kolkata, 06/12/2024</a:t>
                      </a:r>
                      <a:endParaRPr lang="en-I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114300" marR="1143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771133864"/>
                  </a:ext>
                </a:extLst>
              </a:tr>
              <a:tr h="734466">
                <a:tc>
                  <a:txBody>
                    <a:bodyPr/>
                    <a:lstStyle/>
                    <a:p>
                      <a:pPr algn="ctr">
                        <a:lnSpc>
                          <a:spcPct val="150000"/>
                        </a:lnSpc>
                        <a:spcAft>
                          <a:spcPts val="0"/>
                        </a:spcAft>
                      </a:pPr>
                      <a:r>
                        <a:rPr lang="en-IN" sz="1200" dirty="0">
                          <a:effectLst/>
                          <a:latin typeface="Garamond" panose="02020404030301010803" pitchFamily="18" charset="0"/>
                        </a:rPr>
                        <a:t>2</a:t>
                      </a:r>
                      <a:endParaRPr lang="en-IN" sz="12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en-IN" sz="1400" dirty="0">
                          <a:effectLst/>
                          <a:latin typeface="Garamond" panose="02020404030301010803" pitchFamily="18" charset="0"/>
                        </a:rPr>
                        <a:t>Circular regarding RERA Registration number mandatory in the Application for C.C. / Partial C.C. / O.C. in West Bengal</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en-IN" sz="1200" dirty="0">
                          <a:effectLst/>
                          <a:latin typeface="Garamond" panose="02020404030301010803" pitchFamily="18" charset="0"/>
                        </a:rPr>
                        <a:t>Kolkata, 30/09/2024</a:t>
                      </a:r>
                      <a:endParaRPr lang="en-IN" sz="12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739334871"/>
                  </a:ext>
                </a:extLst>
              </a:tr>
              <a:tr h="481194">
                <a:tc>
                  <a:txBody>
                    <a:bodyPr/>
                    <a:lstStyle/>
                    <a:p>
                      <a:pPr algn="ctr">
                        <a:lnSpc>
                          <a:spcPct val="150000"/>
                        </a:lnSpc>
                        <a:spcAft>
                          <a:spcPts val="0"/>
                        </a:spcAft>
                      </a:pPr>
                      <a:r>
                        <a:rPr lang="en-IN" sz="1200" dirty="0">
                          <a:effectLst/>
                          <a:latin typeface="Garamond" panose="02020404030301010803" pitchFamily="18" charset="0"/>
                        </a:rPr>
                        <a:t>3</a:t>
                      </a:r>
                      <a:endParaRPr lang="en-IN" sz="12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en-IN" sz="1400" dirty="0">
                          <a:effectLst/>
                          <a:latin typeface="Garamond" panose="02020404030301010803" pitchFamily="18" charset="0"/>
                        </a:rPr>
                        <a:t>Order Regarding Advertisement and other Publicities of Registered Projects</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en-IN" sz="1200" dirty="0">
                          <a:effectLst/>
                          <a:latin typeface="Garamond" panose="02020404030301010803" pitchFamily="18" charset="0"/>
                        </a:rPr>
                        <a:t>Kolkata, 25/07/2024</a:t>
                      </a:r>
                      <a:endParaRPr lang="en-IN" sz="12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264101943"/>
                  </a:ext>
                </a:extLst>
              </a:tr>
              <a:tr h="734466">
                <a:tc>
                  <a:txBody>
                    <a:bodyPr/>
                    <a:lstStyle/>
                    <a:p>
                      <a:pPr algn="ctr">
                        <a:lnSpc>
                          <a:spcPct val="150000"/>
                        </a:lnSpc>
                        <a:spcAft>
                          <a:spcPts val="0"/>
                        </a:spcAft>
                      </a:pPr>
                      <a:r>
                        <a:rPr lang="en-IN" sz="1200" dirty="0">
                          <a:effectLst/>
                          <a:latin typeface="Garamond" panose="02020404030301010803" pitchFamily="18" charset="0"/>
                        </a:rPr>
                        <a:t>4</a:t>
                      </a:r>
                      <a:endParaRPr lang="en-IN" sz="12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en-IN" sz="1400" dirty="0">
                          <a:effectLst/>
                          <a:latin typeface="Garamond" panose="02020404030301010803" pitchFamily="18" charset="0"/>
                        </a:rPr>
                        <a:t>Notification for Online Registration of Projects which have obtained Occupancy Certificate but not Completion Certificate as on 31.01.2023</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en-IN" sz="1200">
                          <a:effectLst/>
                          <a:latin typeface="Garamond" panose="02020404030301010803" pitchFamily="18" charset="0"/>
                        </a:rPr>
                        <a:t>Kolkata, 13/05/2024</a:t>
                      </a:r>
                      <a:endParaRPr lang="en-IN" sz="120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22112582"/>
                  </a:ext>
                </a:extLst>
              </a:tr>
              <a:tr h="481194">
                <a:tc>
                  <a:txBody>
                    <a:bodyPr/>
                    <a:lstStyle/>
                    <a:p>
                      <a:pPr algn="ctr">
                        <a:lnSpc>
                          <a:spcPct val="150000"/>
                        </a:lnSpc>
                        <a:spcAft>
                          <a:spcPts val="0"/>
                        </a:spcAft>
                      </a:pPr>
                      <a:r>
                        <a:rPr lang="en-IN" sz="1200" dirty="0">
                          <a:effectLst/>
                          <a:latin typeface="Garamond" panose="02020404030301010803" pitchFamily="18" charset="0"/>
                        </a:rPr>
                        <a:t>5</a:t>
                      </a:r>
                      <a:endParaRPr lang="en-IN" sz="12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en-IN" sz="1400" dirty="0">
                          <a:effectLst/>
                          <a:latin typeface="Garamond" panose="02020404030301010803" pitchFamily="18" charset="0"/>
                        </a:rPr>
                        <a:t>Extended List (till 25.08.2023) of Real Estate Agent under PMLA, 2002</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en-IN" sz="1200">
                          <a:effectLst/>
                          <a:latin typeface="Garamond" panose="02020404030301010803" pitchFamily="18" charset="0"/>
                        </a:rPr>
                        <a:t>Kolkata, 26/09/2023</a:t>
                      </a:r>
                      <a:endParaRPr lang="en-IN" sz="120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360150828"/>
                  </a:ext>
                </a:extLst>
              </a:tr>
              <a:tr h="449227">
                <a:tc>
                  <a:txBody>
                    <a:bodyPr/>
                    <a:lstStyle/>
                    <a:p>
                      <a:pPr algn="ctr">
                        <a:lnSpc>
                          <a:spcPct val="150000"/>
                        </a:lnSpc>
                        <a:spcAft>
                          <a:spcPts val="0"/>
                        </a:spcAft>
                      </a:pPr>
                      <a:r>
                        <a:rPr lang="en-IN" sz="1200" dirty="0">
                          <a:effectLst/>
                          <a:latin typeface="Garamond" panose="02020404030301010803" pitchFamily="18" charset="0"/>
                        </a:rPr>
                        <a:t>6</a:t>
                      </a:r>
                      <a:endParaRPr lang="en-IN" sz="12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en-IN" sz="1400" dirty="0">
                          <a:effectLst/>
                          <a:latin typeface="Garamond" panose="02020404030301010803" pitchFamily="18" charset="0"/>
                        </a:rPr>
                        <a:t>Awareness for Real Estate Agents made by Security Council 1718 Sanctions Committee – 1</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en-IN" sz="1200">
                          <a:effectLst/>
                          <a:latin typeface="Garamond" panose="02020404030301010803" pitchFamily="18" charset="0"/>
                        </a:rPr>
                        <a:t>Kolkata, 25/08/2023</a:t>
                      </a:r>
                      <a:endParaRPr lang="en-IN" sz="120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450294017"/>
                  </a:ext>
                </a:extLst>
              </a:tr>
              <a:tr h="446879">
                <a:tc>
                  <a:txBody>
                    <a:bodyPr/>
                    <a:lstStyle/>
                    <a:p>
                      <a:pPr algn="ctr">
                        <a:lnSpc>
                          <a:spcPct val="150000"/>
                        </a:lnSpc>
                        <a:spcAft>
                          <a:spcPts val="0"/>
                        </a:spcAft>
                      </a:pPr>
                      <a:r>
                        <a:rPr lang="en-IN" sz="1200" dirty="0">
                          <a:effectLst/>
                          <a:latin typeface="Garamond" panose="02020404030301010803" pitchFamily="18" charset="0"/>
                        </a:rPr>
                        <a:t>7</a:t>
                      </a:r>
                      <a:endParaRPr lang="en-IN" sz="12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en-IN" sz="1400" dirty="0">
                          <a:effectLst/>
                          <a:latin typeface="Garamond" panose="02020404030301010803" pitchFamily="18" charset="0"/>
                        </a:rPr>
                        <a:t>Notification for Compulsory Registration before Advertisement, Sale and Booking etc.</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en-IN" sz="1200">
                          <a:effectLst/>
                          <a:latin typeface="Garamond" panose="02020404030301010803" pitchFamily="18" charset="0"/>
                        </a:rPr>
                        <a:t>Kolkata, 27/06/2023</a:t>
                      </a:r>
                      <a:endParaRPr lang="en-IN" sz="120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745851908"/>
                  </a:ext>
                </a:extLst>
              </a:tr>
              <a:tr h="481194">
                <a:tc>
                  <a:txBody>
                    <a:bodyPr/>
                    <a:lstStyle/>
                    <a:p>
                      <a:pPr algn="ctr">
                        <a:lnSpc>
                          <a:spcPct val="150000"/>
                        </a:lnSpc>
                        <a:spcAft>
                          <a:spcPts val="0"/>
                        </a:spcAft>
                      </a:pPr>
                      <a:r>
                        <a:rPr lang="en-IN" sz="1200" dirty="0">
                          <a:effectLst/>
                          <a:latin typeface="Garamond" panose="02020404030301010803" pitchFamily="18" charset="0"/>
                        </a:rPr>
                        <a:t>8</a:t>
                      </a:r>
                      <a:endParaRPr lang="en-IN" sz="12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en-IN" sz="1400" dirty="0">
                          <a:effectLst/>
                          <a:latin typeface="Garamond" panose="02020404030301010803" pitchFamily="18" charset="0"/>
                        </a:rPr>
                        <a:t>Notification for registration of Real Estate Projects under WBRERA</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en-IN" sz="1200">
                          <a:effectLst/>
                          <a:latin typeface="Garamond" panose="02020404030301010803" pitchFamily="18" charset="0"/>
                        </a:rPr>
                        <a:t>Kolkata, 14/06/2023</a:t>
                      </a:r>
                      <a:endParaRPr lang="en-IN" sz="120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852299479"/>
                  </a:ext>
                </a:extLst>
              </a:tr>
              <a:tr h="591378">
                <a:tc>
                  <a:txBody>
                    <a:bodyPr/>
                    <a:lstStyle/>
                    <a:p>
                      <a:pPr algn="ctr">
                        <a:lnSpc>
                          <a:spcPct val="150000"/>
                        </a:lnSpc>
                        <a:spcAft>
                          <a:spcPts val="0"/>
                        </a:spcAft>
                      </a:pPr>
                      <a:r>
                        <a:rPr lang="en-IN" sz="1200" dirty="0">
                          <a:effectLst/>
                          <a:latin typeface="Garamond" panose="02020404030301010803" pitchFamily="18" charset="0"/>
                        </a:rPr>
                        <a:t>9</a:t>
                      </a:r>
                      <a:endParaRPr lang="en-IN" sz="12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en-IN" sz="1400" dirty="0">
                          <a:effectLst/>
                          <a:latin typeface="Garamond" panose="02020404030301010803" pitchFamily="18" charset="0"/>
                        </a:rPr>
                        <a:t>Notice regarding Refund of Project / Agent Registration and Adjudication fees deposited to erstwhile WBHIRA</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en-IN" sz="1200">
                          <a:effectLst/>
                          <a:latin typeface="Garamond" panose="02020404030301010803" pitchFamily="18" charset="0"/>
                        </a:rPr>
                        <a:t>Kolkata, 27/04/2023</a:t>
                      </a:r>
                      <a:endParaRPr lang="en-IN" sz="120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311037496"/>
                  </a:ext>
                </a:extLst>
              </a:tr>
              <a:tr h="445915">
                <a:tc>
                  <a:txBody>
                    <a:bodyPr/>
                    <a:lstStyle/>
                    <a:p>
                      <a:pPr algn="ctr">
                        <a:lnSpc>
                          <a:spcPct val="150000"/>
                        </a:lnSpc>
                        <a:spcAft>
                          <a:spcPts val="0"/>
                        </a:spcAft>
                      </a:pPr>
                      <a:r>
                        <a:rPr lang="en-IN" sz="1200" dirty="0">
                          <a:effectLst/>
                          <a:latin typeface="Garamond" panose="02020404030301010803" pitchFamily="18" charset="0"/>
                        </a:rPr>
                        <a:t>10</a:t>
                      </a:r>
                      <a:endParaRPr lang="en-IN" sz="12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en-IN" sz="1400" dirty="0">
                          <a:effectLst/>
                          <a:latin typeface="Garamond" panose="02020404030301010803" pitchFamily="18" charset="0"/>
                        </a:rPr>
                        <a:t>Order relating to Application of Section 3 (1) of RERA Act beyond the Planning areas in the state of W B</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en-IN" sz="1200">
                          <a:effectLst/>
                          <a:latin typeface="Garamond" panose="02020404030301010803" pitchFamily="18" charset="0"/>
                        </a:rPr>
                        <a:t>Kolkata, 22/03/2023</a:t>
                      </a:r>
                      <a:endParaRPr lang="en-IN" sz="120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047108550"/>
                  </a:ext>
                </a:extLst>
              </a:tr>
              <a:tr h="444980">
                <a:tc>
                  <a:txBody>
                    <a:bodyPr/>
                    <a:lstStyle/>
                    <a:p>
                      <a:pPr algn="ctr">
                        <a:lnSpc>
                          <a:spcPct val="150000"/>
                        </a:lnSpc>
                        <a:spcAft>
                          <a:spcPts val="0"/>
                        </a:spcAft>
                      </a:pPr>
                      <a:r>
                        <a:rPr lang="en-US" sz="1200">
                          <a:effectLst/>
                          <a:latin typeface="Garamond" panose="02020404030301010803" pitchFamily="18" charset="0"/>
                          <a:ea typeface="Calibri" panose="020F0502020204030204" pitchFamily="34" charset="0"/>
                          <a:cs typeface="Times New Roman" panose="02020603050405020304" pitchFamily="18" charset="0"/>
                        </a:rPr>
                        <a:t>11</a:t>
                      </a:r>
                      <a:endParaRPr lang="en-IN" sz="120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en-IN" sz="1400" dirty="0">
                          <a:effectLst/>
                          <a:latin typeface="Garamond" panose="02020404030301010803" pitchFamily="18" charset="0"/>
                        </a:rPr>
                        <a:t>Notification for ongoing Projects</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lnSpc>
                          <a:spcPct val="150000"/>
                        </a:lnSpc>
                        <a:spcAft>
                          <a:spcPts val="0"/>
                        </a:spcAft>
                      </a:pPr>
                      <a:r>
                        <a:rPr lang="en-IN" sz="1200" dirty="0">
                          <a:effectLst/>
                          <a:latin typeface="Garamond" panose="02020404030301010803" pitchFamily="18" charset="0"/>
                        </a:rPr>
                        <a:t>Kolkata, 08/02/2023</a:t>
                      </a:r>
                      <a:endParaRPr lang="en-IN" sz="1200" dirty="0">
                        <a:effectLst/>
                        <a:latin typeface="Garamond" panose="02020404030301010803" pitchFamily="18" charset="0"/>
                        <a:ea typeface="Calibri" panose="020F0502020204030204" pitchFamily="34" charset="0"/>
                        <a:cs typeface="Times New Roman" panose="02020603050405020304" pitchFamily="18" charset="0"/>
                      </a:endParaRPr>
                    </a:p>
                  </a:txBody>
                  <a:tcPr marL="47257" marR="4725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666582328"/>
                  </a:ext>
                </a:extLst>
              </a:tr>
            </a:tbl>
          </a:graphicData>
        </a:graphic>
      </p:graphicFrame>
    </p:spTree>
    <p:extLst>
      <p:ext uri="{BB962C8B-B14F-4D97-AF65-F5344CB8AC3E}">
        <p14:creationId xmlns:p14="http://schemas.microsoft.com/office/powerpoint/2010/main" xmlns="" val="19742229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Rectangle 1"/>
          <p:cNvSpPr/>
          <p:nvPr/>
        </p:nvSpPr>
        <p:spPr>
          <a:xfrm>
            <a:off x="799321" y="349545"/>
            <a:ext cx="10584026" cy="707886"/>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IN" sz="2000" dirty="0">
                <a:latin typeface="Book Antiqua" panose="02040602050305030304" pitchFamily="18" charset="0"/>
                <a:ea typeface="Calibri" panose="020F0502020204030204" pitchFamily="34" charset="0"/>
                <a:cs typeface="Times New Roman" panose="02020603050405020304" pitchFamily="18" charset="0"/>
              </a:rPr>
              <a:t>Circular regarding RERA Registration number mandatory in the Application for C.C. / Partial C.C. / O.C. in West Bengal dated 30-09-2024</a:t>
            </a:r>
            <a:endParaRPr lang="en-IN" sz="2000" dirty="0"/>
          </a:p>
        </p:txBody>
      </p:sp>
      <p:pic>
        <p:nvPicPr>
          <p:cNvPr id="4" name="Picture 3"/>
          <p:cNvPicPr>
            <a:picLocks noChangeAspect="1"/>
          </p:cNvPicPr>
          <p:nvPr/>
        </p:nvPicPr>
        <p:blipFill>
          <a:blip r:embed="rId3"/>
          <a:stretch>
            <a:fillRect/>
          </a:stretch>
        </p:blipFill>
        <p:spPr>
          <a:xfrm>
            <a:off x="1516380" y="1435976"/>
            <a:ext cx="8916644" cy="5087060"/>
          </a:xfrm>
          <a:prstGeom prst="rect">
            <a:avLst/>
          </a:prstGeom>
        </p:spPr>
      </p:pic>
    </p:spTree>
    <p:extLst>
      <p:ext uri="{BB962C8B-B14F-4D97-AF65-F5344CB8AC3E}">
        <p14:creationId xmlns:p14="http://schemas.microsoft.com/office/powerpoint/2010/main" xmlns="" val="22477192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Rectangle 1"/>
          <p:cNvSpPr/>
          <p:nvPr/>
        </p:nvSpPr>
        <p:spPr>
          <a:xfrm>
            <a:off x="799321" y="349545"/>
            <a:ext cx="10584026" cy="707886"/>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sz="2000" dirty="0">
                <a:latin typeface="Book Antiqua" panose="02040602050305030304" pitchFamily="18" charset="0"/>
                <a:ea typeface="Calibri" panose="020F0502020204030204" pitchFamily="34" charset="0"/>
                <a:cs typeface="Times New Roman" panose="02020603050405020304" pitchFamily="18" charset="0"/>
              </a:rPr>
              <a:t>Order Regarding Advertisement and other Publicities of Registered Projects </a:t>
            </a:r>
          </a:p>
          <a:p>
            <a:r>
              <a:rPr lang="en-US" sz="2000" dirty="0">
                <a:latin typeface="Book Antiqua" panose="02040602050305030304" pitchFamily="18" charset="0"/>
                <a:ea typeface="Calibri" panose="020F0502020204030204" pitchFamily="34" charset="0"/>
                <a:cs typeface="Times New Roman" panose="02020603050405020304" pitchFamily="18" charset="0"/>
              </a:rPr>
              <a:t>dated 25-07-2024</a:t>
            </a:r>
            <a:endParaRPr lang="en-IN" sz="2000" dirty="0"/>
          </a:p>
        </p:txBody>
      </p:sp>
      <p:pic>
        <p:nvPicPr>
          <p:cNvPr id="3" name="Picture 2"/>
          <p:cNvPicPr>
            <a:picLocks noChangeAspect="1"/>
          </p:cNvPicPr>
          <p:nvPr/>
        </p:nvPicPr>
        <p:blipFill>
          <a:blip r:embed="rId3"/>
          <a:stretch>
            <a:fillRect/>
          </a:stretch>
        </p:blipFill>
        <p:spPr>
          <a:xfrm>
            <a:off x="799321" y="1403905"/>
            <a:ext cx="4195819" cy="5167944"/>
          </a:xfrm>
          <a:prstGeom prst="rect">
            <a:avLst/>
          </a:prstGeom>
        </p:spPr>
      </p:pic>
      <p:pic>
        <p:nvPicPr>
          <p:cNvPr id="5" name="Picture 4"/>
          <p:cNvPicPr>
            <a:picLocks noChangeAspect="1"/>
          </p:cNvPicPr>
          <p:nvPr/>
        </p:nvPicPr>
        <p:blipFill>
          <a:blip r:embed="rId4"/>
          <a:stretch>
            <a:fillRect/>
          </a:stretch>
        </p:blipFill>
        <p:spPr>
          <a:xfrm>
            <a:off x="5271946" y="1313204"/>
            <a:ext cx="4870429" cy="5544796"/>
          </a:xfrm>
          <a:prstGeom prst="rect">
            <a:avLst/>
          </a:prstGeom>
        </p:spPr>
      </p:pic>
    </p:spTree>
    <p:extLst>
      <p:ext uri="{BB962C8B-B14F-4D97-AF65-F5344CB8AC3E}">
        <p14:creationId xmlns:p14="http://schemas.microsoft.com/office/powerpoint/2010/main" xmlns="" val="23692717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Rectangle 1"/>
          <p:cNvSpPr/>
          <p:nvPr/>
        </p:nvSpPr>
        <p:spPr>
          <a:xfrm>
            <a:off x="799321" y="629463"/>
            <a:ext cx="10584026" cy="707886"/>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sz="2000" dirty="0">
                <a:latin typeface="Book Antiqua" panose="02040602050305030304" pitchFamily="18" charset="0"/>
                <a:ea typeface="Calibri" panose="020F0502020204030204" pitchFamily="34" charset="0"/>
                <a:cs typeface="Times New Roman" panose="02020603050405020304" pitchFamily="18" charset="0"/>
              </a:rPr>
              <a:t>Notification for Online Registration of Projects which have obtained Occupancy Certificate but not Completion Certificate as on 31.01.2023 dated 13-05-2024</a:t>
            </a:r>
            <a:endParaRPr lang="en-IN" sz="2000" dirty="0"/>
          </a:p>
        </p:txBody>
      </p:sp>
      <p:pic>
        <p:nvPicPr>
          <p:cNvPr id="4" name="Picture 3"/>
          <p:cNvPicPr>
            <a:picLocks noChangeAspect="1"/>
          </p:cNvPicPr>
          <p:nvPr/>
        </p:nvPicPr>
        <p:blipFill>
          <a:blip r:embed="rId3"/>
          <a:stretch>
            <a:fillRect/>
          </a:stretch>
        </p:blipFill>
        <p:spPr>
          <a:xfrm>
            <a:off x="1699696" y="1936825"/>
            <a:ext cx="8783276" cy="3562847"/>
          </a:xfrm>
          <a:prstGeom prst="rect">
            <a:avLst/>
          </a:prstGeom>
        </p:spPr>
      </p:pic>
    </p:spTree>
    <p:extLst>
      <p:ext uri="{BB962C8B-B14F-4D97-AF65-F5344CB8AC3E}">
        <p14:creationId xmlns:p14="http://schemas.microsoft.com/office/powerpoint/2010/main" xmlns="" val="33567891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9" name="Google Shape;90;p3"/>
          <p:cNvSpPr txBox="1"/>
          <p:nvPr/>
        </p:nvSpPr>
        <p:spPr>
          <a:xfrm>
            <a:off x="1066562" y="487463"/>
            <a:ext cx="8730581" cy="697525"/>
          </a:xfrm>
          <a:prstGeom prst="rect">
            <a:avLst/>
          </a:prstGeom>
          <a:noFill/>
          <a:ln w="9525" cap="flat" cmpd="sng">
            <a:solidFill>
              <a:srgbClr val="E7E6E7"/>
            </a:solidFill>
            <a:prstDash val="solid"/>
            <a:round/>
            <a:headEnd type="none" w="sm" len="sm"/>
            <a:tailEnd type="none" w="sm" len="sm"/>
          </a:ln>
        </p:spPr>
        <p:txBody>
          <a:bodyPr spcFirstLastPara="1" wrap="square" lIns="91425" tIns="45700" rIns="91425" bIns="45700" anchor="b" anchorCtr="0">
            <a:normAutofit/>
          </a:bodyPr>
          <a:lstStyle/>
          <a:p>
            <a:r>
              <a:rPr lang="en-US" sz="2400" b="1" dirty="0">
                <a:latin typeface="Garamond" panose="02020404030301010803" pitchFamily="18" charset="0"/>
              </a:rPr>
              <a:t>LAWS EVOLVED WRT PROPERTY TRANSACTION</a:t>
            </a:r>
            <a:endParaRPr lang="en-US" sz="2400" dirty="0"/>
          </a:p>
        </p:txBody>
      </p:sp>
      <p:sp>
        <p:nvSpPr>
          <p:cNvPr id="2" name="Rectangle 1"/>
          <p:cNvSpPr/>
          <p:nvPr/>
        </p:nvSpPr>
        <p:spPr>
          <a:xfrm>
            <a:off x="1066562" y="1660849"/>
            <a:ext cx="8730581" cy="38908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en-US" sz="2400" dirty="0">
                <a:solidFill>
                  <a:schemeClr val="tx1"/>
                </a:solidFill>
                <a:latin typeface="Garamond" panose="02020404030301010803" pitchFamily="18" charset="0"/>
              </a:rPr>
              <a:t>Contract Act 1872 –General – </a:t>
            </a:r>
            <a:r>
              <a:rPr lang="en-US" sz="2400" b="1" u="sng" dirty="0">
                <a:solidFill>
                  <a:schemeClr val="tx1"/>
                </a:solidFill>
                <a:latin typeface="Garamond" panose="02020404030301010803" pitchFamily="18" charset="0"/>
              </a:rPr>
              <a:t>152 years legacy</a:t>
            </a:r>
          </a:p>
          <a:p>
            <a:pPr marL="342900" indent="-342900">
              <a:buAutoNum type="arabicPeriod"/>
            </a:pPr>
            <a:r>
              <a:rPr lang="en-US" sz="2400" dirty="0">
                <a:solidFill>
                  <a:schemeClr val="tx1"/>
                </a:solidFill>
                <a:latin typeface="Garamond" panose="02020404030301010803" pitchFamily="18" charset="0"/>
              </a:rPr>
              <a:t>Transfer of Property Act,1882 – </a:t>
            </a:r>
            <a:r>
              <a:rPr lang="en-US" sz="2400" b="1" u="sng" dirty="0">
                <a:solidFill>
                  <a:schemeClr val="tx1"/>
                </a:solidFill>
                <a:latin typeface="Garamond" panose="02020404030301010803" pitchFamily="18" charset="0"/>
              </a:rPr>
              <a:t>142 years legacy</a:t>
            </a:r>
            <a:r>
              <a:rPr lang="en-US" sz="2400" dirty="0">
                <a:solidFill>
                  <a:schemeClr val="tx1"/>
                </a:solidFill>
                <a:latin typeface="Garamond" panose="02020404030301010803" pitchFamily="18" charset="0"/>
              </a:rPr>
              <a:t> </a:t>
            </a:r>
          </a:p>
          <a:p>
            <a:pPr marL="342900" indent="-342900">
              <a:buAutoNum type="arabicPeriod"/>
            </a:pPr>
            <a:r>
              <a:rPr lang="en-US" sz="2400" dirty="0">
                <a:solidFill>
                  <a:schemeClr val="tx1"/>
                </a:solidFill>
                <a:latin typeface="Garamond" panose="02020404030301010803" pitchFamily="18" charset="0"/>
              </a:rPr>
              <a:t>Indian Stamp Act, 1899 – 100 plus year legacy </a:t>
            </a:r>
          </a:p>
          <a:p>
            <a:pPr marL="342900" indent="-342900">
              <a:buAutoNum type="arabicPeriod"/>
            </a:pPr>
            <a:r>
              <a:rPr lang="en-US" sz="2400" dirty="0">
                <a:solidFill>
                  <a:schemeClr val="tx1"/>
                </a:solidFill>
                <a:latin typeface="Garamond" panose="02020404030301010803" pitchFamily="18" charset="0"/>
              </a:rPr>
              <a:t>Registration Act, 1908 </a:t>
            </a:r>
          </a:p>
          <a:p>
            <a:pPr marL="342900" indent="-342900">
              <a:buAutoNum type="arabicPeriod"/>
            </a:pPr>
            <a:r>
              <a:rPr lang="en-US" sz="2400" dirty="0">
                <a:solidFill>
                  <a:schemeClr val="tx1"/>
                </a:solidFill>
                <a:latin typeface="Garamond" panose="02020404030301010803" pitchFamily="18" charset="0"/>
              </a:rPr>
              <a:t>Cooperative Societies Act 1912</a:t>
            </a:r>
          </a:p>
          <a:p>
            <a:pPr marL="342900" indent="-342900">
              <a:buAutoNum type="arabicPeriod"/>
            </a:pPr>
            <a:r>
              <a:rPr lang="en-US" sz="2400" dirty="0">
                <a:solidFill>
                  <a:schemeClr val="tx1"/>
                </a:solidFill>
                <a:latin typeface="Garamond" panose="02020404030301010803" pitchFamily="18" charset="0"/>
              </a:rPr>
              <a:t>Ownership Flats Act/ Apartment Act</a:t>
            </a:r>
          </a:p>
          <a:p>
            <a:pPr marL="342900" indent="-342900">
              <a:buAutoNum type="arabicPeriod"/>
            </a:pPr>
            <a:r>
              <a:rPr lang="en-US" sz="2400" dirty="0">
                <a:solidFill>
                  <a:schemeClr val="tx1"/>
                </a:solidFill>
                <a:latin typeface="Garamond" panose="02020404030301010803" pitchFamily="18" charset="0"/>
              </a:rPr>
              <a:t>Consumer Protection Act 1986</a:t>
            </a:r>
          </a:p>
          <a:p>
            <a:pPr marL="342900" indent="-342900">
              <a:buAutoNum type="arabicPeriod"/>
            </a:pPr>
            <a:r>
              <a:rPr lang="en-US" sz="2400" b="1" dirty="0">
                <a:solidFill>
                  <a:schemeClr val="tx1"/>
                </a:solidFill>
                <a:latin typeface="Garamond" panose="02020404030301010803" pitchFamily="18" charset="0"/>
              </a:rPr>
              <a:t>Real Estate(Regulation &amp; Development) Act, 2016</a:t>
            </a:r>
          </a:p>
        </p:txBody>
      </p:sp>
    </p:spTree>
    <p:extLst>
      <p:ext uri="{BB962C8B-B14F-4D97-AF65-F5344CB8AC3E}">
        <p14:creationId xmlns:p14="http://schemas.microsoft.com/office/powerpoint/2010/main" xmlns="" val="3271564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Google Shape;476;p42"/>
          <p:cNvSpPr txBox="1">
            <a:spLocks/>
          </p:cNvSpPr>
          <p:nvPr/>
        </p:nvSpPr>
        <p:spPr>
          <a:xfrm>
            <a:off x="1278432" y="1097238"/>
            <a:ext cx="9486900" cy="3525250"/>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800"/>
              <a:buFont typeface="Garamond"/>
              <a:buNone/>
            </a:pPr>
            <a:r>
              <a:rPr lang="en-US" sz="4800" b="1">
                <a:latin typeface="Garamond"/>
                <a:ea typeface="Garamond"/>
                <a:cs typeface="Garamond"/>
                <a:sym typeface="Garamond"/>
              </a:rPr>
              <a:t>FINANCIAL MANAGEMENT </a:t>
            </a:r>
            <a:br>
              <a:rPr lang="en-US" sz="4800" b="1">
                <a:latin typeface="Garamond"/>
                <a:ea typeface="Garamond"/>
                <a:cs typeface="Garamond"/>
                <a:sym typeface="Garamond"/>
              </a:rPr>
            </a:br>
            <a:r>
              <a:rPr lang="en-US" sz="4800" b="1">
                <a:latin typeface="Garamond"/>
                <a:ea typeface="Garamond"/>
                <a:cs typeface="Garamond"/>
                <a:sym typeface="Garamond"/>
              </a:rPr>
              <a:t/>
            </a:r>
            <a:br>
              <a:rPr lang="en-US" sz="4800" b="1">
                <a:latin typeface="Garamond"/>
                <a:ea typeface="Garamond"/>
                <a:cs typeface="Garamond"/>
                <a:sym typeface="Garamond"/>
              </a:rPr>
            </a:br>
            <a:r>
              <a:rPr lang="en-US" sz="8800" b="1">
                <a:latin typeface="Garamond"/>
                <a:ea typeface="Garamond"/>
                <a:cs typeface="Garamond"/>
                <a:sym typeface="Garamond"/>
              </a:rPr>
              <a:t>UNDER RERA</a:t>
            </a:r>
            <a:endParaRPr lang="en-US"/>
          </a:p>
        </p:txBody>
      </p:sp>
    </p:spTree>
    <p:extLst>
      <p:ext uri="{BB962C8B-B14F-4D97-AF65-F5344CB8AC3E}">
        <p14:creationId xmlns:p14="http://schemas.microsoft.com/office/powerpoint/2010/main" xmlns="" val="6146200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3" name="Google Shape;481;p43"/>
          <p:cNvSpPr txBox="1"/>
          <p:nvPr/>
        </p:nvSpPr>
        <p:spPr>
          <a:xfrm>
            <a:off x="1004157" y="135123"/>
            <a:ext cx="9604003" cy="610983"/>
          </a:xfrm>
          <a:prstGeom prst="rect">
            <a:avLst/>
          </a:prstGeom>
          <a:noFill/>
          <a:ln w="9525" cap="flat" cmpd="sng">
            <a:solidFill>
              <a:schemeClr val="accent2"/>
            </a:solidFill>
            <a:prstDash val="solid"/>
            <a:round/>
            <a:headEnd type="none" w="sm" len="sm"/>
            <a:tailEnd type="none" w="sm" len="sm"/>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rgbClr val="C00000"/>
              </a:buClr>
              <a:buSzPts val="2800"/>
              <a:buFont typeface="Garamond"/>
              <a:buNone/>
            </a:pPr>
            <a:r>
              <a:rPr lang="en-US" sz="2800">
                <a:solidFill>
                  <a:srgbClr val="C00000"/>
                </a:solidFill>
                <a:latin typeface="Garamond" panose="02020404030301010803" pitchFamily="18" charset="0"/>
                <a:ea typeface="Garamond"/>
                <a:cs typeface="Garamond"/>
                <a:sym typeface="Garamond"/>
              </a:rPr>
              <a:t>RERA - Financial management – Sec 4</a:t>
            </a:r>
            <a:endParaRPr sz="2800">
              <a:solidFill>
                <a:srgbClr val="C00000"/>
              </a:solidFill>
              <a:latin typeface="Garamond" panose="02020404030301010803" pitchFamily="18" charset="0"/>
              <a:ea typeface="Book Antiqua"/>
              <a:cs typeface="Book Antiqua"/>
              <a:sym typeface="Book Antiqua"/>
            </a:endParaRPr>
          </a:p>
        </p:txBody>
      </p:sp>
      <p:grpSp>
        <p:nvGrpSpPr>
          <p:cNvPr id="4" name="Google Shape;482;p43"/>
          <p:cNvGrpSpPr/>
          <p:nvPr/>
        </p:nvGrpSpPr>
        <p:grpSpPr>
          <a:xfrm>
            <a:off x="2340223" y="1140497"/>
            <a:ext cx="7231062" cy="5418475"/>
            <a:chOff x="448468" y="95"/>
            <a:chExt cx="7231062" cy="5418475"/>
          </a:xfrm>
        </p:grpSpPr>
        <p:sp>
          <p:nvSpPr>
            <p:cNvPr id="5" name="Google Shape;483;p43"/>
            <p:cNvSpPr/>
            <p:nvPr/>
          </p:nvSpPr>
          <p:spPr>
            <a:xfrm rot="5400000">
              <a:off x="3506806" y="130656"/>
              <a:ext cx="2008628" cy="1747506"/>
            </a:xfrm>
            <a:prstGeom prst="hexagon">
              <a:avLst>
                <a:gd name="adj" fmla="val 25000"/>
                <a:gd name="vf" fmla="val 115470"/>
              </a:avLst>
            </a:prstGeom>
            <a:solidFill>
              <a:schemeClr val="accent2"/>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Garamond" panose="02020404030301010803" pitchFamily="18" charset="0"/>
              </a:endParaRPr>
            </a:p>
          </p:txBody>
        </p:sp>
        <p:sp>
          <p:nvSpPr>
            <p:cNvPr id="7" name="Google Shape;484;p43"/>
            <p:cNvSpPr txBox="1"/>
            <p:nvPr/>
          </p:nvSpPr>
          <p:spPr>
            <a:xfrm>
              <a:off x="3909687" y="313106"/>
              <a:ext cx="1202866" cy="1382606"/>
            </a:xfrm>
            <a:prstGeom prst="rect">
              <a:avLst/>
            </a:prstGeom>
            <a:no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Garamond"/>
                <a:buNone/>
              </a:pPr>
              <a:r>
                <a:rPr lang="en-US" sz="1500">
                  <a:solidFill>
                    <a:schemeClr val="lt1"/>
                  </a:solidFill>
                  <a:latin typeface="Garamond" panose="02020404030301010803" pitchFamily="18" charset="0"/>
                  <a:ea typeface="Garamond"/>
                  <a:cs typeface="Garamond"/>
                  <a:sym typeface="Garamond"/>
                </a:rPr>
                <a:t>Disclose in RERA Registration Application</a:t>
              </a:r>
              <a:endParaRPr sz="1500">
                <a:solidFill>
                  <a:schemeClr val="lt1"/>
                </a:solidFill>
                <a:latin typeface="Garamond" panose="02020404030301010803" pitchFamily="18" charset="0"/>
                <a:ea typeface="Garamond"/>
                <a:cs typeface="Garamond"/>
                <a:sym typeface="Garamond"/>
              </a:endParaRPr>
            </a:p>
          </p:txBody>
        </p:sp>
        <p:sp>
          <p:nvSpPr>
            <p:cNvPr id="8" name="Google Shape;485;p43"/>
            <p:cNvSpPr/>
            <p:nvPr/>
          </p:nvSpPr>
          <p:spPr>
            <a:xfrm>
              <a:off x="5437901" y="401821"/>
              <a:ext cx="2241629" cy="120517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Garamond" panose="02020404030301010803" pitchFamily="18" charset="0"/>
              </a:endParaRPr>
            </a:p>
          </p:txBody>
        </p:sp>
        <p:sp>
          <p:nvSpPr>
            <p:cNvPr id="9" name="Google Shape;486;p43"/>
            <p:cNvSpPr txBox="1"/>
            <p:nvPr/>
          </p:nvSpPr>
          <p:spPr>
            <a:xfrm>
              <a:off x="5437901" y="401821"/>
              <a:ext cx="2241629" cy="1205177"/>
            </a:xfrm>
            <a:prstGeom prst="rect">
              <a:avLst/>
            </a:prstGeom>
            <a:noFill/>
            <a:ln>
              <a:noFill/>
            </a:ln>
          </p:spPr>
          <p:txBody>
            <a:bodyPr spcFirstLastPara="1" wrap="square" lIns="57150" tIns="57150" rIns="57150" bIns="57150" anchor="ctr" anchorCtr="0">
              <a:noAutofit/>
            </a:bodyPr>
            <a:lstStyle/>
            <a:p>
              <a:pPr marL="0" marR="0" lvl="0" indent="0" algn="l" rtl="0">
                <a:lnSpc>
                  <a:spcPct val="90000"/>
                </a:lnSpc>
                <a:spcBef>
                  <a:spcPts val="0"/>
                </a:spcBef>
                <a:spcAft>
                  <a:spcPts val="0"/>
                </a:spcAft>
                <a:buClr>
                  <a:schemeClr val="dk1"/>
                </a:buClr>
                <a:buSzPts val="1500"/>
                <a:buFont typeface="Garamond"/>
                <a:buNone/>
              </a:pPr>
              <a:r>
                <a:rPr lang="en-US" sz="1500" b="1">
                  <a:solidFill>
                    <a:schemeClr val="dk1"/>
                  </a:solidFill>
                  <a:latin typeface="Garamond" panose="02020404030301010803" pitchFamily="18" charset="0"/>
                  <a:ea typeface="Garamond"/>
                  <a:cs typeface="Garamond"/>
                  <a:sym typeface="Garamond"/>
                </a:rPr>
                <a:t>Scheduled Bank</a:t>
              </a:r>
              <a:endParaRPr sz="1500" b="1">
                <a:solidFill>
                  <a:schemeClr val="dk1"/>
                </a:solidFill>
                <a:latin typeface="Garamond" panose="02020404030301010803" pitchFamily="18" charset="0"/>
                <a:ea typeface="Garamond"/>
                <a:cs typeface="Garamond"/>
                <a:sym typeface="Garamond"/>
              </a:endParaRPr>
            </a:p>
          </p:txBody>
        </p:sp>
        <p:sp>
          <p:nvSpPr>
            <p:cNvPr id="10" name="Google Shape;487;p43"/>
            <p:cNvSpPr/>
            <p:nvPr/>
          </p:nvSpPr>
          <p:spPr>
            <a:xfrm rot="5400000">
              <a:off x="1619499" y="130656"/>
              <a:ext cx="2008628" cy="1747506"/>
            </a:xfrm>
            <a:prstGeom prst="hexagon">
              <a:avLst>
                <a:gd name="adj" fmla="val 25000"/>
                <a:gd name="vf" fmla="val 115470"/>
              </a:avLst>
            </a:prstGeom>
            <a:solidFill>
              <a:srgbClr val="A3A0A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Garamond" panose="02020404030301010803" pitchFamily="18" charset="0"/>
              </a:endParaRPr>
            </a:p>
          </p:txBody>
        </p:sp>
        <p:sp>
          <p:nvSpPr>
            <p:cNvPr id="11" name="Google Shape;488;p43"/>
            <p:cNvSpPr txBox="1"/>
            <p:nvPr/>
          </p:nvSpPr>
          <p:spPr>
            <a:xfrm>
              <a:off x="2022380" y="313106"/>
              <a:ext cx="1202866" cy="138260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1"/>
                </a:buClr>
                <a:buSzPts val="2100"/>
                <a:buFont typeface="Garamond"/>
                <a:buNone/>
              </a:pPr>
              <a:r>
                <a:rPr lang="en-US" sz="2100">
                  <a:solidFill>
                    <a:schemeClr val="lt1"/>
                  </a:solidFill>
                  <a:latin typeface="Garamond" panose="02020404030301010803" pitchFamily="18" charset="0"/>
                  <a:ea typeface="Garamond"/>
                  <a:cs typeface="Garamond"/>
                  <a:sym typeface="Garamond"/>
                </a:rPr>
                <a:t>Project Designated Bank Account</a:t>
              </a:r>
              <a:endParaRPr sz="2100">
                <a:solidFill>
                  <a:schemeClr val="lt1"/>
                </a:solidFill>
                <a:latin typeface="Garamond" panose="02020404030301010803" pitchFamily="18" charset="0"/>
                <a:ea typeface="Garamond"/>
                <a:cs typeface="Garamond"/>
                <a:sym typeface="Garamond"/>
              </a:endParaRPr>
            </a:p>
          </p:txBody>
        </p:sp>
        <p:sp>
          <p:nvSpPr>
            <p:cNvPr id="12" name="Google Shape;489;p43"/>
            <p:cNvSpPr/>
            <p:nvPr/>
          </p:nvSpPr>
          <p:spPr>
            <a:xfrm rot="5400000">
              <a:off x="2559537" y="1835580"/>
              <a:ext cx="2008628" cy="1747506"/>
            </a:xfrm>
            <a:prstGeom prst="hexagon">
              <a:avLst>
                <a:gd name="adj" fmla="val 25000"/>
                <a:gd name="vf" fmla="val 115470"/>
              </a:avLst>
            </a:prstGeom>
            <a:solidFill>
              <a:srgbClr val="A39C9C"/>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Garamond" panose="02020404030301010803" pitchFamily="18" charset="0"/>
              </a:endParaRPr>
            </a:p>
          </p:txBody>
        </p:sp>
        <p:sp>
          <p:nvSpPr>
            <p:cNvPr id="13" name="Google Shape;490;p43"/>
            <p:cNvSpPr txBox="1"/>
            <p:nvPr/>
          </p:nvSpPr>
          <p:spPr>
            <a:xfrm>
              <a:off x="2962418" y="2018030"/>
              <a:ext cx="1202866" cy="1382606"/>
            </a:xfrm>
            <a:prstGeom prst="rect">
              <a:avLst/>
            </a:prstGeom>
            <a:no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Garamond"/>
                <a:buNone/>
              </a:pPr>
              <a:r>
                <a:rPr lang="en-US" sz="1500">
                  <a:solidFill>
                    <a:schemeClr val="lt1"/>
                  </a:solidFill>
                  <a:latin typeface="Garamond" panose="02020404030301010803" pitchFamily="18" charset="0"/>
                  <a:ea typeface="Garamond"/>
                  <a:cs typeface="Garamond"/>
                  <a:sym typeface="Garamond"/>
                </a:rPr>
                <a:t>Mandatory  Deposit of </a:t>
              </a:r>
              <a:endParaRPr>
                <a:latin typeface="Garamond" panose="02020404030301010803" pitchFamily="18" charset="0"/>
              </a:endParaRPr>
            </a:p>
            <a:p>
              <a:pPr marL="0" marR="0" lvl="0" indent="0" algn="ctr" rtl="0">
                <a:lnSpc>
                  <a:spcPct val="90000"/>
                </a:lnSpc>
                <a:spcBef>
                  <a:spcPts val="525"/>
                </a:spcBef>
                <a:spcAft>
                  <a:spcPts val="0"/>
                </a:spcAft>
                <a:buClr>
                  <a:schemeClr val="lt1"/>
                </a:buClr>
                <a:buSzPts val="1500"/>
                <a:buFont typeface="Garamond"/>
                <a:buNone/>
              </a:pPr>
              <a:r>
                <a:rPr lang="en-US" sz="1500">
                  <a:solidFill>
                    <a:schemeClr val="lt1"/>
                  </a:solidFill>
                  <a:latin typeface="Garamond" panose="02020404030301010803" pitchFamily="18" charset="0"/>
                  <a:ea typeface="Garamond"/>
                  <a:cs typeface="Garamond"/>
                  <a:sym typeface="Garamond"/>
                </a:rPr>
                <a:t>70 % of realization from allottees</a:t>
              </a:r>
              <a:endParaRPr sz="1500">
                <a:solidFill>
                  <a:schemeClr val="lt1"/>
                </a:solidFill>
                <a:latin typeface="Garamond" panose="02020404030301010803" pitchFamily="18" charset="0"/>
                <a:ea typeface="Garamond"/>
                <a:cs typeface="Garamond"/>
                <a:sym typeface="Garamond"/>
              </a:endParaRPr>
            </a:p>
          </p:txBody>
        </p:sp>
        <p:sp>
          <p:nvSpPr>
            <p:cNvPr id="14" name="Google Shape;491;p43"/>
            <p:cNvSpPr/>
            <p:nvPr/>
          </p:nvSpPr>
          <p:spPr>
            <a:xfrm>
              <a:off x="448468" y="2106744"/>
              <a:ext cx="2169318" cy="120517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Garamond" panose="02020404030301010803" pitchFamily="18" charset="0"/>
              </a:endParaRPr>
            </a:p>
          </p:txBody>
        </p:sp>
        <p:sp>
          <p:nvSpPr>
            <p:cNvPr id="15" name="Google Shape;492;p43"/>
            <p:cNvSpPr txBox="1"/>
            <p:nvPr/>
          </p:nvSpPr>
          <p:spPr>
            <a:xfrm>
              <a:off x="448468" y="2106744"/>
              <a:ext cx="2169318" cy="1205177"/>
            </a:xfrm>
            <a:prstGeom prst="rect">
              <a:avLst/>
            </a:prstGeom>
            <a:noFill/>
            <a:ln>
              <a:noFill/>
            </a:ln>
          </p:spPr>
          <p:txBody>
            <a:bodyPr spcFirstLastPara="1" wrap="square" lIns="57150" tIns="57150" rIns="57150" bIns="57150" anchor="ctr" anchorCtr="0">
              <a:noAutofit/>
            </a:bodyPr>
            <a:lstStyle/>
            <a:p>
              <a:pPr marL="0" marR="0" lvl="0" indent="0" algn="r" rtl="0">
                <a:lnSpc>
                  <a:spcPct val="90000"/>
                </a:lnSpc>
                <a:spcBef>
                  <a:spcPts val="0"/>
                </a:spcBef>
                <a:spcAft>
                  <a:spcPts val="0"/>
                </a:spcAft>
                <a:buClr>
                  <a:schemeClr val="dk1"/>
                </a:buClr>
                <a:buSzPts val="1500"/>
                <a:buFont typeface="Garamond"/>
                <a:buNone/>
              </a:pPr>
              <a:r>
                <a:rPr lang="en-US" sz="1500" b="1">
                  <a:solidFill>
                    <a:schemeClr val="dk1"/>
                  </a:solidFill>
                  <a:latin typeface="Garamond" panose="02020404030301010803" pitchFamily="18" charset="0"/>
                  <a:ea typeface="Garamond"/>
                  <a:cs typeface="Garamond"/>
                  <a:sym typeface="Garamond"/>
                </a:rPr>
                <a:t>Allottees Realisation</a:t>
              </a:r>
              <a:endParaRPr sz="1500" b="1">
                <a:solidFill>
                  <a:schemeClr val="dk1"/>
                </a:solidFill>
                <a:latin typeface="Garamond" panose="02020404030301010803" pitchFamily="18" charset="0"/>
                <a:ea typeface="Garamond"/>
                <a:cs typeface="Garamond"/>
                <a:sym typeface="Garamond"/>
              </a:endParaRPr>
            </a:p>
          </p:txBody>
        </p:sp>
        <p:sp>
          <p:nvSpPr>
            <p:cNvPr id="16" name="Google Shape;493;p43"/>
            <p:cNvSpPr/>
            <p:nvPr/>
          </p:nvSpPr>
          <p:spPr>
            <a:xfrm rot="5400000">
              <a:off x="4446844" y="1835580"/>
              <a:ext cx="2008628" cy="1747506"/>
            </a:xfrm>
            <a:prstGeom prst="hexagon">
              <a:avLst>
                <a:gd name="adj" fmla="val 25000"/>
                <a:gd name="vf" fmla="val 115470"/>
              </a:avLst>
            </a:prstGeom>
            <a:solidFill>
              <a:srgbClr val="A29999"/>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Garamond" panose="02020404030301010803" pitchFamily="18" charset="0"/>
              </a:endParaRPr>
            </a:p>
          </p:txBody>
        </p:sp>
        <p:sp>
          <p:nvSpPr>
            <p:cNvPr id="17" name="Google Shape;494;p43"/>
            <p:cNvSpPr txBox="1"/>
            <p:nvPr/>
          </p:nvSpPr>
          <p:spPr>
            <a:xfrm>
              <a:off x="4849725" y="2018030"/>
              <a:ext cx="1202866" cy="138260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1"/>
                </a:buClr>
                <a:buSzPts val="1600"/>
                <a:buFont typeface="Garamond"/>
                <a:buNone/>
              </a:pPr>
              <a:r>
                <a:rPr lang="en-US" sz="1600" dirty="0">
                  <a:solidFill>
                    <a:schemeClr val="lt1"/>
                  </a:solidFill>
                  <a:latin typeface="Garamond" panose="02020404030301010803" pitchFamily="18" charset="0"/>
                  <a:ea typeface="Garamond"/>
                  <a:cs typeface="Garamond"/>
                  <a:sym typeface="Garamond"/>
                </a:rPr>
                <a:t>Withdrawal of 70 % based on % of Completion of the Project development</a:t>
              </a:r>
              <a:endParaRPr sz="1600" dirty="0">
                <a:solidFill>
                  <a:schemeClr val="lt1"/>
                </a:solidFill>
                <a:latin typeface="Garamond" panose="02020404030301010803" pitchFamily="18" charset="0"/>
                <a:ea typeface="Garamond"/>
                <a:cs typeface="Garamond"/>
                <a:sym typeface="Garamond"/>
              </a:endParaRPr>
            </a:p>
          </p:txBody>
        </p:sp>
        <p:sp>
          <p:nvSpPr>
            <p:cNvPr id="18" name="Google Shape;495;p43"/>
            <p:cNvSpPr/>
            <p:nvPr/>
          </p:nvSpPr>
          <p:spPr>
            <a:xfrm rot="5400000">
              <a:off x="3506806" y="3540503"/>
              <a:ext cx="2008628" cy="1747506"/>
            </a:xfrm>
            <a:prstGeom prst="hexagon">
              <a:avLst>
                <a:gd name="adj" fmla="val 25000"/>
                <a:gd name="vf" fmla="val 115470"/>
              </a:avLst>
            </a:prstGeom>
            <a:solidFill>
              <a:srgbClr val="A29494"/>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Garamond" panose="02020404030301010803" pitchFamily="18" charset="0"/>
              </a:endParaRPr>
            </a:p>
          </p:txBody>
        </p:sp>
        <p:sp>
          <p:nvSpPr>
            <p:cNvPr id="19" name="Google Shape;496;p43"/>
            <p:cNvSpPr txBox="1"/>
            <p:nvPr/>
          </p:nvSpPr>
          <p:spPr>
            <a:xfrm>
              <a:off x="3909687" y="3722953"/>
              <a:ext cx="1202866" cy="1382606"/>
            </a:xfrm>
            <a:prstGeom prst="rect">
              <a:avLst/>
            </a:prstGeom>
            <a:noFill/>
            <a:ln>
              <a:noFill/>
            </a:ln>
          </p:spPr>
          <p:txBody>
            <a:bodyPr spcFirstLastPara="1" wrap="square" lIns="57150" tIns="57150" rIns="57150" bIns="57150" anchor="ctr" anchorCtr="0">
              <a:noAutofit/>
            </a:bodyPr>
            <a:lstStyle/>
            <a:p>
              <a:pPr marL="0" marR="0" lvl="0" indent="0" algn="ctr" rtl="0">
                <a:lnSpc>
                  <a:spcPct val="90000"/>
                </a:lnSpc>
                <a:spcBef>
                  <a:spcPts val="0"/>
                </a:spcBef>
                <a:spcAft>
                  <a:spcPts val="0"/>
                </a:spcAft>
                <a:buClr>
                  <a:schemeClr val="lt1"/>
                </a:buClr>
                <a:buSzPts val="1500"/>
                <a:buFont typeface="Garamond"/>
                <a:buNone/>
              </a:pPr>
              <a:r>
                <a:rPr lang="en-US" sz="1500">
                  <a:solidFill>
                    <a:schemeClr val="lt1"/>
                  </a:solidFill>
                  <a:latin typeface="Garamond" panose="02020404030301010803" pitchFamily="18" charset="0"/>
                  <a:ea typeface="Garamond"/>
                  <a:cs typeface="Garamond"/>
                  <a:sym typeface="Garamond"/>
                </a:rPr>
                <a:t>Utilise the withdrawn money for the specific project</a:t>
              </a:r>
              <a:endParaRPr sz="1500">
                <a:solidFill>
                  <a:schemeClr val="lt1"/>
                </a:solidFill>
                <a:latin typeface="Garamond" panose="02020404030301010803" pitchFamily="18" charset="0"/>
                <a:ea typeface="Garamond"/>
                <a:cs typeface="Garamond"/>
                <a:sym typeface="Garamond"/>
              </a:endParaRPr>
            </a:p>
          </p:txBody>
        </p:sp>
        <p:sp>
          <p:nvSpPr>
            <p:cNvPr id="20" name="Google Shape;497;p43"/>
            <p:cNvSpPr/>
            <p:nvPr/>
          </p:nvSpPr>
          <p:spPr>
            <a:xfrm>
              <a:off x="5437901" y="3811668"/>
              <a:ext cx="2241629" cy="1205177"/>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Garamond" panose="02020404030301010803" pitchFamily="18" charset="0"/>
              </a:endParaRPr>
            </a:p>
          </p:txBody>
        </p:sp>
        <p:sp>
          <p:nvSpPr>
            <p:cNvPr id="21" name="Google Shape;498;p43"/>
            <p:cNvSpPr/>
            <p:nvPr/>
          </p:nvSpPr>
          <p:spPr>
            <a:xfrm rot="5400000">
              <a:off x="1619499" y="3540503"/>
              <a:ext cx="2008628" cy="1747506"/>
            </a:xfrm>
            <a:prstGeom prst="hexagon">
              <a:avLst>
                <a:gd name="adj" fmla="val 25000"/>
                <a:gd name="vf" fmla="val 115470"/>
              </a:avLst>
            </a:prstGeom>
            <a:solidFill>
              <a:srgbClr val="A38F8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Garamond" panose="02020404030301010803" pitchFamily="18" charset="0"/>
              </a:endParaRPr>
            </a:p>
          </p:txBody>
        </p:sp>
        <p:sp>
          <p:nvSpPr>
            <p:cNvPr id="22" name="Google Shape;499;p43"/>
            <p:cNvSpPr txBox="1"/>
            <p:nvPr/>
          </p:nvSpPr>
          <p:spPr>
            <a:xfrm>
              <a:off x="2022380" y="3722953"/>
              <a:ext cx="1202866" cy="1382606"/>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lt1"/>
                </a:buClr>
                <a:buSzPts val="1700"/>
                <a:buFont typeface="Garamond"/>
                <a:buNone/>
              </a:pPr>
              <a:r>
                <a:rPr lang="en-US" sz="1700">
                  <a:solidFill>
                    <a:schemeClr val="lt1"/>
                  </a:solidFill>
                  <a:latin typeface="Garamond" panose="02020404030301010803" pitchFamily="18" charset="0"/>
                  <a:ea typeface="Garamond"/>
                  <a:cs typeface="Garamond"/>
                  <a:sym typeface="Garamond"/>
                </a:rPr>
                <a:t>Professional Certificates mandatory for withdrawal of money </a:t>
              </a:r>
              <a:endParaRPr sz="1700">
                <a:solidFill>
                  <a:schemeClr val="lt1"/>
                </a:solidFill>
                <a:latin typeface="Garamond" panose="02020404030301010803" pitchFamily="18" charset="0"/>
                <a:ea typeface="Garamond"/>
                <a:cs typeface="Garamond"/>
                <a:sym typeface="Garamond"/>
              </a:endParaRPr>
            </a:p>
          </p:txBody>
        </p:sp>
      </p:grpSp>
      <p:pic>
        <p:nvPicPr>
          <p:cNvPr id="23" name="Google Shape;500;p43"/>
          <p:cNvPicPr preferRelativeResize="0"/>
          <p:nvPr/>
        </p:nvPicPr>
        <p:blipFill rotWithShape="1">
          <a:blip r:embed="rId3">
            <a:alphaModFix/>
          </a:blip>
          <a:srcRect l="7791" t="14815" r="15385" b="14814"/>
          <a:stretch/>
        </p:blipFill>
        <p:spPr>
          <a:xfrm>
            <a:off x="1616873" y="1216602"/>
            <a:ext cx="1587880" cy="1555028"/>
          </a:xfrm>
          <a:prstGeom prst="rect">
            <a:avLst/>
          </a:prstGeom>
          <a:noFill/>
          <a:ln>
            <a:noFill/>
          </a:ln>
        </p:spPr>
      </p:pic>
    </p:spTree>
    <p:extLst>
      <p:ext uri="{BB962C8B-B14F-4D97-AF65-F5344CB8AC3E}">
        <p14:creationId xmlns:p14="http://schemas.microsoft.com/office/powerpoint/2010/main" xmlns="" val="27696794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4" name="Google Shape;505;p44"/>
          <p:cNvSpPr txBox="1">
            <a:spLocks/>
          </p:cNvSpPr>
          <p:nvPr/>
        </p:nvSpPr>
        <p:spPr>
          <a:xfrm>
            <a:off x="1368247" y="699572"/>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a:latin typeface="Garamond"/>
                <a:ea typeface="Garamond"/>
                <a:cs typeface="Garamond"/>
                <a:sym typeface="Garamond"/>
              </a:rPr>
              <a:t>Withdrawal of money from the Designated Bank Account </a:t>
            </a:r>
            <a:endParaRPr lang="en-US" sz="2000" b="1" dirty="0">
              <a:latin typeface="Garamond"/>
              <a:ea typeface="Garamond"/>
              <a:cs typeface="Garamond"/>
              <a:sym typeface="Garamond"/>
            </a:endParaRPr>
          </a:p>
        </p:txBody>
      </p:sp>
      <p:sp>
        <p:nvSpPr>
          <p:cNvPr id="25" name="Google Shape;506;p44"/>
          <p:cNvSpPr txBox="1">
            <a:spLocks/>
          </p:cNvSpPr>
          <p:nvPr/>
        </p:nvSpPr>
        <p:spPr>
          <a:xfrm>
            <a:off x="1368247" y="1471611"/>
            <a:ext cx="9486901"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350520" algn="l">
              <a:buFont typeface="Sorts Mill Goudy"/>
              <a:buNone/>
            </a:pPr>
            <a:r>
              <a:rPr lang="en-IN" sz="2000" i="0">
                <a:latin typeface="Garamond" panose="02020404030301010803" pitchFamily="18" charset="0"/>
                <a:ea typeface="Garamond"/>
                <a:cs typeface="Garamond"/>
                <a:sym typeface="Garamond"/>
              </a:rPr>
              <a:t>Rule 5 – </a:t>
            </a:r>
          </a:p>
          <a:p>
            <a:pPr indent="-350520" algn="just">
              <a:buFont typeface="Sorts Mill Goudy"/>
              <a:buAutoNum type="arabicParenBoth"/>
            </a:pPr>
            <a:r>
              <a:rPr lang="en-IN" sz="2000" i="0">
                <a:latin typeface="Garamond" panose="02020404030301010803" pitchFamily="18" charset="0"/>
              </a:rPr>
              <a:t>For the </a:t>
            </a:r>
            <a:r>
              <a:rPr lang="en-US" sz="2000" i="0">
                <a:latin typeface="Garamond" panose="02020404030301010803" pitchFamily="18" charset="0"/>
              </a:rPr>
              <a:t>purposes of sub-clause (D) of clause (l) of sub-section (2) of section 4 of the Act, the </a:t>
            </a:r>
            <a:r>
              <a:rPr lang="en-US" sz="2000" b="1" i="0" u="sng">
                <a:latin typeface="Garamond" panose="02020404030301010803" pitchFamily="18" charset="0"/>
              </a:rPr>
              <a:t>land cost shall be</a:t>
            </a:r>
            <a:r>
              <a:rPr lang="en-US" sz="2000" i="0">
                <a:latin typeface="Garamond" panose="02020404030301010803" pitchFamily="18" charset="0"/>
              </a:rPr>
              <a:t> the costs incurred by the promoter, </a:t>
            </a:r>
            <a:r>
              <a:rPr lang="en-US" sz="2000" i="0"/>
              <a:t>whether as an outright purchase or lease premium</a:t>
            </a:r>
            <a:endParaRPr lang="en-US" sz="2000" i="0">
              <a:latin typeface="Garamond" panose="02020404030301010803" pitchFamily="18" charset="0"/>
            </a:endParaRPr>
          </a:p>
          <a:p>
            <a:pPr marL="106680" indent="0" algn="just"/>
            <a:endParaRPr lang="en-US" sz="2000" i="0">
              <a:latin typeface="Garamond" panose="02020404030301010803" pitchFamily="18" charset="0"/>
            </a:endParaRPr>
          </a:p>
          <a:p>
            <a:pPr marL="563880" indent="-457200" algn="just">
              <a:buFont typeface="Sorts Mill Goudy"/>
              <a:buAutoNum type="arabicParenBoth"/>
            </a:pPr>
            <a:r>
              <a:rPr lang="en-US" sz="2000" i="0">
                <a:latin typeface="Garamond" panose="02020404030301010803" pitchFamily="18" charset="0"/>
                <a:ea typeface="Garamond"/>
                <a:cs typeface="Garamond"/>
                <a:sym typeface="Garamond"/>
              </a:rPr>
              <a:t>For the purposes of sub-clause (D) of clause (l) of sub-section (2) of section 4 of the Act, the </a:t>
            </a:r>
            <a:r>
              <a:rPr lang="en-US" sz="2000" b="1" i="0" u="sng">
                <a:latin typeface="Garamond" panose="02020404030301010803" pitchFamily="18" charset="0"/>
                <a:ea typeface="Garamond"/>
                <a:cs typeface="Garamond"/>
                <a:sym typeface="Garamond"/>
              </a:rPr>
              <a:t>construction cost shall </a:t>
            </a:r>
            <a:r>
              <a:rPr lang="en-US" sz="2000" i="0">
                <a:latin typeface="Garamond" panose="02020404030301010803" pitchFamily="18" charset="0"/>
                <a:ea typeface="Garamond"/>
                <a:cs typeface="Garamond"/>
                <a:sym typeface="Garamond"/>
              </a:rPr>
              <a:t>be the cost incurred by the promoter,  towards the on-site expenditure for the physical development of the project.</a:t>
            </a:r>
            <a:endParaRPr lang="en-IN" sz="2000" i="0" dirty="0">
              <a:latin typeface="Garamond" panose="02020404030301010803" pitchFamily="18" charset="0"/>
              <a:ea typeface="Garamond"/>
              <a:cs typeface="Garamond"/>
              <a:sym typeface="Garamond"/>
            </a:endParaRPr>
          </a:p>
        </p:txBody>
      </p:sp>
    </p:spTree>
    <p:extLst>
      <p:ext uri="{BB962C8B-B14F-4D97-AF65-F5344CB8AC3E}">
        <p14:creationId xmlns:p14="http://schemas.microsoft.com/office/powerpoint/2010/main" xmlns="" val="34903860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517;p46"/>
          <p:cNvSpPr txBox="1">
            <a:spLocks/>
          </p:cNvSpPr>
          <p:nvPr/>
        </p:nvSpPr>
        <p:spPr>
          <a:xfrm>
            <a:off x="1396238" y="718233"/>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a:latin typeface="Garamond"/>
                <a:ea typeface="Garamond"/>
                <a:cs typeface="Garamond"/>
                <a:sym typeface="Garamond"/>
              </a:rPr>
              <a:t>EXTENSION / RENEWAL OF RERA REGISTRATION</a:t>
            </a:r>
            <a:endParaRPr lang="en-US"/>
          </a:p>
        </p:txBody>
      </p:sp>
      <p:pic>
        <p:nvPicPr>
          <p:cNvPr id="5" name="Google Shape;518;p46"/>
          <p:cNvPicPr preferRelativeResize="0">
            <a:picLocks/>
          </p:cNvPicPr>
          <p:nvPr/>
        </p:nvPicPr>
        <p:blipFill rotWithShape="1">
          <a:blip r:embed="rId3">
            <a:alphaModFix/>
          </a:blip>
          <a:srcRect l="37778" r="6984" b="31511"/>
          <a:stretch/>
        </p:blipFill>
        <p:spPr>
          <a:xfrm>
            <a:off x="3701142" y="2337722"/>
            <a:ext cx="4158343" cy="2887240"/>
          </a:xfrm>
          <a:prstGeom prst="rect">
            <a:avLst/>
          </a:prstGeom>
          <a:noFill/>
          <a:ln>
            <a:noFill/>
          </a:ln>
        </p:spPr>
      </p:pic>
      <p:sp>
        <p:nvSpPr>
          <p:cNvPr id="6" name="Google Shape;519;p46"/>
          <p:cNvSpPr txBox="1"/>
          <p:nvPr/>
        </p:nvSpPr>
        <p:spPr>
          <a:xfrm>
            <a:off x="3690256" y="5170490"/>
            <a:ext cx="4169229" cy="517430"/>
          </a:xfrm>
          <a:prstGeom prst="rect">
            <a:avLst/>
          </a:prstGeom>
          <a:noFill/>
          <a:ln>
            <a:noFill/>
          </a:ln>
        </p:spPr>
        <p:txBody>
          <a:bodyPr spcFirstLastPara="1" wrap="square" lIns="91425" tIns="45700" rIns="91425" bIns="45700" anchor="b" anchorCtr="0">
            <a:normAutofit fontScale="85000" lnSpcReduction="10000"/>
          </a:bodyPr>
          <a:lstStyle/>
          <a:p>
            <a:pPr marL="0" marR="0" lvl="0" indent="0" algn="ctr" rtl="0">
              <a:lnSpc>
                <a:spcPct val="90000"/>
              </a:lnSpc>
              <a:spcBef>
                <a:spcPts val="0"/>
              </a:spcBef>
              <a:spcAft>
                <a:spcPts val="0"/>
              </a:spcAft>
              <a:buClr>
                <a:srgbClr val="FF0000"/>
              </a:buClr>
              <a:buSzPct val="100000"/>
              <a:buFont typeface="Garamond"/>
              <a:buNone/>
            </a:pPr>
            <a:r>
              <a:rPr lang="en-US" sz="2800" b="1" cap="none">
                <a:solidFill>
                  <a:srgbClr val="FF0000"/>
                </a:solidFill>
                <a:latin typeface="Garamond"/>
                <a:ea typeface="Garamond"/>
                <a:cs typeface="Garamond"/>
                <a:sym typeface="Garamond"/>
              </a:rPr>
              <a:t>OF RERA</a:t>
            </a:r>
            <a:r>
              <a:rPr lang="en-US" sz="2800" b="1" cap="none">
                <a:solidFill>
                  <a:schemeClr val="dk2"/>
                </a:solidFill>
                <a:latin typeface="Garamond"/>
                <a:ea typeface="Garamond"/>
                <a:cs typeface="Garamond"/>
                <a:sym typeface="Garamond"/>
              </a:rPr>
              <a:t> </a:t>
            </a:r>
            <a:r>
              <a:rPr lang="en-US" sz="2800" b="1" cap="none">
                <a:solidFill>
                  <a:srgbClr val="FF0000"/>
                </a:solidFill>
                <a:latin typeface="Garamond"/>
                <a:ea typeface="Garamond"/>
                <a:cs typeface="Garamond"/>
                <a:sym typeface="Garamond"/>
              </a:rPr>
              <a:t>REGISTRATION</a:t>
            </a:r>
            <a:endParaRPr sz="2000" b="1" cap="none">
              <a:solidFill>
                <a:srgbClr val="FF0000"/>
              </a:solidFill>
              <a:latin typeface="Garamond"/>
              <a:ea typeface="Garamond"/>
              <a:cs typeface="Garamond"/>
              <a:sym typeface="Garamond"/>
            </a:endParaRPr>
          </a:p>
        </p:txBody>
      </p:sp>
    </p:spTree>
    <p:extLst>
      <p:ext uri="{BB962C8B-B14F-4D97-AF65-F5344CB8AC3E}">
        <p14:creationId xmlns:p14="http://schemas.microsoft.com/office/powerpoint/2010/main" xmlns="" val="17076658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7" name="Google Shape;524;p47"/>
          <p:cNvSpPr txBox="1">
            <a:spLocks/>
          </p:cNvSpPr>
          <p:nvPr/>
        </p:nvSpPr>
        <p:spPr>
          <a:xfrm>
            <a:off x="1293602" y="820870"/>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ct val="100000"/>
              <a:buFont typeface="Garamond"/>
              <a:buNone/>
            </a:pPr>
            <a:r>
              <a:rPr lang="en-US" sz="2000" b="1">
                <a:latin typeface="Garamond"/>
                <a:ea typeface="Garamond"/>
                <a:cs typeface="Garamond"/>
                <a:sym typeface="Garamond"/>
              </a:rPr>
              <a:t>EXTENSION / RENEWAL OF REGISTRATION – SEC 6 /RULE 7</a:t>
            </a:r>
            <a:endParaRPr lang="en-US" dirty="0"/>
          </a:p>
        </p:txBody>
      </p:sp>
      <p:sp>
        <p:nvSpPr>
          <p:cNvPr id="8" name="Google Shape;525;p47"/>
          <p:cNvSpPr txBox="1">
            <a:spLocks/>
          </p:cNvSpPr>
          <p:nvPr/>
        </p:nvSpPr>
        <p:spPr>
          <a:xfrm>
            <a:off x="1293602" y="1592909"/>
            <a:ext cx="9486901"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l">
              <a:spcBef>
                <a:spcPts val="0"/>
              </a:spcBef>
              <a:buSzPts val="1960"/>
              <a:buFont typeface="Sorts Mill Goudy"/>
              <a:buAutoNum type="arabicPeriod"/>
            </a:pPr>
            <a:endParaRPr lang="en-US" sz="2800" i="0">
              <a:latin typeface="Garamond"/>
              <a:ea typeface="Garamond"/>
              <a:cs typeface="Garamond"/>
              <a:sym typeface="Garamond"/>
            </a:endParaRPr>
          </a:p>
          <a:p>
            <a:pPr indent="-457200" algn="l">
              <a:spcBef>
                <a:spcPts val="0"/>
              </a:spcBef>
              <a:buSzPts val="1960"/>
              <a:buFont typeface="Sorts Mill Goudy"/>
              <a:buAutoNum type="arabicPeriod"/>
            </a:pPr>
            <a:r>
              <a:rPr lang="en-US" sz="2800" i="0">
                <a:latin typeface="Garamond"/>
                <a:ea typeface="Garamond"/>
                <a:cs typeface="Garamond"/>
                <a:sym typeface="Garamond"/>
              </a:rPr>
              <a:t>Section 6 of the RERA Act</a:t>
            </a:r>
            <a:endParaRPr lang="en-US" i="0"/>
          </a:p>
          <a:p>
            <a:pPr indent="-457200" algn="l">
              <a:buSzPts val="1960"/>
              <a:buFont typeface="Sorts Mill Goudy"/>
              <a:buAutoNum type="arabicPeriod"/>
            </a:pPr>
            <a:r>
              <a:rPr lang="en-US" sz="2800" i="0">
                <a:latin typeface="Garamond"/>
                <a:ea typeface="Garamond"/>
                <a:cs typeface="Garamond"/>
                <a:sym typeface="Garamond"/>
              </a:rPr>
              <a:t>WB RERA Rule 7 </a:t>
            </a:r>
            <a:endParaRPr lang="en-US" i="0"/>
          </a:p>
          <a:p>
            <a:pPr indent="-457200" algn="l">
              <a:buSzPts val="1960"/>
              <a:buFont typeface="Sorts Mill Goudy"/>
              <a:buAutoNum type="arabicPeriod"/>
            </a:pPr>
            <a:r>
              <a:rPr lang="en-US" sz="2800" i="0">
                <a:latin typeface="Garamond"/>
                <a:ea typeface="Garamond"/>
                <a:cs typeface="Garamond"/>
                <a:sym typeface="Garamond"/>
              </a:rPr>
              <a:t>Application in Form E</a:t>
            </a:r>
            <a:endParaRPr lang="en-US" i="0"/>
          </a:p>
          <a:p>
            <a:pPr indent="-457200" algn="l">
              <a:buSzPts val="1960"/>
              <a:buFont typeface="Sorts Mill Goudy"/>
              <a:buAutoNum type="arabicPeriod"/>
            </a:pPr>
            <a:r>
              <a:rPr lang="en-US" sz="2800" i="0">
                <a:latin typeface="Garamond"/>
                <a:ea typeface="Garamond"/>
                <a:cs typeface="Garamond"/>
                <a:sym typeface="Garamond"/>
              </a:rPr>
              <a:t>Application to be filed 3 months before expiry of registration </a:t>
            </a:r>
            <a:endParaRPr lang="en-US" i="0"/>
          </a:p>
          <a:p>
            <a:pPr indent="-457200" algn="l">
              <a:buSzPts val="1960"/>
              <a:buFont typeface="Sorts Mill Goudy"/>
              <a:buAutoNum type="arabicPeriod"/>
            </a:pPr>
            <a:r>
              <a:rPr lang="en-US" sz="2800" i="0">
                <a:latin typeface="Garamond"/>
                <a:ea typeface="Garamond"/>
                <a:cs typeface="Garamond"/>
                <a:sym typeface="Garamond"/>
              </a:rPr>
              <a:t>Extension fees – Twice of the Registration fees (for 1 year)</a:t>
            </a:r>
          </a:p>
          <a:p>
            <a:pPr marL="0" indent="0" algn="l">
              <a:buSzPts val="1960"/>
            </a:pPr>
            <a:endParaRPr lang="en-US" sz="2800" i="0" dirty="0">
              <a:latin typeface="Garamond"/>
              <a:sym typeface="Garamond"/>
            </a:endParaRPr>
          </a:p>
        </p:txBody>
      </p:sp>
    </p:spTree>
    <p:extLst>
      <p:ext uri="{BB962C8B-B14F-4D97-AF65-F5344CB8AC3E}">
        <p14:creationId xmlns:p14="http://schemas.microsoft.com/office/powerpoint/2010/main" xmlns="" val="19242029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535;p49"/>
          <p:cNvSpPr txBox="1">
            <a:spLocks/>
          </p:cNvSpPr>
          <p:nvPr/>
        </p:nvSpPr>
        <p:spPr>
          <a:xfrm>
            <a:off x="1278432" y="1097238"/>
            <a:ext cx="9486900" cy="3048415"/>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8800"/>
              <a:buFont typeface="Garamond"/>
              <a:buNone/>
            </a:pPr>
            <a:r>
              <a:rPr lang="en-US" sz="8800" b="1">
                <a:latin typeface="Garamond"/>
                <a:ea typeface="Garamond"/>
                <a:cs typeface="Garamond"/>
                <a:sym typeface="Garamond"/>
              </a:rPr>
              <a:t>COMPLETION UNDER RERA</a:t>
            </a:r>
            <a:endParaRPr lang="en-US" dirty="0"/>
          </a:p>
        </p:txBody>
      </p:sp>
    </p:spTree>
    <p:extLst>
      <p:ext uri="{BB962C8B-B14F-4D97-AF65-F5344CB8AC3E}">
        <p14:creationId xmlns:p14="http://schemas.microsoft.com/office/powerpoint/2010/main" xmlns="" val="18927216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3" name="Google Shape;540;p50"/>
          <p:cNvSpPr txBox="1">
            <a:spLocks/>
          </p:cNvSpPr>
          <p:nvPr/>
        </p:nvSpPr>
        <p:spPr>
          <a:xfrm>
            <a:off x="1480213" y="391662"/>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a:latin typeface="Garamond"/>
                <a:ea typeface="Garamond"/>
                <a:cs typeface="Garamond"/>
                <a:sym typeface="Garamond"/>
              </a:rPr>
              <a:t>COMPLETION UNDER RERA</a:t>
            </a:r>
          </a:p>
        </p:txBody>
      </p:sp>
      <p:sp>
        <p:nvSpPr>
          <p:cNvPr id="5" name="Google Shape;541;p50"/>
          <p:cNvSpPr txBox="1">
            <a:spLocks/>
          </p:cNvSpPr>
          <p:nvPr/>
        </p:nvSpPr>
        <p:spPr>
          <a:xfrm>
            <a:off x="1480213" y="1163700"/>
            <a:ext cx="9486901" cy="5389375"/>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l">
              <a:spcBef>
                <a:spcPts val="0"/>
              </a:spcBef>
              <a:buSzPct val="70000"/>
              <a:buFont typeface="Arial"/>
              <a:buAutoNum type="arabicPeriod"/>
            </a:pPr>
            <a:r>
              <a:rPr lang="en-US" i="0">
                <a:latin typeface="Garamond"/>
                <a:ea typeface="Garamond"/>
                <a:cs typeface="Garamond"/>
                <a:sym typeface="Garamond"/>
              </a:rPr>
              <a:t>On completion of development of the project- </a:t>
            </a:r>
            <a:endParaRPr lang="en-US" i="0"/>
          </a:p>
          <a:p>
            <a:pPr lvl="1" indent="-457200" algn="l">
              <a:buSzPct val="70000"/>
              <a:buFont typeface="Arial"/>
              <a:buAutoNum type="arabicPeriod"/>
            </a:pPr>
            <a:r>
              <a:rPr lang="en-US">
                <a:latin typeface="Garamond"/>
                <a:ea typeface="Garamond"/>
                <a:cs typeface="Garamond"/>
                <a:sym typeface="Garamond"/>
              </a:rPr>
              <a:t>Internal development </a:t>
            </a:r>
            <a:endParaRPr lang="en-US"/>
          </a:p>
          <a:p>
            <a:pPr lvl="1" indent="-457200" algn="l">
              <a:buSzPct val="70000"/>
              <a:buFont typeface="Arial"/>
              <a:buAutoNum type="arabicPeriod"/>
            </a:pPr>
            <a:r>
              <a:rPr lang="en-US">
                <a:latin typeface="Garamond"/>
                <a:ea typeface="Garamond"/>
                <a:cs typeface="Garamond"/>
                <a:sym typeface="Garamond"/>
              </a:rPr>
              <a:t>External development </a:t>
            </a:r>
            <a:endParaRPr lang="en-US"/>
          </a:p>
          <a:p>
            <a:pPr indent="-457200" algn="l">
              <a:buSzPct val="70000"/>
              <a:buFont typeface="Arial"/>
              <a:buAutoNum type="arabicPeriod"/>
            </a:pPr>
            <a:r>
              <a:rPr lang="en-US" i="0">
                <a:latin typeface="Garamond"/>
                <a:ea typeface="Garamond"/>
                <a:cs typeface="Garamond"/>
                <a:sym typeface="Garamond"/>
              </a:rPr>
              <a:t>On Project Completion - Submit </a:t>
            </a:r>
            <a:endParaRPr lang="en-US" i="0"/>
          </a:p>
          <a:p>
            <a:pPr lvl="1" indent="-457200" algn="l">
              <a:buSzPct val="70000"/>
              <a:buFont typeface="Arial"/>
              <a:buAutoNum type="arabicPeriod"/>
            </a:pPr>
            <a:r>
              <a:rPr lang="en-US">
                <a:latin typeface="Garamond"/>
                <a:ea typeface="Garamond"/>
                <a:cs typeface="Garamond"/>
                <a:sym typeface="Garamond"/>
              </a:rPr>
              <a:t>Occupancy Completion certificate </a:t>
            </a:r>
            <a:endParaRPr lang="en-US"/>
          </a:p>
          <a:p>
            <a:pPr lvl="1" indent="-457200" algn="l">
              <a:buSzPct val="70000"/>
              <a:buFont typeface="Arial"/>
              <a:buAutoNum type="arabicPeriod"/>
            </a:pPr>
            <a:r>
              <a:rPr lang="en-US">
                <a:latin typeface="Garamond"/>
                <a:ea typeface="Garamond"/>
                <a:cs typeface="Garamond"/>
                <a:sym typeface="Garamond"/>
              </a:rPr>
              <a:t>Consolidated Bank Statement</a:t>
            </a:r>
            <a:endParaRPr lang="en-US"/>
          </a:p>
          <a:p>
            <a:pPr lvl="1" indent="-457200" algn="l">
              <a:buSzPct val="70000"/>
              <a:buFont typeface="Arial"/>
              <a:buAutoNum type="arabicPeriod"/>
            </a:pPr>
            <a:r>
              <a:rPr lang="en-US">
                <a:latin typeface="Garamond"/>
                <a:ea typeface="Garamond"/>
                <a:cs typeface="Garamond"/>
                <a:sym typeface="Garamond"/>
              </a:rPr>
              <a:t>Mortgage release </a:t>
            </a:r>
            <a:endParaRPr lang="en-US"/>
          </a:p>
          <a:p>
            <a:pPr lvl="1" indent="-457200" algn="l">
              <a:buSzPct val="70000"/>
              <a:buFont typeface="Arial"/>
              <a:buAutoNum type="arabicPeriod"/>
            </a:pPr>
            <a:r>
              <a:rPr lang="en-US">
                <a:latin typeface="Garamond"/>
                <a:ea typeface="Garamond"/>
                <a:cs typeface="Garamond"/>
                <a:sym typeface="Garamond"/>
              </a:rPr>
              <a:t>Structural Liability Certificate </a:t>
            </a:r>
            <a:r>
              <a:rPr lang="en-US" b="1">
                <a:latin typeface="Garamond"/>
                <a:ea typeface="Garamond"/>
                <a:cs typeface="Garamond"/>
                <a:sym typeface="Garamond"/>
              </a:rPr>
              <a:t>(for Building)</a:t>
            </a:r>
            <a:endParaRPr lang="en-US"/>
          </a:p>
          <a:p>
            <a:pPr lvl="1" indent="-457200" algn="l">
              <a:buSzPct val="70000"/>
              <a:buFont typeface="Arial"/>
              <a:buAutoNum type="arabicPeriod"/>
            </a:pPr>
            <a:r>
              <a:rPr lang="en-US">
                <a:latin typeface="Garamond"/>
                <a:ea typeface="Garamond"/>
                <a:cs typeface="Garamond"/>
                <a:sym typeface="Garamond"/>
              </a:rPr>
              <a:t>Sold and Unsold Inventory </a:t>
            </a:r>
            <a:endParaRPr lang="en-US"/>
          </a:p>
          <a:p>
            <a:pPr lvl="1" indent="-457200" algn="l">
              <a:buSzPct val="70000"/>
              <a:buFont typeface="Arial"/>
              <a:buAutoNum type="arabicPeriod"/>
            </a:pPr>
            <a:r>
              <a:rPr lang="en-US">
                <a:latin typeface="Garamond"/>
                <a:ea typeface="Garamond"/>
                <a:cs typeface="Garamond"/>
                <a:sym typeface="Garamond"/>
              </a:rPr>
              <a:t>Association of Allottees (for Building)</a:t>
            </a:r>
            <a:endParaRPr lang="en-US"/>
          </a:p>
          <a:p>
            <a:pPr lvl="1" indent="-457200" algn="l">
              <a:buSzPct val="70000"/>
              <a:buFont typeface="Arial"/>
              <a:buAutoNum type="arabicPeriod"/>
            </a:pPr>
            <a:r>
              <a:rPr lang="en-US">
                <a:latin typeface="Garamond"/>
                <a:ea typeface="Garamond"/>
                <a:cs typeface="Garamond"/>
                <a:sym typeface="Garamond"/>
              </a:rPr>
              <a:t>Project Photograph</a:t>
            </a:r>
            <a:endParaRPr lang="en-US"/>
          </a:p>
          <a:p>
            <a:pPr lvl="1" indent="-457200" algn="l">
              <a:buSzPct val="70000"/>
              <a:buFont typeface="Arial"/>
              <a:buAutoNum type="arabicPeriod"/>
            </a:pPr>
            <a:r>
              <a:rPr lang="en-US">
                <a:latin typeface="Garamond"/>
                <a:ea typeface="Garamond"/>
                <a:cs typeface="Garamond"/>
                <a:sym typeface="Garamond"/>
              </a:rPr>
              <a:t>Common Areas / Amenities handed over to the Association – Affidavit</a:t>
            </a:r>
            <a:endParaRPr lang="en-US"/>
          </a:p>
          <a:p>
            <a:pPr marL="457200" lvl="1" indent="0" algn="l">
              <a:buSzPct val="70000"/>
            </a:pPr>
            <a:endParaRPr lang="en-US">
              <a:latin typeface="Garamond"/>
              <a:ea typeface="Garamond"/>
              <a:cs typeface="Garamond"/>
              <a:sym typeface="Garamond"/>
            </a:endParaRPr>
          </a:p>
          <a:p>
            <a:pPr lvl="1" indent="-374967" algn="l">
              <a:buSzPct val="70000"/>
            </a:pPr>
            <a:endParaRPr lang="en-US">
              <a:latin typeface="Garamond"/>
              <a:ea typeface="Garamond"/>
              <a:cs typeface="Garamond"/>
              <a:sym typeface="Garamond"/>
            </a:endParaRPr>
          </a:p>
          <a:p>
            <a:pPr lvl="1" indent="-374967" algn="l">
              <a:buSzPct val="70000"/>
            </a:pPr>
            <a:endParaRPr lang="en-US" dirty="0">
              <a:latin typeface="Garamond"/>
              <a:ea typeface="Garamond"/>
              <a:cs typeface="Garamond"/>
              <a:sym typeface="Garamond"/>
            </a:endParaRPr>
          </a:p>
        </p:txBody>
      </p:sp>
    </p:spTree>
    <p:extLst>
      <p:ext uri="{BB962C8B-B14F-4D97-AF65-F5344CB8AC3E}">
        <p14:creationId xmlns:p14="http://schemas.microsoft.com/office/powerpoint/2010/main" xmlns="" val="33811391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879737" y="784324"/>
            <a:ext cx="8158086" cy="3789779"/>
          </a:xfrm>
          <a:prstGeom prst="rect">
            <a:avLst/>
          </a:prstGeom>
        </p:spPr>
      </p:pic>
      <p:sp>
        <p:nvSpPr>
          <p:cNvPr id="6" name="Rectangle 5"/>
          <p:cNvSpPr/>
          <p:nvPr/>
        </p:nvSpPr>
        <p:spPr>
          <a:xfrm>
            <a:off x="435429" y="4946553"/>
            <a:ext cx="6096000" cy="774892"/>
          </a:xfrm>
          <a:prstGeom prst="rect">
            <a:avLst/>
          </a:prstGeom>
        </p:spPr>
        <p:txBody>
          <a:bodyPr>
            <a:spAutoFit/>
          </a:bodyPr>
          <a:lstStyle/>
          <a:p>
            <a:pPr lvl="0" algn="just">
              <a:lnSpc>
                <a:spcPct val="107000"/>
              </a:lnSpc>
              <a:spcAft>
                <a:spcPts val="800"/>
              </a:spcAft>
            </a:pPr>
            <a:r>
              <a:rPr lang="en-IN" dirty="0">
                <a:latin typeface="Book Antiqua" panose="02040602050305030304" pitchFamily="18" charset="0"/>
                <a:ea typeface="Calibri" panose="020F0502020204030204" pitchFamily="34" charset="0"/>
                <a:cs typeface="Times New Roman" panose="02020603050405020304" pitchFamily="18" charset="0"/>
              </a:rPr>
              <a:t>The typical real estate development project lifecycle is segmented into distinct phases, with 1 to 5 years being a common range for completion, depending on the type and complexity of the development.</a:t>
            </a:r>
            <a:endParaRPr lang="en-IN" dirty="0">
              <a:latin typeface="Calibri" panose="020F0502020204030204" pitchFamily="34" charset="0"/>
              <a:ea typeface="Calibri" panose="020F0502020204030204" pitchFamily="34" charset="0"/>
              <a:cs typeface="Times New Roman" panose="02020603050405020304" pitchFamily="18" charset="0"/>
            </a:endParaRPr>
          </a:p>
        </p:txBody>
      </p:sp>
      <p:sp>
        <p:nvSpPr>
          <p:cNvPr id="7" name="Rectangle 6"/>
          <p:cNvSpPr/>
          <p:nvPr/>
        </p:nvSpPr>
        <p:spPr>
          <a:xfrm>
            <a:off x="5620138" y="5851299"/>
            <a:ext cx="6096000" cy="783869"/>
          </a:xfrm>
          <a:prstGeom prst="rect">
            <a:avLst/>
          </a:prstGeom>
        </p:spPr>
        <p:txBody>
          <a:bodyPr>
            <a:spAutoFit/>
          </a:bodyPr>
          <a:lstStyle/>
          <a:p>
            <a:pPr lvl="0" algn="just">
              <a:lnSpc>
                <a:spcPct val="107000"/>
              </a:lnSpc>
              <a:spcAft>
                <a:spcPts val="800"/>
              </a:spcAft>
            </a:pPr>
            <a:r>
              <a:rPr lang="en-IN" dirty="0">
                <a:latin typeface="Book Antiqua" panose="02040602050305030304" pitchFamily="18" charset="0"/>
                <a:ea typeface="Calibri" panose="020F0502020204030204" pitchFamily="34" charset="0"/>
                <a:cs typeface="Times New Roman" panose="02020603050405020304" pitchFamily="18" charset="0"/>
              </a:rPr>
              <a:t>Hence the most of the projects already registered during the period from 2023 under WB RERA are expected to complete the construction phases by 2024 to 2028</a:t>
            </a:r>
            <a:endParaRPr lang="en-IN"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132998241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546;p51"/>
          <p:cNvSpPr txBox="1">
            <a:spLocks/>
          </p:cNvSpPr>
          <p:nvPr/>
        </p:nvSpPr>
        <p:spPr>
          <a:xfrm>
            <a:off x="1278432" y="1097238"/>
            <a:ext cx="9486900" cy="3048415"/>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8800"/>
              <a:buFont typeface="Garamond"/>
              <a:buNone/>
            </a:pPr>
            <a:r>
              <a:rPr lang="en-US" sz="8800" b="1">
                <a:latin typeface="Garamond"/>
                <a:ea typeface="Garamond"/>
                <a:cs typeface="Garamond"/>
                <a:sym typeface="Garamond"/>
              </a:rPr>
              <a:t>AGREEMENT OF SALE - AOS</a:t>
            </a:r>
            <a:endParaRPr lang="en-US" sz="8800" b="1" dirty="0">
              <a:latin typeface="Garamond"/>
              <a:ea typeface="Garamond"/>
              <a:cs typeface="Garamond"/>
              <a:sym typeface="Garamond"/>
            </a:endParaRPr>
          </a:p>
        </p:txBody>
      </p:sp>
    </p:spTree>
    <p:extLst>
      <p:ext uri="{BB962C8B-B14F-4D97-AF65-F5344CB8AC3E}">
        <p14:creationId xmlns:p14="http://schemas.microsoft.com/office/powerpoint/2010/main" xmlns="" val="189585768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3" name="Google Shape;551;p52"/>
          <p:cNvSpPr txBox="1">
            <a:spLocks/>
          </p:cNvSpPr>
          <p:nvPr/>
        </p:nvSpPr>
        <p:spPr>
          <a:xfrm>
            <a:off x="1284271" y="830200"/>
            <a:ext cx="9486900" cy="53785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lnSpcReduction="1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512763" indent="-512763">
              <a:buSzPts val="3200"/>
              <a:buFont typeface="Garamond"/>
              <a:buNone/>
            </a:pPr>
            <a:r>
              <a:rPr lang="en-US">
                <a:latin typeface="Garamond"/>
                <a:ea typeface="Garamond"/>
                <a:cs typeface="Garamond"/>
                <a:sym typeface="Garamond"/>
              </a:rPr>
              <a:t>AGREEMENT FOR SALE - AOS</a:t>
            </a:r>
            <a:endParaRPr lang="en-US" b="1">
              <a:latin typeface="Garamond"/>
              <a:ea typeface="Garamond"/>
              <a:cs typeface="Garamond"/>
              <a:sym typeface="Garamond"/>
            </a:endParaRPr>
          </a:p>
        </p:txBody>
      </p:sp>
      <p:sp>
        <p:nvSpPr>
          <p:cNvPr id="5" name="Google Shape;552;p52"/>
          <p:cNvSpPr txBox="1">
            <a:spLocks/>
          </p:cNvSpPr>
          <p:nvPr/>
        </p:nvSpPr>
        <p:spPr>
          <a:xfrm>
            <a:off x="1284271" y="1602239"/>
            <a:ext cx="9486901"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lgn="just">
              <a:spcBef>
                <a:spcPts val="0"/>
              </a:spcBef>
              <a:buClr>
                <a:schemeClr val="dk1"/>
              </a:buClr>
              <a:buSzPts val="2240"/>
            </a:pPr>
            <a:r>
              <a:rPr lang="en-US" sz="3200" i="0" u="sng">
                <a:solidFill>
                  <a:schemeClr val="dk1"/>
                </a:solidFill>
                <a:latin typeface="Garamond"/>
                <a:ea typeface="Garamond"/>
                <a:cs typeface="Garamond"/>
                <a:sym typeface="Garamond"/>
              </a:rPr>
              <a:t>Section 2(c)</a:t>
            </a:r>
            <a:r>
              <a:rPr lang="en-US" sz="3200" i="0">
                <a:solidFill>
                  <a:schemeClr val="dk1"/>
                </a:solidFill>
                <a:latin typeface="Garamond"/>
                <a:ea typeface="Garamond"/>
                <a:cs typeface="Garamond"/>
                <a:sym typeface="Garamond"/>
              </a:rPr>
              <a:t>"agreement for sale" - means an agreement entered into between the promoter and the allottee;</a:t>
            </a:r>
            <a:endParaRPr lang="en-US" i="0"/>
          </a:p>
          <a:p>
            <a:pPr marL="0" indent="0" algn="just">
              <a:spcBef>
                <a:spcPts val="0"/>
              </a:spcBef>
              <a:buSzPts val="2240"/>
            </a:pPr>
            <a:endParaRPr lang="en-US" sz="3200" i="0">
              <a:solidFill>
                <a:schemeClr val="dk1"/>
              </a:solidFill>
              <a:latin typeface="Garamond"/>
              <a:ea typeface="Garamond"/>
              <a:cs typeface="Garamond"/>
              <a:sym typeface="Garamond"/>
            </a:endParaRPr>
          </a:p>
          <a:p>
            <a:pPr marL="0" indent="0" algn="just">
              <a:spcBef>
                <a:spcPts val="0"/>
              </a:spcBef>
              <a:buClr>
                <a:schemeClr val="dk1"/>
              </a:buClr>
              <a:buSzPts val="2240"/>
            </a:pPr>
            <a:r>
              <a:rPr lang="en-US" sz="3200" i="0" u="sng">
                <a:solidFill>
                  <a:schemeClr val="dk1"/>
                </a:solidFill>
                <a:latin typeface="Garamond"/>
                <a:ea typeface="Garamond"/>
                <a:cs typeface="Garamond"/>
                <a:sym typeface="Garamond"/>
              </a:rPr>
              <a:t>Section 13 (1) </a:t>
            </a:r>
            <a:r>
              <a:rPr lang="en-US" sz="3200" i="0">
                <a:solidFill>
                  <a:schemeClr val="dk1"/>
                </a:solidFill>
                <a:latin typeface="Garamond"/>
                <a:ea typeface="Garamond"/>
                <a:cs typeface="Garamond"/>
                <a:sym typeface="Garamond"/>
              </a:rPr>
              <a:t>A promoter shall not accept a sum </a:t>
            </a:r>
            <a:r>
              <a:rPr lang="en-US" sz="3200" i="0" u="sng">
                <a:solidFill>
                  <a:schemeClr val="dk1"/>
                </a:solidFill>
                <a:latin typeface="Garamond"/>
                <a:ea typeface="Garamond"/>
                <a:cs typeface="Garamond"/>
                <a:sym typeface="Garamond"/>
              </a:rPr>
              <a:t>more than ten per cent </a:t>
            </a:r>
            <a:r>
              <a:rPr lang="en-US" sz="3200" i="0">
                <a:solidFill>
                  <a:schemeClr val="dk1"/>
                </a:solidFill>
                <a:latin typeface="Garamond"/>
                <a:ea typeface="Garamond"/>
                <a:cs typeface="Garamond"/>
                <a:sym typeface="Garamond"/>
              </a:rPr>
              <a:t>of the cost of the apartment, plot, or building as the case may be, as an advance payment or an application fee, from a person without first </a:t>
            </a:r>
            <a:r>
              <a:rPr lang="en-US" sz="3200" i="0" u="sng">
                <a:solidFill>
                  <a:schemeClr val="dk1"/>
                </a:solidFill>
                <a:latin typeface="Garamond"/>
                <a:ea typeface="Garamond"/>
                <a:cs typeface="Garamond"/>
                <a:sym typeface="Garamond"/>
              </a:rPr>
              <a:t>entering into</a:t>
            </a:r>
            <a:r>
              <a:rPr lang="en-US" sz="3200" i="0">
                <a:solidFill>
                  <a:schemeClr val="dk1"/>
                </a:solidFill>
                <a:latin typeface="Garamond"/>
                <a:ea typeface="Garamond"/>
                <a:cs typeface="Garamond"/>
                <a:sym typeface="Garamond"/>
              </a:rPr>
              <a:t> a </a:t>
            </a:r>
            <a:r>
              <a:rPr lang="en-US" sz="3200" i="0" u="sng">
                <a:solidFill>
                  <a:schemeClr val="dk1"/>
                </a:solidFill>
                <a:latin typeface="Garamond"/>
                <a:ea typeface="Garamond"/>
                <a:cs typeface="Garamond"/>
                <a:sym typeface="Garamond"/>
              </a:rPr>
              <a:t>written agreement</a:t>
            </a:r>
            <a:r>
              <a:rPr lang="en-US" sz="3200" i="0">
                <a:solidFill>
                  <a:schemeClr val="dk1"/>
                </a:solidFill>
                <a:latin typeface="Garamond"/>
                <a:ea typeface="Garamond"/>
                <a:cs typeface="Garamond"/>
                <a:sym typeface="Garamond"/>
              </a:rPr>
              <a:t> for sale with such person and </a:t>
            </a:r>
            <a:r>
              <a:rPr lang="en-US" sz="3200" i="0" u="sng">
                <a:solidFill>
                  <a:schemeClr val="dk1"/>
                </a:solidFill>
                <a:latin typeface="Garamond"/>
                <a:ea typeface="Garamond"/>
                <a:cs typeface="Garamond"/>
                <a:sym typeface="Garamond"/>
              </a:rPr>
              <a:t>register the said agreement</a:t>
            </a:r>
            <a:r>
              <a:rPr lang="en-US" sz="3200" i="0">
                <a:solidFill>
                  <a:schemeClr val="dk1"/>
                </a:solidFill>
                <a:latin typeface="Garamond"/>
                <a:ea typeface="Garamond"/>
                <a:cs typeface="Garamond"/>
                <a:sym typeface="Garamond"/>
              </a:rPr>
              <a:t> for sale, under any law for the time being in force.</a:t>
            </a:r>
            <a:endParaRPr lang="en-US" i="0"/>
          </a:p>
        </p:txBody>
      </p:sp>
    </p:spTree>
    <p:extLst>
      <p:ext uri="{BB962C8B-B14F-4D97-AF65-F5344CB8AC3E}">
        <p14:creationId xmlns:p14="http://schemas.microsoft.com/office/powerpoint/2010/main" xmlns="" val="451017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129;p5"/>
          <p:cNvSpPr txBox="1">
            <a:spLocks/>
          </p:cNvSpPr>
          <p:nvPr/>
        </p:nvSpPr>
        <p:spPr>
          <a:xfrm>
            <a:off x="1368246" y="419878"/>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a:latin typeface="Garamond"/>
                <a:ea typeface="Garamond"/>
                <a:cs typeface="Garamond"/>
                <a:sym typeface="Garamond"/>
              </a:rPr>
              <a:t>STATEMENT OF OBJECTS AND REASONS OF THE ACT</a:t>
            </a:r>
            <a:endParaRPr lang="en-US" dirty="0"/>
          </a:p>
        </p:txBody>
      </p:sp>
      <p:sp>
        <p:nvSpPr>
          <p:cNvPr id="5" name="Google Shape;130;p5"/>
          <p:cNvSpPr txBox="1">
            <a:spLocks/>
          </p:cNvSpPr>
          <p:nvPr/>
        </p:nvSpPr>
        <p:spPr>
          <a:xfrm>
            <a:off x="1368246" y="1284999"/>
            <a:ext cx="9486901" cy="516602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Ensure </a:t>
            </a:r>
            <a:r>
              <a:rPr lang="en-US" sz="2000" b="1" i="0" u="sng" dirty="0">
                <a:solidFill>
                  <a:schemeClr val="dk1"/>
                </a:solidFill>
                <a:latin typeface="Garamond" panose="02020404030301010803" pitchFamily="18" charset="0"/>
              </a:rPr>
              <a:t>Accountability</a:t>
            </a:r>
            <a:r>
              <a:rPr lang="en-US" sz="2000" i="0" dirty="0">
                <a:solidFill>
                  <a:schemeClr val="dk1"/>
                </a:solidFill>
                <a:latin typeface="Garamond" panose="02020404030301010803" pitchFamily="18" charset="0"/>
              </a:rPr>
              <a:t> Towards </a:t>
            </a:r>
            <a:r>
              <a:rPr lang="en-US" sz="2000" i="0" dirty="0" err="1">
                <a:solidFill>
                  <a:schemeClr val="dk1"/>
                </a:solidFill>
                <a:latin typeface="Garamond" panose="02020404030301010803" pitchFamily="18" charset="0"/>
              </a:rPr>
              <a:t>Allottees</a:t>
            </a:r>
            <a:r>
              <a:rPr lang="en-US" sz="2000" i="0" dirty="0">
                <a:solidFill>
                  <a:schemeClr val="dk1"/>
                </a:solidFill>
                <a:latin typeface="Garamond" panose="02020404030301010803" pitchFamily="18" charset="0"/>
              </a:rPr>
              <a:t> and Protect their Interest; </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Infuse </a:t>
            </a:r>
            <a:r>
              <a:rPr lang="en-US" sz="2000" b="1" i="0" u="sng" dirty="0">
                <a:solidFill>
                  <a:schemeClr val="dk1"/>
                </a:solidFill>
                <a:latin typeface="Garamond" panose="02020404030301010803" pitchFamily="18" charset="0"/>
              </a:rPr>
              <a:t>Transparency</a:t>
            </a:r>
            <a:r>
              <a:rPr lang="en-US" sz="2000" i="0" dirty="0">
                <a:solidFill>
                  <a:schemeClr val="dk1"/>
                </a:solidFill>
                <a:latin typeface="Garamond" panose="02020404030301010803" pitchFamily="18" charset="0"/>
              </a:rPr>
              <a:t>, Ensure Fair-play and Reduce Frauds &amp; Delays; </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Introduce </a:t>
            </a:r>
            <a:r>
              <a:rPr lang="en-US" sz="2000" b="1" i="0" u="sng" dirty="0">
                <a:solidFill>
                  <a:schemeClr val="dk1"/>
                </a:solidFill>
                <a:latin typeface="Garamond" panose="02020404030301010803" pitchFamily="18" charset="0"/>
              </a:rPr>
              <a:t>Professionalism</a:t>
            </a:r>
            <a:r>
              <a:rPr lang="en-US" sz="2000" i="0" dirty="0">
                <a:solidFill>
                  <a:schemeClr val="dk1"/>
                </a:solidFill>
                <a:latin typeface="Garamond" panose="02020404030301010803" pitchFamily="18" charset="0"/>
              </a:rPr>
              <a:t> and Pan India Standardization;</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Establish Symmetry Of </a:t>
            </a:r>
            <a:r>
              <a:rPr lang="en-US" sz="2000" b="1" i="0" u="sng" dirty="0">
                <a:solidFill>
                  <a:schemeClr val="dk1"/>
                </a:solidFill>
                <a:latin typeface="Garamond" panose="02020404030301010803" pitchFamily="18" charset="0"/>
              </a:rPr>
              <a:t>Information</a:t>
            </a:r>
            <a:r>
              <a:rPr lang="en-US" sz="2000" i="0" dirty="0">
                <a:solidFill>
                  <a:schemeClr val="dk1"/>
                </a:solidFill>
                <a:latin typeface="Garamond" panose="02020404030301010803" pitchFamily="18" charset="0"/>
              </a:rPr>
              <a:t> between The Promoter And </a:t>
            </a:r>
            <a:r>
              <a:rPr lang="en-US" sz="2000" i="0" dirty="0" err="1">
                <a:solidFill>
                  <a:schemeClr val="dk1"/>
                </a:solidFill>
                <a:latin typeface="Garamond" panose="02020404030301010803" pitchFamily="18" charset="0"/>
              </a:rPr>
              <a:t>Allottee</a:t>
            </a:r>
            <a:r>
              <a:rPr lang="en-US" sz="2000" i="0" dirty="0">
                <a:solidFill>
                  <a:schemeClr val="dk1"/>
                </a:solidFill>
                <a:latin typeface="Garamond" panose="02020404030301010803" pitchFamily="18" charset="0"/>
              </a:rPr>
              <a:t>; </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Imposing Certain </a:t>
            </a:r>
            <a:r>
              <a:rPr lang="en-US" sz="2000" b="1" i="0" u="sng" dirty="0">
                <a:solidFill>
                  <a:schemeClr val="dk1"/>
                </a:solidFill>
                <a:latin typeface="Garamond" panose="02020404030301010803" pitchFamily="18" charset="0"/>
              </a:rPr>
              <a:t>Responsibilities</a:t>
            </a:r>
            <a:r>
              <a:rPr lang="en-US" sz="2000" i="0" dirty="0">
                <a:solidFill>
                  <a:schemeClr val="dk1"/>
                </a:solidFill>
                <a:latin typeface="Garamond" panose="02020404030301010803" pitchFamily="18" charset="0"/>
              </a:rPr>
              <a:t> On both Promoter And </a:t>
            </a:r>
            <a:r>
              <a:rPr lang="en-US" sz="2000" i="0" dirty="0" err="1">
                <a:solidFill>
                  <a:schemeClr val="dk1"/>
                </a:solidFill>
                <a:latin typeface="Garamond" panose="02020404030301010803" pitchFamily="18" charset="0"/>
              </a:rPr>
              <a:t>Allottees</a:t>
            </a:r>
            <a:r>
              <a:rPr lang="en-US" sz="2000" i="0" dirty="0">
                <a:solidFill>
                  <a:schemeClr val="dk1"/>
                </a:solidFill>
                <a:latin typeface="Garamond" panose="02020404030301010803" pitchFamily="18" charset="0"/>
              </a:rPr>
              <a:t>;  </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Establish </a:t>
            </a:r>
            <a:r>
              <a:rPr lang="en-US" sz="2000" b="1" i="0" u="sng" dirty="0">
                <a:solidFill>
                  <a:schemeClr val="dk1"/>
                </a:solidFill>
                <a:latin typeface="Garamond" panose="02020404030301010803" pitchFamily="18" charset="0"/>
              </a:rPr>
              <a:t>Regulatory</a:t>
            </a:r>
            <a:r>
              <a:rPr lang="en-US" sz="2000" i="0" dirty="0">
                <a:solidFill>
                  <a:schemeClr val="dk1"/>
                </a:solidFill>
                <a:latin typeface="Garamond" panose="02020404030301010803" pitchFamily="18" charset="0"/>
              </a:rPr>
              <a:t> Oversight Mechanism to Enforce Contracts; </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Establish Fast- Track </a:t>
            </a:r>
            <a:r>
              <a:rPr lang="en-US" sz="2000" b="1" i="0" u="sng" dirty="0">
                <a:solidFill>
                  <a:schemeClr val="dk1"/>
                </a:solidFill>
                <a:latin typeface="Garamond" panose="02020404030301010803" pitchFamily="18" charset="0"/>
              </a:rPr>
              <a:t>Dispute</a:t>
            </a:r>
            <a:r>
              <a:rPr lang="en-US" sz="2000" i="0" dirty="0">
                <a:solidFill>
                  <a:schemeClr val="dk1"/>
                </a:solidFill>
                <a:latin typeface="Garamond" panose="02020404030301010803" pitchFamily="18" charset="0"/>
              </a:rPr>
              <a:t> Resolution Mechanism; </a:t>
            </a:r>
            <a:endParaRPr lang="en-US" i="0" dirty="0">
              <a:latin typeface="Garamond" panose="02020404030301010803" pitchFamily="18" charset="0"/>
            </a:endParaRPr>
          </a:p>
          <a:p>
            <a:pPr indent="-457200" algn="just">
              <a:lnSpc>
                <a:spcPct val="170000"/>
              </a:lnSpc>
              <a:spcBef>
                <a:spcPts val="0"/>
              </a:spcBef>
              <a:buClr>
                <a:schemeClr val="dk1"/>
              </a:buClr>
              <a:buSzPts val="1400"/>
              <a:buFont typeface="Sorts Mill Goudy"/>
              <a:buAutoNum type="arabicPeriod"/>
            </a:pPr>
            <a:r>
              <a:rPr lang="en-US" sz="2000" i="0" dirty="0">
                <a:solidFill>
                  <a:schemeClr val="dk1"/>
                </a:solidFill>
                <a:latin typeface="Garamond" panose="02020404030301010803" pitchFamily="18" charset="0"/>
              </a:rPr>
              <a:t>Promote Good </a:t>
            </a:r>
            <a:r>
              <a:rPr lang="en-US" sz="2000" b="1" i="0" u="sng" dirty="0">
                <a:solidFill>
                  <a:schemeClr val="dk1"/>
                </a:solidFill>
                <a:latin typeface="Garamond" panose="02020404030301010803" pitchFamily="18" charset="0"/>
              </a:rPr>
              <a:t>Governance</a:t>
            </a:r>
            <a:r>
              <a:rPr lang="en-US" sz="2000" i="0" dirty="0">
                <a:solidFill>
                  <a:schemeClr val="dk1"/>
                </a:solidFill>
                <a:latin typeface="Garamond" panose="02020404030301010803" pitchFamily="18" charset="0"/>
              </a:rPr>
              <a:t> in the Sector which in turn would create investor confidence;</a:t>
            </a:r>
            <a:endParaRPr lang="en-US" i="0" dirty="0">
              <a:latin typeface="Garamond" panose="02020404030301010803" pitchFamily="18" charset="0"/>
            </a:endParaRPr>
          </a:p>
        </p:txBody>
      </p:sp>
    </p:spTree>
    <p:extLst>
      <p:ext uri="{BB962C8B-B14F-4D97-AF65-F5344CB8AC3E}">
        <p14:creationId xmlns:p14="http://schemas.microsoft.com/office/powerpoint/2010/main" xmlns="" val="737600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557;p53"/>
          <p:cNvSpPr txBox="1">
            <a:spLocks/>
          </p:cNvSpPr>
          <p:nvPr/>
        </p:nvSpPr>
        <p:spPr>
          <a:xfrm>
            <a:off x="1302932" y="652919"/>
            <a:ext cx="9486900" cy="53785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512763" indent="-512763">
              <a:buSzPts val="2000"/>
              <a:buFont typeface="Garamond"/>
              <a:buNone/>
            </a:pPr>
            <a:r>
              <a:rPr lang="en-US" sz="2400" b="1" dirty="0">
                <a:latin typeface="Garamond"/>
                <a:ea typeface="Garamond"/>
                <a:cs typeface="Garamond"/>
                <a:sym typeface="Garamond"/>
              </a:rPr>
              <a:t>AGREEMENT FOR SALE - AOS</a:t>
            </a:r>
          </a:p>
        </p:txBody>
      </p:sp>
      <p:sp>
        <p:nvSpPr>
          <p:cNvPr id="6" name="Google Shape;558;p53"/>
          <p:cNvSpPr txBox="1">
            <a:spLocks/>
          </p:cNvSpPr>
          <p:nvPr/>
        </p:nvSpPr>
        <p:spPr>
          <a:xfrm>
            <a:off x="1302932" y="1424958"/>
            <a:ext cx="9486901"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lgn="just">
              <a:spcBef>
                <a:spcPts val="0"/>
              </a:spcBef>
              <a:buClr>
                <a:schemeClr val="dk1"/>
              </a:buClr>
              <a:buSzPts val="1960"/>
            </a:pPr>
            <a:r>
              <a:rPr lang="en-US" i="0" u="sng" dirty="0">
                <a:solidFill>
                  <a:schemeClr val="dk1"/>
                </a:solidFill>
                <a:latin typeface="Garamond"/>
                <a:ea typeface="Garamond"/>
                <a:cs typeface="Garamond"/>
                <a:sym typeface="Garamond"/>
              </a:rPr>
              <a:t>Section 13 (2) </a:t>
            </a:r>
            <a:r>
              <a:rPr lang="en-US" i="0" dirty="0">
                <a:solidFill>
                  <a:schemeClr val="dk1"/>
                </a:solidFill>
                <a:latin typeface="Garamond"/>
                <a:ea typeface="Garamond"/>
                <a:cs typeface="Garamond"/>
                <a:sym typeface="Garamond"/>
              </a:rPr>
              <a:t>The agreement for sale referred to in sub-section (1) shall be in such </a:t>
            </a:r>
            <a:r>
              <a:rPr lang="en-US" i="0" u="sng" dirty="0">
                <a:solidFill>
                  <a:schemeClr val="dk1"/>
                </a:solidFill>
                <a:latin typeface="Garamond"/>
                <a:ea typeface="Garamond"/>
                <a:cs typeface="Garamond"/>
                <a:sym typeface="Garamond"/>
              </a:rPr>
              <a:t>form</a:t>
            </a:r>
            <a:r>
              <a:rPr lang="en-US" i="0" dirty="0">
                <a:solidFill>
                  <a:schemeClr val="dk1"/>
                </a:solidFill>
                <a:latin typeface="Garamond"/>
                <a:ea typeface="Garamond"/>
                <a:cs typeface="Garamond"/>
                <a:sym typeface="Garamond"/>
              </a:rPr>
              <a:t> as may be </a:t>
            </a:r>
            <a:r>
              <a:rPr lang="en-US" i="0" u="sng" dirty="0">
                <a:solidFill>
                  <a:schemeClr val="dk1"/>
                </a:solidFill>
                <a:latin typeface="Garamond"/>
                <a:ea typeface="Garamond"/>
                <a:cs typeface="Garamond"/>
                <a:sym typeface="Garamond"/>
              </a:rPr>
              <a:t>prescribed</a:t>
            </a:r>
            <a:r>
              <a:rPr lang="en-US" i="0" dirty="0">
                <a:solidFill>
                  <a:schemeClr val="dk1"/>
                </a:solidFill>
                <a:latin typeface="Garamond"/>
                <a:ea typeface="Garamond"/>
                <a:cs typeface="Garamond"/>
                <a:sym typeface="Garamond"/>
              </a:rPr>
              <a:t> and shall </a:t>
            </a:r>
            <a:r>
              <a:rPr lang="en-US" i="0" u="sng" dirty="0">
                <a:solidFill>
                  <a:schemeClr val="dk1"/>
                </a:solidFill>
                <a:latin typeface="Garamond"/>
                <a:ea typeface="Garamond"/>
                <a:cs typeface="Garamond"/>
                <a:sym typeface="Garamond"/>
              </a:rPr>
              <a:t>specify</a:t>
            </a:r>
            <a:r>
              <a:rPr lang="en-US" i="0" dirty="0">
                <a:solidFill>
                  <a:schemeClr val="dk1"/>
                </a:solidFill>
                <a:latin typeface="Garamond"/>
                <a:ea typeface="Garamond"/>
                <a:cs typeface="Garamond"/>
                <a:sym typeface="Garamond"/>
              </a:rPr>
              <a:t> the </a:t>
            </a:r>
            <a:r>
              <a:rPr lang="en-US" i="0" u="sng" dirty="0">
                <a:solidFill>
                  <a:schemeClr val="dk1"/>
                </a:solidFill>
                <a:latin typeface="Garamond"/>
                <a:ea typeface="Garamond"/>
                <a:cs typeface="Garamond"/>
                <a:sym typeface="Garamond"/>
              </a:rPr>
              <a:t>particulars of development</a:t>
            </a:r>
            <a:r>
              <a:rPr lang="en-US" i="0" dirty="0">
                <a:solidFill>
                  <a:schemeClr val="dk1"/>
                </a:solidFill>
                <a:latin typeface="Garamond"/>
                <a:ea typeface="Garamond"/>
                <a:cs typeface="Garamond"/>
                <a:sym typeface="Garamond"/>
              </a:rPr>
              <a:t> of the project including the </a:t>
            </a:r>
            <a:r>
              <a:rPr lang="en-US" i="0" u="sng" dirty="0">
                <a:solidFill>
                  <a:schemeClr val="dk1"/>
                </a:solidFill>
                <a:latin typeface="Garamond"/>
                <a:ea typeface="Garamond"/>
                <a:cs typeface="Garamond"/>
                <a:sym typeface="Garamond"/>
              </a:rPr>
              <a:t>construction of building</a:t>
            </a:r>
            <a:r>
              <a:rPr lang="en-US" i="0" dirty="0">
                <a:solidFill>
                  <a:schemeClr val="dk1"/>
                </a:solidFill>
                <a:latin typeface="Garamond"/>
                <a:ea typeface="Garamond"/>
                <a:cs typeface="Garamond"/>
                <a:sym typeface="Garamond"/>
              </a:rPr>
              <a:t> and apartments, along with </a:t>
            </a:r>
            <a:r>
              <a:rPr lang="en-US" i="0" u="sng" dirty="0">
                <a:solidFill>
                  <a:schemeClr val="dk1"/>
                </a:solidFill>
                <a:latin typeface="Garamond"/>
                <a:ea typeface="Garamond"/>
                <a:cs typeface="Garamond"/>
                <a:sym typeface="Garamond"/>
              </a:rPr>
              <a:t>specifications</a:t>
            </a:r>
            <a:r>
              <a:rPr lang="en-US" i="0" dirty="0">
                <a:solidFill>
                  <a:schemeClr val="dk1"/>
                </a:solidFill>
                <a:latin typeface="Garamond"/>
                <a:ea typeface="Garamond"/>
                <a:cs typeface="Garamond"/>
                <a:sym typeface="Garamond"/>
              </a:rPr>
              <a:t> and </a:t>
            </a:r>
            <a:r>
              <a:rPr lang="en-US" i="0" u="sng" dirty="0">
                <a:solidFill>
                  <a:schemeClr val="dk1"/>
                </a:solidFill>
                <a:latin typeface="Garamond"/>
                <a:ea typeface="Garamond"/>
                <a:cs typeface="Garamond"/>
                <a:sym typeface="Garamond"/>
              </a:rPr>
              <a:t>internal development works</a:t>
            </a:r>
            <a:r>
              <a:rPr lang="en-US" i="0" dirty="0">
                <a:solidFill>
                  <a:schemeClr val="dk1"/>
                </a:solidFill>
                <a:latin typeface="Garamond"/>
                <a:ea typeface="Garamond"/>
                <a:cs typeface="Garamond"/>
                <a:sym typeface="Garamond"/>
              </a:rPr>
              <a:t> and </a:t>
            </a:r>
            <a:r>
              <a:rPr lang="en-US" i="0" u="sng" dirty="0">
                <a:solidFill>
                  <a:schemeClr val="dk1"/>
                </a:solidFill>
                <a:latin typeface="Garamond"/>
                <a:ea typeface="Garamond"/>
                <a:cs typeface="Garamond"/>
                <a:sym typeface="Garamond"/>
              </a:rPr>
              <a:t>external development works</a:t>
            </a:r>
            <a:r>
              <a:rPr lang="en-US" i="0" dirty="0">
                <a:solidFill>
                  <a:schemeClr val="dk1"/>
                </a:solidFill>
                <a:latin typeface="Garamond"/>
                <a:ea typeface="Garamond"/>
                <a:cs typeface="Garamond"/>
                <a:sym typeface="Garamond"/>
              </a:rPr>
              <a:t>, the </a:t>
            </a:r>
            <a:r>
              <a:rPr lang="en-US" i="0" u="sng" dirty="0">
                <a:solidFill>
                  <a:schemeClr val="dk1"/>
                </a:solidFill>
                <a:latin typeface="Garamond"/>
                <a:ea typeface="Garamond"/>
                <a:cs typeface="Garamond"/>
                <a:sym typeface="Garamond"/>
              </a:rPr>
              <a:t>dates and the manner</a:t>
            </a:r>
            <a:r>
              <a:rPr lang="en-US" i="0" dirty="0">
                <a:solidFill>
                  <a:schemeClr val="dk1"/>
                </a:solidFill>
                <a:latin typeface="Garamond"/>
                <a:ea typeface="Garamond"/>
                <a:cs typeface="Garamond"/>
                <a:sym typeface="Garamond"/>
              </a:rPr>
              <a:t> by which </a:t>
            </a:r>
            <a:r>
              <a:rPr lang="en-US" i="0" u="sng" dirty="0">
                <a:solidFill>
                  <a:schemeClr val="dk1"/>
                </a:solidFill>
                <a:latin typeface="Garamond"/>
                <a:ea typeface="Garamond"/>
                <a:cs typeface="Garamond"/>
                <a:sym typeface="Garamond"/>
              </a:rPr>
              <a:t>payments</a:t>
            </a:r>
            <a:r>
              <a:rPr lang="en-US" i="0" dirty="0">
                <a:solidFill>
                  <a:schemeClr val="dk1"/>
                </a:solidFill>
                <a:latin typeface="Garamond"/>
                <a:ea typeface="Garamond"/>
                <a:cs typeface="Garamond"/>
                <a:sym typeface="Garamond"/>
              </a:rPr>
              <a:t> towards the cost of the apartment, plot or building, as the case may be, are to be made by the allottees and the </a:t>
            </a:r>
            <a:r>
              <a:rPr lang="en-US" i="0" u="sng" dirty="0">
                <a:solidFill>
                  <a:schemeClr val="dk1"/>
                </a:solidFill>
                <a:latin typeface="Garamond"/>
                <a:ea typeface="Garamond"/>
                <a:cs typeface="Garamond"/>
                <a:sym typeface="Garamond"/>
              </a:rPr>
              <a:t>date on which the possession</a:t>
            </a:r>
            <a:r>
              <a:rPr lang="en-US" i="0" dirty="0">
                <a:solidFill>
                  <a:schemeClr val="dk1"/>
                </a:solidFill>
                <a:latin typeface="Garamond"/>
                <a:ea typeface="Garamond"/>
                <a:cs typeface="Garamond"/>
                <a:sym typeface="Garamond"/>
              </a:rPr>
              <a:t> of the apartment, plot or building is to be handed over, the </a:t>
            </a:r>
            <a:r>
              <a:rPr lang="en-US" i="0" u="sng" dirty="0">
                <a:solidFill>
                  <a:schemeClr val="dk1"/>
                </a:solidFill>
                <a:latin typeface="Garamond"/>
                <a:ea typeface="Garamond"/>
                <a:cs typeface="Garamond"/>
                <a:sym typeface="Garamond"/>
              </a:rPr>
              <a:t>rates of interest payable</a:t>
            </a:r>
            <a:r>
              <a:rPr lang="en-US" i="0" dirty="0">
                <a:solidFill>
                  <a:schemeClr val="dk1"/>
                </a:solidFill>
                <a:latin typeface="Garamond"/>
                <a:ea typeface="Garamond"/>
                <a:cs typeface="Garamond"/>
                <a:sym typeface="Garamond"/>
              </a:rPr>
              <a:t> by the promoter to the allottee and the allottee to the promoter in case of default, and such other particulars, as may be prescribed.</a:t>
            </a:r>
            <a:endParaRPr lang="en-US" sz="2000" i="0" dirty="0"/>
          </a:p>
        </p:txBody>
      </p:sp>
    </p:spTree>
    <p:extLst>
      <p:ext uri="{BB962C8B-B14F-4D97-AF65-F5344CB8AC3E}">
        <p14:creationId xmlns:p14="http://schemas.microsoft.com/office/powerpoint/2010/main" xmlns="" val="3039122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557;p53"/>
          <p:cNvSpPr txBox="1">
            <a:spLocks/>
          </p:cNvSpPr>
          <p:nvPr/>
        </p:nvSpPr>
        <p:spPr>
          <a:xfrm>
            <a:off x="1349585" y="839531"/>
            <a:ext cx="9486900" cy="53785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512763" indent="-512763">
              <a:buSzPts val="2000"/>
              <a:buFont typeface="Garamond"/>
              <a:buNone/>
            </a:pPr>
            <a:r>
              <a:rPr lang="en-US" sz="2000" dirty="0">
                <a:latin typeface="Garamond"/>
                <a:ea typeface="Garamond"/>
                <a:cs typeface="Garamond"/>
                <a:sym typeface="Garamond"/>
              </a:rPr>
              <a:t>WB RERA Rule 9- AGREEMENT FOR SALE -</a:t>
            </a:r>
            <a:endParaRPr lang="en-US" sz="2000" b="1" dirty="0">
              <a:latin typeface="Garamond"/>
              <a:ea typeface="Garamond"/>
              <a:cs typeface="Garamond"/>
              <a:sym typeface="Garamond"/>
            </a:endParaRPr>
          </a:p>
        </p:txBody>
      </p:sp>
      <p:sp>
        <p:nvSpPr>
          <p:cNvPr id="6" name="Google Shape;558;p53"/>
          <p:cNvSpPr txBox="1">
            <a:spLocks/>
          </p:cNvSpPr>
          <p:nvPr/>
        </p:nvSpPr>
        <p:spPr>
          <a:xfrm>
            <a:off x="1349585" y="1611570"/>
            <a:ext cx="9486901"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lgn="just">
              <a:spcBef>
                <a:spcPts val="0"/>
              </a:spcBef>
              <a:buClr>
                <a:schemeClr val="dk1"/>
              </a:buClr>
              <a:buSzPts val="1960"/>
            </a:pPr>
            <a:endParaRPr lang="en-IN" i="0" dirty="0">
              <a:latin typeface="Garamond" panose="02020404030301010803" pitchFamily="18" charset="0"/>
            </a:endParaRPr>
          </a:p>
          <a:p>
            <a:pPr marL="0" indent="0" algn="just">
              <a:spcBef>
                <a:spcPts val="0"/>
              </a:spcBef>
              <a:buClr>
                <a:schemeClr val="dk1"/>
              </a:buClr>
              <a:buSzPts val="1960"/>
            </a:pPr>
            <a:r>
              <a:rPr lang="en-US" i="0" dirty="0">
                <a:latin typeface="Garamond" panose="02020404030301010803" pitchFamily="18" charset="0"/>
              </a:rPr>
              <a:t>WB RERA Rule 9(1) For the purpose of sub-section (2) of section 13 of the Act, the </a:t>
            </a:r>
            <a:r>
              <a:rPr lang="en-US" i="0" u="sng" dirty="0">
                <a:latin typeface="Garamond" panose="02020404030301010803" pitchFamily="18" charset="0"/>
              </a:rPr>
              <a:t>agreement for sale </a:t>
            </a:r>
            <a:r>
              <a:rPr lang="en-US" i="0" dirty="0">
                <a:latin typeface="Garamond" panose="02020404030301010803" pitchFamily="18" charset="0"/>
              </a:rPr>
              <a:t>shall be in the Form in Annexure ‘A’ – </a:t>
            </a:r>
          </a:p>
          <a:p>
            <a:pPr marL="0" indent="0" algn="just">
              <a:spcBef>
                <a:spcPts val="0"/>
              </a:spcBef>
              <a:buClr>
                <a:schemeClr val="dk1"/>
              </a:buClr>
              <a:buSzPts val="1960"/>
            </a:pPr>
            <a:endParaRPr lang="en-US" i="0" dirty="0">
              <a:latin typeface="Garamond" panose="02020404030301010803" pitchFamily="18" charset="0"/>
            </a:endParaRPr>
          </a:p>
          <a:p>
            <a:pPr marL="0" indent="0" algn="just">
              <a:spcBef>
                <a:spcPts val="0"/>
              </a:spcBef>
              <a:buClr>
                <a:schemeClr val="dk1"/>
              </a:buClr>
              <a:buSzPts val="1960"/>
            </a:pPr>
            <a:r>
              <a:rPr lang="en-US" i="0" dirty="0">
                <a:latin typeface="Garamond" panose="02020404030301010803" pitchFamily="18" charset="0"/>
              </a:rPr>
              <a:t>WB RERA Rule 9(2) Any application letter, allotment letter or any other document signed by the </a:t>
            </a:r>
            <a:r>
              <a:rPr lang="en-US" i="0" dirty="0" err="1">
                <a:latin typeface="Garamond" panose="02020404030301010803" pitchFamily="18" charset="0"/>
              </a:rPr>
              <a:t>allottee</a:t>
            </a:r>
            <a:r>
              <a:rPr lang="en-US" i="0" dirty="0">
                <a:latin typeface="Garamond" panose="02020404030301010803" pitchFamily="18" charset="0"/>
              </a:rPr>
              <a:t>, in respect of the apartment, plot or building, prior to the execution and registration of the agreement for sale for such apartment, plot or building, as the case may be, shall not be construed to limit the rights and interests of the </a:t>
            </a:r>
            <a:r>
              <a:rPr lang="en-US" i="0" dirty="0" err="1">
                <a:latin typeface="Garamond" panose="02020404030301010803" pitchFamily="18" charset="0"/>
              </a:rPr>
              <a:t>allottee</a:t>
            </a:r>
            <a:r>
              <a:rPr lang="en-US" i="0" dirty="0">
                <a:latin typeface="Garamond" panose="02020404030301010803" pitchFamily="18" charset="0"/>
              </a:rPr>
              <a:t> under the agreement for sale or under the Act or the rules or the regulations made thereunder.</a:t>
            </a:r>
          </a:p>
        </p:txBody>
      </p:sp>
    </p:spTree>
    <p:extLst>
      <p:ext uri="{BB962C8B-B14F-4D97-AF65-F5344CB8AC3E}">
        <p14:creationId xmlns:p14="http://schemas.microsoft.com/office/powerpoint/2010/main" xmlns="" val="102794847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557;p53"/>
          <p:cNvSpPr txBox="1">
            <a:spLocks/>
          </p:cNvSpPr>
          <p:nvPr/>
        </p:nvSpPr>
        <p:spPr>
          <a:xfrm>
            <a:off x="1330923" y="522290"/>
            <a:ext cx="9486900" cy="53785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512763" indent="-512763">
              <a:buSzPts val="2000"/>
              <a:buFont typeface="Garamond"/>
              <a:buNone/>
            </a:pPr>
            <a:r>
              <a:rPr lang="en-US" sz="2000" dirty="0">
                <a:latin typeface="Garamond"/>
                <a:ea typeface="Garamond"/>
                <a:cs typeface="Garamond"/>
                <a:sym typeface="Garamond"/>
              </a:rPr>
              <a:t>WB RERA Rule 9- AGREEMENT FOR SALE -</a:t>
            </a:r>
            <a:endParaRPr lang="en-US" sz="2000" b="1" dirty="0">
              <a:latin typeface="Garamond"/>
              <a:ea typeface="Garamond"/>
              <a:cs typeface="Garamond"/>
              <a:sym typeface="Garamond"/>
            </a:endParaRPr>
          </a:p>
        </p:txBody>
      </p:sp>
      <p:sp>
        <p:nvSpPr>
          <p:cNvPr id="6" name="Google Shape;558;p53"/>
          <p:cNvSpPr txBox="1">
            <a:spLocks/>
          </p:cNvSpPr>
          <p:nvPr/>
        </p:nvSpPr>
        <p:spPr>
          <a:xfrm>
            <a:off x="1349585" y="1611570"/>
            <a:ext cx="9486901"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lgn="just">
              <a:spcBef>
                <a:spcPts val="0"/>
              </a:spcBef>
              <a:buClr>
                <a:schemeClr val="dk1"/>
              </a:buClr>
              <a:buSzPts val="1960"/>
            </a:pPr>
            <a:endParaRPr lang="en-IN" i="0" dirty="0">
              <a:latin typeface="Garamond" panose="02020404030301010803" pitchFamily="18" charset="0"/>
            </a:endParaRPr>
          </a:p>
          <a:p>
            <a:pPr marL="0" indent="0" algn="just">
              <a:spcBef>
                <a:spcPts val="0"/>
              </a:spcBef>
              <a:buClr>
                <a:schemeClr val="dk1"/>
              </a:buClr>
              <a:buSzPts val="1960"/>
            </a:pPr>
            <a:r>
              <a:rPr lang="en-US" i="0" dirty="0">
                <a:latin typeface="Garamond" panose="02020404030301010803" pitchFamily="18" charset="0"/>
              </a:rPr>
              <a:t>WB RERA Rule 9(3) The Promoter shall not make any additions and alterations beyond the extent of 5(five) percent in the sanctioned plans, layout plans and specifications and the nature of fixtures, fittings and amenities described therein in respect of the apartment, plot or building, as the case may be, without the previous written consent of the </a:t>
            </a:r>
            <a:r>
              <a:rPr lang="en-US" i="0" dirty="0" err="1">
                <a:latin typeface="Garamond" panose="02020404030301010803" pitchFamily="18" charset="0"/>
              </a:rPr>
              <a:t>Allottee</a:t>
            </a:r>
            <a:endParaRPr lang="en-US" i="0" dirty="0">
              <a:latin typeface="Garamond" panose="02020404030301010803" pitchFamily="18" charset="0"/>
            </a:endParaRPr>
          </a:p>
          <a:p>
            <a:pPr marL="0" indent="0" algn="just">
              <a:spcBef>
                <a:spcPts val="0"/>
              </a:spcBef>
              <a:buClr>
                <a:schemeClr val="dk1"/>
              </a:buClr>
              <a:buSzPts val="1960"/>
            </a:pPr>
            <a:endParaRPr lang="en-US" i="0" dirty="0">
              <a:latin typeface="Garamond" panose="02020404030301010803" pitchFamily="18" charset="0"/>
            </a:endParaRPr>
          </a:p>
          <a:p>
            <a:pPr marL="0" indent="0" algn="just">
              <a:spcBef>
                <a:spcPts val="0"/>
              </a:spcBef>
              <a:buClr>
                <a:schemeClr val="dk1"/>
              </a:buClr>
              <a:buSzPts val="1960"/>
            </a:pPr>
            <a:endParaRPr lang="en-US" i="0" dirty="0">
              <a:latin typeface="Garamond" panose="02020404030301010803" pitchFamily="18" charset="0"/>
            </a:endParaRPr>
          </a:p>
        </p:txBody>
      </p:sp>
    </p:spTree>
    <p:extLst>
      <p:ext uri="{BB962C8B-B14F-4D97-AF65-F5344CB8AC3E}">
        <p14:creationId xmlns:p14="http://schemas.microsoft.com/office/powerpoint/2010/main" xmlns="" val="253552179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743;p7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6" name="Google Shape;744;p75"/>
          <p:cNvSpPr/>
          <p:nvPr/>
        </p:nvSpPr>
        <p:spPr>
          <a:xfrm>
            <a:off x="0" y="0"/>
            <a:ext cx="4762500" cy="6858000"/>
          </a:xfrm>
          <a:prstGeom prst="rect">
            <a:avLst/>
          </a:prstGeom>
          <a:solidFill>
            <a:srgbClr val="53727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Gill Sans"/>
              <a:ea typeface="Gill Sans"/>
              <a:cs typeface="Gill Sans"/>
              <a:sym typeface="Gill Sans"/>
            </a:endParaRPr>
          </a:p>
        </p:txBody>
      </p:sp>
      <p:sp>
        <p:nvSpPr>
          <p:cNvPr id="8" name="Google Shape;745;p75"/>
          <p:cNvSpPr txBox="1">
            <a:spLocks/>
          </p:cNvSpPr>
          <p:nvPr/>
        </p:nvSpPr>
        <p:spPr>
          <a:xfrm>
            <a:off x="173182" y="685801"/>
            <a:ext cx="4364182" cy="4371108"/>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chemeClr val="lt2"/>
              </a:buClr>
              <a:buSzPts val="4000"/>
            </a:pPr>
            <a:r>
              <a:rPr lang="en-US" sz="4000" b="1">
                <a:solidFill>
                  <a:schemeClr val="lt2"/>
                </a:solidFill>
              </a:rPr>
              <a:t>PROFESSIONAL</a:t>
            </a:r>
            <a:br>
              <a:rPr lang="en-US" sz="4000" b="1">
                <a:solidFill>
                  <a:schemeClr val="lt2"/>
                </a:solidFill>
              </a:rPr>
            </a:br>
            <a:r>
              <a:rPr lang="en-US" sz="4000" b="1">
                <a:solidFill>
                  <a:schemeClr val="lt2"/>
                </a:solidFill>
              </a:rPr>
              <a:t>PERSPECTIVE</a:t>
            </a:r>
            <a:br>
              <a:rPr lang="en-US" sz="4000" b="1">
                <a:solidFill>
                  <a:schemeClr val="lt2"/>
                </a:solidFill>
              </a:rPr>
            </a:br>
            <a:r>
              <a:rPr lang="en-US" sz="4000" b="1">
                <a:solidFill>
                  <a:schemeClr val="lt2"/>
                </a:solidFill>
              </a:rPr>
              <a:t/>
            </a:r>
            <a:br>
              <a:rPr lang="en-US" sz="4000" b="1">
                <a:solidFill>
                  <a:schemeClr val="lt2"/>
                </a:solidFill>
              </a:rPr>
            </a:br>
            <a:r>
              <a:rPr lang="en-US" sz="4000" b="1">
                <a:solidFill>
                  <a:schemeClr val="lt2"/>
                </a:solidFill>
              </a:rPr>
              <a:t>AND</a:t>
            </a:r>
            <a:br>
              <a:rPr lang="en-US" sz="4000" b="1">
                <a:solidFill>
                  <a:schemeClr val="lt2"/>
                </a:solidFill>
              </a:rPr>
            </a:br>
            <a:r>
              <a:rPr lang="en-US" sz="4000" b="1">
                <a:solidFill>
                  <a:schemeClr val="lt2"/>
                </a:solidFill>
              </a:rPr>
              <a:t/>
            </a:r>
            <a:br>
              <a:rPr lang="en-US" sz="4000" b="1">
                <a:solidFill>
                  <a:schemeClr val="lt2"/>
                </a:solidFill>
              </a:rPr>
            </a:br>
            <a:r>
              <a:rPr lang="en-US" sz="4000" b="1">
                <a:solidFill>
                  <a:schemeClr val="lt2"/>
                </a:solidFill>
              </a:rPr>
              <a:t>RERA </a:t>
            </a:r>
            <a:endParaRPr lang="en-US"/>
          </a:p>
        </p:txBody>
      </p:sp>
      <p:pic>
        <p:nvPicPr>
          <p:cNvPr id="9" name="Google Shape;746;p75"/>
          <p:cNvPicPr preferRelativeResize="0"/>
          <p:nvPr/>
        </p:nvPicPr>
        <p:blipFill rotWithShape="1">
          <a:blip r:embed="rId3">
            <a:alphaModFix/>
          </a:blip>
          <a:srcRect/>
          <a:stretch/>
        </p:blipFill>
        <p:spPr>
          <a:xfrm>
            <a:off x="5410200" y="809232"/>
            <a:ext cx="6096000" cy="5239537"/>
          </a:xfrm>
          <a:prstGeom prst="rect">
            <a:avLst/>
          </a:prstGeom>
          <a:noFill/>
          <a:ln>
            <a:noFill/>
          </a:ln>
        </p:spPr>
      </p:pic>
    </p:spTree>
    <p:extLst>
      <p:ext uri="{BB962C8B-B14F-4D97-AF65-F5344CB8AC3E}">
        <p14:creationId xmlns:p14="http://schemas.microsoft.com/office/powerpoint/2010/main" xmlns="" val="13514401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751;p76"/>
          <p:cNvSpPr txBox="1">
            <a:spLocks/>
          </p:cNvSpPr>
          <p:nvPr/>
        </p:nvSpPr>
        <p:spPr>
          <a:xfrm>
            <a:off x="1464907" y="634257"/>
            <a:ext cx="9455554"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a:latin typeface="Garamond"/>
                <a:ea typeface="Garamond"/>
                <a:cs typeface="Garamond"/>
                <a:sym typeface="Garamond"/>
              </a:rPr>
              <a:t>PROFESSIONAL PERSPECTIVE</a:t>
            </a:r>
            <a:endParaRPr lang="en-US"/>
          </a:p>
        </p:txBody>
      </p:sp>
      <p:sp>
        <p:nvSpPr>
          <p:cNvPr id="6" name="Google Shape;752;p76"/>
          <p:cNvSpPr txBox="1">
            <a:spLocks/>
          </p:cNvSpPr>
          <p:nvPr/>
        </p:nvSpPr>
        <p:spPr>
          <a:xfrm>
            <a:off x="1464907" y="1406296"/>
            <a:ext cx="9455555"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l">
              <a:spcBef>
                <a:spcPts val="0"/>
              </a:spcBef>
              <a:buSzPts val="1960"/>
              <a:buFont typeface="Arial"/>
              <a:buAutoNum type="arabicPeriod"/>
            </a:pPr>
            <a:r>
              <a:rPr lang="en-US" sz="2800" i="0">
                <a:latin typeface="Garamond"/>
                <a:ea typeface="Garamond"/>
                <a:cs typeface="Garamond"/>
                <a:sym typeface="Garamond"/>
              </a:rPr>
              <a:t>Rera – Regulatory Authority for the Real Estate Industry</a:t>
            </a:r>
            <a:endParaRPr lang="en-US" i="0"/>
          </a:p>
          <a:p>
            <a:pPr indent="-457200" algn="l">
              <a:buClr>
                <a:srgbClr val="C00000"/>
              </a:buClr>
              <a:buSzPts val="1960"/>
              <a:buFont typeface="Arial"/>
              <a:buAutoNum type="arabicPeriod"/>
            </a:pPr>
            <a:r>
              <a:rPr lang="en-US" sz="2800" i="0">
                <a:solidFill>
                  <a:srgbClr val="C00000"/>
                </a:solidFill>
                <a:latin typeface="Garamond"/>
                <a:ea typeface="Garamond"/>
                <a:cs typeface="Garamond"/>
                <a:sym typeface="Garamond"/>
              </a:rPr>
              <a:t>Providing uniform data across all stakeholders</a:t>
            </a:r>
            <a:endParaRPr lang="en-US" i="0"/>
          </a:p>
          <a:p>
            <a:pPr indent="-457200" algn="l">
              <a:buClr>
                <a:srgbClr val="C00000"/>
              </a:buClr>
              <a:buSzPts val="1960"/>
              <a:buFont typeface="Arial"/>
              <a:buAutoNum type="arabicPeriod"/>
            </a:pPr>
            <a:r>
              <a:rPr lang="en-US" sz="2800" i="0">
                <a:solidFill>
                  <a:srgbClr val="C00000"/>
                </a:solidFill>
                <a:latin typeface="Garamond"/>
                <a:ea typeface="Garamond"/>
                <a:cs typeface="Garamond"/>
                <a:sym typeface="Garamond"/>
              </a:rPr>
              <a:t>Differences and Variances </a:t>
            </a:r>
          </a:p>
          <a:p>
            <a:pPr indent="-457200" algn="l">
              <a:buClr>
                <a:srgbClr val="C00000"/>
              </a:buClr>
              <a:buSzPts val="1960"/>
              <a:buFont typeface="Arial"/>
              <a:buAutoNum type="arabicPeriod"/>
            </a:pPr>
            <a:r>
              <a:rPr lang="en-US" sz="2800" i="0">
                <a:solidFill>
                  <a:srgbClr val="C00000"/>
                </a:solidFill>
                <a:latin typeface="Garamond"/>
                <a:ea typeface="Garamond"/>
                <a:cs typeface="Garamond"/>
                <a:sym typeface="Garamond"/>
              </a:rPr>
              <a:t>Stakeholders and CA’s Role</a:t>
            </a:r>
            <a:endParaRPr lang="en-US" i="0"/>
          </a:p>
          <a:p>
            <a:pPr indent="-457200" algn="l">
              <a:buClr>
                <a:srgbClr val="C00000"/>
              </a:buClr>
              <a:buSzPts val="1960"/>
              <a:buFont typeface="Arial"/>
              <a:buAutoNum type="arabicPeriod"/>
            </a:pPr>
            <a:r>
              <a:rPr lang="en-US" sz="2800" i="0">
                <a:solidFill>
                  <a:srgbClr val="C00000"/>
                </a:solidFill>
                <a:latin typeface="Garamond"/>
                <a:ea typeface="Garamond"/>
                <a:cs typeface="Garamond"/>
                <a:sym typeface="Garamond"/>
              </a:rPr>
              <a:t>Role of CA’s</a:t>
            </a:r>
            <a:endParaRPr lang="en-US" i="0"/>
          </a:p>
          <a:p>
            <a:pPr indent="-457200" algn="l">
              <a:buClr>
                <a:srgbClr val="C00000"/>
              </a:buClr>
              <a:buSzPts val="1960"/>
              <a:buFont typeface="Arial"/>
              <a:buAutoNum type="arabicPeriod"/>
            </a:pPr>
            <a:r>
              <a:rPr lang="en-US" sz="2800" i="0">
                <a:solidFill>
                  <a:srgbClr val="C00000"/>
                </a:solidFill>
                <a:latin typeface="Garamond"/>
                <a:ea typeface="Garamond"/>
                <a:cs typeface="Garamond"/>
                <a:sym typeface="Garamond"/>
              </a:rPr>
              <a:t>Post RERA Practices</a:t>
            </a:r>
            <a:endParaRPr lang="en-US" sz="2800" i="0">
              <a:latin typeface="Garamond"/>
              <a:ea typeface="Garamond"/>
              <a:cs typeface="Garamond"/>
              <a:sym typeface="Garamond"/>
            </a:endParaRPr>
          </a:p>
          <a:p>
            <a:pPr indent="-332740" algn="l">
              <a:buSzPts val="1960"/>
            </a:pPr>
            <a:endParaRPr lang="en-US" sz="2800" i="0">
              <a:latin typeface="Garamond"/>
              <a:ea typeface="Garamond"/>
              <a:cs typeface="Garamond"/>
              <a:sym typeface="Garamond"/>
            </a:endParaRPr>
          </a:p>
        </p:txBody>
      </p:sp>
    </p:spTree>
    <p:extLst>
      <p:ext uri="{BB962C8B-B14F-4D97-AF65-F5344CB8AC3E}">
        <p14:creationId xmlns:p14="http://schemas.microsoft.com/office/powerpoint/2010/main" xmlns="" val="2271997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757;p77"/>
          <p:cNvSpPr txBox="1">
            <a:spLocks/>
          </p:cNvSpPr>
          <p:nvPr/>
        </p:nvSpPr>
        <p:spPr>
          <a:xfrm>
            <a:off x="1414899" y="410323"/>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pPr>
            <a:r>
              <a:rPr lang="en-US" sz="2000">
                <a:solidFill>
                  <a:srgbClr val="C00000"/>
                </a:solidFill>
              </a:rPr>
              <a:t>PROVIDING UNIFORM DATA ACROSS ALL STAKEHOLDERS</a:t>
            </a:r>
            <a:endParaRPr lang="en-US" sz="2000" b="1">
              <a:latin typeface="Garamond"/>
              <a:ea typeface="Garamond"/>
              <a:cs typeface="Garamond"/>
              <a:sym typeface="Garamond"/>
            </a:endParaRPr>
          </a:p>
        </p:txBody>
      </p:sp>
      <p:sp>
        <p:nvSpPr>
          <p:cNvPr id="6" name="Google Shape;758;p77"/>
          <p:cNvSpPr txBox="1">
            <a:spLocks/>
          </p:cNvSpPr>
          <p:nvPr/>
        </p:nvSpPr>
        <p:spPr>
          <a:xfrm>
            <a:off x="1414899" y="1182362"/>
            <a:ext cx="9486901" cy="527201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800100" indent="-342900" algn="just">
              <a:spcBef>
                <a:spcPts val="0"/>
              </a:spcBef>
              <a:buSzPts val="980"/>
              <a:buFont typeface="Sorts Mill Goudy"/>
              <a:buAutoNum type="arabicPeriod"/>
            </a:pPr>
            <a:r>
              <a:rPr lang="en-US" sz="1400" i="0">
                <a:latin typeface="Garamond" panose="02020404030301010803" pitchFamily="18" charset="0"/>
                <a:ea typeface="Book Antiqua"/>
                <a:cs typeface="Book Antiqua"/>
                <a:sym typeface="Book Antiqua"/>
              </a:rPr>
              <a:t>Management of the Business houses – in case of a large organisation, management/board of directors to know the various critical numbers/data of the organisation/business</a:t>
            </a:r>
            <a:endParaRPr lang="en-US" sz="1400" i="0">
              <a:latin typeface="Garamond" panose="02020404030301010803" pitchFamily="18" charset="0"/>
              <a:ea typeface="Calibri"/>
              <a:cs typeface="Calibri"/>
              <a:sym typeface="Calibri"/>
            </a:endParaRPr>
          </a:p>
          <a:p>
            <a:pPr marL="800100" indent="-342900" algn="just">
              <a:spcBef>
                <a:spcPts val="1800"/>
              </a:spcBef>
              <a:buSzPts val="980"/>
              <a:buFont typeface="Sorts Mill Goudy"/>
              <a:buAutoNum type="arabicPeriod"/>
            </a:pPr>
            <a:r>
              <a:rPr lang="en-US" sz="1400" i="0">
                <a:latin typeface="Garamond" panose="02020404030301010803" pitchFamily="18" charset="0"/>
                <a:ea typeface="Book Antiqua"/>
                <a:cs typeface="Book Antiqua"/>
                <a:sym typeface="Book Antiqua"/>
              </a:rPr>
              <a:t>Regulatory Body – Real Estate Regulatory Authority – is the custodian of all information related to the real estate project. Act as a bridge between the promoter entity and the public at large</a:t>
            </a:r>
            <a:endParaRPr lang="en-US" sz="1400" i="0">
              <a:latin typeface="Garamond" panose="02020404030301010803" pitchFamily="18" charset="0"/>
              <a:ea typeface="Calibri"/>
              <a:cs typeface="Calibri"/>
              <a:sym typeface="Calibri"/>
            </a:endParaRPr>
          </a:p>
          <a:p>
            <a:pPr marL="800100" indent="-342900" algn="just">
              <a:spcBef>
                <a:spcPts val="1800"/>
              </a:spcBef>
              <a:buSzPts val="980"/>
              <a:buFont typeface="Sorts Mill Goudy"/>
              <a:buAutoNum type="arabicPeriod"/>
            </a:pPr>
            <a:r>
              <a:rPr lang="en-US" sz="1400" i="0">
                <a:latin typeface="Garamond" panose="02020404030301010803" pitchFamily="18" charset="0"/>
                <a:ea typeface="Book Antiqua"/>
                <a:cs typeface="Book Antiqua"/>
                <a:sym typeface="Book Antiqua"/>
              </a:rPr>
              <a:t>Lenders – to ensure the funds so released/lent is utilized for the purpose of project development or intended use</a:t>
            </a:r>
            <a:endParaRPr lang="en-US" sz="1400" i="0">
              <a:latin typeface="Garamond" panose="02020404030301010803" pitchFamily="18" charset="0"/>
              <a:ea typeface="Calibri"/>
              <a:cs typeface="Calibri"/>
              <a:sym typeface="Calibri"/>
            </a:endParaRPr>
          </a:p>
          <a:p>
            <a:pPr marL="800100" indent="-342900" algn="just">
              <a:spcBef>
                <a:spcPts val="1800"/>
              </a:spcBef>
              <a:buSzPts val="980"/>
              <a:buFont typeface="Sorts Mill Goudy"/>
              <a:buAutoNum type="arabicPeriod"/>
            </a:pPr>
            <a:r>
              <a:rPr lang="en-US" sz="1400" i="0">
                <a:latin typeface="Garamond" panose="02020404030301010803" pitchFamily="18" charset="0"/>
                <a:ea typeface="Book Antiqua"/>
                <a:cs typeface="Book Antiqua"/>
                <a:sym typeface="Book Antiqua"/>
              </a:rPr>
              <a:t>Prospective Customers – Customers will look into the project details, business house, or organisation before they make a decision in the selection of the property and more so, the performance &amp; delivery of the earlier projects to the customers.</a:t>
            </a:r>
            <a:endParaRPr lang="en-US" sz="1400" i="0">
              <a:latin typeface="Garamond" panose="02020404030301010803" pitchFamily="18" charset="0"/>
              <a:ea typeface="Calibri"/>
              <a:cs typeface="Calibri"/>
              <a:sym typeface="Calibri"/>
            </a:endParaRPr>
          </a:p>
          <a:p>
            <a:pPr marL="800100" indent="-342900" algn="just">
              <a:spcBef>
                <a:spcPts val="1800"/>
              </a:spcBef>
              <a:buSzPts val="980"/>
              <a:buFont typeface="Sorts Mill Goudy"/>
              <a:buAutoNum type="arabicPeriod"/>
            </a:pPr>
            <a:r>
              <a:rPr lang="en-US" sz="1400" i="0">
                <a:latin typeface="Garamond" panose="02020404030301010803" pitchFamily="18" charset="0"/>
                <a:ea typeface="Book Antiqua"/>
                <a:cs typeface="Book Antiqua"/>
                <a:sym typeface="Book Antiqua"/>
              </a:rPr>
              <a:t>Government Agencies – planning authorities and other statutory authorities, granted permission to construct or develop the real estate project </a:t>
            </a:r>
            <a:endParaRPr lang="en-US" sz="1400" i="0">
              <a:latin typeface="Garamond" panose="02020404030301010803" pitchFamily="18" charset="0"/>
              <a:ea typeface="Calibri"/>
              <a:cs typeface="Calibri"/>
              <a:sym typeface="Calibri"/>
            </a:endParaRPr>
          </a:p>
          <a:p>
            <a:pPr marL="800100" indent="-342900" algn="just">
              <a:spcBef>
                <a:spcPts val="1800"/>
              </a:spcBef>
              <a:buSzPts val="980"/>
              <a:buFont typeface="Sorts Mill Goudy"/>
              <a:buAutoNum type="arabicPeriod"/>
            </a:pPr>
            <a:r>
              <a:rPr lang="en-US" sz="1400" i="0">
                <a:latin typeface="Garamond" panose="02020404030301010803" pitchFamily="18" charset="0"/>
                <a:ea typeface="Book Antiqua"/>
                <a:cs typeface="Book Antiqua"/>
                <a:sym typeface="Book Antiqua"/>
              </a:rPr>
              <a:t>Tax Authorities – wanting to collect the applicable taxes based on the transactions</a:t>
            </a:r>
            <a:endParaRPr lang="en-US" sz="1400" i="0">
              <a:latin typeface="Garamond" panose="02020404030301010803" pitchFamily="18" charset="0"/>
              <a:ea typeface="Calibri"/>
              <a:cs typeface="Calibri"/>
              <a:sym typeface="Calibri"/>
            </a:endParaRPr>
          </a:p>
          <a:p>
            <a:pPr marL="800100" indent="-342900" algn="just">
              <a:spcBef>
                <a:spcPts val="1800"/>
              </a:spcBef>
              <a:buSzPts val="980"/>
              <a:buFont typeface="Sorts Mill Goudy"/>
              <a:buAutoNum type="arabicPeriod"/>
            </a:pPr>
            <a:r>
              <a:rPr lang="en-US" sz="1400" i="0">
                <a:latin typeface="Garamond" panose="02020404030301010803" pitchFamily="18" charset="0"/>
                <a:ea typeface="Book Antiqua"/>
                <a:cs typeface="Book Antiqua"/>
                <a:sym typeface="Book Antiqua"/>
              </a:rPr>
              <a:t>Research Agencies – Research Agencies to prepare the Analytical report to publish </a:t>
            </a:r>
            <a:endParaRPr lang="en-US" sz="1400" i="0">
              <a:latin typeface="Garamond" panose="02020404030301010803" pitchFamily="18" charset="0"/>
              <a:ea typeface="Calibri"/>
              <a:cs typeface="Calibri"/>
              <a:sym typeface="Calibri"/>
            </a:endParaRPr>
          </a:p>
          <a:p>
            <a:pPr marL="800100" indent="-342900" algn="just">
              <a:spcBef>
                <a:spcPts val="1800"/>
              </a:spcBef>
              <a:buSzPts val="980"/>
              <a:buFont typeface="Sorts Mill Goudy"/>
              <a:buAutoNum type="arabicPeriod"/>
            </a:pPr>
            <a:r>
              <a:rPr lang="en-US" sz="1400" i="0">
                <a:latin typeface="Garamond" panose="02020404030301010803" pitchFamily="18" charset="0"/>
                <a:ea typeface="Book Antiqua"/>
                <a:cs typeface="Book Antiqua"/>
                <a:sym typeface="Book Antiqua"/>
              </a:rPr>
              <a:t>Investors </a:t>
            </a:r>
            <a:endParaRPr lang="en-US" sz="1400" i="0">
              <a:latin typeface="Garamond" panose="02020404030301010803" pitchFamily="18" charset="0"/>
              <a:ea typeface="Calibri"/>
              <a:cs typeface="Calibri"/>
              <a:sym typeface="Calibri"/>
            </a:endParaRPr>
          </a:p>
          <a:p>
            <a:pPr marL="800100" indent="-342900" algn="just">
              <a:spcBef>
                <a:spcPts val="1800"/>
              </a:spcBef>
              <a:buSzPts val="980"/>
              <a:buFont typeface="Sorts Mill Goudy"/>
              <a:buAutoNum type="arabicPeriod"/>
            </a:pPr>
            <a:r>
              <a:rPr lang="en-US" sz="1400" i="0">
                <a:latin typeface="Garamond" panose="02020404030301010803" pitchFamily="18" charset="0"/>
                <a:ea typeface="Book Antiqua"/>
                <a:cs typeface="Book Antiqua"/>
                <a:sym typeface="Book Antiqua"/>
              </a:rPr>
              <a:t>Stock Exchanges</a:t>
            </a:r>
            <a:endParaRPr lang="en-US" sz="1400" i="0" dirty="0">
              <a:latin typeface="Garamond" panose="02020404030301010803" pitchFamily="18" charset="0"/>
              <a:ea typeface="Calibri"/>
              <a:cs typeface="Calibri"/>
              <a:sym typeface="Calibri"/>
            </a:endParaRPr>
          </a:p>
        </p:txBody>
      </p:sp>
    </p:spTree>
    <p:extLst>
      <p:ext uri="{BB962C8B-B14F-4D97-AF65-F5344CB8AC3E}">
        <p14:creationId xmlns:p14="http://schemas.microsoft.com/office/powerpoint/2010/main" xmlns="" val="95136841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763;p78"/>
          <p:cNvSpPr txBox="1">
            <a:spLocks/>
          </p:cNvSpPr>
          <p:nvPr/>
        </p:nvSpPr>
        <p:spPr>
          <a:xfrm>
            <a:off x="1433560" y="456976"/>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pPr>
            <a:r>
              <a:rPr lang="en-US" sz="2000">
                <a:solidFill>
                  <a:srgbClr val="C00000"/>
                </a:solidFill>
                <a:latin typeface="Garamond" panose="02020404030301010803" pitchFamily="18" charset="0"/>
              </a:rPr>
              <a:t>DIFFERENCES AND VARIANCES </a:t>
            </a:r>
            <a:endParaRPr lang="en-US" sz="2000" b="1" dirty="0">
              <a:latin typeface="Garamond" panose="02020404030301010803" pitchFamily="18" charset="0"/>
              <a:ea typeface="Garamond"/>
              <a:cs typeface="Garamond"/>
              <a:sym typeface="Garamond"/>
            </a:endParaRPr>
          </a:p>
        </p:txBody>
      </p:sp>
      <p:sp>
        <p:nvSpPr>
          <p:cNvPr id="6" name="Google Shape;764;p78"/>
          <p:cNvSpPr txBox="1">
            <a:spLocks/>
          </p:cNvSpPr>
          <p:nvPr/>
        </p:nvSpPr>
        <p:spPr>
          <a:xfrm>
            <a:off x="1433560" y="1229014"/>
            <a:ext cx="9486901" cy="5103723"/>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228600" indent="0" algn="just">
              <a:lnSpc>
                <a:spcPct val="106000"/>
              </a:lnSpc>
              <a:spcBef>
                <a:spcPts val="0"/>
              </a:spcBef>
              <a:buSzPts val="1260"/>
            </a:pPr>
            <a:r>
              <a:rPr lang="en-US" sz="1800" i="0">
                <a:latin typeface="Garamond" panose="02020404030301010803" pitchFamily="18" charset="0"/>
                <a:ea typeface="Book Antiqua"/>
                <a:cs typeface="Book Antiqua"/>
                <a:sym typeface="Book Antiqua"/>
              </a:rPr>
              <a:t>1.</a:t>
            </a:r>
            <a:r>
              <a:rPr lang="en-US" sz="1800" i="0">
                <a:latin typeface="Garamond" panose="02020404030301010803" pitchFamily="18" charset="0"/>
                <a:ea typeface="Times New Roman"/>
                <a:cs typeface="Times New Roman"/>
                <a:sym typeface="Times New Roman"/>
              </a:rPr>
              <a:t>     </a:t>
            </a:r>
            <a:r>
              <a:rPr lang="en-US" sz="1800" i="0">
                <a:latin typeface="Garamond" panose="02020404030301010803" pitchFamily="18" charset="0"/>
                <a:ea typeface="Book Antiqua"/>
                <a:cs typeface="Book Antiqua"/>
                <a:sym typeface="Book Antiqua"/>
              </a:rPr>
              <a:t>The Estimated costs submitted with RERA are different from that of cost details submitted to the lenders/financial institutions </a:t>
            </a:r>
            <a:endParaRPr lang="en-US" sz="1800" i="0">
              <a:latin typeface="Garamond" panose="02020404030301010803" pitchFamily="18" charset="0"/>
              <a:ea typeface="Calibri"/>
              <a:cs typeface="Calibri"/>
              <a:sym typeface="Calibri"/>
            </a:endParaRPr>
          </a:p>
          <a:p>
            <a:pPr marL="228600" indent="0" algn="just">
              <a:lnSpc>
                <a:spcPct val="106000"/>
              </a:lnSpc>
              <a:spcBef>
                <a:spcPts val="1800"/>
              </a:spcBef>
              <a:buSzPts val="1260"/>
            </a:pPr>
            <a:r>
              <a:rPr lang="en-US" sz="1800" i="0">
                <a:latin typeface="Garamond" panose="02020404030301010803" pitchFamily="18" charset="0"/>
                <a:ea typeface="Book Antiqua"/>
                <a:cs typeface="Book Antiqua"/>
                <a:sym typeface="Book Antiqua"/>
              </a:rPr>
              <a:t>2.</a:t>
            </a:r>
            <a:r>
              <a:rPr lang="en-US" sz="1800" i="0">
                <a:latin typeface="Garamond" panose="02020404030301010803" pitchFamily="18" charset="0"/>
                <a:ea typeface="Times New Roman"/>
                <a:cs typeface="Times New Roman"/>
                <a:sym typeface="Times New Roman"/>
              </a:rPr>
              <a:t>     </a:t>
            </a:r>
            <a:r>
              <a:rPr lang="en-US" sz="1800" i="0">
                <a:latin typeface="Garamond" panose="02020404030301010803" pitchFamily="18" charset="0"/>
                <a:ea typeface="Book Antiqua"/>
                <a:cs typeface="Book Antiqua"/>
                <a:sym typeface="Book Antiqua"/>
              </a:rPr>
              <a:t>Details of Amount realised from the allottees as per RERA and as per Books of Accounts. The amount realised is classified under various heads (like sales, current liabilities, taxes etc) </a:t>
            </a:r>
            <a:endParaRPr lang="en-US" sz="1800" i="0">
              <a:latin typeface="Garamond" panose="02020404030301010803" pitchFamily="18" charset="0"/>
              <a:ea typeface="Calibri"/>
              <a:cs typeface="Calibri"/>
              <a:sym typeface="Calibri"/>
            </a:endParaRPr>
          </a:p>
          <a:p>
            <a:pPr marL="228600" indent="0" algn="just">
              <a:lnSpc>
                <a:spcPct val="106000"/>
              </a:lnSpc>
              <a:spcBef>
                <a:spcPts val="1800"/>
              </a:spcBef>
              <a:buSzPts val="1260"/>
            </a:pPr>
            <a:r>
              <a:rPr lang="en-US" sz="1800" i="0">
                <a:latin typeface="Garamond" panose="02020404030301010803" pitchFamily="18" charset="0"/>
                <a:ea typeface="Book Antiqua"/>
                <a:cs typeface="Book Antiqua"/>
                <a:sym typeface="Book Antiqua"/>
              </a:rPr>
              <a:t>3.</a:t>
            </a:r>
            <a:r>
              <a:rPr lang="en-US" sz="1800" i="0">
                <a:latin typeface="Garamond" panose="02020404030301010803" pitchFamily="18" charset="0"/>
                <a:ea typeface="Times New Roman"/>
                <a:cs typeface="Times New Roman"/>
                <a:sym typeface="Times New Roman"/>
              </a:rPr>
              <a:t>     </a:t>
            </a:r>
            <a:r>
              <a:rPr lang="en-US" sz="1800" i="0">
                <a:latin typeface="Garamond" panose="02020404030301010803" pitchFamily="18" charset="0"/>
                <a:ea typeface="Book Antiqua"/>
                <a:cs typeface="Book Antiqua"/>
                <a:sym typeface="Book Antiqua"/>
              </a:rPr>
              <a:t>% Of completion is more in RERA and less with Income Tax or GST</a:t>
            </a:r>
            <a:endParaRPr lang="en-US" sz="1800" i="0">
              <a:latin typeface="Garamond" panose="02020404030301010803" pitchFamily="18" charset="0"/>
              <a:ea typeface="Calibri"/>
              <a:cs typeface="Calibri"/>
              <a:sym typeface="Calibri"/>
            </a:endParaRPr>
          </a:p>
          <a:p>
            <a:pPr marL="228600" indent="0" algn="just">
              <a:lnSpc>
                <a:spcPct val="106000"/>
              </a:lnSpc>
              <a:spcBef>
                <a:spcPts val="1800"/>
              </a:spcBef>
              <a:buSzPts val="1260"/>
            </a:pPr>
            <a:r>
              <a:rPr lang="en-US" sz="1800" i="0">
                <a:latin typeface="Garamond" panose="02020404030301010803" pitchFamily="18" charset="0"/>
                <a:ea typeface="Book Antiqua"/>
                <a:cs typeface="Book Antiqua"/>
                <a:sym typeface="Book Antiqua"/>
              </a:rPr>
              <a:t>4.</a:t>
            </a:r>
            <a:r>
              <a:rPr lang="en-US" sz="1800" i="0">
                <a:latin typeface="Garamond" panose="02020404030301010803" pitchFamily="18" charset="0"/>
                <a:ea typeface="Times New Roman"/>
                <a:cs typeface="Times New Roman"/>
                <a:sym typeface="Times New Roman"/>
              </a:rPr>
              <a:t>     </a:t>
            </a:r>
            <a:r>
              <a:rPr lang="en-US" sz="1800" i="0">
                <a:latin typeface="Garamond" panose="02020404030301010803" pitchFamily="18" charset="0"/>
                <a:ea typeface="Book Antiqua"/>
                <a:cs typeface="Book Antiqua"/>
                <a:sym typeface="Book Antiqua"/>
              </a:rPr>
              <a:t>Number of units booked/sold is more with RERA compared to Income Tax or GST </a:t>
            </a:r>
            <a:endParaRPr lang="en-US" sz="1800" i="0">
              <a:latin typeface="Garamond" panose="02020404030301010803" pitchFamily="18" charset="0"/>
              <a:ea typeface="Calibri"/>
              <a:cs typeface="Calibri"/>
              <a:sym typeface="Calibri"/>
            </a:endParaRPr>
          </a:p>
          <a:p>
            <a:pPr marL="228600" indent="0" algn="just">
              <a:lnSpc>
                <a:spcPct val="106000"/>
              </a:lnSpc>
              <a:spcBef>
                <a:spcPts val="1800"/>
              </a:spcBef>
              <a:buSzPts val="1260"/>
            </a:pPr>
            <a:r>
              <a:rPr lang="en-US" sz="1800" i="0">
                <a:latin typeface="Garamond" panose="02020404030301010803" pitchFamily="18" charset="0"/>
                <a:ea typeface="Book Antiqua"/>
                <a:cs typeface="Book Antiqua"/>
                <a:sym typeface="Book Antiqua"/>
              </a:rPr>
              <a:t>5.</a:t>
            </a:r>
            <a:r>
              <a:rPr lang="en-US" sz="1800" i="0">
                <a:latin typeface="Garamond" panose="02020404030301010803" pitchFamily="18" charset="0"/>
                <a:ea typeface="Times New Roman"/>
                <a:cs typeface="Times New Roman"/>
                <a:sym typeface="Times New Roman"/>
              </a:rPr>
              <a:t>     </a:t>
            </a:r>
            <a:r>
              <a:rPr lang="en-US" sz="1800" i="0">
                <a:latin typeface="Garamond" panose="02020404030301010803" pitchFamily="18" charset="0"/>
                <a:ea typeface="Book Antiqua"/>
                <a:cs typeface="Book Antiqua"/>
                <a:sym typeface="Book Antiqua"/>
              </a:rPr>
              <a:t>Amount incurred as per RERA is more compared with the Purchases in GST R</a:t>
            </a:r>
            <a:endParaRPr lang="en-US" sz="1800" i="0">
              <a:latin typeface="Garamond" panose="02020404030301010803" pitchFamily="18" charset="0"/>
              <a:ea typeface="Calibri"/>
              <a:cs typeface="Calibri"/>
              <a:sym typeface="Calibri"/>
            </a:endParaRPr>
          </a:p>
          <a:p>
            <a:pPr marL="228600" indent="0" algn="just">
              <a:lnSpc>
                <a:spcPct val="106000"/>
              </a:lnSpc>
              <a:spcBef>
                <a:spcPts val="1800"/>
              </a:spcBef>
              <a:buSzPts val="1260"/>
            </a:pPr>
            <a:r>
              <a:rPr lang="en-US" sz="1800" i="0">
                <a:latin typeface="Garamond" panose="02020404030301010803" pitchFamily="18" charset="0"/>
                <a:ea typeface="Book Antiqua"/>
                <a:cs typeface="Book Antiqua"/>
                <a:sym typeface="Book Antiqua"/>
              </a:rPr>
              <a:t>6.</a:t>
            </a:r>
            <a:r>
              <a:rPr lang="en-US" sz="1800" i="0">
                <a:latin typeface="Garamond" panose="02020404030301010803" pitchFamily="18" charset="0"/>
                <a:ea typeface="Times New Roman"/>
                <a:cs typeface="Times New Roman"/>
                <a:sym typeface="Times New Roman"/>
              </a:rPr>
              <a:t>     </a:t>
            </a:r>
            <a:r>
              <a:rPr lang="en-US" sz="1800" i="0">
                <a:latin typeface="Garamond" panose="02020404030301010803" pitchFamily="18" charset="0"/>
                <a:ea typeface="Book Antiqua"/>
                <a:cs typeface="Book Antiqua"/>
                <a:sym typeface="Book Antiqua"/>
              </a:rPr>
              <a:t>Amount incurred as per RERA is more compared the Books of Accounts audited</a:t>
            </a:r>
            <a:endParaRPr lang="en-US" sz="1800" i="0">
              <a:latin typeface="Garamond" panose="02020404030301010803" pitchFamily="18" charset="0"/>
              <a:ea typeface="Calibri"/>
              <a:cs typeface="Calibri"/>
              <a:sym typeface="Calibri"/>
            </a:endParaRPr>
          </a:p>
          <a:p>
            <a:pPr marL="228600" indent="0" algn="just">
              <a:lnSpc>
                <a:spcPct val="106000"/>
              </a:lnSpc>
              <a:spcBef>
                <a:spcPts val="1800"/>
              </a:spcBef>
              <a:buSzPts val="1260"/>
            </a:pPr>
            <a:r>
              <a:rPr lang="en-US" sz="1800" i="0">
                <a:latin typeface="Garamond" panose="02020404030301010803" pitchFamily="18" charset="0"/>
                <a:ea typeface="Book Antiqua"/>
                <a:cs typeface="Book Antiqua"/>
                <a:sym typeface="Book Antiqua"/>
              </a:rPr>
              <a:t>7.</a:t>
            </a:r>
            <a:r>
              <a:rPr lang="en-US" sz="1800" i="0">
                <a:latin typeface="Garamond" panose="02020404030301010803" pitchFamily="18" charset="0"/>
                <a:ea typeface="Times New Roman"/>
                <a:cs typeface="Times New Roman"/>
                <a:sym typeface="Times New Roman"/>
              </a:rPr>
              <a:t>     </a:t>
            </a:r>
            <a:r>
              <a:rPr lang="en-US" sz="1800" i="0">
                <a:latin typeface="Garamond" panose="02020404030301010803" pitchFamily="18" charset="0"/>
                <a:ea typeface="Book Antiqua"/>
                <a:cs typeface="Book Antiqua"/>
                <a:sym typeface="Book Antiqua"/>
              </a:rPr>
              <a:t>Sold/unsold inventory or receivables as per RERA compared to the certificate submitted to the banker as stock or receivable statements.</a:t>
            </a:r>
            <a:endParaRPr lang="en-US" sz="1800" i="0" dirty="0">
              <a:latin typeface="Garamond" panose="02020404030301010803" pitchFamily="18" charset="0"/>
              <a:ea typeface="Calibri"/>
              <a:cs typeface="Calibri"/>
              <a:sym typeface="Calibri"/>
            </a:endParaRPr>
          </a:p>
        </p:txBody>
      </p:sp>
    </p:spTree>
    <p:extLst>
      <p:ext uri="{BB962C8B-B14F-4D97-AF65-F5344CB8AC3E}">
        <p14:creationId xmlns:p14="http://schemas.microsoft.com/office/powerpoint/2010/main" xmlns="" val="128022061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769;p79"/>
          <p:cNvSpPr txBox="1">
            <a:spLocks/>
          </p:cNvSpPr>
          <p:nvPr/>
        </p:nvSpPr>
        <p:spPr>
          <a:xfrm>
            <a:off x="1424230" y="354339"/>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buFont typeface="Book Antiqua"/>
              <a:buNone/>
            </a:pPr>
            <a:r>
              <a:rPr lang="en-US" sz="2400">
                <a:solidFill>
                  <a:srgbClr val="C00000"/>
                </a:solidFill>
                <a:latin typeface="Garamond" panose="02020404030301010803" pitchFamily="18" charset="0"/>
                <a:ea typeface="Book Antiqua"/>
                <a:cs typeface="Book Antiqua"/>
                <a:sym typeface="Book Antiqua"/>
              </a:rPr>
              <a:t>STAKEHOLDERS AND CA’S ROLE</a:t>
            </a:r>
            <a:endParaRPr lang="en-US" sz="2400" b="1" dirty="0">
              <a:latin typeface="Garamond" panose="02020404030301010803" pitchFamily="18" charset="0"/>
              <a:ea typeface="Garamond"/>
              <a:cs typeface="Garamond"/>
              <a:sym typeface="Garamond"/>
            </a:endParaRPr>
          </a:p>
        </p:txBody>
      </p:sp>
      <p:sp>
        <p:nvSpPr>
          <p:cNvPr id="6" name="Google Shape;770;p79"/>
          <p:cNvSpPr txBox="1">
            <a:spLocks/>
          </p:cNvSpPr>
          <p:nvPr/>
        </p:nvSpPr>
        <p:spPr>
          <a:xfrm>
            <a:off x="1424230" y="1126377"/>
            <a:ext cx="9486901" cy="5165431"/>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spcBef>
                <a:spcPts val="0"/>
              </a:spcBef>
              <a:buFont typeface="Sorts Mill Goudy"/>
              <a:buAutoNum type="arabicPeriod"/>
            </a:pPr>
            <a:r>
              <a:rPr lang="en-US" sz="1800" i="0">
                <a:latin typeface="Garamond" panose="02020404030301010803" pitchFamily="18" charset="0"/>
                <a:ea typeface="Book Antiqua"/>
                <a:cs typeface="Book Antiqua"/>
                <a:sym typeface="Book Antiqua"/>
              </a:rPr>
              <a:t>Promoter – Developer / Builder</a:t>
            </a:r>
            <a:endParaRPr lang="en-US" sz="1800" i="0">
              <a:latin typeface="Garamond" panose="02020404030301010803" pitchFamily="18" charset="0"/>
            </a:endParaRPr>
          </a:p>
          <a:p>
            <a:pPr indent="-457200" algn="just">
              <a:buFont typeface="Sorts Mill Goudy"/>
              <a:buAutoNum type="arabicPeriod"/>
            </a:pPr>
            <a:r>
              <a:rPr lang="en-US" sz="1800" i="0">
                <a:latin typeface="Garamond" panose="02020404030301010803" pitchFamily="18" charset="0"/>
                <a:ea typeface="Book Antiqua"/>
                <a:cs typeface="Book Antiqua"/>
                <a:sym typeface="Book Antiqua"/>
              </a:rPr>
              <a:t>Promoter – Landowners</a:t>
            </a:r>
            <a:endParaRPr lang="en-US" sz="1800" i="0">
              <a:latin typeface="Garamond" panose="02020404030301010803" pitchFamily="18" charset="0"/>
            </a:endParaRPr>
          </a:p>
          <a:p>
            <a:pPr indent="-457200" algn="just">
              <a:buFont typeface="Sorts Mill Goudy"/>
              <a:buAutoNum type="arabicPeriod"/>
            </a:pPr>
            <a:r>
              <a:rPr lang="en-US" sz="1800" i="0">
                <a:latin typeface="Garamond" panose="02020404030301010803" pitchFamily="18" charset="0"/>
                <a:ea typeface="Book Antiqua"/>
                <a:cs typeface="Book Antiqua"/>
                <a:sym typeface="Book Antiqua"/>
              </a:rPr>
              <a:t>Allottees – Customers</a:t>
            </a:r>
            <a:endParaRPr lang="en-US" sz="1800" i="0">
              <a:latin typeface="Garamond" panose="02020404030301010803" pitchFamily="18" charset="0"/>
            </a:endParaRPr>
          </a:p>
          <a:p>
            <a:pPr indent="-457200" algn="just">
              <a:buFont typeface="Sorts Mill Goudy"/>
              <a:buAutoNum type="arabicPeriod"/>
            </a:pPr>
            <a:r>
              <a:rPr lang="en-US" sz="1800" i="0">
                <a:latin typeface="Garamond" panose="02020404030301010803" pitchFamily="18" charset="0"/>
                <a:ea typeface="Book Antiqua"/>
                <a:cs typeface="Book Antiqua"/>
                <a:sym typeface="Book Antiqua"/>
              </a:rPr>
              <a:t>Professionals – CA’s, Engineers, Architects</a:t>
            </a:r>
            <a:endParaRPr lang="en-US" sz="1800" i="0">
              <a:latin typeface="Garamond" panose="02020404030301010803" pitchFamily="18" charset="0"/>
            </a:endParaRPr>
          </a:p>
          <a:p>
            <a:pPr indent="-457200" algn="just">
              <a:buFont typeface="Sorts Mill Goudy"/>
              <a:buAutoNum type="arabicPeriod"/>
            </a:pPr>
            <a:r>
              <a:rPr lang="en-US" sz="1800" i="0">
                <a:latin typeface="Garamond" panose="02020404030301010803" pitchFamily="18" charset="0"/>
                <a:ea typeface="Book Antiqua"/>
                <a:cs typeface="Book Antiqua"/>
                <a:sym typeface="Book Antiqua"/>
              </a:rPr>
              <a:t>Bankers of RERA Designated Bank Account</a:t>
            </a:r>
            <a:endParaRPr lang="en-US" sz="1800" i="0">
              <a:latin typeface="Garamond" panose="02020404030301010803" pitchFamily="18" charset="0"/>
            </a:endParaRPr>
          </a:p>
          <a:p>
            <a:pPr indent="-457200" algn="just">
              <a:buFont typeface="Sorts Mill Goudy"/>
              <a:buAutoNum type="arabicPeriod"/>
            </a:pPr>
            <a:r>
              <a:rPr lang="en-US" sz="1800" i="0">
                <a:latin typeface="Garamond" panose="02020404030301010803" pitchFamily="18" charset="0"/>
                <a:ea typeface="Book Antiqua"/>
                <a:cs typeface="Book Antiqua"/>
                <a:sym typeface="Book Antiqua"/>
              </a:rPr>
              <a:t>Lenders – Construction Finance</a:t>
            </a:r>
            <a:endParaRPr lang="en-US" sz="1800" i="0">
              <a:latin typeface="Garamond" panose="02020404030301010803" pitchFamily="18" charset="0"/>
            </a:endParaRPr>
          </a:p>
          <a:p>
            <a:pPr indent="-457200" algn="just">
              <a:buFont typeface="Sorts Mill Goudy"/>
              <a:buAutoNum type="arabicPeriod"/>
            </a:pPr>
            <a:r>
              <a:rPr lang="en-US" sz="1800" i="0">
                <a:latin typeface="Garamond" panose="02020404030301010803" pitchFamily="18" charset="0"/>
                <a:ea typeface="Book Antiqua"/>
                <a:cs typeface="Book Antiqua"/>
                <a:sym typeface="Book Antiqua"/>
              </a:rPr>
              <a:t>Lenders – Housing Loans to Customers</a:t>
            </a:r>
            <a:endParaRPr lang="en-US" sz="1800" i="0">
              <a:latin typeface="Garamond" panose="02020404030301010803" pitchFamily="18" charset="0"/>
            </a:endParaRPr>
          </a:p>
          <a:p>
            <a:pPr indent="-457200" algn="just">
              <a:buFont typeface="Sorts Mill Goudy"/>
              <a:buAutoNum type="arabicPeriod"/>
            </a:pPr>
            <a:r>
              <a:rPr lang="en-US" sz="1800" i="0">
                <a:latin typeface="Garamond" panose="02020404030301010803" pitchFamily="18" charset="0"/>
                <a:ea typeface="Book Antiqua"/>
                <a:cs typeface="Book Antiqua"/>
                <a:sym typeface="Book Antiqua"/>
              </a:rPr>
              <a:t>Government Agencies / Govt Agency</a:t>
            </a:r>
            <a:endParaRPr lang="en-US" sz="1800" i="0">
              <a:latin typeface="Garamond" panose="02020404030301010803" pitchFamily="18" charset="0"/>
            </a:endParaRPr>
          </a:p>
          <a:p>
            <a:pPr indent="-457200" algn="just">
              <a:buFont typeface="Sorts Mill Goudy"/>
              <a:buAutoNum type="arabicPeriod"/>
            </a:pPr>
            <a:r>
              <a:rPr lang="en-US" sz="1800" i="0">
                <a:latin typeface="Garamond" panose="02020404030301010803" pitchFamily="18" charset="0"/>
                <a:ea typeface="Book Antiqua"/>
                <a:cs typeface="Book Antiqua"/>
                <a:sym typeface="Book Antiqua"/>
              </a:rPr>
              <a:t>Legal Professionals</a:t>
            </a:r>
            <a:endParaRPr lang="en-US" sz="1800" i="0">
              <a:latin typeface="Garamond" panose="02020404030301010803" pitchFamily="18" charset="0"/>
            </a:endParaRPr>
          </a:p>
          <a:p>
            <a:pPr indent="-457200" algn="just">
              <a:buFont typeface="Sorts Mill Goudy"/>
              <a:buAutoNum type="arabicPeriod"/>
            </a:pPr>
            <a:r>
              <a:rPr lang="en-US" sz="1800" i="0">
                <a:latin typeface="Garamond" panose="02020404030301010803" pitchFamily="18" charset="0"/>
                <a:ea typeface="Book Antiqua"/>
                <a:cs typeface="Book Antiqua"/>
                <a:sym typeface="Book Antiqua"/>
              </a:rPr>
              <a:t>Other Revenue Authorities – GST, IT</a:t>
            </a:r>
          </a:p>
          <a:p>
            <a:pPr indent="-457200" algn="just">
              <a:buFont typeface="Sorts Mill Goudy"/>
              <a:buAutoNum type="arabicPeriod"/>
            </a:pPr>
            <a:r>
              <a:rPr lang="en-US" sz="1800" i="0">
                <a:latin typeface="Garamond" panose="02020404030301010803" pitchFamily="18" charset="0"/>
                <a:ea typeface="Book Antiqua"/>
                <a:cs typeface="Book Antiqua"/>
                <a:sym typeface="Book Antiqua"/>
              </a:rPr>
              <a:t>RERA Authorities </a:t>
            </a:r>
            <a:endParaRPr lang="en-US" sz="1800" i="0" dirty="0">
              <a:latin typeface="Garamond" panose="02020404030301010803" pitchFamily="18" charset="0"/>
              <a:ea typeface="Book Antiqua"/>
              <a:cs typeface="Book Antiqua"/>
              <a:sym typeface="Book Antiqua"/>
            </a:endParaRPr>
          </a:p>
        </p:txBody>
      </p:sp>
    </p:spTree>
    <p:extLst>
      <p:ext uri="{BB962C8B-B14F-4D97-AF65-F5344CB8AC3E}">
        <p14:creationId xmlns:p14="http://schemas.microsoft.com/office/powerpoint/2010/main" xmlns="" val="117432118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Google Shape;781;p81"/>
          <p:cNvSpPr txBox="1">
            <a:spLocks/>
          </p:cNvSpPr>
          <p:nvPr/>
        </p:nvSpPr>
        <p:spPr>
          <a:xfrm>
            <a:off x="1452222" y="428984"/>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fontScale="90000" lnSpcReduction="1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ct val="100000"/>
            </a:pPr>
            <a:r>
              <a:rPr lang="en-US" b="1">
                <a:solidFill>
                  <a:srgbClr val="C00000"/>
                </a:solidFill>
              </a:rPr>
              <a:t>ROLE OF CA’S</a:t>
            </a:r>
            <a:endParaRPr lang="en-US" b="1">
              <a:latin typeface="Garamond"/>
              <a:ea typeface="Garamond"/>
              <a:cs typeface="Garamond"/>
              <a:sym typeface="Garamond"/>
            </a:endParaRPr>
          </a:p>
        </p:txBody>
      </p:sp>
      <p:sp>
        <p:nvSpPr>
          <p:cNvPr id="3" name="Google Shape;782;p81"/>
          <p:cNvSpPr txBox="1">
            <a:spLocks/>
          </p:cNvSpPr>
          <p:nvPr/>
        </p:nvSpPr>
        <p:spPr>
          <a:xfrm>
            <a:off x="1452222" y="1201023"/>
            <a:ext cx="9486901" cy="5142992"/>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spcBef>
                <a:spcPts val="0"/>
              </a:spcBef>
              <a:buSzPct val="70000"/>
              <a:buFont typeface="Sorts Mill Goudy"/>
              <a:buAutoNum type="arabicPeriod"/>
            </a:pPr>
            <a:r>
              <a:rPr lang="en-US" sz="1800" i="0">
                <a:latin typeface="Garamond" panose="02020404030301010803" pitchFamily="18" charset="0"/>
                <a:ea typeface="Book Antiqua"/>
                <a:cs typeface="Book Antiqua"/>
                <a:sym typeface="Book Antiqua"/>
              </a:rPr>
              <a:t>Decision regarding Entity creation to implement the Project – </a:t>
            </a:r>
            <a:r>
              <a:rPr lang="en-US" sz="1800" i="0">
                <a:solidFill>
                  <a:srgbClr val="C00000"/>
                </a:solidFill>
                <a:latin typeface="Garamond" panose="02020404030301010803" pitchFamily="18" charset="0"/>
                <a:ea typeface="Book Antiqua"/>
                <a:cs typeface="Book Antiqua"/>
                <a:sym typeface="Book Antiqua"/>
              </a:rPr>
              <a:t>Ind, PF, LLP, Co</a:t>
            </a:r>
            <a:endParaRPr lang="en-US" sz="1800" i="0">
              <a:latin typeface="Garamond" panose="02020404030301010803" pitchFamily="18" charset="0"/>
            </a:endParaRPr>
          </a:p>
          <a:p>
            <a:pPr indent="-457200" algn="just">
              <a:buSzPct val="70000"/>
              <a:buFont typeface="Sorts Mill Goudy"/>
              <a:buAutoNum type="arabicPeriod"/>
            </a:pPr>
            <a:r>
              <a:rPr lang="en-US" sz="1800" i="0">
                <a:latin typeface="Garamond" panose="02020404030301010803" pitchFamily="18" charset="0"/>
                <a:ea typeface="Book Antiqua"/>
                <a:cs typeface="Book Antiqua"/>
                <a:sym typeface="Book Antiqua"/>
              </a:rPr>
              <a:t>Purchasing an Agricultural Land with the intention to convert into Non-Agricultural Land and propose a plot layout scheme – </a:t>
            </a:r>
            <a:r>
              <a:rPr lang="en-US" sz="1800" i="0">
                <a:solidFill>
                  <a:srgbClr val="C00000"/>
                </a:solidFill>
                <a:latin typeface="Garamond" panose="02020404030301010803" pitchFamily="18" charset="0"/>
                <a:ea typeface="Book Antiqua"/>
                <a:cs typeface="Book Antiqua"/>
                <a:sym typeface="Book Antiqua"/>
              </a:rPr>
              <a:t>Revenue Laws, Taxation</a:t>
            </a:r>
            <a:endParaRPr lang="en-US" sz="1800" i="0">
              <a:latin typeface="Garamond" panose="02020404030301010803" pitchFamily="18" charset="0"/>
            </a:endParaRPr>
          </a:p>
          <a:p>
            <a:pPr indent="-457200" algn="just">
              <a:buSzPct val="70000"/>
              <a:buFont typeface="Sorts Mill Goudy"/>
              <a:buAutoNum type="arabicPeriod"/>
            </a:pPr>
            <a:r>
              <a:rPr lang="en-US" sz="1800" i="0">
                <a:latin typeface="Garamond" panose="02020404030301010803" pitchFamily="18" charset="0"/>
                <a:ea typeface="Book Antiqua"/>
                <a:cs typeface="Book Antiqua"/>
                <a:sym typeface="Book Antiqua"/>
              </a:rPr>
              <a:t>Acquiring Development rights from a Landlord under Revenue Sharing or Area Sharing arrangement – </a:t>
            </a:r>
            <a:r>
              <a:rPr lang="en-US" sz="1800" i="0">
                <a:solidFill>
                  <a:srgbClr val="C00000"/>
                </a:solidFill>
                <a:latin typeface="Garamond" panose="02020404030301010803" pitchFamily="18" charset="0"/>
                <a:ea typeface="Book Antiqua"/>
                <a:cs typeface="Book Antiqua"/>
                <a:sym typeface="Book Antiqua"/>
              </a:rPr>
              <a:t>IT, RERA, GST, Legal, stamp duty, viability</a:t>
            </a:r>
            <a:endParaRPr lang="en-US" sz="1800" i="0">
              <a:latin typeface="Garamond" panose="02020404030301010803" pitchFamily="18" charset="0"/>
            </a:endParaRPr>
          </a:p>
          <a:p>
            <a:pPr indent="-457200" algn="just">
              <a:buSzPct val="70000"/>
              <a:buFont typeface="Sorts Mill Goudy"/>
              <a:buAutoNum type="arabicPeriod"/>
            </a:pPr>
            <a:r>
              <a:rPr lang="en-US" sz="1800" i="0">
                <a:latin typeface="Garamond" panose="02020404030301010803" pitchFamily="18" charset="0"/>
                <a:ea typeface="Book Antiqua"/>
                <a:cs typeface="Book Antiqua"/>
                <a:sym typeface="Book Antiqua"/>
              </a:rPr>
              <a:t>Acquiring Development rights from another Developer as a co-developer along with the existing Developer – </a:t>
            </a:r>
            <a:r>
              <a:rPr lang="en-US" sz="1800" i="0">
                <a:solidFill>
                  <a:srgbClr val="C00000"/>
                </a:solidFill>
                <a:latin typeface="Garamond" panose="02020404030301010803" pitchFamily="18" charset="0"/>
                <a:ea typeface="Book Antiqua"/>
                <a:cs typeface="Book Antiqua"/>
                <a:sym typeface="Book Antiqua"/>
              </a:rPr>
              <a:t>in case of stressed projects</a:t>
            </a:r>
            <a:endParaRPr lang="en-US" sz="1800" i="0">
              <a:latin typeface="Garamond" panose="02020404030301010803" pitchFamily="18" charset="0"/>
            </a:endParaRPr>
          </a:p>
          <a:p>
            <a:pPr indent="-457200" algn="just">
              <a:buSzPct val="70000"/>
              <a:buFont typeface="Sorts Mill Goudy"/>
              <a:buAutoNum type="arabicPeriod"/>
            </a:pPr>
            <a:r>
              <a:rPr lang="en-US" sz="1800" i="0">
                <a:latin typeface="Garamond" panose="02020404030301010803" pitchFamily="18" charset="0"/>
                <a:ea typeface="Book Antiqua"/>
                <a:cs typeface="Book Antiqua"/>
                <a:sym typeface="Book Antiqua"/>
              </a:rPr>
              <a:t>Obtain RERA registration and initiating the Project Execution.</a:t>
            </a:r>
            <a:endParaRPr lang="en-US" sz="1800" i="0">
              <a:latin typeface="Garamond" panose="02020404030301010803" pitchFamily="18" charset="0"/>
            </a:endParaRPr>
          </a:p>
          <a:p>
            <a:pPr indent="-457200" algn="just">
              <a:buSzPct val="70000"/>
              <a:buFont typeface="Sorts Mill Goudy"/>
              <a:buAutoNum type="arabicPeriod"/>
            </a:pPr>
            <a:r>
              <a:rPr lang="en-US" sz="1800" i="0">
                <a:latin typeface="Garamond" panose="02020404030301010803" pitchFamily="18" charset="0"/>
                <a:ea typeface="Book Antiqua"/>
                <a:cs typeface="Book Antiqua"/>
                <a:sym typeface="Book Antiqua"/>
              </a:rPr>
              <a:t>Mobilization and structuring the funds for the Real Estate Project</a:t>
            </a:r>
          </a:p>
          <a:p>
            <a:pPr indent="-457200" algn="just">
              <a:buSzPct val="70000"/>
              <a:buFont typeface="Sorts Mill Goudy"/>
              <a:buAutoNum type="arabicPeriod"/>
            </a:pPr>
            <a:r>
              <a:rPr lang="en-US" sz="1800" i="0">
                <a:latin typeface="Garamond" panose="02020404030301010803" pitchFamily="18" charset="0"/>
                <a:ea typeface="Book Antiqua"/>
                <a:cs typeface="Book Antiqua"/>
                <a:sym typeface="Book Antiqua"/>
              </a:rPr>
              <a:t>Completion of Project and handover to association </a:t>
            </a:r>
            <a:endParaRPr lang="en-US" sz="1800" i="0" dirty="0">
              <a:latin typeface="Garamond" panose="02020404030301010803" pitchFamily="18" charset="0"/>
              <a:ea typeface="Book Antiqua"/>
              <a:cs typeface="Book Antiqua"/>
              <a:sym typeface="Book Antiqua"/>
            </a:endParaRPr>
          </a:p>
        </p:txBody>
      </p:sp>
    </p:spTree>
    <p:extLst>
      <p:ext uri="{BB962C8B-B14F-4D97-AF65-F5344CB8AC3E}">
        <p14:creationId xmlns:p14="http://schemas.microsoft.com/office/powerpoint/2010/main" xmlns="" val="33371190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pic>
        <p:nvPicPr>
          <p:cNvPr id="3" name="Picture 2" descr="New authority formed to speed up &lt;strong&gt;court&lt;/strong&gt; &lt;strong&gt;rulings&lt;/strong&gt; | What's Goin On Qatar"/>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985933" y="155448"/>
            <a:ext cx="10058400" cy="6702552"/>
          </a:xfrm>
          <a:prstGeom prst="rect">
            <a:avLst/>
          </a:prstGeom>
        </p:spPr>
      </p:pic>
      <p:sp>
        <p:nvSpPr>
          <p:cNvPr id="2" name="Rectangle 1"/>
          <p:cNvSpPr/>
          <p:nvPr/>
        </p:nvSpPr>
        <p:spPr>
          <a:xfrm>
            <a:off x="723120" y="5472051"/>
            <a:ext cx="10584026" cy="76944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en-US" sz="4400" b="1" dirty="0">
                <a:latin typeface="Book Antiqua" panose="02040602050305030304" pitchFamily="18" charset="0"/>
                <a:ea typeface="Calibri" panose="020F0502020204030204" pitchFamily="34" charset="0"/>
                <a:cs typeface="Times New Roman" panose="02020603050405020304" pitchFamily="18" charset="0"/>
              </a:rPr>
              <a:t>OTHER JUDICIAL RULINGS</a:t>
            </a:r>
            <a:endParaRPr lang="en-IN" sz="4400" b="1" dirty="0"/>
          </a:p>
        </p:txBody>
      </p:sp>
    </p:spTree>
    <p:extLst>
      <p:ext uri="{BB962C8B-B14F-4D97-AF65-F5344CB8AC3E}">
        <p14:creationId xmlns:p14="http://schemas.microsoft.com/office/powerpoint/2010/main" xmlns="" val="39560714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Google Shape;135;p6"/>
          <p:cNvSpPr txBox="1">
            <a:spLocks/>
          </p:cNvSpPr>
          <p:nvPr/>
        </p:nvSpPr>
        <p:spPr>
          <a:xfrm>
            <a:off x="995021" y="382331"/>
            <a:ext cx="10052422" cy="52641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a:latin typeface="Garamond" panose="02020404030301010803" pitchFamily="18" charset="0"/>
                <a:ea typeface="Garamond"/>
                <a:cs typeface="Garamond"/>
                <a:sym typeface="Garamond"/>
              </a:rPr>
              <a:t>GOVERNANCE / AUTHORITY</a:t>
            </a:r>
            <a:endParaRPr lang="en-US" sz="2000">
              <a:latin typeface="Garamond" panose="02020404030301010803" pitchFamily="18" charset="0"/>
            </a:endParaRPr>
          </a:p>
        </p:txBody>
      </p:sp>
      <p:sp>
        <p:nvSpPr>
          <p:cNvPr id="7" name="Google Shape;136;p6"/>
          <p:cNvSpPr txBox="1">
            <a:spLocks/>
          </p:cNvSpPr>
          <p:nvPr/>
        </p:nvSpPr>
        <p:spPr>
          <a:xfrm>
            <a:off x="995021" y="1154369"/>
            <a:ext cx="10052423" cy="5255761"/>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579120" indent="-457200" algn="just">
              <a:buFont typeface="+mj-lt"/>
              <a:buAutoNum type="arabicPeriod"/>
            </a:pPr>
            <a:r>
              <a:rPr lang="en-US" sz="2000" i="0" dirty="0">
                <a:latin typeface="Garamond" panose="02020404030301010803" pitchFamily="18" charset="0"/>
              </a:rPr>
              <a:t>The West Bengal Real Estate Regulatory Authority </a:t>
            </a:r>
            <a:r>
              <a:rPr lang="en-US" sz="2000" b="1" i="0" dirty="0">
                <a:latin typeface="Garamond" panose="02020404030301010803" pitchFamily="18" charset="0"/>
              </a:rPr>
              <a:t>(WBRERA)</a:t>
            </a:r>
            <a:r>
              <a:rPr lang="en-US" sz="2000" i="0" dirty="0">
                <a:latin typeface="Garamond" panose="02020404030301010803" pitchFamily="18" charset="0"/>
              </a:rPr>
              <a:t> is established under section 20 (1) of the Real Estate (Regulation and Development) Act, 2016 (Act No. 16 of 2016).</a:t>
            </a:r>
          </a:p>
          <a:p>
            <a:pPr marL="605790" indent="-457200" algn="just">
              <a:buFont typeface="+mj-lt"/>
              <a:buAutoNum type="arabicPeriod"/>
            </a:pPr>
            <a:endParaRPr lang="en-US" sz="2000" i="0" dirty="0">
              <a:latin typeface="Garamond" panose="02020404030301010803" pitchFamily="18" charset="0"/>
            </a:endParaRPr>
          </a:p>
          <a:p>
            <a:pPr marL="579120" indent="-457200" algn="just">
              <a:buFont typeface="+mj-lt"/>
              <a:buAutoNum type="arabicPeriod"/>
            </a:pPr>
            <a:r>
              <a:rPr lang="en-US" sz="2000" b="1" i="0" u="sng" dirty="0">
                <a:latin typeface="Garamond" panose="02020404030301010803" pitchFamily="18" charset="0"/>
              </a:rPr>
              <a:t>Objective</a:t>
            </a:r>
            <a:r>
              <a:rPr lang="en-US" sz="2000" i="0" dirty="0">
                <a:latin typeface="Garamond" panose="02020404030301010803" pitchFamily="18" charset="0"/>
              </a:rPr>
              <a:t>: To regulate and promote the housing sector and to ensure sale of plot, apartment or building, as the case may be, or sale of real estate project, in an efficient and transparent manner and to protect the interest of consumers in the real estate sector and to establish a mechanism for speedy dispute </a:t>
            </a:r>
            <a:r>
              <a:rPr lang="en-US" sz="2000" i="0" dirty="0" err="1">
                <a:latin typeface="Garamond" panose="02020404030301010803" pitchFamily="18" charset="0"/>
              </a:rPr>
              <a:t>redressal</a:t>
            </a:r>
            <a:r>
              <a:rPr lang="en-US" sz="2000" i="0" dirty="0">
                <a:latin typeface="Garamond" panose="02020404030301010803" pitchFamily="18" charset="0"/>
              </a:rPr>
              <a:t> and for matters connected therewith or incidental thereto.</a:t>
            </a:r>
          </a:p>
          <a:p>
            <a:pPr marL="579120" indent="-457200" algn="just">
              <a:buFont typeface="+mj-lt"/>
              <a:buAutoNum type="arabicPeriod"/>
            </a:pPr>
            <a:endParaRPr lang="en-US" sz="2000" i="0" dirty="0">
              <a:latin typeface="Garamond" panose="02020404030301010803" pitchFamily="18" charset="0"/>
            </a:endParaRPr>
          </a:p>
          <a:p>
            <a:pPr marL="579120" indent="-457200" algn="just">
              <a:buFont typeface="+mj-lt"/>
              <a:buAutoNum type="arabicPeriod"/>
            </a:pPr>
            <a:r>
              <a:rPr lang="en-US" sz="2000" i="0" dirty="0">
                <a:latin typeface="Garamond" panose="02020404030301010803" pitchFamily="18" charset="0"/>
              </a:rPr>
              <a:t>Registration of Real Estate Project with the Real Estate Regulatory Authority is compulsory under section 3 of the Real Estate (Regulation and Development) Act, 2016 (Act No. 16 of 2016).</a:t>
            </a:r>
          </a:p>
          <a:p>
            <a:pPr marL="457200" lvl="1" indent="-457200" algn="just">
              <a:spcBef>
                <a:spcPts val="0"/>
              </a:spcBef>
              <a:buClr>
                <a:schemeClr val="dk1"/>
              </a:buClr>
              <a:buSzPts val="2000"/>
              <a:buFont typeface="+mj-lt"/>
              <a:buAutoNum type="arabicPeriod"/>
            </a:pPr>
            <a:endParaRPr lang="en-US" dirty="0">
              <a:latin typeface="Garamond" panose="02020404030301010803" pitchFamily="18" charset="0"/>
            </a:endParaRPr>
          </a:p>
        </p:txBody>
      </p:sp>
    </p:spTree>
    <p:extLst>
      <p:ext uri="{BB962C8B-B14F-4D97-AF65-F5344CB8AC3E}">
        <p14:creationId xmlns:p14="http://schemas.microsoft.com/office/powerpoint/2010/main" xmlns="" val="72633496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Rectangle 5"/>
          <p:cNvSpPr/>
          <p:nvPr/>
        </p:nvSpPr>
        <p:spPr>
          <a:xfrm>
            <a:off x="3291171" y="403080"/>
            <a:ext cx="5778184" cy="553357"/>
          </a:xfrm>
          <a:prstGeom prst="rect">
            <a:avLst/>
          </a:prstGeom>
        </p:spPr>
        <p:txBody>
          <a:bodyPr wrap="square">
            <a:spAutoFit/>
          </a:bodyPr>
          <a:lstStyle/>
          <a:p>
            <a:pPr algn="just">
              <a:lnSpc>
                <a:spcPct val="107000"/>
              </a:lnSpc>
              <a:spcAft>
                <a:spcPts val="800"/>
              </a:spcAft>
            </a:pPr>
            <a:r>
              <a:rPr lang="en-IN" sz="2800" b="1" u="sng" dirty="0">
                <a:latin typeface="Book Antiqua" panose="02040602050305030304" pitchFamily="18" charset="0"/>
                <a:ea typeface="Calibri" panose="020F0502020204030204" pitchFamily="34" charset="0"/>
                <a:cs typeface="Times New Roman" panose="02020603050405020304" pitchFamily="18" charset="0"/>
              </a:rPr>
              <a:t>Judgements by the WBREAT </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xmlns="" val="1446583076"/>
              </p:ext>
            </p:extLst>
          </p:nvPr>
        </p:nvGraphicFramePr>
        <p:xfrm>
          <a:off x="579120" y="1045029"/>
          <a:ext cx="10769599" cy="5260765"/>
        </p:xfrm>
        <a:graphic>
          <a:graphicData uri="http://schemas.openxmlformats.org/drawingml/2006/table">
            <a:tbl>
              <a:tblPr firstRow="1" firstCol="1" bandRow="1">
                <a:tableStyleId>{F2DE63D5-997A-4646-A377-4702673A728D}</a:tableStyleId>
              </a:tblPr>
              <a:tblGrid>
                <a:gridCol w="1584960">
                  <a:extLst>
                    <a:ext uri="{9D8B030D-6E8A-4147-A177-3AD203B41FA5}">
                      <a16:colId xmlns:a16="http://schemas.microsoft.com/office/drawing/2014/main" xmlns="" val="1254063118"/>
                    </a:ext>
                  </a:extLst>
                </a:gridCol>
                <a:gridCol w="2357120">
                  <a:extLst>
                    <a:ext uri="{9D8B030D-6E8A-4147-A177-3AD203B41FA5}">
                      <a16:colId xmlns:a16="http://schemas.microsoft.com/office/drawing/2014/main" xmlns="" val="914876590"/>
                    </a:ext>
                  </a:extLst>
                </a:gridCol>
                <a:gridCol w="4135118">
                  <a:extLst>
                    <a:ext uri="{9D8B030D-6E8A-4147-A177-3AD203B41FA5}">
                      <a16:colId xmlns:a16="http://schemas.microsoft.com/office/drawing/2014/main" xmlns="" val="3137741257"/>
                    </a:ext>
                  </a:extLst>
                </a:gridCol>
                <a:gridCol w="2692401">
                  <a:extLst>
                    <a:ext uri="{9D8B030D-6E8A-4147-A177-3AD203B41FA5}">
                      <a16:colId xmlns:a16="http://schemas.microsoft.com/office/drawing/2014/main" xmlns="" val="3070845385"/>
                    </a:ext>
                  </a:extLst>
                </a:gridCol>
              </a:tblGrid>
              <a:tr h="303849">
                <a:tc>
                  <a:txBody>
                    <a:bodyPr/>
                    <a:lstStyle/>
                    <a:p>
                      <a:pPr algn="just">
                        <a:lnSpc>
                          <a:spcPct val="107000"/>
                        </a:lnSpc>
                        <a:spcAft>
                          <a:spcPts val="0"/>
                        </a:spcAft>
                      </a:pPr>
                      <a:r>
                        <a:rPr lang="en-IN" sz="1400" dirty="0">
                          <a:effectLst/>
                          <a:latin typeface="Garamond" panose="02020404030301010803" pitchFamily="18" charset="0"/>
                        </a:rPr>
                        <a:t>Complaint No.</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Parties to the case</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Issue </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Decisions</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599400579"/>
                  </a:ext>
                </a:extLst>
              </a:tr>
              <a:tr h="2100527">
                <a:tc>
                  <a:txBody>
                    <a:bodyPr/>
                    <a:lstStyle/>
                    <a:p>
                      <a:pPr algn="just">
                        <a:lnSpc>
                          <a:spcPct val="107000"/>
                        </a:lnSpc>
                        <a:spcAft>
                          <a:spcPts val="0"/>
                        </a:spcAft>
                      </a:pPr>
                      <a:r>
                        <a:rPr lang="en-IN" sz="1400" dirty="0">
                          <a:effectLst/>
                          <a:latin typeface="Garamond" panose="02020404030301010803" pitchFamily="18" charset="0"/>
                        </a:rPr>
                        <a:t>WBRERA / COM000934</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dirty="0">
                          <a:effectLst/>
                          <a:latin typeface="Garamond" panose="02020404030301010803" pitchFamily="18" charset="0"/>
                        </a:rPr>
                        <a:t>Yes Bank Limited vs Mega Resources Ltd and Ideal Real Estates (P) Ltd</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dirty="0">
                          <a:effectLst/>
                          <a:latin typeface="Garamond" panose="02020404030301010803" pitchFamily="18" charset="0"/>
                        </a:rPr>
                        <a:t>1.While the customer entered into the sale agreement, there was nothing in the records of the learned Regulatory Authority/WBHIRA that any mortgage had been created and obtained the possession of the apartment.</a:t>
                      </a:r>
                    </a:p>
                    <a:p>
                      <a:pPr algn="just">
                        <a:lnSpc>
                          <a:spcPct val="107000"/>
                        </a:lnSpc>
                        <a:spcAft>
                          <a:spcPts val="0"/>
                        </a:spcAft>
                      </a:pPr>
                      <a:r>
                        <a:rPr lang="en-IN" sz="1400" dirty="0">
                          <a:effectLst/>
                          <a:latin typeface="Garamond" panose="02020404030301010803" pitchFamily="18" charset="0"/>
                        </a:rPr>
                        <a:t> </a:t>
                      </a:r>
                    </a:p>
                    <a:p>
                      <a:pPr algn="just">
                        <a:lnSpc>
                          <a:spcPct val="107000"/>
                        </a:lnSpc>
                        <a:spcAft>
                          <a:spcPts val="0"/>
                        </a:spcAft>
                      </a:pPr>
                      <a:r>
                        <a:rPr lang="en-IN" sz="1400" dirty="0">
                          <a:effectLst/>
                          <a:latin typeface="Garamond" panose="02020404030301010803" pitchFamily="18" charset="0"/>
                        </a:rPr>
                        <a:t>2.Later Debts Recovery Tribunal passed the order against the promoter. Promoter has taken and loan from the yes bank and the account became NPA.</a:t>
                      </a:r>
                    </a:p>
                    <a:p>
                      <a:pPr algn="just">
                        <a:lnSpc>
                          <a:spcPct val="107000"/>
                        </a:lnSpc>
                        <a:spcAft>
                          <a:spcPts val="0"/>
                        </a:spcAft>
                      </a:pPr>
                      <a:r>
                        <a:rPr lang="en-IN" sz="1400" dirty="0">
                          <a:effectLst/>
                          <a:latin typeface="Garamond" panose="02020404030301010803" pitchFamily="18" charset="0"/>
                        </a:rPr>
                        <a:t> </a:t>
                      </a:r>
                    </a:p>
                    <a:p>
                      <a:pPr algn="just">
                        <a:lnSpc>
                          <a:spcPct val="107000"/>
                        </a:lnSpc>
                        <a:spcAft>
                          <a:spcPts val="0"/>
                        </a:spcAft>
                      </a:pPr>
                      <a:r>
                        <a:rPr lang="en-IN" sz="1400" dirty="0">
                          <a:effectLst/>
                          <a:latin typeface="Garamond" panose="02020404030301010803" pitchFamily="18" charset="0"/>
                        </a:rPr>
                        <a:t>3.Without the permission/two third confirmation of the </a:t>
                      </a:r>
                      <a:r>
                        <a:rPr lang="en-IN" sz="1400" dirty="0" err="1">
                          <a:effectLst/>
                          <a:latin typeface="Garamond" panose="02020404030301010803" pitchFamily="18" charset="0"/>
                        </a:rPr>
                        <a:t>allottees</a:t>
                      </a:r>
                      <a:r>
                        <a:rPr lang="en-IN" sz="1400" dirty="0">
                          <a:effectLst/>
                          <a:latin typeface="Garamond" panose="02020404030301010803" pitchFamily="18" charset="0"/>
                        </a:rPr>
                        <a:t>, the mortgage has been entered into by the promoter.</a:t>
                      </a:r>
                    </a:p>
                    <a:p>
                      <a:pPr algn="just">
                        <a:lnSpc>
                          <a:spcPct val="107000"/>
                        </a:lnSpc>
                        <a:spcAft>
                          <a:spcPts val="0"/>
                        </a:spcAft>
                      </a:pPr>
                      <a:r>
                        <a:rPr lang="en-IN" sz="1400" dirty="0">
                          <a:effectLst/>
                          <a:latin typeface="Garamond" panose="02020404030301010803" pitchFamily="18" charset="0"/>
                        </a:rPr>
                        <a:t> </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1.Directed to stop all proceedings of Yes Bank including notice of auction </a:t>
                      </a:r>
                    </a:p>
                    <a:p>
                      <a:pPr algn="just">
                        <a:lnSpc>
                          <a:spcPct val="107000"/>
                        </a:lnSpc>
                        <a:spcAft>
                          <a:spcPts val="0"/>
                        </a:spcAft>
                      </a:pPr>
                      <a:r>
                        <a:rPr lang="en-IN" sz="1400">
                          <a:effectLst/>
                          <a:latin typeface="Garamond" panose="02020404030301010803" pitchFamily="18" charset="0"/>
                        </a:rPr>
                        <a:t> </a:t>
                      </a:r>
                    </a:p>
                    <a:p>
                      <a:pPr algn="just">
                        <a:lnSpc>
                          <a:spcPct val="107000"/>
                        </a:lnSpc>
                        <a:spcAft>
                          <a:spcPts val="0"/>
                        </a:spcAft>
                      </a:pPr>
                      <a:r>
                        <a:rPr lang="en-IN" sz="1400">
                          <a:effectLst/>
                          <a:latin typeface="Garamond" panose="02020404030301010803" pitchFamily="18" charset="0"/>
                        </a:rPr>
                        <a:t>2.Bank is directed to take steps to vacate the physical possession of the flat</a:t>
                      </a:r>
                    </a:p>
                    <a:p>
                      <a:pPr algn="just">
                        <a:lnSpc>
                          <a:spcPct val="107000"/>
                        </a:lnSpc>
                        <a:spcAft>
                          <a:spcPts val="0"/>
                        </a:spcAft>
                      </a:pPr>
                      <a:r>
                        <a:rPr lang="en-IN" sz="1400">
                          <a:effectLst/>
                          <a:latin typeface="Garamond" panose="02020404030301010803" pitchFamily="18" charset="0"/>
                        </a:rPr>
                        <a:t> </a:t>
                      </a:r>
                    </a:p>
                    <a:p>
                      <a:pPr algn="just">
                        <a:lnSpc>
                          <a:spcPct val="107000"/>
                        </a:lnSpc>
                        <a:spcAft>
                          <a:spcPts val="0"/>
                        </a:spcAft>
                      </a:pPr>
                      <a:r>
                        <a:rPr lang="en-IN" sz="1400">
                          <a:effectLst/>
                          <a:latin typeface="Garamond" panose="02020404030301010803" pitchFamily="18" charset="0"/>
                        </a:rPr>
                        <a:t>3.Any mortgage/charge created in respect of a project, the rights of an allottee shall remain unaffected.</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2547338893"/>
                  </a:ext>
                </a:extLst>
              </a:tr>
              <a:tr h="1996355">
                <a:tc>
                  <a:txBody>
                    <a:bodyPr/>
                    <a:lstStyle/>
                    <a:p>
                      <a:pPr algn="just">
                        <a:lnSpc>
                          <a:spcPct val="107000"/>
                        </a:lnSpc>
                        <a:spcAft>
                          <a:spcPts val="0"/>
                        </a:spcAft>
                      </a:pPr>
                      <a:r>
                        <a:rPr lang="en-IN" sz="1400">
                          <a:effectLst/>
                          <a:latin typeface="Garamond" panose="02020404030301010803" pitchFamily="18" charset="0"/>
                        </a:rPr>
                        <a:t>WBRERA/COM000040 &amp; COM000662</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M/s Maa Batai Construction vs Smt. Bharati Das &amp; Asis Das</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a:effectLst/>
                          <a:latin typeface="Garamond" panose="02020404030301010803" pitchFamily="18" charset="0"/>
                        </a:rPr>
                        <a:t>1.Relief of termination of agreement of sale and refund the total amount paid with interest and compensation.</a:t>
                      </a:r>
                    </a:p>
                    <a:p>
                      <a:pPr algn="just">
                        <a:lnSpc>
                          <a:spcPct val="107000"/>
                        </a:lnSpc>
                        <a:spcAft>
                          <a:spcPts val="0"/>
                        </a:spcAft>
                      </a:pPr>
                      <a:r>
                        <a:rPr lang="en-IN" sz="1400">
                          <a:effectLst/>
                          <a:latin typeface="Garamond" panose="02020404030301010803" pitchFamily="18" charset="0"/>
                        </a:rPr>
                        <a:t>2. Promoter failed to complete the construction and handover the flat within schedule time </a:t>
                      </a:r>
                      <a:endParaRPr lang="en-IN" sz="140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7000"/>
                        </a:lnSpc>
                        <a:spcAft>
                          <a:spcPts val="0"/>
                        </a:spcAft>
                      </a:pPr>
                      <a:r>
                        <a:rPr lang="en-IN" sz="1400" dirty="0">
                          <a:effectLst/>
                          <a:latin typeface="Garamond" panose="02020404030301010803" pitchFamily="18" charset="0"/>
                        </a:rPr>
                        <a:t>Ordered to refund back principal amount with interest.</a:t>
                      </a:r>
                      <a:endParaRPr lang="en-IN" sz="1400" dirty="0">
                        <a:effectLst/>
                        <a:latin typeface="Garamond" panose="02020404030301010803" pitchFamily="18" charset="0"/>
                        <a:ea typeface="Calibri" panose="020F0502020204030204" pitchFamily="34" charset="0"/>
                        <a:cs typeface="Times New Roman" panose="02020603050405020304" pitchFamily="18" charset="0"/>
                      </a:endParaRPr>
                    </a:p>
                  </a:txBody>
                  <a:tcPr marL="45389" marR="45389"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3391316092"/>
                  </a:ext>
                </a:extLst>
              </a:tr>
            </a:tbl>
          </a:graphicData>
        </a:graphic>
      </p:graphicFrame>
    </p:spTree>
    <p:extLst>
      <p:ext uri="{BB962C8B-B14F-4D97-AF65-F5344CB8AC3E}">
        <p14:creationId xmlns:p14="http://schemas.microsoft.com/office/powerpoint/2010/main" xmlns="" val="41233037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511;p45"/>
          <p:cNvSpPr txBox="1">
            <a:spLocks/>
          </p:cNvSpPr>
          <p:nvPr/>
        </p:nvSpPr>
        <p:spPr>
          <a:xfrm>
            <a:off x="1424231" y="410617"/>
            <a:ext cx="9486900" cy="702446"/>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400"/>
              <a:buFont typeface="Garamond"/>
              <a:buNone/>
            </a:pPr>
            <a:r>
              <a:rPr lang="en-US" sz="2400" b="1">
                <a:latin typeface="Garamond"/>
                <a:ea typeface="Garamond"/>
                <a:cs typeface="Garamond"/>
                <a:sym typeface="Garamond"/>
              </a:rPr>
              <a:t>ACCOUNTABILITY OF PROFESSIONALS</a:t>
            </a:r>
            <a:endParaRPr lang="en-US" dirty="0"/>
          </a:p>
        </p:txBody>
      </p:sp>
      <p:sp>
        <p:nvSpPr>
          <p:cNvPr id="5" name="Google Shape;512;p45"/>
          <p:cNvSpPr txBox="1">
            <a:spLocks/>
          </p:cNvSpPr>
          <p:nvPr/>
        </p:nvSpPr>
        <p:spPr>
          <a:xfrm>
            <a:off x="1424230" y="1381941"/>
            <a:ext cx="9486901"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spcBef>
                <a:spcPts val="0"/>
              </a:spcBef>
              <a:buSzPct val="70000"/>
            </a:pPr>
            <a:r>
              <a:rPr lang="en-US" sz="1800" b="1">
                <a:latin typeface="Garamond" panose="02020404030301010803" pitchFamily="18" charset="0"/>
                <a:ea typeface="Garamond"/>
                <a:cs typeface="Garamond"/>
                <a:sym typeface="Garamond"/>
              </a:rPr>
              <a:t>BOMBAY HC : 2</a:t>
            </a:r>
            <a:r>
              <a:rPr lang="en-US" sz="1800" b="1" baseline="30000">
                <a:latin typeface="Garamond" panose="02020404030301010803" pitchFamily="18" charset="0"/>
                <a:ea typeface="Garamond"/>
                <a:cs typeface="Garamond"/>
                <a:sym typeface="Garamond"/>
              </a:rPr>
              <a:t>nd</a:t>
            </a:r>
            <a:r>
              <a:rPr lang="en-US" sz="1800" b="1">
                <a:latin typeface="Garamond" panose="02020404030301010803" pitchFamily="18" charset="0"/>
                <a:ea typeface="Garamond"/>
                <a:cs typeface="Garamond"/>
                <a:sym typeface="Garamond"/>
              </a:rPr>
              <a:t>  APPEAL 13781 of 2018</a:t>
            </a:r>
            <a:endParaRPr lang="en-US" sz="1800">
              <a:latin typeface="Garamond" panose="02020404030301010803" pitchFamily="18" charset="0"/>
            </a:endParaRPr>
          </a:p>
          <a:p>
            <a:pPr marL="0" indent="0">
              <a:spcBef>
                <a:spcPts val="392"/>
              </a:spcBef>
              <a:buSzPct val="70000"/>
            </a:pPr>
            <a:r>
              <a:rPr lang="en-US" sz="1800" b="1">
                <a:latin typeface="Garamond" panose="02020404030301010803" pitchFamily="18" charset="0"/>
                <a:ea typeface="Garamond"/>
                <a:cs typeface="Garamond"/>
                <a:sym typeface="Garamond"/>
              </a:rPr>
              <a:t>M/s Sea Princess Realty   Vs  Allottees</a:t>
            </a:r>
            <a:endParaRPr lang="en-US" sz="1800">
              <a:latin typeface="Garamond" panose="02020404030301010803" pitchFamily="18" charset="0"/>
            </a:endParaRPr>
          </a:p>
          <a:p>
            <a:pPr marL="0" indent="0">
              <a:spcBef>
                <a:spcPts val="392"/>
              </a:spcBef>
              <a:buSzPct val="70000"/>
            </a:pPr>
            <a:r>
              <a:rPr lang="en-US" sz="1800" b="1">
                <a:latin typeface="Garamond" panose="02020404030301010803" pitchFamily="18" charset="0"/>
                <a:ea typeface="Garamond"/>
                <a:cs typeface="Garamond"/>
                <a:sym typeface="Garamond"/>
              </a:rPr>
              <a:t>	Project : Gundecha Trillium</a:t>
            </a:r>
            <a:endParaRPr lang="en-US" sz="1800">
              <a:latin typeface="Garamond" panose="02020404030301010803" pitchFamily="18" charset="0"/>
            </a:endParaRPr>
          </a:p>
          <a:p>
            <a:pPr marL="0" indent="0">
              <a:spcBef>
                <a:spcPts val="392"/>
              </a:spcBef>
              <a:buSzPct val="70000"/>
            </a:pPr>
            <a:r>
              <a:rPr lang="en-US" sz="1800" b="1">
                <a:latin typeface="Garamond" panose="02020404030301010803" pitchFamily="18" charset="0"/>
                <a:ea typeface="Garamond"/>
                <a:cs typeface="Garamond"/>
                <a:sym typeface="Garamond"/>
              </a:rPr>
              <a:t>	</a:t>
            </a:r>
            <a:r>
              <a:rPr lang="en-US" sz="1800" b="1">
                <a:solidFill>
                  <a:schemeClr val="dk1"/>
                </a:solidFill>
                <a:latin typeface="Garamond" panose="02020404030301010803" pitchFamily="18" charset="0"/>
                <a:ea typeface="Garamond"/>
                <a:cs typeface="Garamond"/>
                <a:sym typeface="Garamond"/>
              </a:rPr>
              <a:t>Possession Date : 31st December, 2016 </a:t>
            </a:r>
            <a:endParaRPr lang="en-US" sz="1800">
              <a:latin typeface="Garamond" panose="02020404030301010803" pitchFamily="18" charset="0"/>
            </a:endParaRPr>
          </a:p>
          <a:p>
            <a:pPr marL="0" indent="0">
              <a:spcBef>
                <a:spcPts val="392"/>
              </a:spcBef>
              <a:buClr>
                <a:schemeClr val="dk1"/>
              </a:buClr>
              <a:buSzPct val="70000"/>
            </a:pPr>
            <a:r>
              <a:rPr lang="en-US" sz="1800" b="1">
                <a:solidFill>
                  <a:schemeClr val="dk1"/>
                </a:solidFill>
                <a:latin typeface="Garamond" panose="02020404030301010803" pitchFamily="18" charset="0"/>
                <a:ea typeface="Garamond"/>
                <a:cs typeface="Garamond"/>
                <a:sym typeface="Garamond"/>
              </a:rPr>
              <a:t>MahaRERA order: 16.01.2018, </a:t>
            </a:r>
            <a:endParaRPr lang="en-US" sz="1800">
              <a:latin typeface="Garamond" panose="02020404030301010803" pitchFamily="18" charset="0"/>
            </a:endParaRPr>
          </a:p>
          <a:p>
            <a:pPr marL="0" indent="0">
              <a:spcBef>
                <a:spcPts val="392"/>
              </a:spcBef>
              <a:buClr>
                <a:schemeClr val="dk1"/>
              </a:buClr>
              <a:buSzPct val="70000"/>
            </a:pPr>
            <a:r>
              <a:rPr lang="en-US" sz="1800" b="1">
                <a:solidFill>
                  <a:schemeClr val="dk1"/>
                </a:solidFill>
                <a:latin typeface="Garamond" panose="02020404030301010803" pitchFamily="18" charset="0"/>
                <a:ea typeface="Garamond"/>
                <a:cs typeface="Garamond"/>
                <a:sym typeface="Garamond"/>
              </a:rPr>
              <a:t>Decided - Interest for 6 months</a:t>
            </a:r>
            <a:endParaRPr lang="en-US" sz="1800">
              <a:latin typeface="Garamond" panose="02020404030301010803" pitchFamily="18" charset="0"/>
            </a:endParaRPr>
          </a:p>
          <a:p>
            <a:pPr marL="0" indent="0">
              <a:spcBef>
                <a:spcPts val="392"/>
              </a:spcBef>
              <a:buClr>
                <a:schemeClr val="dk1"/>
              </a:buClr>
              <a:buSzPct val="70000"/>
            </a:pPr>
            <a:r>
              <a:rPr lang="en-US" sz="1800" b="1">
                <a:solidFill>
                  <a:schemeClr val="dk1"/>
                </a:solidFill>
                <a:latin typeface="Garamond" panose="02020404030301010803" pitchFamily="18" charset="0"/>
                <a:ea typeface="Garamond"/>
                <a:cs typeface="Garamond"/>
                <a:sym typeface="Garamond"/>
              </a:rPr>
              <a:t>MahaREAT order : 4th April, 2018</a:t>
            </a:r>
            <a:endParaRPr lang="en-US" sz="1800">
              <a:latin typeface="Garamond" panose="02020404030301010803" pitchFamily="18" charset="0"/>
            </a:endParaRPr>
          </a:p>
          <a:p>
            <a:pPr marL="0" indent="0" algn="l">
              <a:spcBef>
                <a:spcPts val="392"/>
              </a:spcBef>
              <a:buSzPct val="70000"/>
            </a:pPr>
            <a:endParaRPr lang="en-US" sz="1800" b="1">
              <a:latin typeface="Garamond" panose="02020404030301010803" pitchFamily="18" charset="0"/>
              <a:ea typeface="Garamond"/>
              <a:cs typeface="Garamond"/>
              <a:sym typeface="Garamond"/>
            </a:endParaRPr>
          </a:p>
          <a:p>
            <a:pPr marL="514350" indent="-514350" algn="l">
              <a:spcBef>
                <a:spcPts val="392"/>
              </a:spcBef>
              <a:buClr>
                <a:schemeClr val="dk1"/>
              </a:buClr>
              <a:buSzPct val="70000"/>
              <a:buFont typeface="Sorts Mill Goudy"/>
              <a:buAutoNum type="arabicPeriod"/>
            </a:pPr>
            <a:r>
              <a:rPr lang="en-US" sz="1800" b="1">
                <a:solidFill>
                  <a:schemeClr val="dk1"/>
                </a:solidFill>
                <a:latin typeface="Garamond" panose="02020404030301010803" pitchFamily="18" charset="0"/>
                <a:ea typeface="Garamond"/>
                <a:cs typeface="Garamond"/>
                <a:sym typeface="Garamond"/>
              </a:rPr>
              <a:t>Conducted joint inspection &amp; Allowed claim for interest for 1 year without relying on the certificate issued by the Architect which gave another date of completion.</a:t>
            </a:r>
            <a:endParaRPr lang="en-US" sz="1800">
              <a:latin typeface="Garamond" panose="02020404030301010803" pitchFamily="18" charset="0"/>
            </a:endParaRPr>
          </a:p>
          <a:p>
            <a:pPr marL="514350" indent="-514350" algn="l">
              <a:spcBef>
                <a:spcPts val="392"/>
              </a:spcBef>
              <a:buClr>
                <a:schemeClr val="dk1"/>
              </a:buClr>
              <a:buSzPct val="70000"/>
              <a:buFont typeface="Sorts Mill Goudy"/>
              <a:buAutoNum type="arabicPeriod"/>
            </a:pPr>
            <a:r>
              <a:rPr lang="en-US" sz="1800" b="1">
                <a:solidFill>
                  <a:schemeClr val="dk1"/>
                </a:solidFill>
                <a:latin typeface="Garamond" panose="02020404030301010803" pitchFamily="18" charset="0"/>
                <a:ea typeface="Garamond"/>
                <a:cs typeface="Garamond"/>
                <a:sym typeface="Garamond"/>
              </a:rPr>
              <a:t>Action against Architect for issuing wrong certificate of completion</a:t>
            </a:r>
            <a:endParaRPr lang="en-US" sz="1800">
              <a:latin typeface="Garamond" panose="02020404030301010803" pitchFamily="18" charset="0"/>
            </a:endParaRPr>
          </a:p>
          <a:p>
            <a:pPr marL="0" indent="0" algn="l">
              <a:spcBef>
                <a:spcPts val="392"/>
              </a:spcBef>
              <a:buSzPct val="70000"/>
            </a:pPr>
            <a:endParaRPr lang="en-US" sz="1800" b="1">
              <a:solidFill>
                <a:schemeClr val="dk1"/>
              </a:solidFill>
              <a:latin typeface="Garamond" panose="02020404030301010803" pitchFamily="18" charset="0"/>
              <a:ea typeface="Garamond"/>
              <a:cs typeface="Garamond"/>
              <a:sym typeface="Garamond"/>
            </a:endParaRPr>
          </a:p>
          <a:p>
            <a:pPr marL="0" indent="0">
              <a:spcBef>
                <a:spcPts val="392"/>
              </a:spcBef>
              <a:buClr>
                <a:schemeClr val="dk1"/>
              </a:buClr>
              <a:buSzPct val="70000"/>
            </a:pPr>
            <a:r>
              <a:rPr lang="en-US" sz="1800" b="1">
                <a:solidFill>
                  <a:schemeClr val="dk1"/>
                </a:solidFill>
                <a:latin typeface="Garamond" panose="02020404030301010803" pitchFamily="18" charset="0"/>
                <a:ea typeface="Garamond"/>
                <a:cs typeface="Garamond"/>
                <a:sym typeface="Garamond"/>
              </a:rPr>
              <a:t>Order for payment of interest on Delayed possession for 1 year. </a:t>
            </a:r>
          </a:p>
          <a:p>
            <a:pPr marL="514350" indent="-427228" algn="l">
              <a:spcBef>
                <a:spcPts val="392"/>
              </a:spcBef>
              <a:buSzPct val="70000"/>
              <a:buFont typeface="Sorts Mill Goudy"/>
              <a:buNone/>
            </a:pPr>
            <a:endParaRPr lang="en-US" sz="1800" b="1" dirty="0">
              <a:solidFill>
                <a:srgbClr val="FF0000"/>
              </a:solidFill>
              <a:latin typeface="Garamond" panose="02020404030301010803" pitchFamily="18" charset="0"/>
              <a:ea typeface="Garamond"/>
              <a:cs typeface="Garamond"/>
              <a:sym typeface="Garamond"/>
            </a:endParaRPr>
          </a:p>
        </p:txBody>
      </p:sp>
    </p:spTree>
    <p:extLst>
      <p:ext uri="{BB962C8B-B14F-4D97-AF65-F5344CB8AC3E}">
        <p14:creationId xmlns:p14="http://schemas.microsoft.com/office/powerpoint/2010/main" xmlns="" val="137304037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Google Shape;359;p22"/>
          <p:cNvSpPr txBox="1">
            <a:spLocks/>
          </p:cNvSpPr>
          <p:nvPr/>
        </p:nvSpPr>
        <p:spPr>
          <a:xfrm>
            <a:off x="1296566" y="819788"/>
            <a:ext cx="9917570" cy="617479"/>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u="sng">
                <a:latin typeface="Garamond"/>
                <a:ea typeface="Garamond"/>
                <a:cs typeface="Garamond"/>
                <a:sym typeface="Garamond"/>
              </a:rPr>
              <a:t>RERA RULES CANNOT BE IN DEROGATION OF THE ACT </a:t>
            </a:r>
            <a:endParaRPr lang="en-US" sz="2000" b="1" dirty="0">
              <a:latin typeface="Garamond"/>
              <a:ea typeface="Garamond"/>
              <a:cs typeface="Garamond"/>
              <a:sym typeface="Garamond"/>
            </a:endParaRPr>
          </a:p>
        </p:txBody>
      </p:sp>
      <p:sp>
        <p:nvSpPr>
          <p:cNvPr id="7" name="Google Shape;360;p22"/>
          <p:cNvSpPr txBox="1"/>
          <p:nvPr/>
        </p:nvSpPr>
        <p:spPr>
          <a:xfrm>
            <a:off x="1296566" y="1642849"/>
            <a:ext cx="9917570" cy="4635115"/>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dirty="0">
                <a:solidFill>
                  <a:schemeClr val="dk1"/>
                </a:solidFill>
                <a:latin typeface="Garamond" panose="02020404030301010803" pitchFamily="18" charset="0"/>
                <a:ea typeface="Garamond"/>
                <a:cs typeface="Garamond"/>
                <a:sym typeface="Garamond"/>
              </a:rPr>
              <a:t>2020 SCC ONINE MAD 20120 4 LW 865</a:t>
            </a:r>
            <a:endParaRPr dirty="0">
              <a:latin typeface="Garamond" panose="02020404030301010803" pitchFamily="18" charset="0"/>
            </a:endParaRPr>
          </a:p>
          <a:p>
            <a:pPr marL="0" marR="0" lvl="0" indent="0" algn="ctr" rtl="0">
              <a:spcBef>
                <a:spcPts val="560"/>
              </a:spcBef>
              <a:spcAft>
                <a:spcPts val="0"/>
              </a:spcAft>
              <a:buNone/>
            </a:pPr>
            <a:r>
              <a:rPr lang="en-US" sz="2800" b="1" dirty="0">
                <a:solidFill>
                  <a:schemeClr val="dk1"/>
                </a:solidFill>
                <a:latin typeface="Garamond" panose="02020404030301010803" pitchFamily="18" charset="0"/>
                <a:ea typeface="Garamond"/>
                <a:cs typeface="Garamond"/>
                <a:sym typeface="Garamond"/>
              </a:rPr>
              <a:t>MADRAS HIGH COURT </a:t>
            </a:r>
            <a:endParaRPr dirty="0">
              <a:latin typeface="Garamond" panose="02020404030301010803" pitchFamily="18" charset="0"/>
            </a:endParaRPr>
          </a:p>
          <a:p>
            <a:pPr marL="0" marR="0" lvl="0" indent="0" algn="l" rtl="0">
              <a:spcBef>
                <a:spcPts val="560"/>
              </a:spcBef>
              <a:spcAft>
                <a:spcPts val="0"/>
              </a:spcAft>
              <a:buNone/>
            </a:pPr>
            <a:endParaRPr sz="2800" b="1" dirty="0">
              <a:solidFill>
                <a:schemeClr val="dk1"/>
              </a:solidFill>
              <a:latin typeface="Garamond" panose="02020404030301010803" pitchFamily="18" charset="0"/>
              <a:ea typeface="Garamond"/>
              <a:cs typeface="Garamond"/>
              <a:sym typeface="Garamond"/>
            </a:endParaRPr>
          </a:p>
          <a:p>
            <a:pPr marL="0" marR="0" lvl="0" indent="0" algn="l" rtl="0">
              <a:spcBef>
                <a:spcPts val="400"/>
              </a:spcBef>
              <a:spcAft>
                <a:spcPts val="0"/>
              </a:spcAft>
              <a:buNone/>
            </a:pPr>
            <a:r>
              <a:rPr lang="en-US" sz="2000" b="1" dirty="0">
                <a:solidFill>
                  <a:schemeClr val="dk1"/>
                </a:solidFill>
                <a:latin typeface="Garamond" panose="02020404030301010803" pitchFamily="18" charset="0"/>
                <a:ea typeface="Garamond"/>
                <a:cs typeface="Garamond"/>
                <a:sym typeface="Garamond"/>
              </a:rPr>
              <a:t>SUBHASHINI THULASIRAM vs SPR &amp; RG CONSTRUCTIONS PVT LTD.,</a:t>
            </a:r>
            <a:endParaRPr dirty="0">
              <a:latin typeface="Garamond" panose="02020404030301010803" pitchFamily="18" charset="0"/>
            </a:endParaRPr>
          </a:p>
          <a:p>
            <a:pPr marL="0" marR="0" lvl="0" indent="0" algn="l" rtl="0">
              <a:spcBef>
                <a:spcPts val="400"/>
              </a:spcBef>
              <a:spcAft>
                <a:spcPts val="0"/>
              </a:spcAft>
              <a:buNone/>
            </a:pPr>
            <a:r>
              <a:rPr lang="en-US" sz="2000" b="1" dirty="0">
                <a:solidFill>
                  <a:schemeClr val="dk1"/>
                </a:solidFill>
                <a:latin typeface="Garamond" panose="02020404030301010803" pitchFamily="18" charset="0"/>
                <a:ea typeface="Garamond"/>
                <a:cs typeface="Garamond"/>
                <a:sym typeface="Garamond"/>
              </a:rPr>
              <a:t>Held:</a:t>
            </a:r>
            <a:endParaRPr dirty="0">
              <a:latin typeface="Garamond" panose="02020404030301010803" pitchFamily="18" charset="0"/>
            </a:endParaRPr>
          </a:p>
          <a:p>
            <a:pPr marL="0" marR="0" lvl="0" indent="0" algn="just" rtl="0">
              <a:spcBef>
                <a:spcPts val="400"/>
              </a:spcBef>
              <a:spcAft>
                <a:spcPts val="0"/>
              </a:spcAft>
              <a:buNone/>
            </a:pPr>
            <a:r>
              <a:rPr lang="en-US" sz="2000" dirty="0">
                <a:solidFill>
                  <a:schemeClr val="dk1"/>
                </a:solidFill>
                <a:latin typeface="Garamond" panose="02020404030301010803" pitchFamily="18" charset="0"/>
                <a:ea typeface="Garamond"/>
                <a:cs typeface="Garamond"/>
                <a:sym typeface="Garamond"/>
              </a:rPr>
              <a:t>It is well settled law that the parent Act will prevail over the rules and there cannot be rules contrary to Act. Assuming Rule 2 (h) (ii) gives some relief to the 1</a:t>
            </a:r>
            <a:r>
              <a:rPr lang="en-US" sz="2000" baseline="30000" dirty="0">
                <a:solidFill>
                  <a:schemeClr val="dk1"/>
                </a:solidFill>
                <a:latin typeface="Garamond" panose="02020404030301010803" pitchFamily="18" charset="0"/>
                <a:ea typeface="Garamond"/>
                <a:cs typeface="Garamond"/>
                <a:sym typeface="Garamond"/>
              </a:rPr>
              <a:t>st</a:t>
            </a:r>
            <a:r>
              <a:rPr lang="en-US" sz="2000" dirty="0">
                <a:solidFill>
                  <a:schemeClr val="dk1"/>
                </a:solidFill>
                <a:latin typeface="Garamond" panose="02020404030301010803" pitchFamily="18" charset="0"/>
                <a:ea typeface="Garamond"/>
                <a:cs typeface="Garamond"/>
                <a:sym typeface="Garamond"/>
              </a:rPr>
              <a:t> Respondent , it is contrary to Section 3 of the Act. When the Act has come into force on 01-05-2017, the first respondent should have complied with. The principle that the subordinate legislation cannot be in violation of the Act is supported by following decisions of the Apex Court :</a:t>
            </a:r>
            <a:endParaRPr dirty="0">
              <a:latin typeface="Garamond" panose="02020404030301010803" pitchFamily="18" charset="0"/>
            </a:endParaRPr>
          </a:p>
          <a:p>
            <a:pPr marL="457200" marR="0" lvl="0" indent="-457200" algn="just" rtl="0">
              <a:spcBef>
                <a:spcPts val="400"/>
              </a:spcBef>
              <a:spcAft>
                <a:spcPts val="0"/>
              </a:spcAft>
              <a:buClr>
                <a:schemeClr val="dk1"/>
              </a:buClr>
              <a:buSzPts val="2000"/>
              <a:buFont typeface="Garamond"/>
              <a:buAutoNum type="arabicPeriod"/>
            </a:pPr>
            <a:r>
              <a:rPr lang="en-US" sz="2000" dirty="0">
                <a:solidFill>
                  <a:schemeClr val="dk1"/>
                </a:solidFill>
                <a:latin typeface="Garamond" panose="02020404030301010803" pitchFamily="18" charset="0"/>
                <a:ea typeface="Garamond"/>
                <a:cs typeface="Garamond"/>
                <a:sym typeface="Garamond"/>
              </a:rPr>
              <a:t>Ramesh Mehta V </a:t>
            </a:r>
            <a:r>
              <a:rPr lang="en-US" sz="2000" dirty="0" err="1">
                <a:solidFill>
                  <a:schemeClr val="dk1"/>
                </a:solidFill>
                <a:latin typeface="Garamond" panose="02020404030301010803" pitchFamily="18" charset="0"/>
                <a:ea typeface="Garamond"/>
                <a:cs typeface="Garamond"/>
                <a:sym typeface="Garamond"/>
              </a:rPr>
              <a:t>Sanwal</a:t>
            </a:r>
            <a:r>
              <a:rPr lang="en-US" sz="2000" dirty="0">
                <a:solidFill>
                  <a:schemeClr val="dk1"/>
                </a:solidFill>
                <a:latin typeface="Garamond" panose="02020404030301010803" pitchFamily="18" charset="0"/>
                <a:ea typeface="Garamond"/>
                <a:cs typeface="Garamond"/>
                <a:sym typeface="Garamond"/>
              </a:rPr>
              <a:t> Chand </a:t>
            </a:r>
            <a:r>
              <a:rPr lang="en-US" sz="2000" dirty="0" err="1">
                <a:solidFill>
                  <a:schemeClr val="dk1"/>
                </a:solidFill>
                <a:latin typeface="Garamond" panose="02020404030301010803" pitchFamily="18" charset="0"/>
                <a:ea typeface="Garamond"/>
                <a:cs typeface="Garamond"/>
                <a:sym typeface="Garamond"/>
              </a:rPr>
              <a:t>Singhvi</a:t>
            </a:r>
            <a:r>
              <a:rPr lang="en-US" sz="2000" dirty="0">
                <a:solidFill>
                  <a:schemeClr val="dk1"/>
                </a:solidFill>
                <a:latin typeface="Garamond" panose="02020404030301010803" pitchFamily="18" charset="0"/>
                <a:ea typeface="Garamond"/>
                <a:cs typeface="Garamond"/>
                <a:sym typeface="Garamond"/>
              </a:rPr>
              <a:t> (2004) 5 SCC 409</a:t>
            </a:r>
            <a:endParaRPr dirty="0">
              <a:latin typeface="Garamond" panose="02020404030301010803" pitchFamily="18" charset="0"/>
            </a:endParaRPr>
          </a:p>
          <a:p>
            <a:pPr marL="457200" marR="0" lvl="0" indent="-457200" algn="just" rtl="0">
              <a:spcBef>
                <a:spcPts val="400"/>
              </a:spcBef>
              <a:spcAft>
                <a:spcPts val="0"/>
              </a:spcAft>
              <a:buClr>
                <a:schemeClr val="dk1"/>
              </a:buClr>
              <a:buSzPts val="2000"/>
              <a:buFont typeface="Garamond"/>
              <a:buAutoNum type="arabicPeriod"/>
            </a:pPr>
            <a:r>
              <a:rPr lang="en-US" sz="2000" dirty="0">
                <a:solidFill>
                  <a:schemeClr val="dk1"/>
                </a:solidFill>
                <a:latin typeface="Garamond" panose="02020404030301010803" pitchFamily="18" charset="0"/>
                <a:ea typeface="Garamond"/>
                <a:cs typeface="Garamond"/>
                <a:sym typeface="Garamond"/>
              </a:rPr>
              <a:t>Global Energy Ltd v Central Electricity Regulation Commission (2009) 15 SCC 570 </a:t>
            </a:r>
            <a:endParaRPr dirty="0">
              <a:latin typeface="Garamond" panose="02020404030301010803" pitchFamily="18" charset="0"/>
            </a:endParaRPr>
          </a:p>
        </p:txBody>
      </p:sp>
    </p:spTree>
    <p:extLst>
      <p:ext uri="{BB962C8B-B14F-4D97-AF65-F5344CB8AC3E}">
        <p14:creationId xmlns:p14="http://schemas.microsoft.com/office/powerpoint/2010/main" xmlns="" val="341243874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8" name="Google Shape;365;p23"/>
          <p:cNvSpPr txBox="1">
            <a:spLocks/>
          </p:cNvSpPr>
          <p:nvPr/>
        </p:nvSpPr>
        <p:spPr>
          <a:xfrm>
            <a:off x="1380542" y="670498"/>
            <a:ext cx="9917570" cy="932688"/>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u="sng">
                <a:latin typeface="Garamond"/>
                <a:ea typeface="Garamond"/>
                <a:cs typeface="Garamond"/>
                <a:sym typeface="Garamond"/>
              </a:rPr>
              <a:t>REGISTRATION OF THE PROJECT EXEMPTED UNDER RULES </a:t>
            </a:r>
            <a:endParaRPr lang="en-US" sz="2000" b="1">
              <a:latin typeface="Garamond"/>
              <a:ea typeface="Garamond"/>
              <a:cs typeface="Garamond"/>
              <a:sym typeface="Garamond"/>
            </a:endParaRPr>
          </a:p>
        </p:txBody>
      </p:sp>
      <p:sp>
        <p:nvSpPr>
          <p:cNvPr id="9" name="Google Shape;366;p23"/>
          <p:cNvSpPr txBox="1"/>
          <p:nvPr/>
        </p:nvSpPr>
        <p:spPr>
          <a:xfrm>
            <a:off x="1380542" y="1804110"/>
            <a:ext cx="9803130" cy="4019562"/>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dirty="0">
                <a:solidFill>
                  <a:schemeClr val="dk1"/>
                </a:solidFill>
                <a:latin typeface="Garamond"/>
                <a:ea typeface="Garamond"/>
                <a:cs typeface="Garamond"/>
                <a:sym typeface="Garamond"/>
              </a:rPr>
              <a:t>W.P 18843/2022</a:t>
            </a:r>
            <a:endParaRPr dirty="0"/>
          </a:p>
          <a:p>
            <a:pPr marL="0" marR="0" lvl="0" indent="0" algn="ctr" rtl="0">
              <a:spcBef>
                <a:spcPts val="560"/>
              </a:spcBef>
              <a:spcAft>
                <a:spcPts val="0"/>
              </a:spcAft>
              <a:buNone/>
            </a:pPr>
            <a:r>
              <a:rPr lang="en-US" sz="2800" b="1" dirty="0">
                <a:solidFill>
                  <a:schemeClr val="dk1"/>
                </a:solidFill>
                <a:latin typeface="Garamond"/>
                <a:ea typeface="Garamond"/>
                <a:cs typeface="Garamond"/>
                <a:sym typeface="Garamond"/>
              </a:rPr>
              <a:t>KARNATAKA HIGH COURT </a:t>
            </a:r>
            <a:endParaRPr dirty="0"/>
          </a:p>
          <a:p>
            <a:pPr marL="0" marR="0" lvl="0" indent="0" algn="l" rtl="0">
              <a:spcBef>
                <a:spcPts val="560"/>
              </a:spcBef>
              <a:spcAft>
                <a:spcPts val="0"/>
              </a:spcAft>
              <a:buNone/>
            </a:pPr>
            <a:endParaRPr sz="2800" b="1" dirty="0">
              <a:solidFill>
                <a:schemeClr val="dk1"/>
              </a:solidFill>
              <a:latin typeface="Garamond"/>
              <a:ea typeface="Garamond"/>
              <a:cs typeface="Garamond"/>
              <a:sym typeface="Garamond"/>
            </a:endParaRPr>
          </a:p>
          <a:p>
            <a:pPr marL="0" marR="0" lvl="0" indent="0" algn="l" rtl="0">
              <a:spcBef>
                <a:spcPts val="400"/>
              </a:spcBef>
              <a:spcAft>
                <a:spcPts val="0"/>
              </a:spcAft>
              <a:buNone/>
            </a:pPr>
            <a:r>
              <a:rPr lang="en-US" sz="2000" b="1" dirty="0">
                <a:solidFill>
                  <a:schemeClr val="dk1"/>
                </a:solidFill>
                <a:latin typeface="Garamond"/>
                <a:ea typeface="Garamond"/>
                <a:cs typeface="Garamond"/>
                <a:sym typeface="Garamond"/>
              </a:rPr>
              <a:t>Cambrian Technologies Pvt Ltd Vs KA RERA &amp; </a:t>
            </a:r>
            <a:r>
              <a:rPr lang="en-US" sz="2000" b="1" dirty="0" err="1">
                <a:solidFill>
                  <a:schemeClr val="dk1"/>
                </a:solidFill>
                <a:latin typeface="Garamond"/>
                <a:ea typeface="Garamond"/>
                <a:cs typeface="Garamond"/>
                <a:sym typeface="Garamond"/>
              </a:rPr>
              <a:t>ors</a:t>
            </a:r>
            <a:r>
              <a:rPr lang="en-US" sz="2000" b="1" dirty="0">
                <a:solidFill>
                  <a:schemeClr val="dk1"/>
                </a:solidFill>
                <a:latin typeface="Garamond"/>
                <a:ea typeface="Garamond"/>
                <a:cs typeface="Garamond"/>
                <a:sym typeface="Garamond"/>
              </a:rPr>
              <a:t>., Order dt: 15-02-2023</a:t>
            </a:r>
            <a:endParaRPr dirty="0"/>
          </a:p>
          <a:p>
            <a:pPr marL="0" marR="0" lvl="0" indent="0" algn="l" rtl="0">
              <a:spcBef>
                <a:spcPts val="400"/>
              </a:spcBef>
              <a:spcAft>
                <a:spcPts val="0"/>
              </a:spcAft>
              <a:buNone/>
            </a:pPr>
            <a:r>
              <a:rPr lang="en-US" sz="2000" b="1" dirty="0">
                <a:solidFill>
                  <a:schemeClr val="dk1"/>
                </a:solidFill>
                <a:latin typeface="Garamond"/>
                <a:ea typeface="Garamond"/>
                <a:cs typeface="Garamond"/>
                <a:sym typeface="Garamond"/>
              </a:rPr>
              <a:t>Held:</a:t>
            </a:r>
            <a:endParaRPr dirty="0"/>
          </a:p>
          <a:p>
            <a:pPr marL="342900" marR="0" lvl="0" indent="-342900" algn="l" rtl="0">
              <a:spcBef>
                <a:spcPts val="400"/>
              </a:spcBef>
              <a:spcAft>
                <a:spcPts val="0"/>
              </a:spcAft>
              <a:buClr>
                <a:schemeClr val="dk1"/>
              </a:buClr>
              <a:buSzPts val="2000"/>
              <a:buFont typeface="Arial"/>
              <a:buChar char="•"/>
            </a:pPr>
            <a:r>
              <a:rPr lang="en-US" sz="2000" dirty="0">
                <a:solidFill>
                  <a:schemeClr val="dk1"/>
                </a:solidFill>
                <a:latin typeface="Garamond"/>
                <a:ea typeface="Garamond"/>
                <a:cs typeface="Garamond"/>
                <a:sym typeface="Garamond"/>
              </a:rPr>
              <a:t>The Rules exempt registration of the Project on account of filing of application for grant of OC as on the date of notification of Rules as per Rule 4 of KA RERA rules. </a:t>
            </a:r>
            <a:endParaRPr dirty="0"/>
          </a:p>
          <a:p>
            <a:pPr marL="342900" marR="0" lvl="0" indent="-342900" algn="l" rtl="0">
              <a:spcBef>
                <a:spcPts val="400"/>
              </a:spcBef>
              <a:spcAft>
                <a:spcPts val="0"/>
              </a:spcAft>
              <a:buClr>
                <a:schemeClr val="dk1"/>
              </a:buClr>
              <a:buSzPts val="2000"/>
              <a:buFont typeface="Arial"/>
              <a:buChar char="•"/>
            </a:pPr>
            <a:r>
              <a:rPr lang="en-US" sz="2000" dirty="0">
                <a:solidFill>
                  <a:schemeClr val="dk1"/>
                </a:solidFill>
                <a:latin typeface="Garamond"/>
                <a:ea typeface="Garamond"/>
                <a:cs typeface="Garamond"/>
                <a:sym typeface="Garamond"/>
              </a:rPr>
              <a:t>If the project is not required to be registered then the Authority would not get jurisdiction to entertain the compliant</a:t>
            </a:r>
            <a:endParaRPr dirty="0"/>
          </a:p>
          <a:p>
            <a:pPr marL="342900" marR="0" lvl="0" indent="-215900" algn="l" rtl="0">
              <a:spcBef>
                <a:spcPts val="400"/>
              </a:spcBef>
              <a:spcAft>
                <a:spcPts val="0"/>
              </a:spcAft>
              <a:buClr>
                <a:schemeClr val="dk1"/>
              </a:buClr>
              <a:buSzPts val="2000"/>
              <a:buFont typeface="Arial"/>
              <a:buNone/>
            </a:pPr>
            <a:endParaRPr sz="2000" dirty="0">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xmlns="" val="88674899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Google Shape;388;p27"/>
          <p:cNvSpPr txBox="1">
            <a:spLocks/>
          </p:cNvSpPr>
          <p:nvPr/>
        </p:nvSpPr>
        <p:spPr>
          <a:xfrm>
            <a:off x="1352550" y="630821"/>
            <a:ext cx="9917570" cy="658635"/>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a:latin typeface="Garamond"/>
                <a:ea typeface="Garamond"/>
                <a:cs typeface="Garamond"/>
                <a:sym typeface="Garamond"/>
              </a:rPr>
              <a:t>DEVELOPMENT MANAGER TO BE TREATED AS PROMOTER</a:t>
            </a:r>
            <a:endParaRPr lang="en-US"/>
          </a:p>
        </p:txBody>
      </p:sp>
      <p:sp>
        <p:nvSpPr>
          <p:cNvPr id="7" name="Google Shape;389;p27"/>
          <p:cNvSpPr txBox="1"/>
          <p:nvPr/>
        </p:nvSpPr>
        <p:spPr>
          <a:xfrm>
            <a:off x="1352550" y="1463223"/>
            <a:ext cx="9917570" cy="4888477"/>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dk1"/>
                </a:solidFill>
                <a:latin typeface="Garamond" panose="02020404030301010803" pitchFamily="18" charset="0"/>
                <a:ea typeface="Garamond"/>
                <a:cs typeface="Garamond"/>
                <a:sym typeface="Garamond"/>
              </a:rPr>
              <a:t>Gauri </a:t>
            </a:r>
            <a:r>
              <a:rPr lang="en-US" sz="1800" b="1" dirty="0" err="1">
                <a:solidFill>
                  <a:schemeClr val="dk1"/>
                </a:solidFill>
                <a:latin typeface="Garamond" panose="02020404030301010803" pitchFamily="18" charset="0"/>
                <a:ea typeface="Garamond"/>
                <a:cs typeface="Garamond"/>
                <a:sym typeface="Garamond"/>
              </a:rPr>
              <a:t>Datte</a:t>
            </a:r>
            <a:r>
              <a:rPr lang="en-US" sz="1800" b="1" dirty="0">
                <a:solidFill>
                  <a:schemeClr val="dk1"/>
                </a:solidFill>
                <a:latin typeface="Garamond" panose="02020404030301010803" pitchFamily="18" charset="0"/>
                <a:ea typeface="Garamond"/>
                <a:cs typeface="Garamond"/>
                <a:sym typeface="Garamond"/>
              </a:rPr>
              <a:t> Vs. Nirmal Developers and Shapoorji Pallonji Development Managers Private Limited </a:t>
            </a:r>
            <a:endParaRPr sz="1800" dirty="0">
              <a:latin typeface="Garamond" panose="02020404030301010803" pitchFamily="18" charset="0"/>
            </a:endParaRPr>
          </a:p>
          <a:p>
            <a:pPr marL="0" marR="0" lvl="0" indent="0" algn="ctr" rtl="0">
              <a:spcBef>
                <a:spcPts val="560"/>
              </a:spcBef>
              <a:spcAft>
                <a:spcPts val="0"/>
              </a:spcAft>
              <a:buNone/>
            </a:pPr>
            <a:r>
              <a:rPr lang="en-US" sz="1800" b="1" dirty="0">
                <a:solidFill>
                  <a:schemeClr val="dk1"/>
                </a:solidFill>
                <a:latin typeface="Garamond" panose="02020404030301010803" pitchFamily="18" charset="0"/>
                <a:ea typeface="Garamond"/>
                <a:cs typeface="Garamond"/>
                <a:sym typeface="Garamond"/>
              </a:rPr>
              <a:t>And 4 Other complainants </a:t>
            </a:r>
            <a:endParaRPr sz="1800" dirty="0">
              <a:latin typeface="Garamond" panose="02020404030301010803" pitchFamily="18" charset="0"/>
            </a:endParaRPr>
          </a:p>
          <a:p>
            <a:pPr marL="0" marR="0" lvl="0" indent="0" algn="ctr" rtl="0">
              <a:spcBef>
                <a:spcPts val="560"/>
              </a:spcBef>
              <a:spcAft>
                <a:spcPts val="0"/>
              </a:spcAft>
              <a:buNone/>
            </a:pPr>
            <a:r>
              <a:rPr lang="en-US" sz="1800" dirty="0">
                <a:solidFill>
                  <a:schemeClr val="dk1"/>
                </a:solidFill>
                <a:latin typeface="Garamond" panose="02020404030301010803" pitchFamily="18" charset="0"/>
                <a:ea typeface="Garamond"/>
                <a:cs typeface="Garamond"/>
                <a:sym typeface="Garamond"/>
              </a:rPr>
              <a:t>Maharashtra Real Estate Regulatory Authority </a:t>
            </a:r>
            <a:endParaRPr sz="1800" dirty="0">
              <a:latin typeface="Garamond" panose="02020404030301010803" pitchFamily="18" charset="0"/>
            </a:endParaRPr>
          </a:p>
          <a:p>
            <a:pPr marL="0" marR="0" lvl="0" indent="0" algn="ctr" rtl="0">
              <a:spcBef>
                <a:spcPts val="560"/>
              </a:spcBef>
              <a:spcAft>
                <a:spcPts val="0"/>
              </a:spcAft>
              <a:buNone/>
            </a:pPr>
            <a:r>
              <a:rPr lang="en-US" sz="1800" dirty="0">
                <a:solidFill>
                  <a:schemeClr val="dk1"/>
                </a:solidFill>
                <a:latin typeface="Garamond" panose="02020404030301010803" pitchFamily="18" charset="0"/>
                <a:ea typeface="Garamond"/>
                <a:cs typeface="Garamond"/>
                <a:sym typeface="Garamond"/>
              </a:rPr>
              <a:t>COMPLAINT No. CC00600000192886</a:t>
            </a:r>
          </a:p>
          <a:p>
            <a:pPr marL="514350" marR="0" lvl="0" indent="-514350" algn="l" rtl="0">
              <a:spcBef>
                <a:spcPts val="480"/>
              </a:spcBef>
              <a:spcAft>
                <a:spcPts val="0"/>
              </a:spcAft>
              <a:buClr>
                <a:schemeClr val="dk1"/>
              </a:buClr>
              <a:buSzPts val="2400"/>
              <a:buFont typeface="Sorts Mill Goudy"/>
              <a:buAutoNum type="arabicPeriod"/>
            </a:pPr>
            <a:r>
              <a:rPr lang="en-US" sz="1800" dirty="0">
                <a:solidFill>
                  <a:schemeClr val="dk1"/>
                </a:solidFill>
                <a:latin typeface="Garamond" panose="02020404030301010803" pitchFamily="18" charset="0"/>
                <a:ea typeface="Garamond"/>
                <a:cs typeface="Garamond"/>
                <a:sym typeface="Garamond"/>
              </a:rPr>
              <a:t>Nirmal Developers is registered as promoter with RERA</a:t>
            </a:r>
            <a:endParaRPr sz="1800" dirty="0">
              <a:latin typeface="Garamond" panose="02020404030301010803" pitchFamily="18" charset="0"/>
            </a:endParaRPr>
          </a:p>
          <a:p>
            <a:pPr marL="514350" marR="0" lvl="0" indent="-514350" algn="l" rtl="0">
              <a:spcBef>
                <a:spcPts val="480"/>
              </a:spcBef>
              <a:spcAft>
                <a:spcPts val="0"/>
              </a:spcAft>
              <a:buClr>
                <a:schemeClr val="dk1"/>
              </a:buClr>
              <a:buSzPts val="2400"/>
              <a:buFont typeface="Sorts Mill Goudy"/>
              <a:buAutoNum type="arabicPeriod"/>
            </a:pPr>
            <a:r>
              <a:rPr lang="en-US" sz="1800" dirty="0">
                <a:solidFill>
                  <a:schemeClr val="dk1"/>
                </a:solidFill>
                <a:latin typeface="Garamond" panose="02020404030301010803" pitchFamily="18" charset="0"/>
                <a:ea typeface="Garamond"/>
                <a:cs typeface="Garamond"/>
                <a:sym typeface="Garamond"/>
              </a:rPr>
              <a:t>Lucrative Properties Limited-LPL (Subsidiary and group company of Shapoorji Pallonji Private Limited)</a:t>
            </a:r>
            <a:endParaRPr sz="1800" dirty="0">
              <a:latin typeface="Garamond" panose="02020404030301010803" pitchFamily="18" charset="0"/>
            </a:endParaRPr>
          </a:p>
          <a:p>
            <a:pPr marL="514350" marR="0" lvl="0" indent="-514350" algn="l" rtl="0">
              <a:spcBef>
                <a:spcPts val="480"/>
              </a:spcBef>
              <a:spcAft>
                <a:spcPts val="0"/>
              </a:spcAft>
              <a:buClr>
                <a:schemeClr val="dk1"/>
              </a:buClr>
              <a:buSzPts val="2400"/>
              <a:buFont typeface="Sorts Mill Goudy"/>
              <a:buAutoNum type="arabicPeriod"/>
            </a:pPr>
            <a:r>
              <a:rPr lang="en-US" sz="1800" dirty="0">
                <a:solidFill>
                  <a:schemeClr val="dk1"/>
                </a:solidFill>
                <a:latin typeface="Garamond" panose="02020404030301010803" pitchFamily="18" charset="0"/>
                <a:ea typeface="Garamond"/>
                <a:cs typeface="Garamond"/>
                <a:sym typeface="Garamond"/>
              </a:rPr>
              <a:t>Nirmal Developers appointed  LPL as Development Manager under a Development Management Agreement.</a:t>
            </a:r>
            <a:endParaRPr sz="1800" dirty="0">
              <a:latin typeface="Garamond" panose="02020404030301010803" pitchFamily="18" charset="0"/>
            </a:endParaRPr>
          </a:p>
          <a:p>
            <a:pPr marL="514350" marR="0" lvl="0" indent="-514350" algn="l" rtl="0">
              <a:spcBef>
                <a:spcPts val="480"/>
              </a:spcBef>
              <a:spcAft>
                <a:spcPts val="0"/>
              </a:spcAft>
              <a:buClr>
                <a:schemeClr val="dk1"/>
              </a:buClr>
              <a:buSzPts val="2400"/>
              <a:buFont typeface="Sorts Mill Goudy"/>
              <a:buAutoNum type="arabicPeriod"/>
            </a:pPr>
            <a:r>
              <a:rPr lang="en-US" sz="1800" dirty="0">
                <a:solidFill>
                  <a:schemeClr val="dk1"/>
                </a:solidFill>
                <a:latin typeface="Garamond" panose="02020404030301010803" pitchFamily="18" charset="0"/>
                <a:ea typeface="Garamond"/>
                <a:cs typeface="Garamond"/>
                <a:sym typeface="Garamond"/>
              </a:rPr>
              <a:t>Given exclusive rights to develop the project to LPL as Development Manager </a:t>
            </a:r>
          </a:p>
          <a:p>
            <a:pPr marL="0" marR="0" lvl="0" indent="0" algn="l" rtl="0">
              <a:spcBef>
                <a:spcPts val="560"/>
              </a:spcBef>
              <a:spcAft>
                <a:spcPts val="0"/>
              </a:spcAft>
              <a:buNone/>
            </a:pPr>
            <a:r>
              <a:rPr lang="en-US" sz="1800" dirty="0">
                <a:solidFill>
                  <a:schemeClr val="dk1"/>
                </a:solidFill>
                <a:latin typeface="Garamond" panose="02020404030301010803" pitchFamily="18" charset="0"/>
                <a:ea typeface="Garamond"/>
                <a:cs typeface="Garamond"/>
                <a:sym typeface="Garamond"/>
              </a:rPr>
              <a:t>5. Advertisement made showing both DM and Promoter Logos </a:t>
            </a:r>
            <a:endParaRPr lang="en-US" sz="1800" dirty="0">
              <a:latin typeface="Garamond" panose="02020404030301010803" pitchFamily="18" charset="0"/>
            </a:endParaRPr>
          </a:p>
          <a:p>
            <a:pPr marL="0" marR="0" lvl="0" indent="0" algn="just" rtl="0">
              <a:spcBef>
                <a:spcPts val="560"/>
              </a:spcBef>
              <a:spcAft>
                <a:spcPts val="0"/>
              </a:spcAft>
              <a:buNone/>
            </a:pPr>
            <a:r>
              <a:rPr lang="en-US" sz="1800" dirty="0">
                <a:solidFill>
                  <a:schemeClr val="dk1"/>
                </a:solidFill>
                <a:latin typeface="Garamond" panose="02020404030301010803" pitchFamily="18" charset="0"/>
                <a:ea typeface="Garamond"/>
                <a:cs typeface="Garamond"/>
                <a:sym typeface="Garamond"/>
              </a:rPr>
              <a:t>6. DM agreement mentions – DM is responsible for sales, marketing, CRM, handover possession, assistance in formation of society on behalf of Developer </a:t>
            </a:r>
          </a:p>
          <a:p>
            <a:pPr marL="0" marR="0" lvl="0" indent="0" algn="just" rtl="0">
              <a:spcBef>
                <a:spcPts val="0"/>
              </a:spcBef>
              <a:spcAft>
                <a:spcPts val="0"/>
              </a:spcAft>
              <a:buNone/>
            </a:pPr>
            <a:endParaRPr lang="en-US" sz="1800" dirty="0">
              <a:solidFill>
                <a:schemeClr val="dk1"/>
              </a:solidFill>
              <a:latin typeface="Garamond" panose="02020404030301010803" pitchFamily="18" charset="0"/>
              <a:ea typeface="Garamond"/>
              <a:cs typeface="Garamond"/>
              <a:sym typeface="Garamond"/>
            </a:endParaRPr>
          </a:p>
          <a:p>
            <a:pPr marL="0" marR="0" lvl="0" indent="0" algn="just" rtl="0">
              <a:spcBef>
                <a:spcPts val="0"/>
              </a:spcBef>
              <a:spcAft>
                <a:spcPts val="0"/>
              </a:spcAft>
              <a:buNone/>
            </a:pPr>
            <a:r>
              <a:rPr lang="en-US" sz="1800" b="1" i="0" u="none" strike="noStrike" dirty="0">
                <a:solidFill>
                  <a:schemeClr val="dk1"/>
                </a:solidFill>
                <a:latin typeface="Garamond" panose="02020404030301010803" pitchFamily="18" charset="0"/>
                <a:ea typeface="Garamond"/>
                <a:cs typeface="Garamond"/>
                <a:sym typeface="Garamond"/>
              </a:rPr>
              <a:t>Ordered that Lucrative Properties Private Limited be added as a Promoter on the webpage of the project within thirty days of the order.</a:t>
            </a:r>
            <a:endParaRPr lang="en-US" sz="1800" b="1" u="sng" dirty="0">
              <a:solidFill>
                <a:schemeClr val="dk1"/>
              </a:solidFill>
              <a:latin typeface="Garamond" panose="02020404030301010803" pitchFamily="18" charset="0"/>
              <a:ea typeface="Garamond"/>
              <a:cs typeface="Garamond"/>
              <a:sym typeface="Garamond"/>
            </a:endParaRPr>
          </a:p>
        </p:txBody>
      </p:sp>
    </p:spTree>
    <p:extLst>
      <p:ext uri="{BB962C8B-B14F-4D97-AF65-F5344CB8AC3E}">
        <p14:creationId xmlns:p14="http://schemas.microsoft.com/office/powerpoint/2010/main" xmlns="" val="287101687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Google Shape;400;p29"/>
          <p:cNvSpPr txBox="1">
            <a:spLocks/>
          </p:cNvSpPr>
          <p:nvPr/>
        </p:nvSpPr>
        <p:spPr>
          <a:xfrm>
            <a:off x="1193930" y="1153336"/>
            <a:ext cx="9917570" cy="658635"/>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800"/>
              <a:buFont typeface="Garamond"/>
              <a:buNone/>
            </a:pPr>
            <a:r>
              <a:rPr lang="en-US" sz="2800" b="1">
                <a:latin typeface="Garamond"/>
                <a:ea typeface="Garamond"/>
                <a:cs typeface="Garamond"/>
                <a:sym typeface="Garamond"/>
              </a:rPr>
              <a:t>SECTION 2(ZK) - PROMOTER</a:t>
            </a:r>
            <a:endParaRPr lang="en-US"/>
          </a:p>
        </p:txBody>
      </p:sp>
      <p:sp>
        <p:nvSpPr>
          <p:cNvPr id="7" name="Google Shape;401;p29"/>
          <p:cNvSpPr txBox="1"/>
          <p:nvPr/>
        </p:nvSpPr>
        <p:spPr>
          <a:xfrm>
            <a:off x="1193929" y="1959859"/>
            <a:ext cx="9917569" cy="2970003"/>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u="sng" dirty="0">
                <a:solidFill>
                  <a:srgbClr val="231F20"/>
                </a:solidFill>
                <a:latin typeface="Garamond" panose="02020404030301010803" pitchFamily="18" charset="0"/>
                <a:ea typeface="Garamond"/>
                <a:cs typeface="Garamond"/>
                <a:sym typeface="Garamond"/>
              </a:rPr>
              <a:t>a person who constructs </a:t>
            </a:r>
            <a:r>
              <a:rPr lang="en-US" sz="1800" dirty="0">
                <a:solidFill>
                  <a:srgbClr val="231F20"/>
                </a:solidFill>
                <a:latin typeface="Garamond" panose="02020404030301010803" pitchFamily="18" charset="0"/>
                <a:ea typeface="Garamond"/>
                <a:cs typeface="Garamond"/>
                <a:sym typeface="Garamond"/>
              </a:rPr>
              <a:t>or </a:t>
            </a:r>
            <a:r>
              <a:rPr lang="en-US" sz="1800" b="1" u="sng" dirty="0">
                <a:solidFill>
                  <a:srgbClr val="231F20"/>
                </a:solidFill>
                <a:latin typeface="Garamond" panose="02020404030301010803" pitchFamily="18" charset="0"/>
                <a:ea typeface="Garamond"/>
                <a:cs typeface="Garamond"/>
                <a:sym typeface="Garamond"/>
              </a:rPr>
              <a:t>causes to be constructed </a:t>
            </a:r>
            <a:r>
              <a:rPr lang="en-US" sz="1800" dirty="0">
                <a:solidFill>
                  <a:srgbClr val="231F20"/>
                </a:solidFill>
                <a:latin typeface="Garamond" panose="02020404030301010803" pitchFamily="18" charset="0"/>
                <a:ea typeface="Garamond"/>
                <a:cs typeface="Garamond"/>
                <a:sym typeface="Garamond"/>
              </a:rPr>
              <a:t>an independent building or a building consisting of apartments, or converts an existing building or a part thereof into apartments, for the purpose of selling all or some of the apartments to other persons and includes his assignees; or</a:t>
            </a:r>
            <a:endParaRPr sz="1800" dirty="0">
              <a:latin typeface="Garamond" panose="02020404030301010803" pitchFamily="18" charset="0"/>
            </a:endParaRPr>
          </a:p>
          <a:p>
            <a:pPr marL="0" marR="0" lvl="0" indent="0" algn="l" rtl="0">
              <a:spcBef>
                <a:spcPts val="480"/>
              </a:spcBef>
              <a:spcAft>
                <a:spcPts val="0"/>
              </a:spcAft>
              <a:buNone/>
            </a:pPr>
            <a:endParaRPr sz="1800" dirty="0">
              <a:solidFill>
                <a:srgbClr val="231F20"/>
              </a:solidFill>
              <a:latin typeface="Garamond" panose="02020404030301010803" pitchFamily="18" charset="0"/>
              <a:ea typeface="Garamond"/>
              <a:cs typeface="Garamond"/>
              <a:sym typeface="Garamond"/>
            </a:endParaRPr>
          </a:p>
          <a:p>
            <a:pPr marL="0" marR="0" lvl="0" indent="0" algn="l" rtl="0">
              <a:spcBef>
                <a:spcPts val="480"/>
              </a:spcBef>
              <a:spcAft>
                <a:spcPts val="0"/>
              </a:spcAft>
              <a:buNone/>
            </a:pPr>
            <a:r>
              <a:rPr lang="en-US" sz="1800" b="1" u="sng" dirty="0">
                <a:solidFill>
                  <a:srgbClr val="231F20"/>
                </a:solidFill>
                <a:latin typeface="Garamond" panose="02020404030301010803" pitchFamily="18" charset="0"/>
                <a:ea typeface="Garamond"/>
                <a:cs typeface="Garamond"/>
                <a:sym typeface="Garamond"/>
              </a:rPr>
              <a:t>any development authority</a:t>
            </a:r>
            <a:r>
              <a:rPr lang="en-US" sz="1800" dirty="0">
                <a:solidFill>
                  <a:srgbClr val="231F20"/>
                </a:solidFill>
                <a:latin typeface="Garamond" panose="02020404030301010803" pitchFamily="18" charset="0"/>
                <a:ea typeface="Garamond"/>
                <a:cs typeface="Garamond"/>
                <a:sym typeface="Garamond"/>
              </a:rPr>
              <a:t> or any other public body in respect of allottees of </a:t>
            </a:r>
            <a:endParaRPr sz="1800" dirty="0">
              <a:latin typeface="Garamond" panose="02020404030301010803" pitchFamily="18" charset="0"/>
            </a:endParaRPr>
          </a:p>
          <a:p>
            <a:pPr marL="0" marR="0" lvl="0" indent="0" algn="l" rtl="0">
              <a:spcBef>
                <a:spcPts val="480"/>
              </a:spcBef>
              <a:spcAft>
                <a:spcPts val="0"/>
              </a:spcAft>
              <a:buNone/>
            </a:pPr>
            <a:endParaRPr sz="1800" dirty="0">
              <a:solidFill>
                <a:srgbClr val="231F20"/>
              </a:solidFill>
              <a:latin typeface="Garamond" panose="02020404030301010803" pitchFamily="18" charset="0"/>
              <a:ea typeface="Garamond"/>
              <a:cs typeface="Garamond"/>
              <a:sym typeface="Garamond"/>
            </a:endParaRPr>
          </a:p>
          <a:p>
            <a:pPr marL="0" marR="0" lvl="0" indent="0" algn="l" rtl="0">
              <a:spcBef>
                <a:spcPts val="480"/>
              </a:spcBef>
              <a:spcAft>
                <a:spcPts val="0"/>
              </a:spcAft>
              <a:buNone/>
            </a:pPr>
            <a:r>
              <a:rPr lang="en-US" sz="1800" dirty="0">
                <a:solidFill>
                  <a:srgbClr val="231F20"/>
                </a:solidFill>
                <a:latin typeface="Garamond" panose="02020404030301010803" pitchFamily="18" charset="0"/>
                <a:ea typeface="Garamond"/>
                <a:cs typeface="Garamond"/>
                <a:sym typeface="Garamond"/>
              </a:rPr>
              <a:t>an apex State level </a:t>
            </a:r>
            <a:r>
              <a:rPr lang="en-US" sz="1800" b="1" u="sng" dirty="0">
                <a:solidFill>
                  <a:srgbClr val="231F20"/>
                </a:solidFill>
                <a:latin typeface="Garamond" panose="02020404030301010803" pitchFamily="18" charset="0"/>
                <a:ea typeface="Garamond"/>
                <a:cs typeface="Garamond"/>
                <a:sym typeface="Garamond"/>
              </a:rPr>
              <a:t>co-operative housing finance society </a:t>
            </a:r>
            <a:r>
              <a:rPr lang="en-US" sz="1800" dirty="0">
                <a:solidFill>
                  <a:srgbClr val="231F20"/>
                </a:solidFill>
                <a:latin typeface="Garamond" panose="02020404030301010803" pitchFamily="18" charset="0"/>
                <a:ea typeface="Garamond"/>
                <a:cs typeface="Garamond"/>
                <a:sym typeface="Garamond"/>
              </a:rPr>
              <a:t>and a primary co-operative housing society…..</a:t>
            </a:r>
            <a:endParaRPr sz="1800" dirty="0">
              <a:solidFill>
                <a:srgbClr val="231F20"/>
              </a:solidFill>
              <a:latin typeface="Garamond" panose="02020404030301010803" pitchFamily="18" charset="0"/>
              <a:ea typeface="Garamond"/>
              <a:cs typeface="Garamond"/>
              <a:sym typeface="Garamond"/>
            </a:endParaRPr>
          </a:p>
          <a:p>
            <a:pPr marL="0" marR="0" lvl="0" indent="0" algn="l" rtl="0">
              <a:spcBef>
                <a:spcPts val="480"/>
              </a:spcBef>
              <a:spcAft>
                <a:spcPts val="0"/>
              </a:spcAft>
              <a:buNone/>
            </a:pPr>
            <a:endParaRPr sz="1800" dirty="0">
              <a:solidFill>
                <a:srgbClr val="231F20"/>
              </a:solidFill>
              <a:latin typeface="Garamond" panose="02020404030301010803" pitchFamily="18" charset="0"/>
              <a:ea typeface="Garamond"/>
              <a:cs typeface="Garamond"/>
              <a:sym typeface="Garamond"/>
            </a:endParaRPr>
          </a:p>
          <a:p>
            <a:pPr marL="0" marR="0" lvl="0" indent="0" algn="l" rtl="0">
              <a:spcBef>
                <a:spcPts val="480"/>
              </a:spcBef>
              <a:spcAft>
                <a:spcPts val="0"/>
              </a:spcAft>
              <a:buNone/>
            </a:pPr>
            <a:r>
              <a:rPr lang="en-US" sz="1800" dirty="0">
                <a:solidFill>
                  <a:srgbClr val="231F20"/>
                </a:solidFill>
                <a:latin typeface="Garamond" panose="02020404030301010803" pitchFamily="18" charset="0"/>
                <a:ea typeface="Garamond"/>
                <a:cs typeface="Garamond"/>
                <a:sym typeface="Garamond"/>
              </a:rPr>
              <a:t>any other person who acts himself as a builder, </a:t>
            </a:r>
            <a:r>
              <a:rPr lang="en-US" sz="1800" dirty="0" err="1">
                <a:solidFill>
                  <a:srgbClr val="231F20"/>
                </a:solidFill>
                <a:latin typeface="Garamond" panose="02020404030301010803" pitchFamily="18" charset="0"/>
                <a:ea typeface="Garamond"/>
                <a:cs typeface="Garamond"/>
                <a:sym typeface="Garamond"/>
              </a:rPr>
              <a:t>coloniser</a:t>
            </a:r>
            <a:r>
              <a:rPr lang="en-US" sz="1800" dirty="0">
                <a:solidFill>
                  <a:srgbClr val="231F20"/>
                </a:solidFill>
                <a:latin typeface="Garamond" panose="02020404030301010803" pitchFamily="18" charset="0"/>
                <a:ea typeface="Garamond"/>
                <a:cs typeface="Garamond"/>
                <a:sym typeface="Garamond"/>
              </a:rPr>
              <a:t>, contractor, developer, estate developer….</a:t>
            </a:r>
            <a:endParaRPr sz="1800" dirty="0">
              <a:latin typeface="Garamond" panose="02020404030301010803" pitchFamily="18" charset="0"/>
            </a:endParaRPr>
          </a:p>
        </p:txBody>
      </p:sp>
    </p:spTree>
    <p:extLst>
      <p:ext uri="{BB962C8B-B14F-4D97-AF65-F5344CB8AC3E}">
        <p14:creationId xmlns:p14="http://schemas.microsoft.com/office/powerpoint/2010/main" xmlns="" val="19210489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412;p31"/>
          <p:cNvSpPr txBox="1">
            <a:spLocks/>
          </p:cNvSpPr>
          <p:nvPr/>
        </p:nvSpPr>
        <p:spPr>
          <a:xfrm>
            <a:off x="1324558" y="1395932"/>
            <a:ext cx="9917570" cy="569586"/>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800"/>
              <a:buFont typeface="Garamond"/>
              <a:buNone/>
            </a:pPr>
            <a:r>
              <a:rPr lang="en-US" sz="2800" b="1">
                <a:latin typeface="Garamond"/>
                <a:ea typeface="Garamond"/>
                <a:cs typeface="Garamond"/>
                <a:sym typeface="Garamond"/>
              </a:rPr>
              <a:t>RERA APPLIES TO LONG LEASES</a:t>
            </a:r>
            <a:endParaRPr lang="en-US"/>
          </a:p>
        </p:txBody>
      </p:sp>
      <p:sp>
        <p:nvSpPr>
          <p:cNvPr id="5" name="Google Shape;413;p31"/>
          <p:cNvSpPr txBox="1"/>
          <p:nvPr/>
        </p:nvSpPr>
        <p:spPr>
          <a:xfrm>
            <a:off x="1324557" y="2197042"/>
            <a:ext cx="9917569" cy="2416006"/>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dirty="0">
                <a:solidFill>
                  <a:schemeClr val="dk1"/>
                </a:solidFill>
                <a:latin typeface="Garamond" panose="02020404030301010803" pitchFamily="18" charset="0"/>
                <a:ea typeface="Garamond"/>
                <a:cs typeface="Garamond"/>
                <a:sym typeface="Garamond"/>
              </a:rPr>
              <a:t>2018 SCC </a:t>
            </a:r>
            <a:r>
              <a:rPr lang="en-US" sz="1800" dirty="0" err="1">
                <a:solidFill>
                  <a:schemeClr val="dk1"/>
                </a:solidFill>
                <a:latin typeface="Garamond" panose="02020404030301010803" pitchFamily="18" charset="0"/>
                <a:ea typeface="Garamond"/>
                <a:cs typeface="Garamond"/>
                <a:sym typeface="Garamond"/>
              </a:rPr>
              <a:t>OnLine</a:t>
            </a:r>
            <a:r>
              <a:rPr lang="en-US" sz="1800" dirty="0">
                <a:solidFill>
                  <a:schemeClr val="dk1"/>
                </a:solidFill>
                <a:latin typeface="Garamond" panose="02020404030301010803" pitchFamily="18" charset="0"/>
                <a:ea typeface="Garamond"/>
                <a:cs typeface="Garamond"/>
                <a:sym typeface="Garamond"/>
              </a:rPr>
              <a:t> Bom 2074 </a:t>
            </a:r>
            <a:endParaRPr sz="1800" dirty="0">
              <a:latin typeface="Garamond" panose="02020404030301010803" pitchFamily="18" charset="0"/>
            </a:endParaRPr>
          </a:p>
          <a:p>
            <a:pPr marL="0" marR="0" lvl="0" indent="0" algn="ctr" rtl="0">
              <a:spcBef>
                <a:spcPts val="560"/>
              </a:spcBef>
              <a:spcAft>
                <a:spcPts val="0"/>
              </a:spcAft>
              <a:buNone/>
            </a:pPr>
            <a:r>
              <a:rPr lang="en-US" sz="1800" dirty="0" err="1">
                <a:solidFill>
                  <a:schemeClr val="dk1"/>
                </a:solidFill>
                <a:latin typeface="Garamond" panose="02020404030301010803" pitchFamily="18" charset="0"/>
                <a:ea typeface="Garamond"/>
                <a:cs typeface="Garamond"/>
                <a:sym typeface="Garamond"/>
              </a:rPr>
              <a:t>Lavasa</a:t>
            </a:r>
            <a:r>
              <a:rPr lang="en-US" sz="1800" dirty="0">
                <a:solidFill>
                  <a:schemeClr val="dk1"/>
                </a:solidFill>
                <a:latin typeface="Garamond" panose="02020404030301010803" pitchFamily="18" charset="0"/>
                <a:ea typeface="Garamond"/>
                <a:cs typeface="Garamond"/>
                <a:sym typeface="Garamond"/>
              </a:rPr>
              <a:t> Corporation Limited Vs Jitendra Jagdish </a:t>
            </a:r>
            <a:r>
              <a:rPr lang="en-US" sz="1800" dirty="0" err="1">
                <a:solidFill>
                  <a:schemeClr val="dk1"/>
                </a:solidFill>
                <a:latin typeface="Garamond" panose="02020404030301010803" pitchFamily="18" charset="0"/>
                <a:ea typeface="Garamond"/>
                <a:cs typeface="Garamond"/>
                <a:sym typeface="Garamond"/>
              </a:rPr>
              <a:t>Tulsiani</a:t>
            </a:r>
            <a:r>
              <a:rPr lang="en-US" sz="1800" dirty="0">
                <a:solidFill>
                  <a:schemeClr val="dk1"/>
                </a:solidFill>
                <a:latin typeface="Garamond" panose="02020404030301010803" pitchFamily="18" charset="0"/>
                <a:ea typeface="Garamond"/>
                <a:cs typeface="Garamond"/>
                <a:sym typeface="Garamond"/>
              </a:rPr>
              <a:t>  &amp; others</a:t>
            </a:r>
            <a:endParaRPr sz="1800" dirty="0">
              <a:latin typeface="Garamond" panose="02020404030301010803" pitchFamily="18" charset="0"/>
            </a:endParaRPr>
          </a:p>
          <a:p>
            <a:pPr marL="512763" marR="0" lvl="0" indent="-334963" algn="l" rtl="0">
              <a:spcBef>
                <a:spcPts val="560"/>
              </a:spcBef>
              <a:spcAft>
                <a:spcPts val="0"/>
              </a:spcAft>
              <a:buClr>
                <a:schemeClr val="dk1"/>
              </a:buClr>
              <a:buSzPts val="2800"/>
              <a:buFont typeface="Gill Sans"/>
              <a:buNone/>
            </a:pPr>
            <a:endParaRPr sz="1800" b="1" dirty="0">
              <a:solidFill>
                <a:srgbClr val="0000CC"/>
              </a:solidFill>
              <a:latin typeface="Garamond" panose="02020404030301010803" pitchFamily="18" charset="0"/>
              <a:ea typeface="Garamond"/>
              <a:cs typeface="Garamond"/>
              <a:sym typeface="Garamond"/>
            </a:endParaRPr>
          </a:p>
          <a:p>
            <a:pPr marL="0" marR="0" lvl="0" indent="0" algn="l" rtl="0">
              <a:spcBef>
                <a:spcPts val="560"/>
              </a:spcBef>
              <a:spcAft>
                <a:spcPts val="0"/>
              </a:spcAft>
              <a:buNone/>
            </a:pPr>
            <a:r>
              <a:rPr lang="en-US" sz="1800" b="1" i="1" dirty="0">
                <a:solidFill>
                  <a:schemeClr val="dk1"/>
                </a:solidFill>
                <a:latin typeface="Garamond" panose="02020404030301010803" pitchFamily="18" charset="0"/>
                <a:ea typeface="Garamond"/>
                <a:cs typeface="Garamond"/>
                <a:sym typeface="Garamond"/>
              </a:rPr>
              <a:t>Held :</a:t>
            </a:r>
          </a:p>
          <a:p>
            <a:pPr marL="0" marR="0" lvl="0" indent="0" algn="l" rtl="0">
              <a:spcBef>
                <a:spcPts val="560"/>
              </a:spcBef>
              <a:spcAft>
                <a:spcPts val="0"/>
              </a:spcAft>
              <a:buNone/>
            </a:pPr>
            <a:endParaRPr sz="1800" dirty="0">
              <a:latin typeface="Garamond" panose="02020404030301010803" pitchFamily="18" charset="0"/>
            </a:endParaRPr>
          </a:p>
          <a:p>
            <a:pPr marL="0" marR="0" lvl="0" indent="0" algn="just" rtl="0">
              <a:spcBef>
                <a:spcPts val="560"/>
              </a:spcBef>
              <a:spcAft>
                <a:spcPts val="0"/>
              </a:spcAft>
              <a:buNone/>
            </a:pPr>
            <a:r>
              <a:rPr lang="en-US" sz="1800" b="1" i="1" dirty="0">
                <a:solidFill>
                  <a:schemeClr val="dk1"/>
                </a:solidFill>
                <a:latin typeface="Garamond" panose="02020404030301010803" pitchFamily="18" charset="0"/>
                <a:ea typeface="Garamond"/>
                <a:cs typeface="Garamond"/>
                <a:sym typeface="Garamond"/>
              </a:rPr>
              <a:t>Upheld the decision of the MAHA Real Estate Appellate Tribunal holding that long term lease of '999 years', would  definitely amount to sale and is thus covered under RERA.</a:t>
            </a:r>
            <a:endParaRPr sz="1800" dirty="0">
              <a:latin typeface="Garamond" panose="02020404030301010803" pitchFamily="18" charset="0"/>
            </a:endParaRPr>
          </a:p>
        </p:txBody>
      </p:sp>
    </p:spTree>
    <p:extLst>
      <p:ext uri="{BB962C8B-B14F-4D97-AF65-F5344CB8AC3E}">
        <p14:creationId xmlns:p14="http://schemas.microsoft.com/office/powerpoint/2010/main" xmlns="" val="6008816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424;p33"/>
          <p:cNvSpPr txBox="1">
            <a:spLocks/>
          </p:cNvSpPr>
          <p:nvPr/>
        </p:nvSpPr>
        <p:spPr>
          <a:xfrm>
            <a:off x="1305897" y="817434"/>
            <a:ext cx="9917570" cy="648032"/>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a:latin typeface="Garamond"/>
                <a:ea typeface="Garamond"/>
                <a:cs typeface="Garamond"/>
                <a:sym typeface="Garamond"/>
              </a:rPr>
              <a:t/>
            </a:r>
            <a:br>
              <a:rPr lang="en-US" sz="2000">
                <a:latin typeface="Garamond"/>
                <a:ea typeface="Garamond"/>
                <a:cs typeface="Garamond"/>
                <a:sym typeface="Garamond"/>
              </a:rPr>
            </a:br>
            <a:r>
              <a:rPr lang="en-US" sz="2000">
                <a:latin typeface="Garamond"/>
                <a:ea typeface="Garamond"/>
                <a:cs typeface="Garamond"/>
                <a:sym typeface="Garamond"/>
              </a:rPr>
              <a:t>APPLICABILITY OF RERA TO </a:t>
            </a:r>
            <a:r>
              <a:rPr lang="en-US" sz="2000">
                <a:solidFill>
                  <a:srgbClr val="C00000"/>
                </a:solidFill>
                <a:latin typeface="Garamond"/>
                <a:ea typeface="Garamond"/>
                <a:cs typeface="Garamond"/>
                <a:sym typeface="Garamond"/>
              </a:rPr>
              <a:t>INDUSTRIAL UNITS</a:t>
            </a:r>
            <a:endParaRPr lang="en-US"/>
          </a:p>
        </p:txBody>
      </p:sp>
      <p:sp>
        <p:nvSpPr>
          <p:cNvPr id="5" name="Google Shape;425;p33"/>
          <p:cNvSpPr txBox="1"/>
          <p:nvPr/>
        </p:nvSpPr>
        <p:spPr>
          <a:xfrm>
            <a:off x="1305897" y="1589232"/>
            <a:ext cx="9803130" cy="4142119"/>
          </a:xfrm>
          <a:prstGeom prst="rect">
            <a:avLst/>
          </a:prstGeom>
          <a:no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u="sng" dirty="0">
                <a:solidFill>
                  <a:schemeClr val="dk1"/>
                </a:solidFill>
                <a:latin typeface="Garamond" panose="02020404030301010803" pitchFamily="18" charset="0"/>
                <a:ea typeface="Garamond"/>
                <a:cs typeface="Garamond"/>
                <a:sym typeface="Garamond"/>
              </a:rPr>
              <a:t>GMR </a:t>
            </a:r>
            <a:r>
              <a:rPr lang="en-US" sz="1800" u="sng" dirty="0" err="1">
                <a:solidFill>
                  <a:schemeClr val="dk1"/>
                </a:solidFill>
                <a:latin typeface="Garamond" panose="02020404030301010803" pitchFamily="18" charset="0"/>
                <a:ea typeface="Garamond"/>
                <a:cs typeface="Garamond"/>
                <a:sym typeface="Garamond"/>
              </a:rPr>
              <a:t>Krishnagiri</a:t>
            </a:r>
            <a:r>
              <a:rPr lang="en-US" sz="1800" u="sng" dirty="0">
                <a:solidFill>
                  <a:schemeClr val="dk1"/>
                </a:solidFill>
                <a:latin typeface="Garamond" panose="02020404030301010803" pitchFamily="18" charset="0"/>
                <a:ea typeface="Garamond"/>
                <a:cs typeface="Garamond"/>
                <a:sym typeface="Garamond"/>
              </a:rPr>
              <a:t> SIR Limited … Appellant </a:t>
            </a:r>
            <a:endParaRPr sz="1800" dirty="0">
              <a:latin typeface="Garamond" panose="02020404030301010803" pitchFamily="18" charset="0"/>
            </a:endParaRPr>
          </a:p>
          <a:p>
            <a:pPr marL="0" marR="0" lvl="0" indent="0" algn="ctr" rtl="0">
              <a:spcBef>
                <a:spcPts val="480"/>
              </a:spcBef>
              <a:spcAft>
                <a:spcPts val="0"/>
              </a:spcAft>
              <a:buNone/>
            </a:pPr>
            <a:r>
              <a:rPr lang="en-US" sz="1800" u="sng" dirty="0">
                <a:solidFill>
                  <a:schemeClr val="dk1"/>
                </a:solidFill>
                <a:latin typeface="Garamond" panose="02020404030301010803" pitchFamily="18" charset="0"/>
                <a:ea typeface="Garamond"/>
                <a:cs typeface="Garamond"/>
                <a:sym typeface="Garamond"/>
              </a:rPr>
              <a:t>TN RERA …Respondent</a:t>
            </a:r>
            <a:endParaRPr sz="1800" dirty="0">
              <a:latin typeface="Garamond" panose="02020404030301010803" pitchFamily="18" charset="0"/>
            </a:endParaRPr>
          </a:p>
          <a:p>
            <a:pPr marL="0" marR="0" lvl="0" indent="0" algn="ctr" rtl="0">
              <a:spcBef>
                <a:spcPts val="480"/>
              </a:spcBef>
              <a:spcAft>
                <a:spcPts val="0"/>
              </a:spcAft>
              <a:buNone/>
            </a:pPr>
            <a:r>
              <a:rPr lang="en-US" sz="1800" b="1" dirty="0">
                <a:solidFill>
                  <a:schemeClr val="dk1"/>
                </a:solidFill>
                <a:latin typeface="Garamond" panose="02020404030301010803" pitchFamily="18" charset="0"/>
                <a:ea typeface="Garamond"/>
                <a:cs typeface="Garamond"/>
                <a:sym typeface="Garamond"/>
              </a:rPr>
              <a:t>TN RERA APELLATE TRIBUNAL</a:t>
            </a:r>
          </a:p>
          <a:p>
            <a:pPr marL="0" marR="0" lvl="0" indent="0" algn="ctr" rtl="0">
              <a:spcBef>
                <a:spcPts val="480"/>
              </a:spcBef>
              <a:spcAft>
                <a:spcPts val="0"/>
              </a:spcAft>
              <a:buNone/>
            </a:pPr>
            <a:endParaRPr sz="1800" b="1" u="sng" dirty="0">
              <a:solidFill>
                <a:schemeClr val="dk1"/>
              </a:solidFill>
              <a:latin typeface="Garamond" panose="02020404030301010803" pitchFamily="18" charset="0"/>
              <a:ea typeface="Garamond"/>
              <a:cs typeface="Garamond"/>
              <a:sym typeface="Garamond"/>
            </a:endParaRPr>
          </a:p>
          <a:p>
            <a:pPr marL="457200" marR="0" lvl="0" indent="-457200" algn="l" rtl="0">
              <a:spcBef>
                <a:spcPts val="480"/>
              </a:spcBef>
              <a:spcAft>
                <a:spcPts val="0"/>
              </a:spcAft>
              <a:buClr>
                <a:schemeClr val="dk1"/>
              </a:buClr>
              <a:buSzPts val="2400"/>
              <a:buFont typeface="Sorts Mill Goudy"/>
              <a:buAutoNum type="arabicPeriod"/>
            </a:pPr>
            <a:r>
              <a:rPr lang="en-US" sz="1800" dirty="0">
                <a:solidFill>
                  <a:schemeClr val="dk1"/>
                </a:solidFill>
                <a:latin typeface="Garamond" panose="02020404030301010803" pitchFamily="18" charset="0"/>
                <a:ea typeface="Garamond"/>
                <a:cs typeface="Garamond"/>
                <a:sym typeface="Garamond"/>
              </a:rPr>
              <a:t>Appellant entered into MOU with TIDCO to develop SEZ </a:t>
            </a:r>
            <a:endParaRPr sz="1800" dirty="0">
              <a:latin typeface="Garamond" panose="02020404030301010803" pitchFamily="18" charset="0"/>
            </a:endParaRPr>
          </a:p>
          <a:p>
            <a:pPr marL="457200" marR="0" lvl="0" indent="-457200" algn="l" rtl="0">
              <a:spcBef>
                <a:spcPts val="480"/>
              </a:spcBef>
              <a:spcAft>
                <a:spcPts val="0"/>
              </a:spcAft>
              <a:buClr>
                <a:schemeClr val="dk1"/>
              </a:buClr>
              <a:buSzPts val="2400"/>
              <a:buFont typeface="Sorts Mill Goudy"/>
              <a:buAutoNum type="arabicPeriod"/>
            </a:pPr>
            <a:r>
              <a:rPr lang="en-US" sz="1800" dirty="0">
                <a:solidFill>
                  <a:schemeClr val="dk1"/>
                </a:solidFill>
                <a:latin typeface="Garamond" panose="02020404030301010803" pitchFamily="18" charset="0"/>
                <a:ea typeface="Garamond"/>
                <a:cs typeface="Garamond"/>
                <a:sym typeface="Garamond"/>
              </a:rPr>
              <a:t>The object is to develop a </a:t>
            </a:r>
            <a:r>
              <a:rPr lang="en-US" sz="1800" dirty="0" err="1">
                <a:solidFill>
                  <a:schemeClr val="dk1"/>
                </a:solidFill>
                <a:latin typeface="Garamond" panose="02020404030301010803" pitchFamily="18" charset="0"/>
                <a:ea typeface="Garamond"/>
                <a:cs typeface="Garamond"/>
                <a:sym typeface="Garamond"/>
              </a:rPr>
              <a:t>specialised</a:t>
            </a:r>
            <a:r>
              <a:rPr lang="en-US" sz="1800" dirty="0">
                <a:solidFill>
                  <a:schemeClr val="dk1"/>
                </a:solidFill>
                <a:latin typeface="Garamond" panose="02020404030301010803" pitchFamily="18" charset="0"/>
                <a:ea typeface="Garamond"/>
                <a:cs typeface="Garamond"/>
                <a:sym typeface="Garamond"/>
              </a:rPr>
              <a:t> industrial area </a:t>
            </a:r>
            <a:endParaRPr sz="1800" dirty="0">
              <a:latin typeface="Garamond" panose="02020404030301010803" pitchFamily="18" charset="0"/>
            </a:endParaRPr>
          </a:p>
          <a:p>
            <a:pPr marL="0" marR="0" lvl="0" indent="0" algn="l" rtl="0">
              <a:spcBef>
                <a:spcPts val="480"/>
              </a:spcBef>
              <a:spcAft>
                <a:spcPts val="0"/>
              </a:spcAft>
              <a:buNone/>
            </a:pPr>
            <a:endParaRPr sz="1800" dirty="0">
              <a:solidFill>
                <a:schemeClr val="dk1"/>
              </a:solidFill>
              <a:latin typeface="Garamond" panose="02020404030301010803" pitchFamily="18" charset="0"/>
              <a:ea typeface="Garamond"/>
              <a:cs typeface="Garamond"/>
              <a:sym typeface="Garamond"/>
            </a:endParaRPr>
          </a:p>
          <a:p>
            <a:pPr marL="0" marR="0" lvl="0" indent="0" algn="just" rtl="0">
              <a:spcBef>
                <a:spcPts val="480"/>
              </a:spcBef>
              <a:spcAft>
                <a:spcPts val="0"/>
              </a:spcAft>
              <a:buNone/>
            </a:pPr>
            <a:r>
              <a:rPr lang="en-US" sz="1800" dirty="0">
                <a:solidFill>
                  <a:schemeClr val="dk1"/>
                </a:solidFill>
                <a:latin typeface="Garamond" panose="02020404030301010803" pitchFamily="18" charset="0"/>
                <a:ea typeface="Garamond"/>
                <a:cs typeface="Garamond"/>
                <a:sym typeface="Garamond"/>
              </a:rPr>
              <a:t>The entire act and legislative history clearly mentioned about the sale of plots, apartments, etc. Therefore, the very purpose of the enactment is only for the regulation of sale of plots and apartments and not for any other purpose. Hence, the respondent, Real Estate Regulatory Authority, has rightly pointed out that the act </a:t>
            </a:r>
            <a:r>
              <a:rPr lang="en-US" sz="1800" b="1" dirty="0">
                <a:solidFill>
                  <a:srgbClr val="C00000"/>
                </a:solidFill>
                <a:latin typeface="Garamond" panose="02020404030301010803" pitchFamily="18" charset="0"/>
                <a:ea typeface="Garamond"/>
                <a:cs typeface="Garamond"/>
                <a:sym typeface="Garamond"/>
              </a:rPr>
              <a:t>has not differentiated plots into housing plots, commercial plots or industrial plots</a:t>
            </a:r>
            <a:r>
              <a:rPr lang="en-US" sz="1800" dirty="0">
                <a:solidFill>
                  <a:schemeClr val="dk1"/>
                </a:solidFill>
                <a:latin typeface="Garamond" panose="02020404030301010803" pitchFamily="18" charset="0"/>
                <a:ea typeface="Garamond"/>
                <a:cs typeface="Garamond"/>
                <a:sym typeface="Garamond"/>
              </a:rPr>
              <a:t>. So there is no infirmity on the findings of the respondent. Hence in such circumstances, this Tribunal comes to the conclusion that this appeal has no merits and not deserved to be allowed.</a:t>
            </a:r>
            <a:endParaRPr sz="1800" dirty="0">
              <a:latin typeface="Garamond" panose="02020404030301010803" pitchFamily="18" charset="0"/>
            </a:endParaRPr>
          </a:p>
        </p:txBody>
      </p:sp>
    </p:spTree>
    <p:extLst>
      <p:ext uri="{BB962C8B-B14F-4D97-AF65-F5344CB8AC3E}">
        <p14:creationId xmlns:p14="http://schemas.microsoft.com/office/powerpoint/2010/main" xmlns="" val="3582974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5" name="Google Shape;563;p54"/>
          <p:cNvSpPr txBox="1">
            <a:spLocks/>
          </p:cNvSpPr>
          <p:nvPr/>
        </p:nvSpPr>
        <p:spPr>
          <a:xfrm>
            <a:off x="1340254" y="727564"/>
            <a:ext cx="9486900" cy="53785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fontScale="90000" lnSpcReduction="1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512763" indent="-512763">
              <a:buSzPct val="100000"/>
              <a:buFont typeface="Garamond"/>
              <a:buNone/>
            </a:pPr>
            <a:r>
              <a:rPr lang="en-US" sz="2000" b="1">
                <a:latin typeface="Garamond"/>
                <a:ea typeface="Garamond"/>
                <a:cs typeface="Garamond"/>
                <a:sym typeface="Garamond"/>
              </a:rPr>
              <a:t>SC :CIVIL APPEAL NO(S). 3533-3534 OF 2017 </a:t>
            </a:r>
            <a:br>
              <a:rPr lang="en-US" sz="2000" b="1">
                <a:latin typeface="Garamond"/>
                <a:ea typeface="Garamond"/>
                <a:cs typeface="Garamond"/>
                <a:sym typeface="Garamond"/>
              </a:rPr>
            </a:br>
            <a:r>
              <a:rPr lang="en-US" sz="2000" b="1">
                <a:latin typeface="Garamond"/>
                <a:ea typeface="Garamond"/>
                <a:cs typeface="Garamond"/>
                <a:sym typeface="Garamond"/>
              </a:rPr>
              <a:t>INT &amp; REFUND ON DELAYED POSSESSION BEYOND 3 YEARS</a:t>
            </a:r>
            <a:endParaRPr lang="en-US"/>
          </a:p>
        </p:txBody>
      </p:sp>
      <p:sp>
        <p:nvSpPr>
          <p:cNvPr id="7" name="Google Shape;564;p54"/>
          <p:cNvSpPr txBox="1">
            <a:spLocks/>
          </p:cNvSpPr>
          <p:nvPr/>
        </p:nvSpPr>
        <p:spPr>
          <a:xfrm>
            <a:off x="1340254" y="1499603"/>
            <a:ext cx="9486901" cy="4709938"/>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228600" indent="-228600" algn="just">
              <a:spcBef>
                <a:spcPts val="0"/>
              </a:spcBef>
              <a:buFont typeface="Arial"/>
              <a:buChar char="•"/>
            </a:pPr>
            <a:r>
              <a:rPr lang="en-US" i="0">
                <a:latin typeface="Garamond"/>
                <a:ea typeface="Garamond"/>
                <a:cs typeface="Garamond"/>
                <a:sym typeface="Garamond"/>
              </a:rPr>
              <a:t>M/s. FORTUNE INFRASTRUCTURE  (NOW KNOWN AS M/S. HICON INFRASTRUCTURE) V/s TREVOR D’LIMA &amp; ORS.</a:t>
            </a:r>
            <a:endParaRPr lang="en-US" i="0"/>
          </a:p>
          <a:p>
            <a:pPr marL="228600" indent="-121920" algn="just">
              <a:spcBef>
                <a:spcPts val="0"/>
              </a:spcBef>
            </a:pPr>
            <a:endParaRPr lang="en-US" i="0">
              <a:latin typeface="Garamond"/>
              <a:ea typeface="Garamond"/>
              <a:cs typeface="Garamond"/>
              <a:sym typeface="Garamond"/>
            </a:endParaRPr>
          </a:p>
          <a:p>
            <a:pPr marL="0" indent="0">
              <a:spcBef>
                <a:spcPts val="0"/>
              </a:spcBef>
            </a:pPr>
            <a:r>
              <a:rPr lang="en-US" i="0">
                <a:latin typeface="Garamond"/>
                <a:ea typeface="Garamond"/>
                <a:cs typeface="Garamond"/>
                <a:sym typeface="Garamond"/>
              </a:rPr>
              <a:t>Held</a:t>
            </a:r>
            <a:endParaRPr lang="en-US" i="0"/>
          </a:p>
          <a:p>
            <a:pPr marL="0" indent="0">
              <a:spcBef>
                <a:spcPts val="0"/>
              </a:spcBef>
            </a:pPr>
            <a:endParaRPr lang="en-US" i="0">
              <a:latin typeface="Garamond"/>
              <a:ea typeface="Garamond"/>
              <a:cs typeface="Garamond"/>
              <a:sym typeface="Garamond"/>
            </a:endParaRPr>
          </a:p>
          <a:p>
            <a:pPr marL="228600" indent="-228600" algn="just">
              <a:spcBef>
                <a:spcPts val="0"/>
              </a:spcBef>
              <a:buFont typeface="Arial"/>
              <a:buChar char="•"/>
            </a:pPr>
            <a:r>
              <a:rPr lang="en-US" i="0">
                <a:latin typeface="Garamond"/>
                <a:ea typeface="Garamond"/>
                <a:cs typeface="Garamond"/>
                <a:sym typeface="Garamond"/>
              </a:rPr>
              <a:t>Upheld the decision of NCDRC  that in the absence of date of Possession in the Agreement is not mentioned, 3 years will be reasonable time from the date of booking.</a:t>
            </a:r>
            <a:endParaRPr lang="en-US" i="0"/>
          </a:p>
          <a:p>
            <a:pPr marL="228600" indent="-121920" algn="just">
              <a:spcBef>
                <a:spcPts val="0"/>
              </a:spcBef>
            </a:pPr>
            <a:endParaRPr lang="en-US" i="0">
              <a:latin typeface="Garamond"/>
              <a:ea typeface="Garamond"/>
              <a:cs typeface="Garamond"/>
              <a:sym typeface="Garamond"/>
            </a:endParaRPr>
          </a:p>
          <a:p>
            <a:pPr marL="228600" indent="-228600" algn="just">
              <a:spcBef>
                <a:spcPts val="0"/>
              </a:spcBef>
              <a:buClr>
                <a:srgbClr val="0000FF"/>
              </a:buClr>
              <a:buFont typeface="Arial"/>
              <a:buChar char="•"/>
            </a:pPr>
            <a:r>
              <a:rPr lang="en-US" i="0">
                <a:solidFill>
                  <a:srgbClr val="0000FF"/>
                </a:solidFill>
                <a:latin typeface="Garamond"/>
                <a:ea typeface="Garamond"/>
                <a:cs typeface="Garamond"/>
                <a:sym typeface="Garamond"/>
              </a:rPr>
              <a:t>Authorities/ Appellate Tribunals have relied upon this and passed number of decisions. </a:t>
            </a:r>
          </a:p>
        </p:txBody>
      </p:sp>
    </p:spTree>
    <p:extLst>
      <p:ext uri="{BB962C8B-B14F-4D97-AF65-F5344CB8AC3E}">
        <p14:creationId xmlns:p14="http://schemas.microsoft.com/office/powerpoint/2010/main" xmlns="" val="42040635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5" name="Google Shape;569;p55"/>
          <p:cNvSpPr txBox="1">
            <a:spLocks/>
          </p:cNvSpPr>
          <p:nvPr/>
        </p:nvSpPr>
        <p:spPr>
          <a:xfrm>
            <a:off x="1414899" y="475637"/>
            <a:ext cx="9486900" cy="574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fontScale="90000" lnSpcReduction="10000"/>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512763" indent="-512763">
              <a:buSzPct val="100000"/>
              <a:buFont typeface="Garamond"/>
              <a:buNone/>
            </a:pPr>
            <a:r>
              <a:rPr lang="en-US" sz="2000" b="1">
                <a:latin typeface="Garamond"/>
                <a:ea typeface="Garamond"/>
                <a:cs typeface="Garamond"/>
                <a:sym typeface="Garamond"/>
              </a:rPr>
              <a:t/>
            </a:r>
            <a:br>
              <a:rPr lang="en-US" sz="2000" b="1">
                <a:latin typeface="Garamond"/>
                <a:ea typeface="Garamond"/>
                <a:cs typeface="Garamond"/>
                <a:sym typeface="Garamond"/>
              </a:rPr>
            </a:br>
            <a:r>
              <a:rPr lang="en-US" sz="2000" b="1">
                <a:latin typeface="Garamond"/>
                <a:ea typeface="Garamond"/>
                <a:cs typeface="Garamond"/>
                <a:sym typeface="Garamond"/>
              </a:rPr>
              <a:t>RERA TO SUPERSEDE ONE SIDED AGREEMENT</a:t>
            </a:r>
            <a:endParaRPr lang="en-US"/>
          </a:p>
        </p:txBody>
      </p:sp>
      <p:sp>
        <p:nvSpPr>
          <p:cNvPr id="7" name="Google Shape;570;p55"/>
          <p:cNvSpPr txBox="1">
            <a:spLocks/>
          </p:cNvSpPr>
          <p:nvPr/>
        </p:nvSpPr>
        <p:spPr>
          <a:xfrm>
            <a:off x="1414899" y="1247675"/>
            <a:ext cx="9486901" cy="5197351"/>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925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spcBef>
                <a:spcPts val="0"/>
              </a:spcBef>
              <a:buSzPct val="70000"/>
            </a:pPr>
            <a:r>
              <a:rPr lang="en-US" sz="3600" i="0">
                <a:latin typeface="Garamond"/>
                <a:ea typeface="Garamond"/>
                <a:cs typeface="Garamond"/>
                <a:sym typeface="Garamond"/>
              </a:rPr>
              <a:t>MAHAREAT APPEAL NO. AT -10679  </a:t>
            </a:r>
            <a:endParaRPr lang="en-US" i="0"/>
          </a:p>
          <a:p>
            <a:pPr marL="0" indent="0">
              <a:spcBef>
                <a:spcPts val="0"/>
              </a:spcBef>
              <a:buSzPct val="70000"/>
            </a:pPr>
            <a:r>
              <a:rPr lang="en-US" sz="3600" i="0">
                <a:latin typeface="Garamond"/>
                <a:ea typeface="Garamond"/>
                <a:cs typeface="Garamond"/>
                <a:sym typeface="Garamond"/>
              </a:rPr>
              <a:t>Mr. Sandeep Shivram Jadhav Vs Rahul Excellence</a:t>
            </a:r>
            <a:endParaRPr lang="en-US" i="0"/>
          </a:p>
          <a:p>
            <a:pPr marL="0" indent="0">
              <a:spcBef>
                <a:spcPts val="0"/>
              </a:spcBef>
              <a:buSzPct val="70000"/>
            </a:pPr>
            <a:r>
              <a:rPr lang="en-US" i="0">
                <a:latin typeface="Garamond"/>
                <a:ea typeface="Garamond"/>
                <a:cs typeface="Garamond"/>
                <a:sym typeface="Garamond"/>
              </a:rPr>
              <a:t>Date:  15</a:t>
            </a:r>
            <a:r>
              <a:rPr lang="en-US" i="0" baseline="30000">
                <a:latin typeface="Garamond"/>
                <a:ea typeface="Garamond"/>
                <a:cs typeface="Garamond"/>
                <a:sym typeface="Garamond"/>
              </a:rPr>
              <a:t>th</a:t>
            </a:r>
            <a:r>
              <a:rPr lang="en-US" i="0">
                <a:latin typeface="Garamond"/>
                <a:ea typeface="Garamond"/>
                <a:cs typeface="Garamond"/>
                <a:sym typeface="Garamond"/>
              </a:rPr>
              <a:t> March, 2019</a:t>
            </a:r>
            <a:endParaRPr lang="en-US" i="0"/>
          </a:p>
          <a:p>
            <a:pPr marL="0" indent="0">
              <a:spcBef>
                <a:spcPts val="0"/>
              </a:spcBef>
              <a:buSzPct val="70000"/>
            </a:pPr>
            <a:endParaRPr lang="en-US" i="0">
              <a:latin typeface="Garamond"/>
              <a:ea typeface="Garamond"/>
              <a:cs typeface="Garamond"/>
              <a:sym typeface="Garamond"/>
            </a:endParaRPr>
          </a:p>
          <a:p>
            <a:pPr marL="228600" indent="-129920" algn="just">
              <a:spcBef>
                <a:spcPts val="0"/>
              </a:spcBef>
              <a:buSzPct val="70000"/>
            </a:pPr>
            <a:endParaRPr lang="en-US" i="0">
              <a:latin typeface="Garamond"/>
              <a:ea typeface="Garamond"/>
              <a:cs typeface="Garamond"/>
              <a:sym typeface="Garamond"/>
            </a:endParaRPr>
          </a:p>
          <a:p>
            <a:pPr marL="0" indent="0" algn="just">
              <a:spcBef>
                <a:spcPts val="0"/>
              </a:spcBef>
              <a:buSzPct val="70000"/>
            </a:pPr>
            <a:r>
              <a:rPr lang="en-US" i="0">
                <a:latin typeface="Garamond"/>
                <a:ea typeface="Garamond"/>
                <a:cs typeface="Garamond"/>
                <a:sym typeface="Garamond"/>
              </a:rPr>
              <a:t>The  order of MahaRERA for allowing the deduction of 20% of the agreement value by the Promoter as per the registered agreement, challenged. </a:t>
            </a:r>
            <a:endParaRPr lang="en-US" i="0"/>
          </a:p>
          <a:p>
            <a:pPr indent="-358521" algn="just">
              <a:spcBef>
                <a:spcPts val="0"/>
              </a:spcBef>
              <a:buSzPct val="70000"/>
              <a:buFont typeface="Sorts Mill Goudy"/>
              <a:buNone/>
            </a:pPr>
            <a:endParaRPr lang="en-US" i="0">
              <a:latin typeface="Garamond"/>
              <a:ea typeface="Garamond"/>
              <a:cs typeface="Garamond"/>
              <a:sym typeface="Garamond"/>
            </a:endParaRPr>
          </a:p>
          <a:p>
            <a:pPr indent="-358521" algn="just">
              <a:spcBef>
                <a:spcPts val="0"/>
              </a:spcBef>
              <a:buSzPct val="70000"/>
              <a:buFont typeface="Sorts Mill Goudy"/>
              <a:buNone/>
            </a:pPr>
            <a:endParaRPr lang="en-US" i="0">
              <a:latin typeface="Garamond"/>
              <a:ea typeface="Garamond"/>
              <a:cs typeface="Garamond"/>
              <a:sym typeface="Garamond"/>
            </a:endParaRPr>
          </a:p>
          <a:p>
            <a:pPr marL="0" indent="0">
              <a:spcBef>
                <a:spcPts val="0"/>
              </a:spcBef>
              <a:buSzPct val="70000"/>
            </a:pPr>
            <a:r>
              <a:rPr lang="en-US" b="1" i="0">
                <a:latin typeface="Garamond"/>
                <a:ea typeface="Garamond"/>
                <a:cs typeface="Garamond"/>
                <a:sym typeface="Garamond"/>
              </a:rPr>
              <a:t>Held </a:t>
            </a:r>
            <a:endParaRPr lang="en-US" i="0"/>
          </a:p>
          <a:p>
            <a:pPr marL="0" indent="0">
              <a:spcBef>
                <a:spcPts val="0"/>
              </a:spcBef>
              <a:buSzPct val="70000"/>
            </a:pPr>
            <a:endParaRPr lang="en-US" i="0">
              <a:latin typeface="Garamond"/>
              <a:ea typeface="Garamond"/>
              <a:cs typeface="Garamond"/>
              <a:sym typeface="Garamond"/>
            </a:endParaRPr>
          </a:p>
          <a:p>
            <a:pPr indent="-457200" algn="just">
              <a:spcBef>
                <a:spcPts val="0"/>
              </a:spcBef>
              <a:buSzPct val="70000"/>
              <a:buFont typeface="Sorts Mill Goudy"/>
              <a:buAutoNum type="arabicPeriod"/>
            </a:pPr>
            <a:r>
              <a:rPr lang="en-US" i="0">
                <a:latin typeface="Garamond"/>
                <a:ea typeface="Garamond"/>
                <a:cs typeface="Garamond"/>
                <a:sym typeface="Garamond"/>
              </a:rPr>
              <a:t>Adjudicating officer committed error in deducting 20%  as per deduction clause in an agreement while allowing exit. </a:t>
            </a:r>
            <a:endParaRPr lang="en-US" i="0"/>
          </a:p>
          <a:p>
            <a:pPr indent="-457200" algn="just">
              <a:spcBef>
                <a:spcPts val="0"/>
              </a:spcBef>
              <a:buSzPct val="70000"/>
              <a:buFont typeface="Sorts Mill Goudy"/>
              <a:buAutoNum type="arabicPeriod"/>
            </a:pPr>
            <a:r>
              <a:rPr lang="en-US" i="0">
                <a:latin typeface="Garamond"/>
                <a:ea typeface="Garamond"/>
                <a:cs typeface="Garamond"/>
                <a:sym typeface="Garamond"/>
              </a:rPr>
              <a:t>Section 18(1)(a) of RERA Act 2016 will prevail over said deduction clause of agreement which took place prior to application of provisions of RERA.</a:t>
            </a:r>
            <a:endParaRPr lang="en-US" i="0"/>
          </a:p>
          <a:p>
            <a:pPr indent="-457200" algn="just">
              <a:spcBef>
                <a:spcPts val="0"/>
              </a:spcBef>
              <a:buSzPct val="70000"/>
              <a:buFont typeface="Sorts Mill Goudy"/>
              <a:buAutoNum type="arabicPeriod"/>
            </a:pPr>
            <a:r>
              <a:rPr lang="en-US" i="0">
                <a:latin typeface="Garamond"/>
                <a:ea typeface="Garamond"/>
                <a:cs typeface="Garamond"/>
                <a:sym typeface="Garamond"/>
              </a:rPr>
              <a:t>Any term or condition in an agreement which are  against the spirit of provisions of RERA cannot be implemented  as parties are governed by obligations and duties  as per RERA.</a:t>
            </a:r>
            <a:endParaRPr lang="en-US" i="0"/>
          </a:p>
          <a:p>
            <a:pPr marL="0" indent="0" algn="just">
              <a:spcBef>
                <a:spcPts val="0"/>
              </a:spcBef>
              <a:buSzPct val="70000"/>
            </a:pPr>
            <a:endParaRPr lang="en-US" i="0">
              <a:latin typeface="Garamond"/>
              <a:ea typeface="Garamond"/>
              <a:cs typeface="Garamond"/>
              <a:sym typeface="Garamond"/>
            </a:endParaRPr>
          </a:p>
        </p:txBody>
      </p:sp>
    </p:spTree>
    <p:extLst>
      <p:ext uri="{BB962C8B-B14F-4D97-AF65-F5344CB8AC3E}">
        <p14:creationId xmlns:p14="http://schemas.microsoft.com/office/powerpoint/2010/main" xmlns="" val="2059024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Google Shape;148;p8"/>
          <p:cNvSpPr txBox="1">
            <a:spLocks/>
          </p:cNvSpPr>
          <p:nvPr/>
        </p:nvSpPr>
        <p:spPr>
          <a:xfrm>
            <a:off x="1368247" y="522290"/>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IN" sz="2800" b="1" dirty="0">
                <a:solidFill>
                  <a:schemeClr val="dk1"/>
                </a:solidFill>
                <a:latin typeface="Garamond"/>
                <a:ea typeface="Garamond"/>
                <a:cs typeface="Garamond"/>
                <a:sym typeface="Garamond"/>
              </a:rPr>
              <a:t>Organisation Structure – WB RERA</a:t>
            </a:r>
          </a:p>
        </p:txBody>
      </p:sp>
      <p:pic>
        <p:nvPicPr>
          <p:cNvPr id="7" name="Picture 6"/>
          <p:cNvPicPr/>
          <p:nvPr/>
        </p:nvPicPr>
        <p:blipFill>
          <a:blip r:embed="rId3"/>
          <a:stretch>
            <a:fillRect/>
          </a:stretch>
        </p:blipFill>
        <p:spPr>
          <a:xfrm>
            <a:off x="1368247" y="1442604"/>
            <a:ext cx="6585559" cy="4519658"/>
          </a:xfrm>
          <a:prstGeom prst="rect">
            <a:avLst/>
          </a:prstGeom>
          <a:ln>
            <a:solidFill>
              <a:schemeClr val="accent1">
                <a:lumMod val="75000"/>
              </a:schemeClr>
            </a:solidFill>
          </a:ln>
        </p:spPr>
      </p:pic>
      <p:sp>
        <p:nvSpPr>
          <p:cNvPr id="2" name="Rectangle 1"/>
          <p:cNvSpPr/>
          <p:nvPr/>
        </p:nvSpPr>
        <p:spPr>
          <a:xfrm>
            <a:off x="8050314" y="2133029"/>
            <a:ext cx="3741519" cy="3046988"/>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IN" sz="2400" dirty="0">
                <a:latin typeface="Book Antiqua" panose="02040602050305030304" pitchFamily="18" charset="0"/>
                <a:ea typeface="Calibri" panose="020F0502020204030204" pitchFamily="34" charset="0"/>
                <a:cs typeface="Times New Roman" panose="02020603050405020304" pitchFamily="18" charset="0"/>
              </a:rPr>
              <a:t>West Bengal Real Estate Regulatory Authority,</a:t>
            </a:r>
            <a:endParaRPr lang="en-IN" sz="2400" dirty="0">
              <a:latin typeface="Calibri" panose="020F0502020204030204" pitchFamily="34" charset="0"/>
              <a:ea typeface="Calibri" panose="020F0502020204030204" pitchFamily="34" charset="0"/>
              <a:cs typeface="Times New Roman" panose="02020603050405020304" pitchFamily="18" charset="0"/>
            </a:endParaRPr>
          </a:p>
          <a:p>
            <a:r>
              <a:rPr lang="en-IN" sz="2400" dirty="0">
                <a:latin typeface="Book Antiqua" panose="02040602050305030304" pitchFamily="18" charset="0"/>
                <a:ea typeface="Calibri" panose="020F0502020204030204" pitchFamily="34" charset="0"/>
                <a:cs typeface="Times New Roman" panose="02020603050405020304" pitchFamily="18" charset="0"/>
              </a:rPr>
              <a:t>Calcutta Green</a:t>
            </a:r>
          </a:p>
          <a:p>
            <a:endParaRPr lang="en-IN" sz="2400" dirty="0">
              <a:latin typeface="Book Antiqua" panose="02040602050305030304" pitchFamily="18" charset="0"/>
              <a:ea typeface="Calibri" panose="020F0502020204030204" pitchFamily="34" charset="0"/>
              <a:cs typeface="Times New Roman" panose="02020603050405020304" pitchFamily="18" charset="0"/>
            </a:endParaRPr>
          </a:p>
          <a:p>
            <a:r>
              <a:rPr lang="en-IN" sz="2400" dirty="0">
                <a:latin typeface="Book Antiqua" panose="02040602050305030304" pitchFamily="18" charset="0"/>
                <a:ea typeface="Calibri" panose="020F0502020204030204" pitchFamily="34" charset="0"/>
                <a:cs typeface="Times New Roman" panose="02020603050405020304" pitchFamily="18" charset="0"/>
              </a:rPr>
              <a:t>Commercial Complex </a:t>
            </a:r>
          </a:p>
          <a:p>
            <a:r>
              <a:rPr lang="en-IN" sz="2400" dirty="0">
                <a:latin typeface="Book Antiqua" panose="02040602050305030304" pitchFamily="18" charset="0"/>
                <a:ea typeface="Calibri" panose="020F0502020204030204" pitchFamily="34" charset="0"/>
                <a:cs typeface="Times New Roman" panose="02020603050405020304" pitchFamily="18" charset="0"/>
              </a:rPr>
              <a:t>(1st Floor), 1050/2, Survey Park, </a:t>
            </a:r>
          </a:p>
          <a:p>
            <a:r>
              <a:rPr lang="en-IN" sz="2400" dirty="0">
                <a:latin typeface="Book Antiqua" panose="02040602050305030304" pitchFamily="18" charset="0"/>
                <a:ea typeface="Calibri" panose="020F0502020204030204" pitchFamily="34" charset="0"/>
                <a:cs typeface="Times New Roman" panose="02020603050405020304" pitchFamily="18" charset="0"/>
              </a:rPr>
              <a:t>Kolkata-700075</a:t>
            </a:r>
            <a:endParaRPr lang="en-IN" sz="2400" dirty="0"/>
          </a:p>
        </p:txBody>
      </p:sp>
    </p:spTree>
    <p:extLst>
      <p:ext uri="{BB962C8B-B14F-4D97-AF65-F5344CB8AC3E}">
        <p14:creationId xmlns:p14="http://schemas.microsoft.com/office/powerpoint/2010/main" xmlns="" val="178853825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4" name="Google Shape;586;p58"/>
          <p:cNvSpPr txBox="1">
            <a:spLocks/>
          </p:cNvSpPr>
          <p:nvPr/>
        </p:nvSpPr>
        <p:spPr>
          <a:xfrm>
            <a:off x="1321593" y="768655"/>
            <a:ext cx="9486900" cy="110642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800">
                <a:latin typeface="Garamond" panose="02020404030301010803" pitchFamily="18" charset="0"/>
              </a:rPr>
              <a:t>RATE OF INTEREST PAYABLE BY PROMOTER AND ALLOTTEE AND TIMELINES FOR REFUND.</a:t>
            </a:r>
            <a:endParaRPr lang="en-IN" sz="2800" dirty="0">
              <a:latin typeface="Garamond" panose="02020404030301010803" pitchFamily="18" charset="0"/>
            </a:endParaRPr>
          </a:p>
        </p:txBody>
      </p:sp>
      <p:sp>
        <p:nvSpPr>
          <p:cNvPr id="6" name="Google Shape;587;p58"/>
          <p:cNvSpPr txBox="1">
            <a:spLocks/>
          </p:cNvSpPr>
          <p:nvPr/>
        </p:nvSpPr>
        <p:spPr>
          <a:xfrm>
            <a:off x="1321593" y="2076248"/>
            <a:ext cx="9486901" cy="3984002"/>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925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marL="0" indent="0" algn="just">
              <a:spcBef>
                <a:spcPts val="0"/>
              </a:spcBef>
              <a:buSzPct val="70000"/>
            </a:pPr>
            <a:r>
              <a:rPr lang="en-US" b="1" i="0" u="sng">
                <a:latin typeface="Garamond"/>
                <a:ea typeface="Garamond"/>
                <a:cs typeface="Garamond"/>
                <a:sym typeface="Garamond"/>
              </a:rPr>
              <a:t>WB RERA Rule 17 - </a:t>
            </a:r>
          </a:p>
          <a:p>
            <a:pPr marL="0" indent="0" algn="just">
              <a:spcBef>
                <a:spcPts val="0"/>
              </a:spcBef>
              <a:buSzPct val="70000"/>
            </a:pPr>
            <a:endParaRPr lang="en-US" i="0">
              <a:latin typeface="Garamond"/>
              <a:ea typeface="Garamond"/>
              <a:cs typeface="Garamond"/>
              <a:sym typeface="Garamond"/>
            </a:endParaRPr>
          </a:p>
          <a:p>
            <a:pPr marL="0" indent="0" algn="just">
              <a:spcBef>
                <a:spcPts val="0"/>
              </a:spcBef>
              <a:buSzPct val="70000"/>
            </a:pPr>
            <a:r>
              <a:rPr lang="en-US" i="0">
                <a:latin typeface="Garamond"/>
                <a:ea typeface="Garamond"/>
                <a:cs typeface="Garamond"/>
                <a:sym typeface="Garamond"/>
              </a:rPr>
              <a:t>The rate of interest payable by the promoter to the allottee or by the allottee to the promoter, as the case may be, shall be the State Bank of India </a:t>
            </a:r>
            <a:r>
              <a:rPr lang="en-US" b="1" i="0" u="sng">
                <a:latin typeface="Garamond"/>
                <a:ea typeface="Garamond"/>
                <a:cs typeface="Garamond"/>
                <a:sym typeface="Garamond"/>
              </a:rPr>
              <a:t>Prime Lending Rate plus two per cent</a:t>
            </a:r>
            <a:r>
              <a:rPr lang="en-US" i="0">
                <a:latin typeface="Garamond"/>
                <a:ea typeface="Garamond"/>
                <a:cs typeface="Garamond"/>
                <a:sym typeface="Garamond"/>
              </a:rPr>
              <a:t>:</a:t>
            </a:r>
          </a:p>
          <a:p>
            <a:pPr marL="0" indent="0" algn="just">
              <a:spcBef>
                <a:spcPts val="0"/>
              </a:spcBef>
              <a:buSzPct val="70000"/>
            </a:pPr>
            <a:endParaRPr lang="en-US" b="1" i="0" u="sng">
              <a:latin typeface="Garamond"/>
              <a:ea typeface="Garamond"/>
              <a:cs typeface="Garamond"/>
              <a:sym typeface="Garamond"/>
            </a:endParaRPr>
          </a:p>
          <a:p>
            <a:pPr marL="0" indent="0" algn="just">
              <a:spcBef>
                <a:spcPts val="0"/>
              </a:spcBef>
              <a:buSzPct val="70000"/>
            </a:pPr>
            <a:r>
              <a:rPr lang="en-US" b="1" i="0" u="sng">
                <a:latin typeface="Garamond"/>
                <a:ea typeface="Garamond"/>
                <a:cs typeface="Garamond"/>
                <a:sym typeface="Garamond"/>
              </a:rPr>
              <a:t>WB RERA Rule 18 – </a:t>
            </a:r>
          </a:p>
          <a:p>
            <a:pPr marL="0" indent="0" algn="just">
              <a:spcBef>
                <a:spcPts val="0"/>
              </a:spcBef>
              <a:buSzPct val="70000"/>
            </a:pPr>
            <a:endParaRPr lang="en-US" b="1" i="0" u="sng">
              <a:latin typeface="Garamond"/>
              <a:ea typeface="Garamond"/>
              <a:cs typeface="Garamond"/>
              <a:sym typeface="Garamond"/>
            </a:endParaRPr>
          </a:p>
          <a:p>
            <a:pPr marL="0" indent="0" algn="just">
              <a:spcBef>
                <a:spcPts val="0"/>
              </a:spcBef>
              <a:buSzPct val="70000"/>
            </a:pPr>
            <a:r>
              <a:rPr lang="en-US" i="0"/>
              <a:t>Any refund of monies along with the applicable interest and compensation, if any, payable by the promoter in terms of the Act or the rules and regulations made thereunder, shall be payable by the promoter to the allottee within forty-five days from the date on which such refund along with applicable interest and compensation, if any, becomes due</a:t>
            </a:r>
            <a:endParaRPr lang="en-IN" i="0" dirty="0">
              <a:latin typeface="Garamond"/>
              <a:ea typeface="Garamond"/>
              <a:cs typeface="Garamond"/>
              <a:sym typeface="Garamond"/>
            </a:endParaRPr>
          </a:p>
        </p:txBody>
      </p:sp>
    </p:spTree>
    <p:extLst>
      <p:ext uri="{BB962C8B-B14F-4D97-AF65-F5344CB8AC3E}">
        <p14:creationId xmlns:p14="http://schemas.microsoft.com/office/powerpoint/2010/main" xmlns="" val="37717061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5" name="Google Shape;592;p59"/>
          <p:cNvSpPr txBox="1">
            <a:spLocks/>
          </p:cNvSpPr>
          <p:nvPr/>
        </p:nvSpPr>
        <p:spPr>
          <a:xfrm>
            <a:off x="1396238" y="466307"/>
            <a:ext cx="9688532"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2000"/>
              <a:buFont typeface="Garamond"/>
              <a:buNone/>
            </a:pPr>
            <a:r>
              <a:rPr lang="en-US" sz="2000" b="1">
                <a:latin typeface="Garamond"/>
                <a:ea typeface="Garamond"/>
                <a:cs typeface="Garamond"/>
                <a:sym typeface="Garamond"/>
              </a:rPr>
              <a:t>OFFENCES AND PENALTIES – UNDER RERA ACT</a:t>
            </a:r>
            <a:endParaRPr lang="en-US"/>
          </a:p>
        </p:txBody>
      </p:sp>
      <p:graphicFrame>
        <p:nvGraphicFramePr>
          <p:cNvPr id="7" name="Google Shape;593;p59"/>
          <p:cNvGraphicFramePr/>
          <p:nvPr>
            <p:extLst>
              <p:ext uri="{D42A27DB-BD31-4B8C-83A1-F6EECF244321}">
                <p14:modId xmlns:p14="http://schemas.microsoft.com/office/powerpoint/2010/main" xmlns="" val="3543893298"/>
              </p:ext>
            </p:extLst>
          </p:nvPr>
        </p:nvGraphicFramePr>
        <p:xfrm>
          <a:off x="1396238" y="1168058"/>
          <a:ext cx="9688500" cy="5268330"/>
        </p:xfrm>
        <a:graphic>
          <a:graphicData uri="http://schemas.openxmlformats.org/drawingml/2006/table">
            <a:tbl>
              <a:tblPr firstRow="1" bandRow="1">
                <a:noFill/>
                <a:tableStyleId>{A67688D5-D744-4E86-99FC-101A27763B65}</a:tableStyleId>
              </a:tblPr>
              <a:tblGrid>
                <a:gridCol w="2422125">
                  <a:extLst>
                    <a:ext uri="{9D8B030D-6E8A-4147-A177-3AD203B41FA5}">
                      <a16:colId xmlns:a16="http://schemas.microsoft.com/office/drawing/2014/main" xmlns="" val="20000"/>
                    </a:ext>
                  </a:extLst>
                </a:gridCol>
                <a:gridCol w="2422125">
                  <a:extLst>
                    <a:ext uri="{9D8B030D-6E8A-4147-A177-3AD203B41FA5}">
                      <a16:colId xmlns:a16="http://schemas.microsoft.com/office/drawing/2014/main" xmlns="" val="20001"/>
                    </a:ext>
                  </a:extLst>
                </a:gridCol>
                <a:gridCol w="2422125">
                  <a:extLst>
                    <a:ext uri="{9D8B030D-6E8A-4147-A177-3AD203B41FA5}">
                      <a16:colId xmlns:a16="http://schemas.microsoft.com/office/drawing/2014/main" xmlns="" val="20002"/>
                    </a:ext>
                  </a:extLst>
                </a:gridCol>
                <a:gridCol w="2422125">
                  <a:extLst>
                    <a:ext uri="{9D8B030D-6E8A-4147-A177-3AD203B41FA5}">
                      <a16:colId xmlns:a16="http://schemas.microsoft.com/office/drawing/2014/main" xmlns="" val="20003"/>
                    </a:ext>
                  </a:extLst>
                </a:gridCol>
              </a:tblGrid>
              <a:tr h="394650">
                <a:tc>
                  <a:txBody>
                    <a:bodyPr/>
                    <a:lstStyle/>
                    <a:p>
                      <a:pPr marL="85090" marR="0" lvl="0" indent="0" algn="ctr" rtl="0">
                        <a:lnSpc>
                          <a:spcPct val="100000"/>
                        </a:lnSpc>
                        <a:spcBef>
                          <a:spcPts val="0"/>
                        </a:spcBef>
                        <a:spcAft>
                          <a:spcPts val="0"/>
                        </a:spcAft>
                        <a:buNone/>
                      </a:pPr>
                      <a:r>
                        <a:rPr lang="en-US" sz="2400" b="1">
                          <a:solidFill>
                            <a:srgbClr val="FFFFFF"/>
                          </a:solidFill>
                          <a:latin typeface="Garamond"/>
                          <a:ea typeface="Garamond"/>
                          <a:cs typeface="Garamond"/>
                          <a:sym typeface="Garamond"/>
                        </a:rPr>
                        <a:t>RERA Provision</a:t>
                      </a:r>
                      <a:endParaRPr sz="24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B9BD4"/>
                    </a:solidFill>
                  </a:tcPr>
                </a:tc>
                <a:tc>
                  <a:txBody>
                    <a:bodyPr/>
                    <a:lstStyle/>
                    <a:p>
                      <a:pPr marL="153670" marR="0" lvl="0" indent="0" algn="ctr" rtl="0">
                        <a:lnSpc>
                          <a:spcPct val="100000"/>
                        </a:lnSpc>
                        <a:spcBef>
                          <a:spcPts val="0"/>
                        </a:spcBef>
                        <a:spcAft>
                          <a:spcPts val="0"/>
                        </a:spcAft>
                        <a:buNone/>
                      </a:pPr>
                      <a:r>
                        <a:rPr lang="en-US" sz="2400" b="1">
                          <a:solidFill>
                            <a:srgbClr val="FFFFFF"/>
                          </a:solidFill>
                          <a:latin typeface="Garamond"/>
                          <a:ea typeface="Garamond"/>
                          <a:cs typeface="Garamond"/>
                          <a:sym typeface="Garamond"/>
                        </a:rPr>
                        <a:t>Promoter</a:t>
                      </a:r>
                      <a:endParaRPr sz="24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B9BD4"/>
                    </a:solidFill>
                  </a:tcPr>
                </a:tc>
                <a:tc>
                  <a:txBody>
                    <a:bodyPr/>
                    <a:lstStyle/>
                    <a:p>
                      <a:pPr marL="222884" marR="0" lvl="0" indent="0" algn="ctr" rtl="0">
                        <a:lnSpc>
                          <a:spcPct val="100000"/>
                        </a:lnSpc>
                        <a:spcBef>
                          <a:spcPts val="0"/>
                        </a:spcBef>
                        <a:spcAft>
                          <a:spcPts val="0"/>
                        </a:spcAft>
                        <a:buNone/>
                      </a:pPr>
                      <a:r>
                        <a:rPr lang="en-US" sz="2400" b="1">
                          <a:solidFill>
                            <a:srgbClr val="FFFFFF"/>
                          </a:solidFill>
                          <a:latin typeface="Garamond"/>
                          <a:ea typeface="Garamond"/>
                          <a:cs typeface="Garamond"/>
                          <a:sym typeface="Garamond"/>
                        </a:rPr>
                        <a:t>Agent</a:t>
                      </a:r>
                      <a:endParaRPr sz="24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B9BD4"/>
                    </a:solidFill>
                  </a:tcPr>
                </a:tc>
                <a:tc>
                  <a:txBody>
                    <a:bodyPr/>
                    <a:lstStyle/>
                    <a:p>
                      <a:pPr marL="86360" marR="0" lvl="0" indent="0" algn="ctr" rtl="0">
                        <a:lnSpc>
                          <a:spcPct val="100000"/>
                        </a:lnSpc>
                        <a:spcBef>
                          <a:spcPts val="0"/>
                        </a:spcBef>
                        <a:spcAft>
                          <a:spcPts val="0"/>
                        </a:spcAft>
                        <a:buNone/>
                      </a:pPr>
                      <a:r>
                        <a:rPr lang="en-US" sz="2400" b="1">
                          <a:solidFill>
                            <a:srgbClr val="FFFFFF"/>
                          </a:solidFill>
                          <a:latin typeface="Garamond"/>
                          <a:ea typeface="Garamond"/>
                          <a:cs typeface="Garamond"/>
                          <a:sym typeface="Garamond"/>
                        </a:rPr>
                        <a:t>Allottee</a:t>
                      </a:r>
                      <a:endParaRPr sz="24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B9BD4"/>
                    </a:solidFill>
                  </a:tcPr>
                </a:tc>
                <a:extLst>
                  <a:ext uri="{0D108BD9-81ED-4DB2-BD59-A6C34878D82A}">
                    <a16:rowId xmlns:a16="http://schemas.microsoft.com/office/drawing/2014/main" xmlns="" val="10000"/>
                  </a:ext>
                </a:extLst>
              </a:tr>
              <a:tr h="1202400">
                <a:tc>
                  <a:txBody>
                    <a:bodyPr/>
                    <a:lstStyle/>
                    <a:p>
                      <a:pPr marL="85090" marR="100965" lvl="0" indent="0" algn="just" rtl="0">
                        <a:lnSpc>
                          <a:spcPct val="100000"/>
                        </a:lnSpc>
                        <a:spcBef>
                          <a:spcPts val="0"/>
                        </a:spcBef>
                        <a:spcAft>
                          <a:spcPts val="0"/>
                        </a:spcAft>
                        <a:buNone/>
                      </a:pPr>
                      <a:r>
                        <a:rPr lang="en-US" sz="1800">
                          <a:latin typeface="Garamond"/>
                          <a:ea typeface="Garamond"/>
                          <a:cs typeface="Garamond"/>
                          <a:sym typeface="Garamond"/>
                        </a:rPr>
                        <a:t>Non-registration of project/agent with RERA and continue to do so</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5090" marR="193675" lvl="0" indent="0" algn="just" rtl="0">
                        <a:lnSpc>
                          <a:spcPct val="100000"/>
                        </a:lnSpc>
                        <a:spcBef>
                          <a:spcPts val="0"/>
                        </a:spcBef>
                        <a:spcAft>
                          <a:spcPts val="0"/>
                        </a:spcAft>
                        <a:buNone/>
                      </a:pPr>
                      <a:r>
                        <a:rPr lang="en-US" sz="1800">
                          <a:latin typeface="Garamond"/>
                          <a:ea typeface="Garamond"/>
                          <a:cs typeface="Garamond"/>
                          <a:sym typeface="Garamond"/>
                        </a:rPr>
                        <a:t>Up to 10% of project cost and imprisonment of 3 years for continuous default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5725" marR="161925" lvl="0" indent="0" algn="just" rtl="0">
                        <a:lnSpc>
                          <a:spcPct val="100000"/>
                        </a:lnSpc>
                        <a:spcBef>
                          <a:spcPts val="0"/>
                        </a:spcBef>
                        <a:spcAft>
                          <a:spcPts val="0"/>
                        </a:spcAft>
                        <a:buNone/>
                      </a:pPr>
                      <a:r>
                        <a:rPr lang="en-US" sz="1800">
                          <a:latin typeface="Garamond"/>
                          <a:ea typeface="Garamond"/>
                          <a:cs typeface="Garamond"/>
                          <a:sym typeface="Garamond"/>
                        </a:rPr>
                        <a:t>Penalty of INR10,000 per day during default tenure up to 5% of property cost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0" marR="0" lvl="0" indent="0" algn="just" rtl="0">
                        <a:spcBef>
                          <a:spcPts val="0"/>
                        </a:spcBef>
                        <a:spcAft>
                          <a:spcPts val="0"/>
                        </a:spcAft>
                        <a:buNone/>
                      </a:pP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extLst>
                  <a:ext uri="{0D108BD9-81ED-4DB2-BD59-A6C34878D82A}">
                    <a16:rowId xmlns:a16="http://schemas.microsoft.com/office/drawing/2014/main" xmlns="" val="10001"/>
                  </a:ext>
                </a:extLst>
              </a:tr>
              <a:tr h="751500">
                <a:tc>
                  <a:txBody>
                    <a:bodyPr/>
                    <a:lstStyle/>
                    <a:p>
                      <a:pPr marL="85090" marR="354965" lvl="0" indent="0" algn="just" rtl="0">
                        <a:lnSpc>
                          <a:spcPct val="100000"/>
                        </a:lnSpc>
                        <a:spcBef>
                          <a:spcPts val="0"/>
                        </a:spcBef>
                        <a:spcAft>
                          <a:spcPts val="0"/>
                        </a:spcAft>
                        <a:buNone/>
                      </a:pPr>
                      <a:r>
                        <a:rPr lang="en-US" sz="1800" dirty="0">
                          <a:latin typeface="Garamond"/>
                          <a:ea typeface="Garamond"/>
                          <a:cs typeface="Garamond"/>
                          <a:sym typeface="Garamond"/>
                        </a:rPr>
                        <a:t>False information while making an application to RERA</a:t>
                      </a:r>
                      <a:endParaRPr sz="1800" dirty="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85090" marR="471805" lvl="0" indent="0" algn="just" rtl="0">
                        <a:lnSpc>
                          <a:spcPct val="100000"/>
                        </a:lnSpc>
                        <a:spcBef>
                          <a:spcPts val="0"/>
                        </a:spcBef>
                        <a:spcAft>
                          <a:spcPts val="0"/>
                        </a:spcAft>
                        <a:buNone/>
                      </a:pPr>
                      <a:r>
                        <a:rPr lang="en-US" sz="1800">
                          <a:latin typeface="Garamond"/>
                          <a:ea typeface="Garamond"/>
                          <a:cs typeface="Garamond"/>
                          <a:sym typeface="Garamond"/>
                        </a:rPr>
                        <a:t>Up to 5% of the estimated project cost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0" marR="0" lvl="0" indent="0" algn="just" rtl="0">
                        <a:spcBef>
                          <a:spcPts val="0"/>
                        </a:spcBef>
                        <a:spcAft>
                          <a:spcPts val="0"/>
                        </a:spcAft>
                        <a:buNone/>
                      </a:pP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0" marR="0" lvl="0" indent="0" algn="just" rtl="0">
                        <a:spcBef>
                          <a:spcPts val="0"/>
                        </a:spcBef>
                        <a:spcAft>
                          <a:spcPts val="0"/>
                        </a:spcAft>
                        <a:buNone/>
                      </a:pP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extLst>
                  <a:ext uri="{0D108BD9-81ED-4DB2-BD59-A6C34878D82A}">
                    <a16:rowId xmlns:a16="http://schemas.microsoft.com/office/drawing/2014/main" xmlns="" val="10002"/>
                  </a:ext>
                </a:extLst>
              </a:tr>
              <a:tr h="766000">
                <a:tc>
                  <a:txBody>
                    <a:bodyPr/>
                    <a:lstStyle/>
                    <a:p>
                      <a:pPr marL="85090" marR="124460" lvl="0" indent="0" algn="just" rtl="0">
                        <a:lnSpc>
                          <a:spcPct val="100000"/>
                        </a:lnSpc>
                        <a:spcBef>
                          <a:spcPts val="0"/>
                        </a:spcBef>
                        <a:spcAft>
                          <a:spcPts val="0"/>
                        </a:spcAft>
                        <a:buNone/>
                      </a:pPr>
                      <a:r>
                        <a:rPr lang="en-US" sz="1800">
                          <a:latin typeface="Garamond"/>
                          <a:ea typeface="Garamond"/>
                          <a:cs typeface="Garamond"/>
                          <a:sym typeface="Garamond"/>
                        </a:rPr>
                        <a:t>Non-compliance with any provisions of the Act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5090" marR="471805" lvl="0" indent="0" algn="just" rtl="0">
                        <a:lnSpc>
                          <a:spcPct val="100000"/>
                        </a:lnSpc>
                        <a:spcBef>
                          <a:spcPts val="0"/>
                        </a:spcBef>
                        <a:spcAft>
                          <a:spcPts val="0"/>
                        </a:spcAft>
                        <a:buNone/>
                      </a:pPr>
                      <a:r>
                        <a:rPr lang="en-US" sz="1800" dirty="0">
                          <a:latin typeface="Garamond"/>
                          <a:ea typeface="Garamond"/>
                          <a:cs typeface="Garamond"/>
                          <a:sym typeface="Garamond"/>
                        </a:rPr>
                        <a:t>Up to 5% of the estimated project cost</a:t>
                      </a:r>
                      <a:endParaRPr sz="1800" dirty="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5725" marR="659130" lvl="0" indent="0" algn="just" rtl="0">
                        <a:lnSpc>
                          <a:spcPct val="100000"/>
                        </a:lnSpc>
                        <a:spcBef>
                          <a:spcPts val="0"/>
                        </a:spcBef>
                        <a:spcAft>
                          <a:spcPts val="0"/>
                        </a:spcAft>
                        <a:buNone/>
                      </a:pPr>
                      <a:r>
                        <a:rPr lang="en-US" sz="1800">
                          <a:latin typeface="Garamond"/>
                          <a:ea typeface="Garamond"/>
                          <a:cs typeface="Garamond"/>
                          <a:sym typeface="Garamond"/>
                        </a:rPr>
                        <a:t>Up to 5% of the property cost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0" marR="0" lvl="0" indent="0" algn="just" rtl="0">
                        <a:spcBef>
                          <a:spcPts val="0"/>
                        </a:spcBef>
                        <a:spcAft>
                          <a:spcPts val="0"/>
                        </a:spcAft>
                        <a:buNone/>
                      </a:pP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extLst>
                  <a:ext uri="{0D108BD9-81ED-4DB2-BD59-A6C34878D82A}">
                    <a16:rowId xmlns:a16="http://schemas.microsoft.com/office/drawing/2014/main" xmlns="" val="10003"/>
                  </a:ext>
                </a:extLst>
              </a:tr>
              <a:tr h="766000">
                <a:tc>
                  <a:txBody>
                    <a:bodyPr/>
                    <a:lstStyle/>
                    <a:p>
                      <a:pPr marL="85090" marR="124460" lvl="0" indent="0" algn="just" rtl="0">
                        <a:lnSpc>
                          <a:spcPct val="100099"/>
                        </a:lnSpc>
                        <a:spcBef>
                          <a:spcPts val="0"/>
                        </a:spcBef>
                        <a:spcAft>
                          <a:spcPts val="0"/>
                        </a:spcAft>
                        <a:buNone/>
                      </a:pPr>
                      <a:r>
                        <a:rPr lang="en-US" sz="1800">
                          <a:latin typeface="Garamond"/>
                          <a:ea typeface="Garamond"/>
                          <a:cs typeface="Garamond"/>
                          <a:sym typeface="Garamond"/>
                        </a:rPr>
                        <a:t>Non-compliance with the aforesaid order of RERA</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85090" marR="471805" lvl="0" indent="0" algn="just" rtl="0">
                        <a:lnSpc>
                          <a:spcPct val="100099"/>
                        </a:lnSpc>
                        <a:spcBef>
                          <a:spcPts val="0"/>
                        </a:spcBef>
                        <a:spcAft>
                          <a:spcPts val="0"/>
                        </a:spcAft>
                        <a:buNone/>
                      </a:pPr>
                      <a:r>
                        <a:rPr lang="en-US" sz="1800">
                          <a:latin typeface="Garamond"/>
                          <a:ea typeface="Garamond"/>
                          <a:cs typeface="Garamond"/>
                          <a:sym typeface="Garamond"/>
                        </a:rPr>
                        <a:t>Up to 5% of the estimated project cost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85725" marR="0" lvl="0" indent="0" algn="just" rtl="0">
                        <a:lnSpc>
                          <a:spcPct val="100000"/>
                        </a:lnSpc>
                        <a:spcBef>
                          <a:spcPts val="0"/>
                        </a:spcBef>
                        <a:spcAft>
                          <a:spcPts val="0"/>
                        </a:spcAft>
                        <a:buNone/>
                      </a:pPr>
                      <a:r>
                        <a:rPr lang="en-US" sz="1800">
                          <a:latin typeface="Garamond"/>
                          <a:ea typeface="Garamond"/>
                          <a:cs typeface="Garamond"/>
                          <a:sym typeface="Garamond"/>
                        </a:rPr>
                        <a:t>Up to 5% of cost</a:t>
                      </a:r>
                      <a:endParaRPr sz="1800">
                        <a:latin typeface="Garamond"/>
                        <a:ea typeface="Garamond"/>
                        <a:cs typeface="Garamond"/>
                        <a:sym typeface="Garamond"/>
                      </a:endParaRPr>
                    </a:p>
                    <a:p>
                      <a:pPr marL="85725" marR="0" lvl="0" indent="0" algn="just" rtl="0">
                        <a:lnSpc>
                          <a:spcPct val="100000"/>
                        </a:lnSpc>
                        <a:spcBef>
                          <a:spcPts val="0"/>
                        </a:spcBef>
                        <a:spcAft>
                          <a:spcPts val="0"/>
                        </a:spcAft>
                        <a:buNone/>
                      </a:pPr>
                      <a:r>
                        <a:rPr lang="en-US" sz="1800">
                          <a:latin typeface="Garamond"/>
                          <a:ea typeface="Garamond"/>
                          <a:cs typeface="Garamond"/>
                          <a:sym typeface="Garamond"/>
                        </a:rPr>
                        <a:t>property cost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86360" marR="0" lvl="0" indent="0" algn="just" rtl="0">
                        <a:lnSpc>
                          <a:spcPct val="100000"/>
                        </a:lnSpc>
                        <a:spcBef>
                          <a:spcPts val="0"/>
                        </a:spcBef>
                        <a:spcAft>
                          <a:spcPts val="0"/>
                        </a:spcAft>
                        <a:buNone/>
                      </a:pPr>
                      <a:r>
                        <a:rPr lang="en-US" sz="1800">
                          <a:latin typeface="Garamond"/>
                          <a:ea typeface="Garamond"/>
                          <a:cs typeface="Garamond"/>
                          <a:sym typeface="Garamond"/>
                        </a:rPr>
                        <a:t>Up to 5% of cost</a:t>
                      </a:r>
                      <a:endParaRPr sz="1800">
                        <a:latin typeface="Garamond"/>
                        <a:ea typeface="Garamond"/>
                        <a:cs typeface="Garamond"/>
                        <a:sym typeface="Garamond"/>
                      </a:endParaRPr>
                    </a:p>
                    <a:p>
                      <a:pPr marL="86360" marR="0" lvl="0" indent="0" algn="just" rtl="0">
                        <a:lnSpc>
                          <a:spcPct val="100000"/>
                        </a:lnSpc>
                        <a:spcBef>
                          <a:spcPts val="0"/>
                        </a:spcBef>
                        <a:spcAft>
                          <a:spcPts val="0"/>
                        </a:spcAft>
                        <a:buNone/>
                      </a:pPr>
                      <a:r>
                        <a:rPr lang="en-US" sz="1800">
                          <a:latin typeface="Garamond"/>
                          <a:ea typeface="Garamond"/>
                          <a:cs typeface="Garamond"/>
                          <a:sym typeface="Garamond"/>
                        </a:rPr>
                        <a:t>property cost</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extLst>
                  <a:ext uri="{0D108BD9-81ED-4DB2-BD59-A6C34878D82A}">
                    <a16:rowId xmlns:a16="http://schemas.microsoft.com/office/drawing/2014/main" xmlns="" val="10004"/>
                  </a:ext>
                </a:extLst>
              </a:tr>
              <a:tr h="1202400">
                <a:tc>
                  <a:txBody>
                    <a:bodyPr/>
                    <a:lstStyle/>
                    <a:p>
                      <a:pPr marL="85090" marR="124460" lvl="0" indent="0" algn="just" rtl="0">
                        <a:lnSpc>
                          <a:spcPct val="100000"/>
                        </a:lnSpc>
                        <a:spcBef>
                          <a:spcPts val="0"/>
                        </a:spcBef>
                        <a:spcAft>
                          <a:spcPts val="0"/>
                        </a:spcAft>
                        <a:buNone/>
                      </a:pPr>
                      <a:r>
                        <a:rPr lang="en-US" sz="1800">
                          <a:latin typeface="Garamond"/>
                          <a:ea typeface="Garamond"/>
                          <a:cs typeface="Garamond"/>
                          <a:sym typeface="Garamond"/>
                        </a:rPr>
                        <a:t>Non-compliance with the aforesaid order of the Appellate Tribunal</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5090" marR="123825" lvl="0" indent="0" algn="just" rtl="0">
                        <a:lnSpc>
                          <a:spcPct val="100000"/>
                        </a:lnSpc>
                        <a:spcBef>
                          <a:spcPts val="0"/>
                        </a:spcBef>
                        <a:spcAft>
                          <a:spcPts val="0"/>
                        </a:spcAft>
                        <a:buNone/>
                      </a:pPr>
                      <a:r>
                        <a:rPr lang="en-US" sz="1800">
                          <a:latin typeface="Garamond"/>
                          <a:ea typeface="Garamond"/>
                          <a:cs typeface="Garamond"/>
                          <a:sym typeface="Garamond"/>
                        </a:rPr>
                        <a:t>Up to 10% of cost and imprisonment of up of up to 3 years or both</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5725" marR="124460" lvl="0" indent="0" algn="just" rtl="0">
                        <a:lnSpc>
                          <a:spcPct val="100000"/>
                        </a:lnSpc>
                        <a:spcBef>
                          <a:spcPts val="0"/>
                        </a:spcBef>
                        <a:spcAft>
                          <a:spcPts val="0"/>
                        </a:spcAft>
                        <a:buNone/>
                      </a:pPr>
                      <a:r>
                        <a:rPr lang="en-US" sz="1800">
                          <a:latin typeface="Garamond"/>
                          <a:ea typeface="Garamond"/>
                          <a:cs typeface="Garamond"/>
                          <a:sym typeface="Garamond"/>
                        </a:rPr>
                        <a:t>Up to 10% of cost and imprisonment of up of up to 1 years or both</a:t>
                      </a:r>
                      <a:endParaRPr sz="180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86360" marR="124460" lvl="0" indent="0" algn="just" rtl="0">
                        <a:lnSpc>
                          <a:spcPct val="100000"/>
                        </a:lnSpc>
                        <a:spcBef>
                          <a:spcPts val="0"/>
                        </a:spcBef>
                        <a:spcAft>
                          <a:spcPts val="0"/>
                        </a:spcAft>
                        <a:buNone/>
                      </a:pPr>
                      <a:r>
                        <a:rPr lang="en-US" sz="1800" dirty="0">
                          <a:latin typeface="Garamond"/>
                          <a:ea typeface="Garamond"/>
                          <a:cs typeface="Garamond"/>
                          <a:sym typeface="Garamond"/>
                        </a:rPr>
                        <a:t>Up to 10% of cost and imprisonment of up of up to 3 years or both</a:t>
                      </a:r>
                      <a:endParaRPr sz="1800" dirty="0">
                        <a:latin typeface="Garamond"/>
                        <a:ea typeface="Garamond"/>
                        <a:cs typeface="Garamond"/>
                        <a:sym typeface="Garamond"/>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xmlns="" val="168790073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grpSp>
        <p:nvGrpSpPr>
          <p:cNvPr id="4" name="Google Shape;691;p74"/>
          <p:cNvGrpSpPr/>
          <p:nvPr/>
        </p:nvGrpSpPr>
        <p:grpSpPr>
          <a:xfrm>
            <a:off x="480956" y="1255179"/>
            <a:ext cx="7184594" cy="5351986"/>
            <a:chOff x="115969" y="0"/>
            <a:chExt cx="7184594" cy="5351986"/>
          </a:xfrm>
        </p:grpSpPr>
        <p:sp>
          <p:nvSpPr>
            <p:cNvPr id="6" name="Google Shape;692;p74"/>
            <p:cNvSpPr/>
            <p:nvPr/>
          </p:nvSpPr>
          <p:spPr>
            <a:xfrm rot="5400000">
              <a:off x="305679" y="915365"/>
              <a:ext cx="826770" cy="941248"/>
            </a:xfrm>
            <a:prstGeom prst="bentUpArrow">
              <a:avLst>
                <a:gd name="adj1" fmla="val 32840"/>
                <a:gd name="adj2" fmla="val 25000"/>
                <a:gd name="adj3" fmla="val 35780"/>
              </a:avLst>
            </a:prstGeom>
            <a:solidFill>
              <a:srgbClr val="C8D1D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93;p74"/>
            <p:cNvSpPr/>
            <p:nvPr/>
          </p:nvSpPr>
          <p:spPr>
            <a:xfrm>
              <a:off x="115969" y="0"/>
              <a:ext cx="1391794" cy="974210"/>
            </a:xfrm>
            <a:prstGeom prst="roundRect">
              <a:avLst>
                <a:gd name="adj" fmla="val 16670"/>
              </a:avLst>
            </a:prstGeom>
            <a:solidFill>
              <a:srgbClr val="F37A4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94;p74"/>
            <p:cNvSpPr txBox="1"/>
            <p:nvPr/>
          </p:nvSpPr>
          <p:spPr>
            <a:xfrm>
              <a:off x="163535" y="47566"/>
              <a:ext cx="1296662" cy="879078"/>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aramond"/>
                <a:buNone/>
              </a:pPr>
              <a:r>
                <a:rPr lang="en-US" sz="1800">
                  <a:solidFill>
                    <a:schemeClr val="lt1"/>
                  </a:solidFill>
                  <a:latin typeface="Garamond"/>
                  <a:ea typeface="Garamond"/>
                  <a:cs typeface="Garamond"/>
                  <a:sym typeface="Garamond"/>
                </a:rPr>
                <a:t>Regulation</a:t>
              </a:r>
              <a:endParaRPr/>
            </a:p>
          </p:txBody>
        </p:sp>
        <p:sp>
          <p:nvSpPr>
            <p:cNvPr id="10" name="Google Shape;695;p74"/>
            <p:cNvSpPr/>
            <p:nvPr/>
          </p:nvSpPr>
          <p:spPr>
            <a:xfrm>
              <a:off x="1800408" y="69885"/>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96;p74"/>
            <p:cNvSpPr txBox="1"/>
            <p:nvPr/>
          </p:nvSpPr>
          <p:spPr>
            <a:xfrm>
              <a:off x="1800408" y="69885"/>
              <a:ext cx="2514692" cy="787400"/>
            </a:xfrm>
            <a:prstGeom prst="rect">
              <a:avLst/>
            </a:prstGeom>
            <a:noFill/>
            <a:ln>
              <a:noFill/>
            </a:ln>
          </p:spPr>
          <p:txBody>
            <a:bodyPr spcFirstLastPara="1" wrap="square" lIns="57150" tIns="57150" rIns="57150" bIns="57150" anchor="ctr" anchorCtr="0">
              <a:noAutofit/>
            </a:bodyPr>
            <a:lstStyle/>
            <a:p>
              <a:pPr marL="114300" marR="0" lvl="1" indent="-114300" algn="l" rtl="0">
                <a:lnSpc>
                  <a:spcPct val="90000"/>
                </a:lnSpc>
                <a:spcBef>
                  <a:spcPts val="0"/>
                </a:spcBef>
                <a:spcAft>
                  <a:spcPts val="0"/>
                </a:spcAft>
                <a:buClr>
                  <a:schemeClr val="dk1"/>
                </a:buClr>
                <a:buSzPts val="1500"/>
                <a:buFont typeface="Garamond"/>
                <a:buChar char="•"/>
              </a:pPr>
              <a:r>
                <a:rPr lang="en-US" sz="1500" b="0" i="0" u="none" strike="noStrike" cap="none">
                  <a:solidFill>
                    <a:schemeClr val="dk1"/>
                  </a:solidFill>
                  <a:latin typeface="Garamond"/>
                  <a:ea typeface="Garamond"/>
                  <a:cs typeface="Garamond"/>
                  <a:sym typeface="Garamond"/>
                </a:rPr>
                <a:t>Sec 3 to Sec 8 – Registration,  Rejection, Extension, Revocation</a:t>
              </a:r>
              <a:endParaRPr/>
            </a:p>
          </p:txBody>
        </p:sp>
        <p:sp>
          <p:nvSpPr>
            <p:cNvPr id="12" name="Google Shape;697;p74"/>
            <p:cNvSpPr/>
            <p:nvPr/>
          </p:nvSpPr>
          <p:spPr>
            <a:xfrm rot="5400000">
              <a:off x="1820208" y="2009725"/>
              <a:ext cx="826770" cy="941248"/>
            </a:xfrm>
            <a:prstGeom prst="bentUpArrow">
              <a:avLst>
                <a:gd name="adj1" fmla="val 32840"/>
                <a:gd name="adj2" fmla="val 25000"/>
                <a:gd name="adj3" fmla="val 35780"/>
              </a:avLst>
            </a:prstGeom>
            <a:solidFill>
              <a:srgbClr val="C8D1D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698;p74"/>
            <p:cNvSpPr/>
            <p:nvPr/>
          </p:nvSpPr>
          <p:spPr>
            <a:xfrm>
              <a:off x="1601159" y="1092504"/>
              <a:ext cx="1391794" cy="974210"/>
            </a:xfrm>
            <a:prstGeom prst="roundRect">
              <a:avLst>
                <a:gd name="adj" fmla="val 16670"/>
              </a:avLst>
            </a:prstGeom>
            <a:solidFill>
              <a:srgbClr val="7F7F7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699;p74"/>
            <p:cNvSpPr txBox="1"/>
            <p:nvPr/>
          </p:nvSpPr>
          <p:spPr>
            <a:xfrm>
              <a:off x="1648725" y="1140070"/>
              <a:ext cx="1296662" cy="879078"/>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aramond"/>
                <a:buNone/>
              </a:pPr>
              <a:r>
                <a:rPr lang="en-US" sz="1800">
                  <a:solidFill>
                    <a:schemeClr val="lt1"/>
                  </a:solidFill>
                  <a:latin typeface="Garamond"/>
                  <a:ea typeface="Garamond"/>
                  <a:cs typeface="Garamond"/>
                  <a:sym typeface="Garamond"/>
                </a:rPr>
                <a:t>Promotion</a:t>
              </a:r>
              <a:endParaRPr/>
            </a:p>
          </p:txBody>
        </p:sp>
        <p:sp>
          <p:nvSpPr>
            <p:cNvPr id="15" name="Google Shape;700;p74"/>
            <p:cNvSpPr/>
            <p:nvPr/>
          </p:nvSpPr>
          <p:spPr>
            <a:xfrm>
              <a:off x="2992959" y="1186143"/>
              <a:ext cx="1012258" cy="78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701;p74"/>
            <p:cNvSpPr/>
            <p:nvPr/>
          </p:nvSpPr>
          <p:spPr>
            <a:xfrm rot="5400000">
              <a:off x="3334737" y="3104085"/>
              <a:ext cx="826770" cy="941248"/>
            </a:xfrm>
            <a:prstGeom prst="bentUpArrow">
              <a:avLst>
                <a:gd name="adj1" fmla="val 32840"/>
                <a:gd name="adj2" fmla="val 25000"/>
                <a:gd name="adj3" fmla="val 35780"/>
              </a:avLst>
            </a:prstGeom>
            <a:solidFill>
              <a:srgbClr val="C8D1D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702;p74"/>
            <p:cNvSpPr/>
            <p:nvPr/>
          </p:nvSpPr>
          <p:spPr>
            <a:xfrm>
              <a:off x="3115689" y="2187594"/>
              <a:ext cx="1391794" cy="974210"/>
            </a:xfrm>
            <a:prstGeom prst="roundRect">
              <a:avLst>
                <a:gd name="adj" fmla="val 16670"/>
              </a:avLst>
            </a:prstGeom>
            <a:solidFill>
              <a:srgbClr val="F37A4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703;p74"/>
            <p:cNvSpPr txBox="1"/>
            <p:nvPr/>
          </p:nvSpPr>
          <p:spPr>
            <a:xfrm>
              <a:off x="3163255" y="2235160"/>
              <a:ext cx="1296662" cy="879078"/>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aramond"/>
                <a:buNone/>
              </a:pPr>
              <a:r>
                <a:rPr lang="en-US" sz="1800">
                  <a:solidFill>
                    <a:schemeClr val="lt1"/>
                  </a:solidFill>
                  <a:latin typeface="Garamond"/>
                  <a:ea typeface="Garamond"/>
                  <a:cs typeface="Garamond"/>
                  <a:sym typeface="Garamond"/>
                </a:rPr>
                <a:t>Efficient </a:t>
              </a:r>
              <a:endParaRPr sz="1800">
                <a:solidFill>
                  <a:schemeClr val="lt1"/>
                </a:solidFill>
                <a:latin typeface="Garamond"/>
                <a:ea typeface="Garamond"/>
                <a:cs typeface="Garamond"/>
                <a:sym typeface="Garamond"/>
              </a:endParaRPr>
            </a:p>
          </p:txBody>
        </p:sp>
        <p:sp>
          <p:nvSpPr>
            <p:cNvPr id="19" name="Google Shape;704;p74"/>
            <p:cNvSpPr/>
            <p:nvPr/>
          </p:nvSpPr>
          <p:spPr>
            <a:xfrm>
              <a:off x="4507488" y="2280503"/>
              <a:ext cx="1012258" cy="78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705;p74"/>
            <p:cNvSpPr/>
            <p:nvPr/>
          </p:nvSpPr>
          <p:spPr>
            <a:xfrm rot="5400000">
              <a:off x="4849267" y="4198446"/>
              <a:ext cx="826770" cy="941248"/>
            </a:xfrm>
            <a:prstGeom prst="bentUpArrow">
              <a:avLst>
                <a:gd name="adj1" fmla="val 32840"/>
                <a:gd name="adj2" fmla="val 25000"/>
                <a:gd name="adj3" fmla="val 35780"/>
              </a:avLst>
            </a:prstGeom>
            <a:solidFill>
              <a:srgbClr val="C8D1D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706;p74"/>
            <p:cNvSpPr/>
            <p:nvPr/>
          </p:nvSpPr>
          <p:spPr>
            <a:xfrm>
              <a:off x="4630218" y="3281955"/>
              <a:ext cx="1391794" cy="974210"/>
            </a:xfrm>
            <a:prstGeom prst="roundRect">
              <a:avLst>
                <a:gd name="adj" fmla="val 16670"/>
              </a:avLst>
            </a:prstGeom>
            <a:solidFill>
              <a:srgbClr val="7F7F7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707;p74"/>
            <p:cNvSpPr txBox="1"/>
            <p:nvPr/>
          </p:nvSpPr>
          <p:spPr>
            <a:xfrm>
              <a:off x="4677784" y="3329521"/>
              <a:ext cx="1296662" cy="879078"/>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aramond"/>
                <a:buNone/>
              </a:pPr>
              <a:r>
                <a:rPr lang="en-US" sz="1800">
                  <a:solidFill>
                    <a:schemeClr val="lt1"/>
                  </a:solidFill>
                  <a:latin typeface="Garamond"/>
                  <a:ea typeface="Garamond"/>
                  <a:cs typeface="Garamond"/>
                  <a:sym typeface="Garamond"/>
                </a:rPr>
                <a:t>Transparent </a:t>
              </a:r>
              <a:endParaRPr sz="1800">
                <a:solidFill>
                  <a:schemeClr val="lt1"/>
                </a:solidFill>
                <a:latin typeface="Garamond"/>
                <a:ea typeface="Garamond"/>
                <a:cs typeface="Garamond"/>
                <a:sym typeface="Garamond"/>
              </a:endParaRPr>
            </a:p>
          </p:txBody>
        </p:sp>
        <p:sp>
          <p:nvSpPr>
            <p:cNvPr id="23" name="Google Shape;708;p74"/>
            <p:cNvSpPr/>
            <p:nvPr/>
          </p:nvSpPr>
          <p:spPr>
            <a:xfrm>
              <a:off x="6022017" y="3374863"/>
              <a:ext cx="1012258" cy="78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709;p74"/>
            <p:cNvSpPr/>
            <p:nvPr/>
          </p:nvSpPr>
          <p:spPr>
            <a:xfrm>
              <a:off x="5908769" y="4377776"/>
              <a:ext cx="1391794" cy="974210"/>
            </a:xfrm>
            <a:prstGeom prst="roundRect">
              <a:avLst>
                <a:gd name="adj" fmla="val 16670"/>
              </a:avLst>
            </a:prstGeom>
            <a:solidFill>
              <a:srgbClr val="F37A4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710;p74"/>
            <p:cNvSpPr txBox="1"/>
            <p:nvPr/>
          </p:nvSpPr>
          <p:spPr>
            <a:xfrm>
              <a:off x="5956335" y="4425342"/>
              <a:ext cx="1296662" cy="879078"/>
            </a:xfrm>
            <a:prstGeom prst="rect">
              <a:avLst/>
            </a:prstGeom>
            <a:noFill/>
            <a:ln>
              <a:noFill/>
            </a:ln>
          </p:spPr>
          <p:txBody>
            <a:bodyPr spcFirstLastPara="1" wrap="square" lIns="68575" tIns="68575" rIns="68575" bIns="68575" anchor="ctr" anchorCtr="0">
              <a:noAutofit/>
            </a:bodyPr>
            <a:lstStyle/>
            <a:p>
              <a:pPr marL="0" marR="0" lvl="0" indent="0" algn="ctr" rtl="0">
                <a:lnSpc>
                  <a:spcPct val="90000"/>
                </a:lnSpc>
                <a:spcBef>
                  <a:spcPts val="0"/>
                </a:spcBef>
                <a:spcAft>
                  <a:spcPts val="0"/>
                </a:spcAft>
                <a:buClr>
                  <a:schemeClr val="lt1"/>
                </a:buClr>
                <a:buSzPts val="1800"/>
                <a:buFont typeface="Garamond"/>
                <a:buNone/>
              </a:pPr>
              <a:r>
                <a:rPr lang="en-US" sz="1800">
                  <a:solidFill>
                    <a:schemeClr val="lt1"/>
                  </a:solidFill>
                  <a:latin typeface="Garamond"/>
                  <a:ea typeface="Garamond"/>
                  <a:cs typeface="Garamond"/>
                  <a:sym typeface="Garamond"/>
                </a:rPr>
                <a:t>Protect The Interest Of Consumers </a:t>
              </a:r>
              <a:endParaRPr sz="1800">
                <a:solidFill>
                  <a:schemeClr val="lt1"/>
                </a:solidFill>
                <a:latin typeface="Garamond"/>
                <a:ea typeface="Garamond"/>
                <a:cs typeface="Garamond"/>
                <a:sym typeface="Garamond"/>
              </a:endParaRPr>
            </a:p>
          </p:txBody>
        </p:sp>
      </p:grpSp>
      <p:grpSp>
        <p:nvGrpSpPr>
          <p:cNvPr id="26" name="Google Shape;711;p74"/>
          <p:cNvGrpSpPr/>
          <p:nvPr/>
        </p:nvGrpSpPr>
        <p:grpSpPr>
          <a:xfrm>
            <a:off x="3751916" y="2449183"/>
            <a:ext cx="2514692" cy="787400"/>
            <a:chOff x="1773565" y="93570"/>
            <a:chExt cx="2514692" cy="787400"/>
          </a:xfrm>
        </p:grpSpPr>
        <p:sp>
          <p:nvSpPr>
            <p:cNvPr id="27" name="Google Shape;712;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713;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57150" marR="0" lvl="1" indent="-95250" algn="l" rtl="0">
                <a:lnSpc>
                  <a:spcPct val="90000"/>
                </a:lnSpc>
                <a:spcBef>
                  <a:spcPts val="0"/>
                </a:spcBef>
                <a:spcAft>
                  <a:spcPts val="0"/>
                </a:spcAft>
                <a:buClr>
                  <a:schemeClr val="dk1"/>
                </a:buClr>
                <a:buSzPts val="1500"/>
                <a:buFont typeface="Garamond"/>
                <a:buChar char="•"/>
              </a:pPr>
              <a:r>
                <a:rPr lang="en-US" sz="1500" b="0" i="0" u="none" strike="noStrike" cap="none">
                  <a:solidFill>
                    <a:schemeClr val="dk1"/>
                  </a:solidFill>
                  <a:latin typeface="Garamond"/>
                  <a:ea typeface="Garamond"/>
                  <a:cs typeface="Garamond"/>
                  <a:sym typeface="Garamond"/>
                </a:rPr>
                <a:t>Sec 32 of the Act</a:t>
              </a:r>
              <a:r>
                <a:rPr lang="en-US" sz="1100" b="0" i="0" u="none" strike="noStrike" cap="none">
                  <a:solidFill>
                    <a:schemeClr val="dk1"/>
                  </a:solidFill>
                  <a:latin typeface="Garamond"/>
                  <a:ea typeface="Garamond"/>
                  <a:cs typeface="Garamond"/>
                  <a:sym typeface="Garamond"/>
                </a:rPr>
                <a:t> </a:t>
              </a:r>
              <a:endParaRPr sz="1100" b="0" i="0" u="none" strike="noStrike" cap="none">
                <a:solidFill>
                  <a:schemeClr val="dk1"/>
                </a:solidFill>
                <a:latin typeface="Garamond"/>
                <a:ea typeface="Garamond"/>
                <a:cs typeface="Garamond"/>
                <a:sym typeface="Garamond"/>
              </a:endParaRPr>
            </a:p>
          </p:txBody>
        </p:sp>
      </p:grpSp>
      <p:grpSp>
        <p:nvGrpSpPr>
          <p:cNvPr id="29" name="Google Shape;714;p74"/>
          <p:cNvGrpSpPr/>
          <p:nvPr/>
        </p:nvGrpSpPr>
        <p:grpSpPr>
          <a:xfrm>
            <a:off x="7641526" y="1331925"/>
            <a:ext cx="2514692" cy="787400"/>
            <a:chOff x="1773565" y="93570"/>
            <a:chExt cx="2514692" cy="787400"/>
          </a:xfrm>
        </p:grpSpPr>
        <p:sp>
          <p:nvSpPr>
            <p:cNvPr id="30" name="Google Shape;715;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716;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57150" marR="0" lvl="1" indent="-69850" algn="l" rtl="0">
                <a:lnSpc>
                  <a:spcPct val="90000"/>
                </a:lnSpc>
                <a:spcBef>
                  <a:spcPts val="0"/>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70 / 30 Collections</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Compliances – Quarterly Filing </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Annual Audit</a:t>
              </a:r>
              <a:endParaRPr sz="1100" b="0" i="0" u="none" strike="noStrike" cap="none">
                <a:solidFill>
                  <a:schemeClr val="dk1"/>
                </a:solidFill>
                <a:latin typeface="Garamond"/>
                <a:ea typeface="Garamond"/>
                <a:cs typeface="Garamond"/>
                <a:sym typeface="Garamond"/>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Follow mandatory Practices under RERA</a:t>
              </a:r>
              <a:endParaRPr sz="1100" b="0" i="0" u="none" strike="noStrike" cap="none">
                <a:solidFill>
                  <a:schemeClr val="dk1"/>
                </a:solidFill>
                <a:latin typeface="Garamond"/>
                <a:ea typeface="Garamond"/>
                <a:cs typeface="Garamond"/>
                <a:sym typeface="Garamond"/>
              </a:endParaRPr>
            </a:p>
          </p:txBody>
        </p:sp>
      </p:grpSp>
      <p:grpSp>
        <p:nvGrpSpPr>
          <p:cNvPr id="32" name="Google Shape;717;p74"/>
          <p:cNvGrpSpPr/>
          <p:nvPr/>
        </p:nvGrpSpPr>
        <p:grpSpPr>
          <a:xfrm>
            <a:off x="4903967" y="1331925"/>
            <a:ext cx="2514692" cy="787400"/>
            <a:chOff x="1773565" y="93570"/>
            <a:chExt cx="2514692" cy="787400"/>
          </a:xfrm>
        </p:grpSpPr>
        <p:sp>
          <p:nvSpPr>
            <p:cNvPr id="33" name="Google Shape;718;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719;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0" marR="0" lvl="1" indent="0" algn="l" rtl="0">
                <a:lnSpc>
                  <a:spcPct val="90000"/>
                </a:lnSpc>
                <a:spcBef>
                  <a:spcPts val="0"/>
                </a:spcBef>
                <a:spcAft>
                  <a:spcPts val="0"/>
                </a:spcAft>
                <a:buNone/>
              </a:pPr>
              <a:r>
                <a:rPr lang="en-US" sz="1500" b="0" i="0" u="none" strike="noStrike" cap="none">
                  <a:solidFill>
                    <a:schemeClr val="dk1"/>
                  </a:solidFill>
                  <a:latin typeface="Garamond"/>
                  <a:ea typeface="Garamond"/>
                  <a:cs typeface="Garamond"/>
                  <a:sym typeface="Garamond"/>
                </a:rPr>
                <a:t>Advertisement, Modification, Transfer, Agents, Agreement for Sale, Transfer of Titles</a:t>
              </a:r>
              <a:endParaRPr/>
            </a:p>
          </p:txBody>
        </p:sp>
      </p:grpSp>
      <p:grpSp>
        <p:nvGrpSpPr>
          <p:cNvPr id="35" name="Google Shape;720;p74"/>
          <p:cNvGrpSpPr/>
          <p:nvPr/>
        </p:nvGrpSpPr>
        <p:grpSpPr>
          <a:xfrm>
            <a:off x="6722926" y="4649743"/>
            <a:ext cx="2514692" cy="787400"/>
            <a:chOff x="1773565" y="93570"/>
            <a:chExt cx="2514692" cy="787400"/>
          </a:xfrm>
        </p:grpSpPr>
        <p:sp>
          <p:nvSpPr>
            <p:cNvPr id="36" name="Google Shape;721;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22;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57150" marR="0" lvl="1" indent="-76200" algn="l" rtl="0">
                <a:lnSpc>
                  <a:spcPct val="90000"/>
                </a:lnSpc>
                <a:spcBef>
                  <a:spcPts val="0"/>
                </a:spcBef>
                <a:spcAft>
                  <a:spcPts val="0"/>
                </a:spcAft>
                <a:buClr>
                  <a:schemeClr val="dk1"/>
                </a:buClr>
                <a:buSzPts val="1200"/>
                <a:buFont typeface="Garamond"/>
                <a:buChar char="•"/>
              </a:pPr>
              <a:r>
                <a:rPr lang="en-US" sz="1200" b="0" i="0" u="none" strike="noStrike" cap="none">
                  <a:solidFill>
                    <a:schemeClr val="dk1"/>
                  </a:solidFill>
                  <a:latin typeface="Garamond"/>
                  <a:ea typeface="Garamond"/>
                  <a:cs typeface="Garamond"/>
                  <a:sym typeface="Garamond"/>
                </a:rPr>
                <a:t>Information available online</a:t>
              </a:r>
              <a:endParaRPr/>
            </a:p>
            <a:p>
              <a:pPr marL="57150" marR="0" lvl="1" indent="-76200" algn="l" rtl="0">
                <a:lnSpc>
                  <a:spcPct val="90000"/>
                </a:lnSpc>
                <a:spcBef>
                  <a:spcPts val="180"/>
                </a:spcBef>
                <a:spcAft>
                  <a:spcPts val="0"/>
                </a:spcAft>
                <a:buClr>
                  <a:schemeClr val="dk1"/>
                </a:buClr>
                <a:buSzPts val="1200"/>
                <a:buFont typeface="Garamond"/>
                <a:buChar char="•"/>
              </a:pPr>
              <a:r>
                <a:rPr lang="en-US" sz="1200" b="0" i="0" u="none" strike="noStrike" cap="none">
                  <a:solidFill>
                    <a:schemeClr val="dk1"/>
                  </a:solidFill>
                  <a:latin typeface="Garamond"/>
                  <a:ea typeface="Garamond"/>
                  <a:cs typeface="Garamond"/>
                  <a:sym typeface="Garamond"/>
                </a:rPr>
                <a:t>Functions and Duties of Promoters</a:t>
              </a:r>
              <a:endParaRPr/>
            </a:p>
            <a:p>
              <a:pPr marL="57150" marR="0" lvl="1" indent="-76200" algn="l" rtl="0">
                <a:lnSpc>
                  <a:spcPct val="90000"/>
                </a:lnSpc>
                <a:spcBef>
                  <a:spcPts val="180"/>
                </a:spcBef>
                <a:spcAft>
                  <a:spcPts val="0"/>
                </a:spcAft>
                <a:buClr>
                  <a:schemeClr val="dk1"/>
                </a:buClr>
                <a:buSzPts val="1200"/>
                <a:buFont typeface="Garamond"/>
                <a:buChar char="•"/>
              </a:pPr>
              <a:r>
                <a:rPr lang="en-US" sz="1200" b="0" i="0" u="none" strike="noStrike" cap="none">
                  <a:solidFill>
                    <a:schemeClr val="dk1"/>
                  </a:solidFill>
                  <a:latin typeface="Garamond"/>
                  <a:ea typeface="Garamond"/>
                  <a:cs typeface="Garamond"/>
                  <a:sym typeface="Garamond"/>
                </a:rPr>
                <a:t>Rights and Duties of Allottees</a:t>
              </a:r>
              <a:endParaRPr sz="1200" b="0" i="0" u="none" strike="noStrike" cap="none">
                <a:solidFill>
                  <a:schemeClr val="dk1"/>
                </a:solidFill>
                <a:latin typeface="Garamond"/>
                <a:ea typeface="Garamond"/>
                <a:cs typeface="Garamond"/>
                <a:sym typeface="Garamond"/>
              </a:endParaRPr>
            </a:p>
          </p:txBody>
        </p:sp>
      </p:grpSp>
      <p:grpSp>
        <p:nvGrpSpPr>
          <p:cNvPr id="38" name="Google Shape;723;p74"/>
          <p:cNvGrpSpPr/>
          <p:nvPr/>
        </p:nvGrpSpPr>
        <p:grpSpPr>
          <a:xfrm>
            <a:off x="7903682" y="5765629"/>
            <a:ext cx="2373345" cy="787400"/>
            <a:chOff x="1773565" y="93570"/>
            <a:chExt cx="2514692" cy="787400"/>
          </a:xfrm>
        </p:grpSpPr>
        <p:sp>
          <p:nvSpPr>
            <p:cNvPr id="39" name="Google Shape;724;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25;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57150" marR="0" lvl="1" indent="-76200" algn="l" rtl="0">
                <a:lnSpc>
                  <a:spcPct val="90000"/>
                </a:lnSpc>
                <a:spcBef>
                  <a:spcPts val="0"/>
                </a:spcBef>
                <a:spcAft>
                  <a:spcPts val="0"/>
                </a:spcAft>
                <a:buClr>
                  <a:schemeClr val="dk1"/>
                </a:buClr>
                <a:buSzPts val="1200"/>
                <a:buFont typeface="Garamond"/>
                <a:buChar char="•"/>
              </a:pPr>
              <a:r>
                <a:rPr lang="en-US" sz="1200" b="0" i="0" u="none" strike="noStrike" cap="none">
                  <a:solidFill>
                    <a:schemeClr val="dk1"/>
                  </a:solidFill>
                  <a:latin typeface="Garamond"/>
                  <a:ea typeface="Garamond"/>
                  <a:cs typeface="Garamond"/>
                  <a:sym typeface="Garamond"/>
                </a:rPr>
                <a:t>Adjudication mechanism – </a:t>
              </a:r>
              <a:endParaRPr/>
            </a:p>
            <a:p>
              <a:pPr marL="57150" marR="0" lvl="1" indent="-76200" algn="l" rtl="0">
                <a:lnSpc>
                  <a:spcPct val="90000"/>
                </a:lnSpc>
                <a:spcBef>
                  <a:spcPts val="180"/>
                </a:spcBef>
                <a:spcAft>
                  <a:spcPts val="0"/>
                </a:spcAft>
                <a:buClr>
                  <a:schemeClr val="dk1"/>
                </a:buClr>
                <a:buSzPts val="1200"/>
                <a:buFont typeface="Garamond"/>
                <a:buChar char="•"/>
              </a:pPr>
              <a:r>
                <a:rPr lang="en-US" sz="1200" b="0" i="0" u="none" strike="noStrike" cap="none">
                  <a:solidFill>
                    <a:schemeClr val="dk1"/>
                  </a:solidFill>
                  <a:latin typeface="Garamond"/>
                  <a:ea typeface="Garamond"/>
                  <a:cs typeface="Garamond"/>
                  <a:sym typeface="Garamond"/>
                </a:rPr>
                <a:t>AO, Appellate </a:t>
              </a:r>
              <a:endParaRPr/>
            </a:p>
            <a:p>
              <a:pPr marL="57150" marR="0" lvl="1" indent="-76200" algn="l" rtl="0">
                <a:lnSpc>
                  <a:spcPct val="90000"/>
                </a:lnSpc>
                <a:spcBef>
                  <a:spcPts val="180"/>
                </a:spcBef>
                <a:spcAft>
                  <a:spcPts val="0"/>
                </a:spcAft>
                <a:buClr>
                  <a:schemeClr val="dk1"/>
                </a:buClr>
                <a:buSzPts val="1200"/>
                <a:buFont typeface="Garamond"/>
                <a:buChar char="•"/>
              </a:pPr>
              <a:r>
                <a:rPr lang="en-US" sz="1200" b="0" i="0" u="none" strike="noStrike" cap="none">
                  <a:solidFill>
                    <a:schemeClr val="dk1"/>
                  </a:solidFill>
                  <a:latin typeface="Garamond"/>
                  <a:ea typeface="Garamond"/>
                  <a:cs typeface="Garamond"/>
                  <a:sym typeface="Garamond"/>
                </a:rPr>
                <a:t>Conciliation of disputes</a:t>
              </a:r>
              <a:endParaRPr sz="1200" b="0" i="0" u="none" strike="noStrike" cap="none">
                <a:solidFill>
                  <a:schemeClr val="dk1"/>
                </a:solidFill>
                <a:latin typeface="Garamond"/>
                <a:ea typeface="Garamond"/>
                <a:cs typeface="Garamond"/>
                <a:sym typeface="Garamond"/>
              </a:endParaRPr>
            </a:p>
          </p:txBody>
        </p:sp>
      </p:grpSp>
      <p:grpSp>
        <p:nvGrpSpPr>
          <p:cNvPr id="41" name="Google Shape;726;p74"/>
          <p:cNvGrpSpPr/>
          <p:nvPr/>
        </p:nvGrpSpPr>
        <p:grpSpPr>
          <a:xfrm>
            <a:off x="5263720" y="3522638"/>
            <a:ext cx="2514692" cy="787400"/>
            <a:chOff x="1773565" y="93570"/>
            <a:chExt cx="2514692" cy="787400"/>
          </a:xfrm>
        </p:grpSpPr>
        <p:sp>
          <p:nvSpPr>
            <p:cNvPr id="42" name="Google Shape;727;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28;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57150" marR="0" lvl="1" indent="-95250" algn="l" rtl="0">
                <a:lnSpc>
                  <a:spcPct val="90000"/>
                </a:lnSpc>
                <a:spcBef>
                  <a:spcPts val="0"/>
                </a:spcBef>
                <a:spcAft>
                  <a:spcPts val="0"/>
                </a:spcAft>
                <a:buClr>
                  <a:schemeClr val="dk1"/>
                </a:buClr>
                <a:buSzPts val="1500"/>
                <a:buFont typeface="Garamond"/>
                <a:buChar char="•"/>
              </a:pPr>
              <a:r>
                <a:rPr lang="en-US" sz="1500" b="0" i="0" u="none" strike="noStrike" cap="none">
                  <a:solidFill>
                    <a:schemeClr val="dk1"/>
                  </a:solidFill>
                  <a:latin typeface="Garamond"/>
                  <a:ea typeface="Garamond"/>
                  <a:cs typeface="Garamond"/>
                  <a:sym typeface="Garamond"/>
                </a:rPr>
                <a:t>Timely delivery of the project</a:t>
              </a:r>
              <a:endParaRPr/>
            </a:p>
            <a:p>
              <a:pPr marL="57150" marR="0" lvl="1" indent="-95250" algn="l" rtl="0">
                <a:lnSpc>
                  <a:spcPct val="90000"/>
                </a:lnSpc>
                <a:spcBef>
                  <a:spcPts val="225"/>
                </a:spcBef>
                <a:spcAft>
                  <a:spcPts val="0"/>
                </a:spcAft>
                <a:buClr>
                  <a:schemeClr val="dk1"/>
                </a:buClr>
                <a:buSzPts val="1500"/>
                <a:buFont typeface="Garamond"/>
                <a:buChar char="•"/>
              </a:pPr>
              <a:r>
                <a:rPr lang="en-US" sz="1500" b="0" i="0" u="none" strike="noStrike" cap="none">
                  <a:solidFill>
                    <a:schemeClr val="dk1"/>
                  </a:solidFill>
                  <a:latin typeface="Garamond"/>
                  <a:ea typeface="Garamond"/>
                  <a:cs typeface="Garamond"/>
                  <a:sym typeface="Garamond"/>
                </a:rPr>
                <a:t>Equal Rate of Interest</a:t>
              </a:r>
              <a:endParaRPr/>
            </a:p>
            <a:p>
              <a:pPr marL="57150" marR="0" lvl="1" indent="0" algn="l" rtl="0">
                <a:lnSpc>
                  <a:spcPct val="90000"/>
                </a:lnSpc>
                <a:spcBef>
                  <a:spcPts val="225"/>
                </a:spcBef>
                <a:spcAft>
                  <a:spcPts val="0"/>
                </a:spcAft>
                <a:buClr>
                  <a:schemeClr val="dk1"/>
                </a:buClr>
                <a:buSzPts val="1100"/>
                <a:buFont typeface="Gill Sans"/>
                <a:buNone/>
              </a:pPr>
              <a:endParaRPr sz="1100" b="0" i="0" u="none" strike="noStrike" cap="none">
                <a:solidFill>
                  <a:schemeClr val="dk1"/>
                </a:solidFill>
                <a:latin typeface="Garamond"/>
                <a:ea typeface="Garamond"/>
                <a:cs typeface="Garamond"/>
                <a:sym typeface="Garamond"/>
              </a:endParaRPr>
            </a:p>
          </p:txBody>
        </p:sp>
      </p:grpSp>
      <p:grpSp>
        <p:nvGrpSpPr>
          <p:cNvPr id="44" name="Google Shape;729;p74"/>
          <p:cNvGrpSpPr/>
          <p:nvPr/>
        </p:nvGrpSpPr>
        <p:grpSpPr>
          <a:xfrm>
            <a:off x="6521066" y="2449183"/>
            <a:ext cx="2514692" cy="787400"/>
            <a:chOff x="1773565" y="93570"/>
            <a:chExt cx="2514692" cy="787400"/>
          </a:xfrm>
        </p:grpSpPr>
        <p:sp>
          <p:nvSpPr>
            <p:cNvPr id="45" name="Google Shape;730;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31;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0" marR="0" lvl="1" indent="0" algn="l" rtl="0">
                <a:lnSpc>
                  <a:spcPct val="90000"/>
                </a:lnSpc>
                <a:spcBef>
                  <a:spcPts val="0"/>
                </a:spcBef>
                <a:spcAft>
                  <a:spcPts val="0"/>
                </a:spcAft>
                <a:buNone/>
              </a:pPr>
              <a:r>
                <a:rPr lang="en-US" sz="1100" b="0" i="0" u="none" strike="noStrike" cap="none">
                  <a:solidFill>
                    <a:schemeClr val="dk1"/>
                  </a:solidFill>
                  <a:latin typeface="Garamond"/>
                  <a:ea typeface="Garamond"/>
                  <a:cs typeface="Garamond"/>
                  <a:sym typeface="Garamond"/>
                </a:rPr>
                <a:t>Recommendations to the Government to improve the RE – </a:t>
              </a:r>
              <a:endParaRPr/>
            </a:p>
            <a:p>
              <a:pPr marL="171450" marR="0" lvl="1" indent="-171450" algn="l" rtl="0">
                <a:lnSpc>
                  <a:spcPct val="90000"/>
                </a:lnSpc>
                <a:spcBef>
                  <a:spcPts val="165"/>
                </a:spcBef>
                <a:spcAft>
                  <a:spcPts val="0"/>
                </a:spcAft>
                <a:buClr>
                  <a:schemeClr val="dk1"/>
                </a:buClr>
                <a:buSzPts val="1100"/>
                <a:buFont typeface="Arial"/>
                <a:buChar char="•"/>
              </a:pPr>
              <a:r>
                <a:rPr lang="en-US" sz="1100" b="0" i="0" u="none" strike="noStrike" cap="none">
                  <a:solidFill>
                    <a:schemeClr val="dk1"/>
                  </a:solidFill>
                  <a:latin typeface="Garamond"/>
                  <a:ea typeface="Garamond"/>
                  <a:cs typeface="Garamond"/>
                  <a:sym typeface="Garamond"/>
                </a:rPr>
                <a:t>Single window clearance</a:t>
              </a:r>
              <a:endParaRPr/>
            </a:p>
            <a:p>
              <a:pPr marL="171450" marR="0" lvl="1" indent="-171450" algn="l" rtl="0">
                <a:lnSpc>
                  <a:spcPct val="90000"/>
                </a:lnSpc>
                <a:spcBef>
                  <a:spcPts val="165"/>
                </a:spcBef>
                <a:spcAft>
                  <a:spcPts val="0"/>
                </a:spcAft>
                <a:buClr>
                  <a:schemeClr val="dk1"/>
                </a:buClr>
                <a:buSzPts val="1100"/>
                <a:buFont typeface="Arial"/>
                <a:buChar char="•"/>
              </a:pPr>
              <a:r>
                <a:rPr lang="en-US" sz="1100" b="0" i="0" u="none" strike="noStrike" cap="none">
                  <a:solidFill>
                    <a:schemeClr val="dk1"/>
                  </a:solidFill>
                  <a:latin typeface="Garamond"/>
                  <a:ea typeface="Garamond"/>
                  <a:cs typeface="Garamond"/>
                  <a:sym typeface="Garamond"/>
                </a:rPr>
                <a:t>Encourage investments</a:t>
              </a:r>
              <a:endParaRPr/>
            </a:p>
            <a:p>
              <a:pPr marL="171450" marR="0" lvl="1" indent="-171450" algn="l" rtl="0">
                <a:lnSpc>
                  <a:spcPct val="90000"/>
                </a:lnSpc>
                <a:spcBef>
                  <a:spcPts val="165"/>
                </a:spcBef>
                <a:spcAft>
                  <a:spcPts val="0"/>
                </a:spcAft>
                <a:buClr>
                  <a:schemeClr val="dk1"/>
                </a:buClr>
                <a:buSzPts val="1100"/>
                <a:buFont typeface="Arial"/>
                <a:buChar char="•"/>
              </a:pPr>
              <a:r>
                <a:rPr lang="en-US" sz="1100" b="0" i="0" u="none" strike="noStrike" cap="none">
                  <a:solidFill>
                    <a:schemeClr val="dk1"/>
                  </a:solidFill>
                  <a:latin typeface="Garamond"/>
                  <a:ea typeface="Garamond"/>
                  <a:cs typeface="Garamond"/>
                  <a:sym typeface="Garamond"/>
                </a:rPr>
                <a:t>Grading of the projects - </a:t>
              </a:r>
              <a:endParaRPr sz="1100" b="0" i="0" u="none" strike="noStrike" cap="none">
                <a:solidFill>
                  <a:schemeClr val="dk1"/>
                </a:solidFill>
                <a:latin typeface="Garamond"/>
                <a:ea typeface="Garamond"/>
                <a:cs typeface="Garamond"/>
                <a:sym typeface="Garamond"/>
              </a:endParaRPr>
            </a:p>
          </p:txBody>
        </p:sp>
      </p:grpSp>
      <p:grpSp>
        <p:nvGrpSpPr>
          <p:cNvPr id="47" name="Google Shape;732;p74"/>
          <p:cNvGrpSpPr/>
          <p:nvPr/>
        </p:nvGrpSpPr>
        <p:grpSpPr>
          <a:xfrm>
            <a:off x="9192173" y="2449396"/>
            <a:ext cx="2514692" cy="787400"/>
            <a:chOff x="1773565" y="93570"/>
            <a:chExt cx="2514692" cy="787400"/>
          </a:xfrm>
        </p:grpSpPr>
        <p:sp>
          <p:nvSpPr>
            <p:cNvPr id="48" name="Google Shape;733;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34;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171450" marR="0" lvl="1" indent="-171450" algn="l" rtl="0">
                <a:lnSpc>
                  <a:spcPct val="90000"/>
                </a:lnSpc>
                <a:spcBef>
                  <a:spcPts val="0"/>
                </a:spcBef>
                <a:spcAft>
                  <a:spcPts val="0"/>
                </a:spcAft>
                <a:buClr>
                  <a:schemeClr val="dk1"/>
                </a:buClr>
                <a:buSzPts val="1100"/>
                <a:buFont typeface="Arial"/>
                <a:buChar char="•"/>
              </a:pPr>
              <a:r>
                <a:rPr lang="en-US" sz="1100" b="0" i="0" u="none" strike="noStrike" cap="none">
                  <a:solidFill>
                    <a:schemeClr val="dk1"/>
                  </a:solidFill>
                  <a:latin typeface="Garamond"/>
                  <a:ea typeface="Garamond"/>
                  <a:cs typeface="Garamond"/>
                  <a:sym typeface="Garamond"/>
                </a:rPr>
                <a:t>Digitization of land records for conclusive property titles with title guarantee</a:t>
              </a:r>
              <a:endParaRPr/>
            </a:p>
            <a:p>
              <a:pPr marL="171450" marR="0" lvl="1" indent="-101600" algn="l" rtl="0">
                <a:lnSpc>
                  <a:spcPct val="90000"/>
                </a:lnSpc>
                <a:spcBef>
                  <a:spcPts val="165"/>
                </a:spcBef>
                <a:spcAft>
                  <a:spcPts val="0"/>
                </a:spcAft>
                <a:buClr>
                  <a:schemeClr val="dk1"/>
                </a:buClr>
                <a:buSzPts val="1100"/>
                <a:buFont typeface="Arial"/>
                <a:buNone/>
              </a:pPr>
              <a:endParaRPr sz="1100" b="0" i="0" u="none" strike="noStrike" cap="none">
                <a:solidFill>
                  <a:schemeClr val="dk1"/>
                </a:solidFill>
                <a:latin typeface="Garamond"/>
                <a:ea typeface="Garamond"/>
                <a:cs typeface="Garamond"/>
                <a:sym typeface="Garamond"/>
              </a:endParaRPr>
            </a:p>
            <a:p>
              <a:pPr marL="171450" marR="0" lvl="1" indent="-101600" algn="l" rtl="0">
                <a:lnSpc>
                  <a:spcPct val="90000"/>
                </a:lnSpc>
                <a:spcBef>
                  <a:spcPts val="165"/>
                </a:spcBef>
                <a:spcAft>
                  <a:spcPts val="0"/>
                </a:spcAft>
                <a:buClr>
                  <a:schemeClr val="dk1"/>
                </a:buClr>
                <a:buSzPts val="1100"/>
                <a:buFont typeface="Arial"/>
                <a:buNone/>
              </a:pPr>
              <a:endParaRPr sz="1100" b="0" i="0" u="none" strike="noStrike" cap="none">
                <a:solidFill>
                  <a:schemeClr val="dk1"/>
                </a:solidFill>
                <a:latin typeface="Garamond"/>
                <a:ea typeface="Garamond"/>
                <a:cs typeface="Garamond"/>
                <a:sym typeface="Garamond"/>
              </a:endParaRPr>
            </a:p>
          </p:txBody>
        </p:sp>
      </p:grpSp>
      <p:grpSp>
        <p:nvGrpSpPr>
          <p:cNvPr id="50" name="Google Shape;735;p74"/>
          <p:cNvGrpSpPr/>
          <p:nvPr/>
        </p:nvGrpSpPr>
        <p:grpSpPr>
          <a:xfrm>
            <a:off x="7999632" y="3522690"/>
            <a:ext cx="2514692" cy="787400"/>
            <a:chOff x="1773565" y="93570"/>
            <a:chExt cx="2514692" cy="787400"/>
          </a:xfrm>
        </p:grpSpPr>
        <p:sp>
          <p:nvSpPr>
            <p:cNvPr id="51" name="Google Shape;736;p74"/>
            <p:cNvSpPr/>
            <p:nvPr/>
          </p:nvSpPr>
          <p:spPr>
            <a:xfrm>
              <a:off x="1773565" y="93570"/>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37;p74"/>
            <p:cNvSpPr txBox="1"/>
            <p:nvPr/>
          </p:nvSpPr>
          <p:spPr>
            <a:xfrm>
              <a:off x="1773565" y="93570"/>
              <a:ext cx="2514692" cy="787400"/>
            </a:xfrm>
            <a:prstGeom prst="rect">
              <a:avLst/>
            </a:prstGeom>
            <a:noFill/>
            <a:ln>
              <a:noFill/>
            </a:ln>
          </p:spPr>
          <p:txBody>
            <a:bodyPr spcFirstLastPara="1" wrap="square" lIns="53325" tIns="53325" rIns="53325" bIns="53325" anchor="ctr" anchorCtr="0">
              <a:noAutofit/>
            </a:bodyPr>
            <a:lstStyle/>
            <a:p>
              <a:pPr marL="0" marR="0" lvl="1" indent="0" algn="l" rtl="0">
                <a:lnSpc>
                  <a:spcPct val="90000"/>
                </a:lnSpc>
                <a:spcBef>
                  <a:spcPts val="0"/>
                </a:spcBef>
                <a:spcAft>
                  <a:spcPts val="0"/>
                </a:spcAft>
                <a:buNone/>
              </a:pPr>
              <a:endParaRPr sz="1100" b="0" i="0" u="none" strike="noStrike" cap="none">
                <a:solidFill>
                  <a:schemeClr val="dk1"/>
                </a:solidFill>
                <a:latin typeface="Garamond"/>
                <a:ea typeface="Garamond"/>
                <a:cs typeface="Garamond"/>
                <a:sym typeface="Garamond"/>
              </a:endParaRPr>
            </a:p>
            <a:p>
              <a:pPr marL="0" marR="0" lvl="1" indent="0" algn="l" rtl="0">
                <a:lnSpc>
                  <a:spcPct val="90000"/>
                </a:lnSpc>
                <a:spcBef>
                  <a:spcPts val="165"/>
                </a:spcBef>
                <a:spcAft>
                  <a:spcPts val="0"/>
                </a:spcAft>
                <a:buNone/>
              </a:pPr>
              <a:r>
                <a:rPr lang="en-US" sz="1100" b="0" i="0" u="none" strike="noStrike" cap="none">
                  <a:solidFill>
                    <a:schemeClr val="dk1"/>
                  </a:solidFill>
                  <a:latin typeface="Garamond"/>
                  <a:ea typeface="Garamond"/>
                  <a:cs typeface="Garamond"/>
                  <a:sym typeface="Garamond"/>
                </a:rPr>
                <a:t>Professional involvement – </a:t>
              </a:r>
              <a:endParaRPr/>
            </a:p>
            <a:p>
              <a:pPr marL="0" marR="0" lvl="1" indent="0" algn="l" rtl="0">
                <a:lnSpc>
                  <a:spcPct val="90000"/>
                </a:lnSpc>
                <a:spcBef>
                  <a:spcPts val="165"/>
                </a:spcBef>
                <a:spcAft>
                  <a:spcPts val="0"/>
                </a:spcAft>
                <a:buNone/>
              </a:pPr>
              <a:r>
                <a:rPr lang="en-US" sz="1100" b="0" i="0" u="none" strike="noStrike" cap="none">
                  <a:solidFill>
                    <a:schemeClr val="dk1"/>
                  </a:solidFill>
                  <a:latin typeface="Garamond"/>
                  <a:ea typeface="Garamond"/>
                  <a:cs typeface="Garamond"/>
                  <a:sym typeface="Garamond"/>
                </a:rPr>
                <a:t>Architect</a:t>
              </a:r>
              <a:endParaRPr/>
            </a:p>
            <a:p>
              <a:pPr marL="0" marR="0" lvl="1" indent="0" algn="l" rtl="0">
                <a:lnSpc>
                  <a:spcPct val="90000"/>
                </a:lnSpc>
                <a:spcBef>
                  <a:spcPts val="165"/>
                </a:spcBef>
                <a:spcAft>
                  <a:spcPts val="0"/>
                </a:spcAft>
                <a:buNone/>
              </a:pPr>
              <a:r>
                <a:rPr lang="en-US" sz="1100" b="0" i="0" u="none" strike="noStrike" cap="none">
                  <a:solidFill>
                    <a:schemeClr val="dk1"/>
                  </a:solidFill>
                  <a:latin typeface="Garamond"/>
                  <a:ea typeface="Garamond"/>
                  <a:cs typeface="Garamond"/>
                  <a:sym typeface="Garamond"/>
                </a:rPr>
                <a:t>Engineer</a:t>
              </a:r>
              <a:endParaRPr/>
            </a:p>
            <a:p>
              <a:pPr marL="0" marR="0" lvl="1" indent="0" algn="l" rtl="0">
                <a:lnSpc>
                  <a:spcPct val="90000"/>
                </a:lnSpc>
                <a:spcBef>
                  <a:spcPts val="165"/>
                </a:spcBef>
                <a:spcAft>
                  <a:spcPts val="0"/>
                </a:spcAft>
                <a:buNone/>
              </a:pPr>
              <a:r>
                <a:rPr lang="en-US" sz="1100" b="0" i="0" u="none" strike="noStrike" cap="none">
                  <a:solidFill>
                    <a:schemeClr val="dk1"/>
                  </a:solidFill>
                  <a:latin typeface="Garamond"/>
                  <a:ea typeface="Garamond"/>
                  <a:cs typeface="Garamond"/>
                  <a:sym typeface="Garamond"/>
                </a:rPr>
                <a:t>Chartered Accountant</a:t>
              </a:r>
              <a:endParaRPr/>
            </a:p>
            <a:p>
              <a:pPr marL="57150" marR="0" lvl="1" indent="0" algn="l" rtl="0">
                <a:lnSpc>
                  <a:spcPct val="90000"/>
                </a:lnSpc>
                <a:spcBef>
                  <a:spcPts val="165"/>
                </a:spcBef>
                <a:spcAft>
                  <a:spcPts val="0"/>
                </a:spcAft>
                <a:buClr>
                  <a:schemeClr val="dk1"/>
                </a:buClr>
                <a:buSzPts val="1100"/>
                <a:buFont typeface="Gill Sans"/>
                <a:buNone/>
              </a:pPr>
              <a:endParaRPr sz="1100" b="0" i="0" u="none" strike="noStrike" cap="none">
                <a:solidFill>
                  <a:schemeClr val="dk1"/>
                </a:solidFill>
                <a:latin typeface="Garamond"/>
                <a:ea typeface="Garamond"/>
                <a:cs typeface="Garamond"/>
                <a:sym typeface="Garamond"/>
              </a:endParaRPr>
            </a:p>
          </p:txBody>
        </p:sp>
      </p:grpSp>
      <p:sp>
        <p:nvSpPr>
          <p:cNvPr id="53" name="Google Shape;738;p74"/>
          <p:cNvSpPr txBox="1"/>
          <p:nvPr/>
        </p:nvSpPr>
        <p:spPr>
          <a:xfrm>
            <a:off x="480950" y="601131"/>
            <a:ext cx="11571317" cy="517430"/>
          </a:xfrm>
          <a:prstGeom prst="rect">
            <a:avLst/>
          </a:prstGeom>
          <a:noFill/>
          <a:ln w="9525" cap="flat" cmpd="sng">
            <a:solidFill>
              <a:srgbClr val="C00000"/>
            </a:solidFill>
            <a:prstDash val="solid"/>
            <a:round/>
            <a:headEnd type="none" w="sm" len="sm"/>
            <a:tailEnd type="none" w="sm" len="sm"/>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rgbClr val="C00000"/>
              </a:buClr>
              <a:buSzPts val="2800"/>
              <a:buFont typeface="Book Antiqua"/>
              <a:buNone/>
            </a:pPr>
            <a:r>
              <a:rPr lang="en-US" sz="2800" cap="none">
                <a:solidFill>
                  <a:srgbClr val="C00000"/>
                </a:solidFill>
                <a:latin typeface="Book Antiqua"/>
                <a:ea typeface="Book Antiqua"/>
                <a:cs typeface="Book Antiqua"/>
                <a:sym typeface="Book Antiqua"/>
              </a:rPr>
              <a:t>RERA – BIG PICTURE</a:t>
            </a:r>
            <a:endParaRPr/>
          </a:p>
        </p:txBody>
      </p:sp>
    </p:spTree>
    <p:extLst>
      <p:ext uri="{BB962C8B-B14F-4D97-AF65-F5344CB8AC3E}">
        <p14:creationId xmlns:p14="http://schemas.microsoft.com/office/powerpoint/2010/main" xmlns="" val="11425816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Google Shape;787;p82"/>
          <p:cNvSpPr txBox="1">
            <a:spLocks/>
          </p:cNvSpPr>
          <p:nvPr/>
        </p:nvSpPr>
        <p:spPr>
          <a:xfrm>
            <a:off x="1396238" y="400992"/>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pPr>
            <a:r>
              <a:rPr lang="en-US" sz="2400">
                <a:solidFill>
                  <a:srgbClr val="C00000"/>
                </a:solidFill>
                <a:latin typeface="Garamond" panose="02020404030301010803" pitchFamily="18" charset="0"/>
              </a:rPr>
              <a:t>POST RERA PRACTICES</a:t>
            </a:r>
            <a:endParaRPr lang="en-US" sz="2400" b="1" dirty="0">
              <a:latin typeface="Garamond" panose="02020404030301010803" pitchFamily="18" charset="0"/>
              <a:ea typeface="Garamond"/>
              <a:cs typeface="Garamond"/>
              <a:sym typeface="Garamond"/>
            </a:endParaRPr>
          </a:p>
        </p:txBody>
      </p:sp>
      <p:sp>
        <p:nvSpPr>
          <p:cNvPr id="3" name="Google Shape;788;p82"/>
          <p:cNvSpPr txBox="1">
            <a:spLocks/>
          </p:cNvSpPr>
          <p:nvPr/>
        </p:nvSpPr>
        <p:spPr>
          <a:xfrm>
            <a:off x="1396238" y="1173031"/>
            <a:ext cx="9486901" cy="5171042"/>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lnSpcReduction="1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spcBef>
                <a:spcPts val="0"/>
              </a:spcBef>
              <a:buClr>
                <a:srgbClr val="212529"/>
              </a:buClr>
              <a:buSzPts val="1260"/>
              <a:buFont typeface="Sorts Mill Goudy"/>
              <a:buAutoNum type="arabicPeriod"/>
            </a:pPr>
            <a:r>
              <a:rPr lang="en-US" sz="1800" b="1" i="0">
                <a:solidFill>
                  <a:srgbClr val="212529"/>
                </a:solidFill>
                <a:latin typeface="Garamond" panose="02020404030301010803" pitchFamily="18" charset="0"/>
                <a:ea typeface="Garamond"/>
                <a:cs typeface="Garamond"/>
                <a:sym typeface="Garamond"/>
              </a:rPr>
              <a:t>Prior Registration of Real estate projects is mandatory</a:t>
            </a:r>
            <a:r>
              <a:rPr lang="en-US" sz="1800" i="0">
                <a:solidFill>
                  <a:srgbClr val="212529"/>
                </a:solidFill>
                <a:latin typeface="Garamond" panose="02020404030301010803" pitchFamily="18" charset="0"/>
                <a:ea typeface="Garamond"/>
                <a:cs typeface="Garamond"/>
                <a:sym typeface="Garamond"/>
              </a:rPr>
              <a:t> – every project required to obtain the registration from RERA Authority before marketing, advertise, collect advance, invite people etc</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Authority either grants or rejects the application for registration within 30 days – further the Act mention the </a:t>
            </a:r>
            <a:r>
              <a:rPr lang="en-US" sz="1800" b="1" i="0">
                <a:solidFill>
                  <a:srgbClr val="212529"/>
                </a:solidFill>
                <a:latin typeface="Garamond" panose="02020404030301010803" pitchFamily="18" charset="0"/>
                <a:ea typeface="Garamond"/>
                <a:cs typeface="Garamond"/>
                <a:sym typeface="Garamond"/>
              </a:rPr>
              <a:t>deemed registration</a:t>
            </a:r>
            <a:r>
              <a:rPr lang="en-US" sz="1800" i="0">
                <a:solidFill>
                  <a:srgbClr val="212529"/>
                </a:solidFill>
                <a:latin typeface="Garamond" panose="02020404030301010803" pitchFamily="18" charset="0"/>
                <a:ea typeface="Garamond"/>
                <a:cs typeface="Garamond"/>
                <a:sym typeface="Garamond"/>
              </a:rPr>
              <a:t> if the Authority fail to issue the registration within 30 days of the application</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Details of registration granted by RERA for the project available on RERA portal</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Details of the Project including Number/ types of apartments or plots booked, approvals granted, NOC’s, the status of the project etc are published by the Authority on RERA Portal</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Sanctioned plan, layout plan, stage-wise schedule of completion of the project including the provisions for civic infrastructures like water, sanitation and electricity available on RERA portal</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RERA Registration Number shall be displayed on Project Site</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All advertising or marketing collaterals shall carry Rera Registration Number, RERA Website address  - Print, hoarding, social media, SMS, Television etc</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RERA Registration number shall be displayed prominently on advertising or marketing collaterals.</a:t>
            </a:r>
            <a:endParaRPr lang="en-US" sz="1800" i="0">
              <a:solidFill>
                <a:srgbClr val="212529"/>
              </a:solidFill>
              <a:latin typeface="Garamond" panose="02020404030301010803" pitchFamily="18" charset="0"/>
              <a:ea typeface="Book Antiqua"/>
              <a:cs typeface="Book Antiqua"/>
              <a:sym typeface="Book Antiqua"/>
            </a:endParaRPr>
          </a:p>
          <a:p>
            <a:pPr indent="-457200" algn="just">
              <a:buClr>
                <a:srgbClr val="212529"/>
              </a:buClr>
              <a:buSzPts val="1260"/>
              <a:buFont typeface="Sorts Mill Goudy"/>
              <a:buAutoNum type="arabicPeriod"/>
            </a:pPr>
            <a:r>
              <a:rPr lang="en-US" sz="1800" i="0">
                <a:solidFill>
                  <a:srgbClr val="212529"/>
                </a:solidFill>
                <a:latin typeface="Garamond" panose="02020404030301010803" pitchFamily="18" charset="0"/>
                <a:ea typeface="Garamond"/>
                <a:cs typeface="Garamond"/>
                <a:sym typeface="Garamond"/>
              </a:rPr>
              <a:t>Promoter is responsible for obtaining leasehold certificate, commencement and completion/ occupancy certificate / completion certificates for all projects</a:t>
            </a:r>
            <a:endParaRPr lang="en-US" sz="1800" i="0" dirty="0">
              <a:latin typeface="Garamond" panose="02020404030301010803" pitchFamily="18" charset="0"/>
              <a:ea typeface="Book Antiqua"/>
              <a:cs typeface="Book Antiqua"/>
              <a:sym typeface="Book Antiqua"/>
            </a:endParaRPr>
          </a:p>
        </p:txBody>
      </p:sp>
    </p:spTree>
    <p:extLst>
      <p:ext uri="{BB962C8B-B14F-4D97-AF65-F5344CB8AC3E}">
        <p14:creationId xmlns:p14="http://schemas.microsoft.com/office/powerpoint/2010/main" xmlns="" val="7543979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Google Shape;793;p83"/>
          <p:cNvSpPr txBox="1">
            <a:spLocks/>
          </p:cNvSpPr>
          <p:nvPr/>
        </p:nvSpPr>
        <p:spPr>
          <a:xfrm>
            <a:off x="1405569" y="419653"/>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pPr>
            <a:r>
              <a:rPr lang="en-US" sz="2000">
                <a:solidFill>
                  <a:srgbClr val="C00000"/>
                </a:solidFill>
                <a:latin typeface="Garamond" panose="02020404030301010803" pitchFamily="18" charset="0"/>
              </a:rPr>
              <a:t>POST RERA PRACTICES</a:t>
            </a:r>
            <a:endParaRPr lang="en-US" sz="2000" b="1" dirty="0">
              <a:latin typeface="Garamond"/>
              <a:ea typeface="Garamond"/>
              <a:cs typeface="Garamond"/>
              <a:sym typeface="Garamond"/>
            </a:endParaRPr>
          </a:p>
        </p:txBody>
      </p:sp>
      <p:sp>
        <p:nvSpPr>
          <p:cNvPr id="3" name="Google Shape;794;p83"/>
          <p:cNvSpPr txBox="1">
            <a:spLocks/>
          </p:cNvSpPr>
          <p:nvPr/>
        </p:nvSpPr>
        <p:spPr>
          <a:xfrm>
            <a:off x="1405569" y="1191692"/>
            <a:ext cx="9486901" cy="5086894"/>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spcBef>
                <a:spcPts val="0"/>
              </a:spcBef>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Shall provide Estimated Cost of the Project while application for registration. Means the promoters of the project shall prepare the comprehensive plan considering the various aspects / situation / risks in the life cycle of development of project.</a:t>
            </a:r>
            <a:endParaRPr lang="en-US" i="0"/>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Landowner and Developer both are responsible under the Act as Promoter and liable to deliver to the allottees in terms of the agreement entered.</a:t>
            </a:r>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Financial management under the Act is mandatory since inception to completion - collection, deposit and withdrawal of money </a:t>
            </a:r>
            <a:endParaRPr lang="en-US" i="0"/>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70 % amount realised from the allottees shall be deposited into RERA Designated Project Bank Account</a:t>
            </a:r>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Amount shall be withdrawn based on % of completion of development work</a:t>
            </a:r>
            <a:endParaRPr lang="en-US" i="0"/>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Withdrawal of money from RERA Designated Project Bank Account shall be supported by Architect, Engineer and CA certificates certifying the % of completion of development work</a:t>
            </a:r>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RERA Annual Audit Due date is 30th Sep of every year (6 months from the end of financial year) – Applicable to all projects since inception to completion.</a:t>
            </a:r>
            <a:endParaRPr lang="en-US" i="0"/>
          </a:p>
          <a:p>
            <a:pPr indent="-457200" algn="just">
              <a:buClr>
                <a:srgbClr val="212529"/>
              </a:buClr>
              <a:buSzPct val="70000"/>
              <a:buFont typeface="Sorts Mill Goudy"/>
              <a:buAutoNum type="arabicPeriod" startAt="10"/>
            </a:pPr>
            <a:r>
              <a:rPr lang="en-US" i="0">
                <a:solidFill>
                  <a:srgbClr val="212529"/>
                </a:solidFill>
                <a:latin typeface="Garamond"/>
                <a:ea typeface="Garamond"/>
                <a:cs typeface="Garamond"/>
                <a:sym typeface="Garamond"/>
              </a:rPr>
              <a:t>RERA Audit report shall be uploaded along with quarterly updates (Sep quarter)</a:t>
            </a:r>
            <a:endParaRPr lang="en-US" i="0" dirty="0">
              <a:latin typeface="Book Antiqua"/>
              <a:ea typeface="Book Antiqua"/>
              <a:cs typeface="Book Antiqua"/>
              <a:sym typeface="Book Antiqua"/>
            </a:endParaRPr>
          </a:p>
        </p:txBody>
      </p:sp>
    </p:spTree>
    <p:extLst>
      <p:ext uri="{BB962C8B-B14F-4D97-AF65-F5344CB8AC3E}">
        <p14:creationId xmlns:p14="http://schemas.microsoft.com/office/powerpoint/2010/main" xmlns="" val="33685845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Google Shape;799;p84"/>
          <p:cNvSpPr txBox="1">
            <a:spLocks/>
          </p:cNvSpPr>
          <p:nvPr/>
        </p:nvSpPr>
        <p:spPr>
          <a:xfrm>
            <a:off x="1396238" y="317016"/>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pPr>
            <a:r>
              <a:rPr lang="en-US" sz="2000">
                <a:solidFill>
                  <a:srgbClr val="C00000"/>
                </a:solidFill>
                <a:latin typeface="Garamond" panose="02020404030301010803" pitchFamily="18" charset="0"/>
              </a:rPr>
              <a:t>POST RERA PRACTICES</a:t>
            </a:r>
            <a:endParaRPr lang="en-US" sz="2000" b="1" dirty="0">
              <a:latin typeface="Garamond"/>
              <a:ea typeface="Garamond"/>
              <a:cs typeface="Garamond"/>
              <a:sym typeface="Garamond"/>
            </a:endParaRPr>
          </a:p>
        </p:txBody>
      </p:sp>
      <p:sp>
        <p:nvSpPr>
          <p:cNvPr id="3" name="Google Shape;800;p84"/>
          <p:cNvSpPr txBox="1">
            <a:spLocks/>
          </p:cNvSpPr>
          <p:nvPr/>
        </p:nvSpPr>
        <p:spPr>
          <a:xfrm>
            <a:off x="1396238" y="1089055"/>
            <a:ext cx="9486901" cy="521031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spcBef>
                <a:spcPts val="0"/>
              </a:spcBef>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Quarterly Updates due date - 15 days from the end of the quarter</a:t>
            </a:r>
            <a:endParaRPr lang="en-US" i="0"/>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Any modification in the sanctioned plan shall require Section 14 Compliance – there cannot be unilateral decision of the promoter. Promoter shall obtain the consent from the allottees for any modification in plan.</a:t>
            </a:r>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Change of promoter / transfer of rights requires Section 15 compliance</a:t>
            </a:r>
            <a:endParaRPr lang="en-US" i="0"/>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2/3</a:t>
            </a:r>
            <a:r>
              <a:rPr lang="en-US" i="0" baseline="30000">
                <a:solidFill>
                  <a:srgbClr val="212529"/>
                </a:solidFill>
                <a:latin typeface="Garamond"/>
                <a:ea typeface="Garamond"/>
                <a:cs typeface="Garamond"/>
                <a:sym typeface="Garamond"/>
              </a:rPr>
              <a:t>rd</a:t>
            </a:r>
            <a:r>
              <a:rPr lang="en-US" i="0">
                <a:solidFill>
                  <a:srgbClr val="212529"/>
                </a:solidFill>
                <a:latin typeface="Garamond"/>
                <a:ea typeface="Garamond"/>
                <a:cs typeface="Garamond"/>
                <a:sym typeface="Garamond"/>
              </a:rPr>
              <a:t> Consent of Allottees required for modification of plan or change of promoter</a:t>
            </a:r>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Extension application for End Date (renewal) for project is mandatory. Means every promoter shall plan and develop the project and deliver with in timelines provided.</a:t>
            </a:r>
            <a:endParaRPr lang="en-US" i="0"/>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File application for extension 3 months before End Date</a:t>
            </a:r>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All Compliances shall be in place (Quarterly updates, Annual Audit etc to seek for extension of end date)</a:t>
            </a:r>
            <a:endParaRPr lang="en-US" i="0"/>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Extension of Registration in accordance with Section 6 of the Act</a:t>
            </a:r>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Revocation of Registration of Project by authority as per Section 7 - Suomoto or based on complaint received</a:t>
            </a:r>
            <a:endParaRPr lang="en-US" i="0"/>
          </a:p>
          <a:p>
            <a:pPr indent="-457200" algn="just">
              <a:buClr>
                <a:srgbClr val="212529"/>
              </a:buClr>
              <a:buSzPct val="70000"/>
              <a:buFont typeface="Sorts Mill Goudy"/>
              <a:buAutoNum type="arabicPeriod" startAt="18"/>
            </a:pPr>
            <a:r>
              <a:rPr lang="en-US" i="0">
                <a:solidFill>
                  <a:srgbClr val="212529"/>
                </a:solidFill>
                <a:latin typeface="Garamond"/>
                <a:ea typeface="Garamond"/>
                <a:cs typeface="Garamond"/>
                <a:sym typeface="Garamond"/>
              </a:rPr>
              <a:t>Display of defaulter list on the website of the Authority and inform to all other states about such defaulter</a:t>
            </a:r>
            <a:endParaRPr lang="en-US" i="0" dirty="0">
              <a:solidFill>
                <a:srgbClr val="212529"/>
              </a:solidFill>
              <a:latin typeface="Garamond"/>
              <a:ea typeface="Garamond"/>
              <a:cs typeface="Garamond"/>
              <a:sym typeface="Garamond"/>
            </a:endParaRPr>
          </a:p>
        </p:txBody>
      </p:sp>
    </p:spTree>
    <p:extLst>
      <p:ext uri="{BB962C8B-B14F-4D97-AF65-F5344CB8AC3E}">
        <p14:creationId xmlns:p14="http://schemas.microsoft.com/office/powerpoint/2010/main" xmlns="" val="57285647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Google Shape;805;p85"/>
          <p:cNvSpPr txBox="1">
            <a:spLocks/>
          </p:cNvSpPr>
          <p:nvPr/>
        </p:nvSpPr>
        <p:spPr>
          <a:xfrm>
            <a:off x="1396238" y="93082"/>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pPr>
            <a:r>
              <a:rPr lang="en-US" sz="2000">
                <a:solidFill>
                  <a:srgbClr val="C00000"/>
                </a:solidFill>
                <a:latin typeface="Garamond" panose="02020404030301010803" pitchFamily="18" charset="0"/>
              </a:rPr>
              <a:t>POST RERA PRACTICES</a:t>
            </a:r>
            <a:endParaRPr lang="en-US" sz="2000" b="1" dirty="0">
              <a:latin typeface="Garamond"/>
              <a:ea typeface="Garamond"/>
              <a:cs typeface="Garamond"/>
              <a:sym typeface="Garamond"/>
            </a:endParaRPr>
          </a:p>
        </p:txBody>
      </p:sp>
      <p:sp>
        <p:nvSpPr>
          <p:cNvPr id="3" name="Google Shape;806;p85"/>
          <p:cNvSpPr txBox="1">
            <a:spLocks/>
          </p:cNvSpPr>
          <p:nvPr/>
        </p:nvSpPr>
        <p:spPr>
          <a:xfrm>
            <a:off x="1396238" y="865121"/>
            <a:ext cx="9486901" cy="520470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spcBef>
                <a:spcPts val="0"/>
              </a:spcBef>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Formation of Allottees Association once major bookings are to be done as per Section 11 – it is mandatory for the promoter to enable the formation of Association of Allottees once major booking in the project is done. Such Association shall be in accordance with the local applicable laws.</a:t>
            </a:r>
            <a:endParaRPr lang="en-US" i="0"/>
          </a:p>
          <a:p>
            <a:pPr indent="-457200" algn="just">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Responsible for compensation for loss or damage caused due to incorrect/ false statement made in prospectus or notice of advertisement or in relation to the model apartment, plot or building – Section 12</a:t>
            </a:r>
          </a:p>
          <a:p>
            <a:pPr indent="-457200" algn="just">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Communication to Allottees from time to time about progress of development works in the project through any medium</a:t>
            </a:r>
            <a:endParaRPr lang="en-US" i="0"/>
          </a:p>
          <a:p>
            <a:pPr indent="-457200" algn="just">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Mention of schedule of development of the projects part of Agreement for Sale</a:t>
            </a:r>
          </a:p>
          <a:p>
            <a:pPr indent="-457200" algn="just">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Mention the Carpet Area in all documents (marketing, offer documents, agreement, sale deed etc) – Carpet Area is the unit of measurement under RERA. </a:t>
            </a:r>
            <a:endParaRPr lang="en-US" i="0"/>
          </a:p>
          <a:p>
            <a:pPr indent="-457200" algn="just">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Car Park allotment only for exclusive use of private residence of the project. Such car parks shall be allotted in terms of sanctioned plan</a:t>
            </a:r>
          </a:p>
          <a:p>
            <a:pPr indent="-457200" algn="just">
              <a:buClr>
                <a:srgbClr val="212529"/>
              </a:buClr>
              <a:buSzPct val="70000"/>
              <a:buFont typeface="Sorts Mill Goudy"/>
              <a:buAutoNum type="arabicPeriod" startAt="28"/>
            </a:pPr>
            <a:r>
              <a:rPr lang="en-US" i="0">
                <a:solidFill>
                  <a:srgbClr val="212529"/>
                </a:solidFill>
                <a:latin typeface="Garamond"/>
                <a:ea typeface="Garamond"/>
                <a:cs typeface="Garamond"/>
                <a:sym typeface="Garamond"/>
              </a:rPr>
              <a:t>No Escalation in price once the agreement is entered with the allottees except in case of increase in statutory levies. Means promoter shall consider all possible escalation cost during the tenure of development of the project as part of estimate cost of the project.</a:t>
            </a:r>
            <a:endParaRPr lang="en-US" i="0">
              <a:latin typeface="Book Antiqua"/>
              <a:ea typeface="Book Antiqua"/>
              <a:cs typeface="Book Antiqua"/>
              <a:sym typeface="Book Antiqua"/>
            </a:endParaRPr>
          </a:p>
        </p:txBody>
      </p:sp>
    </p:spTree>
    <p:extLst>
      <p:ext uri="{BB962C8B-B14F-4D97-AF65-F5344CB8AC3E}">
        <p14:creationId xmlns:p14="http://schemas.microsoft.com/office/powerpoint/2010/main" xmlns="" val="255012778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Google Shape;811;p86"/>
          <p:cNvSpPr txBox="1">
            <a:spLocks/>
          </p:cNvSpPr>
          <p:nvPr/>
        </p:nvSpPr>
        <p:spPr>
          <a:xfrm>
            <a:off x="1293601" y="354339"/>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pPr>
            <a:r>
              <a:rPr lang="en-US" sz="2000">
                <a:solidFill>
                  <a:srgbClr val="C00000"/>
                </a:solidFill>
                <a:latin typeface="Garamond" panose="02020404030301010803" pitchFamily="18" charset="0"/>
              </a:rPr>
              <a:t>POST RERA PRACTICES</a:t>
            </a:r>
            <a:endParaRPr lang="en-US" sz="2000" b="1" dirty="0">
              <a:latin typeface="Garamond"/>
              <a:ea typeface="Garamond"/>
              <a:cs typeface="Garamond"/>
              <a:sym typeface="Garamond"/>
            </a:endParaRPr>
          </a:p>
        </p:txBody>
      </p:sp>
      <p:sp>
        <p:nvSpPr>
          <p:cNvPr id="3" name="Google Shape;812;p86"/>
          <p:cNvSpPr txBox="1">
            <a:spLocks/>
          </p:cNvSpPr>
          <p:nvPr/>
        </p:nvSpPr>
        <p:spPr>
          <a:xfrm>
            <a:off x="1293601" y="1126378"/>
            <a:ext cx="9486901" cy="520470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850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spcBef>
                <a:spcPts val="0"/>
              </a:spcBef>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Defect Liability is for 5 years - consider the cost of attending / rectifying such defects as part of the cost of the project. Such defects shall be attended with in 30 days of notice by the allottees in the project.</a:t>
            </a:r>
            <a:endParaRPr lang="en-US" i="0"/>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Title Defect - Lifetime warranty </a:t>
            </a:r>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Appointment of RERA Registered Agent only to promote / market the RERA Registered project</a:t>
            </a:r>
            <a:endParaRPr lang="en-US" i="0"/>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Periodical training of Agents / Channel partners and train them on importance of communication with customers</a:t>
            </a:r>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Filing of completion application on receipt of Completion certificate and completion of developments works and all obligations as per Agreement for sale</a:t>
            </a:r>
            <a:endParaRPr lang="en-US" i="0"/>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Change of RERA Project designated Bank Account with prior approval of the Authortiy.</a:t>
            </a:r>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Promoter Shall not collect more than 10 % of cost of the unit without entering into Agreement of Sale with the allottees</a:t>
            </a:r>
            <a:endParaRPr lang="en-US" i="0"/>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Agreement for Sale shall be registered</a:t>
            </a:r>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Follow Agreement of sale (mandatory) format as notified by RERA </a:t>
            </a:r>
            <a:endParaRPr lang="en-US" i="0"/>
          </a:p>
          <a:p>
            <a:pPr indent="-457200" algn="just">
              <a:buClr>
                <a:srgbClr val="212529"/>
              </a:buClr>
              <a:buSzPct val="70000"/>
              <a:buFont typeface="Sorts Mill Goudy"/>
              <a:buAutoNum type="arabicPeriod" startAt="35"/>
            </a:pPr>
            <a:r>
              <a:rPr lang="en-US" i="0">
                <a:solidFill>
                  <a:srgbClr val="212529"/>
                </a:solidFill>
                <a:latin typeface="Garamond"/>
                <a:ea typeface="Garamond"/>
                <a:cs typeface="Garamond"/>
                <a:sym typeface="Garamond"/>
              </a:rPr>
              <a:t>Cash collection is not permitted as per Agreement for Sale </a:t>
            </a:r>
            <a:endParaRPr lang="en-US" i="0" dirty="0">
              <a:latin typeface="Book Antiqua"/>
              <a:ea typeface="Book Antiqua"/>
              <a:cs typeface="Book Antiqua"/>
              <a:sym typeface="Book Antiqua"/>
            </a:endParaRPr>
          </a:p>
        </p:txBody>
      </p:sp>
    </p:spTree>
    <p:extLst>
      <p:ext uri="{BB962C8B-B14F-4D97-AF65-F5344CB8AC3E}">
        <p14:creationId xmlns:p14="http://schemas.microsoft.com/office/powerpoint/2010/main" xmlns="" val="236431177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2" name="Google Shape;817;p87"/>
          <p:cNvSpPr txBox="1">
            <a:spLocks/>
          </p:cNvSpPr>
          <p:nvPr/>
        </p:nvSpPr>
        <p:spPr>
          <a:xfrm>
            <a:off x="1377577" y="121074"/>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C00000"/>
              </a:buClr>
              <a:buSzPts val="2000"/>
            </a:pPr>
            <a:r>
              <a:rPr lang="en-US" sz="2000">
                <a:solidFill>
                  <a:srgbClr val="C00000"/>
                </a:solidFill>
                <a:latin typeface="Garamond" panose="02020404030301010803" pitchFamily="18" charset="0"/>
              </a:rPr>
              <a:t>POST RERA PRACTICES</a:t>
            </a:r>
            <a:endParaRPr lang="en-US" sz="2000" b="1" dirty="0">
              <a:latin typeface="Garamond"/>
              <a:ea typeface="Garamond"/>
              <a:cs typeface="Garamond"/>
              <a:sym typeface="Garamond"/>
            </a:endParaRPr>
          </a:p>
        </p:txBody>
      </p:sp>
      <p:sp>
        <p:nvSpPr>
          <p:cNvPr id="3" name="Google Shape;818;p87"/>
          <p:cNvSpPr txBox="1">
            <a:spLocks/>
          </p:cNvSpPr>
          <p:nvPr/>
        </p:nvSpPr>
        <p:spPr>
          <a:xfrm>
            <a:off x="1377577" y="893112"/>
            <a:ext cx="9486901" cy="5305677"/>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t" anchorCtr="0">
            <a:normAutofit fontScale="70000" lnSpcReduction="20000"/>
          </a:bodyPr>
          <a:lstStyle>
            <a:defPPr marR="0" lvl="0" algn="l" rtl="0">
              <a:lnSpc>
                <a:spcPct val="100000"/>
              </a:lnSpc>
              <a:spcBef>
                <a:spcPts val="0"/>
              </a:spcBef>
              <a:spcAft>
                <a:spcPts val="0"/>
              </a:spcAft>
            </a:defPPr>
            <a:lvl1pPr marL="457200" marR="0" lvl="0" indent="-335280" algn="ctr" rtl="0">
              <a:lnSpc>
                <a:spcPct val="100000"/>
              </a:lnSpc>
              <a:spcBef>
                <a:spcPts val="1000"/>
              </a:spcBef>
              <a:spcAft>
                <a:spcPts val="0"/>
              </a:spcAft>
              <a:buClr>
                <a:schemeClr val="dk2"/>
              </a:buClr>
              <a:buSzPts val="1680"/>
              <a:buFont typeface="Arial"/>
              <a:buNone/>
              <a:defRPr sz="2400" b="0" i="1" u="none" strike="noStrike" cap="none">
                <a:solidFill>
                  <a:schemeClr val="dk2"/>
                </a:solidFill>
                <a:latin typeface="Sorts Mill Goudy"/>
                <a:ea typeface="Sorts Mill Goudy"/>
                <a:cs typeface="Sorts Mill Goudy"/>
                <a:sym typeface="Sorts Mill Goudy"/>
              </a:defRPr>
            </a:lvl1pPr>
            <a:lvl2pPr marL="914400" marR="0" lvl="1" indent="-317500" algn="ctr" rtl="0">
              <a:lnSpc>
                <a:spcPct val="100000"/>
              </a:lnSpc>
              <a:spcBef>
                <a:spcPts val="500"/>
              </a:spcBef>
              <a:spcAft>
                <a:spcPts val="0"/>
              </a:spcAft>
              <a:buClr>
                <a:schemeClr val="dk2"/>
              </a:buClr>
              <a:buSzPts val="1400"/>
              <a:buFont typeface="Arial"/>
              <a:buNone/>
              <a:defRPr sz="2000" b="0" i="0" u="none" strike="noStrike" cap="none">
                <a:solidFill>
                  <a:schemeClr val="dk2"/>
                </a:solidFill>
                <a:latin typeface="Sorts Mill Goudy"/>
                <a:ea typeface="Sorts Mill Goudy"/>
                <a:cs typeface="Sorts Mill Goudy"/>
                <a:sym typeface="Sorts Mill Goudy"/>
              </a:defRPr>
            </a:lvl2pPr>
            <a:lvl3pPr marL="1371600" marR="0" lvl="2" indent="-308610" algn="ctr" rtl="0">
              <a:lnSpc>
                <a:spcPct val="100000"/>
              </a:lnSpc>
              <a:spcBef>
                <a:spcPts val="500"/>
              </a:spcBef>
              <a:spcAft>
                <a:spcPts val="0"/>
              </a:spcAft>
              <a:buClr>
                <a:schemeClr val="dk2"/>
              </a:buClr>
              <a:buSzPts val="1260"/>
              <a:buFont typeface="Arial"/>
              <a:buNone/>
              <a:defRPr sz="1800" b="0" i="0" u="none" strike="noStrike" cap="none">
                <a:solidFill>
                  <a:schemeClr val="dk2"/>
                </a:solidFill>
                <a:latin typeface="Sorts Mill Goudy"/>
                <a:ea typeface="Sorts Mill Goudy"/>
                <a:cs typeface="Sorts Mill Goudy"/>
                <a:sym typeface="Sorts Mill Goudy"/>
              </a:defRPr>
            </a:lvl3pPr>
            <a:lvl4pPr marL="1828800" marR="0" lvl="3" indent="-299719"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4pPr>
            <a:lvl5pPr marL="2286000" marR="0" lvl="4" indent="-299720" algn="ctr" rtl="0">
              <a:lnSpc>
                <a:spcPct val="100000"/>
              </a:lnSpc>
              <a:spcBef>
                <a:spcPts val="500"/>
              </a:spcBef>
              <a:spcAft>
                <a:spcPts val="0"/>
              </a:spcAft>
              <a:buClr>
                <a:schemeClr val="dk2"/>
              </a:buClr>
              <a:buSzPts val="1120"/>
              <a:buFont typeface="Arial"/>
              <a:buNone/>
              <a:defRPr sz="1600" b="0" i="0" u="none" strike="noStrike" cap="none">
                <a:solidFill>
                  <a:schemeClr val="dk2"/>
                </a:solidFill>
                <a:latin typeface="Sorts Mill Goudy"/>
                <a:ea typeface="Sorts Mill Goudy"/>
                <a:cs typeface="Sorts Mill Goudy"/>
                <a:sym typeface="Sorts Mill Goudy"/>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Gill Sans"/>
                <a:ea typeface="Gill Sans"/>
                <a:cs typeface="Gill Sans"/>
                <a:sym typeface="Gill Sans"/>
              </a:defRPr>
            </a:lvl9pPr>
          </a:lstStyle>
          <a:p>
            <a:pPr indent="-457200" algn="just">
              <a:spcBef>
                <a:spcPts val="0"/>
              </a:spcBef>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After executing an agreement for sale, not to mortgage or create a charge on the apartment, plot or building</a:t>
            </a:r>
            <a:endParaRPr lang="en-US" i="0"/>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Cancellation of allotment only in terms of the agreement for sale</a:t>
            </a:r>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Execute a registered conveyance deed of the apartment, plot or building within 3 months from the date of issue of Occupancy Certificate</a:t>
            </a:r>
            <a:endParaRPr lang="en-US" i="0"/>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Providing and maintaining essential services until handover the maintenance to the Association of allottees</a:t>
            </a:r>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Handing over of the common areas, project land to the Association of Allottees as per Section 17 of the Act</a:t>
            </a:r>
            <a:endParaRPr lang="en-US" i="0"/>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Penalties for noncompliance are based on % of Estimate Cost of the Project Sec 59 to Sec 68 of the Act</a:t>
            </a:r>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Proper clauses in Joint Development Agreement in relation to roles, responsibilities, mandatory deposit of landowner share of realization of money from the allottees into the project designated bank account, restrictions on withdrawal and utilisation for the development of project and all other compliances under RERA shall be deliberated and mentioned.</a:t>
            </a:r>
            <a:endParaRPr lang="en-US" i="0"/>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Construction insurance and Title Insurance is mandatory for the Project</a:t>
            </a:r>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Same Rate of interest as compensation (maximum of SBI MCLR + 2%) in case of delay by promoter for completion or delay of payment of installment by allottees.</a:t>
            </a:r>
            <a:endParaRPr lang="en-US" i="0"/>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Speedy dispute redressal mechanism and timely disposal of complaints under the Act.</a:t>
            </a:r>
            <a:endParaRPr lang="en-US" i="0"/>
          </a:p>
          <a:p>
            <a:pPr indent="-457200" algn="just">
              <a:buClr>
                <a:srgbClr val="212529"/>
              </a:buClr>
              <a:buSzPct val="70000"/>
              <a:buFont typeface="Sorts Mill Goudy"/>
              <a:buAutoNum type="arabicPeriod" startAt="45"/>
            </a:pPr>
            <a:r>
              <a:rPr lang="en-US" i="0">
                <a:solidFill>
                  <a:srgbClr val="212529"/>
                </a:solidFill>
                <a:latin typeface="Garamond"/>
                <a:ea typeface="Garamond"/>
                <a:cs typeface="Garamond"/>
                <a:sym typeface="Garamond"/>
              </a:rPr>
              <a:t>Promoter can forfeit only booking amount in case of cancellation by the Allottee. </a:t>
            </a:r>
            <a:endParaRPr lang="en-US" i="0">
              <a:latin typeface="Book Antiqua"/>
              <a:ea typeface="Book Antiqua"/>
              <a:cs typeface="Book Antiqua"/>
              <a:sym typeface="Book Antiqua"/>
            </a:endParaRPr>
          </a:p>
          <a:p>
            <a:pPr indent="-382524" algn="l">
              <a:buSzPct val="70000"/>
            </a:pPr>
            <a:endParaRPr lang="en-US" i="0" dirty="0">
              <a:latin typeface="Garamond"/>
              <a:ea typeface="Garamond"/>
              <a:cs typeface="Garamond"/>
              <a:sym typeface="Garamond"/>
            </a:endParaRPr>
          </a:p>
        </p:txBody>
      </p:sp>
    </p:spTree>
    <p:extLst>
      <p:ext uri="{BB962C8B-B14F-4D97-AF65-F5344CB8AC3E}">
        <p14:creationId xmlns:p14="http://schemas.microsoft.com/office/powerpoint/2010/main" xmlns="" val="16992008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pic>
        <p:nvPicPr>
          <p:cNvPr id="6" name="Picture 5" descr="Tony’s Thoughts – Tenth Anniversary! | Tony's Thoughts"/>
          <p:cNvPicPr>
            <a:picLocks noChangeAspect="1"/>
          </p:cNvPicPr>
          <p:nvPr/>
        </p:nvPicPr>
        <p:blipFill>
          <a:blip r:embed="rId3">
            <a:extLst>
              <a:ext uri="{28A0092B-C50C-407E-A947-70E740481C1C}">
                <a14:useLocalDpi xmlns:a14="http://schemas.microsoft.com/office/drawing/2010/main" xmlns="" val="0"/>
              </a:ext>
            </a:extLst>
          </a:blip>
          <a:stretch>
            <a:fillRect/>
          </a:stretch>
        </p:blipFill>
        <p:spPr>
          <a:xfrm>
            <a:off x="8052318" y="4650090"/>
            <a:ext cx="4067400" cy="2291885"/>
          </a:xfrm>
          <a:prstGeom prst="rect">
            <a:avLst/>
          </a:prstGeom>
        </p:spPr>
      </p:pic>
      <p:sp>
        <p:nvSpPr>
          <p:cNvPr id="7" name="Rounded Rectangle 6"/>
          <p:cNvSpPr/>
          <p:nvPr/>
        </p:nvSpPr>
        <p:spPr>
          <a:xfrm>
            <a:off x="2836506" y="2034075"/>
            <a:ext cx="6578082" cy="2183363"/>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200" b="1" dirty="0">
                <a:latin typeface="Garamond" panose="02020404030301010803" pitchFamily="18" charset="0"/>
              </a:rPr>
              <a:t>For any clarifications, write to - </a:t>
            </a:r>
          </a:p>
          <a:p>
            <a:pPr algn="ctr"/>
            <a:endParaRPr lang="en-US" sz="3200" b="1" dirty="0">
              <a:latin typeface="Garamond" panose="02020404030301010803" pitchFamily="18" charset="0"/>
            </a:endParaRPr>
          </a:p>
          <a:p>
            <a:pPr algn="ctr"/>
            <a:r>
              <a:rPr lang="en-US" sz="3200" b="1" dirty="0">
                <a:latin typeface="Garamond" panose="02020404030301010803" pitchFamily="18" charset="0"/>
              </a:rPr>
              <a:t>Vinay@vnv.ca</a:t>
            </a:r>
          </a:p>
          <a:p>
            <a:pPr algn="ctr"/>
            <a:r>
              <a:rPr lang="en-IN" sz="3200" b="1" dirty="0">
                <a:latin typeface="Garamond" panose="02020404030301010803" pitchFamily="18" charset="0"/>
              </a:rPr>
              <a:t>9341246770</a:t>
            </a:r>
          </a:p>
        </p:txBody>
      </p:sp>
    </p:spTree>
    <p:extLst>
      <p:ext uri="{BB962C8B-B14F-4D97-AF65-F5344CB8AC3E}">
        <p14:creationId xmlns:p14="http://schemas.microsoft.com/office/powerpoint/2010/main" xmlns="" val="31223753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Google Shape;162;p10"/>
          <p:cNvSpPr txBox="1">
            <a:spLocks/>
          </p:cNvSpPr>
          <p:nvPr/>
        </p:nvSpPr>
        <p:spPr>
          <a:xfrm>
            <a:off x="1377577" y="275287"/>
            <a:ext cx="9486900" cy="517430"/>
          </a:xfrm>
          <a:prstGeom prst="rect">
            <a:avLst/>
          </a:prstGeom>
          <a:noFill/>
          <a:ln w="9525" cap="flat" cmpd="sng">
            <a:solidFill>
              <a:srgbClr val="000099"/>
            </a:solidFill>
            <a:prstDash val="solid"/>
            <a:round/>
            <a:headEnd type="none" w="sm" len="sm"/>
            <a:tailEnd type="none" w="sm" len="sm"/>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a:lnSpc>
                <a:spcPct val="90000"/>
              </a:lnSpc>
              <a:spcBef>
                <a:spcPts val="0"/>
              </a:spcBef>
              <a:spcAft>
                <a:spcPts val="0"/>
              </a:spcAft>
              <a:buClr>
                <a:schemeClr val="dk2"/>
              </a:buClr>
              <a:buSzPts val="3600"/>
              <a:buFont typeface="Sorts Mill Goudy"/>
              <a:buNone/>
              <a:defRPr sz="3600" b="0" i="0" u="none" strike="noStrike" cap="none">
                <a:solidFill>
                  <a:schemeClr val="dk2"/>
                </a:solidFill>
                <a:latin typeface="Sorts Mill Goudy"/>
                <a:ea typeface="Sorts Mill Goudy"/>
                <a:cs typeface="Sorts Mill Goudy"/>
                <a:sym typeface="Sorts Mill Goud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Clr>
                <a:srgbClr val="FF0000"/>
              </a:buClr>
              <a:buSzPts val="2000"/>
              <a:buFont typeface="Garamond"/>
              <a:buNone/>
            </a:pPr>
            <a:r>
              <a:rPr lang="en-US" sz="2000" b="1" dirty="0">
                <a:solidFill>
                  <a:srgbClr val="FF0000"/>
                </a:solidFill>
                <a:latin typeface="Garamond"/>
                <a:ea typeface="Garamond"/>
                <a:cs typeface="Garamond"/>
                <a:sym typeface="Garamond"/>
              </a:rPr>
              <a:t>STATUTE – ACT, RULES, NOTIFICATIONS, ORDERS</a:t>
            </a:r>
            <a:endParaRPr lang="en-US" dirty="0"/>
          </a:p>
        </p:txBody>
      </p:sp>
      <p:pic>
        <p:nvPicPr>
          <p:cNvPr id="7" name="Google Shape;163;p10"/>
          <p:cNvPicPr preferRelativeResize="0"/>
          <p:nvPr/>
        </p:nvPicPr>
        <p:blipFill rotWithShape="1">
          <a:blip r:embed="rId3">
            <a:alphaModFix/>
          </a:blip>
          <a:srcRect/>
          <a:stretch/>
        </p:blipFill>
        <p:spPr>
          <a:xfrm>
            <a:off x="3892177" y="2718489"/>
            <a:ext cx="2228850" cy="2047875"/>
          </a:xfrm>
          <a:prstGeom prst="rect">
            <a:avLst/>
          </a:prstGeom>
          <a:noFill/>
          <a:ln>
            <a:noFill/>
          </a:ln>
        </p:spPr>
      </p:pic>
      <p:sp>
        <p:nvSpPr>
          <p:cNvPr id="27" name="Rectangle 26"/>
          <p:cNvSpPr/>
          <p:nvPr/>
        </p:nvSpPr>
        <p:spPr>
          <a:xfrm>
            <a:off x="5073290" y="3075517"/>
            <a:ext cx="769763" cy="286232"/>
          </a:xfrm>
          <a:prstGeom prst="rect">
            <a:avLst/>
          </a:prstGeom>
        </p:spPr>
        <p:txBody>
          <a:bodyPr wrap="none">
            <a:spAutoFit/>
          </a:bodyPr>
          <a:lstStyle/>
          <a:p>
            <a:pPr lvl="0" algn="ctr">
              <a:lnSpc>
                <a:spcPct val="90000"/>
              </a:lnSpc>
              <a:buClr>
                <a:schemeClr val="lt1"/>
              </a:buClr>
              <a:buSzPts val="1600"/>
            </a:pPr>
            <a:r>
              <a:rPr lang="en-US" dirty="0">
                <a:solidFill>
                  <a:schemeClr val="lt1"/>
                </a:solidFill>
                <a:latin typeface="Gill Sans"/>
                <a:ea typeface="Gill Sans"/>
                <a:cs typeface="Gill Sans"/>
                <a:sym typeface="Gill Sans"/>
              </a:rPr>
              <a:t> Orders</a:t>
            </a:r>
            <a:endParaRPr lang="en-US" dirty="0"/>
          </a:p>
        </p:txBody>
      </p:sp>
      <p:sp>
        <p:nvSpPr>
          <p:cNvPr id="28" name="Rounded Rectangle 27"/>
          <p:cNvSpPr/>
          <p:nvPr/>
        </p:nvSpPr>
        <p:spPr>
          <a:xfrm>
            <a:off x="4729917" y="1150436"/>
            <a:ext cx="1808661" cy="12103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buClr>
                <a:schemeClr val="lt1"/>
              </a:buClr>
              <a:buSzPts val="2400"/>
            </a:pPr>
            <a:r>
              <a:rPr lang="en-US" sz="1600">
                <a:latin typeface="Gill Sans"/>
                <a:ea typeface="Gill Sans"/>
                <a:cs typeface="Gill Sans"/>
                <a:sym typeface="Gill Sans"/>
              </a:rPr>
              <a:t>RERA </a:t>
            </a:r>
            <a:endParaRPr lang="en-US"/>
          </a:p>
          <a:p>
            <a:pPr lvl="0" algn="ctr">
              <a:lnSpc>
                <a:spcPct val="90000"/>
              </a:lnSpc>
              <a:spcBef>
                <a:spcPts val="840"/>
              </a:spcBef>
              <a:buClr>
                <a:schemeClr val="lt1"/>
              </a:buClr>
              <a:buSzPts val="2000"/>
            </a:pPr>
            <a:r>
              <a:rPr lang="en-US">
                <a:latin typeface="Gill Sans"/>
                <a:ea typeface="Gill Sans"/>
                <a:cs typeface="Gill Sans"/>
                <a:sym typeface="Gill Sans"/>
              </a:rPr>
              <a:t>Act 2016</a:t>
            </a:r>
            <a:endParaRPr lang="en-US" dirty="0"/>
          </a:p>
        </p:txBody>
      </p:sp>
      <p:sp>
        <p:nvSpPr>
          <p:cNvPr id="29" name="Rounded Rectangle 28"/>
          <p:cNvSpPr/>
          <p:nvPr/>
        </p:nvSpPr>
        <p:spPr>
          <a:xfrm>
            <a:off x="4766800" y="5315711"/>
            <a:ext cx="1771778" cy="13141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buClr>
                <a:schemeClr val="lt1"/>
              </a:buClr>
              <a:buSzPts val="1600"/>
            </a:pPr>
            <a:r>
              <a:rPr lang="en-US" sz="1600" dirty="0">
                <a:latin typeface="Gill Sans"/>
                <a:ea typeface="Gill Sans"/>
                <a:cs typeface="Gill Sans"/>
                <a:sym typeface="Gill Sans"/>
              </a:rPr>
              <a:t>Notifications /</a:t>
            </a:r>
          </a:p>
          <a:p>
            <a:pPr lvl="0" algn="ctr">
              <a:lnSpc>
                <a:spcPct val="90000"/>
              </a:lnSpc>
              <a:buClr>
                <a:schemeClr val="lt1"/>
              </a:buClr>
              <a:buSzPts val="1600"/>
            </a:pPr>
            <a:r>
              <a:rPr lang="en-US" sz="1600" dirty="0">
                <a:latin typeface="Gill Sans"/>
                <a:ea typeface="Gill Sans"/>
                <a:cs typeface="Gill Sans"/>
                <a:sym typeface="Gill Sans"/>
              </a:rPr>
              <a:t> circulars / Orders</a:t>
            </a:r>
            <a:endParaRPr lang="en-US" sz="1600" dirty="0"/>
          </a:p>
        </p:txBody>
      </p:sp>
      <p:sp>
        <p:nvSpPr>
          <p:cNvPr id="30" name="Rounded Rectangle 29"/>
          <p:cNvSpPr/>
          <p:nvPr/>
        </p:nvSpPr>
        <p:spPr>
          <a:xfrm>
            <a:off x="8216561" y="1157123"/>
            <a:ext cx="1734093" cy="120364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buClr>
                <a:schemeClr val="lt1"/>
              </a:buClr>
              <a:buSzPts val="2000"/>
            </a:pPr>
            <a:r>
              <a:rPr lang="en-US" sz="1600" dirty="0">
                <a:latin typeface="Gill Sans"/>
                <a:ea typeface="Gill Sans"/>
                <a:cs typeface="Gill Sans"/>
                <a:sym typeface="Gill Sans"/>
              </a:rPr>
              <a:t>WB - RERA </a:t>
            </a:r>
            <a:endParaRPr lang="en-US" sz="1600" dirty="0"/>
          </a:p>
          <a:p>
            <a:pPr lvl="0" algn="ctr">
              <a:lnSpc>
                <a:spcPct val="90000"/>
              </a:lnSpc>
              <a:spcBef>
                <a:spcPts val="700"/>
              </a:spcBef>
              <a:buClr>
                <a:schemeClr val="lt1"/>
              </a:buClr>
              <a:buSzPts val="2000"/>
            </a:pPr>
            <a:r>
              <a:rPr lang="en-US" sz="1600" dirty="0">
                <a:latin typeface="Gill Sans"/>
                <a:ea typeface="Gill Sans"/>
                <a:cs typeface="Gill Sans"/>
                <a:sym typeface="Gill Sans"/>
              </a:rPr>
              <a:t>Rules 2021</a:t>
            </a:r>
          </a:p>
          <a:p>
            <a:pPr lvl="0" algn="ctr">
              <a:lnSpc>
                <a:spcPct val="90000"/>
              </a:lnSpc>
              <a:spcBef>
                <a:spcPts val="700"/>
              </a:spcBef>
              <a:buClr>
                <a:schemeClr val="lt1"/>
              </a:buClr>
              <a:buSzPts val="2000"/>
            </a:pPr>
            <a:r>
              <a:rPr lang="en-US" sz="1600" dirty="0">
                <a:latin typeface="Gill Sans"/>
                <a:ea typeface="Gill Sans"/>
                <a:cs typeface="Gill Sans"/>
                <a:sym typeface="Gill Sans"/>
              </a:rPr>
              <a:t>(27.07.2021)</a:t>
            </a:r>
            <a:endParaRPr lang="en-US" dirty="0">
              <a:latin typeface="Gill Sans"/>
              <a:ea typeface="Gill Sans"/>
              <a:cs typeface="Gill Sans"/>
              <a:sym typeface="Gill Sans"/>
            </a:endParaRPr>
          </a:p>
        </p:txBody>
      </p:sp>
      <p:sp>
        <p:nvSpPr>
          <p:cNvPr id="33" name="Right Arrow 32"/>
          <p:cNvSpPr/>
          <p:nvPr/>
        </p:nvSpPr>
        <p:spPr>
          <a:xfrm>
            <a:off x="6661266" y="1522338"/>
            <a:ext cx="1432606" cy="4665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4" name="Right Arrow 33"/>
          <p:cNvSpPr/>
          <p:nvPr/>
        </p:nvSpPr>
        <p:spPr>
          <a:xfrm rot="5400000">
            <a:off x="8791183" y="2494391"/>
            <a:ext cx="622533" cy="5397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 name="Rounded Rectangle 27">
            <a:extLst>
              <a:ext uri="{FF2B5EF4-FFF2-40B4-BE49-F238E27FC236}">
                <a16:creationId xmlns:a16="http://schemas.microsoft.com/office/drawing/2014/main" xmlns="" id="{FA7B4384-25BE-39D2-3293-4E551D912950}"/>
              </a:ext>
            </a:extLst>
          </p:cNvPr>
          <p:cNvSpPr/>
          <p:nvPr/>
        </p:nvSpPr>
        <p:spPr>
          <a:xfrm>
            <a:off x="1177934" y="1150436"/>
            <a:ext cx="1808661" cy="12103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buClr>
                <a:schemeClr val="lt1"/>
              </a:buClr>
              <a:buSzPts val="2400"/>
            </a:pPr>
            <a:r>
              <a:rPr lang="en-US" sz="1600" dirty="0">
                <a:latin typeface="Gill Sans"/>
                <a:ea typeface="Gill Sans"/>
                <a:cs typeface="Gill Sans"/>
                <a:sym typeface="Gill Sans"/>
              </a:rPr>
              <a:t>WB HIRA </a:t>
            </a:r>
          </a:p>
          <a:p>
            <a:pPr lvl="0" algn="ctr">
              <a:lnSpc>
                <a:spcPct val="90000"/>
              </a:lnSpc>
              <a:buClr>
                <a:schemeClr val="lt1"/>
              </a:buClr>
              <a:buSzPts val="2400"/>
            </a:pPr>
            <a:r>
              <a:rPr lang="en-US" sz="1600" dirty="0">
                <a:latin typeface="Gill Sans"/>
                <a:ea typeface="Gill Sans"/>
                <a:cs typeface="Gill Sans"/>
                <a:sym typeface="Gill Sans"/>
              </a:rPr>
              <a:t>2016</a:t>
            </a:r>
            <a:endParaRPr lang="en-US" dirty="0"/>
          </a:p>
        </p:txBody>
      </p:sp>
      <p:sp>
        <p:nvSpPr>
          <p:cNvPr id="3" name="Right Arrow 32">
            <a:extLst>
              <a:ext uri="{FF2B5EF4-FFF2-40B4-BE49-F238E27FC236}">
                <a16:creationId xmlns:a16="http://schemas.microsoft.com/office/drawing/2014/main" xmlns="" id="{FDAF29E7-6980-7D29-DC4C-ED3F2217547D}"/>
              </a:ext>
            </a:extLst>
          </p:cNvPr>
          <p:cNvSpPr/>
          <p:nvPr/>
        </p:nvSpPr>
        <p:spPr>
          <a:xfrm>
            <a:off x="3109283" y="1522338"/>
            <a:ext cx="1432606" cy="4665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Rounded Rectangle 28">
            <a:extLst>
              <a:ext uri="{FF2B5EF4-FFF2-40B4-BE49-F238E27FC236}">
                <a16:creationId xmlns:a16="http://schemas.microsoft.com/office/drawing/2014/main" xmlns="" id="{5CEF224E-9EE5-5493-2F40-571F5C3F37FE}"/>
              </a:ext>
            </a:extLst>
          </p:cNvPr>
          <p:cNvSpPr/>
          <p:nvPr/>
        </p:nvSpPr>
        <p:spPr>
          <a:xfrm>
            <a:off x="8265889" y="3125402"/>
            <a:ext cx="1771778" cy="13141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buClr>
                <a:schemeClr val="lt1"/>
              </a:buClr>
              <a:buSzPts val="1600"/>
            </a:pPr>
            <a:r>
              <a:rPr lang="en-US" sz="1600" dirty="0">
                <a:latin typeface="Gill Sans"/>
                <a:ea typeface="Gill Sans"/>
                <a:cs typeface="Gill Sans"/>
                <a:sym typeface="Gill Sans"/>
              </a:rPr>
              <a:t>RERA Authority Established – </a:t>
            </a:r>
          </a:p>
          <a:p>
            <a:pPr lvl="0" algn="ctr">
              <a:lnSpc>
                <a:spcPct val="90000"/>
              </a:lnSpc>
              <a:buClr>
                <a:schemeClr val="lt1"/>
              </a:buClr>
              <a:buSzPts val="1600"/>
            </a:pPr>
            <a:r>
              <a:rPr lang="en-US" sz="1600" dirty="0">
                <a:latin typeface="Gill Sans"/>
                <a:sym typeface="Gill Sans"/>
              </a:rPr>
              <a:t>29.07.2021</a:t>
            </a:r>
            <a:endParaRPr lang="en-US" sz="1600" dirty="0"/>
          </a:p>
        </p:txBody>
      </p:sp>
      <p:sp>
        <p:nvSpPr>
          <p:cNvPr id="10" name="Rounded Rectangle 28">
            <a:extLst>
              <a:ext uri="{FF2B5EF4-FFF2-40B4-BE49-F238E27FC236}">
                <a16:creationId xmlns:a16="http://schemas.microsoft.com/office/drawing/2014/main" xmlns="" id="{2F9576DB-53BE-D553-D3A0-B70E33B40E0E}"/>
              </a:ext>
            </a:extLst>
          </p:cNvPr>
          <p:cNvSpPr/>
          <p:nvPr/>
        </p:nvSpPr>
        <p:spPr>
          <a:xfrm>
            <a:off x="8265889" y="5315711"/>
            <a:ext cx="1771778" cy="13141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lnSpc>
                <a:spcPct val="90000"/>
              </a:lnSpc>
              <a:buClr>
                <a:schemeClr val="lt1"/>
              </a:buClr>
              <a:buSzPts val="1600"/>
            </a:pPr>
            <a:r>
              <a:rPr lang="en-US" sz="1600" dirty="0">
                <a:latin typeface="Gill Sans"/>
                <a:ea typeface="Gill Sans"/>
                <a:cs typeface="Gill Sans"/>
                <a:sym typeface="Gill Sans"/>
              </a:rPr>
              <a:t>RERA Website operationalized</a:t>
            </a:r>
          </a:p>
          <a:p>
            <a:pPr lvl="0" algn="ctr">
              <a:lnSpc>
                <a:spcPct val="90000"/>
              </a:lnSpc>
              <a:buClr>
                <a:schemeClr val="lt1"/>
              </a:buClr>
              <a:buSzPts val="1600"/>
            </a:pPr>
            <a:r>
              <a:rPr lang="en-US" sz="1600" dirty="0">
                <a:latin typeface="Gill Sans"/>
                <a:sym typeface="Gill Sans"/>
              </a:rPr>
              <a:t>31.01.2023</a:t>
            </a:r>
            <a:endParaRPr lang="en-US" sz="1600" dirty="0"/>
          </a:p>
        </p:txBody>
      </p:sp>
      <p:sp>
        <p:nvSpPr>
          <p:cNvPr id="11" name="Right Arrow 33">
            <a:extLst>
              <a:ext uri="{FF2B5EF4-FFF2-40B4-BE49-F238E27FC236}">
                <a16:creationId xmlns:a16="http://schemas.microsoft.com/office/drawing/2014/main" xmlns="" id="{7A6E44B2-7373-444D-780A-5F092EA4E987}"/>
              </a:ext>
            </a:extLst>
          </p:cNvPr>
          <p:cNvSpPr/>
          <p:nvPr/>
        </p:nvSpPr>
        <p:spPr>
          <a:xfrm rot="5400000">
            <a:off x="8791183" y="4607778"/>
            <a:ext cx="622533" cy="5397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ight Arrow 32">
            <a:extLst>
              <a:ext uri="{FF2B5EF4-FFF2-40B4-BE49-F238E27FC236}">
                <a16:creationId xmlns:a16="http://schemas.microsoft.com/office/drawing/2014/main" xmlns="" id="{170F914B-45AD-C753-0BA6-94CA7C58A194}"/>
              </a:ext>
            </a:extLst>
          </p:cNvPr>
          <p:cNvSpPr/>
          <p:nvPr/>
        </p:nvSpPr>
        <p:spPr>
          <a:xfrm rot="10800000">
            <a:off x="6685930" y="5739527"/>
            <a:ext cx="1432606" cy="4665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xmlns="" val="7805125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
        <p:cNvGrpSpPr/>
        <p:nvPr/>
      </p:nvGrpSpPr>
      <p:grpSpPr>
        <a:xfrm>
          <a:off x="0" y="0"/>
          <a:ext cx="0" cy="0"/>
          <a:chOff x="0" y="0"/>
          <a:chExt cx="0" cy="0"/>
        </a:xfrm>
      </p:grpSpPr>
      <p:sp>
        <p:nvSpPr>
          <p:cNvPr id="6" name="Google Shape;187;p11"/>
          <p:cNvSpPr txBox="1"/>
          <p:nvPr/>
        </p:nvSpPr>
        <p:spPr>
          <a:xfrm>
            <a:off x="628527" y="52360"/>
            <a:ext cx="11094081" cy="613264"/>
          </a:xfrm>
          <a:prstGeom prst="rect">
            <a:avLst/>
          </a:prstGeom>
          <a:noFill/>
          <a:ln w="9525" cap="flat" cmpd="sng">
            <a:solidFill>
              <a:schemeClr val="accent2"/>
            </a:solidFill>
            <a:prstDash val="solid"/>
            <a:round/>
            <a:headEnd type="none" w="sm" len="sm"/>
            <a:tailEnd type="none" w="sm" len="sm"/>
          </a:ln>
        </p:spPr>
        <p:txBody>
          <a:bodyPr spcFirstLastPara="1" wrap="square" lIns="91425" tIns="45700" rIns="91425" bIns="45700" anchor="b" anchorCtr="0">
            <a:noAutofit/>
          </a:bodyPr>
          <a:lstStyle/>
          <a:p>
            <a:pPr marL="0" marR="0" lvl="0" indent="0" algn="ctr" rtl="0">
              <a:lnSpc>
                <a:spcPct val="90000"/>
              </a:lnSpc>
              <a:spcBef>
                <a:spcPts val="0"/>
              </a:spcBef>
              <a:spcAft>
                <a:spcPts val="0"/>
              </a:spcAft>
              <a:buClr>
                <a:srgbClr val="C00000"/>
              </a:buClr>
              <a:buSzPts val="2800"/>
              <a:buFont typeface="Sorts Mill Goudy"/>
              <a:buNone/>
            </a:pPr>
            <a:endParaRPr lang="en-US" sz="2800" cap="none" dirty="0">
              <a:solidFill>
                <a:srgbClr val="C00000"/>
              </a:solidFill>
              <a:latin typeface="Sorts Mill Goudy"/>
              <a:ea typeface="Sorts Mill Goudy"/>
              <a:cs typeface="Sorts Mill Goudy"/>
              <a:sym typeface="Sorts Mill Goudy"/>
            </a:endParaRPr>
          </a:p>
          <a:p>
            <a:pPr marL="0" marR="0" lvl="0" indent="0" algn="ctr" rtl="0">
              <a:lnSpc>
                <a:spcPct val="90000"/>
              </a:lnSpc>
              <a:spcBef>
                <a:spcPts val="0"/>
              </a:spcBef>
              <a:spcAft>
                <a:spcPts val="0"/>
              </a:spcAft>
              <a:buClr>
                <a:srgbClr val="C00000"/>
              </a:buClr>
              <a:buSzPts val="2800"/>
              <a:buFont typeface="Sorts Mill Goudy"/>
              <a:buNone/>
            </a:pPr>
            <a:endParaRPr lang="en-US" sz="2800" dirty="0">
              <a:solidFill>
                <a:srgbClr val="C00000"/>
              </a:solidFill>
              <a:latin typeface="Sorts Mill Goudy"/>
              <a:ea typeface="Sorts Mill Goudy"/>
              <a:cs typeface="Sorts Mill Goudy"/>
              <a:sym typeface="Sorts Mill Goudy"/>
            </a:endParaRPr>
          </a:p>
          <a:p>
            <a:pPr marL="0" marR="0" lvl="0" indent="0" algn="ctr" rtl="0">
              <a:lnSpc>
                <a:spcPct val="90000"/>
              </a:lnSpc>
              <a:spcBef>
                <a:spcPts val="0"/>
              </a:spcBef>
              <a:spcAft>
                <a:spcPts val="0"/>
              </a:spcAft>
              <a:buClr>
                <a:srgbClr val="C00000"/>
              </a:buClr>
              <a:buSzPts val="2800"/>
              <a:buFont typeface="Sorts Mill Goudy"/>
              <a:buNone/>
            </a:pPr>
            <a:r>
              <a:rPr lang="en-US" sz="2800" cap="none" dirty="0">
                <a:solidFill>
                  <a:srgbClr val="C00000"/>
                </a:solidFill>
                <a:latin typeface="Sorts Mill Goudy"/>
                <a:ea typeface="Sorts Mill Goudy"/>
                <a:cs typeface="Sorts Mill Goudy"/>
                <a:sym typeface="Sorts Mill Goudy"/>
              </a:rPr>
              <a:t>RERA - PROJECT LIFE CYCLE</a:t>
            </a:r>
            <a:endParaRPr sz="2800" cap="none" dirty="0">
              <a:solidFill>
                <a:srgbClr val="C00000"/>
              </a:solidFill>
              <a:latin typeface="Sorts Mill Goudy"/>
              <a:ea typeface="Sorts Mill Goudy"/>
              <a:cs typeface="Sorts Mill Goudy"/>
              <a:sym typeface="Sorts Mill Goudy"/>
            </a:endParaRPr>
          </a:p>
        </p:txBody>
      </p:sp>
      <p:grpSp>
        <p:nvGrpSpPr>
          <p:cNvPr id="7" name="Google Shape;188;p11"/>
          <p:cNvGrpSpPr/>
          <p:nvPr/>
        </p:nvGrpSpPr>
        <p:grpSpPr>
          <a:xfrm>
            <a:off x="1785242" y="779696"/>
            <a:ext cx="7446682" cy="5341957"/>
            <a:chOff x="342273" y="43201"/>
            <a:chExt cx="7446682" cy="5341957"/>
          </a:xfrm>
        </p:grpSpPr>
        <p:sp>
          <p:nvSpPr>
            <p:cNvPr id="8" name="Google Shape;189;p11"/>
            <p:cNvSpPr/>
            <p:nvPr/>
          </p:nvSpPr>
          <p:spPr>
            <a:xfrm rot="5400000">
              <a:off x="558087" y="949999"/>
              <a:ext cx="826770" cy="941248"/>
            </a:xfrm>
            <a:prstGeom prst="bentUpArrow">
              <a:avLst>
                <a:gd name="adj1" fmla="val 32840"/>
                <a:gd name="adj2" fmla="val 25000"/>
                <a:gd name="adj3" fmla="val 35780"/>
              </a:avLst>
            </a:prstGeom>
            <a:solidFill>
              <a:srgbClr val="C8D1D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90;p11"/>
            <p:cNvSpPr/>
            <p:nvPr/>
          </p:nvSpPr>
          <p:spPr>
            <a:xfrm>
              <a:off x="342273" y="43201"/>
              <a:ext cx="1391794" cy="974210"/>
            </a:xfrm>
            <a:prstGeom prst="roundRect">
              <a:avLst>
                <a:gd name="adj" fmla="val 16670"/>
              </a:avLst>
            </a:prstGeom>
            <a:solidFill>
              <a:srgbClr val="72909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91;p11"/>
            <p:cNvSpPr txBox="1"/>
            <p:nvPr/>
          </p:nvSpPr>
          <p:spPr>
            <a:xfrm>
              <a:off x="389839" y="90767"/>
              <a:ext cx="1296662" cy="879078"/>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Garamond"/>
                <a:buNone/>
              </a:pPr>
              <a:r>
                <a:rPr lang="en-US" sz="1700">
                  <a:solidFill>
                    <a:schemeClr val="lt1"/>
                  </a:solidFill>
                  <a:latin typeface="Garamond"/>
                  <a:ea typeface="Garamond"/>
                  <a:cs typeface="Garamond"/>
                  <a:sym typeface="Garamond"/>
                </a:rPr>
                <a:t>Preparation</a:t>
              </a:r>
              <a:endParaRPr sz="1700">
                <a:solidFill>
                  <a:schemeClr val="lt1"/>
                </a:solidFill>
                <a:latin typeface="Garamond"/>
                <a:ea typeface="Garamond"/>
                <a:cs typeface="Garamond"/>
                <a:sym typeface="Garamond"/>
              </a:endParaRPr>
            </a:p>
          </p:txBody>
        </p:sp>
        <p:sp>
          <p:nvSpPr>
            <p:cNvPr id="11" name="Google Shape;192;p11"/>
            <p:cNvSpPr/>
            <p:nvPr/>
          </p:nvSpPr>
          <p:spPr>
            <a:xfrm>
              <a:off x="2052817" y="104523"/>
              <a:ext cx="2514692" cy="787400"/>
            </a:xfrm>
            <a:prstGeom prst="rect">
              <a:avLst/>
            </a:prstGeom>
            <a:no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93;p11"/>
            <p:cNvSpPr txBox="1"/>
            <p:nvPr/>
          </p:nvSpPr>
          <p:spPr>
            <a:xfrm>
              <a:off x="2052817" y="104523"/>
              <a:ext cx="2514692" cy="787400"/>
            </a:xfrm>
            <a:prstGeom prst="rect">
              <a:avLst/>
            </a:prstGeom>
            <a:noFill/>
            <a:ln>
              <a:noFill/>
            </a:ln>
          </p:spPr>
          <p:txBody>
            <a:bodyPr spcFirstLastPara="1" wrap="square" lIns="64750" tIns="64750" rIns="64750" bIns="64750" anchor="ctr" anchorCtr="0">
              <a:noAutofit/>
            </a:bodyPr>
            <a:lstStyle/>
            <a:p>
              <a:pPr marL="114300" marR="0" lvl="1" indent="-114300" algn="l" rtl="0">
                <a:lnSpc>
                  <a:spcPct val="90000"/>
                </a:lnSpc>
                <a:spcBef>
                  <a:spcPts val="0"/>
                </a:spcBef>
                <a:spcAft>
                  <a:spcPts val="0"/>
                </a:spcAft>
                <a:buClr>
                  <a:schemeClr val="dk1"/>
                </a:buClr>
                <a:buSzPts val="1300"/>
                <a:buFont typeface="Garamond"/>
                <a:buChar char="•"/>
              </a:pPr>
              <a:r>
                <a:rPr lang="en-US" sz="1300" b="0" i="0" u="none" strike="noStrike" cap="none">
                  <a:solidFill>
                    <a:schemeClr val="dk1"/>
                  </a:solidFill>
                  <a:latin typeface="Garamond"/>
                  <a:ea typeface="Garamond"/>
                  <a:cs typeface="Garamond"/>
                  <a:sym typeface="Garamond"/>
                </a:rPr>
                <a:t>Business Plans</a:t>
              </a:r>
              <a:endParaRPr sz="1300" b="0" i="0" u="none" strike="noStrike" cap="none">
                <a:solidFill>
                  <a:schemeClr val="dk1"/>
                </a:solidFill>
                <a:latin typeface="Garamond"/>
                <a:ea typeface="Garamond"/>
                <a:cs typeface="Garamond"/>
                <a:sym typeface="Garamond"/>
              </a:endParaRPr>
            </a:p>
            <a:p>
              <a:pPr marL="114300" marR="0" lvl="1" indent="-114300" algn="l" rtl="0">
                <a:lnSpc>
                  <a:spcPct val="90000"/>
                </a:lnSpc>
                <a:spcBef>
                  <a:spcPts val="195"/>
                </a:spcBef>
                <a:spcAft>
                  <a:spcPts val="0"/>
                </a:spcAft>
                <a:buClr>
                  <a:schemeClr val="dk1"/>
                </a:buClr>
                <a:buSzPts val="1300"/>
                <a:buFont typeface="Garamond"/>
                <a:buChar char="•"/>
              </a:pPr>
              <a:r>
                <a:rPr lang="en-US" sz="1300" b="0" i="0" u="none" strike="noStrike" cap="none">
                  <a:solidFill>
                    <a:schemeClr val="dk1"/>
                  </a:solidFill>
                  <a:latin typeface="Garamond"/>
                  <a:ea typeface="Garamond"/>
                  <a:cs typeface="Garamond"/>
                  <a:sym typeface="Garamond"/>
                </a:rPr>
                <a:t>Due Diligence</a:t>
              </a:r>
              <a:endParaRPr sz="1300" b="0" i="0" u="none" strike="noStrike" cap="none">
                <a:solidFill>
                  <a:schemeClr val="dk1"/>
                </a:solidFill>
                <a:latin typeface="Garamond"/>
                <a:ea typeface="Garamond"/>
                <a:cs typeface="Garamond"/>
                <a:sym typeface="Garamond"/>
              </a:endParaRPr>
            </a:p>
            <a:p>
              <a:pPr marL="114300" marR="0" lvl="1" indent="-114300" algn="l" rtl="0">
                <a:lnSpc>
                  <a:spcPct val="90000"/>
                </a:lnSpc>
                <a:spcBef>
                  <a:spcPts val="195"/>
                </a:spcBef>
                <a:spcAft>
                  <a:spcPts val="0"/>
                </a:spcAft>
                <a:buClr>
                  <a:schemeClr val="dk1"/>
                </a:buClr>
                <a:buSzPts val="1300"/>
                <a:buFont typeface="Garamond"/>
                <a:buChar char="•"/>
              </a:pPr>
              <a:r>
                <a:rPr lang="en-US" sz="1300" b="0" i="0" u="none" strike="noStrike" cap="none">
                  <a:solidFill>
                    <a:schemeClr val="dk1"/>
                  </a:solidFill>
                  <a:latin typeface="Garamond"/>
                  <a:ea typeface="Garamond"/>
                  <a:cs typeface="Garamond"/>
                  <a:sym typeface="Garamond"/>
                </a:rPr>
                <a:t>Feasibility</a:t>
              </a:r>
              <a:endParaRPr sz="1300" b="0" i="0" u="none" strike="noStrike" cap="none">
                <a:solidFill>
                  <a:schemeClr val="dk1"/>
                </a:solidFill>
                <a:latin typeface="Garamond"/>
                <a:ea typeface="Garamond"/>
                <a:cs typeface="Garamond"/>
                <a:sym typeface="Garamond"/>
              </a:endParaRPr>
            </a:p>
          </p:txBody>
        </p:sp>
        <p:sp>
          <p:nvSpPr>
            <p:cNvPr id="13" name="Google Shape;194;p11"/>
            <p:cNvSpPr/>
            <p:nvPr/>
          </p:nvSpPr>
          <p:spPr>
            <a:xfrm rot="5400000">
              <a:off x="2072617" y="2044359"/>
              <a:ext cx="826770" cy="941248"/>
            </a:xfrm>
            <a:prstGeom prst="bentUpArrow">
              <a:avLst>
                <a:gd name="adj1" fmla="val 32840"/>
                <a:gd name="adj2" fmla="val 25000"/>
                <a:gd name="adj3" fmla="val 35780"/>
              </a:avLst>
            </a:prstGeom>
            <a:solidFill>
              <a:srgbClr val="C8D1D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95;p11"/>
            <p:cNvSpPr/>
            <p:nvPr/>
          </p:nvSpPr>
          <p:spPr>
            <a:xfrm>
              <a:off x="1853573" y="1127137"/>
              <a:ext cx="1391794" cy="974210"/>
            </a:xfrm>
            <a:prstGeom prst="roundRect">
              <a:avLst>
                <a:gd name="adj" fmla="val 16670"/>
              </a:avLst>
            </a:prstGeom>
            <a:solidFill>
              <a:srgbClr val="7F7F7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96;p11"/>
            <p:cNvSpPr txBox="1"/>
            <p:nvPr/>
          </p:nvSpPr>
          <p:spPr>
            <a:xfrm>
              <a:off x="1901139" y="1174703"/>
              <a:ext cx="1296662" cy="879078"/>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Garamond"/>
                <a:buNone/>
              </a:pPr>
              <a:r>
                <a:rPr lang="en-US" sz="1700">
                  <a:solidFill>
                    <a:schemeClr val="lt1"/>
                  </a:solidFill>
                  <a:latin typeface="Garamond"/>
                  <a:ea typeface="Garamond"/>
                  <a:cs typeface="Garamond"/>
                  <a:sym typeface="Garamond"/>
                </a:rPr>
                <a:t>Start</a:t>
              </a:r>
              <a:endParaRPr sz="1700">
                <a:solidFill>
                  <a:schemeClr val="lt1"/>
                </a:solidFill>
                <a:latin typeface="Garamond"/>
                <a:ea typeface="Garamond"/>
                <a:cs typeface="Garamond"/>
                <a:sym typeface="Garamond"/>
              </a:endParaRPr>
            </a:p>
          </p:txBody>
        </p:sp>
        <p:sp>
          <p:nvSpPr>
            <p:cNvPr id="16" name="Google Shape;197;p11"/>
            <p:cNvSpPr/>
            <p:nvPr/>
          </p:nvSpPr>
          <p:spPr>
            <a:xfrm>
              <a:off x="3245367" y="1220781"/>
              <a:ext cx="1012258" cy="78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98;p11"/>
            <p:cNvSpPr/>
            <p:nvPr/>
          </p:nvSpPr>
          <p:spPr>
            <a:xfrm rot="5400000">
              <a:off x="3587146" y="3138719"/>
              <a:ext cx="826770" cy="941248"/>
            </a:xfrm>
            <a:prstGeom prst="bentUpArrow">
              <a:avLst>
                <a:gd name="adj1" fmla="val 32840"/>
                <a:gd name="adj2" fmla="val 25000"/>
                <a:gd name="adj3" fmla="val 35780"/>
              </a:avLst>
            </a:prstGeom>
            <a:solidFill>
              <a:srgbClr val="C8D1D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99;p11"/>
            <p:cNvSpPr/>
            <p:nvPr/>
          </p:nvSpPr>
          <p:spPr>
            <a:xfrm>
              <a:off x="3368102" y="2222228"/>
              <a:ext cx="1391794" cy="974210"/>
            </a:xfrm>
            <a:prstGeom prst="roundRect">
              <a:avLst>
                <a:gd name="adj" fmla="val 16670"/>
              </a:avLst>
            </a:prstGeom>
            <a:solidFill>
              <a:srgbClr val="72909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00;p11"/>
            <p:cNvSpPr txBox="1"/>
            <p:nvPr/>
          </p:nvSpPr>
          <p:spPr>
            <a:xfrm>
              <a:off x="3415668" y="2269794"/>
              <a:ext cx="1296662" cy="879078"/>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Garamond"/>
                <a:buNone/>
              </a:pPr>
              <a:r>
                <a:rPr lang="en-US" sz="1700">
                  <a:solidFill>
                    <a:schemeClr val="lt1"/>
                  </a:solidFill>
                  <a:latin typeface="Garamond"/>
                  <a:ea typeface="Garamond"/>
                  <a:cs typeface="Garamond"/>
                  <a:sym typeface="Garamond"/>
                </a:rPr>
                <a:t>During the Development</a:t>
              </a:r>
              <a:endParaRPr sz="1700">
                <a:solidFill>
                  <a:schemeClr val="lt1"/>
                </a:solidFill>
                <a:latin typeface="Garamond"/>
                <a:ea typeface="Garamond"/>
                <a:cs typeface="Garamond"/>
                <a:sym typeface="Garamond"/>
              </a:endParaRPr>
            </a:p>
          </p:txBody>
        </p:sp>
        <p:sp>
          <p:nvSpPr>
            <p:cNvPr id="20" name="Google Shape;201;p11"/>
            <p:cNvSpPr/>
            <p:nvPr/>
          </p:nvSpPr>
          <p:spPr>
            <a:xfrm>
              <a:off x="4759897" y="2315141"/>
              <a:ext cx="1012258" cy="78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02;p11"/>
            <p:cNvSpPr/>
            <p:nvPr/>
          </p:nvSpPr>
          <p:spPr>
            <a:xfrm rot="5400000">
              <a:off x="5101676" y="4233079"/>
              <a:ext cx="826770" cy="941248"/>
            </a:xfrm>
            <a:prstGeom prst="bentUpArrow">
              <a:avLst>
                <a:gd name="adj1" fmla="val 32840"/>
                <a:gd name="adj2" fmla="val 25000"/>
                <a:gd name="adj3" fmla="val 35780"/>
              </a:avLst>
            </a:prstGeom>
            <a:solidFill>
              <a:srgbClr val="C8D1D1"/>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03;p11"/>
            <p:cNvSpPr/>
            <p:nvPr/>
          </p:nvSpPr>
          <p:spPr>
            <a:xfrm>
              <a:off x="4882632" y="3316588"/>
              <a:ext cx="1391794" cy="974210"/>
            </a:xfrm>
            <a:prstGeom prst="roundRect">
              <a:avLst>
                <a:gd name="adj" fmla="val 16670"/>
              </a:avLst>
            </a:prstGeom>
            <a:solidFill>
              <a:srgbClr val="7F7F7F"/>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04;p11"/>
            <p:cNvSpPr txBox="1"/>
            <p:nvPr/>
          </p:nvSpPr>
          <p:spPr>
            <a:xfrm>
              <a:off x="4930198" y="3364154"/>
              <a:ext cx="1296662" cy="879078"/>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Garamond"/>
                <a:buNone/>
              </a:pPr>
              <a:r>
                <a:rPr lang="en-US" sz="1700">
                  <a:solidFill>
                    <a:schemeClr val="lt1"/>
                  </a:solidFill>
                  <a:latin typeface="Garamond"/>
                  <a:ea typeface="Garamond"/>
                  <a:cs typeface="Garamond"/>
                  <a:sym typeface="Garamond"/>
                </a:rPr>
                <a:t>End of the project Development</a:t>
              </a:r>
              <a:endParaRPr sz="1700">
                <a:solidFill>
                  <a:schemeClr val="lt1"/>
                </a:solidFill>
                <a:latin typeface="Garamond"/>
                <a:ea typeface="Garamond"/>
                <a:cs typeface="Garamond"/>
                <a:sym typeface="Garamond"/>
              </a:endParaRPr>
            </a:p>
          </p:txBody>
        </p:sp>
        <p:sp>
          <p:nvSpPr>
            <p:cNvPr id="24" name="Google Shape;205;p11"/>
            <p:cNvSpPr/>
            <p:nvPr/>
          </p:nvSpPr>
          <p:spPr>
            <a:xfrm>
              <a:off x="6274426" y="3409501"/>
              <a:ext cx="1012258" cy="7874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06;p11"/>
            <p:cNvSpPr/>
            <p:nvPr/>
          </p:nvSpPr>
          <p:spPr>
            <a:xfrm>
              <a:off x="6397161" y="4410948"/>
              <a:ext cx="1391794" cy="974210"/>
            </a:xfrm>
            <a:prstGeom prst="roundRect">
              <a:avLst>
                <a:gd name="adj" fmla="val 16670"/>
              </a:avLst>
            </a:prstGeom>
            <a:solidFill>
              <a:srgbClr val="729090"/>
            </a:solid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07;p11"/>
            <p:cNvSpPr txBox="1"/>
            <p:nvPr/>
          </p:nvSpPr>
          <p:spPr>
            <a:xfrm>
              <a:off x="6444727" y="4458514"/>
              <a:ext cx="1296662" cy="879078"/>
            </a:xfrm>
            <a:prstGeom prst="rect">
              <a:avLst/>
            </a:prstGeom>
            <a:noFill/>
            <a:ln>
              <a:noFill/>
            </a:ln>
          </p:spPr>
          <p:txBody>
            <a:bodyPr spcFirstLastPara="1" wrap="square" lIns="64750" tIns="64750" rIns="64750" bIns="64750" anchor="ctr" anchorCtr="0">
              <a:noAutofit/>
            </a:bodyPr>
            <a:lstStyle/>
            <a:p>
              <a:pPr marL="0" marR="0" lvl="0" indent="0" algn="ctr" rtl="0">
                <a:lnSpc>
                  <a:spcPct val="90000"/>
                </a:lnSpc>
                <a:spcBef>
                  <a:spcPts val="0"/>
                </a:spcBef>
                <a:spcAft>
                  <a:spcPts val="0"/>
                </a:spcAft>
                <a:buClr>
                  <a:schemeClr val="lt1"/>
                </a:buClr>
                <a:buSzPts val="1700"/>
                <a:buFont typeface="Garamond"/>
                <a:buNone/>
              </a:pPr>
              <a:r>
                <a:rPr lang="en-US" sz="1700">
                  <a:solidFill>
                    <a:schemeClr val="lt1"/>
                  </a:solidFill>
                  <a:latin typeface="Garamond"/>
                  <a:ea typeface="Garamond"/>
                  <a:cs typeface="Garamond"/>
                  <a:sym typeface="Garamond"/>
                </a:rPr>
                <a:t>Post Completion / Handover</a:t>
              </a:r>
              <a:endParaRPr sz="1700">
                <a:solidFill>
                  <a:schemeClr val="lt1"/>
                </a:solidFill>
                <a:latin typeface="Garamond"/>
                <a:ea typeface="Garamond"/>
                <a:cs typeface="Garamond"/>
                <a:sym typeface="Garamond"/>
              </a:endParaRPr>
            </a:p>
          </p:txBody>
        </p:sp>
      </p:grpSp>
      <p:grpSp>
        <p:nvGrpSpPr>
          <p:cNvPr id="27" name="Google Shape;208;p11"/>
          <p:cNvGrpSpPr/>
          <p:nvPr/>
        </p:nvGrpSpPr>
        <p:grpSpPr>
          <a:xfrm>
            <a:off x="4955956" y="1957039"/>
            <a:ext cx="2514692" cy="787400"/>
            <a:chOff x="1773565" y="93570"/>
            <a:chExt cx="2514692" cy="787400"/>
          </a:xfrm>
        </p:grpSpPr>
        <p:sp>
          <p:nvSpPr>
            <p:cNvPr id="28" name="Google Shape;209;p11"/>
            <p:cNvSpPr/>
            <p:nvPr/>
          </p:nvSpPr>
          <p:spPr>
            <a:xfrm>
              <a:off x="1773565" y="93570"/>
              <a:ext cx="2514692" cy="787400"/>
            </a:xfrm>
            <a:prstGeom prst="rect">
              <a:avLst/>
            </a:prstGeom>
            <a:solidFill>
              <a:srgbClr val="E8ECEA"/>
            </a:soli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10;p11"/>
            <p:cNvSpPr txBox="1"/>
            <p:nvPr/>
          </p:nvSpPr>
          <p:spPr>
            <a:xfrm>
              <a:off x="1773565" y="93570"/>
              <a:ext cx="2514692" cy="787400"/>
            </a:xfrm>
            <a:prstGeom prst="rect">
              <a:avLst/>
            </a:prstGeom>
            <a:solidFill>
              <a:srgbClr val="E8ECEA"/>
            </a:solidFill>
            <a:ln>
              <a:noFill/>
            </a:ln>
          </p:spPr>
          <p:txBody>
            <a:bodyPr spcFirstLastPara="1" wrap="square" lIns="53325" tIns="53325" rIns="53325" bIns="53325" anchor="ctr" anchorCtr="0">
              <a:noAutofit/>
            </a:bodyPr>
            <a:lstStyle/>
            <a:p>
              <a:pPr marL="57150" marR="0" lvl="1" indent="-69850" algn="l" rtl="0">
                <a:lnSpc>
                  <a:spcPct val="90000"/>
                </a:lnSpc>
                <a:spcBef>
                  <a:spcPts val="0"/>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Statutory Approvals</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NOC’s</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RERA Registration</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Bank / Financing</a:t>
              </a:r>
              <a:endParaRPr sz="1100" b="0" i="0" u="none" strike="noStrike" cap="none">
                <a:solidFill>
                  <a:schemeClr val="dk1"/>
                </a:solidFill>
                <a:latin typeface="Garamond"/>
                <a:ea typeface="Garamond"/>
                <a:cs typeface="Garamond"/>
                <a:sym typeface="Garamond"/>
              </a:endParaRPr>
            </a:p>
          </p:txBody>
        </p:sp>
      </p:grpSp>
      <p:grpSp>
        <p:nvGrpSpPr>
          <p:cNvPr id="30" name="Google Shape;211;p11"/>
          <p:cNvGrpSpPr/>
          <p:nvPr/>
        </p:nvGrpSpPr>
        <p:grpSpPr>
          <a:xfrm>
            <a:off x="6406038" y="3052128"/>
            <a:ext cx="2514692" cy="787400"/>
            <a:chOff x="1773565" y="93570"/>
            <a:chExt cx="2514692" cy="787400"/>
          </a:xfrm>
        </p:grpSpPr>
        <p:sp>
          <p:nvSpPr>
            <p:cNvPr id="31" name="Google Shape;212;p11"/>
            <p:cNvSpPr/>
            <p:nvPr/>
          </p:nvSpPr>
          <p:spPr>
            <a:xfrm>
              <a:off x="1773565" y="93570"/>
              <a:ext cx="2514692" cy="787400"/>
            </a:xfrm>
            <a:prstGeom prst="rect">
              <a:avLst/>
            </a:prstGeom>
            <a:solidFill>
              <a:srgbClr val="E8ECEA"/>
            </a:soli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213;p11"/>
            <p:cNvSpPr txBox="1"/>
            <p:nvPr/>
          </p:nvSpPr>
          <p:spPr>
            <a:xfrm>
              <a:off x="1773565" y="93570"/>
              <a:ext cx="2514692" cy="787400"/>
            </a:xfrm>
            <a:prstGeom prst="rect">
              <a:avLst/>
            </a:prstGeom>
            <a:solidFill>
              <a:srgbClr val="E8ECEA"/>
            </a:solidFill>
            <a:ln>
              <a:noFill/>
            </a:ln>
          </p:spPr>
          <p:txBody>
            <a:bodyPr spcFirstLastPara="1" wrap="square" lIns="53325" tIns="53325" rIns="53325" bIns="53325" anchor="ctr" anchorCtr="0">
              <a:noAutofit/>
            </a:bodyPr>
            <a:lstStyle/>
            <a:p>
              <a:pPr marL="57150" marR="0" lvl="1" indent="-69850" algn="l" rtl="0">
                <a:lnSpc>
                  <a:spcPct val="90000"/>
                </a:lnSpc>
                <a:spcBef>
                  <a:spcPts val="0"/>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70 / 30 Collections</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Compliances – Quarterly Filing </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Annual Audit</a:t>
              </a:r>
              <a:endParaRPr sz="1100" b="0" i="0" u="none" strike="noStrike" cap="none">
                <a:solidFill>
                  <a:schemeClr val="dk1"/>
                </a:solidFill>
                <a:latin typeface="Garamond"/>
                <a:ea typeface="Garamond"/>
                <a:cs typeface="Garamond"/>
                <a:sym typeface="Garamond"/>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Follow mandatory Practices under RERA</a:t>
              </a:r>
              <a:endParaRPr sz="1100" b="0" i="0" u="none" strike="noStrike" cap="none">
                <a:solidFill>
                  <a:schemeClr val="dk1"/>
                </a:solidFill>
                <a:latin typeface="Garamond"/>
                <a:ea typeface="Garamond"/>
                <a:cs typeface="Garamond"/>
                <a:sym typeface="Garamond"/>
              </a:endParaRPr>
            </a:p>
          </p:txBody>
        </p:sp>
      </p:grpSp>
      <p:grpSp>
        <p:nvGrpSpPr>
          <p:cNvPr id="33" name="Google Shape;214;p11"/>
          <p:cNvGrpSpPr/>
          <p:nvPr/>
        </p:nvGrpSpPr>
        <p:grpSpPr>
          <a:xfrm>
            <a:off x="628527" y="3052128"/>
            <a:ext cx="2514692" cy="787400"/>
            <a:chOff x="1773565" y="93570"/>
            <a:chExt cx="2514692" cy="787400"/>
          </a:xfrm>
        </p:grpSpPr>
        <p:sp>
          <p:nvSpPr>
            <p:cNvPr id="34" name="Google Shape;215;p11"/>
            <p:cNvSpPr/>
            <p:nvPr/>
          </p:nvSpPr>
          <p:spPr>
            <a:xfrm>
              <a:off x="1773565" y="93570"/>
              <a:ext cx="2514692" cy="787400"/>
            </a:xfrm>
            <a:prstGeom prst="rect">
              <a:avLst/>
            </a:prstGeom>
            <a:solidFill>
              <a:srgbClr val="E8ECEA"/>
            </a:soli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216;p11"/>
            <p:cNvSpPr txBox="1"/>
            <p:nvPr/>
          </p:nvSpPr>
          <p:spPr>
            <a:xfrm>
              <a:off x="1773565" y="93570"/>
              <a:ext cx="2514692" cy="787400"/>
            </a:xfrm>
            <a:prstGeom prst="rect">
              <a:avLst/>
            </a:prstGeom>
            <a:solidFill>
              <a:srgbClr val="E8ECEA"/>
            </a:solidFill>
            <a:ln>
              <a:noFill/>
            </a:ln>
          </p:spPr>
          <p:txBody>
            <a:bodyPr spcFirstLastPara="1" wrap="square" lIns="53325" tIns="53325" rIns="53325" bIns="53325" anchor="ctr" anchorCtr="0">
              <a:noAutofit/>
            </a:bodyPr>
            <a:lstStyle/>
            <a:p>
              <a:pPr marL="57150" marR="0" lvl="1" indent="-69850" algn="l" rtl="0">
                <a:lnSpc>
                  <a:spcPct val="90000"/>
                </a:lnSpc>
                <a:spcBef>
                  <a:spcPts val="0"/>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Modification</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Extension</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Change of professionals</a:t>
              </a:r>
              <a:endParaRPr sz="1100" b="0" i="0" u="none" strike="noStrike" cap="none">
                <a:solidFill>
                  <a:schemeClr val="dk1"/>
                </a:solidFill>
                <a:latin typeface="Garamond"/>
                <a:ea typeface="Garamond"/>
                <a:cs typeface="Garamond"/>
                <a:sym typeface="Garamond"/>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Customer Complaints </a:t>
              </a:r>
              <a:endParaRPr sz="1100" b="0" i="0" u="none" strike="noStrike" cap="none">
                <a:solidFill>
                  <a:schemeClr val="dk1"/>
                </a:solidFill>
                <a:latin typeface="Garamond"/>
                <a:ea typeface="Garamond"/>
                <a:cs typeface="Garamond"/>
                <a:sym typeface="Garamond"/>
              </a:endParaRPr>
            </a:p>
          </p:txBody>
        </p:sp>
      </p:grpSp>
      <p:grpSp>
        <p:nvGrpSpPr>
          <p:cNvPr id="36" name="Google Shape;217;p11"/>
          <p:cNvGrpSpPr/>
          <p:nvPr/>
        </p:nvGrpSpPr>
        <p:grpSpPr>
          <a:xfrm>
            <a:off x="7870719" y="4147217"/>
            <a:ext cx="2514692" cy="787400"/>
            <a:chOff x="1773565" y="93570"/>
            <a:chExt cx="2514692" cy="787400"/>
          </a:xfrm>
        </p:grpSpPr>
        <p:sp>
          <p:nvSpPr>
            <p:cNvPr id="37" name="Google Shape;218;p11"/>
            <p:cNvSpPr/>
            <p:nvPr/>
          </p:nvSpPr>
          <p:spPr>
            <a:xfrm>
              <a:off x="1773565" y="93570"/>
              <a:ext cx="2514692" cy="787400"/>
            </a:xfrm>
            <a:prstGeom prst="rect">
              <a:avLst/>
            </a:prstGeom>
            <a:solidFill>
              <a:srgbClr val="E8ECEA"/>
            </a:soli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19;p11"/>
            <p:cNvSpPr txBox="1"/>
            <p:nvPr/>
          </p:nvSpPr>
          <p:spPr>
            <a:xfrm>
              <a:off x="1773565" y="93570"/>
              <a:ext cx="2514692" cy="787400"/>
            </a:xfrm>
            <a:prstGeom prst="rect">
              <a:avLst/>
            </a:prstGeom>
            <a:solidFill>
              <a:srgbClr val="E8ECEA"/>
            </a:solidFill>
            <a:ln>
              <a:noFill/>
            </a:ln>
          </p:spPr>
          <p:txBody>
            <a:bodyPr spcFirstLastPara="1" wrap="square" lIns="53325" tIns="53325" rIns="53325" bIns="53325" anchor="ctr" anchorCtr="0">
              <a:noAutofit/>
            </a:bodyPr>
            <a:lstStyle/>
            <a:p>
              <a:pPr marL="57150" marR="0" lvl="1" indent="-69850" algn="l" rtl="0">
                <a:lnSpc>
                  <a:spcPct val="90000"/>
                </a:lnSpc>
                <a:spcBef>
                  <a:spcPts val="0"/>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Project Completion</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Reporting of Completion</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Funds withdrawn</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Association formation</a:t>
              </a:r>
              <a:endParaRPr sz="1100" b="0" i="0" u="none" strike="noStrike" cap="none">
                <a:solidFill>
                  <a:schemeClr val="dk1"/>
                </a:solidFill>
                <a:latin typeface="Garamond"/>
                <a:ea typeface="Garamond"/>
                <a:cs typeface="Garamond"/>
                <a:sym typeface="Garamond"/>
              </a:endParaRPr>
            </a:p>
          </p:txBody>
        </p:sp>
      </p:grpSp>
      <p:grpSp>
        <p:nvGrpSpPr>
          <p:cNvPr id="39" name="Google Shape;220;p11"/>
          <p:cNvGrpSpPr/>
          <p:nvPr/>
        </p:nvGrpSpPr>
        <p:grpSpPr>
          <a:xfrm>
            <a:off x="9308821" y="5242306"/>
            <a:ext cx="2089101" cy="787400"/>
            <a:chOff x="1773565" y="93570"/>
            <a:chExt cx="2514692" cy="787400"/>
          </a:xfrm>
        </p:grpSpPr>
        <p:sp>
          <p:nvSpPr>
            <p:cNvPr id="40" name="Google Shape;221;p11"/>
            <p:cNvSpPr/>
            <p:nvPr/>
          </p:nvSpPr>
          <p:spPr>
            <a:xfrm>
              <a:off x="1773565" y="93570"/>
              <a:ext cx="2514692" cy="787400"/>
            </a:xfrm>
            <a:prstGeom prst="rect">
              <a:avLst/>
            </a:prstGeom>
            <a:solidFill>
              <a:srgbClr val="E8ECEA"/>
            </a:soli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222;p11"/>
            <p:cNvSpPr txBox="1"/>
            <p:nvPr/>
          </p:nvSpPr>
          <p:spPr>
            <a:xfrm>
              <a:off x="1773565" y="93570"/>
              <a:ext cx="2514692" cy="787400"/>
            </a:xfrm>
            <a:prstGeom prst="rect">
              <a:avLst/>
            </a:prstGeom>
            <a:solidFill>
              <a:srgbClr val="E8ECEA"/>
            </a:solidFill>
            <a:ln>
              <a:noFill/>
            </a:ln>
          </p:spPr>
          <p:txBody>
            <a:bodyPr spcFirstLastPara="1" wrap="square" lIns="53325" tIns="53325" rIns="53325" bIns="53325" anchor="ctr" anchorCtr="0">
              <a:noAutofit/>
            </a:bodyPr>
            <a:lstStyle/>
            <a:p>
              <a:pPr marL="57150" marR="0" lvl="1" indent="-69850" algn="l" rtl="0">
                <a:lnSpc>
                  <a:spcPct val="90000"/>
                </a:lnSpc>
                <a:spcBef>
                  <a:spcPts val="0"/>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Mortgage Release</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Loan / Hypothecation </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Sec 17 </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DLP for 5 years</a:t>
              </a:r>
              <a:endParaRPr sz="1100" b="0" i="0" u="none" strike="noStrike" cap="none">
                <a:solidFill>
                  <a:schemeClr val="dk1"/>
                </a:solidFill>
                <a:latin typeface="Garamond"/>
                <a:ea typeface="Garamond"/>
                <a:cs typeface="Garamond"/>
                <a:sym typeface="Garamond"/>
              </a:endParaRPr>
            </a:p>
          </p:txBody>
        </p:sp>
      </p:grpSp>
      <p:grpSp>
        <p:nvGrpSpPr>
          <p:cNvPr id="42" name="Google Shape;223;p11"/>
          <p:cNvGrpSpPr/>
          <p:nvPr/>
        </p:nvGrpSpPr>
        <p:grpSpPr>
          <a:xfrm>
            <a:off x="3406621" y="4934617"/>
            <a:ext cx="2806682" cy="1095089"/>
            <a:chOff x="1773565" y="93570"/>
            <a:chExt cx="2514692" cy="787400"/>
          </a:xfrm>
        </p:grpSpPr>
        <p:sp>
          <p:nvSpPr>
            <p:cNvPr id="43" name="Google Shape;224;p11"/>
            <p:cNvSpPr/>
            <p:nvPr/>
          </p:nvSpPr>
          <p:spPr>
            <a:xfrm>
              <a:off x="1773565" y="93570"/>
              <a:ext cx="2514692" cy="787400"/>
            </a:xfrm>
            <a:prstGeom prst="rect">
              <a:avLst/>
            </a:prstGeom>
            <a:solidFill>
              <a:srgbClr val="E8ECEA"/>
            </a:solidFill>
            <a:ln w="9525" cap="flat" cmpd="sng">
              <a:solidFill>
                <a:srgbClr val="C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225;p11"/>
            <p:cNvSpPr txBox="1"/>
            <p:nvPr/>
          </p:nvSpPr>
          <p:spPr>
            <a:xfrm>
              <a:off x="1773565" y="93570"/>
              <a:ext cx="2514692" cy="787400"/>
            </a:xfrm>
            <a:prstGeom prst="rect">
              <a:avLst/>
            </a:prstGeom>
            <a:solidFill>
              <a:srgbClr val="E8ECEA"/>
            </a:solidFill>
            <a:ln>
              <a:noFill/>
            </a:ln>
          </p:spPr>
          <p:txBody>
            <a:bodyPr spcFirstLastPara="1" wrap="square" lIns="53325" tIns="53325" rIns="53325" bIns="53325" anchor="ctr" anchorCtr="0">
              <a:noAutofit/>
            </a:bodyPr>
            <a:lstStyle/>
            <a:p>
              <a:pPr marL="171450" marR="0" lvl="1" indent="-171450" algn="l" rtl="0">
                <a:lnSpc>
                  <a:spcPct val="90000"/>
                </a:lnSpc>
                <a:spcBef>
                  <a:spcPts val="0"/>
                </a:spcBef>
                <a:spcAft>
                  <a:spcPts val="0"/>
                </a:spcAft>
                <a:buClr>
                  <a:schemeClr val="dk1"/>
                </a:buClr>
                <a:buSzPts val="1100"/>
                <a:buFont typeface="Arial"/>
                <a:buChar char="•"/>
              </a:pPr>
              <a:r>
                <a:rPr lang="en-US" sz="1100" b="0" i="0" u="none" strike="noStrike" cap="none">
                  <a:solidFill>
                    <a:schemeClr val="dk1"/>
                  </a:solidFill>
                  <a:latin typeface="Garamond"/>
                  <a:ea typeface="Garamond"/>
                  <a:cs typeface="Garamond"/>
                  <a:sym typeface="Garamond"/>
                </a:rPr>
                <a:t>Handover possession of common Areas </a:t>
              </a:r>
              <a:endParaRPr sz="1100" b="0" i="0" u="none" strike="noStrike" cap="none">
                <a:solidFill>
                  <a:schemeClr val="dk1"/>
                </a:solidFill>
                <a:latin typeface="Garamond"/>
                <a:ea typeface="Garamond"/>
                <a:cs typeface="Garamond"/>
                <a:sym typeface="Garamond"/>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Handover of Corpus funds to the Association</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Handover title deeds / documents</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Handover Approvals, plans, NOC </a:t>
              </a:r>
              <a:endParaRPr/>
            </a:p>
            <a:p>
              <a:pPr marL="57150" marR="0" lvl="1" indent="-69850" algn="l" rtl="0">
                <a:lnSpc>
                  <a:spcPct val="90000"/>
                </a:lnSpc>
                <a:spcBef>
                  <a:spcPts val="165"/>
                </a:spcBef>
                <a:spcAft>
                  <a:spcPts val="0"/>
                </a:spcAft>
                <a:buClr>
                  <a:schemeClr val="dk1"/>
                </a:buClr>
                <a:buSzPts val="1100"/>
                <a:buFont typeface="Garamond"/>
                <a:buChar char="•"/>
              </a:pPr>
              <a:r>
                <a:rPr lang="en-US" sz="1100" b="0" i="0" u="none" strike="noStrike" cap="none">
                  <a:solidFill>
                    <a:schemeClr val="dk1"/>
                  </a:solidFill>
                  <a:latin typeface="Garamond"/>
                  <a:ea typeface="Garamond"/>
                  <a:cs typeface="Garamond"/>
                  <a:sym typeface="Garamond"/>
                </a:rPr>
                <a:t>Handover Drawings – plumbing, electricals</a:t>
              </a:r>
              <a:endParaRPr/>
            </a:p>
          </p:txBody>
        </p:sp>
      </p:grpSp>
    </p:spTree>
    <p:extLst>
      <p:ext uri="{BB962C8B-B14F-4D97-AF65-F5344CB8AC3E}">
        <p14:creationId xmlns:p14="http://schemas.microsoft.com/office/powerpoint/2010/main" xmlns="" val="238670436"/>
      </p:ext>
    </p:extLst>
  </p:cSld>
  <p:clrMapOvr>
    <a:masterClrMapping/>
  </p:clrMapOvr>
</p:sld>
</file>

<file path=ppt/theme/theme1.xml><?xml version="1.0" encoding="utf-8"?>
<a:theme xmlns:a="http://schemas.openxmlformats.org/drawingml/2006/main" name="ClassicFrameVTI">
  <a:themeElements>
    <a:clrScheme name="Custom 22">
      <a:dk1>
        <a:srgbClr val="000000"/>
      </a:dk1>
      <a:lt1>
        <a:srgbClr val="FFFFFF"/>
      </a:lt1>
      <a:dk2>
        <a:srgbClr val="293737"/>
      </a:dk2>
      <a:lt2>
        <a:srgbClr val="EEF2F0"/>
      </a:lt2>
      <a:accent1>
        <a:srgbClr val="749090"/>
      </a:accent1>
      <a:accent2>
        <a:srgbClr val="A5A5A5"/>
      </a:accent2>
      <a:accent3>
        <a:srgbClr val="91A39B"/>
      </a:accent3>
      <a:accent4>
        <a:srgbClr val="A9A698"/>
      </a:accent4>
      <a:accent5>
        <a:srgbClr val="A2A79A"/>
      </a:accent5>
      <a:accent6>
        <a:srgbClr val="897F65"/>
      </a:accent6>
      <a:hlink>
        <a:srgbClr val="92872F"/>
      </a:hlink>
      <a:folHlink>
        <a:srgbClr val="AB73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1078</TotalTime>
  <Words>5487</Words>
  <Application>Microsoft Office PowerPoint</Application>
  <PresentationFormat>Custom</PresentationFormat>
  <Paragraphs>633</Paragraphs>
  <Slides>79</Slides>
  <Notes>79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79</vt:i4>
      </vt:variant>
    </vt:vector>
  </HeadingPairs>
  <TitlesOfParts>
    <vt:vector size="88" baseType="lpstr">
      <vt:lpstr>Arial</vt:lpstr>
      <vt:lpstr>Garamond</vt:lpstr>
      <vt:lpstr>Gill Sans</vt:lpstr>
      <vt:lpstr>Sorts Mill Goudy</vt:lpstr>
      <vt:lpstr>Book Antiqua</vt:lpstr>
      <vt:lpstr>Calibri</vt:lpstr>
      <vt:lpstr>Times New Roman</vt:lpstr>
      <vt:lpstr>Gautami</vt:lpstr>
      <vt:lpstr>ClassicFrameVTI</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Venugopal G</dc:creator>
  <cp:lastModifiedBy>Server</cp:lastModifiedBy>
  <cp:revision>194</cp:revision>
  <dcterms:created xsi:type="dcterms:W3CDTF">2020-11-08T17:42:58Z</dcterms:created>
  <dcterms:modified xsi:type="dcterms:W3CDTF">2024-12-19T12:10:28Z</dcterms:modified>
</cp:coreProperties>
</file>