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0"/>
  </p:notesMasterIdLst>
  <p:sldIdLst>
    <p:sldId id="256" r:id="rId2"/>
    <p:sldId id="257" r:id="rId3"/>
    <p:sldId id="258" r:id="rId4"/>
    <p:sldId id="259" r:id="rId5"/>
    <p:sldId id="267" r:id="rId6"/>
    <p:sldId id="266" r:id="rId7"/>
    <p:sldId id="270" r:id="rId8"/>
    <p:sldId id="268" r:id="rId9"/>
    <p:sldId id="271" r:id="rId10"/>
    <p:sldId id="260" r:id="rId11"/>
    <p:sldId id="1994" r:id="rId12"/>
    <p:sldId id="1995" r:id="rId13"/>
    <p:sldId id="261" r:id="rId14"/>
    <p:sldId id="262" r:id="rId15"/>
    <p:sldId id="263" r:id="rId16"/>
    <p:sldId id="280" r:id="rId17"/>
    <p:sldId id="276" r:id="rId18"/>
    <p:sldId id="278" r:id="rId19"/>
    <p:sldId id="4925" r:id="rId20"/>
    <p:sldId id="4924" r:id="rId21"/>
    <p:sldId id="1996" r:id="rId22"/>
    <p:sldId id="264" r:id="rId23"/>
    <p:sldId id="4929" r:id="rId24"/>
    <p:sldId id="265" r:id="rId25"/>
    <p:sldId id="1991" r:id="rId26"/>
    <p:sldId id="1992" r:id="rId27"/>
    <p:sldId id="1993" r:id="rId28"/>
    <p:sldId id="46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69A231-D356-4545-81B5-C29AF60B27ED}" v="6" dt="2024-12-14T07:04:15.2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94676"/>
  </p:normalViewPr>
  <p:slideViewPr>
    <p:cSldViewPr>
      <p:cViewPr varScale="1">
        <p:scale>
          <a:sx n="97" d="100"/>
          <a:sy n="97" d="100"/>
        </p:scale>
        <p:origin x="864" y="20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yesh Gogri" userId="1abc64b85da2f5aa" providerId="LiveId" clId="{3C69A231-D356-4545-81B5-C29AF60B27ED}"/>
    <pc:docChg chg="custSel delSld modSld">
      <pc:chgData name="Jayesh Gogri" userId="1abc64b85da2f5aa" providerId="LiveId" clId="{3C69A231-D356-4545-81B5-C29AF60B27ED}" dt="2024-12-14T07:09:32.674" v="23" actId="2696"/>
      <pc:docMkLst>
        <pc:docMk/>
      </pc:docMkLst>
      <pc:sldChg chg="modSp">
        <pc:chgData name="Jayesh Gogri" userId="1abc64b85da2f5aa" providerId="LiveId" clId="{3C69A231-D356-4545-81B5-C29AF60B27ED}" dt="2024-12-14T07:02:10.262" v="0" actId="1036"/>
        <pc:sldMkLst>
          <pc:docMk/>
          <pc:sldMk cId="3519675784" sldId="256"/>
        </pc:sldMkLst>
        <pc:picChg chg="mod">
          <ac:chgData name="Jayesh Gogri" userId="1abc64b85da2f5aa" providerId="LiveId" clId="{3C69A231-D356-4545-81B5-C29AF60B27ED}" dt="2024-12-14T07:02:10.262" v="0" actId="1036"/>
          <ac:picMkLst>
            <pc:docMk/>
            <pc:sldMk cId="3519675784" sldId="256"/>
            <ac:picMk id="1026" creationId="{5AC4AADF-E34B-5453-A49B-F82AF8824931}"/>
          </ac:picMkLst>
        </pc:picChg>
      </pc:sldChg>
      <pc:sldChg chg="modSp mod">
        <pc:chgData name="Jayesh Gogri" userId="1abc64b85da2f5aa" providerId="LiveId" clId="{3C69A231-D356-4545-81B5-C29AF60B27ED}" dt="2024-12-14T07:06:13.130" v="19" actId="27636"/>
        <pc:sldMkLst>
          <pc:docMk/>
          <pc:sldMk cId="2564662051" sldId="263"/>
        </pc:sldMkLst>
        <pc:spChg chg="mod">
          <ac:chgData name="Jayesh Gogri" userId="1abc64b85da2f5aa" providerId="LiveId" clId="{3C69A231-D356-4545-81B5-C29AF60B27ED}" dt="2024-12-14T07:06:13.130" v="19" actId="27636"/>
          <ac:spMkLst>
            <pc:docMk/>
            <pc:sldMk cId="2564662051" sldId="263"/>
            <ac:spMk id="3" creationId="{754AC0DD-6A27-5A35-3F99-0B969E633E97}"/>
          </ac:spMkLst>
        </pc:spChg>
      </pc:sldChg>
      <pc:sldChg chg="modSp mod">
        <pc:chgData name="Jayesh Gogri" userId="1abc64b85da2f5aa" providerId="LiveId" clId="{3C69A231-D356-4545-81B5-C29AF60B27ED}" dt="2024-12-14T07:03:12.360" v="12" actId="20577"/>
        <pc:sldMkLst>
          <pc:docMk/>
          <pc:sldMk cId="4172089247" sldId="266"/>
        </pc:sldMkLst>
        <pc:spChg chg="mod">
          <ac:chgData name="Jayesh Gogri" userId="1abc64b85da2f5aa" providerId="LiveId" clId="{3C69A231-D356-4545-81B5-C29AF60B27ED}" dt="2024-12-14T07:03:12.360" v="12" actId="20577"/>
          <ac:spMkLst>
            <pc:docMk/>
            <pc:sldMk cId="4172089247" sldId="266"/>
            <ac:spMk id="3" creationId="{B03E6F85-6CCF-C8A7-E9BC-C363AFFE9D47}"/>
          </ac:spMkLst>
        </pc:spChg>
      </pc:sldChg>
      <pc:sldChg chg="modSp mod">
        <pc:chgData name="Jayesh Gogri" userId="1abc64b85da2f5aa" providerId="LiveId" clId="{3C69A231-D356-4545-81B5-C29AF60B27ED}" dt="2024-12-14T07:02:38.036" v="1" actId="207"/>
        <pc:sldMkLst>
          <pc:docMk/>
          <pc:sldMk cId="2975676253" sldId="267"/>
        </pc:sldMkLst>
        <pc:spChg chg="mod">
          <ac:chgData name="Jayesh Gogri" userId="1abc64b85da2f5aa" providerId="LiveId" clId="{3C69A231-D356-4545-81B5-C29AF60B27ED}" dt="2024-12-14T07:02:38.036" v="1" actId="207"/>
          <ac:spMkLst>
            <pc:docMk/>
            <pc:sldMk cId="2975676253" sldId="267"/>
            <ac:spMk id="10" creationId="{B5AC48A5-74E3-F4B9-33AB-4903275F4B77}"/>
          </ac:spMkLst>
        </pc:spChg>
      </pc:sldChg>
      <pc:sldChg chg="del">
        <pc:chgData name="Jayesh Gogri" userId="1abc64b85da2f5aa" providerId="LiveId" clId="{3C69A231-D356-4545-81B5-C29AF60B27ED}" dt="2024-12-14T07:06:42.487" v="20" actId="2696"/>
        <pc:sldMkLst>
          <pc:docMk/>
          <pc:sldMk cId="4175119454" sldId="277"/>
        </pc:sldMkLst>
      </pc:sldChg>
      <pc:sldChg chg="modSp">
        <pc:chgData name="Jayesh Gogri" userId="1abc64b85da2f5aa" providerId="LiveId" clId="{3C69A231-D356-4545-81B5-C29AF60B27ED}" dt="2024-12-14T07:04:12.461" v="16" actId="20577"/>
        <pc:sldMkLst>
          <pc:docMk/>
          <pc:sldMk cId="2930842" sldId="1994"/>
        </pc:sldMkLst>
        <pc:graphicFrameChg chg="mod">
          <ac:chgData name="Jayesh Gogri" userId="1abc64b85da2f5aa" providerId="LiveId" clId="{3C69A231-D356-4545-81B5-C29AF60B27ED}" dt="2024-12-14T07:04:12.461" v="16" actId="20577"/>
          <ac:graphicFrameMkLst>
            <pc:docMk/>
            <pc:sldMk cId="2930842" sldId="1994"/>
            <ac:graphicFrameMk id="7" creationId="{1D853569-F321-520A-B059-AEE1C1DCDD86}"/>
          </ac:graphicFrameMkLst>
        </pc:graphicFrameChg>
      </pc:sldChg>
      <pc:sldChg chg="del">
        <pc:chgData name="Jayesh Gogri" userId="1abc64b85da2f5aa" providerId="LiveId" clId="{3C69A231-D356-4545-81B5-C29AF60B27ED}" dt="2024-12-14T07:09:32.674" v="23" actId="2696"/>
        <pc:sldMkLst>
          <pc:docMk/>
          <pc:sldMk cId="1637385253" sldId="4926"/>
        </pc:sldMkLst>
      </pc:sldChg>
      <pc:sldChg chg="del">
        <pc:chgData name="Jayesh Gogri" userId="1abc64b85da2f5aa" providerId="LiveId" clId="{3C69A231-D356-4545-81B5-C29AF60B27ED}" dt="2024-12-14T07:09:28.907" v="22" actId="2696"/>
        <pc:sldMkLst>
          <pc:docMk/>
          <pc:sldMk cId="2381123868" sldId="4927"/>
        </pc:sldMkLst>
      </pc:sldChg>
      <pc:sldChg chg="del">
        <pc:chgData name="Jayesh Gogri" userId="1abc64b85da2f5aa" providerId="LiveId" clId="{3C69A231-D356-4545-81B5-C29AF60B27ED}" dt="2024-12-14T07:09:23.589" v="21" actId="2696"/>
        <pc:sldMkLst>
          <pc:docMk/>
          <pc:sldMk cId="861477755" sldId="4928"/>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2C1A6A-991F-47C5-9655-02BD12C96A29}" type="doc">
      <dgm:prSet loTypeId="urn:microsoft.com/office/officeart/2005/8/layout/hierarchy3" loCatId="list" qsTypeId="urn:microsoft.com/office/officeart/2005/8/quickstyle/simple5" qsCatId="simple" csTypeId="urn:microsoft.com/office/officeart/2005/8/colors/colorful3" csCatId="colorful" phldr="1"/>
      <dgm:spPr/>
      <dgm:t>
        <a:bodyPr/>
        <a:lstStyle/>
        <a:p>
          <a:endParaRPr lang="en-IN"/>
        </a:p>
      </dgm:t>
    </dgm:pt>
    <dgm:pt modelId="{E02ACC5A-9FEC-49DB-A15E-218A49C4A3EB}">
      <dgm:prSet phldrT="[Text]" custT="1"/>
      <dgm:spPr/>
      <dgm:t>
        <a:bodyPr/>
        <a:lstStyle/>
        <a:p>
          <a:r>
            <a:rPr lang="en-US" sz="2400" dirty="0"/>
            <a:t>Land Acquisition</a:t>
          </a:r>
          <a:endParaRPr lang="en-IN" sz="2400" dirty="0"/>
        </a:p>
      </dgm:t>
    </dgm:pt>
    <dgm:pt modelId="{230C97F4-1EF5-4702-9F3D-438111BCF0CC}" type="parTrans" cxnId="{4627A5E3-7CBD-4518-94A0-5C9E094B63BE}">
      <dgm:prSet/>
      <dgm:spPr/>
      <dgm:t>
        <a:bodyPr/>
        <a:lstStyle/>
        <a:p>
          <a:endParaRPr lang="en-IN" sz="2000"/>
        </a:p>
      </dgm:t>
    </dgm:pt>
    <dgm:pt modelId="{B61CFE35-E122-40EF-A508-81CA9F272C11}" type="sibTrans" cxnId="{4627A5E3-7CBD-4518-94A0-5C9E094B63BE}">
      <dgm:prSet/>
      <dgm:spPr/>
      <dgm:t>
        <a:bodyPr/>
        <a:lstStyle/>
        <a:p>
          <a:endParaRPr lang="en-IN" sz="2000"/>
        </a:p>
      </dgm:t>
    </dgm:pt>
    <dgm:pt modelId="{263F560B-3049-4F2D-BD3E-E102433E1422}">
      <dgm:prSet phldrT="[Text]" custT="1"/>
      <dgm:spPr/>
      <dgm:t>
        <a:bodyPr/>
        <a:lstStyle/>
        <a:p>
          <a:r>
            <a:rPr lang="en-US" sz="1600" dirty="0"/>
            <a:t>Conveyance</a:t>
          </a:r>
          <a:endParaRPr lang="en-IN" sz="1600" dirty="0"/>
        </a:p>
      </dgm:t>
    </dgm:pt>
    <dgm:pt modelId="{C95C2F8D-67A5-4F57-A008-FCD2105633A8}" type="parTrans" cxnId="{ED9DD15F-FC9A-45D2-8367-B17AD3981D33}">
      <dgm:prSet/>
      <dgm:spPr/>
      <dgm:t>
        <a:bodyPr/>
        <a:lstStyle/>
        <a:p>
          <a:endParaRPr lang="en-IN" sz="2000"/>
        </a:p>
      </dgm:t>
    </dgm:pt>
    <dgm:pt modelId="{CCA5D61D-221C-4713-B23E-AFC31427A552}" type="sibTrans" cxnId="{ED9DD15F-FC9A-45D2-8367-B17AD3981D33}">
      <dgm:prSet/>
      <dgm:spPr/>
      <dgm:t>
        <a:bodyPr/>
        <a:lstStyle/>
        <a:p>
          <a:endParaRPr lang="en-IN" sz="2000"/>
        </a:p>
      </dgm:t>
    </dgm:pt>
    <dgm:pt modelId="{254A9CAB-2678-4720-9328-1E7663B3B2E6}">
      <dgm:prSet phldrT="[Text]" custT="1"/>
      <dgm:spPr/>
      <dgm:t>
        <a:bodyPr/>
        <a:lstStyle/>
        <a:p>
          <a:r>
            <a:rPr lang="en-US" sz="1600" dirty="0"/>
            <a:t>Lease</a:t>
          </a:r>
          <a:endParaRPr lang="en-IN" sz="1600" dirty="0"/>
        </a:p>
      </dgm:t>
    </dgm:pt>
    <dgm:pt modelId="{F118A398-5951-414C-A573-8B45D28BFB36}" type="parTrans" cxnId="{52BCE218-073D-45F1-830B-BC392F04010A}">
      <dgm:prSet/>
      <dgm:spPr/>
      <dgm:t>
        <a:bodyPr/>
        <a:lstStyle/>
        <a:p>
          <a:endParaRPr lang="en-IN" sz="2000"/>
        </a:p>
      </dgm:t>
    </dgm:pt>
    <dgm:pt modelId="{46F0290B-CA8C-40D0-84C0-C5687BA0C362}" type="sibTrans" cxnId="{52BCE218-073D-45F1-830B-BC392F04010A}">
      <dgm:prSet/>
      <dgm:spPr/>
      <dgm:t>
        <a:bodyPr/>
        <a:lstStyle/>
        <a:p>
          <a:endParaRPr lang="en-IN" sz="2000"/>
        </a:p>
      </dgm:t>
    </dgm:pt>
    <dgm:pt modelId="{A0DFE351-18F9-4930-8D87-8AFF26FC65FF}">
      <dgm:prSet phldrT="[Text]" custT="1"/>
      <dgm:spPr/>
      <dgm:t>
        <a:bodyPr/>
        <a:lstStyle/>
        <a:p>
          <a:r>
            <a:rPr lang="en-US" sz="2400" dirty="0"/>
            <a:t>Sale</a:t>
          </a:r>
          <a:endParaRPr lang="en-IN" sz="2400" dirty="0"/>
        </a:p>
      </dgm:t>
    </dgm:pt>
    <dgm:pt modelId="{B2EB990A-7666-453D-9FE1-DE4A4CD93060}" type="parTrans" cxnId="{21BD286B-4CC6-4ACF-9469-9C744415CE7D}">
      <dgm:prSet/>
      <dgm:spPr/>
      <dgm:t>
        <a:bodyPr/>
        <a:lstStyle/>
        <a:p>
          <a:endParaRPr lang="en-IN" sz="2000"/>
        </a:p>
      </dgm:t>
    </dgm:pt>
    <dgm:pt modelId="{C1FB8F82-E649-47BF-9CC8-E3A562D33849}" type="sibTrans" cxnId="{21BD286B-4CC6-4ACF-9469-9C744415CE7D}">
      <dgm:prSet/>
      <dgm:spPr/>
      <dgm:t>
        <a:bodyPr/>
        <a:lstStyle/>
        <a:p>
          <a:endParaRPr lang="en-IN" sz="2000"/>
        </a:p>
      </dgm:t>
    </dgm:pt>
    <dgm:pt modelId="{3CD95C9A-D9E4-4EF1-AF17-3F53488A6B90}">
      <dgm:prSet phldrT="[Text]" custT="1"/>
      <dgm:spPr/>
      <dgm:t>
        <a:bodyPr/>
        <a:lstStyle/>
        <a:p>
          <a:r>
            <a:rPr lang="en-US" sz="1600" dirty="0"/>
            <a:t>Before CC</a:t>
          </a:r>
          <a:endParaRPr lang="en-IN" sz="1600" dirty="0"/>
        </a:p>
      </dgm:t>
    </dgm:pt>
    <dgm:pt modelId="{68B6492E-41BF-4846-98FC-453B311999B0}" type="parTrans" cxnId="{FB5E1402-DEDE-427A-9865-1CB43CA3E144}">
      <dgm:prSet/>
      <dgm:spPr/>
      <dgm:t>
        <a:bodyPr/>
        <a:lstStyle/>
        <a:p>
          <a:endParaRPr lang="en-IN" sz="2000"/>
        </a:p>
      </dgm:t>
    </dgm:pt>
    <dgm:pt modelId="{39EFA4F9-4C61-4958-8D50-67A888CACE1A}" type="sibTrans" cxnId="{FB5E1402-DEDE-427A-9865-1CB43CA3E144}">
      <dgm:prSet/>
      <dgm:spPr/>
      <dgm:t>
        <a:bodyPr/>
        <a:lstStyle/>
        <a:p>
          <a:endParaRPr lang="en-IN" sz="2000"/>
        </a:p>
      </dgm:t>
    </dgm:pt>
    <dgm:pt modelId="{3D37B025-617F-46F7-8F23-04B225D585E7}">
      <dgm:prSet phldrT="[Text]" custT="1"/>
      <dgm:spPr/>
      <dgm:t>
        <a:bodyPr/>
        <a:lstStyle/>
        <a:p>
          <a:r>
            <a:rPr lang="en-US" sz="1600" dirty="0"/>
            <a:t>After CC</a:t>
          </a:r>
          <a:endParaRPr lang="en-IN" sz="1600" dirty="0"/>
        </a:p>
      </dgm:t>
    </dgm:pt>
    <dgm:pt modelId="{6EADFF52-B785-409B-8F69-AE0D2681506F}" type="parTrans" cxnId="{9E9AB9F9-1A79-473F-8F91-08AB061A1671}">
      <dgm:prSet/>
      <dgm:spPr/>
      <dgm:t>
        <a:bodyPr/>
        <a:lstStyle/>
        <a:p>
          <a:endParaRPr lang="en-IN" sz="2000"/>
        </a:p>
      </dgm:t>
    </dgm:pt>
    <dgm:pt modelId="{7C2ADB85-FD28-4A28-9AD2-23C7FCAB0329}" type="sibTrans" cxnId="{9E9AB9F9-1A79-473F-8F91-08AB061A1671}">
      <dgm:prSet/>
      <dgm:spPr/>
      <dgm:t>
        <a:bodyPr/>
        <a:lstStyle/>
        <a:p>
          <a:endParaRPr lang="en-IN" sz="2000"/>
        </a:p>
      </dgm:t>
    </dgm:pt>
    <dgm:pt modelId="{396031FC-147D-4D0B-B5FF-682D285BEF07}">
      <dgm:prSet phldrT="[Text]" custT="1"/>
      <dgm:spPr/>
      <dgm:t>
        <a:bodyPr/>
        <a:lstStyle/>
        <a:p>
          <a:r>
            <a:rPr lang="en-US" sz="2400" dirty="0"/>
            <a:t>Construction</a:t>
          </a:r>
          <a:endParaRPr lang="en-IN" sz="2400" dirty="0"/>
        </a:p>
      </dgm:t>
    </dgm:pt>
    <dgm:pt modelId="{40DC01FD-EC22-4994-ACA2-43203A49F3C4}" type="parTrans" cxnId="{D9B7C790-3D03-4FE6-8C95-DAD8BCDF933E}">
      <dgm:prSet/>
      <dgm:spPr/>
      <dgm:t>
        <a:bodyPr/>
        <a:lstStyle/>
        <a:p>
          <a:endParaRPr lang="en-IN" sz="2000"/>
        </a:p>
      </dgm:t>
    </dgm:pt>
    <dgm:pt modelId="{B7F7281D-C5F0-44BF-88E3-AAD2128CB8FC}" type="sibTrans" cxnId="{D9B7C790-3D03-4FE6-8C95-DAD8BCDF933E}">
      <dgm:prSet/>
      <dgm:spPr/>
      <dgm:t>
        <a:bodyPr/>
        <a:lstStyle/>
        <a:p>
          <a:endParaRPr lang="en-IN" sz="2000"/>
        </a:p>
      </dgm:t>
    </dgm:pt>
    <dgm:pt modelId="{D1351CA2-E2B9-4F23-B59E-5AEE7B8A5469}">
      <dgm:prSet phldrT="[Text]" custT="1"/>
      <dgm:spPr/>
      <dgm:t>
        <a:bodyPr/>
        <a:lstStyle/>
        <a:p>
          <a:r>
            <a:rPr lang="en-US" sz="1600" dirty="0"/>
            <a:t>Development Rights</a:t>
          </a:r>
          <a:endParaRPr lang="en-IN" sz="1600" dirty="0"/>
        </a:p>
      </dgm:t>
    </dgm:pt>
    <dgm:pt modelId="{07EB7F48-A88B-469F-9BB7-9C58D72747F0}" type="parTrans" cxnId="{3E3EF98F-1097-467E-A317-AFC07C4E0F79}">
      <dgm:prSet/>
      <dgm:spPr/>
      <dgm:t>
        <a:bodyPr/>
        <a:lstStyle/>
        <a:p>
          <a:endParaRPr lang="en-IN" sz="2000"/>
        </a:p>
      </dgm:t>
    </dgm:pt>
    <dgm:pt modelId="{04307C6C-EE9A-4AE1-9079-F18A0B944DD4}" type="sibTrans" cxnId="{3E3EF98F-1097-467E-A317-AFC07C4E0F79}">
      <dgm:prSet/>
      <dgm:spPr/>
      <dgm:t>
        <a:bodyPr/>
        <a:lstStyle/>
        <a:p>
          <a:endParaRPr lang="en-IN" sz="2000"/>
        </a:p>
      </dgm:t>
    </dgm:pt>
    <dgm:pt modelId="{023E946C-ABB0-4E47-B430-208D1EB1AE37}">
      <dgm:prSet phldrT="[Text]" custT="1"/>
      <dgm:spPr/>
      <dgm:t>
        <a:bodyPr/>
        <a:lstStyle/>
        <a:p>
          <a:pPr algn="ctr">
            <a:buNone/>
          </a:pPr>
          <a:r>
            <a:rPr lang="en-US" sz="1600" dirty="0"/>
            <a:t>JDA</a:t>
          </a:r>
        </a:p>
        <a:p>
          <a:pPr algn="just">
            <a:buFont typeface="+mj-lt"/>
            <a:buAutoNum type="arabicPeriod"/>
          </a:pPr>
          <a:r>
            <a:rPr lang="en-US" sz="1600" dirty="0"/>
            <a:t>       - Area</a:t>
          </a:r>
        </a:p>
        <a:p>
          <a:pPr algn="just">
            <a:buFont typeface="+mj-lt"/>
            <a:buAutoNum type="arabicPeriod"/>
          </a:pPr>
          <a:r>
            <a:rPr lang="en-US" sz="1600" dirty="0"/>
            <a:t>       - Revenue</a:t>
          </a:r>
          <a:endParaRPr lang="en-IN" sz="1600" dirty="0"/>
        </a:p>
      </dgm:t>
    </dgm:pt>
    <dgm:pt modelId="{649EC4B5-101A-4197-8A0F-3834559A052B}" type="parTrans" cxnId="{D37A2E3C-E551-4A46-85C0-2A251EB1B85C}">
      <dgm:prSet/>
      <dgm:spPr/>
      <dgm:t>
        <a:bodyPr/>
        <a:lstStyle/>
        <a:p>
          <a:endParaRPr lang="en-IN" sz="2000"/>
        </a:p>
      </dgm:t>
    </dgm:pt>
    <dgm:pt modelId="{7842C0F7-2A2F-4241-AB5D-7FC4C64F1CCC}" type="sibTrans" cxnId="{D37A2E3C-E551-4A46-85C0-2A251EB1B85C}">
      <dgm:prSet/>
      <dgm:spPr/>
      <dgm:t>
        <a:bodyPr/>
        <a:lstStyle/>
        <a:p>
          <a:endParaRPr lang="en-IN" sz="2000"/>
        </a:p>
      </dgm:t>
    </dgm:pt>
    <dgm:pt modelId="{F2B2D461-5C23-47D5-825E-252AF24FC23D}">
      <dgm:prSet phldrT="[Text]" custT="1"/>
      <dgm:spPr/>
      <dgm:t>
        <a:bodyPr/>
        <a:lstStyle/>
        <a:p>
          <a:r>
            <a:rPr lang="en-US" sz="2400" dirty="0"/>
            <a:t>Renting</a:t>
          </a:r>
          <a:endParaRPr lang="en-IN" sz="2400" dirty="0"/>
        </a:p>
      </dgm:t>
    </dgm:pt>
    <dgm:pt modelId="{223E6E2F-7B9E-4510-AF9C-B4BC8E2D2151}" type="parTrans" cxnId="{5C7841C8-2A36-49C0-8E99-AB67B7F35527}">
      <dgm:prSet/>
      <dgm:spPr/>
      <dgm:t>
        <a:bodyPr/>
        <a:lstStyle/>
        <a:p>
          <a:endParaRPr lang="en-IN" sz="2000"/>
        </a:p>
      </dgm:t>
    </dgm:pt>
    <dgm:pt modelId="{9DA56068-1043-478D-80E5-965FC06B9831}" type="sibTrans" cxnId="{5C7841C8-2A36-49C0-8E99-AB67B7F35527}">
      <dgm:prSet/>
      <dgm:spPr/>
      <dgm:t>
        <a:bodyPr/>
        <a:lstStyle/>
        <a:p>
          <a:endParaRPr lang="en-IN" sz="2000"/>
        </a:p>
      </dgm:t>
    </dgm:pt>
    <dgm:pt modelId="{390EEE0A-4A70-4E17-8EA1-67D84BDDE2E4}">
      <dgm:prSet phldrT="[Text]" custT="1"/>
      <dgm:spPr/>
      <dgm:t>
        <a:bodyPr/>
        <a:lstStyle/>
        <a:p>
          <a:r>
            <a:rPr lang="en-US" sz="2400" dirty="0"/>
            <a:t>Maintenance</a:t>
          </a:r>
          <a:endParaRPr lang="en-IN" sz="2400" dirty="0"/>
        </a:p>
      </dgm:t>
    </dgm:pt>
    <dgm:pt modelId="{C2F79A18-8ADE-4294-9737-94B446D4F8A6}" type="parTrans" cxnId="{861EC4E4-C33E-4C5F-90B7-E6C1F908272A}">
      <dgm:prSet/>
      <dgm:spPr/>
      <dgm:t>
        <a:bodyPr/>
        <a:lstStyle/>
        <a:p>
          <a:endParaRPr lang="en-IN" sz="2000"/>
        </a:p>
      </dgm:t>
    </dgm:pt>
    <dgm:pt modelId="{BCE33B15-F7E7-4D34-900E-22712CBD3716}" type="sibTrans" cxnId="{861EC4E4-C33E-4C5F-90B7-E6C1F908272A}">
      <dgm:prSet/>
      <dgm:spPr/>
      <dgm:t>
        <a:bodyPr/>
        <a:lstStyle/>
        <a:p>
          <a:endParaRPr lang="en-IN" sz="2000"/>
        </a:p>
      </dgm:t>
    </dgm:pt>
    <dgm:pt modelId="{4628FF81-8BEF-48D0-A8EF-7A8DB50CA38D}">
      <dgm:prSet custT="1"/>
      <dgm:spPr/>
      <dgm:t>
        <a:bodyPr/>
        <a:lstStyle/>
        <a:p>
          <a:r>
            <a:rPr lang="en-US" sz="1600"/>
            <a:t>To builder</a:t>
          </a:r>
          <a:endParaRPr lang="en-US" sz="1600" dirty="0"/>
        </a:p>
      </dgm:t>
    </dgm:pt>
    <dgm:pt modelId="{3316B050-C52F-4869-8779-EB5AC1C37384}" type="parTrans" cxnId="{A340AF87-71FA-4E33-8FC8-560E3D05FFB9}">
      <dgm:prSet/>
      <dgm:spPr/>
      <dgm:t>
        <a:bodyPr/>
        <a:lstStyle/>
        <a:p>
          <a:endParaRPr lang="en-IN" sz="2000"/>
        </a:p>
      </dgm:t>
    </dgm:pt>
    <dgm:pt modelId="{D2130689-8EAD-478A-89A5-9FD7C40649C1}" type="sibTrans" cxnId="{A340AF87-71FA-4E33-8FC8-560E3D05FFB9}">
      <dgm:prSet/>
      <dgm:spPr/>
      <dgm:t>
        <a:bodyPr/>
        <a:lstStyle/>
        <a:p>
          <a:endParaRPr lang="en-IN" sz="2000"/>
        </a:p>
      </dgm:t>
    </dgm:pt>
    <dgm:pt modelId="{1A20D84E-8A59-44B2-857B-2792D648EEF0}">
      <dgm:prSet custT="1"/>
      <dgm:spPr/>
      <dgm:t>
        <a:bodyPr/>
        <a:lstStyle/>
        <a:p>
          <a:r>
            <a:rPr lang="en-US" sz="1600"/>
            <a:t>To Society</a:t>
          </a:r>
          <a:endParaRPr lang="en-US" sz="1600" dirty="0"/>
        </a:p>
      </dgm:t>
    </dgm:pt>
    <dgm:pt modelId="{743E11BE-2132-4EDF-9C1D-BE9C6B589EAF}" type="parTrans" cxnId="{FEF9B38B-B537-4EF4-A590-CE3D514E88FE}">
      <dgm:prSet/>
      <dgm:spPr/>
      <dgm:t>
        <a:bodyPr/>
        <a:lstStyle/>
        <a:p>
          <a:endParaRPr lang="en-IN" sz="2000"/>
        </a:p>
      </dgm:t>
    </dgm:pt>
    <dgm:pt modelId="{1ED973C2-38FE-4B6D-8627-BEC794D1CDD3}" type="sibTrans" cxnId="{FEF9B38B-B537-4EF4-A590-CE3D514E88FE}">
      <dgm:prSet/>
      <dgm:spPr/>
      <dgm:t>
        <a:bodyPr/>
        <a:lstStyle/>
        <a:p>
          <a:endParaRPr lang="en-IN" sz="2000"/>
        </a:p>
      </dgm:t>
    </dgm:pt>
    <dgm:pt modelId="{8CA16B21-D1ED-4112-83D6-C0AD6B742B0D}" type="pres">
      <dgm:prSet presAssocID="{F62C1A6A-991F-47C5-9655-02BD12C96A29}" presName="diagram" presStyleCnt="0">
        <dgm:presLayoutVars>
          <dgm:chPref val="1"/>
          <dgm:dir/>
          <dgm:animOne val="branch"/>
          <dgm:animLvl val="lvl"/>
          <dgm:resizeHandles/>
        </dgm:presLayoutVars>
      </dgm:prSet>
      <dgm:spPr/>
    </dgm:pt>
    <dgm:pt modelId="{1F76DF58-8643-47DC-ACF2-3D6F7966974C}" type="pres">
      <dgm:prSet presAssocID="{E02ACC5A-9FEC-49DB-A15E-218A49C4A3EB}" presName="root" presStyleCnt="0"/>
      <dgm:spPr/>
    </dgm:pt>
    <dgm:pt modelId="{FD290D0A-1B5D-47F7-A49C-9C7F6D0BC5C9}" type="pres">
      <dgm:prSet presAssocID="{E02ACC5A-9FEC-49DB-A15E-218A49C4A3EB}" presName="rootComposite" presStyleCnt="0"/>
      <dgm:spPr/>
    </dgm:pt>
    <dgm:pt modelId="{0A840E64-B8F7-43F4-9312-CE68DEBD8DDD}" type="pres">
      <dgm:prSet presAssocID="{E02ACC5A-9FEC-49DB-A15E-218A49C4A3EB}" presName="rootText" presStyleLbl="node1" presStyleIdx="0" presStyleCnt="5"/>
      <dgm:spPr/>
    </dgm:pt>
    <dgm:pt modelId="{01C38358-1657-46BD-9970-6C7296F51989}" type="pres">
      <dgm:prSet presAssocID="{E02ACC5A-9FEC-49DB-A15E-218A49C4A3EB}" presName="rootConnector" presStyleLbl="node1" presStyleIdx="0" presStyleCnt="5"/>
      <dgm:spPr/>
    </dgm:pt>
    <dgm:pt modelId="{F5673717-FF3B-48E9-95A0-A27F907F8BC4}" type="pres">
      <dgm:prSet presAssocID="{E02ACC5A-9FEC-49DB-A15E-218A49C4A3EB}" presName="childShape" presStyleCnt="0"/>
      <dgm:spPr/>
    </dgm:pt>
    <dgm:pt modelId="{AFAB5B94-CE7D-49C9-BDF6-D77BA65341AB}" type="pres">
      <dgm:prSet presAssocID="{C95C2F8D-67A5-4F57-A008-FCD2105633A8}" presName="Name13" presStyleLbl="parChTrans1D2" presStyleIdx="0" presStyleCnt="8"/>
      <dgm:spPr/>
    </dgm:pt>
    <dgm:pt modelId="{EC1D40F5-7046-4B1B-AF9C-37D3CF608120}" type="pres">
      <dgm:prSet presAssocID="{263F560B-3049-4F2D-BD3E-E102433E1422}" presName="childText" presStyleLbl="bgAcc1" presStyleIdx="0" presStyleCnt="8">
        <dgm:presLayoutVars>
          <dgm:bulletEnabled val="1"/>
        </dgm:presLayoutVars>
      </dgm:prSet>
      <dgm:spPr/>
    </dgm:pt>
    <dgm:pt modelId="{4BE1C5CA-469E-4297-B7A2-2178CA9909CF}" type="pres">
      <dgm:prSet presAssocID="{07EB7F48-A88B-469F-9BB7-9C58D72747F0}" presName="Name13" presStyleLbl="parChTrans1D2" presStyleIdx="1" presStyleCnt="8"/>
      <dgm:spPr/>
    </dgm:pt>
    <dgm:pt modelId="{C955370B-E25C-4A40-8E77-208FDF67793C}" type="pres">
      <dgm:prSet presAssocID="{D1351CA2-E2B9-4F23-B59E-5AEE7B8A5469}" presName="childText" presStyleLbl="bgAcc1" presStyleIdx="1" presStyleCnt="8">
        <dgm:presLayoutVars>
          <dgm:bulletEnabled val="1"/>
        </dgm:presLayoutVars>
      </dgm:prSet>
      <dgm:spPr/>
    </dgm:pt>
    <dgm:pt modelId="{797471F5-50B1-4B1F-B2D9-E4F2F39CE637}" type="pres">
      <dgm:prSet presAssocID="{649EC4B5-101A-4197-8A0F-3834559A052B}" presName="Name13" presStyleLbl="parChTrans1D2" presStyleIdx="2" presStyleCnt="8"/>
      <dgm:spPr/>
    </dgm:pt>
    <dgm:pt modelId="{4975085E-F990-4007-9CFA-67B5EA7C6EFC}" type="pres">
      <dgm:prSet presAssocID="{023E946C-ABB0-4E47-B430-208D1EB1AE37}" presName="childText" presStyleLbl="bgAcc1" presStyleIdx="2" presStyleCnt="8">
        <dgm:presLayoutVars>
          <dgm:bulletEnabled val="1"/>
        </dgm:presLayoutVars>
      </dgm:prSet>
      <dgm:spPr/>
    </dgm:pt>
    <dgm:pt modelId="{D41024C5-0A3C-4E6B-AE5E-0BAA6D706235}" type="pres">
      <dgm:prSet presAssocID="{F118A398-5951-414C-A573-8B45D28BFB36}" presName="Name13" presStyleLbl="parChTrans1D2" presStyleIdx="3" presStyleCnt="8"/>
      <dgm:spPr/>
    </dgm:pt>
    <dgm:pt modelId="{CCCF7D2F-9E12-49C1-80AF-5B3314884839}" type="pres">
      <dgm:prSet presAssocID="{254A9CAB-2678-4720-9328-1E7663B3B2E6}" presName="childText" presStyleLbl="bgAcc1" presStyleIdx="3" presStyleCnt="8">
        <dgm:presLayoutVars>
          <dgm:bulletEnabled val="1"/>
        </dgm:presLayoutVars>
      </dgm:prSet>
      <dgm:spPr/>
    </dgm:pt>
    <dgm:pt modelId="{9630588E-5844-4AF8-8696-01CA5B278007}" type="pres">
      <dgm:prSet presAssocID="{396031FC-147D-4D0B-B5FF-682D285BEF07}" presName="root" presStyleCnt="0"/>
      <dgm:spPr/>
    </dgm:pt>
    <dgm:pt modelId="{8EA98B9B-679F-4080-82CD-98A307BC00B8}" type="pres">
      <dgm:prSet presAssocID="{396031FC-147D-4D0B-B5FF-682D285BEF07}" presName="rootComposite" presStyleCnt="0"/>
      <dgm:spPr/>
    </dgm:pt>
    <dgm:pt modelId="{0A88D615-C6AD-4E38-BE75-270509046DAF}" type="pres">
      <dgm:prSet presAssocID="{396031FC-147D-4D0B-B5FF-682D285BEF07}" presName="rootText" presStyleLbl="node1" presStyleIdx="1" presStyleCnt="5" custScaleX="115805"/>
      <dgm:spPr/>
    </dgm:pt>
    <dgm:pt modelId="{279FBC15-8215-4813-BBAA-D353AB30BD5F}" type="pres">
      <dgm:prSet presAssocID="{396031FC-147D-4D0B-B5FF-682D285BEF07}" presName="rootConnector" presStyleLbl="node1" presStyleIdx="1" presStyleCnt="5"/>
      <dgm:spPr/>
    </dgm:pt>
    <dgm:pt modelId="{1DC4CB31-4D75-4950-82DE-DF8D47436D63}" type="pres">
      <dgm:prSet presAssocID="{396031FC-147D-4D0B-B5FF-682D285BEF07}" presName="childShape" presStyleCnt="0"/>
      <dgm:spPr/>
    </dgm:pt>
    <dgm:pt modelId="{C86B3436-2FE6-431C-A67D-D6706579F7D2}" type="pres">
      <dgm:prSet presAssocID="{A0DFE351-18F9-4930-8D87-8AFF26FC65FF}" presName="root" presStyleCnt="0"/>
      <dgm:spPr/>
    </dgm:pt>
    <dgm:pt modelId="{01903CF7-55EA-403C-A785-BB6EE10CBF3E}" type="pres">
      <dgm:prSet presAssocID="{A0DFE351-18F9-4930-8D87-8AFF26FC65FF}" presName="rootComposite" presStyleCnt="0"/>
      <dgm:spPr/>
    </dgm:pt>
    <dgm:pt modelId="{8168577A-458E-4542-8B8F-BC5CB46B0E81}" type="pres">
      <dgm:prSet presAssocID="{A0DFE351-18F9-4930-8D87-8AFF26FC65FF}" presName="rootText" presStyleLbl="node1" presStyleIdx="2" presStyleCnt="5"/>
      <dgm:spPr/>
    </dgm:pt>
    <dgm:pt modelId="{B72C174A-9A3D-4FEE-9A66-035927DB1431}" type="pres">
      <dgm:prSet presAssocID="{A0DFE351-18F9-4930-8D87-8AFF26FC65FF}" presName="rootConnector" presStyleLbl="node1" presStyleIdx="2" presStyleCnt="5"/>
      <dgm:spPr/>
    </dgm:pt>
    <dgm:pt modelId="{F8EFAE47-22B3-475F-A8A6-CD0A6CE70288}" type="pres">
      <dgm:prSet presAssocID="{A0DFE351-18F9-4930-8D87-8AFF26FC65FF}" presName="childShape" presStyleCnt="0"/>
      <dgm:spPr/>
    </dgm:pt>
    <dgm:pt modelId="{33AD1FBC-64CB-4799-8519-83DD5A76A588}" type="pres">
      <dgm:prSet presAssocID="{68B6492E-41BF-4846-98FC-453B311999B0}" presName="Name13" presStyleLbl="parChTrans1D2" presStyleIdx="4" presStyleCnt="8"/>
      <dgm:spPr/>
    </dgm:pt>
    <dgm:pt modelId="{EE63CED5-4E6C-44D0-A0A2-B2F797A380C5}" type="pres">
      <dgm:prSet presAssocID="{3CD95C9A-D9E4-4EF1-AF17-3F53488A6B90}" presName="childText" presStyleLbl="bgAcc1" presStyleIdx="4" presStyleCnt="8">
        <dgm:presLayoutVars>
          <dgm:bulletEnabled val="1"/>
        </dgm:presLayoutVars>
      </dgm:prSet>
      <dgm:spPr/>
    </dgm:pt>
    <dgm:pt modelId="{A164539B-C7BD-4904-BCBE-43DDF6D9874A}" type="pres">
      <dgm:prSet presAssocID="{6EADFF52-B785-409B-8F69-AE0D2681506F}" presName="Name13" presStyleLbl="parChTrans1D2" presStyleIdx="5" presStyleCnt="8"/>
      <dgm:spPr/>
    </dgm:pt>
    <dgm:pt modelId="{B574D6CB-FA6D-471A-84A1-2AF360226919}" type="pres">
      <dgm:prSet presAssocID="{3D37B025-617F-46F7-8F23-04B225D585E7}" presName="childText" presStyleLbl="bgAcc1" presStyleIdx="5" presStyleCnt="8">
        <dgm:presLayoutVars>
          <dgm:bulletEnabled val="1"/>
        </dgm:presLayoutVars>
      </dgm:prSet>
      <dgm:spPr/>
    </dgm:pt>
    <dgm:pt modelId="{972EB3FE-C016-4F43-8144-B9238850690F}" type="pres">
      <dgm:prSet presAssocID="{F2B2D461-5C23-47D5-825E-252AF24FC23D}" presName="root" presStyleCnt="0"/>
      <dgm:spPr/>
    </dgm:pt>
    <dgm:pt modelId="{ADB386D7-1AD1-42F3-8BE7-D59ED120D666}" type="pres">
      <dgm:prSet presAssocID="{F2B2D461-5C23-47D5-825E-252AF24FC23D}" presName="rootComposite" presStyleCnt="0"/>
      <dgm:spPr/>
    </dgm:pt>
    <dgm:pt modelId="{CC7139E0-B4AE-4E6B-AA84-3AF3FE0862C9}" type="pres">
      <dgm:prSet presAssocID="{F2B2D461-5C23-47D5-825E-252AF24FC23D}" presName="rootText" presStyleLbl="node1" presStyleIdx="3" presStyleCnt="5"/>
      <dgm:spPr/>
    </dgm:pt>
    <dgm:pt modelId="{40360601-AE54-435E-B57C-BE858B811170}" type="pres">
      <dgm:prSet presAssocID="{F2B2D461-5C23-47D5-825E-252AF24FC23D}" presName="rootConnector" presStyleLbl="node1" presStyleIdx="3" presStyleCnt="5"/>
      <dgm:spPr/>
    </dgm:pt>
    <dgm:pt modelId="{F1E05173-8226-4D05-890A-36274F8B6953}" type="pres">
      <dgm:prSet presAssocID="{F2B2D461-5C23-47D5-825E-252AF24FC23D}" presName="childShape" presStyleCnt="0"/>
      <dgm:spPr/>
    </dgm:pt>
    <dgm:pt modelId="{43FDA86A-E066-4B9F-AF00-187E34D4E21A}" type="pres">
      <dgm:prSet presAssocID="{390EEE0A-4A70-4E17-8EA1-67D84BDDE2E4}" presName="root" presStyleCnt="0"/>
      <dgm:spPr/>
    </dgm:pt>
    <dgm:pt modelId="{ED4B63EA-F1D2-44D8-BDE9-DA30A2230B9D}" type="pres">
      <dgm:prSet presAssocID="{390EEE0A-4A70-4E17-8EA1-67D84BDDE2E4}" presName="rootComposite" presStyleCnt="0"/>
      <dgm:spPr/>
    </dgm:pt>
    <dgm:pt modelId="{7B49EF68-FD95-490F-9EC2-09F39059380B}" type="pres">
      <dgm:prSet presAssocID="{390EEE0A-4A70-4E17-8EA1-67D84BDDE2E4}" presName="rootText" presStyleLbl="node1" presStyleIdx="4" presStyleCnt="5" custScaleX="108713"/>
      <dgm:spPr/>
    </dgm:pt>
    <dgm:pt modelId="{866A96D5-4A15-44B2-A9C3-6D459D910951}" type="pres">
      <dgm:prSet presAssocID="{390EEE0A-4A70-4E17-8EA1-67D84BDDE2E4}" presName="rootConnector" presStyleLbl="node1" presStyleIdx="4" presStyleCnt="5"/>
      <dgm:spPr/>
    </dgm:pt>
    <dgm:pt modelId="{CFE6319F-D425-47DE-9C9E-449CB5D48812}" type="pres">
      <dgm:prSet presAssocID="{390EEE0A-4A70-4E17-8EA1-67D84BDDE2E4}" presName="childShape" presStyleCnt="0"/>
      <dgm:spPr/>
    </dgm:pt>
    <dgm:pt modelId="{1526C0F9-538F-4BB6-B00E-A1841747F6B2}" type="pres">
      <dgm:prSet presAssocID="{3316B050-C52F-4869-8779-EB5AC1C37384}" presName="Name13" presStyleLbl="parChTrans1D2" presStyleIdx="6" presStyleCnt="8"/>
      <dgm:spPr/>
    </dgm:pt>
    <dgm:pt modelId="{5C7C0724-5965-497F-83BF-7C2508AB4E34}" type="pres">
      <dgm:prSet presAssocID="{4628FF81-8BEF-48D0-A8EF-7A8DB50CA38D}" presName="childText" presStyleLbl="bgAcc1" presStyleIdx="6" presStyleCnt="8">
        <dgm:presLayoutVars>
          <dgm:bulletEnabled val="1"/>
        </dgm:presLayoutVars>
      </dgm:prSet>
      <dgm:spPr/>
    </dgm:pt>
    <dgm:pt modelId="{678EFC13-C8C6-46DC-BA9A-12FDDF69F45A}" type="pres">
      <dgm:prSet presAssocID="{743E11BE-2132-4EDF-9C1D-BE9C6B589EAF}" presName="Name13" presStyleLbl="parChTrans1D2" presStyleIdx="7" presStyleCnt="8"/>
      <dgm:spPr/>
    </dgm:pt>
    <dgm:pt modelId="{3FF6CE08-05E3-4572-8797-E70E165B8910}" type="pres">
      <dgm:prSet presAssocID="{1A20D84E-8A59-44B2-857B-2792D648EEF0}" presName="childText" presStyleLbl="bgAcc1" presStyleIdx="7" presStyleCnt="8">
        <dgm:presLayoutVars>
          <dgm:bulletEnabled val="1"/>
        </dgm:presLayoutVars>
      </dgm:prSet>
      <dgm:spPr/>
    </dgm:pt>
  </dgm:ptLst>
  <dgm:cxnLst>
    <dgm:cxn modelId="{FB5E1402-DEDE-427A-9865-1CB43CA3E144}" srcId="{A0DFE351-18F9-4930-8D87-8AFF26FC65FF}" destId="{3CD95C9A-D9E4-4EF1-AF17-3F53488A6B90}" srcOrd="0" destOrd="0" parTransId="{68B6492E-41BF-4846-98FC-453B311999B0}" sibTransId="{39EFA4F9-4C61-4958-8D50-67A888CACE1A}"/>
    <dgm:cxn modelId="{2B28D706-74BF-4CA0-A239-3EFA57526679}" type="presOf" srcId="{F62C1A6A-991F-47C5-9655-02BD12C96A29}" destId="{8CA16B21-D1ED-4112-83D6-C0AD6B742B0D}" srcOrd="0" destOrd="0" presId="urn:microsoft.com/office/officeart/2005/8/layout/hierarchy3"/>
    <dgm:cxn modelId="{92A64F13-AF0D-4075-BBFD-33FB786AF68F}" type="presOf" srcId="{3D37B025-617F-46F7-8F23-04B225D585E7}" destId="{B574D6CB-FA6D-471A-84A1-2AF360226919}" srcOrd="0" destOrd="0" presId="urn:microsoft.com/office/officeart/2005/8/layout/hierarchy3"/>
    <dgm:cxn modelId="{52BCE218-073D-45F1-830B-BC392F04010A}" srcId="{E02ACC5A-9FEC-49DB-A15E-218A49C4A3EB}" destId="{254A9CAB-2678-4720-9328-1E7663B3B2E6}" srcOrd="3" destOrd="0" parTransId="{F118A398-5951-414C-A573-8B45D28BFB36}" sibTransId="{46F0290B-CA8C-40D0-84C0-C5687BA0C362}"/>
    <dgm:cxn modelId="{37045724-DB90-43B5-87B1-81F48B770F20}" type="presOf" srcId="{023E946C-ABB0-4E47-B430-208D1EB1AE37}" destId="{4975085E-F990-4007-9CFA-67B5EA7C6EFC}" srcOrd="0" destOrd="0" presId="urn:microsoft.com/office/officeart/2005/8/layout/hierarchy3"/>
    <dgm:cxn modelId="{60C79132-592A-4223-AB5A-28A356041245}" type="presOf" srcId="{390EEE0A-4A70-4E17-8EA1-67D84BDDE2E4}" destId="{866A96D5-4A15-44B2-A9C3-6D459D910951}" srcOrd="1" destOrd="0" presId="urn:microsoft.com/office/officeart/2005/8/layout/hierarchy3"/>
    <dgm:cxn modelId="{3CEF4B35-B2BC-4D4F-91D1-5FFF8F44F3AF}" type="presOf" srcId="{68B6492E-41BF-4846-98FC-453B311999B0}" destId="{33AD1FBC-64CB-4799-8519-83DD5A76A588}" srcOrd="0" destOrd="0" presId="urn:microsoft.com/office/officeart/2005/8/layout/hierarchy3"/>
    <dgm:cxn modelId="{D37A2E3C-E551-4A46-85C0-2A251EB1B85C}" srcId="{E02ACC5A-9FEC-49DB-A15E-218A49C4A3EB}" destId="{023E946C-ABB0-4E47-B430-208D1EB1AE37}" srcOrd="2" destOrd="0" parTransId="{649EC4B5-101A-4197-8A0F-3834559A052B}" sibTransId="{7842C0F7-2A2F-4241-AB5D-7FC4C64F1CCC}"/>
    <dgm:cxn modelId="{82022F3D-2A57-4762-B0BA-56A6A64A2ADB}" type="presOf" srcId="{C95C2F8D-67A5-4F57-A008-FCD2105633A8}" destId="{AFAB5B94-CE7D-49C9-BDF6-D77BA65341AB}" srcOrd="0" destOrd="0" presId="urn:microsoft.com/office/officeart/2005/8/layout/hierarchy3"/>
    <dgm:cxn modelId="{03167748-FB9B-4222-A69E-A9A252542876}" type="presOf" srcId="{D1351CA2-E2B9-4F23-B59E-5AEE7B8A5469}" destId="{C955370B-E25C-4A40-8E77-208FDF67793C}" srcOrd="0" destOrd="0" presId="urn:microsoft.com/office/officeart/2005/8/layout/hierarchy3"/>
    <dgm:cxn modelId="{8E50DF4D-0A12-4C11-8101-027592E90876}" type="presOf" srcId="{396031FC-147D-4D0B-B5FF-682D285BEF07}" destId="{0A88D615-C6AD-4E38-BE75-270509046DAF}" srcOrd="0" destOrd="0" presId="urn:microsoft.com/office/officeart/2005/8/layout/hierarchy3"/>
    <dgm:cxn modelId="{730A5E56-2E5B-475A-A3DF-144F850AAA22}" type="presOf" srcId="{6EADFF52-B785-409B-8F69-AE0D2681506F}" destId="{A164539B-C7BD-4904-BCBE-43DDF6D9874A}" srcOrd="0" destOrd="0" presId="urn:microsoft.com/office/officeart/2005/8/layout/hierarchy3"/>
    <dgm:cxn modelId="{4435F859-F856-4E30-BA62-35F9184BEB90}" type="presOf" srcId="{4628FF81-8BEF-48D0-A8EF-7A8DB50CA38D}" destId="{5C7C0724-5965-497F-83BF-7C2508AB4E34}" srcOrd="0" destOrd="0" presId="urn:microsoft.com/office/officeart/2005/8/layout/hierarchy3"/>
    <dgm:cxn modelId="{ED9DD15F-FC9A-45D2-8367-B17AD3981D33}" srcId="{E02ACC5A-9FEC-49DB-A15E-218A49C4A3EB}" destId="{263F560B-3049-4F2D-BD3E-E102433E1422}" srcOrd="0" destOrd="0" parTransId="{C95C2F8D-67A5-4F57-A008-FCD2105633A8}" sibTransId="{CCA5D61D-221C-4713-B23E-AFC31427A552}"/>
    <dgm:cxn modelId="{9B930366-251C-4595-9093-34D7EF8238B6}" type="presOf" srcId="{F2B2D461-5C23-47D5-825E-252AF24FC23D}" destId="{CC7139E0-B4AE-4E6B-AA84-3AF3FE0862C9}" srcOrd="0" destOrd="0" presId="urn:microsoft.com/office/officeart/2005/8/layout/hierarchy3"/>
    <dgm:cxn modelId="{206FFE68-913F-4E2B-B5AA-2CEE45CABEB7}" type="presOf" srcId="{263F560B-3049-4F2D-BD3E-E102433E1422}" destId="{EC1D40F5-7046-4B1B-AF9C-37D3CF608120}" srcOrd="0" destOrd="0" presId="urn:microsoft.com/office/officeart/2005/8/layout/hierarchy3"/>
    <dgm:cxn modelId="{21BD286B-4CC6-4ACF-9469-9C744415CE7D}" srcId="{F62C1A6A-991F-47C5-9655-02BD12C96A29}" destId="{A0DFE351-18F9-4930-8D87-8AFF26FC65FF}" srcOrd="2" destOrd="0" parTransId="{B2EB990A-7666-453D-9FE1-DE4A4CD93060}" sibTransId="{C1FB8F82-E649-47BF-9CC8-E3A562D33849}"/>
    <dgm:cxn modelId="{9ABBB77B-955E-47BB-82EE-88CAD942CBF4}" type="presOf" srcId="{E02ACC5A-9FEC-49DB-A15E-218A49C4A3EB}" destId="{0A840E64-B8F7-43F4-9312-CE68DEBD8DDD}" srcOrd="0" destOrd="0" presId="urn:microsoft.com/office/officeart/2005/8/layout/hierarchy3"/>
    <dgm:cxn modelId="{2E7CBD7B-14E8-4DB1-A37F-6829B431BC71}" type="presOf" srcId="{F118A398-5951-414C-A573-8B45D28BFB36}" destId="{D41024C5-0A3C-4E6B-AE5E-0BAA6D706235}" srcOrd="0" destOrd="0" presId="urn:microsoft.com/office/officeart/2005/8/layout/hierarchy3"/>
    <dgm:cxn modelId="{0EB69782-C2D8-49D1-A466-F97B02169BEA}" type="presOf" srcId="{A0DFE351-18F9-4930-8D87-8AFF26FC65FF}" destId="{B72C174A-9A3D-4FEE-9A66-035927DB1431}" srcOrd="1" destOrd="0" presId="urn:microsoft.com/office/officeart/2005/8/layout/hierarchy3"/>
    <dgm:cxn modelId="{5055DE84-D807-43D2-809E-8216C118018F}" type="presOf" srcId="{649EC4B5-101A-4197-8A0F-3834559A052B}" destId="{797471F5-50B1-4B1F-B2D9-E4F2F39CE637}" srcOrd="0" destOrd="0" presId="urn:microsoft.com/office/officeart/2005/8/layout/hierarchy3"/>
    <dgm:cxn modelId="{A340AF87-71FA-4E33-8FC8-560E3D05FFB9}" srcId="{390EEE0A-4A70-4E17-8EA1-67D84BDDE2E4}" destId="{4628FF81-8BEF-48D0-A8EF-7A8DB50CA38D}" srcOrd="0" destOrd="0" parTransId="{3316B050-C52F-4869-8779-EB5AC1C37384}" sibTransId="{D2130689-8EAD-478A-89A5-9FD7C40649C1}"/>
    <dgm:cxn modelId="{8EDE3989-A8B3-421F-9D45-86BC10E79378}" type="presOf" srcId="{F2B2D461-5C23-47D5-825E-252AF24FC23D}" destId="{40360601-AE54-435E-B57C-BE858B811170}" srcOrd="1" destOrd="0" presId="urn:microsoft.com/office/officeart/2005/8/layout/hierarchy3"/>
    <dgm:cxn modelId="{FEF9B38B-B537-4EF4-A590-CE3D514E88FE}" srcId="{390EEE0A-4A70-4E17-8EA1-67D84BDDE2E4}" destId="{1A20D84E-8A59-44B2-857B-2792D648EEF0}" srcOrd="1" destOrd="0" parTransId="{743E11BE-2132-4EDF-9C1D-BE9C6B589EAF}" sibTransId="{1ED973C2-38FE-4B6D-8627-BEC794D1CDD3}"/>
    <dgm:cxn modelId="{CF775C8D-7D94-48DB-A924-B3DBB4C3655E}" type="presOf" srcId="{396031FC-147D-4D0B-B5FF-682D285BEF07}" destId="{279FBC15-8215-4813-BBAA-D353AB30BD5F}" srcOrd="1" destOrd="0" presId="urn:microsoft.com/office/officeart/2005/8/layout/hierarchy3"/>
    <dgm:cxn modelId="{BEF3228F-A255-4697-ADA2-496ECC8CDF80}" type="presOf" srcId="{743E11BE-2132-4EDF-9C1D-BE9C6B589EAF}" destId="{678EFC13-C8C6-46DC-BA9A-12FDDF69F45A}" srcOrd="0" destOrd="0" presId="urn:microsoft.com/office/officeart/2005/8/layout/hierarchy3"/>
    <dgm:cxn modelId="{3E3EF98F-1097-467E-A317-AFC07C4E0F79}" srcId="{E02ACC5A-9FEC-49DB-A15E-218A49C4A3EB}" destId="{D1351CA2-E2B9-4F23-B59E-5AEE7B8A5469}" srcOrd="1" destOrd="0" parTransId="{07EB7F48-A88B-469F-9BB7-9C58D72747F0}" sibTransId="{04307C6C-EE9A-4AE1-9079-F18A0B944DD4}"/>
    <dgm:cxn modelId="{D9B7C790-3D03-4FE6-8C95-DAD8BCDF933E}" srcId="{F62C1A6A-991F-47C5-9655-02BD12C96A29}" destId="{396031FC-147D-4D0B-B5FF-682D285BEF07}" srcOrd="1" destOrd="0" parTransId="{40DC01FD-EC22-4994-ACA2-43203A49F3C4}" sibTransId="{B7F7281D-C5F0-44BF-88E3-AAD2128CB8FC}"/>
    <dgm:cxn modelId="{47BFFEC7-A9E7-4CB8-A910-BC6CAB7538F8}" type="presOf" srcId="{390EEE0A-4A70-4E17-8EA1-67D84BDDE2E4}" destId="{7B49EF68-FD95-490F-9EC2-09F39059380B}" srcOrd="0" destOrd="0" presId="urn:microsoft.com/office/officeart/2005/8/layout/hierarchy3"/>
    <dgm:cxn modelId="{5C7841C8-2A36-49C0-8E99-AB67B7F35527}" srcId="{F62C1A6A-991F-47C5-9655-02BD12C96A29}" destId="{F2B2D461-5C23-47D5-825E-252AF24FC23D}" srcOrd="3" destOrd="0" parTransId="{223E6E2F-7B9E-4510-AF9C-B4BC8E2D2151}" sibTransId="{9DA56068-1043-478D-80E5-965FC06B9831}"/>
    <dgm:cxn modelId="{115572CB-117F-4E1C-B4D4-72391FD2636C}" type="presOf" srcId="{07EB7F48-A88B-469F-9BB7-9C58D72747F0}" destId="{4BE1C5CA-469E-4297-B7A2-2178CA9909CF}" srcOrd="0" destOrd="0" presId="urn:microsoft.com/office/officeart/2005/8/layout/hierarchy3"/>
    <dgm:cxn modelId="{98B041D0-ED59-4798-8FF3-D747333A2171}" type="presOf" srcId="{1A20D84E-8A59-44B2-857B-2792D648EEF0}" destId="{3FF6CE08-05E3-4572-8797-E70E165B8910}" srcOrd="0" destOrd="0" presId="urn:microsoft.com/office/officeart/2005/8/layout/hierarchy3"/>
    <dgm:cxn modelId="{3D01ADDA-B20D-4F18-8E92-988F3E488725}" type="presOf" srcId="{E02ACC5A-9FEC-49DB-A15E-218A49C4A3EB}" destId="{01C38358-1657-46BD-9970-6C7296F51989}" srcOrd="1" destOrd="0" presId="urn:microsoft.com/office/officeart/2005/8/layout/hierarchy3"/>
    <dgm:cxn modelId="{E92A2FE1-621F-416E-9047-A4B95F0FB341}" type="presOf" srcId="{3316B050-C52F-4869-8779-EB5AC1C37384}" destId="{1526C0F9-538F-4BB6-B00E-A1841747F6B2}" srcOrd="0" destOrd="0" presId="urn:microsoft.com/office/officeart/2005/8/layout/hierarchy3"/>
    <dgm:cxn modelId="{4627A5E3-7CBD-4518-94A0-5C9E094B63BE}" srcId="{F62C1A6A-991F-47C5-9655-02BD12C96A29}" destId="{E02ACC5A-9FEC-49DB-A15E-218A49C4A3EB}" srcOrd="0" destOrd="0" parTransId="{230C97F4-1EF5-4702-9F3D-438111BCF0CC}" sibTransId="{B61CFE35-E122-40EF-A508-81CA9F272C11}"/>
    <dgm:cxn modelId="{95D4DFE3-7409-4AA9-88A9-F10F6CFF949E}" type="presOf" srcId="{254A9CAB-2678-4720-9328-1E7663B3B2E6}" destId="{CCCF7D2F-9E12-49C1-80AF-5B3314884839}" srcOrd="0" destOrd="0" presId="urn:microsoft.com/office/officeart/2005/8/layout/hierarchy3"/>
    <dgm:cxn modelId="{861EC4E4-C33E-4C5F-90B7-E6C1F908272A}" srcId="{F62C1A6A-991F-47C5-9655-02BD12C96A29}" destId="{390EEE0A-4A70-4E17-8EA1-67D84BDDE2E4}" srcOrd="4" destOrd="0" parTransId="{C2F79A18-8ADE-4294-9737-94B446D4F8A6}" sibTransId="{BCE33B15-F7E7-4D34-900E-22712CBD3716}"/>
    <dgm:cxn modelId="{AE8B2BEA-39B4-465A-8A91-43821A451381}" type="presOf" srcId="{A0DFE351-18F9-4930-8D87-8AFF26FC65FF}" destId="{8168577A-458E-4542-8B8F-BC5CB46B0E81}" srcOrd="0" destOrd="0" presId="urn:microsoft.com/office/officeart/2005/8/layout/hierarchy3"/>
    <dgm:cxn modelId="{9E9AB9F9-1A79-473F-8F91-08AB061A1671}" srcId="{A0DFE351-18F9-4930-8D87-8AFF26FC65FF}" destId="{3D37B025-617F-46F7-8F23-04B225D585E7}" srcOrd="1" destOrd="0" parTransId="{6EADFF52-B785-409B-8F69-AE0D2681506F}" sibTransId="{7C2ADB85-FD28-4A28-9AD2-23C7FCAB0329}"/>
    <dgm:cxn modelId="{201278FE-2043-46F2-A290-B6AA43B81B7A}" type="presOf" srcId="{3CD95C9A-D9E4-4EF1-AF17-3F53488A6B90}" destId="{EE63CED5-4E6C-44D0-A0A2-B2F797A380C5}" srcOrd="0" destOrd="0" presId="urn:microsoft.com/office/officeart/2005/8/layout/hierarchy3"/>
    <dgm:cxn modelId="{3568285A-676F-41D3-81F2-D2DD19635437}" type="presParOf" srcId="{8CA16B21-D1ED-4112-83D6-C0AD6B742B0D}" destId="{1F76DF58-8643-47DC-ACF2-3D6F7966974C}" srcOrd="0" destOrd="0" presId="urn:microsoft.com/office/officeart/2005/8/layout/hierarchy3"/>
    <dgm:cxn modelId="{33B54EE1-8CC0-4DF1-97A6-FF8F2BD01C8C}" type="presParOf" srcId="{1F76DF58-8643-47DC-ACF2-3D6F7966974C}" destId="{FD290D0A-1B5D-47F7-A49C-9C7F6D0BC5C9}" srcOrd="0" destOrd="0" presId="urn:microsoft.com/office/officeart/2005/8/layout/hierarchy3"/>
    <dgm:cxn modelId="{3793762B-B01E-4A61-9CC0-1B6938CABA4B}" type="presParOf" srcId="{FD290D0A-1B5D-47F7-A49C-9C7F6D0BC5C9}" destId="{0A840E64-B8F7-43F4-9312-CE68DEBD8DDD}" srcOrd="0" destOrd="0" presId="urn:microsoft.com/office/officeart/2005/8/layout/hierarchy3"/>
    <dgm:cxn modelId="{9395226D-8AAA-4824-8CFA-B53D1D192D2B}" type="presParOf" srcId="{FD290D0A-1B5D-47F7-A49C-9C7F6D0BC5C9}" destId="{01C38358-1657-46BD-9970-6C7296F51989}" srcOrd="1" destOrd="0" presId="urn:microsoft.com/office/officeart/2005/8/layout/hierarchy3"/>
    <dgm:cxn modelId="{F9D141F4-4820-46AC-BF2B-183E2AAE4EA9}" type="presParOf" srcId="{1F76DF58-8643-47DC-ACF2-3D6F7966974C}" destId="{F5673717-FF3B-48E9-95A0-A27F907F8BC4}" srcOrd="1" destOrd="0" presId="urn:microsoft.com/office/officeart/2005/8/layout/hierarchy3"/>
    <dgm:cxn modelId="{E4A3632B-5CE8-4DC5-A112-A17F1EEFF299}" type="presParOf" srcId="{F5673717-FF3B-48E9-95A0-A27F907F8BC4}" destId="{AFAB5B94-CE7D-49C9-BDF6-D77BA65341AB}" srcOrd="0" destOrd="0" presId="urn:microsoft.com/office/officeart/2005/8/layout/hierarchy3"/>
    <dgm:cxn modelId="{7FA41A3D-2941-43B8-8144-C1A18910D6AD}" type="presParOf" srcId="{F5673717-FF3B-48E9-95A0-A27F907F8BC4}" destId="{EC1D40F5-7046-4B1B-AF9C-37D3CF608120}" srcOrd="1" destOrd="0" presId="urn:microsoft.com/office/officeart/2005/8/layout/hierarchy3"/>
    <dgm:cxn modelId="{205036F6-7806-464C-B5E4-6FC88C22FE87}" type="presParOf" srcId="{F5673717-FF3B-48E9-95A0-A27F907F8BC4}" destId="{4BE1C5CA-469E-4297-B7A2-2178CA9909CF}" srcOrd="2" destOrd="0" presId="urn:microsoft.com/office/officeart/2005/8/layout/hierarchy3"/>
    <dgm:cxn modelId="{789734FC-10F2-4029-8951-C8AA5D2EEE0F}" type="presParOf" srcId="{F5673717-FF3B-48E9-95A0-A27F907F8BC4}" destId="{C955370B-E25C-4A40-8E77-208FDF67793C}" srcOrd="3" destOrd="0" presId="urn:microsoft.com/office/officeart/2005/8/layout/hierarchy3"/>
    <dgm:cxn modelId="{54EFB3AD-8A67-445F-B62E-E38FC6EFF270}" type="presParOf" srcId="{F5673717-FF3B-48E9-95A0-A27F907F8BC4}" destId="{797471F5-50B1-4B1F-B2D9-E4F2F39CE637}" srcOrd="4" destOrd="0" presId="urn:microsoft.com/office/officeart/2005/8/layout/hierarchy3"/>
    <dgm:cxn modelId="{6EED187B-7498-49E0-B47F-0747B8F56D05}" type="presParOf" srcId="{F5673717-FF3B-48E9-95A0-A27F907F8BC4}" destId="{4975085E-F990-4007-9CFA-67B5EA7C6EFC}" srcOrd="5" destOrd="0" presId="urn:microsoft.com/office/officeart/2005/8/layout/hierarchy3"/>
    <dgm:cxn modelId="{B0DAA26B-651A-48D4-8FA8-A8CD0DAAA99D}" type="presParOf" srcId="{F5673717-FF3B-48E9-95A0-A27F907F8BC4}" destId="{D41024C5-0A3C-4E6B-AE5E-0BAA6D706235}" srcOrd="6" destOrd="0" presId="urn:microsoft.com/office/officeart/2005/8/layout/hierarchy3"/>
    <dgm:cxn modelId="{721A5684-1F0B-470B-AE39-D8582251C77D}" type="presParOf" srcId="{F5673717-FF3B-48E9-95A0-A27F907F8BC4}" destId="{CCCF7D2F-9E12-49C1-80AF-5B3314884839}" srcOrd="7" destOrd="0" presId="urn:microsoft.com/office/officeart/2005/8/layout/hierarchy3"/>
    <dgm:cxn modelId="{1DFAB664-7EA5-4414-8805-8402C89F1B57}" type="presParOf" srcId="{8CA16B21-D1ED-4112-83D6-C0AD6B742B0D}" destId="{9630588E-5844-4AF8-8696-01CA5B278007}" srcOrd="1" destOrd="0" presId="urn:microsoft.com/office/officeart/2005/8/layout/hierarchy3"/>
    <dgm:cxn modelId="{95E99020-F1F0-42F4-B5EE-C0CD051C68C8}" type="presParOf" srcId="{9630588E-5844-4AF8-8696-01CA5B278007}" destId="{8EA98B9B-679F-4080-82CD-98A307BC00B8}" srcOrd="0" destOrd="0" presId="urn:microsoft.com/office/officeart/2005/8/layout/hierarchy3"/>
    <dgm:cxn modelId="{BC6AEF13-CEDA-4DAB-95DD-7E6B83A53392}" type="presParOf" srcId="{8EA98B9B-679F-4080-82CD-98A307BC00B8}" destId="{0A88D615-C6AD-4E38-BE75-270509046DAF}" srcOrd="0" destOrd="0" presId="urn:microsoft.com/office/officeart/2005/8/layout/hierarchy3"/>
    <dgm:cxn modelId="{18FDE202-4F78-4699-8CD5-68B067E3D1E7}" type="presParOf" srcId="{8EA98B9B-679F-4080-82CD-98A307BC00B8}" destId="{279FBC15-8215-4813-BBAA-D353AB30BD5F}" srcOrd="1" destOrd="0" presId="urn:microsoft.com/office/officeart/2005/8/layout/hierarchy3"/>
    <dgm:cxn modelId="{7F993452-C25B-45E6-AF0D-C75AB303D071}" type="presParOf" srcId="{9630588E-5844-4AF8-8696-01CA5B278007}" destId="{1DC4CB31-4D75-4950-82DE-DF8D47436D63}" srcOrd="1" destOrd="0" presId="urn:microsoft.com/office/officeart/2005/8/layout/hierarchy3"/>
    <dgm:cxn modelId="{B7FB82AB-C8CF-4AD9-8885-207F7E15C7BD}" type="presParOf" srcId="{8CA16B21-D1ED-4112-83D6-C0AD6B742B0D}" destId="{C86B3436-2FE6-431C-A67D-D6706579F7D2}" srcOrd="2" destOrd="0" presId="urn:microsoft.com/office/officeart/2005/8/layout/hierarchy3"/>
    <dgm:cxn modelId="{895B7F8F-0E46-4D62-9712-1C457D5A45C9}" type="presParOf" srcId="{C86B3436-2FE6-431C-A67D-D6706579F7D2}" destId="{01903CF7-55EA-403C-A785-BB6EE10CBF3E}" srcOrd="0" destOrd="0" presId="urn:microsoft.com/office/officeart/2005/8/layout/hierarchy3"/>
    <dgm:cxn modelId="{1CD031BB-70A2-4DFE-ABD7-797E341E78B9}" type="presParOf" srcId="{01903CF7-55EA-403C-A785-BB6EE10CBF3E}" destId="{8168577A-458E-4542-8B8F-BC5CB46B0E81}" srcOrd="0" destOrd="0" presId="urn:microsoft.com/office/officeart/2005/8/layout/hierarchy3"/>
    <dgm:cxn modelId="{E1584CC1-EA91-4FD4-8BB3-7F94B87A5ADC}" type="presParOf" srcId="{01903CF7-55EA-403C-A785-BB6EE10CBF3E}" destId="{B72C174A-9A3D-4FEE-9A66-035927DB1431}" srcOrd="1" destOrd="0" presId="urn:microsoft.com/office/officeart/2005/8/layout/hierarchy3"/>
    <dgm:cxn modelId="{361CCF37-D33C-47D0-9AED-071AF44423F5}" type="presParOf" srcId="{C86B3436-2FE6-431C-A67D-D6706579F7D2}" destId="{F8EFAE47-22B3-475F-A8A6-CD0A6CE70288}" srcOrd="1" destOrd="0" presId="urn:microsoft.com/office/officeart/2005/8/layout/hierarchy3"/>
    <dgm:cxn modelId="{D9267CD7-5772-4604-B3DA-6ADB0855D142}" type="presParOf" srcId="{F8EFAE47-22B3-475F-A8A6-CD0A6CE70288}" destId="{33AD1FBC-64CB-4799-8519-83DD5A76A588}" srcOrd="0" destOrd="0" presId="urn:microsoft.com/office/officeart/2005/8/layout/hierarchy3"/>
    <dgm:cxn modelId="{8C720D69-5100-41A6-ADFD-7D314EE445CE}" type="presParOf" srcId="{F8EFAE47-22B3-475F-A8A6-CD0A6CE70288}" destId="{EE63CED5-4E6C-44D0-A0A2-B2F797A380C5}" srcOrd="1" destOrd="0" presId="urn:microsoft.com/office/officeart/2005/8/layout/hierarchy3"/>
    <dgm:cxn modelId="{C04EE5CC-3933-4D60-84B0-37ED8BCBF230}" type="presParOf" srcId="{F8EFAE47-22B3-475F-A8A6-CD0A6CE70288}" destId="{A164539B-C7BD-4904-BCBE-43DDF6D9874A}" srcOrd="2" destOrd="0" presId="urn:microsoft.com/office/officeart/2005/8/layout/hierarchy3"/>
    <dgm:cxn modelId="{7D7FD26A-D3D6-4435-9F3D-49ED4F751C82}" type="presParOf" srcId="{F8EFAE47-22B3-475F-A8A6-CD0A6CE70288}" destId="{B574D6CB-FA6D-471A-84A1-2AF360226919}" srcOrd="3" destOrd="0" presId="urn:microsoft.com/office/officeart/2005/8/layout/hierarchy3"/>
    <dgm:cxn modelId="{26E3B9B9-B6F0-4ECB-ADB1-A5AF637D2E95}" type="presParOf" srcId="{8CA16B21-D1ED-4112-83D6-C0AD6B742B0D}" destId="{972EB3FE-C016-4F43-8144-B9238850690F}" srcOrd="3" destOrd="0" presId="urn:microsoft.com/office/officeart/2005/8/layout/hierarchy3"/>
    <dgm:cxn modelId="{26956E69-938E-4542-860E-C28C59CF69F6}" type="presParOf" srcId="{972EB3FE-C016-4F43-8144-B9238850690F}" destId="{ADB386D7-1AD1-42F3-8BE7-D59ED120D666}" srcOrd="0" destOrd="0" presId="urn:microsoft.com/office/officeart/2005/8/layout/hierarchy3"/>
    <dgm:cxn modelId="{6243C832-EA14-478E-8317-AF217B93A694}" type="presParOf" srcId="{ADB386D7-1AD1-42F3-8BE7-D59ED120D666}" destId="{CC7139E0-B4AE-4E6B-AA84-3AF3FE0862C9}" srcOrd="0" destOrd="0" presId="urn:microsoft.com/office/officeart/2005/8/layout/hierarchy3"/>
    <dgm:cxn modelId="{138C4ED6-BBF9-4522-B7BF-4930F7FA5F12}" type="presParOf" srcId="{ADB386D7-1AD1-42F3-8BE7-D59ED120D666}" destId="{40360601-AE54-435E-B57C-BE858B811170}" srcOrd="1" destOrd="0" presId="urn:microsoft.com/office/officeart/2005/8/layout/hierarchy3"/>
    <dgm:cxn modelId="{9589ADE9-F929-4A4B-ADB0-06599654E9DC}" type="presParOf" srcId="{972EB3FE-C016-4F43-8144-B9238850690F}" destId="{F1E05173-8226-4D05-890A-36274F8B6953}" srcOrd="1" destOrd="0" presId="urn:microsoft.com/office/officeart/2005/8/layout/hierarchy3"/>
    <dgm:cxn modelId="{C05B3E82-0163-47DE-B3AB-A0E9ADFDC322}" type="presParOf" srcId="{8CA16B21-D1ED-4112-83D6-C0AD6B742B0D}" destId="{43FDA86A-E066-4B9F-AF00-187E34D4E21A}" srcOrd="4" destOrd="0" presId="urn:microsoft.com/office/officeart/2005/8/layout/hierarchy3"/>
    <dgm:cxn modelId="{E92DA04C-A163-41E8-87B5-8FFA0617095E}" type="presParOf" srcId="{43FDA86A-E066-4B9F-AF00-187E34D4E21A}" destId="{ED4B63EA-F1D2-44D8-BDE9-DA30A2230B9D}" srcOrd="0" destOrd="0" presId="urn:microsoft.com/office/officeart/2005/8/layout/hierarchy3"/>
    <dgm:cxn modelId="{E0554337-C530-444C-9C05-6DF1405522A4}" type="presParOf" srcId="{ED4B63EA-F1D2-44D8-BDE9-DA30A2230B9D}" destId="{7B49EF68-FD95-490F-9EC2-09F39059380B}" srcOrd="0" destOrd="0" presId="urn:microsoft.com/office/officeart/2005/8/layout/hierarchy3"/>
    <dgm:cxn modelId="{406C4A10-9C13-4187-95BD-AC334047C410}" type="presParOf" srcId="{ED4B63EA-F1D2-44D8-BDE9-DA30A2230B9D}" destId="{866A96D5-4A15-44B2-A9C3-6D459D910951}" srcOrd="1" destOrd="0" presId="urn:microsoft.com/office/officeart/2005/8/layout/hierarchy3"/>
    <dgm:cxn modelId="{A87A23DD-84A1-4E49-BA64-845176F44A8A}" type="presParOf" srcId="{43FDA86A-E066-4B9F-AF00-187E34D4E21A}" destId="{CFE6319F-D425-47DE-9C9E-449CB5D48812}" srcOrd="1" destOrd="0" presId="urn:microsoft.com/office/officeart/2005/8/layout/hierarchy3"/>
    <dgm:cxn modelId="{19669B6D-4806-4AC8-B5CB-E2B9EEDE8604}" type="presParOf" srcId="{CFE6319F-D425-47DE-9C9E-449CB5D48812}" destId="{1526C0F9-538F-4BB6-B00E-A1841747F6B2}" srcOrd="0" destOrd="0" presId="urn:microsoft.com/office/officeart/2005/8/layout/hierarchy3"/>
    <dgm:cxn modelId="{CA43F973-2B85-4115-A3A4-E92E69E6215B}" type="presParOf" srcId="{CFE6319F-D425-47DE-9C9E-449CB5D48812}" destId="{5C7C0724-5965-497F-83BF-7C2508AB4E34}" srcOrd="1" destOrd="0" presId="urn:microsoft.com/office/officeart/2005/8/layout/hierarchy3"/>
    <dgm:cxn modelId="{B1E1FB32-3F97-4540-B0B7-1D54F710186F}" type="presParOf" srcId="{CFE6319F-D425-47DE-9C9E-449CB5D48812}" destId="{678EFC13-C8C6-46DC-BA9A-12FDDF69F45A}" srcOrd="2" destOrd="0" presId="urn:microsoft.com/office/officeart/2005/8/layout/hierarchy3"/>
    <dgm:cxn modelId="{46DF7AC6-7CF3-47FF-B50E-4560EA384501}" type="presParOf" srcId="{CFE6319F-D425-47DE-9C9E-449CB5D48812}" destId="{3FF6CE08-05E3-4572-8797-E70E165B8910}"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15DEC8-656F-4238-A511-30DA282B4995}" type="doc">
      <dgm:prSet loTypeId="urn:diagrams.loki3.com/VaryingWidthList" loCatId="list" qsTypeId="urn:microsoft.com/office/officeart/2005/8/quickstyle/simple4" qsCatId="simple" csTypeId="urn:microsoft.com/office/officeart/2005/8/colors/accent1_2" csCatId="accent1" phldr="1"/>
      <dgm:spPr/>
    </dgm:pt>
    <dgm:pt modelId="{AD81DA02-80D3-49B7-BA09-06DDA1833B78}">
      <dgm:prSet phldrT="[Text]"/>
      <dgm:spPr>
        <a:solidFill>
          <a:schemeClr val="tx2">
            <a:lumMod val="60000"/>
            <a:lumOff val="40000"/>
          </a:schemeClr>
        </a:solidFill>
      </dgm:spPr>
      <dgm:t>
        <a:bodyPr/>
        <a:lstStyle/>
        <a:p>
          <a:pPr algn="just"/>
          <a:r>
            <a:rPr lang="en-IN" b="0" cap="none" spc="0" dirty="0" err="1">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Chheda</a:t>
          </a:r>
          <a:r>
            <a:rPr lang="en-IN" b="0" cap="none" spc="0" dirty="0">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 </a:t>
          </a:r>
          <a:r>
            <a:rPr lang="en-US" b="0" cap="none" spc="0" dirty="0">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Housing Development Corporation v. </a:t>
          </a:r>
          <a:r>
            <a:rPr lang="en-US" b="0" cap="none" spc="0" dirty="0" err="1">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Bibijan</a:t>
          </a:r>
          <a:r>
            <a:rPr lang="en-US" b="0" cap="none" spc="0" dirty="0">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 Shaikh Farid (MANU/MH/0070/2007 Bom. HC); </a:t>
          </a:r>
          <a:endParaRPr lang="en-IN" b="0" cap="none" spc="0" dirty="0">
            <a:ln w="0"/>
            <a:solidFill>
              <a:schemeClr val="tx1"/>
            </a:solidFill>
            <a:effectLst>
              <a:outerShdw blurRad="38100" dist="19050" dir="2700000" algn="tl" rotWithShape="0">
                <a:schemeClr val="dk1">
                  <a:alpha val="40000"/>
                </a:schemeClr>
              </a:outerShdw>
            </a:effectLst>
          </a:endParaRPr>
        </a:p>
      </dgm:t>
    </dgm:pt>
    <dgm:pt modelId="{1ECB9ACC-5855-4D92-B11B-D013C317AE94}" type="parTrans" cxnId="{E05CBE2F-88BA-413D-B5FB-7C0BA676A1C1}">
      <dgm:prSet/>
      <dgm:spPr/>
      <dgm:t>
        <a:bodyPr/>
        <a:lstStyle/>
        <a:p>
          <a:pPr algn="just"/>
          <a:endParaRPr lang="en-IN" b="0" cap="none" spc="0">
            <a:ln w="0"/>
            <a:solidFill>
              <a:schemeClr val="tx1"/>
            </a:solidFill>
            <a:effectLst>
              <a:outerShdw blurRad="38100" dist="19050" dir="2700000" algn="tl" rotWithShape="0">
                <a:schemeClr val="dk1">
                  <a:alpha val="40000"/>
                </a:schemeClr>
              </a:outerShdw>
            </a:effectLst>
          </a:endParaRPr>
        </a:p>
      </dgm:t>
    </dgm:pt>
    <dgm:pt modelId="{CA857A9F-A59A-454F-B459-05C5CA123AF3}" type="sibTrans" cxnId="{E05CBE2F-88BA-413D-B5FB-7C0BA676A1C1}">
      <dgm:prSet/>
      <dgm:spPr/>
      <dgm:t>
        <a:bodyPr/>
        <a:lstStyle/>
        <a:p>
          <a:pPr algn="just"/>
          <a:endParaRPr lang="en-IN" b="0" cap="none" spc="0">
            <a:ln w="0"/>
            <a:solidFill>
              <a:schemeClr val="tx1"/>
            </a:solidFill>
            <a:effectLst>
              <a:outerShdw blurRad="38100" dist="19050" dir="2700000" algn="tl" rotWithShape="0">
                <a:schemeClr val="dk1">
                  <a:alpha val="40000"/>
                </a:schemeClr>
              </a:outerShdw>
            </a:effectLst>
          </a:endParaRPr>
        </a:p>
      </dgm:t>
    </dgm:pt>
    <dgm:pt modelId="{C09EE4D2-E351-4530-A87C-414D6D4D8ADF}">
      <dgm:prSet phldrT="[Text]"/>
      <dgm:spPr>
        <a:solidFill>
          <a:schemeClr val="tx2">
            <a:lumMod val="40000"/>
            <a:lumOff val="60000"/>
          </a:schemeClr>
        </a:solidFill>
      </dgm:spPr>
      <dgm:t>
        <a:bodyPr/>
        <a:lstStyle/>
        <a:p>
          <a:pPr algn="just"/>
          <a:r>
            <a:rPr lang="en-US" b="0" cap="none" spc="0" dirty="0" err="1">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Sadoday</a:t>
          </a:r>
          <a:r>
            <a:rPr lang="en-US" b="0" cap="none" spc="0" dirty="0">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 Builders Private Ltd. and Ors [2011 (6) TMI 936]</a:t>
          </a:r>
          <a:r>
            <a:rPr lang="en-US" b="0" i="1" cap="none" spc="0" dirty="0">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  </a:t>
          </a:r>
          <a:r>
            <a:rPr lang="en-US" b="0" cap="none" spc="0" dirty="0">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 (Bom HC) </a:t>
          </a:r>
          <a:r>
            <a:rPr lang="en-IN" b="0" cap="none" spc="0" dirty="0">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 ; </a:t>
          </a:r>
          <a:endParaRPr lang="en-IN" b="0" cap="none" spc="0" dirty="0">
            <a:ln w="0"/>
            <a:solidFill>
              <a:schemeClr val="tx1"/>
            </a:solidFill>
            <a:effectLst>
              <a:outerShdw blurRad="38100" dist="19050" dir="2700000" algn="tl" rotWithShape="0">
                <a:schemeClr val="dk1">
                  <a:alpha val="40000"/>
                </a:schemeClr>
              </a:outerShdw>
            </a:effectLst>
          </a:endParaRPr>
        </a:p>
      </dgm:t>
    </dgm:pt>
    <dgm:pt modelId="{514D7EA0-2795-41EA-A4B8-12F0239EFB52}" type="parTrans" cxnId="{EA7CE00E-EB72-4220-8061-EAFE4839F451}">
      <dgm:prSet/>
      <dgm:spPr/>
      <dgm:t>
        <a:bodyPr/>
        <a:lstStyle/>
        <a:p>
          <a:pPr algn="just"/>
          <a:endParaRPr lang="en-IN" b="0" cap="none" spc="0">
            <a:ln w="0"/>
            <a:solidFill>
              <a:schemeClr val="tx1"/>
            </a:solidFill>
            <a:effectLst>
              <a:outerShdw blurRad="38100" dist="19050" dir="2700000" algn="tl" rotWithShape="0">
                <a:schemeClr val="dk1">
                  <a:alpha val="40000"/>
                </a:schemeClr>
              </a:outerShdw>
            </a:effectLst>
          </a:endParaRPr>
        </a:p>
      </dgm:t>
    </dgm:pt>
    <dgm:pt modelId="{E35C6012-AD6E-4521-9E86-857B95FB5AC0}" type="sibTrans" cxnId="{EA7CE00E-EB72-4220-8061-EAFE4839F451}">
      <dgm:prSet/>
      <dgm:spPr/>
      <dgm:t>
        <a:bodyPr/>
        <a:lstStyle/>
        <a:p>
          <a:pPr algn="just"/>
          <a:endParaRPr lang="en-IN" b="0" cap="none" spc="0">
            <a:ln w="0"/>
            <a:solidFill>
              <a:schemeClr val="tx1"/>
            </a:solidFill>
            <a:effectLst>
              <a:outerShdw blurRad="38100" dist="19050" dir="2700000" algn="tl" rotWithShape="0">
                <a:schemeClr val="dk1">
                  <a:alpha val="40000"/>
                </a:schemeClr>
              </a:outerShdw>
            </a:effectLst>
          </a:endParaRPr>
        </a:p>
      </dgm:t>
    </dgm:pt>
    <dgm:pt modelId="{42123F7B-D4C1-48CE-9F3D-B4ADF5A74D86}">
      <dgm:prSet phldrT="[Text]"/>
      <dgm:spPr>
        <a:solidFill>
          <a:schemeClr val="tx2">
            <a:lumMod val="20000"/>
            <a:lumOff val="80000"/>
          </a:schemeClr>
        </a:solidFill>
      </dgm:spPr>
      <dgm:t>
        <a:bodyPr/>
        <a:lstStyle/>
        <a:p>
          <a:pPr algn="just"/>
          <a:r>
            <a:rPr lang="en-IN" b="0" cap="none" spc="0" dirty="0">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Safiya Bee vs Mohd. </a:t>
          </a:r>
          <a:r>
            <a:rPr lang="en-IN" b="0" cap="none" spc="0" dirty="0" err="1">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Vajanath</a:t>
          </a:r>
          <a:r>
            <a:rPr lang="en-IN" b="0" cap="none" spc="0" dirty="0">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 Hussain [2011 (2) SCC 94]</a:t>
          </a:r>
        </a:p>
        <a:p>
          <a:pPr algn="just"/>
          <a:endParaRPr lang="en-IN" b="0" cap="none" spc="0" dirty="0">
            <a:ln w="0"/>
            <a:solidFill>
              <a:schemeClr val="tx1"/>
            </a:solidFill>
            <a:effectLst>
              <a:outerShdw blurRad="38100" dist="19050" dir="2700000" algn="tl" rotWithShape="0">
                <a:schemeClr val="dk1">
                  <a:alpha val="40000"/>
                </a:schemeClr>
              </a:outerShdw>
            </a:effectLst>
          </a:endParaRPr>
        </a:p>
      </dgm:t>
    </dgm:pt>
    <dgm:pt modelId="{D0335BC1-C3DF-4AEC-8703-340A9C245899}" type="parTrans" cxnId="{1D99041F-B5FB-4DD5-9B4B-DE2643B14A45}">
      <dgm:prSet/>
      <dgm:spPr/>
      <dgm:t>
        <a:bodyPr/>
        <a:lstStyle/>
        <a:p>
          <a:pPr algn="just"/>
          <a:endParaRPr lang="en-IN" b="0" cap="none" spc="0">
            <a:ln w="0"/>
            <a:solidFill>
              <a:schemeClr val="tx1"/>
            </a:solidFill>
            <a:effectLst>
              <a:outerShdw blurRad="38100" dist="19050" dir="2700000" algn="tl" rotWithShape="0">
                <a:schemeClr val="dk1">
                  <a:alpha val="40000"/>
                </a:schemeClr>
              </a:outerShdw>
            </a:effectLst>
          </a:endParaRPr>
        </a:p>
      </dgm:t>
    </dgm:pt>
    <dgm:pt modelId="{D6202B35-E1D3-4313-B226-07F311F821BE}" type="sibTrans" cxnId="{1D99041F-B5FB-4DD5-9B4B-DE2643B14A45}">
      <dgm:prSet/>
      <dgm:spPr/>
      <dgm:t>
        <a:bodyPr/>
        <a:lstStyle/>
        <a:p>
          <a:pPr algn="just"/>
          <a:endParaRPr lang="en-IN" b="0" cap="none" spc="0">
            <a:ln w="0"/>
            <a:solidFill>
              <a:schemeClr val="tx1"/>
            </a:solidFill>
            <a:effectLst>
              <a:outerShdw blurRad="38100" dist="19050" dir="2700000" algn="tl" rotWithShape="0">
                <a:schemeClr val="dk1">
                  <a:alpha val="40000"/>
                </a:schemeClr>
              </a:outerShdw>
            </a:effectLst>
          </a:endParaRPr>
        </a:p>
      </dgm:t>
    </dgm:pt>
    <dgm:pt modelId="{A596A028-5110-419F-B3AC-A5E6638C296D}" type="pres">
      <dgm:prSet presAssocID="{3215DEC8-656F-4238-A511-30DA282B4995}" presName="Name0" presStyleCnt="0">
        <dgm:presLayoutVars>
          <dgm:resizeHandles/>
        </dgm:presLayoutVars>
      </dgm:prSet>
      <dgm:spPr/>
    </dgm:pt>
    <dgm:pt modelId="{7EFA8AFD-997E-40FF-A25F-8FF7B75CC39D}" type="pres">
      <dgm:prSet presAssocID="{AD81DA02-80D3-49B7-BA09-06DDA1833B78}" presName="text" presStyleLbl="node1" presStyleIdx="0" presStyleCnt="3" custScaleX="108474">
        <dgm:presLayoutVars>
          <dgm:bulletEnabled val="1"/>
        </dgm:presLayoutVars>
      </dgm:prSet>
      <dgm:spPr/>
    </dgm:pt>
    <dgm:pt modelId="{761E6847-E6DD-4B61-81C2-1F9205D8DDB3}" type="pres">
      <dgm:prSet presAssocID="{CA857A9F-A59A-454F-B459-05C5CA123AF3}" presName="space" presStyleCnt="0"/>
      <dgm:spPr/>
    </dgm:pt>
    <dgm:pt modelId="{90D7C15D-F9F7-4292-9F1C-A158BF01661B}" type="pres">
      <dgm:prSet presAssocID="{C09EE4D2-E351-4530-A87C-414D6D4D8ADF}" presName="text" presStyleLbl="node1" presStyleIdx="1" presStyleCnt="3" custScaleX="161194">
        <dgm:presLayoutVars>
          <dgm:bulletEnabled val="1"/>
        </dgm:presLayoutVars>
      </dgm:prSet>
      <dgm:spPr/>
    </dgm:pt>
    <dgm:pt modelId="{0FD16BF6-53C2-4AC5-B889-FC4AFCCDF854}" type="pres">
      <dgm:prSet presAssocID="{E35C6012-AD6E-4521-9E86-857B95FB5AC0}" presName="space" presStyleCnt="0"/>
      <dgm:spPr/>
    </dgm:pt>
    <dgm:pt modelId="{C4DF0FE4-F6EE-4239-AE96-08E1487A7B1F}" type="pres">
      <dgm:prSet presAssocID="{42123F7B-D4C1-48CE-9F3D-B4ADF5A74D86}" presName="text" presStyleLbl="node1" presStyleIdx="2" presStyleCnt="3" custScaleX="100725">
        <dgm:presLayoutVars>
          <dgm:bulletEnabled val="1"/>
        </dgm:presLayoutVars>
      </dgm:prSet>
      <dgm:spPr/>
    </dgm:pt>
  </dgm:ptLst>
  <dgm:cxnLst>
    <dgm:cxn modelId="{EA7CE00E-EB72-4220-8061-EAFE4839F451}" srcId="{3215DEC8-656F-4238-A511-30DA282B4995}" destId="{C09EE4D2-E351-4530-A87C-414D6D4D8ADF}" srcOrd="1" destOrd="0" parTransId="{514D7EA0-2795-41EA-A4B8-12F0239EFB52}" sibTransId="{E35C6012-AD6E-4521-9E86-857B95FB5AC0}"/>
    <dgm:cxn modelId="{1D99041F-B5FB-4DD5-9B4B-DE2643B14A45}" srcId="{3215DEC8-656F-4238-A511-30DA282B4995}" destId="{42123F7B-D4C1-48CE-9F3D-B4ADF5A74D86}" srcOrd="2" destOrd="0" parTransId="{D0335BC1-C3DF-4AEC-8703-340A9C245899}" sibTransId="{D6202B35-E1D3-4313-B226-07F311F821BE}"/>
    <dgm:cxn modelId="{E05CBE2F-88BA-413D-B5FB-7C0BA676A1C1}" srcId="{3215DEC8-656F-4238-A511-30DA282B4995}" destId="{AD81DA02-80D3-49B7-BA09-06DDA1833B78}" srcOrd="0" destOrd="0" parTransId="{1ECB9ACC-5855-4D92-B11B-D013C317AE94}" sibTransId="{CA857A9F-A59A-454F-B459-05C5CA123AF3}"/>
    <dgm:cxn modelId="{F9687152-BEDF-44D7-812A-F0A7DFAC3E35}" type="presOf" srcId="{42123F7B-D4C1-48CE-9F3D-B4ADF5A74D86}" destId="{C4DF0FE4-F6EE-4239-AE96-08E1487A7B1F}" srcOrd="0" destOrd="0" presId="urn:diagrams.loki3.com/VaryingWidthList"/>
    <dgm:cxn modelId="{29A1ADC1-657D-41AF-937A-3196E4B86DA1}" type="presOf" srcId="{AD81DA02-80D3-49B7-BA09-06DDA1833B78}" destId="{7EFA8AFD-997E-40FF-A25F-8FF7B75CC39D}" srcOrd="0" destOrd="0" presId="urn:diagrams.loki3.com/VaryingWidthList"/>
    <dgm:cxn modelId="{F185A6D1-7542-4F4D-A076-54F190850A96}" type="presOf" srcId="{3215DEC8-656F-4238-A511-30DA282B4995}" destId="{A596A028-5110-419F-B3AC-A5E6638C296D}" srcOrd="0" destOrd="0" presId="urn:diagrams.loki3.com/VaryingWidthList"/>
    <dgm:cxn modelId="{76C2DFFE-08ED-4706-AA44-5DFB9D405A36}" type="presOf" srcId="{C09EE4D2-E351-4530-A87C-414D6D4D8ADF}" destId="{90D7C15D-F9F7-4292-9F1C-A158BF01661B}" srcOrd="0" destOrd="0" presId="urn:diagrams.loki3.com/VaryingWidthList"/>
    <dgm:cxn modelId="{ACA8445E-27C0-439D-8411-CC2A9C72284B}" type="presParOf" srcId="{A596A028-5110-419F-B3AC-A5E6638C296D}" destId="{7EFA8AFD-997E-40FF-A25F-8FF7B75CC39D}" srcOrd="0" destOrd="0" presId="urn:diagrams.loki3.com/VaryingWidthList"/>
    <dgm:cxn modelId="{0EE535B9-A34F-4D47-821F-1E607B137C0B}" type="presParOf" srcId="{A596A028-5110-419F-B3AC-A5E6638C296D}" destId="{761E6847-E6DD-4B61-81C2-1F9205D8DDB3}" srcOrd="1" destOrd="0" presId="urn:diagrams.loki3.com/VaryingWidthList"/>
    <dgm:cxn modelId="{572A7284-2756-4E57-8103-BC260EFC7720}" type="presParOf" srcId="{A596A028-5110-419F-B3AC-A5E6638C296D}" destId="{90D7C15D-F9F7-4292-9F1C-A158BF01661B}" srcOrd="2" destOrd="0" presId="urn:diagrams.loki3.com/VaryingWidthList"/>
    <dgm:cxn modelId="{B0C21A6C-D1DB-4C77-9265-3658F00E9AAE}" type="presParOf" srcId="{A596A028-5110-419F-B3AC-A5E6638C296D}" destId="{0FD16BF6-53C2-4AC5-B889-FC4AFCCDF854}" srcOrd="3" destOrd="0" presId="urn:diagrams.loki3.com/VaryingWidthList"/>
    <dgm:cxn modelId="{59F97CD2-3A28-42D1-9A76-9DB4CFC6F35A}" type="presParOf" srcId="{A596A028-5110-419F-B3AC-A5E6638C296D}" destId="{C4DF0FE4-F6EE-4239-AE96-08E1487A7B1F}" srcOrd="4" destOrd="0" presId="urn:diagrams.loki3.com/VaryingWidthList"/>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69A320-EB60-4695-90BD-B54956C6241C}" type="doc">
      <dgm:prSet loTypeId="urn:microsoft.com/office/officeart/2008/layout/VerticalCurvedList" loCatId="list" qsTypeId="urn:microsoft.com/office/officeart/2005/8/quickstyle/simple2" qsCatId="simple" csTypeId="urn:microsoft.com/office/officeart/2005/8/colors/accent5_2" csCatId="accent5" phldr="1"/>
      <dgm:spPr/>
      <dgm:t>
        <a:bodyPr/>
        <a:lstStyle/>
        <a:p>
          <a:endParaRPr lang="en-IN"/>
        </a:p>
      </dgm:t>
    </dgm:pt>
    <dgm:pt modelId="{A05FA867-196B-48DD-B1A4-619FD2DF8AF1}">
      <dgm:prSet phldrT="[Text]"/>
      <dgm:spPr/>
      <dgm:t>
        <a:bodyPr/>
        <a:lstStyle/>
        <a:p>
          <a:r>
            <a:rPr lang="en-IN" dirty="0">
              <a:effectLst/>
              <a:latin typeface="Aptos" panose="020B0004020202020204" pitchFamily="34" charset="0"/>
              <a:ea typeface="Aptos" panose="020B0004020202020204" pitchFamily="34" charset="0"/>
              <a:cs typeface="Mangal" panose="02040503050203030202" pitchFamily="18" charset="0"/>
            </a:rPr>
            <a:t>Circular No. 148/17/2011-S.T., dated 13-12-2011 and </a:t>
          </a:r>
          <a:endParaRPr lang="en-IN" dirty="0"/>
        </a:p>
      </dgm:t>
    </dgm:pt>
    <dgm:pt modelId="{332F285E-6B85-425E-9B99-5EE7DC6721E2}" type="parTrans" cxnId="{ED5BD9F6-CCE8-439C-A246-EB6844113AB3}">
      <dgm:prSet/>
      <dgm:spPr/>
      <dgm:t>
        <a:bodyPr/>
        <a:lstStyle/>
        <a:p>
          <a:endParaRPr lang="en-IN"/>
        </a:p>
      </dgm:t>
    </dgm:pt>
    <dgm:pt modelId="{DAAAD779-7238-494D-B65D-713EE96A31DC}" type="sibTrans" cxnId="{ED5BD9F6-CCE8-439C-A246-EB6844113AB3}">
      <dgm:prSet/>
      <dgm:spPr/>
      <dgm:t>
        <a:bodyPr/>
        <a:lstStyle/>
        <a:p>
          <a:endParaRPr lang="en-IN"/>
        </a:p>
      </dgm:t>
    </dgm:pt>
    <dgm:pt modelId="{90208A9E-2E32-451B-A11E-3D60A0888A17}">
      <dgm:prSet phldrT="[Text]"/>
      <dgm:spPr/>
      <dgm:t>
        <a:bodyPr/>
        <a:lstStyle/>
        <a:p>
          <a:r>
            <a:rPr lang="en-IN" dirty="0">
              <a:effectLst/>
              <a:latin typeface="Aptos" panose="020B0004020202020204" pitchFamily="34" charset="0"/>
              <a:ea typeface="Aptos" panose="020B0004020202020204" pitchFamily="34" charset="0"/>
              <a:cs typeface="Mangal" panose="02040503050203030202" pitchFamily="18" charset="0"/>
            </a:rPr>
            <a:t>Circular No. 3/2018-2019-GST [CCT/26-4/2017-2018/374] (GOA), Dated 27-4-2018</a:t>
          </a:r>
          <a:endParaRPr lang="en-IN" dirty="0"/>
        </a:p>
      </dgm:t>
    </dgm:pt>
    <dgm:pt modelId="{98E028AB-769F-4996-9B65-1E45ACF15560}" type="parTrans" cxnId="{8AB70E48-EE62-4BF3-AF88-0D39E90C06D4}">
      <dgm:prSet/>
      <dgm:spPr/>
      <dgm:t>
        <a:bodyPr/>
        <a:lstStyle/>
        <a:p>
          <a:endParaRPr lang="en-IN"/>
        </a:p>
      </dgm:t>
    </dgm:pt>
    <dgm:pt modelId="{4270B3AD-24EC-46B4-ACBA-248A10705ABF}" type="sibTrans" cxnId="{8AB70E48-EE62-4BF3-AF88-0D39E90C06D4}">
      <dgm:prSet/>
      <dgm:spPr/>
      <dgm:t>
        <a:bodyPr/>
        <a:lstStyle/>
        <a:p>
          <a:endParaRPr lang="en-IN"/>
        </a:p>
      </dgm:t>
    </dgm:pt>
    <dgm:pt modelId="{1D29D545-1097-4F08-9E1E-08C65787EC38}">
      <dgm:prSet phldrT="[Text]"/>
      <dgm:spPr/>
      <dgm:t>
        <a:bodyPr/>
        <a:lstStyle/>
        <a:p>
          <a:r>
            <a:rPr lang="en-US" dirty="0">
              <a:latin typeface="Aptos" panose="020B0004020202020204" pitchFamily="34" charset="0"/>
              <a:cs typeface="Mangal" panose="02040503050203030202" pitchFamily="18" charset="0"/>
            </a:rPr>
            <a:t>Circular No. 178/10/2022 – GST Dated 03.08.2022 </a:t>
          </a:r>
          <a:endParaRPr lang="en-IN" dirty="0"/>
        </a:p>
      </dgm:t>
    </dgm:pt>
    <dgm:pt modelId="{200908AC-065B-421B-9728-1F9675A44C38}" type="parTrans" cxnId="{C374360C-5DE1-4E82-8E78-90625ADE0157}">
      <dgm:prSet/>
      <dgm:spPr/>
      <dgm:t>
        <a:bodyPr/>
        <a:lstStyle/>
        <a:p>
          <a:endParaRPr lang="en-IN"/>
        </a:p>
      </dgm:t>
    </dgm:pt>
    <dgm:pt modelId="{95945DD6-FD23-40C5-8FB4-FFB5166F853E}" type="sibTrans" cxnId="{C374360C-5DE1-4E82-8E78-90625ADE0157}">
      <dgm:prSet/>
      <dgm:spPr/>
      <dgm:t>
        <a:bodyPr/>
        <a:lstStyle/>
        <a:p>
          <a:endParaRPr lang="en-IN"/>
        </a:p>
      </dgm:t>
    </dgm:pt>
    <dgm:pt modelId="{96B71D78-A7E2-4241-8457-DFFA0CE2245A}" type="pres">
      <dgm:prSet presAssocID="{DF69A320-EB60-4695-90BD-B54956C6241C}" presName="Name0" presStyleCnt="0">
        <dgm:presLayoutVars>
          <dgm:chMax val="7"/>
          <dgm:chPref val="7"/>
          <dgm:dir/>
        </dgm:presLayoutVars>
      </dgm:prSet>
      <dgm:spPr/>
    </dgm:pt>
    <dgm:pt modelId="{1BDCD9AC-278A-466A-8F8D-52DF4C0C0E95}" type="pres">
      <dgm:prSet presAssocID="{DF69A320-EB60-4695-90BD-B54956C6241C}" presName="Name1" presStyleCnt="0"/>
      <dgm:spPr/>
    </dgm:pt>
    <dgm:pt modelId="{5E626D0C-F7F7-47A6-83AE-08EB7AC64C37}" type="pres">
      <dgm:prSet presAssocID="{DF69A320-EB60-4695-90BD-B54956C6241C}" presName="cycle" presStyleCnt="0"/>
      <dgm:spPr/>
    </dgm:pt>
    <dgm:pt modelId="{703E9A81-6B0B-4BD0-ADD3-FA595E8FBF33}" type="pres">
      <dgm:prSet presAssocID="{DF69A320-EB60-4695-90BD-B54956C6241C}" presName="srcNode" presStyleLbl="node1" presStyleIdx="0" presStyleCnt="3"/>
      <dgm:spPr/>
    </dgm:pt>
    <dgm:pt modelId="{D96AE287-8CB3-4123-A07B-CFCC6CADB0D0}" type="pres">
      <dgm:prSet presAssocID="{DF69A320-EB60-4695-90BD-B54956C6241C}" presName="conn" presStyleLbl="parChTrans1D2" presStyleIdx="0" presStyleCnt="1"/>
      <dgm:spPr/>
    </dgm:pt>
    <dgm:pt modelId="{EB754A6A-5ABA-41E9-A2BC-B5C02A9B0AD2}" type="pres">
      <dgm:prSet presAssocID="{DF69A320-EB60-4695-90BD-B54956C6241C}" presName="extraNode" presStyleLbl="node1" presStyleIdx="0" presStyleCnt="3"/>
      <dgm:spPr/>
    </dgm:pt>
    <dgm:pt modelId="{7BE36C4D-AADE-4A2A-B3D9-5B98F32B1D4C}" type="pres">
      <dgm:prSet presAssocID="{DF69A320-EB60-4695-90BD-B54956C6241C}" presName="dstNode" presStyleLbl="node1" presStyleIdx="0" presStyleCnt="3"/>
      <dgm:spPr/>
    </dgm:pt>
    <dgm:pt modelId="{87779767-C4A7-438C-BE6D-91728F08AC8F}" type="pres">
      <dgm:prSet presAssocID="{A05FA867-196B-48DD-B1A4-619FD2DF8AF1}" presName="text_1" presStyleLbl="node1" presStyleIdx="0" presStyleCnt="3">
        <dgm:presLayoutVars>
          <dgm:bulletEnabled val="1"/>
        </dgm:presLayoutVars>
      </dgm:prSet>
      <dgm:spPr/>
    </dgm:pt>
    <dgm:pt modelId="{2507C3A3-92AC-4495-904C-2D3893FBDE19}" type="pres">
      <dgm:prSet presAssocID="{A05FA867-196B-48DD-B1A4-619FD2DF8AF1}" presName="accent_1" presStyleCnt="0"/>
      <dgm:spPr/>
    </dgm:pt>
    <dgm:pt modelId="{61428D19-271B-44A2-BF49-AD40CB3D9452}" type="pres">
      <dgm:prSet presAssocID="{A05FA867-196B-48DD-B1A4-619FD2DF8AF1}" presName="accentRepeatNode" presStyleLbl="solidFgAcc1" presStyleIdx="0" presStyleCnt="3"/>
      <dgm:spPr/>
    </dgm:pt>
    <dgm:pt modelId="{C5F6B92B-DA05-47A1-8970-135FA9B74D8B}" type="pres">
      <dgm:prSet presAssocID="{90208A9E-2E32-451B-A11E-3D60A0888A17}" presName="text_2" presStyleLbl="node1" presStyleIdx="1" presStyleCnt="3">
        <dgm:presLayoutVars>
          <dgm:bulletEnabled val="1"/>
        </dgm:presLayoutVars>
      </dgm:prSet>
      <dgm:spPr/>
    </dgm:pt>
    <dgm:pt modelId="{0C1FDAC2-4D65-4E08-82BC-5B60DC86CD2C}" type="pres">
      <dgm:prSet presAssocID="{90208A9E-2E32-451B-A11E-3D60A0888A17}" presName="accent_2" presStyleCnt="0"/>
      <dgm:spPr/>
    </dgm:pt>
    <dgm:pt modelId="{0104AE61-2AE0-45A6-9133-8B778552F7F2}" type="pres">
      <dgm:prSet presAssocID="{90208A9E-2E32-451B-A11E-3D60A0888A17}" presName="accentRepeatNode" presStyleLbl="solidFgAcc1" presStyleIdx="1" presStyleCnt="3"/>
      <dgm:spPr/>
    </dgm:pt>
    <dgm:pt modelId="{26EDC0FA-F191-46D4-A4BE-B5CC3573DCF9}" type="pres">
      <dgm:prSet presAssocID="{1D29D545-1097-4F08-9E1E-08C65787EC38}" presName="text_3" presStyleLbl="node1" presStyleIdx="2" presStyleCnt="3">
        <dgm:presLayoutVars>
          <dgm:bulletEnabled val="1"/>
        </dgm:presLayoutVars>
      </dgm:prSet>
      <dgm:spPr/>
    </dgm:pt>
    <dgm:pt modelId="{096B7412-07B5-4137-812B-F18EA1403555}" type="pres">
      <dgm:prSet presAssocID="{1D29D545-1097-4F08-9E1E-08C65787EC38}" presName="accent_3" presStyleCnt="0"/>
      <dgm:spPr/>
    </dgm:pt>
    <dgm:pt modelId="{8D8AE430-B29F-4C5C-9FF8-ACDFEFD656F1}" type="pres">
      <dgm:prSet presAssocID="{1D29D545-1097-4F08-9E1E-08C65787EC38}" presName="accentRepeatNode" presStyleLbl="solidFgAcc1" presStyleIdx="2" presStyleCnt="3"/>
      <dgm:spPr/>
    </dgm:pt>
  </dgm:ptLst>
  <dgm:cxnLst>
    <dgm:cxn modelId="{C374360C-5DE1-4E82-8E78-90625ADE0157}" srcId="{DF69A320-EB60-4695-90BD-B54956C6241C}" destId="{1D29D545-1097-4F08-9E1E-08C65787EC38}" srcOrd="2" destOrd="0" parTransId="{200908AC-065B-421B-9728-1F9675A44C38}" sibTransId="{95945DD6-FD23-40C5-8FB4-FFB5166F853E}"/>
    <dgm:cxn modelId="{8BB2A63F-1A01-43C5-9977-9E74CC1E2838}" type="presOf" srcId="{A05FA867-196B-48DD-B1A4-619FD2DF8AF1}" destId="{87779767-C4A7-438C-BE6D-91728F08AC8F}" srcOrd="0" destOrd="0" presId="urn:microsoft.com/office/officeart/2008/layout/VerticalCurvedList"/>
    <dgm:cxn modelId="{8AB70E48-EE62-4BF3-AF88-0D39E90C06D4}" srcId="{DF69A320-EB60-4695-90BD-B54956C6241C}" destId="{90208A9E-2E32-451B-A11E-3D60A0888A17}" srcOrd="1" destOrd="0" parTransId="{98E028AB-769F-4996-9B65-1E45ACF15560}" sibTransId="{4270B3AD-24EC-46B4-ACBA-248A10705ABF}"/>
    <dgm:cxn modelId="{1CBB2681-D073-4286-935A-CC567711128E}" type="presOf" srcId="{90208A9E-2E32-451B-A11E-3D60A0888A17}" destId="{C5F6B92B-DA05-47A1-8970-135FA9B74D8B}" srcOrd="0" destOrd="0" presId="urn:microsoft.com/office/officeart/2008/layout/VerticalCurvedList"/>
    <dgm:cxn modelId="{BF9B3489-7760-40CA-A886-15BC45D6B68A}" type="presOf" srcId="{1D29D545-1097-4F08-9E1E-08C65787EC38}" destId="{26EDC0FA-F191-46D4-A4BE-B5CC3573DCF9}" srcOrd="0" destOrd="0" presId="urn:microsoft.com/office/officeart/2008/layout/VerticalCurvedList"/>
    <dgm:cxn modelId="{5151EE98-90EE-4745-939B-8BBBBD3084E1}" type="presOf" srcId="{DF69A320-EB60-4695-90BD-B54956C6241C}" destId="{96B71D78-A7E2-4241-8457-DFFA0CE2245A}" srcOrd="0" destOrd="0" presId="urn:microsoft.com/office/officeart/2008/layout/VerticalCurvedList"/>
    <dgm:cxn modelId="{347676C8-94EE-460C-A319-D06795643DB2}" type="presOf" srcId="{DAAAD779-7238-494D-B65D-713EE96A31DC}" destId="{D96AE287-8CB3-4123-A07B-CFCC6CADB0D0}" srcOrd="0" destOrd="0" presId="urn:microsoft.com/office/officeart/2008/layout/VerticalCurvedList"/>
    <dgm:cxn modelId="{ED5BD9F6-CCE8-439C-A246-EB6844113AB3}" srcId="{DF69A320-EB60-4695-90BD-B54956C6241C}" destId="{A05FA867-196B-48DD-B1A4-619FD2DF8AF1}" srcOrd="0" destOrd="0" parTransId="{332F285E-6B85-425E-9B99-5EE7DC6721E2}" sibTransId="{DAAAD779-7238-494D-B65D-713EE96A31DC}"/>
    <dgm:cxn modelId="{E0AA399A-7D79-4C27-97C1-BBD902B1DFDF}" type="presParOf" srcId="{96B71D78-A7E2-4241-8457-DFFA0CE2245A}" destId="{1BDCD9AC-278A-466A-8F8D-52DF4C0C0E95}" srcOrd="0" destOrd="0" presId="urn:microsoft.com/office/officeart/2008/layout/VerticalCurvedList"/>
    <dgm:cxn modelId="{2C7255BB-CA93-41F7-B44E-F4E491AEBB59}" type="presParOf" srcId="{1BDCD9AC-278A-466A-8F8D-52DF4C0C0E95}" destId="{5E626D0C-F7F7-47A6-83AE-08EB7AC64C37}" srcOrd="0" destOrd="0" presId="urn:microsoft.com/office/officeart/2008/layout/VerticalCurvedList"/>
    <dgm:cxn modelId="{C26229DC-C0B7-4FAD-BB13-6721364099D3}" type="presParOf" srcId="{5E626D0C-F7F7-47A6-83AE-08EB7AC64C37}" destId="{703E9A81-6B0B-4BD0-ADD3-FA595E8FBF33}" srcOrd="0" destOrd="0" presId="urn:microsoft.com/office/officeart/2008/layout/VerticalCurvedList"/>
    <dgm:cxn modelId="{6FC4928A-F373-43F5-95FA-87AE8A23E421}" type="presParOf" srcId="{5E626D0C-F7F7-47A6-83AE-08EB7AC64C37}" destId="{D96AE287-8CB3-4123-A07B-CFCC6CADB0D0}" srcOrd="1" destOrd="0" presId="urn:microsoft.com/office/officeart/2008/layout/VerticalCurvedList"/>
    <dgm:cxn modelId="{DDE71B3E-D6D0-46CC-AE3A-844AC867DFDF}" type="presParOf" srcId="{5E626D0C-F7F7-47A6-83AE-08EB7AC64C37}" destId="{EB754A6A-5ABA-41E9-A2BC-B5C02A9B0AD2}" srcOrd="2" destOrd="0" presId="urn:microsoft.com/office/officeart/2008/layout/VerticalCurvedList"/>
    <dgm:cxn modelId="{BF547B13-F741-4D26-8660-C7DCE0BEE363}" type="presParOf" srcId="{5E626D0C-F7F7-47A6-83AE-08EB7AC64C37}" destId="{7BE36C4D-AADE-4A2A-B3D9-5B98F32B1D4C}" srcOrd="3" destOrd="0" presId="urn:microsoft.com/office/officeart/2008/layout/VerticalCurvedList"/>
    <dgm:cxn modelId="{A0204BB9-F78E-40A0-A890-C655534B82A6}" type="presParOf" srcId="{1BDCD9AC-278A-466A-8F8D-52DF4C0C0E95}" destId="{87779767-C4A7-438C-BE6D-91728F08AC8F}" srcOrd="1" destOrd="0" presId="urn:microsoft.com/office/officeart/2008/layout/VerticalCurvedList"/>
    <dgm:cxn modelId="{5D7AC9E9-3557-4918-9EB7-594482E6B2E1}" type="presParOf" srcId="{1BDCD9AC-278A-466A-8F8D-52DF4C0C0E95}" destId="{2507C3A3-92AC-4495-904C-2D3893FBDE19}" srcOrd="2" destOrd="0" presId="urn:microsoft.com/office/officeart/2008/layout/VerticalCurvedList"/>
    <dgm:cxn modelId="{88A457AD-A17A-4294-8A4F-F5A1959AC1DC}" type="presParOf" srcId="{2507C3A3-92AC-4495-904C-2D3893FBDE19}" destId="{61428D19-271B-44A2-BF49-AD40CB3D9452}" srcOrd="0" destOrd="0" presId="urn:microsoft.com/office/officeart/2008/layout/VerticalCurvedList"/>
    <dgm:cxn modelId="{B5B478BC-A817-4BA9-B887-9EC371334ED9}" type="presParOf" srcId="{1BDCD9AC-278A-466A-8F8D-52DF4C0C0E95}" destId="{C5F6B92B-DA05-47A1-8970-135FA9B74D8B}" srcOrd="3" destOrd="0" presId="urn:microsoft.com/office/officeart/2008/layout/VerticalCurvedList"/>
    <dgm:cxn modelId="{130EB169-183E-409E-A0D9-E7520F19B321}" type="presParOf" srcId="{1BDCD9AC-278A-466A-8F8D-52DF4C0C0E95}" destId="{0C1FDAC2-4D65-4E08-82BC-5B60DC86CD2C}" srcOrd="4" destOrd="0" presId="urn:microsoft.com/office/officeart/2008/layout/VerticalCurvedList"/>
    <dgm:cxn modelId="{7E2A2E4E-1C6C-4866-B982-CB0EC4B303EA}" type="presParOf" srcId="{0C1FDAC2-4D65-4E08-82BC-5B60DC86CD2C}" destId="{0104AE61-2AE0-45A6-9133-8B778552F7F2}" srcOrd="0" destOrd="0" presId="urn:microsoft.com/office/officeart/2008/layout/VerticalCurvedList"/>
    <dgm:cxn modelId="{EDBEBB20-A613-4A41-8E53-193F423506A2}" type="presParOf" srcId="{1BDCD9AC-278A-466A-8F8D-52DF4C0C0E95}" destId="{26EDC0FA-F191-46D4-A4BE-B5CC3573DCF9}" srcOrd="5" destOrd="0" presId="urn:microsoft.com/office/officeart/2008/layout/VerticalCurvedList"/>
    <dgm:cxn modelId="{A3845D6F-BA3F-4DC2-91B1-DD5BCED97FC4}" type="presParOf" srcId="{1BDCD9AC-278A-466A-8F8D-52DF4C0C0E95}" destId="{096B7412-07B5-4137-812B-F18EA1403555}" srcOrd="6" destOrd="0" presId="urn:microsoft.com/office/officeart/2008/layout/VerticalCurvedList"/>
    <dgm:cxn modelId="{DFA2BF7C-D32F-49CF-B591-1B06C5BF38AC}" type="presParOf" srcId="{096B7412-07B5-4137-812B-F18EA1403555}" destId="{8D8AE430-B29F-4C5C-9FF8-ACDFEFD656F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0ED18D-78E0-4427-9204-DA5313837AB6}" type="doc">
      <dgm:prSet loTypeId="urn:microsoft.com/office/officeart/2008/layout/LinedList" loCatId="list" qsTypeId="urn:microsoft.com/office/officeart/2005/8/quickstyle/simple2" qsCatId="simple" csTypeId="urn:microsoft.com/office/officeart/2005/8/colors/colorful2" csCatId="colorful" phldr="1"/>
      <dgm:spPr/>
      <dgm:t>
        <a:bodyPr/>
        <a:lstStyle/>
        <a:p>
          <a:endParaRPr lang="en-IN"/>
        </a:p>
      </dgm:t>
    </dgm:pt>
    <dgm:pt modelId="{D4D49769-A758-4B0E-9F22-4DEAE1922A34}">
      <dgm:prSet phldrT="[Text]" custT="1"/>
      <dgm:spPr/>
      <dgm:t>
        <a:bodyPr/>
        <a:lstStyle/>
        <a:p>
          <a:r>
            <a:rPr lang="en-US" sz="3600" dirty="0"/>
            <a:t>Area Sharing</a:t>
          </a:r>
          <a:endParaRPr lang="en-IN" sz="3600" dirty="0"/>
        </a:p>
      </dgm:t>
    </dgm:pt>
    <dgm:pt modelId="{DFF31F67-A124-4DEF-A847-466C51A8D4C9}" type="parTrans" cxnId="{E3A5831B-1FFF-4CE9-915B-0FB56620F92E}">
      <dgm:prSet/>
      <dgm:spPr/>
      <dgm:t>
        <a:bodyPr/>
        <a:lstStyle/>
        <a:p>
          <a:endParaRPr lang="en-IN"/>
        </a:p>
      </dgm:t>
    </dgm:pt>
    <dgm:pt modelId="{E96AAEBC-09C0-4D8C-B953-E25222E73010}" type="sibTrans" cxnId="{E3A5831B-1FFF-4CE9-915B-0FB56620F92E}">
      <dgm:prSet/>
      <dgm:spPr/>
      <dgm:t>
        <a:bodyPr/>
        <a:lstStyle/>
        <a:p>
          <a:endParaRPr lang="en-IN"/>
        </a:p>
      </dgm:t>
    </dgm:pt>
    <dgm:pt modelId="{C002C3E8-2FB5-4B2D-8B28-D0FCE4E84FEC}">
      <dgm:prSet phldrT="[Text]"/>
      <dgm:spPr/>
      <dgm:t>
        <a:bodyPr/>
        <a:lstStyle/>
        <a:p>
          <a:r>
            <a:rPr lang="en-US" dirty="0">
              <a:effectLst/>
              <a:latin typeface="Aptos" panose="020B0004020202020204" pitchFamily="34" charset="0"/>
              <a:ea typeface="Aptos" panose="020B0004020202020204" pitchFamily="34" charset="0"/>
              <a:cs typeface="Mangal" panose="02040503050203030202" pitchFamily="18" charset="0"/>
            </a:rPr>
            <a:t>Safal Construction Pvt. Ltd. Vs Commissioner of Central Excise and Service Tax [(2023) 5 </a:t>
          </a:r>
          <a:r>
            <a:rPr lang="en-US" dirty="0" err="1">
              <a:effectLst/>
              <a:latin typeface="Aptos" panose="020B0004020202020204" pitchFamily="34" charset="0"/>
              <a:ea typeface="Aptos" panose="020B0004020202020204" pitchFamily="34" charset="0"/>
              <a:cs typeface="Mangal" panose="02040503050203030202" pitchFamily="18" charset="0"/>
            </a:rPr>
            <a:t>Centax</a:t>
          </a:r>
          <a:r>
            <a:rPr lang="en-US" dirty="0">
              <a:effectLst/>
              <a:latin typeface="Aptos" panose="020B0004020202020204" pitchFamily="34" charset="0"/>
              <a:ea typeface="Aptos" panose="020B0004020202020204" pitchFamily="34" charset="0"/>
              <a:cs typeface="Mangal" panose="02040503050203030202" pitchFamily="18" charset="0"/>
            </a:rPr>
            <a:t> 218 (Tri.-</a:t>
          </a:r>
          <a:r>
            <a:rPr lang="en-US" dirty="0" err="1">
              <a:effectLst/>
              <a:latin typeface="Aptos" panose="020B0004020202020204" pitchFamily="34" charset="0"/>
              <a:ea typeface="Aptos" panose="020B0004020202020204" pitchFamily="34" charset="0"/>
              <a:cs typeface="Mangal" panose="02040503050203030202" pitchFamily="18" charset="0"/>
            </a:rPr>
            <a:t>Ahmd</a:t>
          </a:r>
          <a:r>
            <a:rPr lang="en-US" dirty="0">
              <a:effectLst/>
              <a:latin typeface="Aptos" panose="020B0004020202020204" pitchFamily="34" charset="0"/>
              <a:ea typeface="Aptos" panose="020B0004020202020204" pitchFamily="34" charset="0"/>
              <a:cs typeface="Mangal" panose="02040503050203030202" pitchFamily="18" charset="0"/>
            </a:rPr>
            <a:t>)], </a:t>
          </a:r>
          <a:endParaRPr lang="en-IN" dirty="0"/>
        </a:p>
      </dgm:t>
    </dgm:pt>
    <dgm:pt modelId="{3EE2A3E1-D6E3-4A7D-B8B0-EA83F364E43D}" type="parTrans" cxnId="{9F8E8434-CF6E-4807-8B5F-9926BD0A77A7}">
      <dgm:prSet/>
      <dgm:spPr/>
      <dgm:t>
        <a:bodyPr/>
        <a:lstStyle/>
        <a:p>
          <a:endParaRPr lang="en-IN"/>
        </a:p>
      </dgm:t>
    </dgm:pt>
    <dgm:pt modelId="{B69B5E19-3473-4CF6-87E8-8A5ECE4F465E}" type="sibTrans" cxnId="{9F8E8434-CF6E-4807-8B5F-9926BD0A77A7}">
      <dgm:prSet/>
      <dgm:spPr/>
      <dgm:t>
        <a:bodyPr/>
        <a:lstStyle/>
        <a:p>
          <a:endParaRPr lang="en-IN"/>
        </a:p>
      </dgm:t>
    </dgm:pt>
    <dgm:pt modelId="{6E3EDD25-541E-46F9-A029-113A657F4B78}">
      <dgm:prSet phldrT="[Text]"/>
      <dgm:spPr/>
      <dgm:t>
        <a:bodyPr/>
        <a:lstStyle/>
        <a:p>
          <a:r>
            <a:rPr lang="en-IN" dirty="0">
              <a:effectLst/>
              <a:latin typeface="Aptos" panose="020B0004020202020204" pitchFamily="34" charset="0"/>
              <a:ea typeface="Aptos" panose="020B0004020202020204" pitchFamily="34" charset="0"/>
              <a:cs typeface="Mangal" panose="02040503050203030202" pitchFamily="18" charset="0"/>
            </a:rPr>
            <a:t>Circular No. 109/03/2009-ST Dated 23-2-2009 </a:t>
          </a:r>
          <a:endParaRPr lang="en-IN" dirty="0"/>
        </a:p>
      </dgm:t>
    </dgm:pt>
    <dgm:pt modelId="{77DED6AC-C74C-4ED9-9782-268581632157}" type="parTrans" cxnId="{E9880832-D866-49E4-8423-B8B36C6D301C}">
      <dgm:prSet/>
      <dgm:spPr/>
      <dgm:t>
        <a:bodyPr/>
        <a:lstStyle/>
        <a:p>
          <a:endParaRPr lang="en-IN"/>
        </a:p>
      </dgm:t>
    </dgm:pt>
    <dgm:pt modelId="{C0BD7B11-A43C-4AD6-8497-4B59513C4999}" type="sibTrans" cxnId="{E9880832-D866-49E4-8423-B8B36C6D301C}">
      <dgm:prSet/>
      <dgm:spPr/>
      <dgm:t>
        <a:bodyPr/>
        <a:lstStyle/>
        <a:p>
          <a:endParaRPr lang="en-IN"/>
        </a:p>
      </dgm:t>
    </dgm:pt>
    <dgm:pt modelId="{CA7DDA9F-A5DE-45FD-ABBD-7744D18FACF9}">
      <dgm:prSet phldrT="[Text]"/>
      <dgm:spPr/>
      <dgm:t>
        <a:bodyPr/>
        <a:lstStyle/>
        <a:p>
          <a:r>
            <a:rPr lang="en-IN" dirty="0">
              <a:effectLst/>
              <a:latin typeface="Aptos" panose="020B0004020202020204" pitchFamily="34" charset="0"/>
              <a:ea typeface="Aptos" panose="020B0004020202020204" pitchFamily="34" charset="0"/>
              <a:cs typeface="Mangal" panose="02040503050203030202" pitchFamily="18" charset="0"/>
            </a:rPr>
            <a:t>Circular No. 148/17/2011-S.T., Dated 13-12-2011  </a:t>
          </a:r>
          <a:endParaRPr lang="en-IN" dirty="0"/>
        </a:p>
      </dgm:t>
    </dgm:pt>
    <dgm:pt modelId="{C81D4CB8-EF0F-4377-B89C-9D5C8845117C}" type="parTrans" cxnId="{E72ADCF1-9C12-40C2-A925-6A72011280B3}">
      <dgm:prSet/>
      <dgm:spPr/>
      <dgm:t>
        <a:bodyPr/>
        <a:lstStyle/>
        <a:p>
          <a:endParaRPr lang="en-IN"/>
        </a:p>
      </dgm:t>
    </dgm:pt>
    <dgm:pt modelId="{5933D74A-7AF7-4470-9894-BAF8133E42A8}" type="sibTrans" cxnId="{E72ADCF1-9C12-40C2-A925-6A72011280B3}">
      <dgm:prSet/>
      <dgm:spPr/>
      <dgm:t>
        <a:bodyPr/>
        <a:lstStyle/>
        <a:p>
          <a:endParaRPr lang="en-IN"/>
        </a:p>
      </dgm:t>
    </dgm:pt>
    <dgm:pt modelId="{B50FD5EE-DC9F-4457-AEFE-A62CC4AFE4D6}">
      <dgm:prSet phldrT="[Text]"/>
      <dgm:spPr/>
      <dgm:t>
        <a:bodyPr/>
        <a:lstStyle/>
        <a:p>
          <a:r>
            <a:rPr lang="en-IN" dirty="0">
              <a:effectLst/>
              <a:latin typeface="Aptos" panose="020B0004020202020204" pitchFamily="34" charset="0"/>
              <a:ea typeface="Aptos" panose="020B0004020202020204" pitchFamily="34" charset="0"/>
              <a:cs typeface="Mangal" panose="02040503050203030202" pitchFamily="18" charset="0"/>
            </a:rPr>
            <a:t>Circular No. 3/2018-2019-GST [CCT/26-4/2017-2018/374] (GOA), Dated 27-4-2018</a:t>
          </a:r>
          <a:endParaRPr lang="en-IN" dirty="0"/>
        </a:p>
      </dgm:t>
    </dgm:pt>
    <dgm:pt modelId="{D34B6E77-A8D6-414E-8BE6-7031E547BBEE}" type="parTrans" cxnId="{5CC05450-5844-4755-B999-0231D0005D04}">
      <dgm:prSet/>
      <dgm:spPr/>
      <dgm:t>
        <a:bodyPr/>
        <a:lstStyle/>
        <a:p>
          <a:endParaRPr lang="en-IN"/>
        </a:p>
      </dgm:t>
    </dgm:pt>
    <dgm:pt modelId="{2A077D68-5D93-4784-8796-E6BB51B6116D}" type="sibTrans" cxnId="{5CC05450-5844-4755-B999-0231D0005D04}">
      <dgm:prSet/>
      <dgm:spPr/>
      <dgm:t>
        <a:bodyPr/>
        <a:lstStyle/>
        <a:p>
          <a:endParaRPr lang="en-IN"/>
        </a:p>
      </dgm:t>
    </dgm:pt>
    <dgm:pt modelId="{15538AC3-D32C-40A8-BCA9-A6F568FAE612}">
      <dgm:prSet phldrT="[Text]"/>
      <dgm:spPr/>
      <dgm:t>
        <a:bodyPr/>
        <a:lstStyle/>
        <a:p>
          <a:r>
            <a:rPr lang="en-US" dirty="0">
              <a:effectLst/>
              <a:latin typeface="Aptos" panose="020B0004020202020204" pitchFamily="34" charset="0"/>
              <a:ea typeface="Aptos" panose="020B0004020202020204" pitchFamily="34" charset="0"/>
              <a:cs typeface="Mangal" panose="02040503050203030202" pitchFamily="18" charset="0"/>
            </a:rPr>
            <a:t>M/s Gujarat State Fertilizers &amp; Chemicals Ltd. &amp; </a:t>
          </a:r>
          <a:r>
            <a:rPr lang="en-US" dirty="0" err="1">
              <a:effectLst/>
              <a:latin typeface="Aptos" panose="020B0004020202020204" pitchFamily="34" charset="0"/>
              <a:ea typeface="Aptos" panose="020B0004020202020204" pitchFamily="34" charset="0"/>
              <a:cs typeface="Mangal" panose="02040503050203030202" pitchFamily="18" charset="0"/>
            </a:rPr>
            <a:t>Anr</a:t>
          </a:r>
          <a:r>
            <a:rPr lang="en-US" dirty="0">
              <a:effectLst/>
              <a:latin typeface="Aptos" panose="020B0004020202020204" pitchFamily="34" charset="0"/>
              <a:ea typeface="Aptos" panose="020B0004020202020204" pitchFamily="34" charset="0"/>
              <a:cs typeface="Mangal" panose="02040503050203030202" pitchFamily="18" charset="0"/>
            </a:rPr>
            <a:t>. Vs Commissioner of Central Excise  [2016 (45) S.T.R. 489 (S.C.)], </a:t>
          </a:r>
          <a:endParaRPr lang="en-IN" dirty="0"/>
        </a:p>
      </dgm:t>
    </dgm:pt>
    <dgm:pt modelId="{7FFAA555-9BEA-445C-8D92-1C4973499F1C}" type="parTrans" cxnId="{94C0513C-EDEC-4E14-A6B6-E4C771F76614}">
      <dgm:prSet/>
      <dgm:spPr/>
      <dgm:t>
        <a:bodyPr/>
        <a:lstStyle/>
        <a:p>
          <a:endParaRPr lang="en-IN"/>
        </a:p>
      </dgm:t>
    </dgm:pt>
    <dgm:pt modelId="{9FE9A96B-D8F8-4929-9A8E-121EA270C2C3}" type="sibTrans" cxnId="{94C0513C-EDEC-4E14-A6B6-E4C771F76614}">
      <dgm:prSet/>
      <dgm:spPr/>
      <dgm:t>
        <a:bodyPr/>
        <a:lstStyle/>
        <a:p>
          <a:endParaRPr lang="en-IN"/>
        </a:p>
      </dgm:t>
    </dgm:pt>
    <dgm:pt modelId="{1EB80D08-0F96-4194-BED8-3CBCABAF7EC0}">
      <dgm:prSet phldrT="[Text]"/>
      <dgm:spPr/>
      <dgm:t>
        <a:bodyPr/>
        <a:lstStyle/>
        <a:p>
          <a:endParaRPr lang="en-IN" dirty="0"/>
        </a:p>
      </dgm:t>
    </dgm:pt>
    <dgm:pt modelId="{16D3BB60-73DE-428D-8621-65609DB00C74}" type="sibTrans" cxnId="{8F7B36D0-C86F-43F9-9700-A7F090C2DEF8}">
      <dgm:prSet/>
      <dgm:spPr/>
      <dgm:t>
        <a:bodyPr/>
        <a:lstStyle/>
        <a:p>
          <a:endParaRPr lang="en-IN"/>
        </a:p>
      </dgm:t>
    </dgm:pt>
    <dgm:pt modelId="{8E96C419-C300-4ED0-A4A1-236F6294B790}" type="parTrans" cxnId="{8F7B36D0-C86F-43F9-9700-A7F090C2DEF8}">
      <dgm:prSet/>
      <dgm:spPr/>
      <dgm:t>
        <a:bodyPr/>
        <a:lstStyle/>
        <a:p>
          <a:endParaRPr lang="en-IN"/>
        </a:p>
      </dgm:t>
    </dgm:pt>
    <dgm:pt modelId="{26A34E01-F1D3-4BE5-97AB-6EFCAE096F20}" type="pres">
      <dgm:prSet presAssocID="{E50ED18D-78E0-4427-9204-DA5313837AB6}" presName="vert0" presStyleCnt="0">
        <dgm:presLayoutVars>
          <dgm:dir/>
          <dgm:animOne val="branch"/>
          <dgm:animLvl val="lvl"/>
        </dgm:presLayoutVars>
      </dgm:prSet>
      <dgm:spPr/>
    </dgm:pt>
    <dgm:pt modelId="{B09845DB-0CFD-4504-B057-D4BEFC9EF5BD}" type="pres">
      <dgm:prSet presAssocID="{D4D49769-A758-4B0E-9F22-4DEAE1922A34}" presName="thickLine" presStyleLbl="alignNode1" presStyleIdx="0" presStyleCnt="2"/>
      <dgm:spPr/>
    </dgm:pt>
    <dgm:pt modelId="{E84B5FCF-7042-44BF-AB77-AC7F3586A5FE}" type="pres">
      <dgm:prSet presAssocID="{D4D49769-A758-4B0E-9F22-4DEAE1922A34}" presName="horz1" presStyleCnt="0"/>
      <dgm:spPr/>
    </dgm:pt>
    <dgm:pt modelId="{4AA3E322-2F3F-4603-8C77-09703589D9ED}" type="pres">
      <dgm:prSet presAssocID="{D4D49769-A758-4B0E-9F22-4DEAE1922A34}" presName="tx1" presStyleLbl="revTx" presStyleIdx="0" presStyleCnt="7"/>
      <dgm:spPr/>
    </dgm:pt>
    <dgm:pt modelId="{1AAFE213-C53C-4901-B915-86D10625CF9E}" type="pres">
      <dgm:prSet presAssocID="{D4D49769-A758-4B0E-9F22-4DEAE1922A34}" presName="vert1" presStyleCnt="0"/>
      <dgm:spPr/>
    </dgm:pt>
    <dgm:pt modelId="{49FFB4ED-AAAF-4BA6-8DFE-494097F83C26}" type="pres">
      <dgm:prSet presAssocID="{C002C3E8-2FB5-4B2D-8B28-D0FCE4E84FEC}" presName="vertSpace2a" presStyleCnt="0"/>
      <dgm:spPr/>
    </dgm:pt>
    <dgm:pt modelId="{0DC4C38E-64E8-4B18-9715-AE46CEB44569}" type="pres">
      <dgm:prSet presAssocID="{C002C3E8-2FB5-4B2D-8B28-D0FCE4E84FEC}" presName="horz2" presStyleCnt="0"/>
      <dgm:spPr/>
    </dgm:pt>
    <dgm:pt modelId="{61A35021-1102-417B-B491-C3637A63D4C8}" type="pres">
      <dgm:prSet presAssocID="{C002C3E8-2FB5-4B2D-8B28-D0FCE4E84FEC}" presName="horzSpace2" presStyleCnt="0"/>
      <dgm:spPr/>
    </dgm:pt>
    <dgm:pt modelId="{95F2EF79-5F37-4904-8FAB-721B92DADB5E}" type="pres">
      <dgm:prSet presAssocID="{C002C3E8-2FB5-4B2D-8B28-D0FCE4E84FEC}" presName="tx2" presStyleLbl="revTx" presStyleIdx="1" presStyleCnt="7"/>
      <dgm:spPr/>
    </dgm:pt>
    <dgm:pt modelId="{BF5EB091-CD4C-450A-80FA-7E607F13C759}" type="pres">
      <dgm:prSet presAssocID="{C002C3E8-2FB5-4B2D-8B28-D0FCE4E84FEC}" presName="vert2" presStyleCnt="0"/>
      <dgm:spPr/>
    </dgm:pt>
    <dgm:pt modelId="{8496FC39-D252-4793-9566-188B7837481B}" type="pres">
      <dgm:prSet presAssocID="{C002C3E8-2FB5-4B2D-8B28-D0FCE4E84FEC}" presName="thinLine2b" presStyleLbl="callout" presStyleIdx="0" presStyleCnt="5"/>
      <dgm:spPr/>
    </dgm:pt>
    <dgm:pt modelId="{705E514D-EC11-4BC6-9C79-B6E5C3ED269A}" type="pres">
      <dgm:prSet presAssocID="{C002C3E8-2FB5-4B2D-8B28-D0FCE4E84FEC}" presName="vertSpace2b" presStyleCnt="0"/>
      <dgm:spPr/>
    </dgm:pt>
    <dgm:pt modelId="{F57EFCFE-EFE9-4D6A-91D6-D3C17DBC6045}" type="pres">
      <dgm:prSet presAssocID="{15538AC3-D32C-40A8-BCA9-A6F568FAE612}" presName="horz2" presStyleCnt="0"/>
      <dgm:spPr/>
    </dgm:pt>
    <dgm:pt modelId="{EF37BCAE-1822-41DC-8C9F-6ED651615B2D}" type="pres">
      <dgm:prSet presAssocID="{15538AC3-D32C-40A8-BCA9-A6F568FAE612}" presName="horzSpace2" presStyleCnt="0"/>
      <dgm:spPr/>
    </dgm:pt>
    <dgm:pt modelId="{5DA26004-C742-436F-B3E1-D7E6C89F26AC}" type="pres">
      <dgm:prSet presAssocID="{15538AC3-D32C-40A8-BCA9-A6F568FAE612}" presName="tx2" presStyleLbl="revTx" presStyleIdx="2" presStyleCnt="7"/>
      <dgm:spPr/>
    </dgm:pt>
    <dgm:pt modelId="{527DA9DE-1C03-4CBA-AA2D-8E1C9AE64259}" type="pres">
      <dgm:prSet presAssocID="{15538AC3-D32C-40A8-BCA9-A6F568FAE612}" presName="vert2" presStyleCnt="0"/>
      <dgm:spPr/>
    </dgm:pt>
    <dgm:pt modelId="{818B977C-B74B-42D2-AD40-FE607C8C1E35}" type="pres">
      <dgm:prSet presAssocID="{15538AC3-D32C-40A8-BCA9-A6F568FAE612}" presName="thinLine2b" presStyleLbl="callout" presStyleIdx="1" presStyleCnt="5"/>
      <dgm:spPr/>
    </dgm:pt>
    <dgm:pt modelId="{9B1786BD-61EB-4677-BA36-1A6CD58F3179}" type="pres">
      <dgm:prSet presAssocID="{15538AC3-D32C-40A8-BCA9-A6F568FAE612}" presName="vertSpace2b" presStyleCnt="0"/>
      <dgm:spPr/>
    </dgm:pt>
    <dgm:pt modelId="{70AFBEDB-8E99-EB42-921B-E025ABE6C9A2}" type="pres">
      <dgm:prSet presAssocID="{1EB80D08-0F96-4194-BED8-3CBCABAF7EC0}" presName="thickLine" presStyleLbl="alignNode1" presStyleIdx="1" presStyleCnt="2"/>
      <dgm:spPr/>
    </dgm:pt>
    <dgm:pt modelId="{07C5F3B7-2B59-6B49-84AF-D6FD34E5CD21}" type="pres">
      <dgm:prSet presAssocID="{1EB80D08-0F96-4194-BED8-3CBCABAF7EC0}" presName="horz1" presStyleCnt="0"/>
      <dgm:spPr/>
    </dgm:pt>
    <dgm:pt modelId="{B3C8F38D-8440-0F4C-B804-BEB6703D369D}" type="pres">
      <dgm:prSet presAssocID="{1EB80D08-0F96-4194-BED8-3CBCABAF7EC0}" presName="tx1" presStyleLbl="revTx" presStyleIdx="3" presStyleCnt="7"/>
      <dgm:spPr/>
    </dgm:pt>
    <dgm:pt modelId="{30AD9540-DB04-0943-B13A-721C82F3F784}" type="pres">
      <dgm:prSet presAssocID="{1EB80D08-0F96-4194-BED8-3CBCABAF7EC0}" presName="vert1" presStyleCnt="0"/>
      <dgm:spPr/>
    </dgm:pt>
    <dgm:pt modelId="{0FAFD89E-3440-4A4A-A2D0-D6EA18D62BC0}" type="pres">
      <dgm:prSet presAssocID="{6E3EDD25-541E-46F9-A029-113A657F4B78}" presName="vertSpace2a" presStyleCnt="0"/>
      <dgm:spPr/>
    </dgm:pt>
    <dgm:pt modelId="{4B5203D0-2F01-4901-B13F-EA48EC1B59F1}" type="pres">
      <dgm:prSet presAssocID="{6E3EDD25-541E-46F9-A029-113A657F4B78}" presName="horz2" presStyleCnt="0"/>
      <dgm:spPr/>
    </dgm:pt>
    <dgm:pt modelId="{2C1FB2FD-9754-4A04-9992-E8624B92E417}" type="pres">
      <dgm:prSet presAssocID="{6E3EDD25-541E-46F9-A029-113A657F4B78}" presName="horzSpace2" presStyleCnt="0"/>
      <dgm:spPr/>
    </dgm:pt>
    <dgm:pt modelId="{A6AD67DB-C6F7-43E6-AF68-334DF1294F26}" type="pres">
      <dgm:prSet presAssocID="{6E3EDD25-541E-46F9-A029-113A657F4B78}" presName="tx2" presStyleLbl="revTx" presStyleIdx="4" presStyleCnt="7"/>
      <dgm:spPr/>
    </dgm:pt>
    <dgm:pt modelId="{80D40E69-6FED-491E-954A-79B87F98F69F}" type="pres">
      <dgm:prSet presAssocID="{6E3EDD25-541E-46F9-A029-113A657F4B78}" presName="vert2" presStyleCnt="0"/>
      <dgm:spPr/>
    </dgm:pt>
    <dgm:pt modelId="{9B865087-A7B1-4AFA-AB4E-6C9E71247C4A}" type="pres">
      <dgm:prSet presAssocID="{6E3EDD25-541E-46F9-A029-113A657F4B78}" presName="thinLine2b" presStyleLbl="callout" presStyleIdx="2" presStyleCnt="5"/>
      <dgm:spPr/>
    </dgm:pt>
    <dgm:pt modelId="{F38D4ED3-56EF-4D23-B680-2EC22822ADCC}" type="pres">
      <dgm:prSet presAssocID="{6E3EDD25-541E-46F9-A029-113A657F4B78}" presName="vertSpace2b" presStyleCnt="0"/>
      <dgm:spPr/>
    </dgm:pt>
    <dgm:pt modelId="{11362088-6F75-4D39-8151-1DD1039C5CC1}" type="pres">
      <dgm:prSet presAssocID="{CA7DDA9F-A5DE-45FD-ABBD-7744D18FACF9}" presName="horz2" presStyleCnt="0"/>
      <dgm:spPr/>
    </dgm:pt>
    <dgm:pt modelId="{4665E3C7-11E2-40E9-8089-D1336AA70DA0}" type="pres">
      <dgm:prSet presAssocID="{CA7DDA9F-A5DE-45FD-ABBD-7744D18FACF9}" presName="horzSpace2" presStyleCnt="0"/>
      <dgm:spPr/>
    </dgm:pt>
    <dgm:pt modelId="{1D4154A5-D4B8-4A3B-AB4C-59192D433540}" type="pres">
      <dgm:prSet presAssocID="{CA7DDA9F-A5DE-45FD-ABBD-7744D18FACF9}" presName="tx2" presStyleLbl="revTx" presStyleIdx="5" presStyleCnt="7"/>
      <dgm:spPr/>
    </dgm:pt>
    <dgm:pt modelId="{B96CCA2F-E392-44FF-97B9-4F8095478B14}" type="pres">
      <dgm:prSet presAssocID="{CA7DDA9F-A5DE-45FD-ABBD-7744D18FACF9}" presName="vert2" presStyleCnt="0"/>
      <dgm:spPr/>
    </dgm:pt>
    <dgm:pt modelId="{BBD9CC56-88F5-4034-A09E-C3AD2B51CA2F}" type="pres">
      <dgm:prSet presAssocID="{CA7DDA9F-A5DE-45FD-ABBD-7744D18FACF9}" presName="thinLine2b" presStyleLbl="callout" presStyleIdx="3" presStyleCnt="5"/>
      <dgm:spPr/>
    </dgm:pt>
    <dgm:pt modelId="{20600F0C-EDBB-4617-9CDB-387CF47929EC}" type="pres">
      <dgm:prSet presAssocID="{CA7DDA9F-A5DE-45FD-ABBD-7744D18FACF9}" presName="vertSpace2b" presStyleCnt="0"/>
      <dgm:spPr/>
    </dgm:pt>
    <dgm:pt modelId="{C43FD92D-BE3E-4BA2-8F58-C029AD33CD73}" type="pres">
      <dgm:prSet presAssocID="{B50FD5EE-DC9F-4457-AEFE-A62CC4AFE4D6}" presName="horz2" presStyleCnt="0"/>
      <dgm:spPr/>
    </dgm:pt>
    <dgm:pt modelId="{A782F5D9-58F9-4115-87DD-1294D4CC8989}" type="pres">
      <dgm:prSet presAssocID="{B50FD5EE-DC9F-4457-AEFE-A62CC4AFE4D6}" presName="horzSpace2" presStyleCnt="0"/>
      <dgm:spPr/>
    </dgm:pt>
    <dgm:pt modelId="{67A32D3E-9396-43D6-970F-C0806A0D31E4}" type="pres">
      <dgm:prSet presAssocID="{B50FD5EE-DC9F-4457-AEFE-A62CC4AFE4D6}" presName="tx2" presStyleLbl="revTx" presStyleIdx="6" presStyleCnt="7"/>
      <dgm:spPr/>
    </dgm:pt>
    <dgm:pt modelId="{52D77F68-C082-4A9B-B6FE-F6CFBB5F3A97}" type="pres">
      <dgm:prSet presAssocID="{B50FD5EE-DC9F-4457-AEFE-A62CC4AFE4D6}" presName="vert2" presStyleCnt="0"/>
      <dgm:spPr/>
    </dgm:pt>
    <dgm:pt modelId="{63A34920-8A7D-4901-AC69-90C0BF5DEA12}" type="pres">
      <dgm:prSet presAssocID="{B50FD5EE-DC9F-4457-AEFE-A62CC4AFE4D6}" presName="thinLine2b" presStyleLbl="callout" presStyleIdx="4" presStyleCnt="5"/>
      <dgm:spPr/>
    </dgm:pt>
    <dgm:pt modelId="{300D996F-F726-4063-9D70-56237AC35CC8}" type="pres">
      <dgm:prSet presAssocID="{B50FD5EE-DC9F-4457-AEFE-A62CC4AFE4D6}" presName="vertSpace2b" presStyleCnt="0"/>
      <dgm:spPr/>
    </dgm:pt>
  </dgm:ptLst>
  <dgm:cxnLst>
    <dgm:cxn modelId="{8C5CB510-E023-4270-BDA7-109DDA327E60}" type="presOf" srcId="{E50ED18D-78E0-4427-9204-DA5313837AB6}" destId="{26A34E01-F1D3-4BE5-97AB-6EFCAE096F20}" srcOrd="0" destOrd="0" presId="urn:microsoft.com/office/officeart/2008/layout/LinedList"/>
    <dgm:cxn modelId="{E3A5831B-1FFF-4CE9-915B-0FB56620F92E}" srcId="{E50ED18D-78E0-4427-9204-DA5313837AB6}" destId="{D4D49769-A758-4B0E-9F22-4DEAE1922A34}" srcOrd="0" destOrd="0" parTransId="{DFF31F67-A124-4DEF-A847-466C51A8D4C9}" sibTransId="{E96AAEBC-09C0-4D8C-B953-E25222E73010}"/>
    <dgm:cxn modelId="{E9880832-D866-49E4-8423-B8B36C6D301C}" srcId="{1EB80D08-0F96-4194-BED8-3CBCABAF7EC0}" destId="{6E3EDD25-541E-46F9-A029-113A657F4B78}" srcOrd="0" destOrd="0" parTransId="{77DED6AC-C74C-4ED9-9782-268581632157}" sibTransId="{C0BD7B11-A43C-4AD6-8497-4B59513C4999}"/>
    <dgm:cxn modelId="{9F8E8434-CF6E-4807-8B5F-9926BD0A77A7}" srcId="{D4D49769-A758-4B0E-9F22-4DEAE1922A34}" destId="{C002C3E8-2FB5-4B2D-8B28-D0FCE4E84FEC}" srcOrd="0" destOrd="0" parTransId="{3EE2A3E1-D6E3-4A7D-B8B0-EA83F364E43D}" sibTransId="{B69B5E19-3473-4CF6-87E8-8A5ECE4F465E}"/>
    <dgm:cxn modelId="{94C0513C-EDEC-4E14-A6B6-E4C771F76614}" srcId="{D4D49769-A758-4B0E-9F22-4DEAE1922A34}" destId="{15538AC3-D32C-40A8-BCA9-A6F568FAE612}" srcOrd="1" destOrd="0" parTransId="{7FFAA555-9BEA-445C-8D92-1C4973499F1C}" sibTransId="{9FE9A96B-D8F8-4929-9A8E-121EA270C2C3}"/>
    <dgm:cxn modelId="{3FB3493D-BD74-1949-AB3F-AD25BC5E58ED}" type="presOf" srcId="{CA7DDA9F-A5DE-45FD-ABBD-7744D18FACF9}" destId="{1D4154A5-D4B8-4A3B-AB4C-59192D433540}" srcOrd="0" destOrd="0" presId="urn:microsoft.com/office/officeart/2008/layout/LinedList"/>
    <dgm:cxn modelId="{5CC05450-5844-4755-B999-0231D0005D04}" srcId="{1EB80D08-0F96-4194-BED8-3CBCABAF7EC0}" destId="{B50FD5EE-DC9F-4457-AEFE-A62CC4AFE4D6}" srcOrd="2" destOrd="0" parTransId="{D34B6E77-A8D6-414E-8BE6-7031E547BBEE}" sibTransId="{2A077D68-5D93-4784-8796-E6BB51B6116D}"/>
    <dgm:cxn modelId="{57B89560-E411-43EB-9067-C01DC2934DE0}" type="presOf" srcId="{D4D49769-A758-4B0E-9F22-4DEAE1922A34}" destId="{4AA3E322-2F3F-4603-8C77-09703589D9ED}" srcOrd="0" destOrd="0" presId="urn:microsoft.com/office/officeart/2008/layout/LinedList"/>
    <dgm:cxn modelId="{84B14D6A-E012-2D47-8DF3-C75986F62F13}" type="presOf" srcId="{B50FD5EE-DC9F-4457-AEFE-A62CC4AFE4D6}" destId="{67A32D3E-9396-43D6-970F-C0806A0D31E4}" srcOrd="0" destOrd="0" presId="urn:microsoft.com/office/officeart/2008/layout/LinedList"/>
    <dgm:cxn modelId="{3F16F66A-C150-4A32-9301-5E945FBA8F47}" type="presOf" srcId="{C002C3E8-2FB5-4B2D-8B28-D0FCE4E84FEC}" destId="{95F2EF79-5F37-4904-8FAB-721B92DADB5E}" srcOrd="0" destOrd="0" presId="urn:microsoft.com/office/officeart/2008/layout/LinedList"/>
    <dgm:cxn modelId="{C9D5B096-6843-4CC7-898D-DB4661373D6F}" type="presOf" srcId="{15538AC3-D32C-40A8-BCA9-A6F568FAE612}" destId="{5DA26004-C742-436F-B3E1-D7E6C89F26AC}" srcOrd="0" destOrd="0" presId="urn:microsoft.com/office/officeart/2008/layout/LinedList"/>
    <dgm:cxn modelId="{966295A3-E3FA-FF42-B017-3C3936FEFB1D}" type="presOf" srcId="{1EB80D08-0F96-4194-BED8-3CBCABAF7EC0}" destId="{B3C8F38D-8440-0F4C-B804-BEB6703D369D}" srcOrd="0" destOrd="0" presId="urn:microsoft.com/office/officeart/2008/layout/LinedList"/>
    <dgm:cxn modelId="{170A72C2-8642-5940-B219-A167AEE57F90}" type="presOf" srcId="{6E3EDD25-541E-46F9-A029-113A657F4B78}" destId="{A6AD67DB-C6F7-43E6-AF68-334DF1294F26}" srcOrd="0" destOrd="0" presId="urn:microsoft.com/office/officeart/2008/layout/LinedList"/>
    <dgm:cxn modelId="{8F7B36D0-C86F-43F9-9700-A7F090C2DEF8}" srcId="{E50ED18D-78E0-4427-9204-DA5313837AB6}" destId="{1EB80D08-0F96-4194-BED8-3CBCABAF7EC0}" srcOrd="1" destOrd="0" parTransId="{8E96C419-C300-4ED0-A4A1-236F6294B790}" sibTransId="{16D3BB60-73DE-428D-8621-65609DB00C74}"/>
    <dgm:cxn modelId="{E72ADCF1-9C12-40C2-A925-6A72011280B3}" srcId="{1EB80D08-0F96-4194-BED8-3CBCABAF7EC0}" destId="{CA7DDA9F-A5DE-45FD-ABBD-7744D18FACF9}" srcOrd="1" destOrd="0" parTransId="{C81D4CB8-EF0F-4377-B89C-9D5C8845117C}" sibTransId="{5933D74A-7AF7-4470-9894-BAF8133E42A8}"/>
    <dgm:cxn modelId="{8F6EEE3F-C47E-4CAC-9E87-DC2CA06801E3}" type="presParOf" srcId="{26A34E01-F1D3-4BE5-97AB-6EFCAE096F20}" destId="{B09845DB-0CFD-4504-B057-D4BEFC9EF5BD}" srcOrd="0" destOrd="0" presId="urn:microsoft.com/office/officeart/2008/layout/LinedList"/>
    <dgm:cxn modelId="{01C7E6EE-3643-45D7-94CF-7FBACFB69D5C}" type="presParOf" srcId="{26A34E01-F1D3-4BE5-97AB-6EFCAE096F20}" destId="{E84B5FCF-7042-44BF-AB77-AC7F3586A5FE}" srcOrd="1" destOrd="0" presId="urn:microsoft.com/office/officeart/2008/layout/LinedList"/>
    <dgm:cxn modelId="{48904785-31D9-46A5-A1BD-71A6D95D7074}" type="presParOf" srcId="{E84B5FCF-7042-44BF-AB77-AC7F3586A5FE}" destId="{4AA3E322-2F3F-4603-8C77-09703589D9ED}" srcOrd="0" destOrd="0" presId="urn:microsoft.com/office/officeart/2008/layout/LinedList"/>
    <dgm:cxn modelId="{1772F85B-6585-4FAF-A395-A402E45C9FFF}" type="presParOf" srcId="{E84B5FCF-7042-44BF-AB77-AC7F3586A5FE}" destId="{1AAFE213-C53C-4901-B915-86D10625CF9E}" srcOrd="1" destOrd="0" presId="urn:microsoft.com/office/officeart/2008/layout/LinedList"/>
    <dgm:cxn modelId="{FF28085D-D52C-400A-89B0-580667D81015}" type="presParOf" srcId="{1AAFE213-C53C-4901-B915-86D10625CF9E}" destId="{49FFB4ED-AAAF-4BA6-8DFE-494097F83C26}" srcOrd="0" destOrd="0" presId="urn:microsoft.com/office/officeart/2008/layout/LinedList"/>
    <dgm:cxn modelId="{2DC82CE8-3385-43B0-B819-5EABB5A22BDA}" type="presParOf" srcId="{1AAFE213-C53C-4901-B915-86D10625CF9E}" destId="{0DC4C38E-64E8-4B18-9715-AE46CEB44569}" srcOrd="1" destOrd="0" presId="urn:microsoft.com/office/officeart/2008/layout/LinedList"/>
    <dgm:cxn modelId="{FB41CCDE-8143-4799-AE4D-9A3B965ED408}" type="presParOf" srcId="{0DC4C38E-64E8-4B18-9715-AE46CEB44569}" destId="{61A35021-1102-417B-B491-C3637A63D4C8}" srcOrd="0" destOrd="0" presId="urn:microsoft.com/office/officeart/2008/layout/LinedList"/>
    <dgm:cxn modelId="{3BEA461B-6D21-4059-8F52-86A3657A4A18}" type="presParOf" srcId="{0DC4C38E-64E8-4B18-9715-AE46CEB44569}" destId="{95F2EF79-5F37-4904-8FAB-721B92DADB5E}" srcOrd="1" destOrd="0" presId="urn:microsoft.com/office/officeart/2008/layout/LinedList"/>
    <dgm:cxn modelId="{8863188E-0FC4-4E58-9F91-22BFC95881A4}" type="presParOf" srcId="{0DC4C38E-64E8-4B18-9715-AE46CEB44569}" destId="{BF5EB091-CD4C-450A-80FA-7E607F13C759}" srcOrd="2" destOrd="0" presId="urn:microsoft.com/office/officeart/2008/layout/LinedList"/>
    <dgm:cxn modelId="{DBCC0036-EAFE-48AD-B07A-1BE79F1766F2}" type="presParOf" srcId="{1AAFE213-C53C-4901-B915-86D10625CF9E}" destId="{8496FC39-D252-4793-9566-188B7837481B}" srcOrd="2" destOrd="0" presId="urn:microsoft.com/office/officeart/2008/layout/LinedList"/>
    <dgm:cxn modelId="{840A7A87-022D-4470-9FB9-6F0DF2926CC8}" type="presParOf" srcId="{1AAFE213-C53C-4901-B915-86D10625CF9E}" destId="{705E514D-EC11-4BC6-9C79-B6E5C3ED269A}" srcOrd="3" destOrd="0" presId="urn:microsoft.com/office/officeart/2008/layout/LinedList"/>
    <dgm:cxn modelId="{629887E0-94CA-4F75-8D9C-3E6922F9021B}" type="presParOf" srcId="{1AAFE213-C53C-4901-B915-86D10625CF9E}" destId="{F57EFCFE-EFE9-4D6A-91D6-D3C17DBC6045}" srcOrd="4" destOrd="0" presId="urn:microsoft.com/office/officeart/2008/layout/LinedList"/>
    <dgm:cxn modelId="{C3499873-7EC6-432D-95E0-455E6F0E7437}" type="presParOf" srcId="{F57EFCFE-EFE9-4D6A-91D6-D3C17DBC6045}" destId="{EF37BCAE-1822-41DC-8C9F-6ED651615B2D}" srcOrd="0" destOrd="0" presId="urn:microsoft.com/office/officeart/2008/layout/LinedList"/>
    <dgm:cxn modelId="{896DB662-04D8-4138-B337-94959D2479E3}" type="presParOf" srcId="{F57EFCFE-EFE9-4D6A-91D6-D3C17DBC6045}" destId="{5DA26004-C742-436F-B3E1-D7E6C89F26AC}" srcOrd="1" destOrd="0" presId="urn:microsoft.com/office/officeart/2008/layout/LinedList"/>
    <dgm:cxn modelId="{9E92CA34-4988-469A-A6B1-D386DF94777D}" type="presParOf" srcId="{F57EFCFE-EFE9-4D6A-91D6-D3C17DBC6045}" destId="{527DA9DE-1C03-4CBA-AA2D-8E1C9AE64259}" srcOrd="2" destOrd="0" presId="urn:microsoft.com/office/officeart/2008/layout/LinedList"/>
    <dgm:cxn modelId="{96616124-D11E-4990-9423-43B63BC8647C}" type="presParOf" srcId="{1AAFE213-C53C-4901-B915-86D10625CF9E}" destId="{818B977C-B74B-42D2-AD40-FE607C8C1E35}" srcOrd="5" destOrd="0" presId="urn:microsoft.com/office/officeart/2008/layout/LinedList"/>
    <dgm:cxn modelId="{6288383C-921A-4E0D-9FBD-1F7723A29CF9}" type="presParOf" srcId="{1AAFE213-C53C-4901-B915-86D10625CF9E}" destId="{9B1786BD-61EB-4677-BA36-1A6CD58F3179}" srcOrd="6" destOrd="0" presId="urn:microsoft.com/office/officeart/2008/layout/LinedList"/>
    <dgm:cxn modelId="{D6F67BF7-8D7E-F643-83FA-028BB265965B}" type="presParOf" srcId="{26A34E01-F1D3-4BE5-97AB-6EFCAE096F20}" destId="{70AFBEDB-8E99-EB42-921B-E025ABE6C9A2}" srcOrd="2" destOrd="0" presId="urn:microsoft.com/office/officeart/2008/layout/LinedList"/>
    <dgm:cxn modelId="{A5D84193-DA3B-2D41-8AD6-0A28F6BE1C43}" type="presParOf" srcId="{26A34E01-F1D3-4BE5-97AB-6EFCAE096F20}" destId="{07C5F3B7-2B59-6B49-84AF-D6FD34E5CD21}" srcOrd="3" destOrd="0" presId="urn:microsoft.com/office/officeart/2008/layout/LinedList"/>
    <dgm:cxn modelId="{4BC1C4BE-5EFA-B543-A8CB-01F6F67F4ED8}" type="presParOf" srcId="{07C5F3B7-2B59-6B49-84AF-D6FD34E5CD21}" destId="{B3C8F38D-8440-0F4C-B804-BEB6703D369D}" srcOrd="0" destOrd="0" presId="urn:microsoft.com/office/officeart/2008/layout/LinedList"/>
    <dgm:cxn modelId="{4C8419FE-C071-124A-9F2E-4B3801FF49E8}" type="presParOf" srcId="{07C5F3B7-2B59-6B49-84AF-D6FD34E5CD21}" destId="{30AD9540-DB04-0943-B13A-721C82F3F784}" srcOrd="1" destOrd="0" presId="urn:microsoft.com/office/officeart/2008/layout/LinedList"/>
    <dgm:cxn modelId="{6D2A86A1-1C78-6C45-A749-5F762CD60402}" type="presParOf" srcId="{30AD9540-DB04-0943-B13A-721C82F3F784}" destId="{0FAFD89E-3440-4A4A-A2D0-D6EA18D62BC0}" srcOrd="0" destOrd="0" presId="urn:microsoft.com/office/officeart/2008/layout/LinedList"/>
    <dgm:cxn modelId="{FEBC7C80-5BD3-7A47-B1D8-B7066646E003}" type="presParOf" srcId="{30AD9540-DB04-0943-B13A-721C82F3F784}" destId="{4B5203D0-2F01-4901-B13F-EA48EC1B59F1}" srcOrd="1" destOrd="0" presId="urn:microsoft.com/office/officeart/2008/layout/LinedList"/>
    <dgm:cxn modelId="{51DC775F-6D0F-B24C-BFE8-92E58C999BE2}" type="presParOf" srcId="{4B5203D0-2F01-4901-B13F-EA48EC1B59F1}" destId="{2C1FB2FD-9754-4A04-9992-E8624B92E417}" srcOrd="0" destOrd="0" presId="urn:microsoft.com/office/officeart/2008/layout/LinedList"/>
    <dgm:cxn modelId="{E3418E1E-B324-7E46-BAB4-BF46E7A72BD7}" type="presParOf" srcId="{4B5203D0-2F01-4901-B13F-EA48EC1B59F1}" destId="{A6AD67DB-C6F7-43E6-AF68-334DF1294F26}" srcOrd="1" destOrd="0" presId="urn:microsoft.com/office/officeart/2008/layout/LinedList"/>
    <dgm:cxn modelId="{94ECAB97-454A-EE4E-B4C3-F6FB4CD89BE2}" type="presParOf" srcId="{4B5203D0-2F01-4901-B13F-EA48EC1B59F1}" destId="{80D40E69-6FED-491E-954A-79B87F98F69F}" srcOrd="2" destOrd="0" presId="urn:microsoft.com/office/officeart/2008/layout/LinedList"/>
    <dgm:cxn modelId="{8FD5F884-D842-624E-8A5D-5006A807D7FC}" type="presParOf" srcId="{30AD9540-DB04-0943-B13A-721C82F3F784}" destId="{9B865087-A7B1-4AFA-AB4E-6C9E71247C4A}" srcOrd="2" destOrd="0" presId="urn:microsoft.com/office/officeart/2008/layout/LinedList"/>
    <dgm:cxn modelId="{E325ECA0-BFE1-2748-A63B-DEB0F3CB32E2}" type="presParOf" srcId="{30AD9540-DB04-0943-B13A-721C82F3F784}" destId="{F38D4ED3-56EF-4D23-B680-2EC22822ADCC}" srcOrd="3" destOrd="0" presId="urn:microsoft.com/office/officeart/2008/layout/LinedList"/>
    <dgm:cxn modelId="{686C85EB-5A96-134B-89D2-1678D073C5B3}" type="presParOf" srcId="{30AD9540-DB04-0943-B13A-721C82F3F784}" destId="{11362088-6F75-4D39-8151-1DD1039C5CC1}" srcOrd="4" destOrd="0" presId="urn:microsoft.com/office/officeart/2008/layout/LinedList"/>
    <dgm:cxn modelId="{AC3C3973-E610-3446-975D-45A88EC78AE8}" type="presParOf" srcId="{11362088-6F75-4D39-8151-1DD1039C5CC1}" destId="{4665E3C7-11E2-40E9-8089-D1336AA70DA0}" srcOrd="0" destOrd="0" presId="urn:microsoft.com/office/officeart/2008/layout/LinedList"/>
    <dgm:cxn modelId="{BA274F7E-75A2-FB44-B5D5-CEF9E59FF9D0}" type="presParOf" srcId="{11362088-6F75-4D39-8151-1DD1039C5CC1}" destId="{1D4154A5-D4B8-4A3B-AB4C-59192D433540}" srcOrd="1" destOrd="0" presId="urn:microsoft.com/office/officeart/2008/layout/LinedList"/>
    <dgm:cxn modelId="{6DE18769-F937-AF49-B0DC-CAB459043D4B}" type="presParOf" srcId="{11362088-6F75-4D39-8151-1DD1039C5CC1}" destId="{B96CCA2F-E392-44FF-97B9-4F8095478B14}" srcOrd="2" destOrd="0" presId="urn:microsoft.com/office/officeart/2008/layout/LinedList"/>
    <dgm:cxn modelId="{253AC072-11FD-D643-B094-8B33F10BFF17}" type="presParOf" srcId="{30AD9540-DB04-0943-B13A-721C82F3F784}" destId="{BBD9CC56-88F5-4034-A09E-C3AD2B51CA2F}" srcOrd="5" destOrd="0" presId="urn:microsoft.com/office/officeart/2008/layout/LinedList"/>
    <dgm:cxn modelId="{AE2A7228-6162-9D4F-928C-CB115CDB52B5}" type="presParOf" srcId="{30AD9540-DB04-0943-B13A-721C82F3F784}" destId="{20600F0C-EDBB-4617-9CDB-387CF47929EC}" srcOrd="6" destOrd="0" presId="urn:microsoft.com/office/officeart/2008/layout/LinedList"/>
    <dgm:cxn modelId="{B00EE651-F041-6F49-B70F-9AA642642D46}" type="presParOf" srcId="{30AD9540-DB04-0943-B13A-721C82F3F784}" destId="{C43FD92D-BE3E-4BA2-8F58-C029AD33CD73}" srcOrd="7" destOrd="0" presId="urn:microsoft.com/office/officeart/2008/layout/LinedList"/>
    <dgm:cxn modelId="{39D58370-9C57-AD4B-B4E8-D9DBCB54066E}" type="presParOf" srcId="{C43FD92D-BE3E-4BA2-8F58-C029AD33CD73}" destId="{A782F5D9-58F9-4115-87DD-1294D4CC8989}" srcOrd="0" destOrd="0" presId="urn:microsoft.com/office/officeart/2008/layout/LinedList"/>
    <dgm:cxn modelId="{AD10EBA4-5D54-0443-89D7-B5341CEBC725}" type="presParOf" srcId="{C43FD92D-BE3E-4BA2-8F58-C029AD33CD73}" destId="{67A32D3E-9396-43D6-970F-C0806A0D31E4}" srcOrd="1" destOrd="0" presId="urn:microsoft.com/office/officeart/2008/layout/LinedList"/>
    <dgm:cxn modelId="{3DCC0B09-9063-1444-9DE2-546D0CEC675A}" type="presParOf" srcId="{C43FD92D-BE3E-4BA2-8F58-C029AD33CD73}" destId="{52D77F68-C082-4A9B-B6FE-F6CFBB5F3A97}" srcOrd="2" destOrd="0" presId="urn:microsoft.com/office/officeart/2008/layout/LinedList"/>
    <dgm:cxn modelId="{59380A00-BD35-A340-81E0-95153AB864AD}" type="presParOf" srcId="{30AD9540-DB04-0943-B13A-721C82F3F784}" destId="{63A34920-8A7D-4901-AC69-90C0BF5DEA12}" srcOrd="8" destOrd="0" presId="urn:microsoft.com/office/officeart/2008/layout/LinedList"/>
    <dgm:cxn modelId="{5E73A2AF-9ED5-5C45-B612-0239407124CF}" type="presParOf" srcId="{30AD9540-DB04-0943-B13A-721C82F3F784}" destId="{300D996F-F726-4063-9D70-56237AC35CC8}"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215DEC8-656F-4238-A511-30DA282B4995}" type="doc">
      <dgm:prSet loTypeId="urn:diagrams.loki3.com/VaryingWidthList" loCatId="list" qsTypeId="urn:microsoft.com/office/officeart/2005/8/quickstyle/simple1" qsCatId="simple" csTypeId="urn:microsoft.com/office/officeart/2005/8/colors/accent2_1" csCatId="accent2" phldr="1"/>
      <dgm:spPr/>
    </dgm:pt>
    <dgm:pt modelId="{AD81DA02-80D3-49B7-BA09-06DDA1833B78}">
      <dgm:prSet phldrT="[Text]" custT="1"/>
      <dgm:spPr/>
      <dgm:t>
        <a:bodyPr/>
        <a:lstStyle/>
        <a:p>
          <a:pPr algn="just"/>
          <a:r>
            <a:rPr lang="en-IN" sz="2800" b="0" cap="none" spc="0" dirty="0">
              <a:ln w="0"/>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Commissioner of Income Tax v. </a:t>
          </a:r>
          <a:r>
            <a:rPr lang="en-IN" sz="2800" b="0" cap="none" spc="0" dirty="0" err="1">
              <a:ln w="0"/>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Panbari</a:t>
          </a:r>
          <a:r>
            <a:rPr lang="en-IN" sz="2800" b="0" cap="none" spc="0" dirty="0">
              <a:ln w="0"/>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 Tea Co. Ltd.(AIR 1965 SC 1871); </a:t>
          </a:r>
          <a:endParaRPr lang="en-IN" sz="2800" b="0" cap="none" spc="0" dirty="0">
            <a:ln w="0"/>
            <a:effectLst>
              <a:outerShdw blurRad="38100" dist="19050" dir="2700000" algn="tl" rotWithShape="0">
                <a:schemeClr val="dk1">
                  <a:alpha val="40000"/>
                </a:schemeClr>
              </a:outerShdw>
            </a:effectLst>
          </a:endParaRPr>
        </a:p>
      </dgm:t>
    </dgm:pt>
    <dgm:pt modelId="{1ECB9ACC-5855-4D92-B11B-D013C317AE94}" type="parTrans" cxnId="{E05CBE2F-88BA-413D-B5FB-7C0BA676A1C1}">
      <dgm:prSet/>
      <dgm:spPr/>
      <dgm:t>
        <a:bodyPr/>
        <a:lstStyle/>
        <a:p>
          <a:pPr algn="just"/>
          <a:endParaRPr lang="en-IN" sz="2800" b="0" cap="none" spc="0">
            <a:ln w="0"/>
            <a:solidFill>
              <a:schemeClr val="tx1"/>
            </a:solidFill>
            <a:effectLst>
              <a:outerShdw blurRad="38100" dist="19050" dir="2700000" algn="tl" rotWithShape="0">
                <a:schemeClr val="dk1">
                  <a:alpha val="40000"/>
                </a:schemeClr>
              </a:outerShdw>
            </a:effectLst>
          </a:endParaRPr>
        </a:p>
      </dgm:t>
    </dgm:pt>
    <dgm:pt modelId="{CA857A9F-A59A-454F-B459-05C5CA123AF3}" type="sibTrans" cxnId="{E05CBE2F-88BA-413D-B5FB-7C0BA676A1C1}">
      <dgm:prSet/>
      <dgm:spPr/>
      <dgm:t>
        <a:bodyPr/>
        <a:lstStyle/>
        <a:p>
          <a:pPr algn="just"/>
          <a:endParaRPr lang="en-IN" sz="2800" b="0" cap="none" spc="0">
            <a:ln w="0"/>
            <a:solidFill>
              <a:schemeClr val="tx1"/>
            </a:solidFill>
            <a:effectLst>
              <a:outerShdw blurRad="38100" dist="19050" dir="2700000" algn="tl" rotWithShape="0">
                <a:schemeClr val="dk1">
                  <a:alpha val="40000"/>
                </a:schemeClr>
              </a:outerShdw>
            </a:effectLst>
          </a:endParaRPr>
        </a:p>
      </dgm:t>
    </dgm:pt>
    <dgm:pt modelId="{C09EE4D2-E351-4530-A87C-414D6D4D8ADF}">
      <dgm:prSet phldrT="[Text]" custT="1"/>
      <dgm:spPr/>
      <dgm:t>
        <a:bodyPr/>
        <a:lstStyle/>
        <a:p>
          <a:pPr algn="just"/>
          <a:r>
            <a:rPr lang="en-IN" sz="2800" b="0" cap="none" spc="0">
              <a:ln w="0"/>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Laxmi Township Ltd. [(2023) 11 Centax 238 (Tri.-Cal)]</a:t>
          </a:r>
          <a:endParaRPr lang="en-IN" sz="2800" b="0" cap="none" spc="0" dirty="0">
            <a:ln w="0"/>
            <a:effectLst>
              <a:outerShdw blurRad="38100" dist="19050" dir="2700000" algn="tl" rotWithShape="0">
                <a:schemeClr val="dk1">
                  <a:alpha val="40000"/>
                </a:schemeClr>
              </a:outerShdw>
            </a:effectLst>
          </a:endParaRPr>
        </a:p>
      </dgm:t>
    </dgm:pt>
    <dgm:pt modelId="{514D7EA0-2795-41EA-A4B8-12F0239EFB52}" type="parTrans" cxnId="{EA7CE00E-EB72-4220-8061-EAFE4839F451}">
      <dgm:prSet/>
      <dgm:spPr/>
      <dgm:t>
        <a:bodyPr/>
        <a:lstStyle/>
        <a:p>
          <a:pPr algn="just"/>
          <a:endParaRPr lang="en-IN" sz="2800" b="0" cap="none" spc="0">
            <a:ln w="0"/>
            <a:solidFill>
              <a:schemeClr val="tx1"/>
            </a:solidFill>
            <a:effectLst>
              <a:outerShdw blurRad="38100" dist="19050" dir="2700000" algn="tl" rotWithShape="0">
                <a:schemeClr val="dk1">
                  <a:alpha val="40000"/>
                </a:schemeClr>
              </a:outerShdw>
            </a:effectLst>
          </a:endParaRPr>
        </a:p>
      </dgm:t>
    </dgm:pt>
    <dgm:pt modelId="{E35C6012-AD6E-4521-9E86-857B95FB5AC0}" type="sibTrans" cxnId="{EA7CE00E-EB72-4220-8061-EAFE4839F451}">
      <dgm:prSet/>
      <dgm:spPr/>
      <dgm:t>
        <a:bodyPr/>
        <a:lstStyle/>
        <a:p>
          <a:pPr algn="just"/>
          <a:endParaRPr lang="en-IN" sz="2800" b="0" cap="none" spc="0">
            <a:ln w="0"/>
            <a:solidFill>
              <a:schemeClr val="tx1"/>
            </a:solidFill>
            <a:effectLst>
              <a:outerShdw blurRad="38100" dist="19050" dir="2700000" algn="tl" rotWithShape="0">
                <a:schemeClr val="dk1">
                  <a:alpha val="40000"/>
                </a:schemeClr>
              </a:outerShdw>
            </a:effectLst>
          </a:endParaRPr>
        </a:p>
      </dgm:t>
    </dgm:pt>
    <dgm:pt modelId="{42123F7B-D4C1-48CE-9F3D-B4ADF5A74D86}">
      <dgm:prSet phldrT="[Text]" custT="1"/>
      <dgm:spPr/>
      <dgm:t>
        <a:bodyPr/>
        <a:lstStyle/>
        <a:p>
          <a:pPr algn="just"/>
          <a:r>
            <a:rPr lang="en-US" sz="2800" b="0" i="0" cap="none" spc="0">
              <a:ln w="0"/>
              <a:effectLst>
                <a:outerShdw blurRad="38100" dist="19050" dir="2700000" algn="tl" rotWithShape="0">
                  <a:schemeClr val="dk1">
                    <a:alpha val="40000"/>
                  </a:schemeClr>
                </a:outerShdw>
              </a:effectLst>
              <a:latin typeface="Arial" panose="020B0604020202020204" pitchFamily="34" charset="0"/>
            </a:rPr>
            <a:t>Builders Association of Navi Mumbai vs Union of India and Others [</a:t>
          </a:r>
          <a:r>
            <a:rPr lang="en-IN" sz="2800" b="0" cap="none" spc="0">
              <a:ln w="0"/>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2023 (6) TMI 637 – SC]</a:t>
          </a:r>
          <a:endParaRPr lang="en-IN" sz="2800" b="0" cap="none" spc="0" dirty="0">
            <a:ln w="0"/>
            <a:effectLst>
              <a:outerShdw blurRad="38100" dist="19050" dir="2700000" algn="tl" rotWithShape="0">
                <a:schemeClr val="dk1">
                  <a:alpha val="40000"/>
                </a:schemeClr>
              </a:outerShdw>
            </a:effectLst>
          </a:endParaRPr>
        </a:p>
      </dgm:t>
    </dgm:pt>
    <dgm:pt modelId="{D0335BC1-C3DF-4AEC-8703-340A9C245899}" type="parTrans" cxnId="{1D99041F-B5FB-4DD5-9B4B-DE2643B14A45}">
      <dgm:prSet/>
      <dgm:spPr/>
      <dgm:t>
        <a:bodyPr/>
        <a:lstStyle/>
        <a:p>
          <a:pPr algn="just"/>
          <a:endParaRPr lang="en-IN" sz="2800" b="0" cap="none" spc="0">
            <a:ln w="0"/>
            <a:solidFill>
              <a:schemeClr val="tx1"/>
            </a:solidFill>
            <a:effectLst>
              <a:outerShdw blurRad="38100" dist="19050" dir="2700000" algn="tl" rotWithShape="0">
                <a:schemeClr val="dk1">
                  <a:alpha val="40000"/>
                </a:schemeClr>
              </a:outerShdw>
            </a:effectLst>
          </a:endParaRPr>
        </a:p>
      </dgm:t>
    </dgm:pt>
    <dgm:pt modelId="{D6202B35-E1D3-4313-B226-07F311F821BE}" type="sibTrans" cxnId="{1D99041F-B5FB-4DD5-9B4B-DE2643B14A45}">
      <dgm:prSet/>
      <dgm:spPr/>
      <dgm:t>
        <a:bodyPr/>
        <a:lstStyle/>
        <a:p>
          <a:pPr algn="just"/>
          <a:endParaRPr lang="en-IN" sz="2800" b="0" cap="none" spc="0">
            <a:ln w="0"/>
            <a:solidFill>
              <a:schemeClr val="tx1"/>
            </a:solidFill>
            <a:effectLst>
              <a:outerShdw blurRad="38100" dist="19050" dir="2700000" algn="tl" rotWithShape="0">
                <a:schemeClr val="dk1">
                  <a:alpha val="40000"/>
                </a:schemeClr>
              </a:outerShdw>
            </a:effectLst>
          </a:endParaRPr>
        </a:p>
      </dgm:t>
    </dgm:pt>
    <dgm:pt modelId="{D699CE5C-0F08-48B2-9957-4BD406E18432}">
      <dgm:prSet phldrT="[Text]" custT="1"/>
      <dgm:spPr/>
      <dgm:t>
        <a:bodyPr/>
        <a:lstStyle/>
        <a:p>
          <a:pPr algn="just"/>
          <a:r>
            <a:rPr lang="en-IN" sz="2800" b="0" cap="none" spc="0">
              <a:ln w="0"/>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Builders Association of India [2018 (12) G.S.T.L. 232 (Bom.)]</a:t>
          </a:r>
          <a:endParaRPr lang="en-IN" sz="2800" b="0" cap="none" spc="0" dirty="0">
            <a:ln w="0"/>
            <a:effectLst>
              <a:outerShdw blurRad="38100" dist="19050" dir="2700000" algn="tl" rotWithShape="0">
                <a:schemeClr val="dk1">
                  <a:alpha val="40000"/>
                </a:schemeClr>
              </a:outerShdw>
            </a:effectLst>
          </a:endParaRPr>
        </a:p>
      </dgm:t>
    </dgm:pt>
    <dgm:pt modelId="{9B470639-62B4-4049-AEE4-F3868BB7FA69}" type="parTrans" cxnId="{DC1FB371-4202-4960-8493-7547BEC10CA6}">
      <dgm:prSet/>
      <dgm:spPr/>
      <dgm:t>
        <a:bodyPr/>
        <a:lstStyle/>
        <a:p>
          <a:pPr algn="just"/>
          <a:endParaRPr lang="en-IN" sz="2800" b="0" cap="none" spc="0">
            <a:ln w="0"/>
            <a:solidFill>
              <a:schemeClr val="tx1"/>
            </a:solidFill>
            <a:effectLst>
              <a:outerShdw blurRad="38100" dist="19050" dir="2700000" algn="tl" rotWithShape="0">
                <a:schemeClr val="dk1">
                  <a:alpha val="40000"/>
                </a:schemeClr>
              </a:outerShdw>
            </a:effectLst>
          </a:endParaRPr>
        </a:p>
      </dgm:t>
    </dgm:pt>
    <dgm:pt modelId="{7498152A-D8A9-46F1-B4A3-F5B28A12C1B2}" type="sibTrans" cxnId="{DC1FB371-4202-4960-8493-7547BEC10CA6}">
      <dgm:prSet/>
      <dgm:spPr/>
      <dgm:t>
        <a:bodyPr/>
        <a:lstStyle/>
        <a:p>
          <a:pPr algn="just"/>
          <a:endParaRPr lang="en-IN" sz="2800" b="0" cap="none" spc="0">
            <a:ln w="0"/>
            <a:solidFill>
              <a:schemeClr val="tx1"/>
            </a:solidFill>
            <a:effectLst>
              <a:outerShdw blurRad="38100" dist="19050" dir="2700000" algn="tl" rotWithShape="0">
                <a:schemeClr val="dk1">
                  <a:alpha val="40000"/>
                </a:schemeClr>
              </a:outerShdw>
            </a:effectLst>
          </a:endParaRPr>
        </a:p>
      </dgm:t>
    </dgm:pt>
    <dgm:pt modelId="{A596A028-5110-419F-B3AC-A5E6638C296D}" type="pres">
      <dgm:prSet presAssocID="{3215DEC8-656F-4238-A511-30DA282B4995}" presName="Name0" presStyleCnt="0">
        <dgm:presLayoutVars>
          <dgm:resizeHandles/>
        </dgm:presLayoutVars>
      </dgm:prSet>
      <dgm:spPr/>
    </dgm:pt>
    <dgm:pt modelId="{7EFA8AFD-997E-40FF-A25F-8FF7B75CC39D}" type="pres">
      <dgm:prSet presAssocID="{AD81DA02-80D3-49B7-BA09-06DDA1833B78}" presName="text" presStyleLbl="node1" presStyleIdx="0" presStyleCnt="4" custScaleX="161161">
        <dgm:presLayoutVars>
          <dgm:bulletEnabled val="1"/>
        </dgm:presLayoutVars>
      </dgm:prSet>
      <dgm:spPr/>
    </dgm:pt>
    <dgm:pt modelId="{761E6847-E6DD-4B61-81C2-1F9205D8DDB3}" type="pres">
      <dgm:prSet presAssocID="{CA857A9F-A59A-454F-B459-05C5CA123AF3}" presName="space" presStyleCnt="0"/>
      <dgm:spPr/>
    </dgm:pt>
    <dgm:pt modelId="{90D7C15D-F9F7-4292-9F1C-A158BF01661B}" type="pres">
      <dgm:prSet presAssocID="{C09EE4D2-E351-4530-A87C-414D6D4D8ADF}" presName="text" presStyleLbl="node1" presStyleIdx="1" presStyleCnt="4" custScaleX="230230">
        <dgm:presLayoutVars>
          <dgm:bulletEnabled val="1"/>
        </dgm:presLayoutVars>
      </dgm:prSet>
      <dgm:spPr/>
    </dgm:pt>
    <dgm:pt modelId="{0FD16BF6-53C2-4AC5-B889-FC4AFCCDF854}" type="pres">
      <dgm:prSet presAssocID="{E35C6012-AD6E-4521-9E86-857B95FB5AC0}" presName="space" presStyleCnt="0"/>
      <dgm:spPr/>
    </dgm:pt>
    <dgm:pt modelId="{5404AF97-93E8-4541-9F31-C73D65CB2BD6}" type="pres">
      <dgm:prSet presAssocID="{D699CE5C-0F08-48B2-9957-4BD406E18432}" presName="text" presStyleLbl="node1" presStyleIdx="2" presStyleCnt="4" custScaleX="216947">
        <dgm:presLayoutVars>
          <dgm:bulletEnabled val="1"/>
        </dgm:presLayoutVars>
      </dgm:prSet>
      <dgm:spPr/>
    </dgm:pt>
    <dgm:pt modelId="{C515BA2F-E8D1-430B-8E75-8BB3E12B2424}" type="pres">
      <dgm:prSet presAssocID="{7498152A-D8A9-46F1-B4A3-F5B28A12C1B2}" presName="space" presStyleCnt="0"/>
      <dgm:spPr/>
    </dgm:pt>
    <dgm:pt modelId="{C4DF0FE4-F6EE-4239-AE96-08E1487A7B1F}" type="pres">
      <dgm:prSet presAssocID="{42123F7B-D4C1-48CE-9F3D-B4ADF5A74D86}" presName="text" presStyleLbl="node1" presStyleIdx="3" presStyleCnt="4" custScaleX="137576">
        <dgm:presLayoutVars>
          <dgm:bulletEnabled val="1"/>
        </dgm:presLayoutVars>
      </dgm:prSet>
      <dgm:spPr/>
    </dgm:pt>
  </dgm:ptLst>
  <dgm:cxnLst>
    <dgm:cxn modelId="{EA7CE00E-EB72-4220-8061-EAFE4839F451}" srcId="{3215DEC8-656F-4238-A511-30DA282B4995}" destId="{C09EE4D2-E351-4530-A87C-414D6D4D8ADF}" srcOrd="1" destOrd="0" parTransId="{514D7EA0-2795-41EA-A4B8-12F0239EFB52}" sibTransId="{E35C6012-AD6E-4521-9E86-857B95FB5AC0}"/>
    <dgm:cxn modelId="{1D99041F-B5FB-4DD5-9B4B-DE2643B14A45}" srcId="{3215DEC8-656F-4238-A511-30DA282B4995}" destId="{42123F7B-D4C1-48CE-9F3D-B4ADF5A74D86}" srcOrd="3" destOrd="0" parTransId="{D0335BC1-C3DF-4AEC-8703-340A9C245899}" sibTransId="{D6202B35-E1D3-4313-B226-07F311F821BE}"/>
    <dgm:cxn modelId="{E05CBE2F-88BA-413D-B5FB-7C0BA676A1C1}" srcId="{3215DEC8-656F-4238-A511-30DA282B4995}" destId="{AD81DA02-80D3-49B7-BA09-06DDA1833B78}" srcOrd="0" destOrd="0" parTransId="{1ECB9ACC-5855-4D92-B11B-D013C317AE94}" sibTransId="{CA857A9F-A59A-454F-B459-05C5CA123AF3}"/>
    <dgm:cxn modelId="{F9687152-BEDF-44D7-812A-F0A7DFAC3E35}" type="presOf" srcId="{42123F7B-D4C1-48CE-9F3D-B4ADF5A74D86}" destId="{C4DF0FE4-F6EE-4239-AE96-08E1487A7B1F}" srcOrd="0" destOrd="0" presId="urn:diagrams.loki3.com/VaryingWidthList"/>
    <dgm:cxn modelId="{DC1FB371-4202-4960-8493-7547BEC10CA6}" srcId="{3215DEC8-656F-4238-A511-30DA282B4995}" destId="{D699CE5C-0F08-48B2-9957-4BD406E18432}" srcOrd="2" destOrd="0" parTransId="{9B470639-62B4-4049-AEE4-F3868BB7FA69}" sibTransId="{7498152A-D8A9-46F1-B4A3-F5B28A12C1B2}"/>
    <dgm:cxn modelId="{696407B3-0B81-48FA-9BA5-AA9AE1665D42}" type="presOf" srcId="{D699CE5C-0F08-48B2-9957-4BD406E18432}" destId="{5404AF97-93E8-4541-9F31-C73D65CB2BD6}" srcOrd="0" destOrd="0" presId="urn:diagrams.loki3.com/VaryingWidthList"/>
    <dgm:cxn modelId="{29A1ADC1-657D-41AF-937A-3196E4B86DA1}" type="presOf" srcId="{AD81DA02-80D3-49B7-BA09-06DDA1833B78}" destId="{7EFA8AFD-997E-40FF-A25F-8FF7B75CC39D}" srcOrd="0" destOrd="0" presId="urn:diagrams.loki3.com/VaryingWidthList"/>
    <dgm:cxn modelId="{F185A6D1-7542-4F4D-A076-54F190850A96}" type="presOf" srcId="{3215DEC8-656F-4238-A511-30DA282B4995}" destId="{A596A028-5110-419F-B3AC-A5E6638C296D}" srcOrd="0" destOrd="0" presId="urn:diagrams.loki3.com/VaryingWidthList"/>
    <dgm:cxn modelId="{76C2DFFE-08ED-4706-AA44-5DFB9D405A36}" type="presOf" srcId="{C09EE4D2-E351-4530-A87C-414D6D4D8ADF}" destId="{90D7C15D-F9F7-4292-9F1C-A158BF01661B}" srcOrd="0" destOrd="0" presId="urn:diagrams.loki3.com/VaryingWidthList"/>
    <dgm:cxn modelId="{ACA8445E-27C0-439D-8411-CC2A9C72284B}" type="presParOf" srcId="{A596A028-5110-419F-B3AC-A5E6638C296D}" destId="{7EFA8AFD-997E-40FF-A25F-8FF7B75CC39D}" srcOrd="0" destOrd="0" presId="urn:diagrams.loki3.com/VaryingWidthList"/>
    <dgm:cxn modelId="{0EE535B9-A34F-4D47-821F-1E607B137C0B}" type="presParOf" srcId="{A596A028-5110-419F-B3AC-A5E6638C296D}" destId="{761E6847-E6DD-4B61-81C2-1F9205D8DDB3}" srcOrd="1" destOrd="0" presId="urn:diagrams.loki3.com/VaryingWidthList"/>
    <dgm:cxn modelId="{572A7284-2756-4E57-8103-BC260EFC7720}" type="presParOf" srcId="{A596A028-5110-419F-B3AC-A5E6638C296D}" destId="{90D7C15D-F9F7-4292-9F1C-A158BF01661B}" srcOrd="2" destOrd="0" presId="urn:diagrams.loki3.com/VaryingWidthList"/>
    <dgm:cxn modelId="{B0C21A6C-D1DB-4C77-9265-3658F00E9AAE}" type="presParOf" srcId="{A596A028-5110-419F-B3AC-A5E6638C296D}" destId="{0FD16BF6-53C2-4AC5-B889-FC4AFCCDF854}" srcOrd="3" destOrd="0" presId="urn:diagrams.loki3.com/VaryingWidthList"/>
    <dgm:cxn modelId="{1C884AD9-B5C5-4412-82FC-CACFEDB59771}" type="presParOf" srcId="{A596A028-5110-419F-B3AC-A5E6638C296D}" destId="{5404AF97-93E8-4541-9F31-C73D65CB2BD6}" srcOrd="4" destOrd="0" presId="urn:diagrams.loki3.com/VaryingWidthList"/>
    <dgm:cxn modelId="{225925CD-0733-4DCC-A177-3DADC437AB41}" type="presParOf" srcId="{A596A028-5110-419F-B3AC-A5E6638C296D}" destId="{C515BA2F-E8D1-430B-8E75-8BB3E12B2424}" srcOrd="5" destOrd="0" presId="urn:diagrams.loki3.com/VaryingWidthList"/>
    <dgm:cxn modelId="{59F97CD2-3A28-42D1-9A76-9DB4CFC6F35A}" type="presParOf" srcId="{A596A028-5110-419F-B3AC-A5E6638C296D}" destId="{C4DF0FE4-F6EE-4239-AE96-08E1487A7B1F}" srcOrd="6" destOrd="0" presId="urn:diagrams.loki3.com/VaryingWidthList"/>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215DEC8-656F-4238-A511-30DA282B4995}" type="doc">
      <dgm:prSet loTypeId="urn:diagrams.loki3.com/VaryingWidthList" loCatId="list" qsTypeId="urn:microsoft.com/office/officeart/2005/8/quickstyle/simple1" qsCatId="simple" csTypeId="urn:microsoft.com/office/officeart/2005/8/colors/accent3_1" csCatId="accent3" phldr="1"/>
      <dgm:spPr/>
    </dgm:pt>
    <dgm:pt modelId="{AD81DA02-80D3-49B7-BA09-06DDA1833B78}">
      <dgm:prSet phldrT="[Text]" custT="1"/>
      <dgm:spPr/>
      <dgm:t>
        <a:bodyPr/>
        <a:lstStyle/>
        <a:p>
          <a:pPr algn="just"/>
          <a:r>
            <a:rPr lang="en-IN" sz="2000" dirty="0">
              <a:effectLst/>
              <a:latin typeface="Aptos" panose="020B0004020202020204" pitchFamily="34" charset="0"/>
              <a:ea typeface="Aptos" panose="020B0004020202020204" pitchFamily="34" charset="0"/>
              <a:cs typeface="Mangal" panose="02040503050203030202" pitchFamily="18" charset="0"/>
            </a:rPr>
            <a:t>Gannon Dunkerley &amp; Co. Ltd V. </a:t>
          </a:r>
          <a:r>
            <a:rPr lang="en-IN" sz="2000" dirty="0" err="1">
              <a:effectLst/>
              <a:latin typeface="Aptos" panose="020B0004020202020204" pitchFamily="34" charset="0"/>
              <a:ea typeface="Aptos" panose="020B0004020202020204" pitchFamily="34" charset="0"/>
              <a:cs typeface="Mangal" panose="02040503050203030202" pitchFamily="18" charset="0"/>
            </a:rPr>
            <a:t>Commr</a:t>
          </a:r>
          <a:r>
            <a:rPr lang="en-IN" sz="2000" dirty="0">
              <a:effectLst/>
              <a:latin typeface="Aptos" panose="020B0004020202020204" pitchFamily="34" charset="0"/>
              <a:ea typeface="Aptos" panose="020B0004020202020204" pitchFamily="34" charset="0"/>
              <a:cs typeface="Mangal" panose="02040503050203030202" pitchFamily="18" charset="0"/>
            </a:rPr>
            <a:t>. Of C. Ex. &amp; S.T. (</a:t>
          </a:r>
          <a:r>
            <a:rPr lang="en-IN" sz="2000" dirty="0" err="1">
              <a:effectLst/>
              <a:latin typeface="Aptos" panose="020B0004020202020204" pitchFamily="34" charset="0"/>
              <a:ea typeface="Aptos" panose="020B0004020202020204" pitchFamily="34" charset="0"/>
              <a:cs typeface="Mangal" panose="02040503050203030202" pitchFamily="18" charset="0"/>
            </a:rPr>
            <a:t>Adj</a:t>
          </a:r>
          <a:r>
            <a:rPr lang="en-IN" sz="2000" dirty="0">
              <a:effectLst/>
              <a:latin typeface="Aptos" panose="020B0004020202020204" pitchFamily="34" charset="0"/>
              <a:ea typeface="Aptos" panose="020B0004020202020204" pitchFamily="34" charset="0"/>
              <a:cs typeface="Mangal" panose="02040503050203030202" pitchFamily="18" charset="0"/>
            </a:rPr>
            <a:t>),( 1993 (1) SCC 364) , </a:t>
          </a:r>
          <a:endParaRPr lang="en-IN" sz="2000" b="0" cap="none" spc="0" dirty="0">
            <a:ln w="0"/>
            <a:effectLst>
              <a:outerShdw blurRad="38100" dist="19050" dir="2700000" algn="tl" rotWithShape="0">
                <a:schemeClr val="dk1">
                  <a:alpha val="40000"/>
                </a:schemeClr>
              </a:outerShdw>
            </a:effectLst>
          </a:endParaRPr>
        </a:p>
      </dgm:t>
    </dgm:pt>
    <dgm:pt modelId="{1ECB9ACC-5855-4D92-B11B-D013C317AE94}" type="parTrans" cxnId="{E05CBE2F-88BA-413D-B5FB-7C0BA676A1C1}">
      <dgm:prSet/>
      <dgm:spPr/>
      <dgm:t>
        <a:bodyPr/>
        <a:lstStyle/>
        <a:p>
          <a:pPr algn="just"/>
          <a:endParaRPr lang="en-IN" sz="1400" b="0" cap="none" spc="0">
            <a:ln w="0"/>
            <a:solidFill>
              <a:schemeClr val="tx1"/>
            </a:solidFill>
            <a:effectLst>
              <a:outerShdw blurRad="38100" dist="19050" dir="2700000" algn="tl" rotWithShape="0">
                <a:schemeClr val="dk1">
                  <a:alpha val="40000"/>
                </a:schemeClr>
              </a:outerShdw>
            </a:effectLst>
          </a:endParaRPr>
        </a:p>
      </dgm:t>
    </dgm:pt>
    <dgm:pt modelId="{CA857A9F-A59A-454F-B459-05C5CA123AF3}" type="sibTrans" cxnId="{E05CBE2F-88BA-413D-B5FB-7C0BA676A1C1}">
      <dgm:prSet/>
      <dgm:spPr/>
      <dgm:t>
        <a:bodyPr/>
        <a:lstStyle/>
        <a:p>
          <a:pPr algn="just"/>
          <a:endParaRPr lang="en-IN" sz="1400" b="0" cap="none" spc="0">
            <a:ln w="0"/>
            <a:solidFill>
              <a:schemeClr val="tx1"/>
            </a:solidFill>
            <a:effectLst>
              <a:outerShdw blurRad="38100" dist="19050" dir="2700000" algn="tl" rotWithShape="0">
                <a:schemeClr val="dk1">
                  <a:alpha val="40000"/>
                </a:schemeClr>
              </a:outerShdw>
            </a:effectLst>
          </a:endParaRPr>
        </a:p>
      </dgm:t>
    </dgm:pt>
    <dgm:pt modelId="{C09EE4D2-E351-4530-A87C-414D6D4D8ADF}">
      <dgm:prSet phldrT="[Text]" custT="1"/>
      <dgm:spPr/>
      <dgm:t>
        <a:bodyPr/>
        <a:lstStyle/>
        <a:p>
          <a:pPr algn="just"/>
          <a:r>
            <a:rPr lang="en-US" sz="2000" dirty="0">
              <a:effectLst/>
              <a:latin typeface="Aptos" panose="020B0004020202020204" pitchFamily="34" charset="0"/>
              <a:ea typeface="Aptos" panose="020B0004020202020204" pitchFamily="34" charset="0"/>
              <a:cs typeface="Mangal" panose="02040503050203030202" pitchFamily="18" charset="0"/>
            </a:rPr>
            <a:t>Mahalaxmi Cotton Ginning Pressing And Oil Industries V. State Of Maharashtra ((2012) 51 VST 1 (Bom.)), </a:t>
          </a:r>
          <a:endParaRPr lang="en-IN" sz="2000" b="0" cap="none" spc="0" dirty="0">
            <a:ln w="0"/>
            <a:effectLst>
              <a:outerShdw blurRad="38100" dist="19050" dir="2700000" algn="tl" rotWithShape="0">
                <a:schemeClr val="dk1">
                  <a:alpha val="40000"/>
                </a:schemeClr>
              </a:outerShdw>
            </a:effectLst>
          </a:endParaRPr>
        </a:p>
      </dgm:t>
    </dgm:pt>
    <dgm:pt modelId="{514D7EA0-2795-41EA-A4B8-12F0239EFB52}" type="parTrans" cxnId="{EA7CE00E-EB72-4220-8061-EAFE4839F451}">
      <dgm:prSet/>
      <dgm:spPr/>
      <dgm:t>
        <a:bodyPr/>
        <a:lstStyle/>
        <a:p>
          <a:pPr algn="just"/>
          <a:endParaRPr lang="en-IN" sz="1400" b="0" cap="none" spc="0">
            <a:ln w="0"/>
            <a:solidFill>
              <a:schemeClr val="tx1"/>
            </a:solidFill>
            <a:effectLst>
              <a:outerShdw blurRad="38100" dist="19050" dir="2700000" algn="tl" rotWithShape="0">
                <a:schemeClr val="dk1">
                  <a:alpha val="40000"/>
                </a:schemeClr>
              </a:outerShdw>
            </a:effectLst>
          </a:endParaRPr>
        </a:p>
      </dgm:t>
    </dgm:pt>
    <dgm:pt modelId="{E35C6012-AD6E-4521-9E86-857B95FB5AC0}" type="sibTrans" cxnId="{EA7CE00E-EB72-4220-8061-EAFE4839F451}">
      <dgm:prSet/>
      <dgm:spPr/>
      <dgm:t>
        <a:bodyPr/>
        <a:lstStyle/>
        <a:p>
          <a:pPr algn="just"/>
          <a:endParaRPr lang="en-IN" sz="1400" b="0" cap="none" spc="0">
            <a:ln w="0"/>
            <a:solidFill>
              <a:schemeClr val="tx1"/>
            </a:solidFill>
            <a:effectLst>
              <a:outerShdw blurRad="38100" dist="19050" dir="2700000" algn="tl" rotWithShape="0">
                <a:schemeClr val="dk1">
                  <a:alpha val="40000"/>
                </a:schemeClr>
              </a:outerShdw>
            </a:effectLst>
          </a:endParaRPr>
        </a:p>
      </dgm:t>
    </dgm:pt>
    <dgm:pt modelId="{42123F7B-D4C1-48CE-9F3D-B4ADF5A74D86}">
      <dgm:prSet phldrT="[Text]" custT="1"/>
      <dgm:spPr/>
      <dgm:t>
        <a:bodyPr/>
        <a:lstStyle/>
        <a:p>
          <a:pPr algn="just"/>
          <a:r>
            <a:rPr lang="en-US" sz="2000" dirty="0">
              <a:effectLst/>
              <a:latin typeface="Aptos" panose="020B0004020202020204" pitchFamily="34" charset="0"/>
              <a:ea typeface="Aptos" panose="020B0004020202020204" pitchFamily="34" charset="0"/>
              <a:cs typeface="Mangal" panose="02040503050203030202" pitchFamily="18" charset="0"/>
            </a:rPr>
            <a:t>Commissioner Of C. Ex. &amp; </a:t>
          </a:r>
          <a:r>
            <a:rPr lang="en-US" sz="2000" dirty="0" err="1">
              <a:effectLst/>
              <a:latin typeface="Aptos" panose="020B0004020202020204" pitchFamily="34" charset="0"/>
              <a:ea typeface="Aptos" panose="020B0004020202020204" pitchFamily="34" charset="0"/>
              <a:cs typeface="Mangal" panose="02040503050203030202" pitchFamily="18" charset="0"/>
            </a:rPr>
            <a:t>Cus</a:t>
          </a:r>
          <a:r>
            <a:rPr lang="en-US" sz="2000" dirty="0">
              <a:effectLst/>
              <a:latin typeface="Aptos" panose="020B0004020202020204" pitchFamily="34" charset="0"/>
              <a:ea typeface="Aptos" panose="020B0004020202020204" pitchFamily="34" charset="0"/>
              <a:cs typeface="Mangal" panose="02040503050203030202" pitchFamily="18" charset="0"/>
            </a:rPr>
            <a:t>., Kerala V. Larsen &amp; Toubro Ltd [2015 (39) S.T.R. 913 (S.C.)]</a:t>
          </a:r>
          <a:endParaRPr lang="en-IN" sz="2000" b="0" cap="none" spc="0" dirty="0">
            <a:ln w="0"/>
            <a:effectLst>
              <a:outerShdw blurRad="38100" dist="19050" dir="2700000" algn="tl" rotWithShape="0">
                <a:schemeClr val="dk1">
                  <a:alpha val="40000"/>
                </a:schemeClr>
              </a:outerShdw>
            </a:effectLst>
          </a:endParaRPr>
        </a:p>
      </dgm:t>
    </dgm:pt>
    <dgm:pt modelId="{D0335BC1-C3DF-4AEC-8703-340A9C245899}" type="parTrans" cxnId="{1D99041F-B5FB-4DD5-9B4B-DE2643B14A45}">
      <dgm:prSet/>
      <dgm:spPr/>
      <dgm:t>
        <a:bodyPr/>
        <a:lstStyle/>
        <a:p>
          <a:pPr algn="just"/>
          <a:endParaRPr lang="en-IN" sz="1400" b="0" cap="none" spc="0">
            <a:ln w="0"/>
            <a:solidFill>
              <a:schemeClr val="tx1"/>
            </a:solidFill>
            <a:effectLst>
              <a:outerShdw blurRad="38100" dist="19050" dir="2700000" algn="tl" rotWithShape="0">
                <a:schemeClr val="dk1">
                  <a:alpha val="40000"/>
                </a:schemeClr>
              </a:outerShdw>
            </a:effectLst>
          </a:endParaRPr>
        </a:p>
      </dgm:t>
    </dgm:pt>
    <dgm:pt modelId="{D6202B35-E1D3-4313-B226-07F311F821BE}" type="sibTrans" cxnId="{1D99041F-B5FB-4DD5-9B4B-DE2643B14A45}">
      <dgm:prSet/>
      <dgm:spPr/>
      <dgm:t>
        <a:bodyPr/>
        <a:lstStyle/>
        <a:p>
          <a:pPr algn="just"/>
          <a:endParaRPr lang="en-IN" sz="1400" b="0" cap="none" spc="0">
            <a:ln w="0"/>
            <a:solidFill>
              <a:schemeClr val="tx1"/>
            </a:solidFill>
            <a:effectLst>
              <a:outerShdw blurRad="38100" dist="19050" dir="2700000" algn="tl" rotWithShape="0">
                <a:schemeClr val="dk1">
                  <a:alpha val="40000"/>
                </a:schemeClr>
              </a:outerShdw>
            </a:effectLst>
          </a:endParaRPr>
        </a:p>
      </dgm:t>
    </dgm:pt>
    <dgm:pt modelId="{D699CE5C-0F08-48B2-9957-4BD406E18432}">
      <dgm:prSet phldrT="[Text]" custT="1"/>
      <dgm:spPr/>
      <dgm:t>
        <a:bodyPr/>
        <a:lstStyle/>
        <a:p>
          <a:pPr algn="just"/>
          <a:r>
            <a:rPr lang="en-IN" sz="2000" dirty="0">
              <a:effectLst/>
              <a:latin typeface="Aptos" panose="020B0004020202020204" pitchFamily="34" charset="0"/>
              <a:ea typeface="Aptos" panose="020B0004020202020204" pitchFamily="34" charset="0"/>
              <a:cs typeface="Mangal" panose="02040503050203030202" pitchFamily="18" charset="0"/>
            </a:rPr>
            <a:t>Chief Commissioner of Central Goods and Service Tax V. Safari Retreats Pvt. Ltd [(2024) 23 </a:t>
          </a:r>
          <a:r>
            <a:rPr lang="en-IN" sz="2000" dirty="0" err="1">
              <a:effectLst/>
              <a:latin typeface="Aptos" panose="020B0004020202020204" pitchFamily="34" charset="0"/>
              <a:ea typeface="Aptos" panose="020B0004020202020204" pitchFamily="34" charset="0"/>
              <a:cs typeface="Mangal" panose="02040503050203030202" pitchFamily="18" charset="0"/>
            </a:rPr>
            <a:t>Centax</a:t>
          </a:r>
          <a:r>
            <a:rPr lang="en-IN" sz="2000" dirty="0">
              <a:effectLst/>
              <a:latin typeface="Aptos" panose="020B0004020202020204" pitchFamily="34" charset="0"/>
              <a:ea typeface="Aptos" panose="020B0004020202020204" pitchFamily="34" charset="0"/>
              <a:cs typeface="Mangal" panose="02040503050203030202" pitchFamily="18" charset="0"/>
            </a:rPr>
            <a:t> 62 (S.C.)]</a:t>
          </a:r>
          <a:endParaRPr lang="en-IN" sz="2000" b="0" cap="none" spc="0" dirty="0">
            <a:ln w="0"/>
            <a:effectLst>
              <a:outerShdw blurRad="38100" dist="19050" dir="2700000" algn="tl" rotWithShape="0">
                <a:schemeClr val="dk1">
                  <a:alpha val="40000"/>
                </a:schemeClr>
              </a:outerShdw>
            </a:effectLst>
          </a:endParaRPr>
        </a:p>
      </dgm:t>
    </dgm:pt>
    <dgm:pt modelId="{9B470639-62B4-4049-AEE4-F3868BB7FA69}" type="parTrans" cxnId="{DC1FB371-4202-4960-8493-7547BEC10CA6}">
      <dgm:prSet/>
      <dgm:spPr/>
      <dgm:t>
        <a:bodyPr/>
        <a:lstStyle/>
        <a:p>
          <a:pPr algn="just"/>
          <a:endParaRPr lang="en-IN" sz="1400" b="0" cap="none" spc="0">
            <a:ln w="0"/>
            <a:solidFill>
              <a:schemeClr val="tx1"/>
            </a:solidFill>
            <a:effectLst>
              <a:outerShdw blurRad="38100" dist="19050" dir="2700000" algn="tl" rotWithShape="0">
                <a:schemeClr val="dk1">
                  <a:alpha val="40000"/>
                </a:schemeClr>
              </a:outerShdw>
            </a:effectLst>
          </a:endParaRPr>
        </a:p>
      </dgm:t>
    </dgm:pt>
    <dgm:pt modelId="{7498152A-D8A9-46F1-B4A3-F5B28A12C1B2}" type="sibTrans" cxnId="{DC1FB371-4202-4960-8493-7547BEC10CA6}">
      <dgm:prSet/>
      <dgm:spPr/>
      <dgm:t>
        <a:bodyPr/>
        <a:lstStyle/>
        <a:p>
          <a:pPr algn="just"/>
          <a:endParaRPr lang="en-IN" sz="1400" b="0" cap="none" spc="0">
            <a:ln w="0"/>
            <a:solidFill>
              <a:schemeClr val="tx1"/>
            </a:solidFill>
            <a:effectLst>
              <a:outerShdw blurRad="38100" dist="19050" dir="2700000" algn="tl" rotWithShape="0">
                <a:schemeClr val="dk1">
                  <a:alpha val="40000"/>
                </a:schemeClr>
              </a:outerShdw>
            </a:effectLst>
          </a:endParaRPr>
        </a:p>
      </dgm:t>
    </dgm:pt>
    <dgm:pt modelId="{A596A028-5110-419F-B3AC-A5E6638C296D}" type="pres">
      <dgm:prSet presAssocID="{3215DEC8-656F-4238-A511-30DA282B4995}" presName="Name0" presStyleCnt="0">
        <dgm:presLayoutVars>
          <dgm:resizeHandles/>
        </dgm:presLayoutVars>
      </dgm:prSet>
      <dgm:spPr/>
    </dgm:pt>
    <dgm:pt modelId="{7EFA8AFD-997E-40FF-A25F-8FF7B75CC39D}" type="pres">
      <dgm:prSet presAssocID="{AD81DA02-80D3-49B7-BA09-06DDA1833B78}" presName="text" presStyleLbl="node1" presStyleIdx="0" presStyleCnt="4" custScaleX="229626">
        <dgm:presLayoutVars>
          <dgm:bulletEnabled val="1"/>
        </dgm:presLayoutVars>
      </dgm:prSet>
      <dgm:spPr/>
    </dgm:pt>
    <dgm:pt modelId="{761E6847-E6DD-4B61-81C2-1F9205D8DDB3}" type="pres">
      <dgm:prSet presAssocID="{CA857A9F-A59A-454F-B459-05C5CA123AF3}" presName="space" presStyleCnt="0"/>
      <dgm:spPr/>
    </dgm:pt>
    <dgm:pt modelId="{90D7C15D-F9F7-4292-9F1C-A158BF01661B}" type="pres">
      <dgm:prSet presAssocID="{C09EE4D2-E351-4530-A87C-414D6D4D8ADF}" presName="text" presStyleLbl="node1" presStyleIdx="1" presStyleCnt="4" custScaleX="230230">
        <dgm:presLayoutVars>
          <dgm:bulletEnabled val="1"/>
        </dgm:presLayoutVars>
      </dgm:prSet>
      <dgm:spPr/>
    </dgm:pt>
    <dgm:pt modelId="{0FD16BF6-53C2-4AC5-B889-FC4AFCCDF854}" type="pres">
      <dgm:prSet presAssocID="{E35C6012-AD6E-4521-9E86-857B95FB5AC0}" presName="space" presStyleCnt="0"/>
      <dgm:spPr/>
    </dgm:pt>
    <dgm:pt modelId="{5404AF97-93E8-4541-9F31-C73D65CB2BD6}" type="pres">
      <dgm:prSet presAssocID="{D699CE5C-0F08-48B2-9957-4BD406E18432}" presName="text" presStyleLbl="node1" presStyleIdx="2" presStyleCnt="4" custScaleX="216947">
        <dgm:presLayoutVars>
          <dgm:bulletEnabled val="1"/>
        </dgm:presLayoutVars>
      </dgm:prSet>
      <dgm:spPr/>
    </dgm:pt>
    <dgm:pt modelId="{C515BA2F-E8D1-430B-8E75-8BB3E12B2424}" type="pres">
      <dgm:prSet presAssocID="{7498152A-D8A9-46F1-B4A3-F5B28A12C1B2}" presName="space" presStyleCnt="0"/>
      <dgm:spPr/>
    </dgm:pt>
    <dgm:pt modelId="{C4DF0FE4-F6EE-4239-AE96-08E1487A7B1F}" type="pres">
      <dgm:prSet presAssocID="{42123F7B-D4C1-48CE-9F3D-B4ADF5A74D86}" presName="text" presStyleLbl="node1" presStyleIdx="3" presStyleCnt="4" custScaleX="197953">
        <dgm:presLayoutVars>
          <dgm:bulletEnabled val="1"/>
        </dgm:presLayoutVars>
      </dgm:prSet>
      <dgm:spPr/>
    </dgm:pt>
  </dgm:ptLst>
  <dgm:cxnLst>
    <dgm:cxn modelId="{EA7CE00E-EB72-4220-8061-EAFE4839F451}" srcId="{3215DEC8-656F-4238-A511-30DA282B4995}" destId="{C09EE4D2-E351-4530-A87C-414D6D4D8ADF}" srcOrd="1" destOrd="0" parTransId="{514D7EA0-2795-41EA-A4B8-12F0239EFB52}" sibTransId="{E35C6012-AD6E-4521-9E86-857B95FB5AC0}"/>
    <dgm:cxn modelId="{1D99041F-B5FB-4DD5-9B4B-DE2643B14A45}" srcId="{3215DEC8-656F-4238-A511-30DA282B4995}" destId="{42123F7B-D4C1-48CE-9F3D-B4ADF5A74D86}" srcOrd="3" destOrd="0" parTransId="{D0335BC1-C3DF-4AEC-8703-340A9C245899}" sibTransId="{D6202B35-E1D3-4313-B226-07F311F821BE}"/>
    <dgm:cxn modelId="{E05CBE2F-88BA-413D-B5FB-7C0BA676A1C1}" srcId="{3215DEC8-656F-4238-A511-30DA282B4995}" destId="{AD81DA02-80D3-49B7-BA09-06DDA1833B78}" srcOrd="0" destOrd="0" parTransId="{1ECB9ACC-5855-4D92-B11B-D013C317AE94}" sibTransId="{CA857A9F-A59A-454F-B459-05C5CA123AF3}"/>
    <dgm:cxn modelId="{F9687152-BEDF-44D7-812A-F0A7DFAC3E35}" type="presOf" srcId="{42123F7B-D4C1-48CE-9F3D-B4ADF5A74D86}" destId="{C4DF0FE4-F6EE-4239-AE96-08E1487A7B1F}" srcOrd="0" destOrd="0" presId="urn:diagrams.loki3.com/VaryingWidthList"/>
    <dgm:cxn modelId="{DC1FB371-4202-4960-8493-7547BEC10CA6}" srcId="{3215DEC8-656F-4238-A511-30DA282B4995}" destId="{D699CE5C-0F08-48B2-9957-4BD406E18432}" srcOrd="2" destOrd="0" parTransId="{9B470639-62B4-4049-AEE4-F3868BB7FA69}" sibTransId="{7498152A-D8A9-46F1-B4A3-F5B28A12C1B2}"/>
    <dgm:cxn modelId="{696407B3-0B81-48FA-9BA5-AA9AE1665D42}" type="presOf" srcId="{D699CE5C-0F08-48B2-9957-4BD406E18432}" destId="{5404AF97-93E8-4541-9F31-C73D65CB2BD6}" srcOrd="0" destOrd="0" presId="urn:diagrams.loki3.com/VaryingWidthList"/>
    <dgm:cxn modelId="{29A1ADC1-657D-41AF-937A-3196E4B86DA1}" type="presOf" srcId="{AD81DA02-80D3-49B7-BA09-06DDA1833B78}" destId="{7EFA8AFD-997E-40FF-A25F-8FF7B75CC39D}" srcOrd="0" destOrd="0" presId="urn:diagrams.loki3.com/VaryingWidthList"/>
    <dgm:cxn modelId="{F185A6D1-7542-4F4D-A076-54F190850A96}" type="presOf" srcId="{3215DEC8-656F-4238-A511-30DA282B4995}" destId="{A596A028-5110-419F-B3AC-A5E6638C296D}" srcOrd="0" destOrd="0" presId="urn:diagrams.loki3.com/VaryingWidthList"/>
    <dgm:cxn modelId="{76C2DFFE-08ED-4706-AA44-5DFB9D405A36}" type="presOf" srcId="{C09EE4D2-E351-4530-A87C-414D6D4D8ADF}" destId="{90D7C15D-F9F7-4292-9F1C-A158BF01661B}" srcOrd="0" destOrd="0" presId="urn:diagrams.loki3.com/VaryingWidthList"/>
    <dgm:cxn modelId="{ACA8445E-27C0-439D-8411-CC2A9C72284B}" type="presParOf" srcId="{A596A028-5110-419F-B3AC-A5E6638C296D}" destId="{7EFA8AFD-997E-40FF-A25F-8FF7B75CC39D}" srcOrd="0" destOrd="0" presId="urn:diagrams.loki3.com/VaryingWidthList"/>
    <dgm:cxn modelId="{0EE535B9-A34F-4D47-821F-1E607B137C0B}" type="presParOf" srcId="{A596A028-5110-419F-B3AC-A5E6638C296D}" destId="{761E6847-E6DD-4B61-81C2-1F9205D8DDB3}" srcOrd="1" destOrd="0" presId="urn:diagrams.loki3.com/VaryingWidthList"/>
    <dgm:cxn modelId="{572A7284-2756-4E57-8103-BC260EFC7720}" type="presParOf" srcId="{A596A028-5110-419F-B3AC-A5E6638C296D}" destId="{90D7C15D-F9F7-4292-9F1C-A158BF01661B}" srcOrd="2" destOrd="0" presId="urn:diagrams.loki3.com/VaryingWidthList"/>
    <dgm:cxn modelId="{B0C21A6C-D1DB-4C77-9265-3658F00E9AAE}" type="presParOf" srcId="{A596A028-5110-419F-B3AC-A5E6638C296D}" destId="{0FD16BF6-53C2-4AC5-B889-FC4AFCCDF854}" srcOrd="3" destOrd="0" presId="urn:diagrams.loki3.com/VaryingWidthList"/>
    <dgm:cxn modelId="{1C884AD9-B5C5-4412-82FC-CACFEDB59771}" type="presParOf" srcId="{A596A028-5110-419F-B3AC-A5E6638C296D}" destId="{5404AF97-93E8-4541-9F31-C73D65CB2BD6}" srcOrd="4" destOrd="0" presId="urn:diagrams.loki3.com/VaryingWidthList"/>
    <dgm:cxn modelId="{225925CD-0733-4DCC-A177-3DADC437AB41}" type="presParOf" srcId="{A596A028-5110-419F-B3AC-A5E6638C296D}" destId="{C515BA2F-E8D1-430B-8E75-8BB3E12B2424}" srcOrd="5" destOrd="0" presId="urn:diagrams.loki3.com/VaryingWidthList"/>
    <dgm:cxn modelId="{59F97CD2-3A28-42D1-9A76-9DB4CFC6F35A}" type="presParOf" srcId="{A596A028-5110-419F-B3AC-A5E6638C296D}" destId="{C4DF0FE4-F6EE-4239-AE96-08E1487A7B1F}" srcOrd="6" destOrd="0" presId="urn:diagrams.loki3.com/VaryingWidthList"/>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840E64-B8F7-43F4-9312-CE68DEBD8DDD}">
      <dsp:nvSpPr>
        <dsp:cNvPr id="0" name=""/>
        <dsp:cNvSpPr/>
      </dsp:nvSpPr>
      <dsp:spPr>
        <a:xfrm>
          <a:off x="183650" y="2167"/>
          <a:ext cx="1705302" cy="852651"/>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Land Acquisition</a:t>
          </a:r>
          <a:endParaRPr lang="en-IN" sz="2400" kern="1200" dirty="0"/>
        </a:p>
      </dsp:txBody>
      <dsp:txXfrm>
        <a:off x="208623" y="27140"/>
        <a:ext cx="1655356" cy="802705"/>
      </dsp:txXfrm>
    </dsp:sp>
    <dsp:sp modelId="{AFAB5B94-CE7D-49C9-BDF6-D77BA65341AB}">
      <dsp:nvSpPr>
        <dsp:cNvPr id="0" name=""/>
        <dsp:cNvSpPr/>
      </dsp:nvSpPr>
      <dsp:spPr>
        <a:xfrm>
          <a:off x="354180" y="854819"/>
          <a:ext cx="170530" cy="639488"/>
        </a:xfrm>
        <a:custGeom>
          <a:avLst/>
          <a:gdLst/>
          <a:ahLst/>
          <a:cxnLst/>
          <a:rect l="0" t="0" r="0" b="0"/>
          <a:pathLst>
            <a:path>
              <a:moveTo>
                <a:pt x="0" y="0"/>
              </a:moveTo>
              <a:lnTo>
                <a:pt x="0" y="639488"/>
              </a:lnTo>
              <a:lnTo>
                <a:pt x="170530" y="63948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1D40F5-7046-4B1B-AF9C-37D3CF608120}">
      <dsp:nvSpPr>
        <dsp:cNvPr id="0" name=""/>
        <dsp:cNvSpPr/>
      </dsp:nvSpPr>
      <dsp:spPr>
        <a:xfrm>
          <a:off x="524711" y="1067982"/>
          <a:ext cx="1364242" cy="852651"/>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dirty="0"/>
            <a:t>Conveyance</a:t>
          </a:r>
          <a:endParaRPr lang="en-IN" sz="1600" kern="1200" dirty="0"/>
        </a:p>
      </dsp:txBody>
      <dsp:txXfrm>
        <a:off x="549684" y="1092955"/>
        <a:ext cx="1314296" cy="802705"/>
      </dsp:txXfrm>
    </dsp:sp>
    <dsp:sp modelId="{4BE1C5CA-469E-4297-B7A2-2178CA9909CF}">
      <dsp:nvSpPr>
        <dsp:cNvPr id="0" name=""/>
        <dsp:cNvSpPr/>
      </dsp:nvSpPr>
      <dsp:spPr>
        <a:xfrm>
          <a:off x="354180" y="854819"/>
          <a:ext cx="170530" cy="1705302"/>
        </a:xfrm>
        <a:custGeom>
          <a:avLst/>
          <a:gdLst/>
          <a:ahLst/>
          <a:cxnLst/>
          <a:rect l="0" t="0" r="0" b="0"/>
          <a:pathLst>
            <a:path>
              <a:moveTo>
                <a:pt x="0" y="0"/>
              </a:moveTo>
              <a:lnTo>
                <a:pt x="0" y="1705302"/>
              </a:lnTo>
              <a:lnTo>
                <a:pt x="170530" y="170530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55370B-E25C-4A40-8E77-208FDF67793C}">
      <dsp:nvSpPr>
        <dsp:cNvPr id="0" name=""/>
        <dsp:cNvSpPr/>
      </dsp:nvSpPr>
      <dsp:spPr>
        <a:xfrm>
          <a:off x="524711" y="2133796"/>
          <a:ext cx="1364242" cy="852651"/>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1607181"/>
              <a:satOff val="-2411"/>
              <a:lumOff val="-392"/>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dirty="0"/>
            <a:t>Development Rights</a:t>
          </a:r>
          <a:endParaRPr lang="en-IN" sz="1600" kern="1200" dirty="0"/>
        </a:p>
      </dsp:txBody>
      <dsp:txXfrm>
        <a:off x="549684" y="2158769"/>
        <a:ext cx="1314296" cy="802705"/>
      </dsp:txXfrm>
    </dsp:sp>
    <dsp:sp modelId="{797471F5-50B1-4B1F-B2D9-E4F2F39CE637}">
      <dsp:nvSpPr>
        <dsp:cNvPr id="0" name=""/>
        <dsp:cNvSpPr/>
      </dsp:nvSpPr>
      <dsp:spPr>
        <a:xfrm>
          <a:off x="354180" y="854819"/>
          <a:ext cx="170530" cy="2771116"/>
        </a:xfrm>
        <a:custGeom>
          <a:avLst/>
          <a:gdLst/>
          <a:ahLst/>
          <a:cxnLst/>
          <a:rect l="0" t="0" r="0" b="0"/>
          <a:pathLst>
            <a:path>
              <a:moveTo>
                <a:pt x="0" y="0"/>
              </a:moveTo>
              <a:lnTo>
                <a:pt x="0" y="2771116"/>
              </a:lnTo>
              <a:lnTo>
                <a:pt x="170530" y="277111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75085E-F990-4007-9CFA-67B5EA7C6EFC}">
      <dsp:nvSpPr>
        <dsp:cNvPr id="0" name=""/>
        <dsp:cNvSpPr/>
      </dsp:nvSpPr>
      <dsp:spPr>
        <a:xfrm>
          <a:off x="524711" y="3199610"/>
          <a:ext cx="1364242" cy="852651"/>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3214361"/>
              <a:satOff val="-4823"/>
              <a:lumOff val="-784"/>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dirty="0"/>
            <a:t>JDA</a:t>
          </a:r>
        </a:p>
        <a:p>
          <a:pPr marL="0" lvl="0" indent="0" algn="just" defTabSz="711200">
            <a:lnSpc>
              <a:spcPct val="90000"/>
            </a:lnSpc>
            <a:spcBef>
              <a:spcPct val="0"/>
            </a:spcBef>
            <a:spcAft>
              <a:spcPct val="35000"/>
            </a:spcAft>
            <a:buFont typeface="+mj-lt"/>
            <a:buNone/>
          </a:pPr>
          <a:r>
            <a:rPr lang="en-US" sz="1600" kern="1200" dirty="0"/>
            <a:t>       - Area</a:t>
          </a:r>
        </a:p>
        <a:p>
          <a:pPr marL="0" lvl="0" indent="0" algn="just" defTabSz="711200">
            <a:lnSpc>
              <a:spcPct val="90000"/>
            </a:lnSpc>
            <a:spcBef>
              <a:spcPct val="0"/>
            </a:spcBef>
            <a:spcAft>
              <a:spcPct val="35000"/>
            </a:spcAft>
            <a:buFont typeface="+mj-lt"/>
            <a:buNone/>
          </a:pPr>
          <a:r>
            <a:rPr lang="en-US" sz="1600" kern="1200" dirty="0"/>
            <a:t>       - Revenue</a:t>
          </a:r>
          <a:endParaRPr lang="en-IN" sz="1600" kern="1200" dirty="0"/>
        </a:p>
      </dsp:txBody>
      <dsp:txXfrm>
        <a:off x="549684" y="3224583"/>
        <a:ext cx="1314296" cy="802705"/>
      </dsp:txXfrm>
    </dsp:sp>
    <dsp:sp modelId="{D41024C5-0A3C-4E6B-AE5E-0BAA6D706235}">
      <dsp:nvSpPr>
        <dsp:cNvPr id="0" name=""/>
        <dsp:cNvSpPr/>
      </dsp:nvSpPr>
      <dsp:spPr>
        <a:xfrm>
          <a:off x="354180" y="854819"/>
          <a:ext cx="170530" cy="3836931"/>
        </a:xfrm>
        <a:custGeom>
          <a:avLst/>
          <a:gdLst/>
          <a:ahLst/>
          <a:cxnLst/>
          <a:rect l="0" t="0" r="0" b="0"/>
          <a:pathLst>
            <a:path>
              <a:moveTo>
                <a:pt x="0" y="0"/>
              </a:moveTo>
              <a:lnTo>
                <a:pt x="0" y="3836931"/>
              </a:lnTo>
              <a:lnTo>
                <a:pt x="170530" y="383693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CF7D2F-9E12-49C1-80AF-5B3314884839}">
      <dsp:nvSpPr>
        <dsp:cNvPr id="0" name=""/>
        <dsp:cNvSpPr/>
      </dsp:nvSpPr>
      <dsp:spPr>
        <a:xfrm>
          <a:off x="524711" y="4265424"/>
          <a:ext cx="1364242" cy="852651"/>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4821541"/>
              <a:satOff val="-7234"/>
              <a:lumOff val="-1176"/>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dirty="0"/>
            <a:t>Lease</a:t>
          </a:r>
          <a:endParaRPr lang="en-IN" sz="1600" kern="1200" dirty="0"/>
        </a:p>
      </dsp:txBody>
      <dsp:txXfrm>
        <a:off x="549684" y="4290397"/>
        <a:ext cx="1314296" cy="802705"/>
      </dsp:txXfrm>
    </dsp:sp>
    <dsp:sp modelId="{0A88D615-C6AD-4E38-BE75-270509046DAF}">
      <dsp:nvSpPr>
        <dsp:cNvPr id="0" name=""/>
        <dsp:cNvSpPr/>
      </dsp:nvSpPr>
      <dsp:spPr>
        <a:xfrm>
          <a:off x="2315279" y="2167"/>
          <a:ext cx="1974825" cy="852651"/>
        </a:xfrm>
        <a:prstGeom prst="roundRect">
          <a:avLst>
            <a:gd name="adj" fmla="val 10000"/>
          </a:avLst>
        </a:prstGeom>
        <a:gradFill rotWithShape="0">
          <a:gsLst>
            <a:gs pos="0">
              <a:schemeClr val="accent3">
                <a:hueOff val="2812566"/>
                <a:satOff val="-4220"/>
                <a:lumOff val="-686"/>
                <a:alphaOff val="0"/>
                <a:shade val="51000"/>
                <a:satMod val="130000"/>
              </a:schemeClr>
            </a:gs>
            <a:gs pos="80000">
              <a:schemeClr val="accent3">
                <a:hueOff val="2812566"/>
                <a:satOff val="-4220"/>
                <a:lumOff val="-686"/>
                <a:alphaOff val="0"/>
                <a:shade val="93000"/>
                <a:satMod val="130000"/>
              </a:schemeClr>
            </a:gs>
            <a:gs pos="100000">
              <a:schemeClr val="accent3">
                <a:hueOff val="2812566"/>
                <a:satOff val="-4220"/>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Construction</a:t>
          </a:r>
          <a:endParaRPr lang="en-IN" sz="2400" kern="1200" dirty="0"/>
        </a:p>
      </dsp:txBody>
      <dsp:txXfrm>
        <a:off x="2340252" y="27140"/>
        <a:ext cx="1924879" cy="802705"/>
      </dsp:txXfrm>
    </dsp:sp>
    <dsp:sp modelId="{8168577A-458E-4542-8B8F-BC5CB46B0E81}">
      <dsp:nvSpPr>
        <dsp:cNvPr id="0" name=""/>
        <dsp:cNvSpPr/>
      </dsp:nvSpPr>
      <dsp:spPr>
        <a:xfrm>
          <a:off x="4716430" y="2167"/>
          <a:ext cx="1705302" cy="852651"/>
        </a:xfrm>
        <a:prstGeom prst="roundRect">
          <a:avLst>
            <a:gd name="adj" fmla="val 10000"/>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Sale</a:t>
          </a:r>
          <a:endParaRPr lang="en-IN" sz="2400" kern="1200" dirty="0"/>
        </a:p>
      </dsp:txBody>
      <dsp:txXfrm>
        <a:off x="4741403" y="27140"/>
        <a:ext cx="1655356" cy="802705"/>
      </dsp:txXfrm>
    </dsp:sp>
    <dsp:sp modelId="{33AD1FBC-64CB-4799-8519-83DD5A76A588}">
      <dsp:nvSpPr>
        <dsp:cNvPr id="0" name=""/>
        <dsp:cNvSpPr/>
      </dsp:nvSpPr>
      <dsp:spPr>
        <a:xfrm>
          <a:off x="4886960" y="854819"/>
          <a:ext cx="170530" cy="639488"/>
        </a:xfrm>
        <a:custGeom>
          <a:avLst/>
          <a:gdLst/>
          <a:ahLst/>
          <a:cxnLst/>
          <a:rect l="0" t="0" r="0" b="0"/>
          <a:pathLst>
            <a:path>
              <a:moveTo>
                <a:pt x="0" y="0"/>
              </a:moveTo>
              <a:lnTo>
                <a:pt x="0" y="639488"/>
              </a:lnTo>
              <a:lnTo>
                <a:pt x="170530" y="63948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63CED5-4E6C-44D0-A0A2-B2F797A380C5}">
      <dsp:nvSpPr>
        <dsp:cNvPr id="0" name=""/>
        <dsp:cNvSpPr/>
      </dsp:nvSpPr>
      <dsp:spPr>
        <a:xfrm>
          <a:off x="5057491" y="1067982"/>
          <a:ext cx="1364242" cy="852651"/>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6428722"/>
              <a:satOff val="-9646"/>
              <a:lumOff val="-1569"/>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dirty="0"/>
            <a:t>Before CC</a:t>
          </a:r>
          <a:endParaRPr lang="en-IN" sz="1600" kern="1200" dirty="0"/>
        </a:p>
      </dsp:txBody>
      <dsp:txXfrm>
        <a:off x="5082464" y="1092955"/>
        <a:ext cx="1314296" cy="802705"/>
      </dsp:txXfrm>
    </dsp:sp>
    <dsp:sp modelId="{A164539B-C7BD-4904-BCBE-43DDF6D9874A}">
      <dsp:nvSpPr>
        <dsp:cNvPr id="0" name=""/>
        <dsp:cNvSpPr/>
      </dsp:nvSpPr>
      <dsp:spPr>
        <a:xfrm>
          <a:off x="4886960" y="854819"/>
          <a:ext cx="170530" cy="1705302"/>
        </a:xfrm>
        <a:custGeom>
          <a:avLst/>
          <a:gdLst/>
          <a:ahLst/>
          <a:cxnLst/>
          <a:rect l="0" t="0" r="0" b="0"/>
          <a:pathLst>
            <a:path>
              <a:moveTo>
                <a:pt x="0" y="0"/>
              </a:moveTo>
              <a:lnTo>
                <a:pt x="0" y="1705302"/>
              </a:lnTo>
              <a:lnTo>
                <a:pt x="170530" y="170530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574D6CB-FA6D-471A-84A1-2AF360226919}">
      <dsp:nvSpPr>
        <dsp:cNvPr id="0" name=""/>
        <dsp:cNvSpPr/>
      </dsp:nvSpPr>
      <dsp:spPr>
        <a:xfrm>
          <a:off x="5057491" y="2133796"/>
          <a:ext cx="1364242" cy="852651"/>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8035903"/>
              <a:satOff val="-12057"/>
              <a:lumOff val="-1961"/>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dirty="0"/>
            <a:t>After CC</a:t>
          </a:r>
          <a:endParaRPr lang="en-IN" sz="1600" kern="1200" dirty="0"/>
        </a:p>
      </dsp:txBody>
      <dsp:txXfrm>
        <a:off x="5082464" y="2158769"/>
        <a:ext cx="1314296" cy="802705"/>
      </dsp:txXfrm>
    </dsp:sp>
    <dsp:sp modelId="{CC7139E0-B4AE-4E6B-AA84-3AF3FE0862C9}">
      <dsp:nvSpPr>
        <dsp:cNvPr id="0" name=""/>
        <dsp:cNvSpPr/>
      </dsp:nvSpPr>
      <dsp:spPr>
        <a:xfrm>
          <a:off x="6848059" y="2167"/>
          <a:ext cx="1705302" cy="852651"/>
        </a:xfrm>
        <a:prstGeom prst="roundRect">
          <a:avLst>
            <a:gd name="adj" fmla="val 10000"/>
          </a:avLst>
        </a:prstGeom>
        <a:gradFill rotWithShape="0">
          <a:gsLst>
            <a:gs pos="0">
              <a:schemeClr val="accent3">
                <a:hueOff val="8437698"/>
                <a:satOff val="-12660"/>
                <a:lumOff val="-2059"/>
                <a:alphaOff val="0"/>
                <a:shade val="51000"/>
                <a:satMod val="130000"/>
              </a:schemeClr>
            </a:gs>
            <a:gs pos="80000">
              <a:schemeClr val="accent3">
                <a:hueOff val="8437698"/>
                <a:satOff val="-12660"/>
                <a:lumOff val="-2059"/>
                <a:alphaOff val="0"/>
                <a:shade val="93000"/>
                <a:satMod val="130000"/>
              </a:schemeClr>
            </a:gs>
            <a:gs pos="100000">
              <a:schemeClr val="accent3">
                <a:hueOff val="8437698"/>
                <a:satOff val="-12660"/>
                <a:lumOff val="-205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Renting</a:t>
          </a:r>
          <a:endParaRPr lang="en-IN" sz="2400" kern="1200" dirty="0"/>
        </a:p>
      </dsp:txBody>
      <dsp:txXfrm>
        <a:off x="6873032" y="27140"/>
        <a:ext cx="1655356" cy="802705"/>
      </dsp:txXfrm>
    </dsp:sp>
    <dsp:sp modelId="{7B49EF68-FD95-490F-9EC2-09F39059380B}">
      <dsp:nvSpPr>
        <dsp:cNvPr id="0" name=""/>
        <dsp:cNvSpPr/>
      </dsp:nvSpPr>
      <dsp:spPr>
        <a:xfrm>
          <a:off x="8979687" y="2167"/>
          <a:ext cx="1853885" cy="852651"/>
        </a:xfrm>
        <a:prstGeom prst="roundRect">
          <a:avLst>
            <a:gd name="adj" fmla="val 10000"/>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Maintenance</a:t>
          </a:r>
          <a:endParaRPr lang="en-IN" sz="2400" kern="1200" dirty="0"/>
        </a:p>
      </dsp:txBody>
      <dsp:txXfrm>
        <a:off x="9004660" y="27140"/>
        <a:ext cx="1803939" cy="802705"/>
      </dsp:txXfrm>
    </dsp:sp>
    <dsp:sp modelId="{1526C0F9-538F-4BB6-B00E-A1841747F6B2}">
      <dsp:nvSpPr>
        <dsp:cNvPr id="0" name=""/>
        <dsp:cNvSpPr/>
      </dsp:nvSpPr>
      <dsp:spPr>
        <a:xfrm>
          <a:off x="9165076" y="854819"/>
          <a:ext cx="185388" cy="639488"/>
        </a:xfrm>
        <a:custGeom>
          <a:avLst/>
          <a:gdLst/>
          <a:ahLst/>
          <a:cxnLst/>
          <a:rect l="0" t="0" r="0" b="0"/>
          <a:pathLst>
            <a:path>
              <a:moveTo>
                <a:pt x="0" y="0"/>
              </a:moveTo>
              <a:lnTo>
                <a:pt x="0" y="639488"/>
              </a:lnTo>
              <a:lnTo>
                <a:pt x="185388" y="63948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7C0724-5965-497F-83BF-7C2508AB4E34}">
      <dsp:nvSpPr>
        <dsp:cNvPr id="0" name=""/>
        <dsp:cNvSpPr/>
      </dsp:nvSpPr>
      <dsp:spPr>
        <a:xfrm>
          <a:off x="9350464" y="1067982"/>
          <a:ext cx="1364242" cy="852651"/>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9643083"/>
              <a:satOff val="-14469"/>
              <a:lumOff val="-2353"/>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a:t>To builder</a:t>
          </a:r>
          <a:endParaRPr lang="en-US" sz="1600" kern="1200" dirty="0"/>
        </a:p>
      </dsp:txBody>
      <dsp:txXfrm>
        <a:off x="9375437" y="1092955"/>
        <a:ext cx="1314296" cy="802705"/>
      </dsp:txXfrm>
    </dsp:sp>
    <dsp:sp modelId="{678EFC13-C8C6-46DC-BA9A-12FDDF69F45A}">
      <dsp:nvSpPr>
        <dsp:cNvPr id="0" name=""/>
        <dsp:cNvSpPr/>
      </dsp:nvSpPr>
      <dsp:spPr>
        <a:xfrm>
          <a:off x="9165076" y="854819"/>
          <a:ext cx="185388" cy="1705302"/>
        </a:xfrm>
        <a:custGeom>
          <a:avLst/>
          <a:gdLst/>
          <a:ahLst/>
          <a:cxnLst/>
          <a:rect l="0" t="0" r="0" b="0"/>
          <a:pathLst>
            <a:path>
              <a:moveTo>
                <a:pt x="0" y="0"/>
              </a:moveTo>
              <a:lnTo>
                <a:pt x="0" y="1705302"/>
              </a:lnTo>
              <a:lnTo>
                <a:pt x="185388" y="170530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F6CE08-05E3-4572-8797-E70E165B8910}">
      <dsp:nvSpPr>
        <dsp:cNvPr id="0" name=""/>
        <dsp:cNvSpPr/>
      </dsp:nvSpPr>
      <dsp:spPr>
        <a:xfrm>
          <a:off x="9350464" y="2133796"/>
          <a:ext cx="1364242" cy="852651"/>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11250264"/>
              <a:satOff val="-16880"/>
              <a:lumOff val="-2745"/>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a:t>To Society</a:t>
          </a:r>
          <a:endParaRPr lang="en-US" sz="1600" kern="1200" dirty="0"/>
        </a:p>
      </dsp:txBody>
      <dsp:txXfrm>
        <a:off x="9375437" y="2158769"/>
        <a:ext cx="1314296" cy="8027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FA8AFD-997E-40FF-A25F-8FF7B75CC39D}">
      <dsp:nvSpPr>
        <dsp:cNvPr id="0" name=""/>
        <dsp:cNvSpPr/>
      </dsp:nvSpPr>
      <dsp:spPr>
        <a:xfrm>
          <a:off x="0" y="1898"/>
          <a:ext cx="10153128" cy="1253107"/>
        </a:xfrm>
        <a:prstGeom prst="rect">
          <a:avLst/>
        </a:prstGeom>
        <a:solidFill>
          <a:schemeClr val="tx2">
            <a:lumMod val="60000"/>
            <a:lumOff val="4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just" defTabSz="1422400">
            <a:lnSpc>
              <a:spcPct val="90000"/>
            </a:lnSpc>
            <a:spcBef>
              <a:spcPct val="0"/>
            </a:spcBef>
            <a:spcAft>
              <a:spcPct val="35000"/>
            </a:spcAft>
            <a:buNone/>
          </a:pPr>
          <a:r>
            <a:rPr lang="en-IN" sz="3200" b="0" kern="1200" cap="none" spc="0" dirty="0" err="1">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Chheda</a:t>
          </a:r>
          <a:r>
            <a:rPr lang="en-IN" sz="3200" b="0" kern="1200" cap="none" spc="0" dirty="0">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 </a:t>
          </a:r>
          <a:r>
            <a:rPr lang="en-US" sz="3200" b="0" kern="1200" cap="none" spc="0" dirty="0">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Housing Development Corporation v. </a:t>
          </a:r>
          <a:r>
            <a:rPr lang="en-US" sz="3200" b="0" kern="1200" cap="none" spc="0" dirty="0" err="1">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Bibijan</a:t>
          </a:r>
          <a:r>
            <a:rPr lang="en-US" sz="3200" b="0" kern="1200" cap="none" spc="0" dirty="0">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 Shaikh Farid (MANU/MH/0070/2007 Bom. HC); </a:t>
          </a:r>
          <a:endParaRPr lang="en-IN" sz="3200" b="0" kern="1200" cap="none" spc="0" dirty="0">
            <a:ln w="0"/>
            <a:solidFill>
              <a:schemeClr val="tx1"/>
            </a:solidFill>
            <a:effectLst>
              <a:outerShdw blurRad="38100" dist="19050" dir="2700000" algn="tl" rotWithShape="0">
                <a:schemeClr val="dk1">
                  <a:alpha val="40000"/>
                </a:schemeClr>
              </a:outerShdw>
            </a:effectLst>
          </a:endParaRPr>
        </a:p>
      </dsp:txBody>
      <dsp:txXfrm>
        <a:off x="0" y="1898"/>
        <a:ext cx="10153128" cy="1253107"/>
      </dsp:txXfrm>
    </dsp:sp>
    <dsp:sp modelId="{90D7C15D-F9F7-4292-9F1C-A158BF01661B}">
      <dsp:nvSpPr>
        <dsp:cNvPr id="0" name=""/>
        <dsp:cNvSpPr/>
      </dsp:nvSpPr>
      <dsp:spPr>
        <a:xfrm>
          <a:off x="0" y="1317662"/>
          <a:ext cx="10153128" cy="1253107"/>
        </a:xfrm>
        <a:prstGeom prst="rect">
          <a:avLst/>
        </a:prstGeom>
        <a:solidFill>
          <a:schemeClr val="tx2">
            <a:lumMod val="40000"/>
            <a:lumOff val="6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just" defTabSz="1422400">
            <a:lnSpc>
              <a:spcPct val="90000"/>
            </a:lnSpc>
            <a:spcBef>
              <a:spcPct val="0"/>
            </a:spcBef>
            <a:spcAft>
              <a:spcPct val="35000"/>
            </a:spcAft>
            <a:buNone/>
          </a:pPr>
          <a:r>
            <a:rPr lang="en-US" sz="3200" b="0" kern="1200" cap="none" spc="0" dirty="0" err="1">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Sadoday</a:t>
          </a:r>
          <a:r>
            <a:rPr lang="en-US" sz="3200" b="0" kern="1200" cap="none" spc="0" dirty="0">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 Builders Private Ltd. and Ors [2011 (6) TMI 936]</a:t>
          </a:r>
          <a:r>
            <a:rPr lang="en-US" sz="3200" b="0" i="1" kern="1200" cap="none" spc="0" dirty="0">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  </a:t>
          </a:r>
          <a:r>
            <a:rPr lang="en-US" sz="3200" b="0" kern="1200" cap="none" spc="0" dirty="0">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 (Bom HC) </a:t>
          </a:r>
          <a:r>
            <a:rPr lang="en-IN" sz="3200" b="0" kern="1200" cap="none" spc="0" dirty="0">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 ; </a:t>
          </a:r>
          <a:endParaRPr lang="en-IN" sz="3200" b="0" kern="1200" cap="none" spc="0" dirty="0">
            <a:ln w="0"/>
            <a:solidFill>
              <a:schemeClr val="tx1"/>
            </a:solidFill>
            <a:effectLst>
              <a:outerShdw blurRad="38100" dist="19050" dir="2700000" algn="tl" rotWithShape="0">
                <a:schemeClr val="dk1">
                  <a:alpha val="40000"/>
                </a:schemeClr>
              </a:outerShdw>
            </a:effectLst>
          </a:endParaRPr>
        </a:p>
      </dsp:txBody>
      <dsp:txXfrm>
        <a:off x="0" y="1317662"/>
        <a:ext cx="10153128" cy="1253107"/>
      </dsp:txXfrm>
    </dsp:sp>
    <dsp:sp modelId="{C4DF0FE4-F6EE-4239-AE96-08E1487A7B1F}">
      <dsp:nvSpPr>
        <dsp:cNvPr id="0" name=""/>
        <dsp:cNvSpPr/>
      </dsp:nvSpPr>
      <dsp:spPr>
        <a:xfrm>
          <a:off x="24" y="2633425"/>
          <a:ext cx="10153079" cy="1253107"/>
        </a:xfrm>
        <a:prstGeom prst="rect">
          <a:avLst/>
        </a:prstGeom>
        <a:solidFill>
          <a:schemeClr val="tx2">
            <a:lumMod val="20000"/>
            <a:lumOff val="8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just" defTabSz="1422400">
            <a:lnSpc>
              <a:spcPct val="90000"/>
            </a:lnSpc>
            <a:spcBef>
              <a:spcPct val="0"/>
            </a:spcBef>
            <a:spcAft>
              <a:spcPct val="35000"/>
            </a:spcAft>
            <a:buNone/>
          </a:pPr>
          <a:r>
            <a:rPr lang="en-IN" sz="3200" b="0" kern="1200" cap="none" spc="0" dirty="0">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Safiya Bee vs Mohd. </a:t>
          </a:r>
          <a:r>
            <a:rPr lang="en-IN" sz="3200" b="0" kern="1200" cap="none" spc="0" dirty="0" err="1">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Vajanath</a:t>
          </a:r>
          <a:r>
            <a:rPr lang="en-IN" sz="3200" b="0" kern="1200" cap="none" spc="0" dirty="0">
              <a:ln w="0"/>
              <a:solidFill>
                <a:schemeClr val="tx1"/>
              </a:solidFill>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 Hussain [2011 (2) SCC 94]</a:t>
          </a:r>
        </a:p>
        <a:p>
          <a:pPr marL="0" lvl="0" indent="0" algn="just" defTabSz="1422400">
            <a:lnSpc>
              <a:spcPct val="90000"/>
            </a:lnSpc>
            <a:spcBef>
              <a:spcPct val="0"/>
            </a:spcBef>
            <a:spcAft>
              <a:spcPct val="35000"/>
            </a:spcAft>
            <a:buNone/>
          </a:pPr>
          <a:endParaRPr lang="en-IN" sz="3200" b="0" kern="1200" cap="none" spc="0" dirty="0">
            <a:ln w="0"/>
            <a:solidFill>
              <a:schemeClr val="tx1"/>
            </a:solidFill>
            <a:effectLst>
              <a:outerShdw blurRad="38100" dist="19050" dir="2700000" algn="tl" rotWithShape="0">
                <a:schemeClr val="dk1">
                  <a:alpha val="40000"/>
                </a:schemeClr>
              </a:outerShdw>
            </a:effectLst>
          </a:endParaRPr>
        </a:p>
      </dsp:txBody>
      <dsp:txXfrm>
        <a:off x="24" y="2633425"/>
        <a:ext cx="10153079" cy="12531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6AE287-8CB3-4123-A07B-CFCC6CADB0D0}">
      <dsp:nvSpPr>
        <dsp:cNvPr id="0" name=""/>
        <dsp:cNvSpPr/>
      </dsp:nvSpPr>
      <dsp:spPr>
        <a:xfrm>
          <a:off x="-4069827" y="-624668"/>
          <a:ext cx="4849737" cy="4849737"/>
        </a:xfrm>
        <a:prstGeom prst="blockArc">
          <a:avLst>
            <a:gd name="adj1" fmla="val 18900000"/>
            <a:gd name="adj2" fmla="val 2700000"/>
            <a:gd name="adj3" fmla="val 445"/>
          </a:avLst>
        </a:pr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779767-C4A7-438C-BE6D-91728F08AC8F}">
      <dsp:nvSpPr>
        <dsp:cNvPr id="0" name=""/>
        <dsp:cNvSpPr/>
      </dsp:nvSpPr>
      <dsp:spPr>
        <a:xfrm>
          <a:off x="501556" y="360040"/>
          <a:ext cx="8883626" cy="720080"/>
        </a:xfrm>
        <a:prstGeom prst="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64" tIns="53340" rIns="53340" bIns="53340" numCol="1" spcCol="1270" anchor="ctr" anchorCtr="0">
          <a:noAutofit/>
        </a:bodyPr>
        <a:lstStyle/>
        <a:p>
          <a:pPr marL="0" lvl="0" indent="0" algn="l" defTabSz="933450">
            <a:lnSpc>
              <a:spcPct val="90000"/>
            </a:lnSpc>
            <a:spcBef>
              <a:spcPct val="0"/>
            </a:spcBef>
            <a:spcAft>
              <a:spcPct val="35000"/>
            </a:spcAft>
            <a:buNone/>
          </a:pPr>
          <a:r>
            <a:rPr lang="en-IN" sz="2100" kern="1200" dirty="0">
              <a:effectLst/>
              <a:latin typeface="Aptos" panose="020B0004020202020204" pitchFamily="34" charset="0"/>
              <a:ea typeface="Aptos" panose="020B0004020202020204" pitchFamily="34" charset="0"/>
              <a:cs typeface="Mangal" panose="02040503050203030202" pitchFamily="18" charset="0"/>
            </a:rPr>
            <a:t>Circular No. 148/17/2011-S.T., dated 13-12-2011 and </a:t>
          </a:r>
          <a:endParaRPr lang="en-IN" sz="2100" kern="1200" dirty="0"/>
        </a:p>
      </dsp:txBody>
      <dsp:txXfrm>
        <a:off x="501556" y="360040"/>
        <a:ext cx="8883626" cy="720080"/>
      </dsp:txXfrm>
    </dsp:sp>
    <dsp:sp modelId="{61428D19-271B-44A2-BF49-AD40CB3D9452}">
      <dsp:nvSpPr>
        <dsp:cNvPr id="0" name=""/>
        <dsp:cNvSpPr/>
      </dsp:nvSpPr>
      <dsp:spPr>
        <a:xfrm>
          <a:off x="51506" y="270030"/>
          <a:ext cx="900100" cy="900100"/>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F6B92B-DA05-47A1-8970-135FA9B74D8B}">
      <dsp:nvSpPr>
        <dsp:cNvPr id="0" name=""/>
        <dsp:cNvSpPr/>
      </dsp:nvSpPr>
      <dsp:spPr>
        <a:xfrm>
          <a:off x="763305" y="1440160"/>
          <a:ext cx="8621877" cy="720080"/>
        </a:xfrm>
        <a:prstGeom prst="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64" tIns="53340" rIns="53340" bIns="53340" numCol="1" spcCol="1270" anchor="ctr" anchorCtr="0">
          <a:noAutofit/>
        </a:bodyPr>
        <a:lstStyle/>
        <a:p>
          <a:pPr marL="0" lvl="0" indent="0" algn="l" defTabSz="933450">
            <a:lnSpc>
              <a:spcPct val="90000"/>
            </a:lnSpc>
            <a:spcBef>
              <a:spcPct val="0"/>
            </a:spcBef>
            <a:spcAft>
              <a:spcPct val="35000"/>
            </a:spcAft>
            <a:buNone/>
          </a:pPr>
          <a:r>
            <a:rPr lang="en-IN" sz="2100" kern="1200" dirty="0">
              <a:effectLst/>
              <a:latin typeface="Aptos" panose="020B0004020202020204" pitchFamily="34" charset="0"/>
              <a:ea typeface="Aptos" panose="020B0004020202020204" pitchFamily="34" charset="0"/>
              <a:cs typeface="Mangal" panose="02040503050203030202" pitchFamily="18" charset="0"/>
            </a:rPr>
            <a:t>Circular No. 3/2018-2019-GST [CCT/26-4/2017-2018/374] (GOA), Dated 27-4-2018</a:t>
          </a:r>
          <a:endParaRPr lang="en-IN" sz="2100" kern="1200" dirty="0"/>
        </a:p>
      </dsp:txBody>
      <dsp:txXfrm>
        <a:off x="763305" y="1440160"/>
        <a:ext cx="8621877" cy="720080"/>
      </dsp:txXfrm>
    </dsp:sp>
    <dsp:sp modelId="{0104AE61-2AE0-45A6-9133-8B778552F7F2}">
      <dsp:nvSpPr>
        <dsp:cNvPr id="0" name=""/>
        <dsp:cNvSpPr/>
      </dsp:nvSpPr>
      <dsp:spPr>
        <a:xfrm>
          <a:off x="313255" y="1350149"/>
          <a:ext cx="900100" cy="900100"/>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EDC0FA-F191-46D4-A4BE-B5CC3573DCF9}">
      <dsp:nvSpPr>
        <dsp:cNvPr id="0" name=""/>
        <dsp:cNvSpPr/>
      </dsp:nvSpPr>
      <dsp:spPr>
        <a:xfrm>
          <a:off x="501556" y="2520280"/>
          <a:ext cx="8883626" cy="720080"/>
        </a:xfrm>
        <a:prstGeom prst="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64"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dirty="0">
              <a:latin typeface="Aptos" panose="020B0004020202020204" pitchFamily="34" charset="0"/>
              <a:cs typeface="Mangal" panose="02040503050203030202" pitchFamily="18" charset="0"/>
            </a:rPr>
            <a:t>Circular No. 178/10/2022 – GST Dated 03.08.2022 </a:t>
          </a:r>
          <a:endParaRPr lang="en-IN" sz="2100" kern="1200" dirty="0"/>
        </a:p>
      </dsp:txBody>
      <dsp:txXfrm>
        <a:off x="501556" y="2520280"/>
        <a:ext cx="8883626" cy="720080"/>
      </dsp:txXfrm>
    </dsp:sp>
    <dsp:sp modelId="{8D8AE430-B29F-4C5C-9FF8-ACDFEFD656F1}">
      <dsp:nvSpPr>
        <dsp:cNvPr id="0" name=""/>
        <dsp:cNvSpPr/>
      </dsp:nvSpPr>
      <dsp:spPr>
        <a:xfrm>
          <a:off x="51506" y="2430270"/>
          <a:ext cx="900100" cy="900100"/>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9845DB-0CFD-4504-B057-D4BEFC9EF5BD}">
      <dsp:nvSpPr>
        <dsp:cNvPr id="0" name=""/>
        <dsp:cNvSpPr/>
      </dsp:nvSpPr>
      <dsp:spPr>
        <a:xfrm>
          <a:off x="0" y="0"/>
          <a:ext cx="10297144"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4AA3E322-2F3F-4603-8C77-09703589D9ED}">
      <dsp:nvSpPr>
        <dsp:cNvPr id="0" name=""/>
        <dsp:cNvSpPr/>
      </dsp:nvSpPr>
      <dsp:spPr>
        <a:xfrm>
          <a:off x="0" y="0"/>
          <a:ext cx="2059428" cy="23952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Area Sharing</a:t>
          </a:r>
          <a:endParaRPr lang="en-IN" sz="3600" kern="1200" dirty="0"/>
        </a:p>
      </dsp:txBody>
      <dsp:txXfrm>
        <a:off x="0" y="0"/>
        <a:ext cx="2059428" cy="2395243"/>
      </dsp:txXfrm>
    </dsp:sp>
    <dsp:sp modelId="{95F2EF79-5F37-4904-8FAB-721B92DADB5E}">
      <dsp:nvSpPr>
        <dsp:cNvPr id="0" name=""/>
        <dsp:cNvSpPr/>
      </dsp:nvSpPr>
      <dsp:spPr>
        <a:xfrm>
          <a:off x="2213885" y="55670"/>
          <a:ext cx="8083258" cy="1113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effectLst/>
              <a:latin typeface="Aptos" panose="020B0004020202020204" pitchFamily="34" charset="0"/>
              <a:ea typeface="Aptos" panose="020B0004020202020204" pitchFamily="34" charset="0"/>
              <a:cs typeface="Mangal" panose="02040503050203030202" pitchFamily="18" charset="0"/>
            </a:rPr>
            <a:t>Safal Construction Pvt. Ltd. Vs Commissioner of Central Excise and Service Tax [(2023) 5 </a:t>
          </a:r>
          <a:r>
            <a:rPr lang="en-US" sz="2000" kern="1200" dirty="0" err="1">
              <a:effectLst/>
              <a:latin typeface="Aptos" panose="020B0004020202020204" pitchFamily="34" charset="0"/>
              <a:ea typeface="Aptos" panose="020B0004020202020204" pitchFamily="34" charset="0"/>
              <a:cs typeface="Mangal" panose="02040503050203030202" pitchFamily="18" charset="0"/>
            </a:rPr>
            <a:t>Centax</a:t>
          </a:r>
          <a:r>
            <a:rPr lang="en-US" sz="2000" kern="1200" dirty="0">
              <a:effectLst/>
              <a:latin typeface="Aptos" panose="020B0004020202020204" pitchFamily="34" charset="0"/>
              <a:ea typeface="Aptos" panose="020B0004020202020204" pitchFamily="34" charset="0"/>
              <a:cs typeface="Mangal" panose="02040503050203030202" pitchFamily="18" charset="0"/>
            </a:rPr>
            <a:t> 218 (Tri.-</a:t>
          </a:r>
          <a:r>
            <a:rPr lang="en-US" sz="2000" kern="1200" dirty="0" err="1">
              <a:effectLst/>
              <a:latin typeface="Aptos" panose="020B0004020202020204" pitchFamily="34" charset="0"/>
              <a:ea typeface="Aptos" panose="020B0004020202020204" pitchFamily="34" charset="0"/>
              <a:cs typeface="Mangal" panose="02040503050203030202" pitchFamily="18" charset="0"/>
            </a:rPr>
            <a:t>Ahmd</a:t>
          </a:r>
          <a:r>
            <a:rPr lang="en-US" sz="2000" kern="1200" dirty="0">
              <a:effectLst/>
              <a:latin typeface="Aptos" panose="020B0004020202020204" pitchFamily="34" charset="0"/>
              <a:ea typeface="Aptos" panose="020B0004020202020204" pitchFamily="34" charset="0"/>
              <a:cs typeface="Mangal" panose="02040503050203030202" pitchFamily="18" charset="0"/>
            </a:rPr>
            <a:t>)], </a:t>
          </a:r>
          <a:endParaRPr lang="en-IN" sz="2000" kern="1200" dirty="0"/>
        </a:p>
      </dsp:txBody>
      <dsp:txXfrm>
        <a:off x="2213885" y="55670"/>
        <a:ext cx="8083258" cy="1113413"/>
      </dsp:txXfrm>
    </dsp:sp>
    <dsp:sp modelId="{8496FC39-D252-4793-9566-188B7837481B}">
      <dsp:nvSpPr>
        <dsp:cNvPr id="0" name=""/>
        <dsp:cNvSpPr/>
      </dsp:nvSpPr>
      <dsp:spPr>
        <a:xfrm>
          <a:off x="2059428" y="1169084"/>
          <a:ext cx="8237715"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5DA26004-C742-436F-B3E1-D7E6C89F26AC}">
      <dsp:nvSpPr>
        <dsp:cNvPr id="0" name=""/>
        <dsp:cNvSpPr/>
      </dsp:nvSpPr>
      <dsp:spPr>
        <a:xfrm>
          <a:off x="2213885" y="1224755"/>
          <a:ext cx="8083258" cy="1113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effectLst/>
              <a:latin typeface="Aptos" panose="020B0004020202020204" pitchFamily="34" charset="0"/>
              <a:ea typeface="Aptos" panose="020B0004020202020204" pitchFamily="34" charset="0"/>
              <a:cs typeface="Mangal" panose="02040503050203030202" pitchFamily="18" charset="0"/>
            </a:rPr>
            <a:t>M/s Gujarat State Fertilizers &amp; Chemicals Ltd. &amp; </a:t>
          </a:r>
          <a:r>
            <a:rPr lang="en-US" sz="2000" kern="1200" dirty="0" err="1">
              <a:effectLst/>
              <a:latin typeface="Aptos" panose="020B0004020202020204" pitchFamily="34" charset="0"/>
              <a:ea typeface="Aptos" panose="020B0004020202020204" pitchFamily="34" charset="0"/>
              <a:cs typeface="Mangal" panose="02040503050203030202" pitchFamily="18" charset="0"/>
            </a:rPr>
            <a:t>Anr</a:t>
          </a:r>
          <a:r>
            <a:rPr lang="en-US" sz="2000" kern="1200" dirty="0">
              <a:effectLst/>
              <a:latin typeface="Aptos" panose="020B0004020202020204" pitchFamily="34" charset="0"/>
              <a:ea typeface="Aptos" panose="020B0004020202020204" pitchFamily="34" charset="0"/>
              <a:cs typeface="Mangal" panose="02040503050203030202" pitchFamily="18" charset="0"/>
            </a:rPr>
            <a:t>. Vs Commissioner of Central Excise  [2016 (45) S.T.R. 489 (S.C.)], </a:t>
          </a:r>
          <a:endParaRPr lang="en-IN" sz="2000" kern="1200" dirty="0"/>
        </a:p>
      </dsp:txBody>
      <dsp:txXfrm>
        <a:off x="2213885" y="1224755"/>
        <a:ext cx="8083258" cy="1113413"/>
      </dsp:txXfrm>
    </dsp:sp>
    <dsp:sp modelId="{818B977C-B74B-42D2-AD40-FE607C8C1E35}">
      <dsp:nvSpPr>
        <dsp:cNvPr id="0" name=""/>
        <dsp:cNvSpPr/>
      </dsp:nvSpPr>
      <dsp:spPr>
        <a:xfrm>
          <a:off x="2059428" y="2338169"/>
          <a:ext cx="8237715"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70AFBEDB-8E99-EB42-921B-E025ABE6C9A2}">
      <dsp:nvSpPr>
        <dsp:cNvPr id="0" name=""/>
        <dsp:cNvSpPr/>
      </dsp:nvSpPr>
      <dsp:spPr>
        <a:xfrm>
          <a:off x="0" y="2395243"/>
          <a:ext cx="10297144" cy="0"/>
        </a:xfrm>
        <a:prstGeom prst="line">
          <a:avLst/>
        </a:prstGeom>
        <a:solidFill>
          <a:schemeClr val="accent2">
            <a:hueOff val="4681520"/>
            <a:satOff val="-5839"/>
            <a:lumOff val="1373"/>
            <a:alphaOff val="0"/>
          </a:schemeClr>
        </a:solidFill>
        <a:ln w="25400" cap="flat" cmpd="sng" algn="ctr">
          <a:solidFill>
            <a:schemeClr val="accent2">
              <a:hueOff val="4681520"/>
              <a:satOff val="-5839"/>
              <a:lumOff val="1373"/>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B3C8F38D-8440-0F4C-B804-BEB6703D369D}">
      <dsp:nvSpPr>
        <dsp:cNvPr id="0" name=""/>
        <dsp:cNvSpPr/>
      </dsp:nvSpPr>
      <dsp:spPr>
        <a:xfrm>
          <a:off x="0" y="2395243"/>
          <a:ext cx="2059428" cy="23952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IN" sz="6500" kern="1200" dirty="0"/>
        </a:p>
      </dsp:txBody>
      <dsp:txXfrm>
        <a:off x="0" y="2395243"/>
        <a:ext cx="2059428" cy="2395243"/>
      </dsp:txXfrm>
    </dsp:sp>
    <dsp:sp modelId="{A6AD67DB-C6F7-43E6-AF68-334DF1294F26}">
      <dsp:nvSpPr>
        <dsp:cNvPr id="0" name=""/>
        <dsp:cNvSpPr/>
      </dsp:nvSpPr>
      <dsp:spPr>
        <a:xfrm>
          <a:off x="2213885" y="2432669"/>
          <a:ext cx="8083258" cy="748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kern="1200" dirty="0">
              <a:effectLst/>
              <a:latin typeface="Aptos" panose="020B0004020202020204" pitchFamily="34" charset="0"/>
              <a:ea typeface="Aptos" panose="020B0004020202020204" pitchFamily="34" charset="0"/>
              <a:cs typeface="Mangal" panose="02040503050203030202" pitchFamily="18" charset="0"/>
            </a:rPr>
            <a:t>Circular No. 109/03/2009-ST Dated 23-2-2009 </a:t>
          </a:r>
          <a:endParaRPr lang="en-IN" sz="2000" kern="1200" dirty="0"/>
        </a:p>
      </dsp:txBody>
      <dsp:txXfrm>
        <a:off x="2213885" y="2432669"/>
        <a:ext cx="8083258" cy="748513"/>
      </dsp:txXfrm>
    </dsp:sp>
    <dsp:sp modelId="{9B865087-A7B1-4AFA-AB4E-6C9E71247C4A}">
      <dsp:nvSpPr>
        <dsp:cNvPr id="0" name=""/>
        <dsp:cNvSpPr/>
      </dsp:nvSpPr>
      <dsp:spPr>
        <a:xfrm>
          <a:off x="2059428" y="3181182"/>
          <a:ext cx="8237715"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1D4154A5-D4B8-4A3B-AB4C-59192D433540}">
      <dsp:nvSpPr>
        <dsp:cNvPr id="0" name=""/>
        <dsp:cNvSpPr/>
      </dsp:nvSpPr>
      <dsp:spPr>
        <a:xfrm>
          <a:off x="2213885" y="3218608"/>
          <a:ext cx="8083258" cy="748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kern="1200" dirty="0">
              <a:effectLst/>
              <a:latin typeface="Aptos" panose="020B0004020202020204" pitchFamily="34" charset="0"/>
              <a:ea typeface="Aptos" panose="020B0004020202020204" pitchFamily="34" charset="0"/>
              <a:cs typeface="Mangal" panose="02040503050203030202" pitchFamily="18" charset="0"/>
            </a:rPr>
            <a:t>Circular No. 148/17/2011-S.T., Dated 13-12-2011  </a:t>
          </a:r>
          <a:endParaRPr lang="en-IN" sz="2000" kern="1200" dirty="0"/>
        </a:p>
      </dsp:txBody>
      <dsp:txXfrm>
        <a:off x="2213885" y="3218608"/>
        <a:ext cx="8083258" cy="748513"/>
      </dsp:txXfrm>
    </dsp:sp>
    <dsp:sp modelId="{BBD9CC56-88F5-4034-A09E-C3AD2B51CA2F}">
      <dsp:nvSpPr>
        <dsp:cNvPr id="0" name=""/>
        <dsp:cNvSpPr/>
      </dsp:nvSpPr>
      <dsp:spPr>
        <a:xfrm>
          <a:off x="2059428" y="3967122"/>
          <a:ext cx="8237715"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67A32D3E-9396-43D6-970F-C0806A0D31E4}">
      <dsp:nvSpPr>
        <dsp:cNvPr id="0" name=""/>
        <dsp:cNvSpPr/>
      </dsp:nvSpPr>
      <dsp:spPr>
        <a:xfrm>
          <a:off x="2213885" y="4004547"/>
          <a:ext cx="8083258" cy="748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kern="1200" dirty="0">
              <a:effectLst/>
              <a:latin typeface="Aptos" panose="020B0004020202020204" pitchFamily="34" charset="0"/>
              <a:ea typeface="Aptos" panose="020B0004020202020204" pitchFamily="34" charset="0"/>
              <a:cs typeface="Mangal" panose="02040503050203030202" pitchFamily="18" charset="0"/>
            </a:rPr>
            <a:t>Circular No. 3/2018-2019-GST [CCT/26-4/2017-2018/374] (GOA), Dated 27-4-2018</a:t>
          </a:r>
          <a:endParaRPr lang="en-IN" sz="2000" kern="1200" dirty="0"/>
        </a:p>
      </dsp:txBody>
      <dsp:txXfrm>
        <a:off x="2213885" y="4004547"/>
        <a:ext cx="8083258" cy="748513"/>
      </dsp:txXfrm>
    </dsp:sp>
    <dsp:sp modelId="{63A34920-8A7D-4901-AC69-90C0BF5DEA12}">
      <dsp:nvSpPr>
        <dsp:cNvPr id="0" name=""/>
        <dsp:cNvSpPr/>
      </dsp:nvSpPr>
      <dsp:spPr>
        <a:xfrm>
          <a:off x="2059428" y="4753061"/>
          <a:ext cx="8237715"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FA8AFD-997E-40FF-A25F-8FF7B75CC39D}">
      <dsp:nvSpPr>
        <dsp:cNvPr id="0" name=""/>
        <dsp:cNvSpPr/>
      </dsp:nvSpPr>
      <dsp:spPr>
        <a:xfrm>
          <a:off x="6790" y="1946"/>
          <a:ext cx="10139547" cy="936033"/>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just" defTabSz="1244600">
            <a:lnSpc>
              <a:spcPct val="90000"/>
            </a:lnSpc>
            <a:spcBef>
              <a:spcPct val="0"/>
            </a:spcBef>
            <a:spcAft>
              <a:spcPct val="35000"/>
            </a:spcAft>
            <a:buNone/>
          </a:pPr>
          <a:r>
            <a:rPr lang="en-IN" sz="2800" b="0" kern="1200" cap="none" spc="0" dirty="0">
              <a:ln w="0"/>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Commissioner of Income Tax v. </a:t>
          </a:r>
          <a:r>
            <a:rPr lang="en-IN" sz="2800" b="0" kern="1200" cap="none" spc="0" dirty="0" err="1">
              <a:ln w="0"/>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Panbari</a:t>
          </a:r>
          <a:r>
            <a:rPr lang="en-IN" sz="2800" b="0" kern="1200" cap="none" spc="0" dirty="0">
              <a:ln w="0"/>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 Tea Co. Ltd.(AIR 1965 SC 1871); </a:t>
          </a:r>
          <a:endParaRPr lang="en-IN" sz="2800" b="0" kern="1200" cap="none" spc="0" dirty="0">
            <a:ln w="0"/>
            <a:effectLst>
              <a:outerShdw blurRad="38100" dist="19050" dir="2700000" algn="tl" rotWithShape="0">
                <a:schemeClr val="dk1">
                  <a:alpha val="40000"/>
                </a:schemeClr>
              </a:outerShdw>
            </a:effectLst>
          </a:endParaRPr>
        </a:p>
      </dsp:txBody>
      <dsp:txXfrm>
        <a:off x="6790" y="1946"/>
        <a:ext cx="10139547" cy="936033"/>
      </dsp:txXfrm>
    </dsp:sp>
    <dsp:sp modelId="{90D7C15D-F9F7-4292-9F1C-A158BF01661B}">
      <dsp:nvSpPr>
        <dsp:cNvPr id="0" name=""/>
        <dsp:cNvSpPr/>
      </dsp:nvSpPr>
      <dsp:spPr>
        <a:xfrm>
          <a:off x="0" y="984781"/>
          <a:ext cx="10153128" cy="936033"/>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just" defTabSz="1244600">
            <a:lnSpc>
              <a:spcPct val="90000"/>
            </a:lnSpc>
            <a:spcBef>
              <a:spcPct val="0"/>
            </a:spcBef>
            <a:spcAft>
              <a:spcPct val="35000"/>
            </a:spcAft>
            <a:buNone/>
          </a:pPr>
          <a:r>
            <a:rPr lang="en-IN" sz="2800" b="0" kern="1200" cap="none" spc="0">
              <a:ln w="0"/>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Laxmi Township Ltd. [(2023) 11 Centax 238 (Tri.-Cal)]</a:t>
          </a:r>
          <a:endParaRPr lang="en-IN" sz="2800" b="0" kern="1200" cap="none" spc="0" dirty="0">
            <a:ln w="0"/>
            <a:effectLst>
              <a:outerShdw blurRad="38100" dist="19050" dir="2700000" algn="tl" rotWithShape="0">
                <a:schemeClr val="dk1">
                  <a:alpha val="40000"/>
                </a:schemeClr>
              </a:outerShdw>
            </a:effectLst>
          </a:endParaRPr>
        </a:p>
      </dsp:txBody>
      <dsp:txXfrm>
        <a:off x="0" y="984781"/>
        <a:ext cx="10153128" cy="936033"/>
      </dsp:txXfrm>
    </dsp:sp>
    <dsp:sp modelId="{5404AF97-93E8-4541-9F31-C73D65CB2BD6}">
      <dsp:nvSpPr>
        <dsp:cNvPr id="0" name=""/>
        <dsp:cNvSpPr/>
      </dsp:nvSpPr>
      <dsp:spPr>
        <a:xfrm>
          <a:off x="0" y="1967616"/>
          <a:ext cx="10153128" cy="936033"/>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just" defTabSz="1244600">
            <a:lnSpc>
              <a:spcPct val="90000"/>
            </a:lnSpc>
            <a:spcBef>
              <a:spcPct val="0"/>
            </a:spcBef>
            <a:spcAft>
              <a:spcPct val="35000"/>
            </a:spcAft>
            <a:buNone/>
          </a:pPr>
          <a:r>
            <a:rPr lang="en-IN" sz="2800" b="0" kern="1200" cap="none" spc="0">
              <a:ln w="0"/>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Builders Association of India [2018 (12) G.S.T.L. 232 (Bom.)]</a:t>
          </a:r>
          <a:endParaRPr lang="en-IN" sz="2800" b="0" kern="1200" cap="none" spc="0" dirty="0">
            <a:ln w="0"/>
            <a:effectLst>
              <a:outerShdw blurRad="38100" dist="19050" dir="2700000" algn="tl" rotWithShape="0">
                <a:schemeClr val="dk1">
                  <a:alpha val="40000"/>
                </a:schemeClr>
              </a:outerShdw>
            </a:effectLst>
          </a:endParaRPr>
        </a:p>
      </dsp:txBody>
      <dsp:txXfrm>
        <a:off x="0" y="1967616"/>
        <a:ext cx="10153128" cy="936033"/>
      </dsp:txXfrm>
    </dsp:sp>
    <dsp:sp modelId="{C4DF0FE4-F6EE-4239-AE96-08E1487A7B1F}">
      <dsp:nvSpPr>
        <dsp:cNvPr id="0" name=""/>
        <dsp:cNvSpPr/>
      </dsp:nvSpPr>
      <dsp:spPr>
        <a:xfrm>
          <a:off x="9" y="2950452"/>
          <a:ext cx="10153108" cy="936033"/>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just" defTabSz="1244600">
            <a:lnSpc>
              <a:spcPct val="90000"/>
            </a:lnSpc>
            <a:spcBef>
              <a:spcPct val="0"/>
            </a:spcBef>
            <a:spcAft>
              <a:spcPct val="35000"/>
            </a:spcAft>
            <a:buNone/>
          </a:pPr>
          <a:r>
            <a:rPr lang="en-US" sz="2800" b="0" i="0" kern="1200" cap="none" spc="0">
              <a:ln w="0"/>
              <a:effectLst>
                <a:outerShdw blurRad="38100" dist="19050" dir="2700000" algn="tl" rotWithShape="0">
                  <a:schemeClr val="dk1">
                    <a:alpha val="40000"/>
                  </a:schemeClr>
                </a:outerShdw>
              </a:effectLst>
              <a:latin typeface="Arial" panose="020B0604020202020204" pitchFamily="34" charset="0"/>
            </a:rPr>
            <a:t>Builders Association of Navi Mumbai vs Union of India and Others [</a:t>
          </a:r>
          <a:r>
            <a:rPr lang="en-IN" sz="2800" b="0" kern="1200" cap="none" spc="0">
              <a:ln w="0"/>
              <a:effectLst>
                <a:outerShdw blurRad="38100" dist="19050" dir="2700000" algn="tl" rotWithShape="0">
                  <a:schemeClr val="dk1">
                    <a:alpha val="40000"/>
                  </a:schemeClr>
                </a:outerShdw>
              </a:effectLst>
              <a:latin typeface="Aptos" panose="020B0004020202020204" pitchFamily="34" charset="0"/>
              <a:ea typeface="Aptos" panose="020B0004020202020204" pitchFamily="34" charset="0"/>
              <a:cs typeface="Mangal" panose="02040503050203030202" pitchFamily="18" charset="0"/>
            </a:rPr>
            <a:t>2023 (6) TMI 637 – SC]</a:t>
          </a:r>
          <a:endParaRPr lang="en-IN" sz="2800" b="0" kern="1200" cap="none" spc="0" dirty="0">
            <a:ln w="0"/>
            <a:effectLst>
              <a:outerShdw blurRad="38100" dist="19050" dir="2700000" algn="tl" rotWithShape="0">
                <a:schemeClr val="dk1">
                  <a:alpha val="40000"/>
                </a:schemeClr>
              </a:outerShdw>
            </a:effectLst>
          </a:endParaRPr>
        </a:p>
      </dsp:txBody>
      <dsp:txXfrm>
        <a:off x="9" y="2950452"/>
        <a:ext cx="10153108" cy="9360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FA8AFD-997E-40FF-A25F-8FF7B75CC39D}">
      <dsp:nvSpPr>
        <dsp:cNvPr id="0" name=""/>
        <dsp:cNvSpPr/>
      </dsp:nvSpPr>
      <dsp:spPr>
        <a:xfrm>
          <a:off x="0" y="1701"/>
          <a:ext cx="10333148" cy="818227"/>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just" defTabSz="889000">
            <a:lnSpc>
              <a:spcPct val="90000"/>
            </a:lnSpc>
            <a:spcBef>
              <a:spcPct val="0"/>
            </a:spcBef>
            <a:spcAft>
              <a:spcPct val="35000"/>
            </a:spcAft>
            <a:buNone/>
          </a:pPr>
          <a:r>
            <a:rPr lang="en-IN" sz="2000" kern="1200" dirty="0">
              <a:effectLst/>
              <a:latin typeface="Aptos" panose="020B0004020202020204" pitchFamily="34" charset="0"/>
              <a:ea typeface="Aptos" panose="020B0004020202020204" pitchFamily="34" charset="0"/>
              <a:cs typeface="Mangal" panose="02040503050203030202" pitchFamily="18" charset="0"/>
            </a:rPr>
            <a:t>Gannon Dunkerley &amp; Co. Ltd V. </a:t>
          </a:r>
          <a:r>
            <a:rPr lang="en-IN" sz="2000" kern="1200" dirty="0" err="1">
              <a:effectLst/>
              <a:latin typeface="Aptos" panose="020B0004020202020204" pitchFamily="34" charset="0"/>
              <a:ea typeface="Aptos" panose="020B0004020202020204" pitchFamily="34" charset="0"/>
              <a:cs typeface="Mangal" panose="02040503050203030202" pitchFamily="18" charset="0"/>
            </a:rPr>
            <a:t>Commr</a:t>
          </a:r>
          <a:r>
            <a:rPr lang="en-IN" sz="2000" kern="1200" dirty="0">
              <a:effectLst/>
              <a:latin typeface="Aptos" panose="020B0004020202020204" pitchFamily="34" charset="0"/>
              <a:ea typeface="Aptos" panose="020B0004020202020204" pitchFamily="34" charset="0"/>
              <a:cs typeface="Mangal" panose="02040503050203030202" pitchFamily="18" charset="0"/>
            </a:rPr>
            <a:t>. Of C. Ex. &amp; S.T. (</a:t>
          </a:r>
          <a:r>
            <a:rPr lang="en-IN" sz="2000" kern="1200" dirty="0" err="1">
              <a:effectLst/>
              <a:latin typeface="Aptos" panose="020B0004020202020204" pitchFamily="34" charset="0"/>
              <a:ea typeface="Aptos" panose="020B0004020202020204" pitchFamily="34" charset="0"/>
              <a:cs typeface="Mangal" panose="02040503050203030202" pitchFamily="18" charset="0"/>
            </a:rPr>
            <a:t>Adj</a:t>
          </a:r>
          <a:r>
            <a:rPr lang="en-IN" sz="2000" kern="1200" dirty="0">
              <a:effectLst/>
              <a:latin typeface="Aptos" panose="020B0004020202020204" pitchFamily="34" charset="0"/>
              <a:ea typeface="Aptos" panose="020B0004020202020204" pitchFamily="34" charset="0"/>
              <a:cs typeface="Mangal" panose="02040503050203030202" pitchFamily="18" charset="0"/>
            </a:rPr>
            <a:t>),( 1993 (1) SCC 364) , </a:t>
          </a:r>
          <a:endParaRPr lang="en-IN" sz="2000" b="0" kern="1200" cap="none" spc="0" dirty="0">
            <a:ln w="0"/>
            <a:effectLst>
              <a:outerShdw blurRad="38100" dist="19050" dir="2700000" algn="tl" rotWithShape="0">
                <a:schemeClr val="dk1">
                  <a:alpha val="40000"/>
                </a:schemeClr>
              </a:outerShdw>
            </a:effectLst>
          </a:endParaRPr>
        </a:p>
      </dsp:txBody>
      <dsp:txXfrm>
        <a:off x="0" y="1701"/>
        <a:ext cx="10333148" cy="818227"/>
      </dsp:txXfrm>
    </dsp:sp>
    <dsp:sp modelId="{90D7C15D-F9F7-4292-9F1C-A158BF01661B}">
      <dsp:nvSpPr>
        <dsp:cNvPr id="0" name=""/>
        <dsp:cNvSpPr/>
      </dsp:nvSpPr>
      <dsp:spPr>
        <a:xfrm>
          <a:off x="0" y="860840"/>
          <a:ext cx="10333148" cy="818227"/>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just" defTabSz="889000">
            <a:lnSpc>
              <a:spcPct val="90000"/>
            </a:lnSpc>
            <a:spcBef>
              <a:spcPct val="0"/>
            </a:spcBef>
            <a:spcAft>
              <a:spcPct val="35000"/>
            </a:spcAft>
            <a:buNone/>
          </a:pPr>
          <a:r>
            <a:rPr lang="en-US" sz="2000" kern="1200" dirty="0">
              <a:effectLst/>
              <a:latin typeface="Aptos" panose="020B0004020202020204" pitchFamily="34" charset="0"/>
              <a:ea typeface="Aptos" panose="020B0004020202020204" pitchFamily="34" charset="0"/>
              <a:cs typeface="Mangal" panose="02040503050203030202" pitchFamily="18" charset="0"/>
            </a:rPr>
            <a:t>Mahalaxmi Cotton Ginning Pressing And Oil Industries V. State Of Maharashtra ((2012) 51 VST 1 (Bom.)), </a:t>
          </a:r>
          <a:endParaRPr lang="en-IN" sz="2000" b="0" kern="1200" cap="none" spc="0" dirty="0">
            <a:ln w="0"/>
            <a:effectLst>
              <a:outerShdw blurRad="38100" dist="19050" dir="2700000" algn="tl" rotWithShape="0">
                <a:schemeClr val="dk1">
                  <a:alpha val="40000"/>
                </a:schemeClr>
              </a:outerShdw>
            </a:effectLst>
          </a:endParaRPr>
        </a:p>
      </dsp:txBody>
      <dsp:txXfrm>
        <a:off x="0" y="860840"/>
        <a:ext cx="10333148" cy="818227"/>
      </dsp:txXfrm>
    </dsp:sp>
    <dsp:sp modelId="{5404AF97-93E8-4541-9F31-C73D65CB2BD6}">
      <dsp:nvSpPr>
        <dsp:cNvPr id="0" name=""/>
        <dsp:cNvSpPr/>
      </dsp:nvSpPr>
      <dsp:spPr>
        <a:xfrm>
          <a:off x="0" y="1719979"/>
          <a:ext cx="10333148" cy="818227"/>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just" defTabSz="889000">
            <a:lnSpc>
              <a:spcPct val="90000"/>
            </a:lnSpc>
            <a:spcBef>
              <a:spcPct val="0"/>
            </a:spcBef>
            <a:spcAft>
              <a:spcPct val="35000"/>
            </a:spcAft>
            <a:buNone/>
          </a:pPr>
          <a:r>
            <a:rPr lang="en-IN" sz="2000" kern="1200" dirty="0">
              <a:effectLst/>
              <a:latin typeface="Aptos" panose="020B0004020202020204" pitchFamily="34" charset="0"/>
              <a:ea typeface="Aptos" panose="020B0004020202020204" pitchFamily="34" charset="0"/>
              <a:cs typeface="Mangal" panose="02040503050203030202" pitchFamily="18" charset="0"/>
            </a:rPr>
            <a:t>Chief Commissioner of Central Goods and Service Tax V. Safari Retreats Pvt. Ltd [(2024) 23 </a:t>
          </a:r>
          <a:r>
            <a:rPr lang="en-IN" sz="2000" kern="1200" dirty="0" err="1">
              <a:effectLst/>
              <a:latin typeface="Aptos" panose="020B0004020202020204" pitchFamily="34" charset="0"/>
              <a:ea typeface="Aptos" panose="020B0004020202020204" pitchFamily="34" charset="0"/>
              <a:cs typeface="Mangal" panose="02040503050203030202" pitchFamily="18" charset="0"/>
            </a:rPr>
            <a:t>Centax</a:t>
          </a:r>
          <a:r>
            <a:rPr lang="en-IN" sz="2000" kern="1200" dirty="0">
              <a:effectLst/>
              <a:latin typeface="Aptos" panose="020B0004020202020204" pitchFamily="34" charset="0"/>
              <a:ea typeface="Aptos" panose="020B0004020202020204" pitchFamily="34" charset="0"/>
              <a:cs typeface="Mangal" panose="02040503050203030202" pitchFamily="18" charset="0"/>
            </a:rPr>
            <a:t> 62 (S.C.)]</a:t>
          </a:r>
          <a:endParaRPr lang="en-IN" sz="2000" b="0" kern="1200" cap="none" spc="0" dirty="0">
            <a:ln w="0"/>
            <a:effectLst>
              <a:outerShdw blurRad="38100" dist="19050" dir="2700000" algn="tl" rotWithShape="0">
                <a:schemeClr val="dk1">
                  <a:alpha val="40000"/>
                </a:schemeClr>
              </a:outerShdw>
            </a:effectLst>
          </a:endParaRPr>
        </a:p>
      </dsp:txBody>
      <dsp:txXfrm>
        <a:off x="0" y="1719979"/>
        <a:ext cx="10333148" cy="818227"/>
      </dsp:txXfrm>
    </dsp:sp>
    <dsp:sp modelId="{C4DF0FE4-F6EE-4239-AE96-08E1487A7B1F}">
      <dsp:nvSpPr>
        <dsp:cNvPr id="0" name=""/>
        <dsp:cNvSpPr/>
      </dsp:nvSpPr>
      <dsp:spPr>
        <a:xfrm>
          <a:off x="0" y="2579118"/>
          <a:ext cx="10333148" cy="818227"/>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just" defTabSz="889000">
            <a:lnSpc>
              <a:spcPct val="90000"/>
            </a:lnSpc>
            <a:spcBef>
              <a:spcPct val="0"/>
            </a:spcBef>
            <a:spcAft>
              <a:spcPct val="35000"/>
            </a:spcAft>
            <a:buNone/>
          </a:pPr>
          <a:r>
            <a:rPr lang="en-US" sz="2000" kern="1200" dirty="0">
              <a:effectLst/>
              <a:latin typeface="Aptos" panose="020B0004020202020204" pitchFamily="34" charset="0"/>
              <a:ea typeface="Aptos" panose="020B0004020202020204" pitchFamily="34" charset="0"/>
              <a:cs typeface="Mangal" panose="02040503050203030202" pitchFamily="18" charset="0"/>
            </a:rPr>
            <a:t>Commissioner Of C. Ex. &amp; </a:t>
          </a:r>
          <a:r>
            <a:rPr lang="en-US" sz="2000" kern="1200" dirty="0" err="1">
              <a:effectLst/>
              <a:latin typeface="Aptos" panose="020B0004020202020204" pitchFamily="34" charset="0"/>
              <a:ea typeface="Aptos" panose="020B0004020202020204" pitchFamily="34" charset="0"/>
              <a:cs typeface="Mangal" panose="02040503050203030202" pitchFamily="18" charset="0"/>
            </a:rPr>
            <a:t>Cus</a:t>
          </a:r>
          <a:r>
            <a:rPr lang="en-US" sz="2000" kern="1200" dirty="0">
              <a:effectLst/>
              <a:latin typeface="Aptos" panose="020B0004020202020204" pitchFamily="34" charset="0"/>
              <a:ea typeface="Aptos" panose="020B0004020202020204" pitchFamily="34" charset="0"/>
              <a:cs typeface="Mangal" panose="02040503050203030202" pitchFamily="18" charset="0"/>
            </a:rPr>
            <a:t>., Kerala V. Larsen &amp; Toubro Ltd [2015 (39) S.T.R. 913 (S.C.)]</a:t>
          </a:r>
          <a:endParaRPr lang="en-IN" sz="2000" b="0" kern="1200" cap="none" spc="0" dirty="0">
            <a:ln w="0"/>
            <a:effectLst>
              <a:outerShdw blurRad="38100" dist="19050" dir="2700000" algn="tl" rotWithShape="0">
                <a:schemeClr val="dk1">
                  <a:alpha val="40000"/>
                </a:schemeClr>
              </a:outerShdw>
            </a:effectLst>
          </a:endParaRPr>
        </a:p>
      </dsp:txBody>
      <dsp:txXfrm>
        <a:off x="0" y="2579118"/>
        <a:ext cx="10333148" cy="81822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6.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82C5F1-5F30-4C15-A268-236BE1EF34B2}" type="datetimeFigureOut">
              <a:rPr lang="en-IN" smtClean="0"/>
              <a:t>14/12/24</a:t>
            </a:fld>
            <a:endParaRPr lang="en-IN"/>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69020A-F4AC-4FF8-A20D-F5B36027D7DD}" type="slidenum">
              <a:rPr lang="en-IN" smtClean="0"/>
              <a:t>‹#›</a:t>
            </a:fld>
            <a:endParaRPr lang="en-IN"/>
          </a:p>
        </p:txBody>
      </p:sp>
    </p:spTree>
    <p:extLst>
      <p:ext uri="{BB962C8B-B14F-4D97-AF65-F5344CB8AC3E}">
        <p14:creationId xmlns:p14="http://schemas.microsoft.com/office/powerpoint/2010/main" val="3772837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169020A-F4AC-4FF8-A20D-F5B36027D7DD}" type="slidenum">
              <a:rPr lang="en-IN" smtClean="0"/>
              <a:t>4</a:t>
            </a:fld>
            <a:endParaRPr lang="en-IN"/>
          </a:p>
        </p:txBody>
      </p:sp>
    </p:spTree>
    <p:extLst>
      <p:ext uri="{BB962C8B-B14F-4D97-AF65-F5344CB8AC3E}">
        <p14:creationId xmlns:p14="http://schemas.microsoft.com/office/powerpoint/2010/main" val="15745080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1590B4F-82C9-4135-A74A-D8A5686D2DB7}" type="slidenum">
              <a:rPr lang="en-US" smtClean="0"/>
              <a:t>28</a:t>
            </a:fld>
            <a:endParaRPr lang="en-US"/>
          </a:p>
        </p:txBody>
      </p:sp>
    </p:spTree>
    <p:extLst>
      <p:ext uri="{BB962C8B-B14F-4D97-AF65-F5344CB8AC3E}">
        <p14:creationId xmlns:p14="http://schemas.microsoft.com/office/powerpoint/2010/main" val="844083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1013C-D3B0-DE00-027A-8E60A8B054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6D8C89-493C-1499-7D52-EB9F280200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CF8BB9-C250-55B0-96BD-9ADA0817FF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B8A4D2-E370-B500-30FA-56002930C53D}"/>
              </a:ext>
            </a:extLst>
          </p:cNvPr>
          <p:cNvSpPr>
            <a:spLocks noGrp="1"/>
          </p:cNvSpPr>
          <p:nvPr>
            <p:ph type="sldNum" sz="quarter" idx="5"/>
          </p:nvPr>
        </p:nvSpPr>
        <p:spPr/>
        <p:txBody>
          <a:bodyPr/>
          <a:lstStyle/>
          <a:p>
            <a:fld id="{B169020A-F4AC-4FF8-A20D-F5B36027D7DD}" type="slidenum">
              <a:rPr lang="en-IN" smtClean="0"/>
              <a:t>5</a:t>
            </a:fld>
            <a:endParaRPr lang="en-IN"/>
          </a:p>
        </p:txBody>
      </p:sp>
    </p:spTree>
    <p:extLst>
      <p:ext uri="{BB962C8B-B14F-4D97-AF65-F5344CB8AC3E}">
        <p14:creationId xmlns:p14="http://schemas.microsoft.com/office/powerpoint/2010/main" val="2779217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ED24F-2197-15C4-71E1-7BC379B96F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3E253D-A8B3-893D-4F15-1FFD946C46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0DB152-08AB-8E76-ED88-289E71FD39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D5EFF9-8F4A-46B8-14EC-7D286A0DBDB3}"/>
              </a:ext>
            </a:extLst>
          </p:cNvPr>
          <p:cNvSpPr>
            <a:spLocks noGrp="1"/>
          </p:cNvSpPr>
          <p:nvPr>
            <p:ph type="sldNum" sz="quarter" idx="5"/>
          </p:nvPr>
        </p:nvSpPr>
        <p:spPr/>
        <p:txBody>
          <a:bodyPr/>
          <a:lstStyle/>
          <a:p>
            <a:fld id="{B169020A-F4AC-4FF8-A20D-F5B36027D7DD}" type="slidenum">
              <a:rPr lang="en-IN" smtClean="0"/>
              <a:t>6</a:t>
            </a:fld>
            <a:endParaRPr lang="en-IN"/>
          </a:p>
        </p:txBody>
      </p:sp>
    </p:spTree>
    <p:extLst>
      <p:ext uri="{BB962C8B-B14F-4D97-AF65-F5344CB8AC3E}">
        <p14:creationId xmlns:p14="http://schemas.microsoft.com/office/powerpoint/2010/main" val="3385251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C6EEC-B66A-C656-54D0-C1248695E2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FB60BD-3E09-17B0-0904-662A43EFE5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06EBAB-F5B1-A27B-2DF1-66ECCE95D5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E58EF0-D1FA-B0B5-9158-EEA7DF24797A}"/>
              </a:ext>
            </a:extLst>
          </p:cNvPr>
          <p:cNvSpPr>
            <a:spLocks noGrp="1"/>
          </p:cNvSpPr>
          <p:nvPr>
            <p:ph type="sldNum" sz="quarter" idx="5"/>
          </p:nvPr>
        </p:nvSpPr>
        <p:spPr/>
        <p:txBody>
          <a:bodyPr/>
          <a:lstStyle/>
          <a:p>
            <a:fld id="{B169020A-F4AC-4FF8-A20D-F5B36027D7DD}" type="slidenum">
              <a:rPr lang="en-IN" smtClean="0"/>
              <a:t>7</a:t>
            </a:fld>
            <a:endParaRPr lang="en-IN"/>
          </a:p>
        </p:txBody>
      </p:sp>
    </p:spTree>
    <p:extLst>
      <p:ext uri="{BB962C8B-B14F-4D97-AF65-F5344CB8AC3E}">
        <p14:creationId xmlns:p14="http://schemas.microsoft.com/office/powerpoint/2010/main" val="3800921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39F4D-62AE-AD2A-6893-C47E05F88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F0C046-DC5F-543A-0B59-AB495B42ED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56159D-C982-8EFE-55FF-C6C7AFAB8A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83B62E-6F76-FD8D-A8AB-7C750CC814E0}"/>
              </a:ext>
            </a:extLst>
          </p:cNvPr>
          <p:cNvSpPr>
            <a:spLocks noGrp="1"/>
          </p:cNvSpPr>
          <p:nvPr>
            <p:ph type="sldNum" sz="quarter" idx="5"/>
          </p:nvPr>
        </p:nvSpPr>
        <p:spPr/>
        <p:txBody>
          <a:bodyPr/>
          <a:lstStyle/>
          <a:p>
            <a:fld id="{B169020A-F4AC-4FF8-A20D-F5B36027D7DD}" type="slidenum">
              <a:rPr lang="en-IN" smtClean="0"/>
              <a:t>8</a:t>
            </a:fld>
            <a:endParaRPr lang="en-IN"/>
          </a:p>
        </p:txBody>
      </p:sp>
    </p:spTree>
    <p:extLst>
      <p:ext uri="{BB962C8B-B14F-4D97-AF65-F5344CB8AC3E}">
        <p14:creationId xmlns:p14="http://schemas.microsoft.com/office/powerpoint/2010/main" val="2424525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E4E2E-D9FC-BD3E-5AAC-3E9F29B1D5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707B27-C305-62EE-A3D3-01960F7314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433EAC-66EF-CE93-6373-8AA8B083FC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1F0F8F-B2A5-00F0-3FBF-90EEC344AE57}"/>
              </a:ext>
            </a:extLst>
          </p:cNvPr>
          <p:cNvSpPr>
            <a:spLocks noGrp="1"/>
          </p:cNvSpPr>
          <p:nvPr>
            <p:ph type="sldNum" sz="quarter" idx="5"/>
          </p:nvPr>
        </p:nvSpPr>
        <p:spPr/>
        <p:txBody>
          <a:bodyPr/>
          <a:lstStyle/>
          <a:p>
            <a:fld id="{B169020A-F4AC-4FF8-A20D-F5B36027D7DD}" type="slidenum">
              <a:rPr lang="en-IN" smtClean="0"/>
              <a:t>9</a:t>
            </a:fld>
            <a:endParaRPr lang="en-IN"/>
          </a:p>
        </p:txBody>
      </p:sp>
    </p:spTree>
    <p:extLst>
      <p:ext uri="{BB962C8B-B14F-4D97-AF65-F5344CB8AC3E}">
        <p14:creationId xmlns:p14="http://schemas.microsoft.com/office/powerpoint/2010/main" val="2934219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169020A-F4AC-4FF8-A20D-F5B36027D7DD}" type="slidenum">
              <a:rPr lang="en-IN" smtClean="0"/>
              <a:pPr/>
              <a:t>25</a:t>
            </a:fld>
            <a:endParaRPr lang="en-IN"/>
          </a:p>
        </p:txBody>
      </p:sp>
    </p:spTree>
    <p:extLst>
      <p:ext uri="{BB962C8B-B14F-4D97-AF65-F5344CB8AC3E}">
        <p14:creationId xmlns:p14="http://schemas.microsoft.com/office/powerpoint/2010/main" val="11099917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169020A-F4AC-4FF8-A20D-F5B36027D7DD}" type="slidenum">
              <a:rPr lang="en-IN" smtClean="0"/>
              <a:pPr/>
              <a:t>26</a:t>
            </a:fld>
            <a:endParaRPr lang="en-IN"/>
          </a:p>
        </p:txBody>
      </p:sp>
    </p:spTree>
    <p:extLst>
      <p:ext uri="{BB962C8B-B14F-4D97-AF65-F5344CB8AC3E}">
        <p14:creationId xmlns:p14="http://schemas.microsoft.com/office/powerpoint/2010/main" val="2060440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p>
        </p:txBody>
      </p:sp>
      <p:sp>
        <p:nvSpPr>
          <p:cNvPr id="706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B550F5-A9C6-4C1C-8712-E2FA712F4629}" type="slidenum">
              <a:rPr lang="en-IN" smtClean="0"/>
              <a:pPr fontAlgn="base">
                <a:spcBef>
                  <a:spcPct val="0"/>
                </a:spcBef>
                <a:spcAft>
                  <a:spcPct val="0"/>
                </a:spcAft>
                <a:defRPr/>
              </a:pPr>
              <a:t>27</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1"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D52B25-32C9-4A42-905B-2B7080DF7E48}" type="datetime1">
              <a:rPr lang="en-IN" smtClean="0"/>
              <a:t>14/12/24</a:t>
            </a:fld>
            <a:endParaRPr lang="en-US"/>
          </a:p>
        </p:txBody>
      </p:sp>
      <p:sp>
        <p:nvSpPr>
          <p:cNvPr id="12"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13"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099260-DBC8-4BCA-89F1-9FE5E387DEB1}" type="datetime1">
              <a:rPr lang="en-IN" smtClean="0"/>
              <a:t>14/12/24</a:t>
            </a:fld>
            <a:endParaRPr lang="en-US"/>
          </a:p>
        </p:txBody>
      </p:sp>
      <p:sp>
        <p:nvSpPr>
          <p:cNvPr id="8"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9"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C7CE4-D01F-4C40-BFFD-BB44484EE197}" type="datetime1">
              <a:rPr lang="en-IN" smtClean="0"/>
              <a:t>14/12/24</a:t>
            </a:fld>
            <a:endParaRPr lang="en-US"/>
          </a:p>
        </p:txBody>
      </p:sp>
      <p:sp>
        <p:nvSpPr>
          <p:cNvPr id="8"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9"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10972800" cy="609600"/>
          </a:xfrm>
        </p:spPr>
        <p:txBody>
          <a:bodyPr>
            <a:normAutofit/>
          </a:bodyPr>
          <a:lstStyle>
            <a:lvl1pPr>
              <a:defRPr sz="2800">
                <a:solidFill>
                  <a:srgbClr val="FF3399"/>
                </a:solidFill>
              </a:defRPr>
            </a:lvl1pPr>
          </a:lstStyle>
          <a:p>
            <a:r>
              <a:rPr lang="en-US" dirty="0"/>
              <a:t>Click to edit Master title style</a:t>
            </a:r>
          </a:p>
        </p:txBody>
      </p:sp>
      <p:sp>
        <p:nvSpPr>
          <p:cNvPr id="3" name="Content Placeholder 2"/>
          <p:cNvSpPr>
            <a:spLocks noGrp="1"/>
          </p:cNvSpPr>
          <p:nvPr>
            <p:ph idx="1"/>
          </p:nvPr>
        </p:nvSpPr>
        <p:spPr>
          <a:xfrm>
            <a:off x="609600" y="1143000"/>
            <a:ext cx="10972800" cy="5029200"/>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ABC7CB-2155-4E8C-8B53-83C108C18476}" type="datetime1">
              <a:rPr lang="en-IN" smtClean="0"/>
              <a:t>14/12/24</a:t>
            </a:fld>
            <a:endParaRPr lang="en-US"/>
          </a:p>
        </p:txBody>
      </p:sp>
      <p:sp>
        <p:nvSpPr>
          <p:cNvPr id="8"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9"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F42B1C-A769-4512-AA65-E7C474ECFCEA}" type="datetime1">
              <a:rPr lang="en-IN" smtClean="0"/>
              <a:t>14/12/24</a:t>
            </a:fld>
            <a:endParaRPr lang="en-US"/>
          </a:p>
        </p:txBody>
      </p:sp>
      <p:sp>
        <p:nvSpPr>
          <p:cNvPr id="8"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9"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10"/>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4D0D7D-B5FD-4C7A-871C-723EDA33DEA8}" type="datetime1">
              <a:rPr lang="en-IN" smtClean="0"/>
              <a:t>14/12/24</a:t>
            </a:fld>
            <a:endParaRPr lang="en-US"/>
          </a:p>
        </p:txBody>
      </p:sp>
      <p:sp>
        <p:nvSpPr>
          <p:cNvPr id="9"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10"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p:cNvSpPr>
            <a:spLocks noGrp="1"/>
          </p:cNvSpPr>
          <p:nvPr>
            <p:ph type="dt" sz="half" idx="10"/>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A8125B-4CDA-4342-B0AA-E4A0C20AC31C}" type="datetime1">
              <a:rPr lang="en-IN" smtClean="0"/>
              <a:t>14/12/24</a:t>
            </a:fld>
            <a:endParaRPr lang="en-US"/>
          </a:p>
        </p:txBody>
      </p:sp>
      <p:sp>
        <p:nvSpPr>
          <p:cNvPr id="11" name="Footer Placeholder 4"/>
          <p:cNvSpPr>
            <a:spLocks noGrp="1"/>
          </p:cNvSpPr>
          <p:nvPr>
            <p:ph type="ftr" sz="quarter" idx="11"/>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12" name="Slide Number Placeholder 5"/>
          <p:cNvSpPr>
            <a:spLocks noGrp="1"/>
          </p:cNvSpPr>
          <p:nvPr>
            <p:ph type="sldNum" sz="quarter" idx="12"/>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86AD1E-0FF2-4DD5-9E69-6930DF477E9E}" type="datetime1">
              <a:rPr lang="en-IN" smtClean="0"/>
              <a:t>14/12/24</a:t>
            </a:fld>
            <a:endParaRPr lang="en-US"/>
          </a:p>
        </p:txBody>
      </p:sp>
      <p:sp>
        <p:nvSpPr>
          <p:cNvPr id="7"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8"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20AA6F-1B9C-45DE-B3FC-59595FB100A2}" type="datetime1">
              <a:rPr lang="en-IN" smtClean="0"/>
              <a:t>14/12/24</a:t>
            </a:fld>
            <a:endParaRPr lang="en-US" dirty="0"/>
          </a:p>
        </p:txBody>
      </p:sp>
      <p:sp>
        <p:nvSpPr>
          <p:cNvPr id="6"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7"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3"/>
          <p:cNvSpPr>
            <a:spLocks noGrp="1"/>
          </p:cNvSpPr>
          <p:nvPr>
            <p:ph type="dt" sz="half" idx="10"/>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A22063-B013-411A-A0A2-9999EABF5282}" type="datetime1">
              <a:rPr lang="en-IN" smtClean="0"/>
              <a:t>14/12/24</a:t>
            </a:fld>
            <a:endParaRPr lang="en-US"/>
          </a:p>
        </p:txBody>
      </p:sp>
      <p:sp>
        <p:nvSpPr>
          <p:cNvPr id="9"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10"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3"/>
          <p:cNvSpPr>
            <a:spLocks noGrp="1"/>
          </p:cNvSpPr>
          <p:nvPr>
            <p:ph type="dt" sz="half" idx="10"/>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F4D677-DD3F-4934-8514-49164898141D}" type="datetime1">
              <a:rPr lang="en-IN" smtClean="0"/>
              <a:t>14/12/24</a:t>
            </a:fld>
            <a:endParaRPr lang="en-US"/>
          </a:p>
        </p:txBody>
      </p:sp>
      <p:sp>
        <p:nvSpPr>
          <p:cNvPr id="9"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10"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619D08-37F1-42BA-B83A-688488596D51}" type="datetime1">
              <a:rPr lang="en-IN" smtClean="0"/>
              <a:t>14/12/24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Jayesh Gogri</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5F3F15-D7DB-49A2-8749-620FF2427B8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p:txStyles>
    <p:titleStyle>
      <a:lvl1pPr algn="ctr" defTabSz="914400" rtl="0" eaLnBrk="1" latinLnBrk="0" hangingPunct="1">
        <a:spcBef>
          <a:spcPct val="0"/>
        </a:spcBef>
        <a:buNone/>
        <a:defRPr sz="4400" kern="1200">
          <a:solidFill>
            <a:srgbClr val="FF3399"/>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3.png"/><Relationship Id="rId18" Type="http://schemas.openxmlformats.org/officeDocument/2006/relationships/hyperlink" Target="https://www.instagram.com/?hl=en" TargetMode="External"/><Relationship Id="rId3" Type="http://schemas.openxmlformats.org/officeDocument/2006/relationships/hyperlink" Target="mailto:info@gscintime.com" TargetMode="External"/><Relationship Id="rId7" Type="http://schemas.openxmlformats.org/officeDocument/2006/relationships/image" Target="../media/image9.png"/><Relationship Id="rId12" Type="http://schemas.openxmlformats.org/officeDocument/2006/relationships/hyperlink" Target="https://twitter.com/gscintime" TargetMode="External"/><Relationship Id="rId17" Type="http://schemas.openxmlformats.org/officeDocument/2006/relationships/image" Target="../media/image15.jpeg"/><Relationship Id="rId2" Type="http://schemas.openxmlformats.org/officeDocument/2006/relationships/notesSlide" Target="../notesSlides/notesSlide10.xml"/><Relationship Id="rId16" Type="http://schemas.openxmlformats.org/officeDocument/2006/relationships/hyperlink" Target="https://in.linkedin.com/company/gsc-intime-services-pvt-ltd" TargetMode="Externa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2.png"/><Relationship Id="rId5" Type="http://schemas.openxmlformats.org/officeDocument/2006/relationships/image" Target="../media/image7.png"/><Relationship Id="rId15" Type="http://schemas.openxmlformats.org/officeDocument/2006/relationships/image" Target="../media/image14.png"/><Relationship Id="rId10" Type="http://schemas.openxmlformats.org/officeDocument/2006/relationships/hyperlink" Target="https://www.facebook.com/Gscintime/" TargetMode="External"/><Relationship Id="rId19" Type="http://schemas.openxmlformats.org/officeDocument/2006/relationships/image" Target="../media/image16.jpeg"/><Relationship Id="rId4" Type="http://schemas.openxmlformats.org/officeDocument/2006/relationships/hyperlink" Target="mailto:jayeshgogri@gscintime.com" TargetMode="External"/><Relationship Id="rId9" Type="http://schemas.openxmlformats.org/officeDocument/2006/relationships/image" Target="../media/image11.jpeg"/><Relationship Id="rId14" Type="http://schemas.openxmlformats.org/officeDocument/2006/relationships/hyperlink" Target="https://www.youtube.com/channel/UCBUlPlF1FQ0VjfK6yHMrHf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Best Place for Real Estate Investment in Mumbai - Is Thane a Good Place to  Invest">
            <a:extLst>
              <a:ext uri="{FF2B5EF4-FFF2-40B4-BE49-F238E27FC236}">
                <a16:creationId xmlns:a16="http://schemas.microsoft.com/office/drawing/2014/main" id="{5AC4AADF-E34B-5453-A49B-F82AF8824931}"/>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l="10331" r="7892" b="1"/>
          <a:stretch/>
        </p:blipFill>
        <p:spPr bwMode="auto">
          <a:xfrm>
            <a:off x="12366" y="27385"/>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2E60F91-2C3B-4802-8544-86D517FD83EC}"/>
              </a:ext>
            </a:extLst>
          </p:cNvPr>
          <p:cNvSpPr>
            <a:spLocks noGrp="1"/>
          </p:cNvSpPr>
          <p:nvPr>
            <p:ph type="ctrTitle"/>
          </p:nvPr>
        </p:nvSpPr>
        <p:spPr>
          <a:xfrm>
            <a:off x="1524000" y="1122362"/>
            <a:ext cx="9144000" cy="2900518"/>
          </a:xfrm>
        </p:spPr>
        <p:txBody>
          <a:bodyPr>
            <a:normAutofit/>
          </a:bodyPr>
          <a:lstStyle/>
          <a:p>
            <a:r>
              <a:rPr lang="en-IN" b="1" dirty="0"/>
              <a:t>GST on Real Estate</a:t>
            </a:r>
          </a:p>
        </p:txBody>
      </p:sp>
      <p:sp>
        <p:nvSpPr>
          <p:cNvPr id="3" name="Subtitle 2">
            <a:extLst>
              <a:ext uri="{FF2B5EF4-FFF2-40B4-BE49-F238E27FC236}">
                <a16:creationId xmlns:a16="http://schemas.microsoft.com/office/drawing/2014/main" id="{3F0D71A1-D632-4834-8948-99E53B26B056}"/>
              </a:ext>
            </a:extLst>
          </p:cNvPr>
          <p:cNvSpPr>
            <a:spLocks noGrp="1"/>
          </p:cNvSpPr>
          <p:nvPr>
            <p:ph type="subTitle" idx="1"/>
          </p:nvPr>
        </p:nvSpPr>
        <p:spPr>
          <a:xfrm>
            <a:off x="1524000" y="3861048"/>
            <a:ext cx="9144000" cy="2016224"/>
          </a:xfrm>
        </p:spPr>
        <p:txBody>
          <a:bodyPr>
            <a:normAutofit fontScale="77500" lnSpcReduction="20000"/>
          </a:bodyPr>
          <a:lstStyle/>
          <a:p>
            <a:pPr>
              <a:lnSpc>
                <a:spcPct val="90000"/>
              </a:lnSpc>
            </a:pPr>
            <a:r>
              <a:rPr lang="en-IN" sz="2900" b="1" dirty="0">
                <a:solidFill>
                  <a:srgbClr val="FFFFFF"/>
                </a:solidFill>
              </a:rPr>
              <a:t>By Jayesh Gogri </a:t>
            </a:r>
          </a:p>
          <a:p>
            <a:pPr>
              <a:lnSpc>
                <a:spcPct val="90000"/>
              </a:lnSpc>
            </a:pPr>
            <a:endParaRPr lang="en-IN" sz="2900" b="1" dirty="0">
              <a:solidFill>
                <a:srgbClr val="FFFFFF"/>
              </a:solidFill>
            </a:endParaRPr>
          </a:p>
          <a:p>
            <a:pPr>
              <a:lnSpc>
                <a:spcPct val="90000"/>
              </a:lnSpc>
            </a:pPr>
            <a:r>
              <a:rPr lang="en-IN" sz="2900" b="1" dirty="0">
                <a:solidFill>
                  <a:srgbClr val="FFFFFF"/>
                </a:solidFill>
              </a:rPr>
              <a:t>REAL ESTATE SUMMIT 2024</a:t>
            </a:r>
          </a:p>
          <a:p>
            <a:pPr>
              <a:lnSpc>
                <a:spcPct val="90000"/>
              </a:lnSpc>
            </a:pPr>
            <a:r>
              <a:rPr lang="en-IN" sz="2900" b="1" dirty="0">
                <a:solidFill>
                  <a:srgbClr val="FFFFFF"/>
                </a:solidFill>
              </a:rPr>
              <a:t>ACAE</a:t>
            </a:r>
          </a:p>
          <a:p>
            <a:pPr>
              <a:lnSpc>
                <a:spcPct val="90000"/>
              </a:lnSpc>
            </a:pPr>
            <a:r>
              <a:rPr lang="en-IN" sz="2900" b="1" dirty="0">
                <a:solidFill>
                  <a:srgbClr val="FFFFFF"/>
                </a:solidFill>
              </a:rPr>
              <a:t>Hotel Park, Kolkata</a:t>
            </a:r>
          </a:p>
          <a:p>
            <a:pPr>
              <a:lnSpc>
                <a:spcPct val="90000"/>
              </a:lnSpc>
            </a:pPr>
            <a:r>
              <a:rPr lang="en-IN" sz="2900" b="1" dirty="0">
                <a:solidFill>
                  <a:srgbClr val="FFFFFF"/>
                </a:solidFill>
              </a:rPr>
              <a:t>14</a:t>
            </a:r>
            <a:r>
              <a:rPr lang="en-IN" sz="2900" b="1" baseline="30000" dirty="0">
                <a:solidFill>
                  <a:srgbClr val="FFFFFF"/>
                </a:solidFill>
              </a:rPr>
              <a:t>th</a:t>
            </a:r>
            <a:r>
              <a:rPr lang="en-IN" sz="2900" b="1" dirty="0">
                <a:solidFill>
                  <a:srgbClr val="FFFFFF"/>
                </a:solidFill>
              </a:rPr>
              <a:t> December, 2024</a:t>
            </a:r>
            <a:endParaRPr lang="en-IN" sz="1400" b="1" dirty="0">
              <a:solidFill>
                <a:srgbClr val="FFFFFF"/>
              </a:solidFill>
            </a:endParaRPr>
          </a:p>
        </p:txBody>
      </p:sp>
    </p:spTree>
    <p:extLst>
      <p:ext uri="{BB962C8B-B14F-4D97-AF65-F5344CB8AC3E}">
        <p14:creationId xmlns:p14="http://schemas.microsoft.com/office/powerpoint/2010/main" val="351967578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491CC-2F13-1EE4-4A01-FE089275D2C9}"/>
              </a:ext>
            </a:extLst>
          </p:cNvPr>
          <p:cNvSpPr>
            <a:spLocks noGrp="1"/>
          </p:cNvSpPr>
          <p:nvPr>
            <p:ph type="title"/>
          </p:nvPr>
        </p:nvSpPr>
        <p:spPr/>
        <p:txBody>
          <a:bodyPr/>
          <a:lstStyle/>
          <a:p>
            <a:r>
              <a:rPr lang="en-US" dirty="0"/>
              <a:t>…Land Acquisition…</a:t>
            </a:r>
          </a:p>
        </p:txBody>
      </p:sp>
      <p:sp>
        <p:nvSpPr>
          <p:cNvPr id="3" name="Content Placeholder 2">
            <a:extLst>
              <a:ext uri="{FF2B5EF4-FFF2-40B4-BE49-F238E27FC236}">
                <a16:creationId xmlns:a16="http://schemas.microsoft.com/office/drawing/2014/main" id="{67CF156B-1B1A-A0BD-80C3-F8F343C428D9}"/>
              </a:ext>
            </a:extLst>
          </p:cNvPr>
          <p:cNvSpPr>
            <a:spLocks noGrp="1"/>
          </p:cNvSpPr>
          <p:nvPr>
            <p:ph idx="1"/>
          </p:nvPr>
        </p:nvSpPr>
        <p:spPr/>
        <p:txBody>
          <a:bodyPr>
            <a:normAutofit/>
          </a:bodyPr>
          <a:lstStyle/>
          <a:p>
            <a:r>
              <a:rPr lang="en-US" dirty="0"/>
              <a:t>Joint Development</a:t>
            </a:r>
          </a:p>
          <a:p>
            <a:pPr lvl="1"/>
            <a:r>
              <a:rPr lang="en-US" dirty="0"/>
              <a:t>Revenue Sharing</a:t>
            </a:r>
          </a:p>
          <a:p>
            <a:pPr lvl="2"/>
            <a:r>
              <a:rPr lang="en-US" dirty="0"/>
              <a:t>Transaction in Money</a:t>
            </a:r>
          </a:p>
          <a:p>
            <a:pPr lvl="1"/>
            <a:endParaRPr lang="en-US" dirty="0"/>
          </a:p>
        </p:txBody>
      </p:sp>
      <p:graphicFrame>
        <p:nvGraphicFramePr>
          <p:cNvPr id="7" name="Diagram 6">
            <a:extLst>
              <a:ext uri="{FF2B5EF4-FFF2-40B4-BE49-F238E27FC236}">
                <a16:creationId xmlns:a16="http://schemas.microsoft.com/office/drawing/2014/main" id="{40493CEA-46A6-3838-D8F9-35F50F1E0915}"/>
              </a:ext>
            </a:extLst>
          </p:cNvPr>
          <p:cNvGraphicFramePr/>
          <p:nvPr>
            <p:extLst>
              <p:ext uri="{D42A27DB-BD31-4B8C-83A1-F6EECF244321}">
                <p14:modId xmlns:p14="http://schemas.microsoft.com/office/powerpoint/2010/main" val="346740526"/>
              </p:ext>
            </p:extLst>
          </p:nvPr>
        </p:nvGraphicFramePr>
        <p:xfrm>
          <a:off x="1847528" y="2420888"/>
          <a:ext cx="9433048" cy="36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Date Placeholder 7">
            <a:extLst>
              <a:ext uri="{FF2B5EF4-FFF2-40B4-BE49-F238E27FC236}">
                <a16:creationId xmlns:a16="http://schemas.microsoft.com/office/drawing/2014/main" id="{BBAAD2D8-1B49-3F19-52D9-355D0F32600D}"/>
              </a:ext>
            </a:extLst>
          </p:cNvPr>
          <p:cNvSpPr>
            <a:spLocks noGrp="1"/>
          </p:cNvSpPr>
          <p:nvPr>
            <p:ph type="dt" sz="half" idx="2"/>
          </p:nvPr>
        </p:nvSpPr>
        <p:spPr/>
        <p:txBody>
          <a:bodyPr/>
          <a:lstStyle/>
          <a:p>
            <a:fld id="{54587CE3-F83E-49ED-95EB-9742FB3E9C4E}" type="datetime1">
              <a:rPr lang="en-IN" smtClean="0"/>
              <a:t>14/12/24</a:t>
            </a:fld>
            <a:endParaRPr lang="en-US"/>
          </a:p>
        </p:txBody>
      </p:sp>
      <p:sp>
        <p:nvSpPr>
          <p:cNvPr id="9" name="Footer Placeholder 8">
            <a:extLst>
              <a:ext uri="{FF2B5EF4-FFF2-40B4-BE49-F238E27FC236}">
                <a16:creationId xmlns:a16="http://schemas.microsoft.com/office/drawing/2014/main" id="{3AB3E603-95B4-A8B5-04DD-A3D757CF8113}"/>
              </a:ext>
            </a:extLst>
          </p:cNvPr>
          <p:cNvSpPr>
            <a:spLocks noGrp="1"/>
          </p:cNvSpPr>
          <p:nvPr>
            <p:ph type="ftr" sz="quarter" idx="3"/>
          </p:nvPr>
        </p:nvSpPr>
        <p:spPr/>
        <p:txBody>
          <a:bodyPr/>
          <a:lstStyle/>
          <a:p>
            <a:r>
              <a:rPr lang="en-US"/>
              <a:t>CA Jayesh Gogri</a:t>
            </a:r>
          </a:p>
        </p:txBody>
      </p:sp>
      <p:sp>
        <p:nvSpPr>
          <p:cNvPr id="10" name="Slide Number Placeholder 9">
            <a:extLst>
              <a:ext uri="{FF2B5EF4-FFF2-40B4-BE49-F238E27FC236}">
                <a16:creationId xmlns:a16="http://schemas.microsoft.com/office/drawing/2014/main" id="{35466753-ADD3-40B9-0F63-343F85750AE4}"/>
              </a:ext>
            </a:extLst>
          </p:cNvPr>
          <p:cNvSpPr>
            <a:spLocks noGrp="1"/>
          </p:cNvSpPr>
          <p:nvPr>
            <p:ph type="sldNum" sz="quarter" idx="4"/>
          </p:nvPr>
        </p:nvSpPr>
        <p:spPr/>
        <p:txBody>
          <a:bodyPr/>
          <a:lstStyle/>
          <a:p>
            <a:fld id="{0B5F3F15-D7DB-49A2-8749-620FF2427B8F}" type="slidenum">
              <a:rPr lang="en-US" smtClean="0"/>
              <a:pPr/>
              <a:t>10</a:t>
            </a:fld>
            <a:endParaRPr lang="en-US"/>
          </a:p>
        </p:txBody>
      </p:sp>
    </p:spTree>
    <p:extLst>
      <p:ext uri="{BB962C8B-B14F-4D97-AF65-F5344CB8AC3E}">
        <p14:creationId xmlns:p14="http://schemas.microsoft.com/office/powerpoint/2010/main" val="4827426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0E4D1-EBBC-37AB-E0A9-D9E60C2460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1F3632-3304-0110-E7F2-1C6C7C0C11F1}"/>
              </a:ext>
            </a:extLst>
          </p:cNvPr>
          <p:cNvSpPr>
            <a:spLocks noGrp="1"/>
          </p:cNvSpPr>
          <p:nvPr>
            <p:ph type="title"/>
          </p:nvPr>
        </p:nvSpPr>
        <p:spPr/>
        <p:txBody>
          <a:bodyPr/>
          <a:lstStyle/>
          <a:p>
            <a:r>
              <a:rPr lang="en-US" dirty="0"/>
              <a:t>…Land Acquisition…</a:t>
            </a:r>
          </a:p>
        </p:txBody>
      </p:sp>
      <p:sp>
        <p:nvSpPr>
          <p:cNvPr id="3" name="Content Placeholder 2">
            <a:extLst>
              <a:ext uri="{FF2B5EF4-FFF2-40B4-BE49-F238E27FC236}">
                <a16:creationId xmlns:a16="http://schemas.microsoft.com/office/drawing/2014/main" id="{696A7014-0B99-51C1-A8BF-B0108BB11BA0}"/>
              </a:ext>
            </a:extLst>
          </p:cNvPr>
          <p:cNvSpPr>
            <a:spLocks noGrp="1"/>
          </p:cNvSpPr>
          <p:nvPr>
            <p:ph idx="1"/>
          </p:nvPr>
        </p:nvSpPr>
        <p:spPr>
          <a:xfrm>
            <a:off x="609600" y="1052736"/>
            <a:ext cx="10972800" cy="5119464"/>
          </a:xfrm>
        </p:spPr>
        <p:txBody>
          <a:bodyPr>
            <a:normAutofit/>
          </a:bodyPr>
          <a:lstStyle/>
          <a:p>
            <a:r>
              <a:rPr lang="en-US" sz="2800" dirty="0"/>
              <a:t>Joint Development</a:t>
            </a:r>
          </a:p>
          <a:p>
            <a:pPr lvl="1"/>
            <a:endParaRPr lang="en-IN" sz="1800" i="1" kern="100" dirty="0">
              <a:latin typeface="Aptos" panose="020B0004020202020204" pitchFamily="34" charset="0"/>
              <a:ea typeface="Aptos" panose="020B0004020202020204" pitchFamily="34" charset="0"/>
              <a:cs typeface="Mangal" panose="02040503050203030202" pitchFamily="18" charset="0"/>
            </a:endParaRPr>
          </a:p>
        </p:txBody>
      </p:sp>
      <p:graphicFrame>
        <p:nvGraphicFramePr>
          <p:cNvPr id="7" name="Diagram 6">
            <a:extLst>
              <a:ext uri="{FF2B5EF4-FFF2-40B4-BE49-F238E27FC236}">
                <a16:creationId xmlns:a16="http://schemas.microsoft.com/office/drawing/2014/main" id="{1D853569-F321-520A-B059-AEE1C1DCDD86}"/>
              </a:ext>
            </a:extLst>
          </p:cNvPr>
          <p:cNvGraphicFramePr/>
          <p:nvPr>
            <p:extLst>
              <p:ext uri="{D42A27DB-BD31-4B8C-83A1-F6EECF244321}">
                <p14:modId xmlns:p14="http://schemas.microsoft.com/office/powerpoint/2010/main" val="2826697864"/>
              </p:ext>
            </p:extLst>
          </p:nvPr>
        </p:nvGraphicFramePr>
        <p:xfrm>
          <a:off x="1055440" y="1580935"/>
          <a:ext cx="10297144" cy="4790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Date Placeholder 7">
            <a:extLst>
              <a:ext uri="{FF2B5EF4-FFF2-40B4-BE49-F238E27FC236}">
                <a16:creationId xmlns:a16="http://schemas.microsoft.com/office/drawing/2014/main" id="{F8107F48-5F79-5DB0-FE3A-FCD324EDE452}"/>
              </a:ext>
            </a:extLst>
          </p:cNvPr>
          <p:cNvSpPr>
            <a:spLocks noGrp="1"/>
          </p:cNvSpPr>
          <p:nvPr>
            <p:ph type="dt" sz="half" idx="2"/>
          </p:nvPr>
        </p:nvSpPr>
        <p:spPr/>
        <p:txBody>
          <a:bodyPr/>
          <a:lstStyle/>
          <a:p>
            <a:fld id="{EBED0216-97EE-4959-91AE-81DBF6BABDF8}" type="datetime1">
              <a:rPr lang="en-IN" smtClean="0"/>
              <a:t>14/12/24</a:t>
            </a:fld>
            <a:endParaRPr lang="en-US"/>
          </a:p>
        </p:txBody>
      </p:sp>
      <p:sp>
        <p:nvSpPr>
          <p:cNvPr id="9" name="Footer Placeholder 8">
            <a:extLst>
              <a:ext uri="{FF2B5EF4-FFF2-40B4-BE49-F238E27FC236}">
                <a16:creationId xmlns:a16="http://schemas.microsoft.com/office/drawing/2014/main" id="{D1DBC93A-3C59-3848-6A03-7D9FE98CD322}"/>
              </a:ext>
            </a:extLst>
          </p:cNvPr>
          <p:cNvSpPr>
            <a:spLocks noGrp="1"/>
          </p:cNvSpPr>
          <p:nvPr>
            <p:ph type="ftr" sz="quarter" idx="3"/>
          </p:nvPr>
        </p:nvSpPr>
        <p:spPr/>
        <p:txBody>
          <a:bodyPr/>
          <a:lstStyle/>
          <a:p>
            <a:r>
              <a:rPr lang="en-US"/>
              <a:t>CA Jayesh Gogri</a:t>
            </a:r>
          </a:p>
        </p:txBody>
      </p:sp>
      <p:sp>
        <p:nvSpPr>
          <p:cNvPr id="10" name="Slide Number Placeholder 9">
            <a:extLst>
              <a:ext uri="{FF2B5EF4-FFF2-40B4-BE49-F238E27FC236}">
                <a16:creationId xmlns:a16="http://schemas.microsoft.com/office/drawing/2014/main" id="{0E87398A-1921-9BF4-3D4C-97B041091C39}"/>
              </a:ext>
            </a:extLst>
          </p:cNvPr>
          <p:cNvSpPr>
            <a:spLocks noGrp="1"/>
          </p:cNvSpPr>
          <p:nvPr>
            <p:ph type="sldNum" sz="quarter" idx="4"/>
          </p:nvPr>
        </p:nvSpPr>
        <p:spPr/>
        <p:txBody>
          <a:bodyPr/>
          <a:lstStyle/>
          <a:p>
            <a:fld id="{0B5F3F15-D7DB-49A2-8749-620FF2427B8F}" type="slidenum">
              <a:rPr lang="en-US" smtClean="0"/>
              <a:pPr/>
              <a:t>11</a:t>
            </a:fld>
            <a:endParaRPr lang="en-US"/>
          </a:p>
        </p:txBody>
      </p:sp>
    </p:spTree>
    <p:extLst>
      <p:ext uri="{BB962C8B-B14F-4D97-AF65-F5344CB8AC3E}">
        <p14:creationId xmlns:p14="http://schemas.microsoft.com/office/powerpoint/2010/main" val="29308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A78F3-4575-8292-E1F9-FC7C46ABE7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5305B7-E472-B8F0-C667-7A19E5F324FB}"/>
              </a:ext>
            </a:extLst>
          </p:cNvPr>
          <p:cNvSpPr>
            <a:spLocks noGrp="1"/>
          </p:cNvSpPr>
          <p:nvPr>
            <p:ph type="title"/>
          </p:nvPr>
        </p:nvSpPr>
        <p:spPr/>
        <p:txBody>
          <a:bodyPr/>
          <a:lstStyle/>
          <a:p>
            <a:r>
              <a:rPr lang="en-US" dirty="0"/>
              <a:t>…Land Acquisition…</a:t>
            </a:r>
          </a:p>
        </p:txBody>
      </p:sp>
      <p:sp>
        <p:nvSpPr>
          <p:cNvPr id="3" name="Content Placeholder 2">
            <a:extLst>
              <a:ext uri="{FF2B5EF4-FFF2-40B4-BE49-F238E27FC236}">
                <a16:creationId xmlns:a16="http://schemas.microsoft.com/office/drawing/2014/main" id="{48955919-DC0E-921E-4217-2D4D044FAEF3}"/>
              </a:ext>
            </a:extLst>
          </p:cNvPr>
          <p:cNvSpPr>
            <a:spLocks noGrp="1"/>
          </p:cNvSpPr>
          <p:nvPr>
            <p:ph idx="1"/>
          </p:nvPr>
        </p:nvSpPr>
        <p:spPr/>
        <p:txBody>
          <a:bodyPr>
            <a:normAutofit/>
          </a:bodyPr>
          <a:lstStyle/>
          <a:p>
            <a:pPr algn="just"/>
            <a:r>
              <a:rPr lang="en-US" sz="2800" dirty="0"/>
              <a:t>Joint Development</a:t>
            </a:r>
          </a:p>
          <a:p>
            <a:pPr lvl="1" algn="just"/>
            <a:endParaRPr lang="en-IN" b="1" kern="100" dirty="0">
              <a:solidFill>
                <a:srgbClr val="FF3399"/>
              </a:solidFill>
              <a:latin typeface="Aptos" panose="020B0004020202020204" pitchFamily="34" charset="0"/>
              <a:ea typeface="Aptos" panose="020B0004020202020204" pitchFamily="34" charset="0"/>
              <a:cs typeface="Mangal" panose="02040503050203030202" pitchFamily="18" charset="0"/>
            </a:endParaRPr>
          </a:p>
          <a:p>
            <a:pPr lvl="1" algn="just"/>
            <a:r>
              <a:rPr lang="en-IN" sz="2400" b="1" kern="100" dirty="0">
                <a:solidFill>
                  <a:srgbClr val="FF3399"/>
                </a:solidFill>
                <a:latin typeface="Aptos" panose="020B0004020202020204" pitchFamily="34" charset="0"/>
                <a:ea typeface="Aptos" panose="020B0004020202020204" pitchFamily="34" charset="0"/>
                <a:cs typeface="Mangal" panose="02040503050203030202" pitchFamily="18" charset="0"/>
              </a:rPr>
              <a:t>Section 7 of CGST Act, 2017 - Scope of supply</a:t>
            </a:r>
            <a:endParaRPr lang="en-IN" b="1" kern="100" dirty="0">
              <a:solidFill>
                <a:srgbClr val="FF3399"/>
              </a:solidFill>
              <a:latin typeface="Aptos" panose="020B0004020202020204" pitchFamily="34" charset="0"/>
              <a:ea typeface="Aptos" panose="020B0004020202020204" pitchFamily="34" charset="0"/>
              <a:cs typeface="Mangal" panose="02040503050203030202" pitchFamily="18" charset="0"/>
            </a:endParaRPr>
          </a:p>
          <a:p>
            <a:pPr lvl="1" algn="just"/>
            <a:endParaRPr lang="en-US" i="1" kern="100" dirty="0">
              <a:effectLst/>
              <a:latin typeface="Aptos" panose="020B0004020202020204" pitchFamily="34" charset="0"/>
              <a:ea typeface="Aptos" panose="020B0004020202020204" pitchFamily="34" charset="0"/>
              <a:cs typeface="Mangal" panose="02040503050203030202" pitchFamily="18" charset="0"/>
            </a:endParaRPr>
          </a:p>
          <a:p>
            <a:pPr marL="457200" lvl="1" indent="0" algn="just">
              <a:buNone/>
            </a:pPr>
            <a:r>
              <a:rPr lang="en-US" sz="2400" i="1" kern="100" dirty="0">
                <a:effectLst/>
                <a:latin typeface="Aptos" panose="020B0004020202020204" pitchFamily="34" charset="0"/>
                <a:ea typeface="Aptos" panose="020B0004020202020204" pitchFamily="34" charset="0"/>
                <a:cs typeface="Mangal" panose="02040503050203030202" pitchFamily="18" charset="0"/>
              </a:rPr>
              <a:t>(1)(aa) the activities or transactions, by a person, other than an individual, to its members or constituents or vice-versa, for cash, deferred payment or other valuable consideration.</a:t>
            </a:r>
          </a:p>
          <a:p>
            <a:pPr lvl="2" algn="just"/>
            <a:endParaRPr lang="en-US" sz="2000" i="1" kern="100" dirty="0">
              <a:effectLst/>
              <a:latin typeface="Aptos" panose="020B0004020202020204" pitchFamily="34" charset="0"/>
              <a:ea typeface="Aptos" panose="020B0004020202020204" pitchFamily="34" charset="0"/>
              <a:cs typeface="Mangal" panose="02040503050203030202" pitchFamily="18" charset="0"/>
            </a:endParaRPr>
          </a:p>
          <a:p>
            <a:pPr lvl="2" algn="just"/>
            <a:r>
              <a:rPr lang="en-US" sz="2000" i="1" kern="100" dirty="0">
                <a:effectLst/>
                <a:latin typeface="Aptos" panose="020B0004020202020204" pitchFamily="34" charset="0"/>
                <a:ea typeface="Aptos" panose="020B0004020202020204" pitchFamily="34" charset="0"/>
                <a:cs typeface="Mangal" panose="02040503050203030202" pitchFamily="18" charset="0"/>
              </a:rPr>
              <a:t>Explanation .- For the purposes of this clause, it is hereby clarified that, notwithstanding anything contained in any other law for the time being in force or any judgment, decree or order of any Court, tribunal or authority, the person and its members or constituents shall be deemed to be two separate persons and the supply of activities or transactions inter se shall be deemed to take place from one such person to another;</a:t>
            </a:r>
            <a:endParaRPr lang="en-IN" sz="2000" kern="100" dirty="0">
              <a:effectLst/>
              <a:latin typeface="Aptos" panose="020B0004020202020204" pitchFamily="34" charset="0"/>
              <a:ea typeface="Aptos" panose="020B0004020202020204" pitchFamily="34" charset="0"/>
              <a:cs typeface="Mangal" panose="02040503050203030202" pitchFamily="18" charset="0"/>
            </a:endParaRPr>
          </a:p>
          <a:p>
            <a:pPr lvl="1" algn="just"/>
            <a:endParaRPr lang="en-US" sz="2400" dirty="0"/>
          </a:p>
        </p:txBody>
      </p:sp>
      <p:sp>
        <p:nvSpPr>
          <p:cNvPr id="7" name="Date Placeholder 6">
            <a:extLst>
              <a:ext uri="{FF2B5EF4-FFF2-40B4-BE49-F238E27FC236}">
                <a16:creationId xmlns:a16="http://schemas.microsoft.com/office/drawing/2014/main" id="{65FBBAA6-5804-60DB-8860-7689A6411BE6}"/>
              </a:ext>
            </a:extLst>
          </p:cNvPr>
          <p:cNvSpPr>
            <a:spLocks noGrp="1"/>
          </p:cNvSpPr>
          <p:nvPr>
            <p:ph type="dt" sz="half" idx="2"/>
          </p:nvPr>
        </p:nvSpPr>
        <p:spPr/>
        <p:txBody>
          <a:bodyPr/>
          <a:lstStyle/>
          <a:p>
            <a:fld id="{DB77227C-1607-4157-A977-BFF3AAE6DE86}" type="datetime1">
              <a:rPr lang="en-IN" smtClean="0"/>
              <a:t>14/12/24</a:t>
            </a:fld>
            <a:endParaRPr lang="en-US"/>
          </a:p>
        </p:txBody>
      </p:sp>
      <p:sp>
        <p:nvSpPr>
          <p:cNvPr id="8" name="Footer Placeholder 7">
            <a:extLst>
              <a:ext uri="{FF2B5EF4-FFF2-40B4-BE49-F238E27FC236}">
                <a16:creationId xmlns:a16="http://schemas.microsoft.com/office/drawing/2014/main" id="{03FE1DA3-48C8-3DD4-B6B5-DD9FA772D5AE}"/>
              </a:ext>
            </a:extLst>
          </p:cNvPr>
          <p:cNvSpPr>
            <a:spLocks noGrp="1"/>
          </p:cNvSpPr>
          <p:nvPr>
            <p:ph type="ftr" sz="quarter" idx="3"/>
          </p:nvPr>
        </p:nvSpPr>
        <p:spPr/>
        <p:txBody>
          <a:bodyPr/>
          <a:lstStyle/>
          <a:p>
            <a:r>
              <a:rPr lang="en-US"/>
              <a:t>CA Jayesh Gogri</a:t>
            </a:r>
          </a:p>
        </p:txBody>
      </p:sp>
      <p:sp>
        <p:nvSpPr>
          <p:cNvPr id="9" name="Slide Number Placeholder 8">
            <a:extLst>
              <a:ext uri="{FF2B5EF4-FFF2-40B4-BE49-F238E27FC236}">
                <a16:creationId xmlns:a16="http://schemas.microsoft.com/office/drawing/2014/main" id="{283B6F56-31D2-D068-1630-5D43396357E0}"/>
              </a:ext>
            </a:extLst>
          </p:cNvPr>
          <p:cNvSpPr>
            <a:spLocks noGrp="1"/>
          </p:cNvSpPr>
          <p:nvPr>
            <p:ph type="sldNum" sz="quarter" idx="4"/>
          </p:nvPr>
        </p:nvSpPr>
        <p:spPr/>
        <p:txBody>
          <a:bodyPr/>
          <a:lstStyle/>
          <a:p>
            <a:fld id="{0B5F3F15-D7DB-49A2-8749-620FF2427B8F}" type="slidenum">
              <a:rPr lang="en-US" smtClean="0"/>
              <a:pPr/>
              <a:t>12</a:t>
            </a:fld>
            <a:endParaRPr lang="en-US"/>
          </a:p>
        </p:txBody>
      </p:sp>
    </p:spTree>
    <p:extLst>
      <p:ext uri="{BB962C8B-B14F-4D97-AF65-F5344CB8AC3E}">
        <p14:creationId xmlns:p14="http://schemas.microsoft.com/office/powerpoint/2010/main" val="3173559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6E13E-F059-80CA-BF8B-A4814899B7F3}"/>
              </a:ext>
            </a:extLst>
          </p:cNvPr>
          <p:cNvSpPr>
            <a:spLocks noGrp="1"/>
          </p:cNvSpPr>
          <p:nvPr>
            <p:ph type="title"/>
          </p:nvPr>
        </p:nvSpPr>
        <p:spPr/>
        <p:txBody>
          <a:bodyPr/>
          <a:lstStyle/>
          <a:p>
            <a:r>
              <a:rPr lang="en-US" dirty="0"/>
              <a:t>…Land Acquisition</a:t>
            </a:r>
          </a:p>
        </p:txBody>
      </p:sp>
      <p:sp>
        <p:nvSpPr>
          <p:cNvPr id="3" name="Content Placeholder 2">
            <a:extLst>
              <a:ext uri="{FF2B5EF4-FFF2-40B4-BE49-F238E27FC236}">
                <a16:creationId xmlns:a16="http://schemas.microsoft.com/office/drawing/2014/main" id="{091AACFF-5EC1-8C3E-D926-AE5B7A58CB42}"/>
              </a:ext>
            </a:extLst>
          </p:cNvPr>
          <p:cNvSpPr>
            <a:spLocks noGrp="1"/>
          </p:cNvSpPr>
          <p:nvPr>
            <p:ph idx="1"/>
          </p:nvPr>
        </p:nvSpPr>
        <p:spPr/>
        <p:txBody>
          <a:bodyPr/>
          <a:lstStyle/>
          <a:p>
            <a:r>
              <a:rPr lang="en-US" sz="2800" dirty="0"/>
              <a:t>Lease of Land</a:t>
            </a:r>
          </a:p>
          <a:p>
            <a:endParaRPr lang="en-US" dirty="0"/>
          </a:p>
        </p:txBody>
      </p:sp>
      <p:graphicFrame>
        <p:nvGraphicFramePr>
          <p:cNvPr id="7" name="Diagram 6">
            <a:extLst>
              <a:ext uri="{FF2B5EF4-FFF2-40B4-BE49-F238E27FC236}">
                <a16:creationId xmlns:a16="http://schemas.microsoft.com/office/drawing/2014/main" id="{AFBA8D85-EBF6-73CB-F552-899957B30366}"/>
              </a:ext>
            </a:extLst>
          </p:cNvPr>
          <p:cNvGraphicFramePr/>
          <p:nvPr>
            <p:extLst>
              <p:ext uri="{D42A27DB-BD31-4B8C-83A1-F6EECF244321}">
                <p14:modId xmlns:p14="http://schemas.microsoft.com/office/powerpoint/2010/main" val="1049160310"/>
              </p:ext>
            </p:extLst>
          </p:nvPr>
        </p:nvGraphicFramePr>
        <p:xfrm>
          <a:off x="1199456" y="1861876"/>
          <a:ext cx="10153128" cy="38884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Date Placeholder 7">
            <a:extLst>
              <a:ext uri="{FF2B5EF4-FFF2-40B4-BE49-F238E27FC236}">
                <a16:creationId xmlns:a16="http://schemas.microsoft.com/office/drawing/2014/main" id="{546BDDD8-8F08-6AD4-13F7-A38EA1B54A63}"/>
              </a:ext>
            </a:extLst>
          </p:cNvPr>
          <p:cNvSpPr>
            <a:spLocks noGrp="1"/>
          </p:cNvSpPr>
          <p:nvPr>
            <p:ph type="dt" sz="half" idx="2"/>
          </p:nvPr>
        </p:nvSpPr>
        <p:spPr/>
        <p:txBody>
          <a:bodyPr/>
          <a:lstStyle/>
          <a:p>
            <a:fld id="{D8EF979C-659F-4951-80B2-8B570DF07450}" type="datetime1">
              <a:rPr lang="en-IN" smtClean="0"/>
              <a:t>14/12/24</a:t>
            </a:fld>
            <a:endParaRPr lang="en-US"/>
          </a:p>
        </p:txBody>
      </p:sp>
      <p:sp>
        <p:nvSpPr>
          <p:cNvPr id="9" name="Footer Placeholder 8">
            <a:extLst>
              <a:ext uri="{FF2B5EF4-FFF2-40B4-BE49-F238E27FC236}">
                <a16:creationId xmlns:a16="http://schemas.microsoft.com/office/drawing/2014/main" id="{BDEF0EE3-02C7-3894-3B6A-71F24DCC4FBD}"/>
              </a:ext>
            </a:extLst>
          </p:cNvPr>
          <p:cNvSpPr>
            <a:spLocks noGrp="1"/>
          </p:cNvSpPr>
          <p:nvPr>
            <p:ph type="ftr" sz="quarter" idx="3"/>
          </p:nvPr>
        </p:nvSpPr>
        <p:spPr/>
        <p:txBody>
          <a:bodyPr/>
          <a:lstStyle/>
          <a:p>
            <a:r>
              <a:rPr lang="en-US"/>
              <a:t>CA Jayesh Gogri</a:t>
            </a:r>
          </a:p>
        </p:txBody>
      </p:sp>
      <p:sp>
        <p:nvSpPr>
          <p:cNvPr id="10" name="Slide Number Placeholder 9">
            <a:extLst>
              <a:ext uri="{FF2B5EF4-FFF2-40B4-BE49-F238E27FC236}">
                <a16:creationId xmlns:a16="http://schemas.microsoft.com/office/drawing/2014/main" id="{19E850BB-4905-F706-18F1-59EF05AB7B5F}"/>
              </a:ext>
            </a:extLst>
          </p:cNvPr>
          <p:cNvSpPr>
            <a:spLocks noGrp="1"/>
          </p:cNvSpPr>
          <p:nvPr>
            <p:ph type="sldNum" sz="quarter" idx="4"/>
          </p:nvPr>
        </p:nvSpPr>
        <p:spPr/>
        <p:txBody>
          <a:bodyPr/>
          <a:lstStyle/>
          <a:p>
            <a:fld id="{0B5F3F15-D7DB-49A2-8749-620FF2427B8F}" type="slidenum">
              <a:rPr lang="en-US" smtClean="0"/>
              <a:pPr/>
              <a:t>13</a:t>
            </a:fld>
            <a:endParaRPr lang="en-US"/>
          </a:p>
        </p:txBody>
      </p:sp>
    </p:spTree>
    <p:extLst>
      <p:ext uri="{BB962C8B-B14F-4D97-AF65-F5344CB8AC3E}">
        <p14:creationId xmlns:p14="http://schemas.microsoft.com/office/powerpoint/2010/main" val="11261301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D79E0-5688-E443-EE55-02EA6041F9C9}"/>
              </a:ext>
            </a:extLst>
          </p:cNvPr>
          <p:cNvSpPr>
            <a:spLocks noGrp="1"/>
          </p:cNvSpPr>
          <p:nvPr>
            <p:ph type="title"/>
          </p:nvPr>
        </p:nvSpPr>
        <p:spPr/>
        <p:txBody>
          <a:bodyPr/>
          <a:lstStyle/>
          <a:p>
            <a:r>
              <a:rPr lang="en-US" dirty="0"/>
              <a:t>Construction</a:t>
            </a:r>
          </a:p>
        </p:txBody>
      </p:sp>
      <p:sp>
        <p:nvSpPr>
          <p:cNvPr id="3" name="Content Placeholder 2">
            <a:extLst>
              <a:ext uri="{FF2B5EF4-FFF2-40B4-BE49-F238E27FC236}">
                <a16:creationId xmlns:a16="http://schemas.microsoft.com/office/drawing/2014/main" id="{D4773EDC-6B59-025A-539A-7EAB0744CADB}"/>
              </a:ext>
            </a:extLst>
          </p:cNvPr>
          <p:cNvSpPr>
            <a:spLocks noGrp="1"/>
          </p:cNvSpPr>
          <p:nvPr>
            <p:ph idx="1"/>
          </p:nvPr>
        </p:nvSpPr>
        <p:spPr/>
        <p:txBody>
          <a:bodyPr/>
          <a:lstStyle/>
          <a:p>
            <a:pPr algn="just"/>
            <a:r>
              <a:rPr lang="en-IN" sz="1800" b="1" i="1" kern="100" dirty="0">
                <a:effectLst/>
                <a:latin typeface="Aptos" panose="020B0004020202020204" pitchFamily="34" charset="0"/>
                <a:ea typeface="Aptos" panose="020B0004020202020204" pitchFamily="34" charset="0"/>
                <a:cs typeface="Mangal" panose="02040503050203030202" pitchFamily="18" charset="0"/>
              </a:rPr>
              <a:t>Section 2(119) of CGST Act, 2017</a:t>
            </a:r>
          </a:p>
          <a:p>
            <a:pPr marL="0" indent="0" algn="just">
              <a:buNone/>
            </a:pPr>
            <a:r>
              <a:rPr lang="en-IN" sz="1800" i="1" kern="100" dirty="0">
                <a:effectLst/>
                <a:latin typeface="Aptos" panose="020B0004020202020204" pitchFamily="34" charset="0"/>
                <a:ea typeface="Aptos" panose="020B0004020202020204" pitchFamily="34" charset="0"/>
                <a:cs typeface="Mangal" panose="02040503050203030202" pitchFamily="18" charset="0"/>
              </a:rPr>
              <a:t>	“Works contract means  a contract for  building, construction, fabrication,  installation, fitting out, 	improvement, modification, repair, maintenance, renovation, alteration or commissioning of any 	immovable property wherein transfer of property in goods ( whether as goods or in other form) is 	involved in the execution of works contract.”</a:t>
            </a:r>
          </a:p>
          <a:p>
            <a:pPr marL="0" indent="0" algn="just">
              <a:buNone/>
            </a:pPr>
            <a:endParaRPr lang="en-IN" sz="1800" i="1" kern="100" dirty="0">
              <a:latin typeface="Aptos" panose="020B0004020202020204" pitchFamily="34" charset="0"/>
              <a:ea typeface="Aptos" panose="020B0004020202020204" pitchFamily="34" charset="0"/>
              <a:cs typeface="Mangal" panose="02040503050203030202" pitchFamily="18" charset="0"/>
            </a:endParaRPr>
          </a:p>
          <a:p>
            <a:pPr marL="0" indent="0" algn="just">
              <a:buNone/>
            </a:pPr>
            <a:endParaRPr lang="en-US" sz="1800" kern="100" dirty="0">
              <a:latin typeface="Aptos" panose="020B0004020202020204" pitchFamily="34" charset="0"/>
              <a:ea typeface="Aptos" panose="020B0004020202020204" pitchFamily="34" charset="0"/>
              <a:cs typeface="Mangal" panose="02040503050203030202" pitchFamily="18" charset="0"/>
            </a:endParaRPr>
          </a:p>
          <a:p>
            <a:pPr marL="0" indent="0" algn="just">
              <a:buNone/>
            </a:pPr>
            <a:endParaRPr lang="en-IN" sz="1800" kern="100" dirty="0">
              <a:effectLst/>
              <a:latin typeface="Aptos" panose="020B0004020202020204" pitchFamily="34" charset="0"/>
              <a:ea typeface="Aptos" panose="020B0004020202020204" pitchFamily="34" charset="0"/>
              <a:cs typeface="Mangal" panose="02040503050203030202" pitchFamily="18" charset="0"/>
            </a:endParaRPr>
          </a:p>
          <a:p>
            <a:pPr marL="0" indent="0" algn="just">
              <a:buNone/>
            </a:pPr>
            <a:endParaRPr lang="en-IN" sz="1800" kern="100" dirty="0">
              <a:effectLst/>
              <a:latin typeface="Aptos" panose="020B0004020202020204" pitchFamily="34" charset="0"/>
              <a:ea typeface="Aptos" panose="020B0004020202020204" pitchFamily="34" charset="0"/>
              <a:cs typeface="Mangal" panose="02040503050203030202" pitchFamily="18" charset="0"/>
            </a:endParaRPr>
          </a:p>
          <a:p>
            <a:pPr marL="0" indent="0" algn="just">
              <a:buNone/>
            </a:pPr>
            <a:endParaRPr lang="en-US" dirty="0"/>
          </a:p>
        </p:txBody>
      </p:sp>
      <p:graphicFrame>
        <p:nvGraphicFramePr>
          <p:cNvPr id="7" name="Diagram 6">
            <a:extLst>
              <a:ext uri="{FF2B5EF4-FFF2-40B4-BE49-F238E27FC236}">
                <a16:creationId xmlns:a16="http://schemas.microsoft.com/office/drawing/2014/main" id="{091CFD3B-DFC6-87E9-6FCB-8C640421415C}"/>
              </a:ext>
            </a:extLst>
          </p:cNvPr>
          <p:cNvGraphicFramePr/>
          <p:nvPr>
            <p:extLst>
              <p:ext uri="{D42A27DB-BD31-4B8C-83A1-F6EECF244321}">
                <p14:modId xmlns:p14="http://schemas.microsoft.com/office/powerpoint/2010/main" val="4178669118"/>
              </p:ext>
            </p:extLst>
          </p:nvPr>
        </p:nvGraphicFramePr>
        <p:xfrm>
          <a:off x="1249252" y="2838265"/>
          <a:ext cx="10333148" cy="33990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Date Placeholder 7">
            <a:extLst>
              <a:ext uri="{FF2B5EF4-FFF2-40B4-BE49-F238E27FC236}">
                <a16:creationId xmlns:a16="http://schemas.microsoft.com/office/drawing/2014/main" id="{304246F8-EFA6-C729-335B-394716A7224B}"/>
              </a:ext>
            </a:extLst>
          </p:cNvPr>
          <p:cNvSpPr>
            <a:spLocks noGrp="1"/>
          </p:cNvSpPr>
          <p:nvPr>
            <p:ph type="dt" sz="half" idx="2"/>
          </p:nvPr>
        </p:nvSpPr>
        <p:spPr/>
        <p:txBody>
          <a:bodyPr/>
          <a:lstStyle/>
          <a:p>
            <a:fld id="{02C3824F-D6A0-4C90-BAE4-16DAFAD0AFFE}" type="datetime1">
              <a:rPr lang="en-IN" smtClean="0"/>
              <a:t>14/12/24</a:t>
            </a:fld>
            <a:endParaRPr lang="en-US"/>
          </a:p>
        </p:txBody>
      </p:sp>
      <p:sp>
        <p:nvSpPr>
          <p:cNvPr id="9" name="Footer Placeholder 8">
            <a:extLst>
              <a:ext uri="{FF2B5EF4-FFF2-40B4-BE49-F238E27FC236}">
                <a16:creationId xmlns:a16="http://schemas.microsoft.com/office/drawing/2014/main" id="{B42CBA8C-ADCD-9E39-B4EF-8CB290413026}"/>
              </a:ext>
            </a:extLst>
          </p:cNvPr>
          <p:cNvSpPr>
            <a:spLocks noGrp="1"/>
          </p:cNvSpPr>
          <p:nvPr>
            <p:ph type="ftr" sz="quarter" idx="3"/>
          </p:nvPr>
        </p:nvSpPr>
        <p:spPr/>
        <p:txBody>
          <a:bodyPr/>
          <a:lstStyle/>
          <a:p>
            <a:r>
              <a:rPr lang="en-US"/>
              <a:t>CA Jayesh Gogri</a:t>
            </a:r>
          </a:p>
        </p:txBody>
      </p:sp>
      <p:sp>
        <p:nvSpPr>
          <p:cNvPr id="10" name="Slide Number Placeholder 9">
            <a:extLst>
              <a:ext uri="{FF2B5EF4-FFF2-40B4-BE49-F238E27FC236}">
                <a16:creationId xmlns:a16="http://schemas.microsoft.com/office/drawing/2014/main" id="{97FA8B88-32A1-8B4C-E5B7-32C97899DBD1}"/>
              </a:ext>
            </a:extLst>
          </p:cNvPr>
          <p:cNvSpPr>
            <a:spLocks noGrp="1"/>
          </p:cNvSpPr>
          <p:nvPr>
            <p:ph type="sldNum" sz="quarter" idx="4"/>
          </p:nvPr>
        </p:nvSpPr>
        <p:spPr/>
        <p:txBody>
          <a:bodyPr/>
          <a:lstStyle/>
          <a:p>
            <a:fld id="{0B5F3F15-D7DB-49A2-8749-620FF2427B8F}" type="slidenum">
              <a:rPr lang="en-US" smtClean="0"/>
              <a:pPr/>
              <a:t>14</a:t>
            </a:fld>
            <a:endParaRPr lang="en-US"/>
          </a:p>
        </p:txBody>
      </p:sp>
    </p:spTree>
    <p:extLst>
      <p:ext uri="{BB962C8B-B14F-4D97-AF65-F5344CB8AC3E}">
        <p14:creationId xmlns:p14="http://schemas.microsoft.com/office/powerpoint/2010/main" val="950002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29BE6-5CE7-035F-C49D-8E04972D0C7C}"/>
              </a:ext>
            </a:extLst>
          </p:cNvPr>
          <p:cNvSpPr>
            <a:spLocks noGrp="1"/>
          </p:cNvSpPr>
          <p:nvPr>
            <p:ph type="title"/>
          </p:nvPr>
        </p:nvSpPr>
        <p:spPr/>
        <p:txBody>
          <a:bodyPr/>
          <a:lstStyle/>
          <a:p>
            <a:r>
              <a:rPr lang="en-US" dirty="0"/>
              <a:t>Sale of constructed units </a:t>
            </a:r>
          </a:p>
        </p:txBody>
      </p:sp>
      <p:sp>
        <p:nvSpPr>
          <p:cNvPr id="3" name="Content Placeholder 2">
            <a:extLst>
              <a:ext uri="{FF2B5EF4-FFF2-40B4-BE49-F238E27FC236}">
                <a16:creationId xmlns:a16="http://schemas.microsoft.com/office/drawing/2014/main" id="{754AC0DD-6A27-5A35-3F99-0B969E633E97}"/>
              </a:ext>
            </a:extLst>
          </p:cNvPr>
          <p:cNvSpPr>
            <a:spLocks noGrp="1"/>
          </p:cNvSpPr>
          <p:nvPr>
            <p:ph idx="1"/>
          </p:nvPr>
        </p:nvSpPr>
        <p:spPr>
          <a:xfrm>
            <a:off x="609600" y="1143000"/>
            <a:ext cx="10972800" cy="4662264"/>
          </a:xfrm>
        </p:spPr>
        <p:txBody>
          <a:bodyPr>
            <a:normAutofit/>
          </a:bodyPr>
          <a:lstStyle/>
          <a:p>
            <a:r>
              <a:rPr lang="en-US" sz="7200" dirty="0"/>
              <a:t>Before OC</a:t>
            </a:r>
          </a:p>
          <a:p>
            <a:pPr lvl="1"/>
            <a:r>
              <a:rPr lang="en-US" sz="7200" dirty="0"/>
              <a:t>By Builder - 12/2017 Conditions</a:t>
            </a:r>
          </a:p>
          <a:p>
            <a:pPr algn="just">
              <a:lnSpc>
                <a:spcPct val="110000"/>
              </a:lnSpc>
            </a:pPr>
            <a:endParaRPr lang="en-IN" sz="7200" b="1" i="1" dirty="0">
              <a:solidFill>
                <a:srgbClr val="FF3399"/>
              </a:solidFill>
              <a:latin typeface="Calibri" panose="020F0502020204030204" pitchFamily="34" charset="0"/>
              <a:ea typeface="Calibri" panose="020F0502020204030204" pitchFamily="34" charset="0"/>
              <a:cs typeface="Calibri" panose="020F0502020204030204" pitchFamily="34" charset="0"/>
            </a:endParaRPr>
          </a:p>
          <a:p>
            <a:pPr lvl="2"/>
            <a:endParaRPr lang="en-US" dirty="0"/>
          </a:p>
        </p:txBody>
      </p:sp>
      <p:sp>
        <p:nvSpPr>
          <p:cNvPr id="7" name="Date Placeholder 6">
            <a:extLst>
              <a:ext uri="{FF2B5EF4-FFF2-40B4-BE49-F238E27FC236}">
                <a16:creationId xmlns:a16="http://schemas.microsoft.com/office/drawing/2014/main" id="{591F5BA0-B01A-190A-377D-34630E4C457E}"/>
              </a:ext>
            </a:extLst>
          </p:cNvPr>
          <p:cNvSpPr>
            <a:spLocks noGrp="1"/>
          </p:cNvSpPr>
          <p:nvPr>
            <p:ph type="dt" sz="half" idx="2"/>
          </p:nvPr>
        </p:nvSpPr>
        <p:spPr/>
        <p:txBody>
          <a:bodyPr/>
          <a:lstStyle/>
          <a:p>
            <a:fld id="{AF7BF673-0449-49CC-B909-D089EBFB437D}" type="datetime1">
              <a:rPr lang="en-IN" smtClean="0"/>
              <a:t>14/12/24</a:t>
            </a:fld>
            <a:endParaRPr lang="en-US"/>
          </a:p>
        </p:txBody>
      </p:sp>
      <p:sp>
        <p:nvSpPr>
          <p:cNvPr id="8" name="Footer Placeholder 7">
            <a:extLst>
              <a:ext uri="{FF2B5EF4-FFF2-40B4-BE49-F238E27FC236}">
                <a16:creationId xmlns:a16="http://schemas.microsoft.com/office/drawing/2014/main" id="{7580FEFC-957B-97A9-EF6F-7C26C115C5C6}"/>
              </a:ext>
            </a:extLst>
          </p:cNvPr>
          <p:cNvSpPr>
            <a:spLocks noGrp="1"/>
          </p:cNvSpPr>
          <p:nvPr>
            <p:ph type="ftr" sz="quarter" idx="3"/>
          </p:nvPr>
        </p:nvSpPr>
        <p:spPr/>
        <p:txBody>
          <a:bodyPr/>
          <a:lstStyle/>
          <a:p>
            <a:r>
              <a:rPr lang="en-US"/>
              <a:t>CA Jayesh Gogri</a:t>
            </a:r>
          </a:p>
        </p:txBody>
      </p:sp>
      <p:sp>
        <p:nvSpPr>
          <p:cNvPr id="9" name="Slide Number Placeholder 8">
            <a:extLst>
              <a:ext uri="{FF2B5EF4-FFF2-40B4-BE49-F238E27FC236}">
                <a16:creationId xmlns:a16="http://schemas.microsoft.com/office/drawing/2014/main" id="{E3E8A115-9EFB-28D8-3B8E-304CF8632132}"/>
              </a:ext>
            </a:extLst>
          </p:cNvPr>
          <p:cNvSpPr>
            <a:spLocks noGrp="1"/>
          </p:cNvSpPr>
          <p:nvPr>
            <p:ph type="sldNum" sz="quarter" idx="4"/>
          </p:nvPr>
        </p:nvSpPr>
        <p:spPr/>
        <p:txBody>
          <a:bodyPr/>
          <a:lstStyle/>
          <a:p>
            <a:fld id="{0B5F3F15-D7DB-49A2-8749-620FF2427B8F}" type="slidenum">
              <a:rPr lang="en-US" smtClean="0"/>
              <a:pPr/>
              <a:t>15</a:t>
            </a:fld>
            <a:endParaRPr lang="en-US"/>
          </a:p>
        </p:txBody>
      </p:sp>
    </p:spTree>
    <p:extLst>
      <p:ext uri="{BB962C8B-B14F-4D97-AF65-F5344CB8AC3E}">
        <p14:creationId xmlns:p14="http://schemas.microsoft.com/office/powerpoint/2010/main" val="25646620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B631083-A5FE-22F0-CA1E-56B62534DFB2}"/>
              </a:ext>
            </a:extLst>
          </p:cNvPr>
          <p:cNvSpPr>
            <a:spLocks noGrp="1"/>
          </p:cNvSpPr>
          <p:nvPr>
            <p:ph type="title"/>
          </p:nvPr>
        </p:nvSpPr>
        <p:spPr>
          <a:xfrm>
            <a:off x="838200" y="136525"/>
            <a:ext cx="10515600" cy="1325563"/>
          </a:xfrm>
        </p:spPr>
        <p:txBody>
          <a:bodyPr>
            <a:normAutofit/>
          </a:bodyPr>
          <a:lstStyle/>
          <a:p>
            <a:pPr algn="ctr"/>
            <a:r>
              <a:rPr lang="en-IN" sz="3600" b="1">
                <a:solidFill>
                  <a:srgbClr val="FF3399"/>
                </a:solidFill>
                <a:latin typeface="Calibri" panose="020F0502020204030204" pitchFamily="34" charset="0"/>
                <a:ea typeface="Calibri" panose="020F0502020204030204" pitchFamily="34" charset="0"/>
                <a:cs typeface="Calibri" panose="020F0502020204030204" pitchFamily="34" charset="0"/>
              </a:rPr>
              <a:t>80% from registered suppliers…</a:t>
            </a:r>
          </a:p>
        </p:txBody>
      </p:sp>
      <p:sp>
        <p:nvSpPr>
          <p:cNvPr id="8" name="Content Placeholder 7">
            <a:extLst>
              <a:ext uri="{FF2B5EF4-FFF2-40B4-BE49-F238E27FC236}">
                <a16:creationId xmlns:a16="http://schemas.microsoft.com/office/drawing/2014/main" id="{19987D3B-1AD6-1E9C-0D44-951AA5E95D58}"/>
              </a:ext>
            </a:extLst>
          </p:cNvPr>
          <p:cNvSpPr>
            <a:spLocks noGrp="1"/>
          </p:cNvSpPr>
          <p:nvPr>
            <p:ph idx="1"/>
          </p:nvPr>
        </p:nvSpPr>
        <p:spPr>
          <a:xfrm>
            <a:off x="838200" y="1173144"/>
            <a:ext cx="10515600" cy="5003819"/>
          </a:xfrm>
        </p:spPr>
        <p:txBody>
          <a:bodyPr>
            <a:normAutofit/>
          </a:bodyPr>
          <a:lstStyle/>
          <a:p>
            <a:pPr marL="342900" marR="0" lvl="0" indent="-342900" algn="just" defTabSz="914400" rtl="0" eaLnBrk="1" fontAlgn="auto" latinLnBrk="0" hangingPunct="1">
              <a:lnSpc>
                <a:spcPct val="110000"/>
              </a:lnSpc>
              <a:spcBef>
                <a:spcPct val="20000"/>
              </a:spcBef>
              <a:spcAft>
                <a:spcPts val="0"/>
              </a:spcAft>
              <a:buClrTx/>
              <a:buSzTx/>
              <a:buFontTx/>
              <a:buBlip>
                <a:blip r:embed="rId2"/>
              </a:buBlip>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80% of the value of Input and Input services used:</a:t>
            </a:r>
          </a:p>
          <a:p>
            <a:pPr marL="742950" marR="0" lvl="1" indent="-285750" algn="just" defTabSz="914400" rtl="0" eaLnBrk="1" fontAlgn="auto" latinLnBrk="0" hangingPunct="1">
              <a:lnSpc>
                <a:spcPct val="110000"/>
              </a:lnSpc>
              <a:spcBef>
                <a:spcPct val="20000"/>
              </a:spcBef>
              <a:spcAft>
                <a:spcPts val="0"/>
              </a:spcAft>
              <a:buClrTx/>
              <a:buSzTx/>
              <a:buFont typeface="Arial"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Excludes: Development Rights, Long Term Lease against Premium, FSI including additional FSI, electricity, HSD, motor spirit, natural gas</a:t>
            </a:r>
          </a:p>
          <a:p>
            <a:pPr marL="342900" marR="0" lvl="0" indent="-342900" algn="just" defTabSz="914400" rtl="0" eaLnBrk="1" fontAlgn="auto" latinLnBrk="0" hangingPunct="1">
              <a:lnSpc>
                <a:spcPct val="110000"/>
              </a:lnSpc>
              <a:spcBef>
                <a:spcPct val="20000"/>
              </a:spcBef>
              <a:spcAft>
                <a:spcPts val="0"/>
              </a:spcAft>
              <a:buClrTx/>
              <a:buSzTx/>
              <a:buFontTx/>
              <a:buBlip>
                <a:blip r:embed="rId2"/>
              </a:buBlip>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Shortfall under RCM :</a:t>
            </a:r>
          </a:p>
          <a:p>
            <a:pPr marL="742950" marR="0" lvl="1" indent="-285750" algn="just" defTabSz="914400" rtl="0" eaLnBrk="1" fontAlgn="auto" latinLnBrk="0" hangingPunct="1">
              <a:lnSpc>
                <a:spcPct val="110000"/>
              </a:lnSpc>
              <a:spcBef>
                <a:spcPct val="20000"/>
              </a:spcBef>
              <a:spcAft>
                <a:spcPts val="0"/>
              </a:spcAft>
              <a:buClrTx/>
              <a:buSzTx/>
              <a:buFont typeface="Arial"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RCM </a:t>
            </a:r>
            <a:r>
              <a:rPr kumimoji="0" lang="en-US" sz="1800" b="1" i="0" u="sng" strike="noStrike" kern="1200" cap="none" spc="0" normalizeH="0" baseline="0" noProof="0" dirty="0">
                <a:ln>
                  <a:noFill/>
                </a:ln>
                <a:solidFill>
                  <a:prstClr val="black"/>
                </a:solidFill>
                <a:effectLst/>
                <a:uLnTx/>
                <a:uFillTx/>
                <a:latin typeface="Calibri"/>
                <a:ea typeface="+mn-ea"/>
                <a:cs typeface="+mn-cs"/>
              </a:rPr>
              <a:t>@ 18%</a:t>
            </a:r>
            <a:r>
              <a:rPr kumimoji="0" lang="en-US" sz="1800" b="0" i="0" u="none" strike="noStrike" kern="1200" cap="none" spc="0" normalizeH="0" baseline="0" noProof="0" dirty="0">
                <a:ln>
                  <a:noFill/>
                </a:ln>
                <a:solidFill>
                  <a:prstClr val="black"/>
                </a:solidFill>
                <a:effectLst/>
                <a:uLnTx/>
                <a:uFillTx/>
                <a:latin typeface="Calibri"/>
                <a:ea typeface="+mn-ea"/>
                <a:cs typeface="+mn-cs"/>
              </a:rPr>
              <a:t> on services and goods other than cement and capital goods</a:t>
            </a:r>
          </a:p>
          <a:p>
            <a:pPr marL="742950" marR="0" lvl="1" indent="-285750" algn="just" defTabSz="914400" rtl="0" eaLnBrk="1" fontAlgn="auto" latinLnBrk="0" hangingPunct="1">
              <a:lnSpc>
                <a:spcPct val="110000"/>
              </a:lnSpc>
              <a:spcBef>
                <a:spcPct val="20000"/>
              </a:spcBef>
              <a:spcAft>
                <a:spcPts val="0"/>
              </a:spcAft>
              <a:buClrTx/>
              <a:buSzTx/>
              <a:buFont typeface="Arial"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Cement and Capital Goods at applicable rates (Notification 7/2019 – CT R)</a:t>
            </a:r>
          </a:p>
          <a:p>
            <a:pPr marL="742950" marR="0" lvl="1" indent="-285750" algn="just" defTabSz="914400" rtl="0" eaLnBrk="1" fontAlgn="auto" latinLnBrk="0" hangingPunct="1">
              <a:lnSpc>
                <a:spcPct val="110000"/>
              </a:lnSpc>
              <a:spcBef>
                <a:spcPct val="20000"/>
              </a:spcBef>
              <a:spcAft>
                <a:spcPts val="0"/>
              </a:spcAft>
              <a:buClrTx/>
              <a:buSzTx/>
              <a:buFont typeface="Arial"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In a Financial Year or part of financial year till the date of CC/first occupancy</a:t>
            </a:r>
          </a:p>
          <a:p>
            <a:pPr marL="342900" marR="0" lvl="0" indent="-342900" algn="just" defTabSz="914400" rtl="0" eaLnBrk="1" fontAlgn="auto" latinLnBrk="0" hangingPunct="1">
              <a:lnSpc>
                <a:spcPct val="110000"/>
              </a:lnSpc>
              <a:spcBef>
                <a:spcPct val="20000"/>
              </a:spcBef>
              <a:spcAft>
                <a:spcPts val="0"/>
              </a:spcAft>
              <a:buClrTx/>
              <a:buSzTx/>
              <a:buFontTx/>
              <a:buBlip>
                <a:blip r:embed="rId2"/>
              </a:buBlip>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Input and Input Services on which tax is paid on RCM shall be deemed to have been purchased from registered person</a:t>
            </a:r>
          </a:p>
          <a:p>
            <a:pPr marL="342900" marR="0" lvl="0" indent="-342900" algn="just" defTabSz="914400" rtl="0" eaLnBrk="1" fontAlgn="auto" latinLnBrk="0" hangingPunct="1">
              <a:lnSpc>
                <a:spcPct val="110000"/>
              </a:lnSpc>
              <a:spcBef>
                <a:spcPct val="20000"/>
              </a:spcBef>
              <a:spcAft>
                <a:spcPts val="0"/>
              </a:spcAft>
              <a:buClrTx/>
              <a:buSzTx/>
              <a:buFontTx/>
              <a:buBlip>
                <a:blip r:embed="rId2"/>
              </a:buBlip>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Whether inward such as interest, salary, etc. are to be treated as supplies from Unregistered?</a:t>
            </a:r>
          </a:p>
          <a:p>
            <a:pPr marL="742950" marR="0" lvl="1" indent="-285750" algn="just" defTabSz="914400" rtl="0" eaLnBrk="1" fontAlgn="auto" latinLnBrk="0" hangingPunct="1">
              <a:lnSpc>
                <a:spcPct val="110000"/>
              </a:lnSpc>
              <a:spcBef>
                <a:spcPct val="20000"/>
              </a:spcBef>
              <a:spcAft>
                <a:spcPts val="0"/>
              </a:spcAft>
              <a:buClrTx/>
              <a:buSzTx/>
              <a:buFont typeface="Arial"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Interest – Exempt supply as per Sr. No. 27 of Notification No. 12/2017 CT (R) </a:t>
            </a:r>
          </a:p>
          <a:p>
            <a:pPr marL="742950" marR="0" lvl="1" indent="-285750" algn="just" defTabSz="914400" rtl="0" eaLnBrk="1" fontAlgn="auto" latinLnBrk="0" hangingPunct="1">
              <a:lnSpc>
                <a:spcPct val="110000"/>
              </a:lnSpc>
              <a:spcBef>
                <a:spcPct val="20000"/>
              </a:spcBef>
              <a:spcAft>
                <a:spcPts val="0"/>
              </a:spcAft>
              <a:buClrTx/>
              <a:buSzTx/>
              <a:buFont typeface="Arial"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Salary –  Neither treated as supply of goods nor supply of services as per para I of Schedule III</a:t>
            </a:r>
          </a:p>
          <a:p>
            <a:pPr marL="342900" marR="0" lvl="0" indent="-342900" algn="just" defTabSz="914400" rtl="0" eaLnBrk="1" fontAlgn="auto" latinLnBrk="0" hangingPunct="1">
              <a:lnSpc>
                <a:spcPct val="110000"/>
              </a:lnSpc>
              <a:spcBef>
                <a:spcPct val="20000"/>
              </a:spcBef>
              <a:spcAft>
                <a:spcPts val="0"/>
              </a:spcAft>
              <a:buClrTx/>
              <a:buSzTx/>
              <a:buFontTx/>
              <a:buBlip>
                <a:blip r:embed="rId2"/>
              </a:buBlip>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If the exempt supplies are received from registered dealers</a:t>
            </a:r>
          </a:p>
          <a:p>
            <a:pPr marL="742950" marR="0" lvl="1" indent="-285750" algn="just" defTabSz="914400" rtl="0" eaLnBrk="1" fontAlgn="auto" latinLnBrk="0" hangingPunct="1">
              <a:lnSpc>
                <a:spcPct val="110000"/>
              </a:lnSpc>
              <a:spcBef>
                <a:spcPct val="20000"/>
              </a:spcBef>
              <a:spcAft>
                <a:spcPts val="0"/>
              </a:spcAft>
              <a:buClrTx/>
              <a:buSzTx/>
              <a:buFont typeface="Arial"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Can it be counted in calculating the limit for 80%?</a:t>
            </a:r>
          </a:p>
          <a:p>
            <a:pPr marL="742950" marR="0" lvl="1" indent="-285750" algn="just" defTabSz="914400" rtl="0" eaLnBrk="1" fontAlgn="auto" latinLnBrk="0" hangingPunct="1">
              <a:lnSpc>
                <a:spcPct val="110000"/>
              </a:lnSpc>
              <a:spcBef>
                <a:spcPct val="20000"/>
              </a:spcBef>
              <a:spcAft>
                <a:spcPts val="0"/>
              </a:spcAft>
              <a:buClrTx/>
              <a:buSzTx/>
              <a:buFont typeface="Arial"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just" defTabSz="914400" rtl="0" eaLnBrk="1" fontAlgn="auto" latinLnBrk="0" hangingPunct="1">
              <a:lnSpc>
                <a:spcPct val="110000"/>
              </a:lnSpc>
              <a:spcBef>
                <a:spcPct val="20000"/>
              </a:spcBef>
              <a:spcAft>
                <a:spcPts val="0"/>
              </a:spcAft>
              <a:buClrTx/>
              <a:buSzTx/>
              <a:buFontTx/>
              <a:buBlip>
                <a:blip r:embed="rId2"/>
              </a:buBlip>
              <a:tabLst/>
              <a:defRPr/>
            </a:pP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a:p>
            <a:pPr algn="just"/>
            <a:endParaRPr lang="en-IN" sz="2800" dirty="0"/>
          </a:p>
        </p:txBody>
      </p:sp>
      <p:sp>
        <p:nvSpPr>
          <p:cNvPr id="4" name="Date Placeholder 3">
            <a:extLst>
              <a:ext uri="{FF2B5EF4-FFF2-40B4-BE49-F238E27FC236}">
                <a16:creationId xmlns:a16="http://schemas.microsoft.com/office/drawing/2014/main" id="{5E9EB76D-8A77-992B-661F-49AAB451A8CE}"/>
              </a:ext>
            </a:extLst>
          </p:cNvPr>
          <p:cNvSpPr>
            <a:spLocks noGrp="1"/>
          </p:cNvSpPr>
          <p:nvPr>
            <p:ph type="dt" sz="half" idx="2"/>
          </p:nvPr>
        </p:nvSpPr>
        <p:spPr/>
        <p:txBody>
          <a:bodyPr/>
          <a:lstStyle/>
          <a:p>
            <a:fld id="{830E3BB9-9614-4B29-9DF0-0FCE5B88E1FE}" type="datetime1">
              <a:rPr lang="en-IN" smtClean="0"/>
              <a:t>14/12/24</a:t>
            </a:fld>
            <a:endParaRPr lang="en-US"/>
          </a:p>
        </p:txBody>
      </p:sp>
      <p:sp>
        <p:nvSpPr>
          <p:cNvPr id="5" name="Footer Placeholder 4">
            <a:extLst>
              <a:ext uri="{FF2B5EF4-FFF2-40B4-BE49-F238E27FC236}">
                <a16:creationId xmlns:a16="http://schemas.microsoft.com/office/drawing/2014/main" id="{6E5C7867-68C6-0F41-0B7E-5D92BA49BB25}"/>
              </a:ext>
            </a:extLst>
          </p:cNvPr>
          <p:cNvSpPr>
            <a:spLocks noGrp="1"/>
          </p:cNvSpPr>
          <p:nvPr>
            <p:ph type="ftr" sz="quarter" idx="3"/>
          </p:nvPr>
        </p:nvSpPr>
        <p:spPr/>
        <p:txBody>
          <a:bodyPr/>
          <a:lstStyle/>
          <a:p>
            <a:r>
              <a:rPr lang="en-US"/>
              <a:t>CA Jayesh Gogri</a:t>
            </a:r>
          </a:p>
        </p:txBody>
      </p:sp>
      <p:sp>
        <p:nvSpPr>
          <p:cNvPr id="6" name="Slide Number Placeholder 5">
            <a:extLst>
              <a:ext uri="{FF2B5EF4-FFF2-40B4-BE49-F238E27FC236}">
                <a16:creationId xmlns:a16="http://schemas.microsoft.com/office/drawing/2014/main" id="{E3973884-068B-9F8E-F207-C4EED9795FC3}"/>
              </a:ext>
            </a:extLst>
          </p:cNvPr>
          <p:cNvSpPr>
            <a:spLocks noGrp="1"/>
          </p:cNvSpPr>
          <p:nvPr>
            <p:ph type="sldNum" sz="quarter" idx="4"/>
          </p:nvPr>
        </p:nvSpPr>
        <p:spPr/>
        <p:txBody>
          <a:bodyPr/>
          <a:lstStyle/>
          <a:p>
            <a:fld id="{0B5F3F15-D7DB-49A2-8749-620FF2427B8F}" type="slidenum">
              <a:rPr lang="en-US" smtClean="0"/>
              <a:pPr/>
              <a:t>16</a:t>
            </a:fld>
            <a:endParaRPr lang="en-US"/>
          </a:p>
        </p:txBody>
      </p:sp>
    </p:spTree>
    <p:extLst>
      <p:ext uri="{BB962C8B-B14F-4D97-AF65-F5344CB8AC3E}">
        <p14:creationId xmlns:p14="http://schemas.microsoft.com/office/powerpoint/2010/main" val="5647492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B631083-A5FE-22F0-CA1E-56B62534DFB2}"/>
              </a:ext>
            </a:extLst>
          </p:cNvPr>
          <p:cNvSpPr>
            <a:spLocks noGrp="1"/>
          </p:cNvSpPr>
          <p:nvPr>
            <p:ph type="title"/>
          </p:nvPr>
        </p:nvSpPr>
        <p:spPr>
          <a:xfrm>
            <a:off x="838200" y="316487"/>
            <a:ext cx="10515600" cy="808019"/>
          </a:xfrm>
        </p:spPr>
        <p:txBody>
          <a:bodyPr>
            <a:normAutofit/>
          </a:bodyPr>
          <a:lstStyle/>
          <a:p>
            <a:pPr algn="ctr"/>
            <a:r>
              <a:rPr lang="en-IN" sz="3600" b="1">
                <a:solidFill>
                  <a:srgbClr val="FF3399"/>
                </a:solidFill>
                <a:latin typeface="Calibri" panose="020F0502020204030204" pitchFamily="34" charset="0"/>
                <a:ea typeface="Calibri" panose="020F0502020204030204" pitchFamily="34" charset="0"/>
                <a:cs typeface="Calibri" panose="020F0502020204030204" pitchFamily="34" charset="0"/>
              </a:rPr>
              <a:t>…80% from registered suppliers – Issues… </a:t>
            </a:r>
          </a:p>
        </p:txBody>
      </p:sp>
      <p:sp>
        <p:nvSpPr>
          <p:cNvPr id="8" name="Content Placeholder 7">
            <a:extLst>
              <a:ext uri="{FF2B5EF4-FFF2-40B4-BE49-F238E27FC236}">
                <a16:creationId xmlns:a16="http://schemas.microsoft.com/office/drawing/2014/main" id="{19987D3B-1AD6-1E9C-0D44-951AA5E95D58}"/>
              </a:ext>
            </a:extLst>
          </p:cNvPr>
          <p:cNvSpPr>
            <a:spLocks noGrp="1"/>
          </p:cNvSpPr>
          <p:nvPr>
            <p:ph idx="1"/>
          </p:nvPr>
        </p:nvSpPr>
        <p:spPr>
          <a:xfrm>
            <a:off x="838200" y="1173144"/>
            <a:ext cx="10515600" cy="5003819"/>
          </a:xfrm>
        </p:spPr>
        <p:txBody>
          <a:bodyPr>
            <a:noAutofit/>
          </a:bodyPr>
          <a:lstStyle/>
          <a:p>
            <a:pPr marL="342900" marR="0" lvl="0" indent="-342900" algn="just" defTabSz="914400" rtl="0" eaLnBrk="1" fontAlgn="auto" latinLnBrk="0" hangingPunct="1">
              <a:lnSpc>
                <a:spcPct val="100000"/>
              </a:lnSpc>
              <a:spcBef>
                <a:spcPct val="20000"/>
              </a:spcBef>
              <a:spcAft>
                <a:spcPts val="0"/>
              </a:spcAft>
              <a:buClrTx/>
              <a:buSzTx/>
              <a:buFontTx/>
              <a:buBlip>
                <a:blip r:embed="rId2"/>
              </a:buBlip>
              <a:tabLst/>
              <a:defRPr/>
            </a:pPr>
            <a:r>
              <a:rPr lang="en-US" sz="1800" b="1">
                <a:solidFill>
                  <a:prstClr val="black"/>
                </a:solidFill>
                <a:latin typeface="Calibri"/>
              </a:rPr>
              <a:t>Whether shortfall has to be considered for cement? If yes, when to pay?</a:t>
            </a: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Char char="–"/>
              <a:tabLst/>
              <a:defRPr/>
            </a:pPr>
            <a:r>
              <a:rPr lang="en-IN" sz="1800" b="1">
                <a:solidFill>
                  <a:prstClr val="black"/>
                </a:solidFill>
                <a:latin typeface="Calibri"/>
              </a:rPr>
              <a:t>As per proviso in conditions - </a:t>
            </a:r>
            <a:r>
              <a:rPr kumimoji="0" lang="en-IN"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Provided also that notwithstanding </a:t>
            </a:r>
            <a:r>
              <a:rPr kumimoji="0" lang="en-US"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anything contained herein above, where cement is received from an unregistered person, the promoter shall pay tax on supply of such cement at the applicable</a:t>
            </a:r>
          </a:p>
          <a:p>
            <a:pPr marL="742950" marR="0" lvl="1" indent="-285750" algn="just" defTabSz="914400" rtl="0" eaLnBrk="1" fontAlgn="auto" latinLnBrk="0" hangingPunct="1">
              <a:lnSpc>
                <a:spcPct val="100000"/>
              </a:lnSpc>
              <a:spcBef>
                <a:spcPct val="20000"/>
              </a:spcBef>
              <a:spcAft>
                <a:spcPts val="0"/>
              </a:spcAft>
              <a:buClrTx/>
              <a:buSzTx/>
              <a:buFont typeface="Arial" pitchFamily="34" charset="0"/>
              <a:buChar char="–"/>
              <a:tabLst/>
              <a:defRPr/>
            </a:pPr>
            <a:r>
              <a:rPr lang="en-US" sz="1800" b="1">
                <a:solidFill>
                  <a:prstClr val="black"/>
                </a:solidFill>
                <a:latin typeface="Calibri"/>
              </a:rPr>
              <a:t>As per Sr.  No. 2 of Notification No. 07/2019 CT(R) dated 29th March, 2019 - </a:t>
            </a:r>
            <a:r>
              <a:rPr lang="en-US" sz="1800">
                <a:solidFill>
                  <a:prstClr val="black"/>
                </a:solidFill>
                <a:latin typeface="Calibri" panose="020F0502020204030204" pitchFamily="34" charset="0"/>
                <a:ea typeface="Calibri" panose="020F0502020204030204" pitchFamily="34" charset="0"/>
                <a:cs typeface="Calibri" panose="020F0502020204030204" pitchFamily="34" charset="0"/>
              </a:rPr>
              <a:t>Cement falling in chapter heading 2523 in the first schedule to the Customs Tariff Act, 1975 (51 of 1975) which constitute the shortfall from the minimum value of goods or services or both required to be purchased by a promoter for construction of project, in a financial  year (or part of the financial year till the date of issuance of  completion certificate or first occupation, whichever is earlier) as prescribed in notification No. 11/ 2017- Central Tax (Rate), dated</a:t>
            </a:r>
            <a:r>
              <a:rPr lang="hi-IN" sz="1800">
                <a:solidFill>
                  <a:prstClr val="black"/>
                </a:solidFill>
                <a:latin typeface="Calibri" panose="020F0502020204030204" pitchFamily="34" charset="0"/>
                <a:ea typeface="Calibri" panose="020F0502020204030204" pitchFamily="34" charset="0"/>
              </a:rPr>
              <a:t> </a:t>
            </a:r>
            <a:r>
              <a:rPr lang="en-IN" sz="1800">
                <a:solidFill>
                  <a:prstClr val="black"/>
                </a:solidFill>
                <a:latin typeface="Calibri" panose="020F0502020204030204" pitchFamily="34" charset="0"/>
                <a:ea typeface="Calibri" panose="020F0502020204030204" pitchFamily="34" charset="0"/>
                <a:cs typeface="Calibri" panose="020F0502020204030204" pitchFamily="34" charset="0"/>
              </a:rPr>
              <a:t>28th </a:t>
            </a:r>
            <a:r>
              <a:rPr lang="en-US" sz="1800">
                <a:solidFill>
                  <a:prstClr val="black"/>
                </a:solidFill>
                <a:latin typeface="Calibri" panose="020F0502020204030204" pitchFamily="34" charset="0"/>
                <a:ea typeface="Calibri" panose="020F0502020204030204" pitchFamily="34" charset="0"/>
                <a:cs typeface="Calibri" panose="020F0502020204030204" pitchFamily="34" charset="0"/>
              </a:rPr>
              <a:t>June, 2017, at items (i), (</a:t>
            </a:r>
            <a:r>
              <a:rPr lang="en-US" sz="1800" err="1">
                <a:solidFill>
                  <a:prstClr val="black"/>
                </a:solidFill>
                <a:latin typeface="Calibri" panose="020F0502020204030204" pitchFamily="34" charset="0"/>
                <a:ea typeface="Calibri" panose="020F0502020204030204" pitchFamily="34" charset="0"/>
                <a:cs typeface="Calibri" panose="020F0502020204030204" pitchFamily="34" charset="0"/>
              </a:rPr>
              <a:t>ia</a:t>
            </a:r>
            <a:r>
              <a:rPr lang="en-US" sz="180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n-US" sz="1800" err="1">
                <a:solidFill>
                  <a:prstClr val="black"/>
                </a:solidFill>
                <a:latin typeface="Calibri" panose="020F0502020204030204" pitchFamily="34" charset="0"/>
                <a:ea typeface="Calibri" panose="020F0502020204030204" pitchFamily="34" charset="0"/>
                <a:cs typeface="Calibri" panose="020F0502020204030204" pitchFamily="34" charset="0"/>
              </a:rPr>
              <a:t>ib</a:t>
            </a:r>
            <a:r>
              <a:rPr lang="en-US" sz="180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n-US" sz="1800" err="1">
                <a:solidFill>
                  <a:prstClr val="black"/>
                </a:solidFill>
                <a:latin typeface="Calibri" panose="020F0502020204030204" pitchFamily="34" charset="0"/>
                <a:ea typeface="Calibri" panose="020F0502020204030204" pitchFamily="34" charset="0"/>
                <a:cs typeface="Calibri" panose="020F0502020204030204" pitchFamily="34" charset="0"/>
              </a:rPr>
              <a:t>ic</a:t>
            </a:r>
            <a:r>
              <a:rPr lang="en-US" sz="1800">
                <a:solidFill>
                  <a:prstClr val="black"/>
                </a:solidFill>
                <a:latin typeface="Calibri" panose="020F0502020204030204" pitchFamily="34" charset="0"/>
                <a:ea typeface="Calibri" panose="020F0502020204030204" pitchFamily="34" charset="0"/>
                <a:cs typeface="Calibri" panose="020F0502020204030204" pitchFamily="34" charset="0"/>
              </a:rPr>
              <a:t>) and (id) against serial </a:t>
            </a:r>
          </a:p>
          <a:p>
            <a:pPr marL="742950" lvl="1" indent="-285750" algn="just">
              <a:lnSpc>
                <a:spcPct val="100000"/>
              </a:lnSpc>
              <a:spcBef>
                <a:spcPct val="20000"/>
              </a:spcBef>
              <a:buFont typeface="Arial" pitchFamily="34" charset="0"/>
              <a:buChar char="–"/>
              <a:defRPr/>
            </a:pPr>
            <a:r>
              <a:rPr lang="en-US" sz="1800">
                <a:solidFill>
                  <a:prstClr val="black"/>
                </a:solidFill>
                <a:latin typeface="Calibri" panose="020F0502020204030204" pitchFamily="34" charset="0"/>
                <a:ea typeface="Calibri" panose="020F0502020204030204" pitchFamily="34" charset="0"/>
                <a:cs typeface="Calibri" panose="020F0502020204030204" pitchFamily="34" charset="0"/>
              </a:rPr>
              <a:t>Also specified in Illustration 1 of Annexure 3 of Notification No. 3/2019 </a:t>
            </a:r>
          </a:p>
          <a:p>
            <a:pPr marL="342900" marR="0" lvl="0" indent="-342900" algn="just" defTabSz="914400" rtl="0" eaLnBrk="1" fontAlgn="auto" latinLnBrk="0" hangingPunct="1">
              <a:lnSpc>
                <a:spcPct val="100000"/>
              </a:lnSpc>
              <a:spcBef>
                <a:spcPct val="20000"/>
              </a:spcBef>
              <a:spcAft>
                <a:spcPts val="0"/>
              </a:spcAft>
              <a:buClrTx/>
              <a:buSzTx/>
              <a:buFontTx/>
              <a:buBlip>
                <a:blip r:embed="rId2"/>
              </a:buBlip>
              <a:tabLst/>
              <a:defRPr/>
            </a:pPr>
            <a:r>
              <a:rPr lang="en-US" sz="1800">
                <a:solidFill>
                  <a:prstClr val="black"/>
                </a:solidFill>
                <a:latin typeface="Calibri" panose="020F0502020204030204" pitchFamily="34" charset="0"/>
                <a:ea typeface="Calibri" panose="020F0502020204030204" pitchFamily="34" charset="0"/>
                <a:cs typeface="Calibri" panose="020F0502020204030204" pitchFamily="34" charset="0"/>
              </a:rPr>
              <a:t>Therefore, tax has to be paid under RCM at applicable rate cement  procured from unregistered supplier irrespective of shortfall. </a:t>
            </a:r>
            <a:endParaRPr kumimoji="0" lang="en-US" sz="1800" b="0" i="0" u="none" strike="noStrike" kern="1200" cap="none" spc="0" normalizeH="0" baseline="0" noProof="0">
              <a:ln>
                <a:noFill/>
              </a:ln>
              <a:solidFill>
                <a:prstClr val="black"/>
              </a:solidFill>
              <a:effectLst/>
              <a:uLnTx/>
              <a:uFillTx/>
              <a:latin typeface="BrowalliaUPC" panose="020B0502040204020203" pitchFamily="34" charset="-34"/>
              <a:ea typeface="Calibri" panose="020F0502020204030204" pitchFamily="34" charset="0"/>
              <a:cs typeface="BrowalliaUPC" panose="020B0502040204020203" pitchFamily="34" charset="-34"/>
            </a:endParaRPr>
          </a:p>
          <a:p>
            <a:pPr marL="342900" marR="0" lvl="0" indent="-342900" algn="just" defTabSz="914400" rtl="0" eaLnBrk="1" fontAlgn="auto" latinLnBrk="0" hangingPunct="1">
              <a:lnSpc>
                <a:spcPct val="100000"/>
              </a:lnSpc>
              <a:spcBef>
                <a:spcPct val="20000"/>
              </a:spcBef>
              <a:spcAft>
                <a:spcPts val="0"/>
              </a:spcAft>
              <a:buClrTx/>
              <a:buSzTx/>
              <a:buFontTx/>
              <a:buBlip>
                <a:blip r:embed="rId2"/>
              </a:buBlip>
              <a:tabLst/>
              <a:defRPr/>
            </a:pPr>
            <a:r>
              <a:rPr kumimoji="0" lang="en-US" sz="1800" b="0" i="0" u="none" strike="noStrike" kern="1200" cap="none" spc="0" normalizeH="0" baseline="0" noProof="0">
                <a:ln>
                  <a:noFill/>
                </a:ln>
                <a:solidFill>
                  <a:prstClr val="black"/>
                </a:solidFill>
                <a:effectLst/>
                <a:uLnTx/>
                <a:uFillTx/>
                <a:latin typeface="BrowalliaUPC" panose="020B0502040204020203" pitchFamily="34" charset="-34"/>
                <a:ea typeface="Calibri" panose="020F0502020204030204" pitchFamily="34" charset="0"/>
                <a:cs typeface="BrowalliaUPC" panose="020B0502040204020203" pitchFamily="34" charset="-34"/>
              </a:rPr>
              <a:t> </a:t>
            </a:r>
            <a:r>
              <a:rPr lang="en-US" sz="1800">
                <a:solidFill>
                  <a:prstClr val="black"/>
                </a:solidFill>
                <a:latin typeface="Calibri" panose="020F0502020204030204" pitchFamily="34" charset="0"/>
                <a:ea typeface="Calibri" panose="020F0502020204030204" pitchFamily="34" charset="0"/>
                <a:cs typeface="Calibri" panose="020F0502020204030204" pitchFamily="34" charset="0"/>
              </a:rPr>
              <a:t>For cement, tax has to be paid in the month in which it is received</a:t>
            </a:r>
          </a:p>
          <a:p>
            <a:endParaRPr lang="en-IN" sz="1800"/>
          </a:p>
        </p:txBody>
      </p:sp>
      <p:sp>
        <p:nvSpPr>
          <p:cNvPr id="4" name="Date Placeholder 3">
            <a:extLst>
              <a:ext uri="{FF2B5EF4-FFF2-40B4-BE49-F238E27FC236}">
                <a16:creationId xmlns:a16="http://schemas.microsoft.com/office/drawing/2014/main" id="{D544600C-69E8-1EC8-6F33-9B5CF2C260DF}"/>
              </a:ext>
            </a:extLst>
          </p:cNvPr>
          <p:cNvSpPr>
            <a:spLocks noGrp="1"/>
          </p:cNvSpPr>
          <p:nvPr>
            <p:ph type="dt" sz="half" idx="2"/>
          </p:nvPr>
        </p:nvSpPr>
        <p:spPr/>
        <p:txBody>
          <a:bodyPr/>
          <a:lstStyle/>
          <a:p>
            <a:fld id="{BC649F22-7D9A-4307-AA64-56E949C040F3}" type="datetime1">
              <a:rPr lang="en-IN" smtClean="0"/>
              <a:t>14/12/24</a:t>
            </a:fld>
            <a:endParaRPr lang="en-US"/>
          </a:p>
        </p:txBody>
      </p:sp>
      <p:sp>
        <p:nvSpPr>
          <p:cNvPr id="5" name="Footer Placeholder 4">
            <a:extLst>
              <a:ext uri="{FF2B5EF4-FFF2-40B4-BE49-F238E27FC236}">
                <a16:creationId xmlns:a16="http://schemas.microsoft.com/office/drawing/2014/main" id="{A3360295-6C24-AE70-C2A5-B15F01C5ED85}"/>
              </a:ext>
            </a:extLst>
          </p:cNvPr>
          <p:cNvSpPr>
            <a:spLocks noGrp="1"/>
          </p:cNvSpPr>
          <p:nvPr>
            <p:ph type="ftr" sz="quarter" idx="3"/>
          </p:nvPr>
        </p:nvSpPr>
        <p:spPr/>
        <p:txBody>
          <a:bodyPr/>
          <a:lstStyle/>
          <a:p>
            <a:r>
              <a:rPr lang="en-US"/>
              <a:t>CA Jayesh Gogri</a:t>
            </a:r>
          </a:p>
        </p:txBody>
      </p:sp>
      <p:sp>
        <p:nvSpPr>
          <p:cNvPr id="6" name="Slide Number Placeholder 5">
            <a:extLst>
              <a:ext uri="{FF2B5EF4-FFF2-40B4-BE49-F238E27FC236}">
                <a16:creationId xmlns:a16="http://schemas.microsoft.com/office/drawing/2014/main" id="{78885A29-1FD4-E523-F9C3-42FFD6DC5738}"/>
              </a:ext>
            </a:extLst>
          </p:cNvPr>
          <p:cNvSpPr>
            <a:spLocks noGrp="1"/>
          </p:cNvSpPr>
          <p:nvPr>
            <p:ph type="sldNum" sz="quarter" idx="4"/>
          </p:nvPr>
        </p:nvSpPr>
        <p:spPr/>
        <p:txBody>
          <a:bodyPr/>
          <a:lstStyle/>
          <a:p>
            <a:fld id="{0B5F3F15-D7DB-49A2-8749-620FF2427B8F}" type="slidenum">
              <a:rPr lang="en-US" smtClean="0"/>
              <a:pPr/>
              <a:t>17</a:t>
            </a:fld>
            <a:endParaRPr lang="en-US"/>
          </a:p>
        </p:txBody>
      </p:sp>
    </p:spTree>
    <p:extLst>
      <p:ext uri="{BB962C8B-B14F-4D97-AF65-F5344CB8AC3E}">
        <p14:creationId xmlns:p14="http://schemas.microsoft.com/office/powerpoint/2010/main" val="14854795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B631083-A5FE-22F0-CA1E-56B62534DFB2}"/>
              </a:ext>
            </a:extLst>
          </p:cNvPr>
          <p:cNvSpPr>
            <a:spLocks noGrp="1"/>
          </p:cNvSpPr>
          <p:nvPr>
            <p:ph type="title"/>
          </p:nvPr>
        </p:nvSpPr>
        <p:spPr>
          <a:xfrm>
            <a:off x="838200" y="316487"/>
            <a:ext cx="10515600" cy="808019"/>
          </a:xfrm>
        </p:spPr>
        <p:txBody>
          <a:bodyPr>
            <a:normAutofit/>
          </a:bodyPr>
          <a:lstStyle/>
          <a:p>
            <a:pPr algn="ctr"/>
            <a:r>
              <a:rPr lang="en-IN" sz="3600" b="1">
                <a:solidFill>
                  <a:srgbClr val="FF3399"/>
                </a:solidFill>
                <a:latin typeface="Calibri" panose="020F0502020204030204" pitchFamily="34" charset="0"/>
                <a:ea typeface="Calibri" panose="020F0502020204030204" pitchFamily="34" charset="0"/>
                <a:cs typeface="Calibri" panose="020F0502020204030204" pitchFamily="34" charset="0"/>
              </a:rPr>
              <a:t>…80% from registered suppliers – Issues </a:t>
            </a:r>
          </a:p>
        </p:txBody>
      </p:sp>
      <p:sp>
        <p:nvSpPr>
          <p:cNvPr id="8" name="Content Placeholder 7">
            <a:extLst>
              <a:ext uri="{FF2B5EF4-FFF2-40B4-BE49-F238E27FC236}">
                <a16:creationId xmlns:a16="http://schemas.microsoft.com/office/drawing/2014/main" id="{19987D3B-1AD6-1E9C-0D44-951AA5E95D58}"/>
              </a:ext>
            </a:extLst>
          </p:cNvPr>
          <p:cNvSpPr>
            <a:spLocks noGrp="1"/>
          </p:cNvSpPr>
          <p:nvPr>
            <p:ph idx="1"/>
          </p:nvPr>
        </p:nvSpPr>
        <p:spPr>
          <a:xfrm>
            <a:off x="838200" y="1173144"/>
            <a:ext cx="10515600" cy="5003819"/>
          </a:xfrm>
        </p:spPr>
        <p:txBody>
          <a:bodyPr>
            <a:noAutofit/>
          </a:bodyPr>
          <a:lstStyle/>
          <a:p>
            <a:pPr marL="342900" marR="0" lvl="0" indent="-342900" algn="just" defTabSz="914400" rtl="0" eaLnBrk="1" fontAlgn="auto" latinLnBrk="0" hangingPunct="1">
              <a:lnSpc>
                <a:spcPct val="110000"/>
              </a:lnSpc>
              <a:spcBef>
                <a:spcPct val="20000"/>
              </a:spcBef>
              <a:spcAft>
                <a:spcPts val="0"/>
              </a:spcAft>
              <a:buClrTx/>
              <a:buSzTx/>
              <a:buFontTx/>
              <a:buBlip>
                <a:blip r:embed="rId2"/>
              </a:buBlip>
              <a:tabLst/>
              <a:defRPr/>
            </a:pPr>
            <a:r>
              <a:rPr lang="en-US" sz="1800" b="1">
                <a:solidFill>
                  <a:prstClr val="black"/>
                </a:solidFill>
                <a:latin typeface="Calibri"/>
              </a:rPr>
              <a:t>Whether shortfall has to be considered for capital goods? If yes, when to pay?</a:t>
            </a:r>
          </a:p>
          <a:p>
            <a:pPr marL="742950" marR="0" lvl="1" indent="-285750" algn="just" defTabSz="914400" rtl="0" eaLnBrk="1" fontAlgn="auto" latinLnBrk="0" hangingPunct="1">
              <a:lnSpc>
                <a:spcPct val="110000"/>
              </a:lnSpc>
              <a:spcBef>
                <a:spcPct val="20000"/>
              </a:spcBef>
              <a:spcAft>
                <a:spcPts val="0"/>
              </a:spcAft>
              <a:buClrTx/>
              <a:buSzTx/>
              <a:buFont typeface="Arial" pitchFamily="34" charset="0"/>
              <a:buChar char="–"/>
              <a:tabLst/>
              <a:defRPr/>
            </a:pPr>
            <a:r>
              <a:rPr lang="en-US" sz="1800" b="1">
                <a:solidFill>
                  <a:prstClr val="black"/>
                </a:solidFill>
                <a:latin typeface="Calibri"/>
              </a:rPr>
              <a:t>As per Sr.  No. 3 of Notification No. 07/2019 CT(R) dated 29th March, 2019:  </a:t>
            </a:r>
            <a:r>
              <a:rPr lang="en-US" sz="1800">
                <a:solidFill>
                  <a:prstClr val="black"/>
                </a:solidFill>
                <a:latin typeface="Calibri" panose="020F0502020204030204" pitchFamily="34" charset="0"/>
                <a:ea typeface="Calibri" panose="020F0502020204030204" pitchFamily="34" charset="0"/>
                <a:cs typeface="Calibri" panose="020F0502020204030204" pitchFamily="34" charset="0"/>
              </a:rPr>
              <a:t>Capital goods falling under any chapter in the first schedule to the  Customs Tariff Act, 1975 (51 of 1975) supplied to a promoter for construction of a project on which tax is payable or paid at the rate prescribed for items (i), (</a:t>
            </a:r>
            <a:r>
              <a:rPr lang="en-US" sz="1800" err="1">
                <a:solidFill>
                  <a:prstClr val="black"/>
                </a:solidFill>
                <a:latin typeface="Calibri" panose="020F0502020204030204" pitchFamily="34" charset="0"/>
                <a:ea typeface="Calibri" panose="020F0502020204030204" pitchFamily="34" charset="0"/>
                <a:cs typeface="Calibri" panose="020F0502020204030204" pitchFamily="34" charset="0"/>
              </a:rPr>
              <a:t>ia</a:t>
            </a:r>
            <a:r>
              <a:rPr lang="en-US" sz="180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n-US" sz="1800" err="1">
                <a:solidFill>
                  <a:prstClr val="black"/>
                </a:solidFill>
                <a:latin typeface="Calibri" panose="020F0502020204030204" pitchFamily="34" charset="0"/>
                <a:ea typeface="Calibri" panose="020F0502020204030204" pitchFamily="34" charset="0"/>
                <a:cs typeface="Calibri" panose="020F0502020204030204" pitchFamily="34" charset="0"/>
              </a:rPr>
              <a:t>ib</a:t>
            </a:r>
            <a:r>
              <a:rPr lang="en-US" sz="180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n-US" sz="1800" err="1">
                <a:solidFill>
                  <a:prstClr val="black"/>
                </a:solidFill>
                <a:latin typeface="Calibri" panose="020F0502020204030204" pitchFamily="34" charset="0"/>
                <a:ea typeface="Calibri" panose="020F0502020204030204" pitchFamily="34" charset="0"/>
                <a:cs typeface="Calibri" panose="020F0502020204030204" pitchFamily="34" charset="0"/>
              </a:rPr>
              <a:t>ic</a:t>
            </a:r>
            <a:r>
              <a:rPr lang="en-US" sz="1800">
                <a:solidFill>
                  <a:prstClr val="black"/>
                </a:solidFill>
                <a:latin typeface="Calibri" panose="020F0502020204030204" pitchFamily="34" charset="0"/>
                <a:ea typeface="Calibri" panose="020F0502020204030204" pitchFamily="34" charset="0"/>
                <a:cs typeface="Calibri" panose="020F0502020204030204" pitchFamily="34" charset="0"/>
              </a:rPr>
              <a:t>) and (id) against serial number 3 in the Table, in notification No. 11/ 2017- Central Tax (Rate), </a:t>
            </a:r>
            <a:r>
              <a:rPr lang="en-IN" sz="1800">
                <a:solidFill>
                  <a:prstClr val="black"/>
                </a:solidFill>
                <a:latin typeface="Calibri" panose="020F0502020204030204" pitchFamily="34" charset="0"/>
                <a:ea typeface="Calibri" panose="020F0502020204030204" pitchFamily="34" charset="0"/>
                <a:cs typeface="Calibri" panose="020F0502020204030204" pitchFamily="34" charset="0"/>
              </a:rPr>
              <a:t>dated 28th</a:t>
            </a:r>
            <a:r>
              <a:rPr lang="en-US" sz="1800">
                <a:solidFill>
                  <a:prstClr val="black"/>
                </a:solidFill>
                <a:latin typeface="Calibri" panose="020F0502020204030204" pitchFamily="34" charset="0"/>
                <a:ea typeface="Calibri" panose="020F0502020204030204" pitchFamily="34" charset="0"/>
                <a:cs typeface="Calibri" panose="020F0502020204030204" pitchFamily="34" charset="0"/>
              </a:rPr>
              <a:t> June, 2017, published in Gazette of India vide G.S.R. No. </a:t>
            </a:r>
            <a:r>
              <a:rPr lang="en-IN" sz="1800">
                <a:solidFill>
                  <a:prstClr val="black"/>
                </a:solidFill>
                <a:latin typeface="Calibri" panose="020F0502020204030204" pitchFamily="34" charset="0"/>
                <a:ea typeface="Calibri" panose="020F0502020204030204" pitchFamily="34" charset="0"/>
                <a:cs typeface="Calibri" panose="020F0502020204030204" pitchFamily="34" charset="0"/>
              </a:rPr>
              <a:t>690, dated 28th  June, 2017, as amended.</a:t>
            </a:r>
            <a:endParaRPr kumimoji="0" lang="en-US" sz="1800" b="0" i="0" u="none" strike="noStrike" kern="1200" cap="none" spc="0" normalizeH="0" baseline="0" noProof="0">
              <a:ln>
                <a:noFill/>
              </a:ln>
              <a:solidFill>
                <a:prstClr val="black"/>
              </a:solidFill>
              <a:effectLst/>
              <a:uLnTx/>
              <a:uFillTx/>
              <a:latin typeface="Calibri"/>
              <a:ea typeface="+mn-ea"/>
              <a:cs typeface="+mn-cs"/>
            </a:endParaRPr>
          </a:p>
          <a:p>
            <a:pPr marL="342900" marR="0" lvl="0" indent="-342900" algn="just" defTabSz="914400" rtl="0" eaLnBrk="1" fontAlgn="auto" latinLnBrk="0" hangingPunct="1">
              <a:lnSpc>
                <a:spcPct val="110000"/>
              </a:lnSpc>
              <a:spcBef>
                <a:spcPct val="20000"/>
              </a:spcBef>
              <a:spcAft>
                <a:spcPts val="0"/>
              </a:spcAft>
              <a:buClrTx/>
              <a:buSzTx/>
              <a:buFontTx/>
              <a:buBlip>
                <a:blip r:embed="rId2"/>
              </a:buBlip>
              <a:tabLst/>
              <a:defRPr/>
            </a:pPr>
            <a:r>
              <a:rPr lang="en-US" sz="1800">
                <a:solidFill>
                  <a:srgbClr val="FF3399"/>
                </a:solidFill>
                <a:latin typeface="Calibri" panose="020F0502020204030204" pitchFamily="34" charset="0"/>
                <a:ea typeface="Calibri" panose="020F0502020204030204" pitchFamily="34" charset="0"/>
                <a:cs typeface="Calibri" panose="020F0502020204030204" pitchFamily="34" charset="0"/>
              </a:rPr>
              <a:t>Tax to be paid under RCM at applicable rate on capital goods from unregistered supplier irrespective of shortfall. </a:t>
            </a:r>
          </a:p>
          <a:p>
            <a:pPr marL="342900" marR="0" lvl="0" indent="-342900" algn="just" defTabSz="914400" rtl="0" eaLnBrk="1" fontAlgn="auto" latinLnBrk="0" hangingPunct="1">
              <a:lnSpc>
                <a:spcPct val="110000"/>
              </a:lnSpc>
              <a:spcBef>
                <a:spcPct val="20000"/>
              </a:spcBef>
              <a:spcAft>
                <a:spcPts val="0"/>
              </a:spcAft>
              <a:buClrTx/>
              <a:buSzTx/>
              <a:buFontTx/>
              <a:buBlip>
                <a:blip r:embed="rId2"/>
              </a:buBlip>
              <a:tabLst/>
              <a:defRPr/>
            </a:pPr>
            <a:r>
              <a:rPr lang="en-US" sz="1800">
                <a:solidFill>
                  <a:prstClr val="black"/>
                </a:solidFill>
                <a:latin typeface="Calibri" panose="020F0502020204030204" pitchFamily="34" charset="0"/>
                <a:ea typeface="Calibri" panose="020F0502020204030204" pitchFamily="34" charset="0"/>
                <a:cs typeface="Calibri" panose="020F0502020204030204" pitchFamily="34" charset="0"/>
              </a:rPr>
              <a:t>For, the payment of tax on capital goods from unregistered supplier under RCM normal provisions of time of supply will apply</a:t>
            </a:r>
          </a:p>
          <a:p>
            <a:endParaRPr lang="en-IN" sz="1800"/>
          </a:p>
        </p:txBody>
      </p:sp>
      <p:sp>
        <p:nvSpPr>
          <p:cNvPr id="4" name="Date Placeholder 3">
            <a:extLst>
              <a:ext uri="{FF2B5EF4-FFF2-40B4-BE49-F238E27FC236}">
                <a16:creationId xmlns:a16="http://schemas.microsoft.com/office/drawing/2014/main" id="{CC8700B1-84BB-12ED-AB88-FDC7C6A04384}"/>
              </a:ext>
            </a:extLst>
          </p:cNvPr>
          <p:cNvSpPr>
            <a:spLocks noGrp="1"/>
          </p:cNvSpPr>
          <p:nvPr>
            <p:ph type="dt" sz="half" idx="2"/>
          </p:nvPr>
        </p:nvSpPr>
        <p:spPr/>
        <p:txBody>
          <a:bodyPr/>
          <a:lstStyle/>
          <a:p>
            <a:fld id="{8A69862D-AF99-4C3C-A81C-A8C83FC9FDFB}" type="datetime1">
              <a:rPr lang="en-IN" smtClean="0"/>
              <a:t>14/12/24</a:t>
            </a:fld>
            <a:endParaRPr lang="en-US"/>
          </a:p>
        </p:txBody>
      </p:sp>
      <p:sp>
        <p:nvSpPr>
          <p:cNvPr id="5" name="Footer Placeholder 4">
            <a:extLst>
              <a:ext uri="{FF2B5EF4-FFF2-40B4-BE49-F238E27FC236}">
                <a16:creationId xmlns:a16="http://schemas.microsoft.com/office/drawing/2014/main" id="{E375D2D4-9DD5-78A5-22A7-372B1441B8B5}"/>
              </a:ext>
            </a:extLst>
          </p:cNvPr>
          <p:cNvSpPr>
            <a:spLocks noGrp="1"/>
          </p:cNvSpPr>
          <p:nvPr>
            <p:ph type="ftr" sz="quarter" idx="3"/>
          </p:nvPr>
        </p:nvSpPr>
        <p:spPr/>
        <p:txBody>
          <a:bodyPr/>
          <a:lstStyle/>
          <a:p>
            <a:r>
              <a:rPr lang="en-US"/>
              <a:t>CA Jayesh Gogri</a:t>
            </a:r>
          </a:p>
        </p:txBody>
      </p:sp>
      <p:sp>
        <p:nvSpPr>
          <p:cNvPr id="6" name="Slide Number Placeholder 5">
            <a:extLst>
              <a:ext uri="{FF2B5EF4-FFF2-40B4-BE49-F238E27FC236}">
                <a16:creationId xmlns:a16="http://schemas.microsoft.com/office/drawing/2014/main" id="{33496CCB-4C1D-03DE-0261-7A8E88250292}"/>
              </a:ext>
            </a:extLst>
          </p:cNvPr>
          <p:cNvSpPr>
            <a:spLocks noGrp="1"/>
          </p:cNvSpPr>
          <p:nvPr>
            <p:ph type="sldNum" sz="quarter" idx="4"/>
          </p:nvPr>
        </p:nvSpPr>
        <p:spPr/>
        <p:txBody>
          <a:bodyPr/>
          <a:lstStyle/>
          <a:p>
            <a:fld id="{0B5F3F15-D7DB-49A2-8749-620FF2427B8F}" type="slidenum">
              <a:rPr lang="en-US" smtClean="0"/>
              <a:pPr/>
              <a:t>18</a:t>
            </a:fld>
            <a:endParaRPr lang="en-US"/>
          </a:p>
        </p:txBody>
      </p:sp>
    </p:spTree>
    <p:extLst>
      <p:ext uri="{BB962C8B-B14F-4D97-AF65-F5344CB8AC3E}">
        <p14:creationId xmlns:p14="http://schemas.microsoft.com/office/powerpoint/2010/main" val="15133666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remium Vector | Young good looking man doing confused pose">
            <a:extLst>
              <a:ext uri="{FF2B5EF4-FFF2-40B4-BE49-F238E27FC236}">
                <a16:creationId xmlns:a16="http://schemas.microsoft.com/office/drawing/2014/main" id="{FAA38ADF-8C5F-2278-02F5-AC95325EB29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395" t="2451" r="18795" b="6128"/>
          <a:stretch/>
        </p:blipFill>
        <p:spPr bwMode="auto">
          <a:xfrm>
            <a:off x="2438400" y="3230880"/>
            <a:ext cx="1762761" cy="3028190"/>
          </a:xfrm>
          <a:prstGeom prst="rect">
            <a:avLst/>
          </a:prstGeom>
          <a:noFill/>
          <a:extLst>
            <a:ext uri="{909E8E84-426E-40DD-AFC4-6F175D3DCCD1}">
              <a14:hiddenFill xmlns:a14="http://schemas.microsoft.com/office/drawing/2010/main">
                <a:solidFill>
                  <a:srgbClr val="FFFFFF"/>
                </a:solidFill>
              </a14:hiddenFill>
            </a:ext>
          </a:extLst>
        </p:spPr>
      </p:pic>
      <p:sp>
        <p:nvSpPr>
          <p:cNvPr id="5" name="Thought Bubble: Cloud 4">
            <a:extLst>
              <a:ext uri="{FF2B5EF4-FFF2-40B4-BE49-F238E27FC236}">
                <a16:creationId xmlns:a16="http://schemas.microsoft.com/office/drawing/2014/main" id="{8B1C1437-B2F8-FD89-0ED4-D604C859D3F6}"/>
              </a:ext>
            </a:extLst>
          </p:cNvPr>
          <p:cNvSpPr/>
          <p:nvPr/>
        </p:nvSpPr>
        <p:spPr>
          <a:xfrm>
            <a:off x="2103120" y="762125"/>
            <a:ext cx="7508240" cy="2468755"/>
          </a:xfrm>
          <a:prstGeom prst="cloudCallout">
            <a:avLst>
              <a:gd name="adj1" fmla="val -26449"/>
              <a:gd name="adj2" fmla="val 65637"/>
            </a:avLst>
          </a:prstGeom>
        </p:spPr>
        <p:style>
          <a:lnRef idx="2">
            <a:schemeClr val="dk1"/>
          </a:lnRef>
          <a:fillRef idx="1">
            <a:schemeClr val="lt1"/>
          </a:fillRef>
          <a:effectRef idx="0">
            <a:schemeClr val="dk1"/>
          </a:effectRef>
          <a:fontRef idx="minor">
            <a:schemeClr val="dk1"/>
          </a:fontRef>
        </p:style>
        <p:txBody>
          <a:bodyPr rtlCol="0" anchor="ctr"/>
          <a:lstStyle/>
          <a:p>
            <a:pPr lvl="2" algn="ctr">
              <a:lnSpc>
                <a:spcPct val="115000"/>
              </a:lnSpc>
              <a:spcAft>
                <a:spcPts val="800"/>
              </a:spcAft>
            </a:pPr>
            <a:r>
              <a:rPr lang="en-US" sz="2000" b="1">
                <a:solidFill>
                  <a:srgbClr val="FF3399"/>
                </a:solidFill>
                <a:latin typeface="Calibri" panose="020F0502020204030204" pitchFamily="34" charset="0"/>
                <a:ea typeface="Calibri" panose="020F0502020204030204" pitchFamily="34" charset="0"/>
                <a:cs typeface="Calibri" panose="020F0502020204030204" pitchFamily="34" charset="0"/>
              </a:rPr>
              <a:t>The unresolved question is can one choose not to follow the entry in the rate notification which prescribes rates which are with conditions</a:t>
            </a:r>
            <a:endParaRPr lang="en-IN" sz="2000" b="1">
              <a:solidFill>
                <a:srgbClr val="FF3399"/>
              </a:solidFill>
              <a:latin typeface="Calibri" panose="020F0502020204030204" pitchFamily="34" charset="0"/>
              <a:ea typeface="Calibri" panose="020F0502020204030204" pitchFamily="34" charset="0"/>
              <a:cs typeface="Calibri" panose="020F0502020204030204" pitchFamily="34" charset="0"/>
            </a:endParaRPr>
          </a:p>
        </p:txBody>
      </p:sp>
      <p:sp>
        <p:nvSpPr>
          <p:cNvPr id="2" name="Date Placeholder 1">
            <a:extLst>
              <a:ext uri="{FF2B5EF4-FFF2-40B4-BE49-F238E27FC236}">
                <a16:creationId xmlns:a16="http://schemas.microsoft.com/office/drawing/2014/main" id="{56FEED27-5C8F-6C52-2E6A-51B977B0E36F}"/>
              </a:ext>
            </a:extLst>
          </p:cNvPr>
          <p:cNvSpPr>
            <a:spLocks noGrp="1"/>
          </p:cNvSpPr>
          <p:nvPr>
            <p:ph type="dt" sz="half" idx="2"/>
          </p:nvPr>
        </p:nvSpPr>
        <p:spPr/>
        <p:txBody>
          <a:bodyPr/>
          <a:lstStyle/>
          <a:p>
            <a:fld id="{81ED82FC-FE8C-42EF-8E26-9A8484710E5E}" type="datetime1">
              <a:rPr lang="en-IN" smtClean="0"/>
              <a:t>14/12/24</a:t>
            </a:fld>
            <a:endParaRPr lang="en-US"/>
          </a:p>
        </p:txBody>
      </p:sp>
      <p:sp>
        <p:nvSpPr>
          <p:cNvPr id="3" name="Footer Placeholder 2">
            <a:extLst>
              <a:ext uri="{FF2B5EF4-FFF2-40B4-BE49-F238E27FC236}">
                <a16:creationId xmlns:a16="http://schemas.microsoft.com/office/drawing/2014/main" id="{5D9C0CC6-4DD0-DEB0-0C9E-A074A4585D8E}"/>
              </a:ext>
            </a:extLst>
          </p:cNvPr>
          <p:cNvSpPr>
            <a:spLocks noGrp="1"/>
          </p:cNvSpPr>
          <p:nvPr>
            <p:ph type="ftr" sz="quarter" idx="3"/>
          </p:nvPr>
        </p:nvSpPr>
        <p:spPr/>
        <p:txBody>
          <a:bodyPr/>
          <a:lstStyle/>
          <a:p>
            <a:r>
              <a:rPr lang="en-US"/>
              <a:t>CA Jayesh Gogri</a:t>
            </a:r>
          </a:p>
        </p:txBody>
      </p:sp>
      <p:sp>
        <p:nvSpPr>
          <p:cNvPr id="6" name="Slide Number Placeholder 5">
            <a:extLst>
              <a:ext uri="{FF2B5EF4-FFF2-40B4-BE49-F238E27FC236}">
                <a16:creationId xmlns:a16="http://schemas.microsoft.com/office/drawing/2014/main" id="{AB7B345F-4142-7ABA-186C-AB4F4EA020D3}"/>
              </a:ext>
            </a:extLst>
          </p:cNvPr>
          <p:cNvSpPr>
            <a:spLocks noGrp="1"/>
          </p:cNvSpPr>
          <p:nvPr>
            <p:ph type="sldNum" sz="quarter" idx="4"/>
          </p:nvPr>
        </p:nvSpPr>
        <p:spPr/>
        <p:txBody>
          <a:bodyPr/>
          <a:lstStyle/>
          <a:p>
            <a:fld id="{0B5F3F15-D7DB-49A2-8749-620FF2427B8F}" type="slidenum">
              <a:rPr lang="en-US" smtClean="0"/>
              <a:pPr/>
              <a:t>19</a:t>
            </a:fld>
            <a:endParaRPr lang="en-US"/>
          </a:p>
        </p:txBody>
      </p:sp>
    </p:spTree>
    <p:extLst>
      <p:ext uri="{BB962C8B-B14F-4D97-AF65-F5344CB8AC3E}">
        <p14:creationId xmlns:p14="http://schemas.microsoft.com/office/powerpoint/2010/main" val="17370768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096D8-2163-AB24-1A59-997FB5208EEB}"/>
              </a:ext>
            </a:extLst>
          </p:cNvPr>
          <p:cNvSpPr>
            <a:spLocks noGrp="1"/>
          </p:cNvSpPr>
          <p:nvPr>
            <p:ph type="title"/>
          </p:nvPr>
        </p:nvSpPr>
        <p:spPr/>
        <p:txBody>
          <a:bodyPr/>
          <a:lstStyle/>
          <a:p>
            <a:r>
              <a:rPr lang="en-US" dirty="0"/>
              <a:t>Phases of Real Estate</a:t>
            </a:r>
          </a:p>
        </p:txBody>
      </p:sp>
      <p:graphicFrame>
        <p:nvGraphicFramePr>
          <p:cNvPr id="9" name="Diagram 8">
            <a:extLst>
              <a:ext uri="{FF2B5EF4-FFF2-40B4-BE49-F238E27FC236}">
                <a16:creationId xmlns:a16="http://schemas.microsoft.com/office/drawing/2014/main" id="{29BB13F7-7B85-5EBE-783E-FED1DA8E6289}"/>
              </a:ext>
            </a:extLst>
          </p:cNvPr>
          <p:cNvGraphicFramePr/>
          <p:nvPr>
            <p:extLst>
              <p:ext uri="{D42A27DB-BD31-4B8C-83A1-F6EECF244321}">
                <p14:modId xmlns:p14="http://schemas.microsoft.com/office/powerpoint/2010/main" val="1907458065"/>
              </p:ext>
            </p:extLst>
          </p:nvPr>
        </p:nvGraphicFramePr>
        <p:xfrm>
          <a:off x="581761" y="1104844"/>
          <a:ext cx="11017224" cy="51202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Date Placeholder 11">
            <a:extLst>
              <a:ext uri="{FF2B5EF4-FFF2-40B4-BE49-F238E27FC236}">
                <a16:creationId xmlns:a16="http://schemas.microsoft.com/office/drawing/2014/main" id="{13968FCA-DB6A-AA15-8E54-0A3D6BE2F598}"/>
              </a:ext>
            </a:extLst>
          </p:cNvPr>
          <p:cNvSpPr>
            <a:spLocks noGrp="1"/>
          </p:cNvSpPr>
          <p:nvPr>
            <p:ph type="dt" sz="half" idx="2"/>
          </p:nvPr>
        </p:nvSpPr>
        <p:spPr/>
        <p:txBody>
          <a:bodyPr/>
          <a:lstStyle/>
          <a:p>
            <a:fld id="{CC2EFE31-438E-405A-B3F1-CC23606067D4}" type="datetime1">
              <a:rPr lang="en-IN" smtClean="0"/>
              <a:t>14/12/24</a:t>
            </a:fld>
            <a:endParaRPr lang="en-US"/>
          </a:p>
        </p:txBody>
      </p:sp>
      <p:sp>
        <p:nvSpPr>
          <p:cNvPr id="13" name="Footer Placeholder 12">
            <a:extLst>
              <a:ext uri="{FF2B5EF4-FFF2-40B4-BE49-F238E27FC236}">
                <a16:creationId xmlns:a16="http://schemas.microsoft.com/office/drawing/2014/main" id="{3C5883A3-D51B-C568-8A52-CF0DE8E66DD0}"/>
              </a:ext>
            </a:extLst>
          </p:cNvPr>
          <p:cNvSpPr>
            <a:spLocks noGrp="1"/>
          </p:cNvSpPr>
          <p:nvPr>
            <p:ph type="ftr" sz="quarter" idx="3"/>
          </p:nvPr>
        </p:nvSpPr>
        <p:spPr/>
        <p:txBody>
          <a:bodyPr/>
          <a:lstStyle/>
          <a:p>
            <a:r>
              <a:rPr lang="en-US"/>
              <a:t>CA Jayesh Gogri</a:t>
            </a:r>
          </a:p>
        </p:txBody>
      </p:sp>
      <p:sp>
        <p:nvSpPr>
          <p:cNvPr id="14" name="Slide Number Placeholder 13">
            <a:extLst>
              <a:ext uri="{FF2B5EF4-FFF2-40B4-BE49-F238E27FC236}">
                <a16:creationId xmlns:a16="http://schemas.microsoft.com/office/drawing/2014/main" id="{7A0CC787-783A-3E7B-04C6-443B9398F923}"/>
              </a:ext>
            </a:extLst>
          </p:cNvPr>
          <p:cNvSpPr>
            <a:spLocks noGrp="1"/>
          </p:cNvSpPr>
          <p:nvPr>
            <p:ph type="sldNum" sz="quarter" idx="4"/>
          </p:nvPr>
        </p:nvSpPr>
        <p:spPr/>
        <p:txBody>
          <a:bodyPr/>
          <a:lstStyle/>
          <a:p>
            <a:fld id="{0B5F3F15-D7DB-49A2-8749-620FF2427B8F}" type="slidenum">
              <a:rPr lang="en-US" smtClean="0"/>
              <a:pPr/>
              <a:t>2</a:t>
            </a:fld>
            <a:endParaRPr lang="en-US"/>
          </a:p>
        </p:txBody>
      </p:sp>
    </p:spTree>
    <p:extLst>
      <p:ext uri="{BB962C8B-B14F-4D97-AF65-F5344CB8AC3E}">
        <p14:creationId xmlns:p14="http://schemas.microsoft.com/office/powerpoint/2010/main" val="7696684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CB37B02-9AD9-45E9-9831-A5A1D000F967}"/>
              </a:ext>
            </a:extLst>
          </p:cNvPr>
          <p:cNvSpPr/>
          <p:nvPr/>
        </p:nvSpPr>
        <p:spPr>
          <a:xfrm>
            <a:off x="3271520" y="1056640"/>
            <a:ext cx="6024880" cy="843280"/>
          </a:xfrm>
          <a:prstGeom prst="rect">
            <a:avLst/>
          </a:prstGeom>
          <a:solidFill>
            <a:srgbClr val="FF33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kern="100">
                <a:solidFill>
                  <a:schemeClr val="bg1"/>
                </a:solidFill>
                <a:effectLst/>
                <a:latin typeface="Calibri" panose="020F0502020204030204" pitchFamily="34" charset="0"/>
                <a:ea typeface="Calibri" panose="020F0502020204030204" pitchFamily="34" charset="0"/>
                <a:cs typeface="Calibri" panose="020F0502020204030204" pitchFamily="34" charset="0"/>
              </a:rPr>
              <a:t>The person- a consumer, who is reselling his unit  to another person in an under construction building may not be subjected to tax for two important reasons:</a:t>
            </a:r>
            <a:endParaRPr lang="en-IN" sz="1800" kern="1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6468F96F-9336-72B9-C456-E197E530069A}"/>
              </a:ext>
            </a:extLst>
          </p:cNvPr>
          <p:cNvSpPr/>
          <p:nvPr/>
        </p:nvSpPr>
        <p:spPr>
          <a:xfrm>
            <a:off x="1940560" y="2895600"/>
            <a:ext cx="3332480" cy="160528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The sale of under construction unit is not in the course or furtherance of his business</a:t>
            </a:r>
            <a:endParaRPr lang="en-IN" sz="18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ctr"/>
            <a:endParaRPr lang="en-IN"/>
          </a:p>
        </p:txBody>
      </p:sp>
      <p:sp>
        <p:nvSpPr>
          <p:cNvPr id="6" name="Rectangle 5">
            <a:extLst>
              <a:ext uri="{FF2B5EF4-FFF2-40B4-BE49-F238E27FC236}">
                <a16:creationId xmlns:a16="http://schemas.microsoft.com/office/drawing/2014/main" id="{EC36BF58-856D-E90A-9CD0-F5B3D7DAFDC9}"/>
              </a:ext>
            </a:extLst>
          </p:cNvPr>
          <p:cNvSpPr/>
          <p:nvPr/>
        </p:nvSpPr>
        <p:spPr>
          <a:xfrm>
            <a:off x="7213600" y="2895600"/>
            <a:ext cx="3332480" cy="160528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He is not supplier of any construction services, he simply sells his right, title and interest in an immovable property, though incomplete</a:t>
            </a:r>
            <a:endParaRPr lang="en-IN" sz="18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Arrow Connector 7">
            <a:extLst>
              <a:ext uri="{FF2B5EF4-FFF2-40B4-BE49-F238E27FC236}">
                <a16:creationId xmlns:a16="http://schemas.microsoft.com/office/drawing/2014/main" id="{2C122EB4-3282-47E7-D8AA-5DFA576A404F}"/>
              </a:ext>
            </a:extLst>
          </p:cNvPr>
          <p:cNvCxnSpPr>
            <a:cxnSpLocks/>
            <a:stCxn id="4" idx="2"/>
            <a:endCxn id="6" idx="0"/>
          </p:cNvCxnSpPr>
          <p:nvPr/>
        </p:nvCxnSpPr>
        <p:spPr>
          <a:xfrm>
            <a:off x="6283960" y="1899920"/>
            <a:ext cx="2595880" cy="9956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A54283FA-B624-8F78-0540-D704CB27C2B6}"/>
              </a:ext>
            </a:extLst>
          </p:cNvPr>
          <p:cNvCxnSpPr>
            <a:cxnSpLocks/>
            <a:stCxn id="4" idx="2"/>
            <a:endCxn id="5" idx="0"/>
          </p:cNvCxnSpPr>
          <p:nvPr/>
        </p:nvCxnSpPr>
        <p:spPr>
          <a:xfrm flipH="1">
            <a:off x="3606800" y="1899920"/>
            <a:ext cx="2677160" cy="9956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 name="Date Placeholder 1">
            <a:extLst>
              <a:ext uri="{FF2B5EF4-FFF2-40B4-BE49-F238E27FC236}">
                <a16:creationId xmlns:a16="http://schemas.microsoft.com/office/drawing/2014/main" id="{4BF79490-DFDA-8BF6-6829-97713D2A6579}"/>
              </a:ext>
            </a:extLst>
          </p:cNvPr>
          <p:cNvSpPr>
            <a:spLocks noGrp="1"/>
          </p:cNvSpPr>
          <p:nvPr>
            <p:ph type="dt" sz="half" idx="2"/>
          </p:nvPr>
        </p:nvSpPr>
        <p:spPr/>
        <p:txBody>
          <a:bodyPr/>
          <a:lstStyle/>
          <a:p>
            <a:fld id="{608F35F6-33CC-4F65-8130-9FFEE691E76A}" type="datetime1">
              <a:rPr lang="en-IN" smtClean="0"/>
              <a:t>14/12/24</a:t>
            </a:fld>
            <a:endParaRPr lang="en-US"/>
          </a:p>
        </p:txBody>
      </p:sp>
      <p:sp>
        <p:nvSpPr>
          <p:cNvPr id="3" name="Footer Placeholder 2">
            <a:extLst>
              <a:ext uri="{FF2B5EF4-FFF2-40B4-BE49-F238E27FC236}">
                <a16:creationId xmlns:a16="http://schemas.microsoft.com/office/drawing/2014/main" id="{7A06866F-61FE-B4C3-FC0F-E65BD4926925}"/>
              </a:ext>
            </a:extLst>
          </p:cNvPr>
          <p:cNvSpPr>
            <a:spLocks noGrp="1"/>
          </p:cNvSpPr>
          <p:nvPr>
            <p:ph type="ftr" sz="quarter" idx="3"/>
          </p:nvPr>
        </p:nvSpPr>
        <p:spPr/>
        <p:txBody>
          <a:bodyPr/>
          <a:lstStyle/>
          <a:p>
            <a:r>
              <a:rPr lang="en-US"/>
              <a:t>CA Jayesh Gogri</a:t>
            </a:r>
          </a:p>
        </p:txBody>
      </p:sp>
      <p:sp>
        <p:nvSpPr>
          <p:cNvPr id="7" name="Slide Number Placeholder 6">
            <a:extLst>
              <a:ext uri="{FF2B5EF4-FFF2-40B4-BE49-F238E27FC236}">
                <a16:creationId xmlns:a16="http://schemas.microsoft.com/office/drawing/2014/main" id="{DD7C5BC6-5A29-A463-D696-10BC5E51BFF3}"/>
              </a:ext>
            </a:extLst>
          </p:cNvPr>
          <p:cNvSpPr>
            <a:spLocks noGrp="1"/>
          </p:cNvSpPr>
          <p:nvPr>
            <p:ph type="sldNum" sz="quarter" idx="4"/>
          </p:nvPr>
        </p:nvSpPr>
        <p:spPr/>
        <p:txBody>
          <a:bodyPr/>
          <a:lstStyle/>
          <a:p>
            <a:fld id="{0B5F3F15-D7DB-49A2-8749-620FF2427B8F}" type="slidenum">
              <a:rPr lang="en-US" smtClean="0"/>
              <a:pPr/>
              <a:t>20</a:t>
            </a:fld>
            <a:endParaRPr lang="en-US"/>
          </a:p>
        </p:txBody>
      </p:sp>
    </p:spTree>
    <p:extLst>
      <p:ext uri="{BB962C8B-B14F-4D97-AF65-F5344CB8AC3E}">
        <p14:creationId xmlns:p14="http://schemas.microsoft.com/office/powerpoint/2010/main" val="18831762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CF3D4-281E-7975-7733-1A2D1E8B9C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3582B5-3A11-538E-AF10-186BC5CE210C}"/>
              </a:ext>
            </a:extLst>
          </p:cNvPr>
          <p:cNvSpPr>
            <a:spLocks noGrp="1"/>
          </p:cNvSpPr>
          <p:nvPr>
            <p:ph type="title"/>
          </p:nvPr>
        </p:nvSpPr>
        <p:spPr/>
        <p:txBody>
          <a:bodyPr/>
          <a:lstStyle/>
          <a:p>
            <a:r>
              <a:rPr lang="en-US" dirty="0"/>
              <a:t>Sale of constructed units </a:t>
            </a:r>
          </a:p>
        </p:txBody>
      </p:sp>
      <p:sp>
        <p:nvSpPr>
          <p:cNvPr id="3" name="Content Placeholder 2">
            <a:extLst>
              <a:ext uri="{FF2B5EF4-FFF2-40B4-BE49-F238E27FC236}">
                <a16:creationId xmlns:a16="http://schemas.microsoft.com/office/drawing/2014/main" id="{9CDA336A-FCF1-3A25-24B9-C519632FAD2F}"/>
              </a:ext>
            </a:extLst>
          </p:cNvPr>
          <p:cNvSpPr>
            <a:spLocks noGrp="1"/>
          </p:cNvSpPr>
          <p:nvPr>
            <p:ph idx="1"/>
          </p:nvPr>
        </p:nvSpPr>
        <p:spPr/>
        <p:txBody>
          <a:bodyPr/>
          <a:lstStyle/>
          <a:p>
            <a:pPr lvl="2"/>
            <a:endParaRPr lang="en-US" dirty="0"/>
          </a:p>
          <a:p>
            <a:pPr lvl="2"/>
            <a:r>
              <a:rPr lang="en-US" dirty="0"/>
              <a:t>Violation</a:t>
            </a:r>
          </a:p>
          <a:p>
            <a:pPr lvl="1"/>
            <a:r>
              <a:rPr lang="en-US" dirty="0"/>
              <a:t>By a flat buyer</a:t>
            </a:r>
          </a:p>
          <a:p>
            <a:endParaRPr lang="en-US" dirty="0"/>
          </a:p>
          <a:p>
            <a:r>
              <a:rPr lang="en-US" dirty="0"/>
              <a:t>After OC</a:t>
            </a:r>
          </a:p>
          <a:p>
            <a:pPr lvl="1"/>
            <a:r>
              <a:rPr lang="en-US" dirty="0"/>
              <a:t>In anticipation</a:t>
            </a:r>
          </a:p>
        </p:txBody>
      </p:sp>
      <p:sp>
        <p:nvSpPr>
          <p:cNvPr id="7" name="Date Placeholder 6">
            <a:extLst>
              <a:ext uri="{FF2B5EF4-FFF2-40B4-BE49-F238E27FC236}">
                <a16:creationId xmlns:a16="http://schemas.microsoft.com/office/drawing/2014/main" id="{A0AFEF00-C35A-352F-14A1-D7E9B14603C5}"/>
              </a:ext>
            </a:extLst>
          </p:cNvPr>
          <p:cNvSpPr>
            <a:spLocks noGrp="1"/>
          </p:cNvSpPr>
          <p:nvPr>
            <p:ph type="dt" sz="half" idx="2"/>
          </p:nvPr>
        </p:nvSpPr>
        <p:spPr/>
        <p:txBody>
          <a:bodyPr/>
          <a:lstStyle/>
          <a:p>
            <a:fld id="{0F330CB3-C787-4BC9-B0C8-CF1111198E88}" type="datetime1">
              <a:rPr lang="en-IN" smtClean="0"/>
              <a:t>14/12/24</a:t>
            </a:fld>
            <a:endParaRPr lang="en-US"/>
          </a:p>
        </p:txBody>
      </p:sp>
      <p:sp>
        <p:nvSpPr>
          <p:cNvPr id="8" name="Footer Placeholder 7">
            <a:extLst>
              <a:ext uri="{FF2B5EF4-FFF2-40B4-BE49-F238E27FC236}">
                <a16:creationId xmlns:a16="http://schemas.microsoft.com/office/drawing/2014/main" id="{C4D051B8-80A2-9C61-561A-992E68F742D0}"/>
              </a:ext>
            </a:extLst>
          </p:cNvPr>
          <p:cNvSpPr>
            <a:spLocks noGrp="1"/>
          </p:cNvSpPr>
          <p:nvPr>
            <p:ph type="ftr" sz="quarter" idx="3"/>
          </p:nvPr>
        </p:nvSpPr>
        <p:spPr/>
        <p:txBody>
          <a:bodyPr/>
          <a:lstStyle/>
          <a:p>
            <a:r>
              <a:rPr lang="en-US"/>
              <a:t>CA Jayesh Gogri</a:t>
            </a:r>
          </a:p>
        </p:txBody>
      </p:sp>
      <p:sp>
        <p:nvSpPr>
          <p:cNvPr id="9" name="Slide Number Placeholder 8">
            <a:extLst>
              <a:ext uri="{FF2B5EF4-FFF2-40B4-BE49-F238E27FC236}">
                <a16:creationId xmlns:a16="http://schemas.microsoft.com/office/drawing/2014/main" id="{863A7FA8-93F9-999D-4C7A-0435DEDEE0AF}"/>
              </a:ext>
            </a:extLst>
          </p:cNvPr>
          <p:cNvSpPr>
            <a:spLocks noGrp="1"/>
          </p:cNvSpPr>
          <p:nvPr>
            <p:ph type="sldNum" sz="quarter" idx="4"/>
          </p:nvPr>
        </p:nvSpPr>
        <p:spPr/>
        <p:txBody>
          <a:bodyPr/>
          <a:lstStyle/>
          <a:p>
            <a:fld id="{0B5F3F15-D7DB-49A2-8749-620FF2427B8F}" type="slidenum">
              <a:rPr lang="en-US" smtClean="0"/>
              <a:pPr/>
              <a:t>21</a:t>
            </a:fld>
            <a:endParaRPr lang="en-US"/>
          </a:p>
        </p:txBody>
      </p:sp>
    </p:spTree>
    <p:extLst>
      <p:ext uri="{BB962C8B-B14F-4D97-AF65-F5344CB8AC3E}">
        <p14:creationId xmlns:p14="http://schemas.microsoft.com/office/powerpoint/2010/main" val="40170788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9D090-CC05-5014-E16B-C4030235722A}"/>
              </a:ext>
            </a:extLst>
          </p:cNvPr>
          <p:cNvSpPr>
            <a:spLocks noGrp="1"/>
          </p:cNvSpPr>
          <p:nvPr>
            <p:ph type="title"/>
          </p:nvPr>
        </p:nvSpPr>
        <p:spPr/>
        <p:txBody>
          <a:bodyPr/>
          <a:lstStyle/>
          <a:p>
            <a:r>
              <a:rPr lang="en-US" dirty="0"/>
              <a:t>Renting</a:t>
            </a:r>
          </a:p>
        </p:txBody>
      </p:sp>
      <p:sp>
        <p:nvSpPr>
          <p:cNvPr id="3" name="Content Placeholder 2">
            <a:extLst>
              <a:ext uri="{FF2B5EF4-FFF2-40B4-BE49-F238E27FC236}">
                <a16:creationId xmlns:a16="http://schemas.microsoft.com/office/drawing/2014/main" id="{4D42A23C-24B1-20C4-393A-DBEA98A22618}"/>
              </a:ext>
            </a:extLst>
          </p:cNvPr>
          <p:cNvSpPr>
            <a:spLocks noGrp="1"/>
          </p:cNvSpPr>
          <p:nvPr>
            <p:ph idx="1"/>
          </p:nvPr>
        </p:nvSpPr>
        <p:spPr/>
        <p:txBody>
          <a:bodyPr>
            <a:normAutofit fontScale="92500" lnSpcReduction="10000"/>
          </a:bodyPr>
          <a:lstStyle/>
          <a:p>
            <a:pPr algn="just"/>
            <a:r>
              <a:rPr lang="en-US" dirty="0"/>
              <a:t>Land </a:t>
            </a:r>
          </a:p>
          <a:p>
            <a:pPr marL="742950" lvl="1" indent="-285750" algn="just">
              <a:lnSpc>
                <a:spcPct val="115000"/>
              </a:lnSpc>
              <a:spcAft>
                <a:spcPts val="800"/>
              </a:spcAft>
              <a:buFont typeface="Arial" panose="020B0604020202020204" pitchFamily="34" charset="0"/>
              <a:buChar char="–"/>
              <a:tabLst>
                <a:tab pos="9144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Builders Association of Navi Mumbai Versus Union of India and Others [2023 (6) TMI 637]</a:t>
            </a:r>
            <a:endParaRPr lang="en-IN"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endParaRPr lang="en-US" dirty="0"/>
          </a:p>
          <a:p>
            <a:pPr algn="just"/>
            <a:r>
              <a:rPr lang="en-US" dirty="0"/>
              <a:t>Buildings </a:t>
            </a:r>
          </a:p>
          <a:p>
            <a:pPr lvl="1" algn="just"/>
            <a:r>
              <a:rPr lang="en-US" dirty="0"/>
              <a:t> Retailers Association and others vs. UOI [2011 (272) E.L.T. A67 (S.C.)]</a:t>
            </a:r>
          </a:p>
          <a:p>
            <a:pPr algn="just"/>
            <a:endParaRPr lang="en-US" dirty="0"/>
          </a:p>
          <a:p>
            <a:pPr algn="just"/>
            <a:r>
              <a:rPr lang="en-US" dirty="0"/>
              <a:t>List II – State List of Constitution of India</a:t>
            </a:r>
          </a:p>
          <a:p>
            <a:pPr lvl="1" algn="just"/>
            <a:r>
              <a:rPr lang="en-US" b="1" dirty="0"/>
              <a:t>Entry 18  </a:t>
            </a:r>
            <a:r>
              <a:rPr lang="en-US" dirty="0"/>
              <a:t>Land, that is to say, rights in or over land, land tenures including the relation of landlord and tenant, and the collection of rents; transfer and alienation of agricultural land; land improvement and agricultural loans; colonization</a:t>
            </a:r>
          </a:p>
          <a:p>
            <a:pPr lvl="1" algn="just"/>
            <a:endParaRPr lang="en-US" b="1" dirty="0"/>
          </a:p>
          <a:p>
            <a:pPr lvl="1" algn="just"/>
            <a:r>
              <a:rPr lang="en-US" b="1" dirty="0"/>
              <a:t>Entry 45</a:t>
            </a:r>
            <a:r>
              <a:rPr lang="en-US" dirty="0"/>
              <a:t> Land revenue, including the assessment and collection of revenue, the maintenance of land records, survey for revenue purposes and records of rights, and alienation of revenues</a:t>
            </a:r>
          </a:p>
          <a:p>
            <a:pPr lvl="1" algn="just"/>
            <a:endParaRPr lang="en-US" b="1" dirty="0"/>
          </a:p>
          <a:p>
            <a:pPr lvl="1" algn="just"/>
            <a:r>
              <a:rPr lang="en-US" b="1" dirty="0"/>
              <a:t>Entry 49</a:t>
            </a:r>
            <a:r>
              <a:rPr lang="en-US" dirty="0"/>
              <a:t> Taxes on lands and buildings</a:t>
            </a:r>
          </a:p>
        </p:txBody>
      </p:sp>
      <p:sp>
        <p:nvSpPr>
          <p:cNvPr id="7" name="Date Placeholder 6">
            <a:extLst>
              <a:ext uri="{FF2B5EF4-FFF2-40B4-BE49-F238E27FC236}">
                <a16:creationId xmlns:a16="http://schemas.microsoft.com/office/drawing/2014/main" id="{277476C5-1CF8-47D0-ECDB-B39B4F1975A1}"/>
              </a:ext>
            </a:extLst>
          </p:cNvPr>
          <p:cNvSpPr>
            <a:spLocks noGrp="1"/>
          </p:cNvSpPr>
          <p:nvPr>
            <p:ph type="dt" sz="half" idx="2"/>
          </p:nvPr>
        </p:nvSpPr>
        <p:spPr/>
        <p:txBody>
          <a:bodyPr/>
          <a:lstStyle/>
          <a:p>
            <a:fld id="{9D92DB94-6B16-44DB-BEF3-CC32BB1609CB}" type="datetime1">
              <a:rPr lang="en-IN" smtClean="0"/>
              <a:t>14/12/24</a:t>
            </a:fld>
            <a:endParaRPr lang="en-US"/>
          </a:p>
        </p:txBody>
      </p:sp>
      <p:sp>
        <p:nvSpPr>
          <p:cNvPr id="8" name="Footer Placeholder 7">
            <a:extLst>
              <a:ext uri="{FF2B5EF4-FFF2-40B4-BE49-F238E27FC236}">
                <a16:creationId xmlns:a16="http://schemas.microsoft.com/office/drawing/2014/main" id="{B64B98D8-B65D-775E-DE7A-2EC61CC2B0CD}"/>
              </a:ext>
            </a:extLst>
          </p:cNvPr>
          <p:cNvSpPr>
            <a:spLocks noGrp="1"/>
          </p:cNvSpPr>
          <p:nvPr>
            <p:ph type="ftr" sz="quarter" idx="3"/>
          </p:nvPr>
        </p:nvSpPr>
        <p:spPr/>
        <p:txBody>
          <a:bodyPr/>
          <a:lstStyle/>
          <a:p>
            <a:r>
              <a:rPr lang="en-US"/>
              <a:t>CA Jayesh Gogri</a:t>
            </a:r>
          </a:p>
        </p:txBody>
      </p:sp>
      <p:sp>
        <p:nvSpPr>
          <p:cNvPr id="9" name="Slide Number Placeholder 8">
            <a:extLst>
              <a:ext uri="{FF2B5EF4-FFF2-40B4-BE49-F238E27FC236}">
                <a16:creationId xmlns:a16="http://schemas.microsoft.com/office/drawing/2014/main" id="{3E05B9FF-001D-85F7-6DA5-6C4A4DEBC0F2}"/>
              </a:ext>
            </a:extLst>
          </p:cNvPr>
          <p:cNvSpPr>
            <a:spLocks noGrp="1"/>
          </p:cNvSpPr>
          <p:nvPr>
            <p:ph type="sldNum" sz="quarter" idx="4"/>
          </p:nvPr>
        </p:nvSpPr>
        <p:spPr/>
        <p:txBody>
          <a:bodyPr/>
          <a:lstStyle/>
          <a:p>
            <a:fld id="{0B5F3F15-D7DB-49A2-8749-620FF2427B8F}" type="slidenum">
              <a:rPr lang="en-US" smtClean="0"/>
              <a:pPr/>
              <a:t>22</a:t>
            </a:fld>
            <a:endParaRPr lang="en-US"/>
          </a:p>
        </p:txBody>
      </p:sp>
    </p:spTree>
    <p:extLst>
      <p:ext uri="{BB962C8B-B14F-4D97-AF65-F5344CB8AC3E}">
        <p14:creationId xmlns:p14="http://schemas.microsoft.com/office/powerpoint/2010/main" val="18206209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Premium Vector | Young good looking man doing confused pose">
            <a:extLst>
              <a:ext uri="{FF2B5EF4-FFF2-40B4-BE49-F238E27FC236}">
                <a16:creationId xmlns:a16="http://schemas.microsoft.com/office/drawing/2014/main" id="{BCA6905C-A034-92D7-AB38-AFFE5CBA328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395" t="2451" r="18795" b="6128"/>
          <a:stretch/>
        </p:blipFill>
        <p:spPr bwMode="auto">
          <a:xfrm>
            <a:off x="3246722" y="2636912"/>
            <a:ext cx="1837755" cy="2773378"/>
          </a:xfrm>
          <a:prstGeom prst="rect">
            <a:avLst/>
          </a:prstGeom>
          <a:noFill/>
          <a:extLst>
            <a:ext uri="{909E8E84-426E-40DD-AFC4-6F175D3DCCD1}">
              <a14:hiddenFill xmlns:a14="http://schemas.microsoft.com/office/drawing/2010/main">
                <a:solidFill>
                  <a:srgbClr val="FFFFFF"/>
                </a:solidFill>
              </a14:hiddenFill>
            </a:ext>
          </a:extLst>
        </p:spPr>
      </p:pic>
      <p:sp>
        <p:nvSpPr>
          <p:cNvPr id="8" name="Thought Bubble: Cloud 7">
            <a:extLst>
              <a:ext uri="{FF2B5EF4-FFF2-40B4-BE49-F238E27FC236}">
                <a16:creationId xmlns:a16="http://schemas.microsoft.com/office/drawing/2014/main" id="{BFABE567-F869-D628-5BEB-192305FBCE5E}"/>
              </a:ext>
            </a:extLst>
          </p:cNvPr>
          <p:cNvSpPr/>
          <p:nvPr/>
        </p:nvSpPr>
        <p:spPr>
          <a:xfrm>
            <a:off x="4387746" y="1268760"/>
            <a:ext cx="5092630" cy="1501732"/>
          </a:xfrm>
          <a:prstGeom prst="cloudCallout">
            <a:avLst>
              <a:gd name="adj1" fmla="val -28845"/>
              <a:gd name="adj2" fmla="val 6347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solidFill>
                  <a:srgbClr val="FF3399"/>
                </a:solidFill>
                <a:latin typeface="Calibri" panose="020F0502020204030204" pitchFamily="34" charset="0"/>
                <a:ea typeface="Calibri" panose="020F0502020204030204" pitchFamily="34" charset="0"/>
                <a:cs typeface="Calibri" panose="020F0502020204030204" pitchFamily="34" charset="0"/>
              </a:rPr>
              <a:t>Whether State and Centre has simultaneous power to levy tax? </a:t>
            </a:r>
          </a:p>
        </p:txBody>
      </p:sp>
      <p:sp>
        <p:nvSpPr>
          <p:cNvPr id="9" name="Date Placeholder 8">
            <a:extLst>
              <a:ext uri="{FF2B5EF4-FFF2-40B4-BE49-F238E27FC236}">
                <a16:creationId xmlns:a16="http://schemas.microsoft.com/office/drawing/2014/main" id="{F81689AD-7C23-0CFC-BA98-4138DC01678E}"/>
              </a:ext>
            </a:extLst>
          </p:cNvPr>
          <p:cNvSpPr>
            <a:spLocks noGrp="1"/>
          </p:cNvSpPr>
          <p:nvPr>
            <p:ph type="dt" sz="half" idx="2"/>
          </p:nvPr>
        </p:nvSpPr>
        <p:spPr/>
        <p:txBody>
          <a:bodyPr/>
          <a:lstStyle/>
          <a:p>
            <a:fld id="{D553A7CB-E903-4A45-8CBE-BA09BA376CF3}" type="datetime1">
              <a:rPr lang="en-IN" smtClean="0"/>
              <a:t>14/12/24</a:t>
            </a:fld>
            <a:endParaRPr lang="en-US" dirty="0"/>
          </a:p>
        </p:txBody>
      </p:sp>
      <p:sp>
        <p:nvSpPr>
          <p:cNvPr id="10" name="Footer Placeholder 9">
            <a:extLst>
              <a:ext uri="{FF2B5EF4-FFF2-40B4-BE49-F238E27FC236}">
                <a16:creationId xmlns:a16="http://schemas.microsoft.com/office/drawing/2014/main" id="{A84FE144-5CD5-675C-5A2C-DAF5C03428AC}"/>
              </a:ext>
            </a:extLst>
          </p:cNvPr>
          <p:cNvSpPr>
            <a:spLocks noGrp="1"/>
          </p:cNvSpPr>
          <p:nvPr>
            <p:ph type="ftr" sz="quarter" idx="3"/>
          </p:nvPr>
        </p:nvSpPr>
        <p:spPr/>
        <p:txBody>
          <a:bodyPr/>
          <a:lstStyle/>
          <a:p>
            <a:r>
              <a:rPr lang="en-US"/>
              <a:t>CA Jayesh Gogri</a:t>
            </a:r>
          </a:p>
        </p:txBody>
      </p:sp>
      <p:sp>
        <p:nvSpPr>
          <p:cNvPr id="11" name="Slide Number Placeholder 10">
            <a:extLst>
              <a:ext uri="{FF2B5EF4-FFF2-40B4-BE49-F238E27FC236}">
                <a16:creationId xmlns:a16="http://schemas.microsoft.com/office/drawing/2014/main" id="{6D9B433B-F50C-2D4E-CAA0-735A4747F734}"/>
              </a:ext>
            </a:extLst>
          </p:cNvPr>
          <p:cNvSpPr>
            <a:spLocks noGrp="1"/>
          </p:cNvSpPr>
          <p:nvPr>
            <p:ph type="sldNum" sz="quarter" idx="4"/>
          </p:nvPr>
        </p:nvSpPr>
        <p:spPr/>
        <p:txBody>
          <a:bodyPr/>
          <a:lstStyle/>
          <a:p>
            <a:fld id="{0B5F3F15-D7DB-49A2-8749-620FF2427B8F}" type="slidenum">
              <a:rPr lang="en-US" smtClean="0"/>
              <a:pPr/>
              <a:t>23</a:t>
            </a:fld>
            <a:endParaRPr lang="en-US"/>
          </a:p>
        </p:txBody>
      </p:sp>
    </p:spTree>
    <p:extLst>
      <p:ext uri="{BB962C8B-B14F-4D97-AF65-F5344CB8AC3E}">
        <p14:creationId xmlns:p14="http://schemas.microsoft.com/office/powerpoint/2010/main" val="9167937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BFF30-E673-5FA6-88C9-6F3CA05CDA7B}"/>
              </a:ext>
            </a:extLst>
          </p:cNvPr>
          <p:cNvSpPr>
            <a:spLocks noGrp="1"/>
          </p:cNvSpPr>
          <p:nvPr>
            <p:ph type="title"/>
          </p:nvPr>
        </p:nvSpPr>
        <p:spPr/>
        <p:txBody>
          <a:bodyPr/>
          <a:lstStyle/>
          <a:p>
            <a:r>
              <a:rPr lang="en-US" dirty="0"/>
              <a:t>Maintenance</a:t>
            </a:r>
          </a:p>
        </p:txBody>
      </p:sp>
      <p:sp>
        <p:nvSpPr>
          <p:cNvPr id="3" name="Content Placeholder 2">
            <a:extLst>
              <a:ext uri="{FF2B5EF4-FFF2-40B4-BE49-F238E27FC236}">
                <a16:creationId xmlns:a16="http://schemas.microsoft.com/office/drawing/2014/main" id="{CC251754-8586-E8F0-EDDB-343CE40E9BE8}"/>
              </a:ext>
            </a:extLst>
          </p:cNvPr>
          <p:cNvSpPr>
            <a:spLocks noGrp="1"/>
          </p:cNvSpPr>
          <p:nvPr>
            <p:ph idx="1"/>
          </p:nvPr>
        </p:nvSpPr>
        <p:spPr/>
        <p:txBody>
          <a:bodyPr>
            <a:normAutofit fontScale="92500" lnSpcReduction="10000"/>
          </a:bodyPr>
          <a:lstStyle/>
          <a:p>
            <a:pPr algn="just"/>
            <a:r>
              <a:rPr lang="en-US" sz="2800" dirty="0"/>
              <a:t>By Builders</a:t>
            </a:r>
          </a:p>
          <a:p>
            <a:pPr lvl="1" algn="just"/>
            <a:r>
              <a:rPr lang="en-IN" sz="1900" kern="100" dirty="0">
                <a:effectLst/>
                <a:latin typeface="Aptos" panose="020B0004020202020204" pitchFamily="34" charset="0"/>
                <a:ea typeface="Aptos" panose="020B0004020202020204" pitchFamily="34" charset="0"/>
                <a:cs typeface="Mangal" panose="02040503050203030202" pitchFamily="18" charset="0"/>
              </a:rPr>
              <a:t>Kumar </a:t>
            </a:r>
            <a:r>
              <a:rPr lang="en-IN" sz="1900" kern="100" dirty="0" err="1">
                <a:effectLst/>
                <a:latin typeface="Aptos" panose="020B0004020202020204" pitchFamily="34" charset="0"/>
                <a:ea typeface="Aptos" panose="020B0004020202020204" pitchFamily="34" charset="0"/>
                <a:cs typeface="Mangal" panose="02040503050203030202" pitchFamily="18" charset="0"/>
              </a:rPr>
              <a:t>Beharay</a:t>
            </a:r>
            <a:r>
              <a:rPr lang="en-IN" sz="1900" kern="100" dirty="0">
                <a:effectLst/>
                <a:latin typeface="Aptos" panose="020B0004020202020204" pitchFamily="34" charset="0"/>
                <a:ea typeface="Aptos" panose="020B0004020202020204" pitchFamily="34" charset="0"/>
                <a:cs typeface="Mangal" panose="02040503050203030202" pitchFamily="18" charset="0"/>
              </a:rPr>
              <a:t> Rathi V. Commissioner Of Central Excise, Pune-III  (2009 (14) S.T.R. 649 (Tri.-Bom) ), </a:t>
            </a:r>
          </a:p>
          <a:p>
            <a:pPr lvl="1" algn="just"/>
            <a:r>
              <a:rPr lang="en-IN" sz="1900" kern="100" dirty="0" err="1">
                <a:effectLst/>
                <a:latin typeface="Aptos" panose="020B0004020202020204" pitchFamily="34" charset="0"/>
                <a:ea typeface="Aptos" panose="020B0004020202020204" pitchFamily="34" charset="0"/>
                <a:cs typeface="Mangal" panose="02040503050203030202" pitchFamily="18" charset="0"/>
              </a:rPr>
              <a:t>Commr</a:t>
            </a:r>
            <a:r>
              <a:rPr lang="en-IN" sz="1900" kern="100" dirty="0">
                <a:effectLst/>
                <a:latin typeface="Aptos" panose="020B0004020202020204" pitchFamily="34" charset="0"/>
                <a:ea typeface="Aptos" panose="020B0004020202020204" pitchFamily="34" charset="0"/>
                <a:cs typeface="Mangal" panose="02040503050203030202" pitchFamily="18" charset="0"/>
              </a:rPr>
              <a:t>. Of S.T., Mumbai-Vi V. Shri Krishna Chaitanya Enterprises (2018 (14) G.S.T.L. 533 (Bom.)) </a:t>
            </a:r>
          </a:p>
          <a:p>
            <a:pPr marL="0" indent="0" algn="just">
              <a:buNone/>
            </a:pPr>
            <a:endParaRPr lang="en-US" sz="2800" dirty="0"/>
          </a:p>
          <a:p>
            <a:pPr algn="just"/>
            <a:r>
              <a:rPr lang="en-US" sz="2800" dirty="0"/>
              <a:t>By Society</a:t>
            </a:r>
          </a:p>
          <a:p>
            <a:pPr lvl="1" algn="just"/>
            <a:r>
              <a:rPr lang="en-US" sz="2400" i="1" kern="100" dirty="0">
                <a:effectLst/>
                <a:latin typeface="Aptos" panose="020B0004020202020204" pitchFamily="34" charset="0"/>
                <a:ea typeface="Aptos" panose="020B0004020202020204" pitchFamily="34" charset="0"/>
                <a:cs typeface="Mangal" panose="02040503050203030202" pitchFamily="18" charset="0"/>
              </a:rPr>
              <a:t>7 (1) (aa) the activities or transactions, by a person, other than an individual, to its members or constituents or vice-versa, for cash, deferred payment or other valuable consideration.</a:t>
            </a:r>
            <a:endParaRPr lang="en-IN" sz="2400" kern="100" dirty="0">
              <a:latin typeface="Aptos" panose="020B0004020202020204" pitchFamily="34" charset="0"/>
              <a:ea typeface="Aptos" panose="020B0004020202020204" pitchFamily="34" charset="0"/>
              <a:cs typeface="Mangal" panose="02040503050203030202" pitchFamily="18" charset="0"/>
            </a:endParaRPr>
          </a:p>
          <a:p>
            <a:pPr lvl="1" algn="just"/>
            <a:r>
              <a:rPr lang="en-US" sz="2400" i="1" kern="100" dirty="0">
                <a:effectLst/>
                <a:latin typeface="Aptos" panose="020B0004020202020204" pitchFamily="34" charset="0"/>
                <a:ea typeface="Aptos" panose="020B0004020202020204" pitchFamily="34" charset="0"/>
                <a:cs typeface="Mangal" panose="02040503050203030202" pitchFamily="18" charset="0"/>
              </a:rPr>
              <a:t>Explanation .- For the purposes of this clause, it is hereby clarified that, notwithstanding anything contained in any other law for the time being in force or any judgment, decree or order of any Court, tribunal or authority, the person and its members or constituents shall be deemed to be two separate persons and the supply of activities or transactions inter se shall be deemed to take place from one such person to another;</a:t>
            </a:r>
            <a:endParaRPr lang="en-IN" sz="2400" kern="100" dirty="0">
              <a:effectLst/>
              <a:latin typeface="Aptos" panose="020B0004020202020204" pitchFamily="34" charset="0"/>
              <a:ea typeface="Aptos" panose="020B0004020202020204" pitchFamily="34" charset="0"/>
              <a:cs typeface="Mangal" panose="02040503050203030202" pitchFamily="18" charset="0"/>
            </a:endParaRPr>
          </a:p>
          <a:p>
            <a:pPr algn="just"/>
            <a:endParaRPr lang="en-US" sz="2800" dirty="0"/>
          </a:p>
        </p:txBody>
      </p:sp>
      <p:sp>
        <p:nvSpPr>
          <p:cNvPr id="7" name="Date Placeholder 6">
            <a:extLst>
              <a:ext uri="{FF2B5EF4-FFF2-40B4-BE49-F238E27FC236}">
                <a16:creationId xmlns:a16="http://schemas.microsoft.com/office/drawing/2014/main" id="{0182C088-1A11-8612-2ED5-9781616D1C68}"/>
              </a:ext>
            </a:extLst>
          </p:cNvPr>
          <p:cNvSpPr>
            <a:spLocks noGrp="1"/>
          </p:cNvSpPr>
          <p:nvPr>
            <p:ph type="dt" sz="half" idx="2"/>
          </p:nvPr>
        </p:nvSpPr>
        <p:spPr/>
        <p:txBody>
          <a:bodyPr/>
          <a:lstStyle/>
          <a:p>
            <a:fld id="{87A8B425-FBE3-491D-A000-0E16110F8DB1}" type="datetime1">
              <a:rPr lang="en-IN" smtClean="0"/>
              <a:t>14/12/24</a:t>
            </a:fld>
            <a:endParaRPr lang="en-US"/>
          </a:p>
        </p:txBody>
      </p:sp>
      <p:sp>
        <p:nvSpPr>
          <p:cNvPr id="8" name="Footer Placeholder 7">
            <a:extLst>
              <a:ext uri="{FF2B5EF4-FFF2-40B4-BE49-F238E27FC236}">
                <a16:creationId xmlns:a16="http://schemas.microsoft.com/office/drawing/2014/main" id="{0B996DF5-C1DB-C392-00F5-D2737D886D07}"/>
              </a:ext>
            </a:extLst>
          </p:cNvPr>
          <p:cNvSpPr>
            <a:spLocks noGrp="1"/>
          </p:cNvSpPr>
          <p:nvPr>
            <p:ph type="ftr" sz="quarter" idx="3"/>
          </p:nvPr>
        </p:nvSpPr>
        <p:spPr/>
        <p:txBody>
          <a:bodyPr/>
          <a:lstStyle/>
          <a:p>
            <a:r>
              <a:rPr lang="en-US"/>
              <a:t>CA Jayesh Gogri</a:t>
            </a:r>
          </a:p>
        </p:txBody>
      </p:sp>
      <p:sp>
        <p:nvSpPr>
          <p:cNvPr id="9" name="Slide Number Placeholder 8">
            <a:extLst>
              <a:ext uri="{FF2B5EF4-FFF2-40B4-BE49-F238E27FC236}">
                <a16:creationId xmlns:a16="http://schemas.microsoft.com/office/drawing/2014/main" id="{E09F1383-49E7-1085-27EC-418C8B1B92CF}"/>
              </a:ext>
            </a:extLst>
          </p:cNvPr>
          <p:cNvSpPr>
            <a:spLocks noGrp="1"/>
          </p:cNvSpPr>
          <p:nvPr>
            <p:ph type="sldNum" sz="quarter" idx="4"/>
          </p:nvPr>
        </p:nvSpPr>
        <p:spPr/>
        <p:txBody>
          <a:bodyPr/>
          <a:lstStyle/>
          <a:p>
            <a:fld id="{0B5F3F15-D7DB-49A2-8749-620FF2427B8F}" type="slidenum">
              <a:rPr lang="en-US" smtClean="0"/>
              <a:pPr/>
              <a:t>24</a:t>
            </a:fld>
            <a:endParaRPr lang="en-US"/>
          </a:p>
        </p:txBody>
      </p:sp>
    </p:spTree>
    <p:extLst>
      <p:ext uri="{BB962C8B-B14F-4D97-AF65-F5344CB8AC3E}">
        <p14:creationId xmlns:p14="http://schemas.microsoft.com/office/powerpoint/2010/main" val="27324852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a:t>DISCLAIMER</a:t>
            </a:r>
          </a:p>
        </p:txBody>
      </p:sp>
      <p:sp>
        <p:nvSpPr>
          <p:cNvPr id="3" name="Content Placeholder 2"/>
          <p:cNvSpPr>
            <a:spLocks noGrp="1"/>
          </p:cNvSpPr>
          <p:nvPr>
            <p:ph idx="1"/>
          </p:nvPr>
        </p:nvSpPr>
        <p:spPr/>
        <p:txBody>
          <a:bodyPr>
            <a:normAutofit/>
          </a:bodyPr>
          <a:lstStyle/>
          <a:p>
            <a:pPr algn="just"/>
            <a:r>
              <a:rPr lang="en-US" i="1"/>
              <a:t>Intention of the presentation is only for providing easy understanding of the subject</a:t>
            </a:r>
          </a:p>
          <a:p>
            <a:pPr algn="just"/>
            <a:r>
              <a:rPr lang="en-US" i="1"/>
              <a:t>The presentation is based on Indirect Tax Law and Rules as it stands on the date of the circulation and may be required to be revisited in view of change in law at a later date</a:t>
            </a:r>
          </a:p>
          <a:p>
            <a:pPr algn="just"/>
            <a:r>
              <a:rPr lang="en-IN" i="1"/>
              <a:t>In view of the rapid changes occurring in </a:t>
            </a:r>
            <a:r>
              <a:rPr lang="en-US" i="1"/>
              <a:t>Indirect Tax </a:t>
            </a:r>
            <a:r>
              <a:rPr lang="en-IN" i="1"/>
              <a:t>Law as well as the possibility of human error, this presentation may contain technical inaccuracies, typographical or other errors</a:t>
            </a:r>
          </a:p>
          <a:p>
            <a:pPr algn="just"/>
            <a:r>
              <a:rPr lang="en-US" i="1"/>
              <a:t>This document is meant for internal circulation for introduction/basic understanding purposes only. A detailed consultation with us is required before taking any tax/business decision based on this document.</a:t>
            </a:r>
          </a:p>
          <a:p>
            <a:pPr algn="just"/>
            <a:r>
              <a:rPr lang="en-US" i="1"/>
              <a:t>GSC Intime Services Private Limited (‘GSC’), its employees or directors are in no way responsible for any loss arising due to reliance placed on this document</a:t>
            </a:r>
            <a:endParaRPr lang="en-IN"/>
          </a:p>
        </p:txBody>
      </p:sp>
      <p:sp>
        <p:nvSpPr>
          <p:cNvPr id="7" name="Date Placeholder 6">
            <a:extLst>
              <a:ext uri="{FF2B5EF4-FFF2-40B4-BE49-F238E27FC236}">
                <a16:creationId xmlns:a16="http://schemas.microsoft.com/office/drawing/2014/main" id="{1173EE3B-5DDB-5D2B-C501-B50D6CCD928B}"/>
              </a:ext>
            </a:extLst>
          </p:cNvPr>
          <p:cNvSpPr>
            <a:spLocks noGrp="1"/>
          </p:cNvSpPr>
          <p:nvPr>
            <p:ph type="dt" sz="half" idx="2"/>
          </p:nvPr>
        </p:nvSpPr>
        <p:spPr/>
        <p:txBody>
          <a:bodyPr/>
          <a:lstStyle/>
          <a:p>
            <a:fld id="{15782623-33FC-4CA8-97E5-0A0093C75F37}" type="datetime1">
              <a:rPr lang="en-IN" smtClean="0"/>
              <a:t>14/12/24</a:t>
            </a:fld>
            <a:endParaRPr lang="en-US"/>
          </a:p>
        </p:txBody>
      </p:sp>
      <p:sp>
        <p:nvSpPr>
          <p:cNvPr id="8" name="Footer Placeholder 7">
            <a:extLst>
              <a:ext uri="{FF2B5EF4-FFF2-40B4-BE49-F238E27FC236}">
                <a16:creationId xmlns:a16="http://schemas.microsoft.com/office/drawing/2014/main" id="{436D87BD-49CD-C33D-6CEA-EEE0DCBC3646}"/>
              </a:ext>
            </a:extLst>
          </p:cNvPr>
          <p:cNvSpPr>
            <a:spLocks noGrp="1"/>
          </p:cNvSpPr>
          <p:nvPr>
            <p:ph type="ftr" sz="quarter" idx="3"/>
          </p:nvPr>
        </p:nvSpPr>
        <p:spPr/>
        <p:txBody>
          <a:bodyPr/>
          <a:lstStyle/>
          <a:p>
            <a:r>
              <a:rPr lang="en-US"/>
              <a:t>CA Jayesh Gogri</a:t>
            </a:r>
          </a:p>
        </p:txBody>
      </p:sp>
      <p:sp>
        <p:nvSpPr>
          <p:cNvPr id="9" name="Slide Number Placeholder 8">
            <a:extLst>
              <a:ext uri="{FF2B5EF4-FFF2-40B4-BE49-F238E27FC236}">
                <a16:creationId xmlns:a16="http://schemas.microsoft.com/office/drawing/2014/main" id="{0444C7F7-AD40-F60B-E295-4D770246AF90}"/>
              </a:ext>
            </a:extLst>
          </p:cNvPr>
          <p:cNvSpPr>
            <a:spLocks noGrp="1"/>
          </p:cNvSpPr>
          <p:nvPr>
            <p:ph type="sldNum" sz="quarter" idx="4"/>
          </p:nvPr>
        </p:nvSpPr>
        <p:spPr/>
        <p:txBody>
          <a:bodyPr/>
          <a:lstStyle/>
          <a:p>
            <a:fld id="{0B5F3F15-D7DB-49A2-8749-620FF2427B8F}" type="slidenum">
              <a:rPr lang="en-US" smtClean="0"/>
              <a:pPr/>
              <a:t>25</a:t>
            </a:fld>
            <a:endParaRPr lang="en-US"/>
          </a:p>
        </p:txBody>
      </p:sp>
    </p:spTree>
    <p:extLst>
      <p:ext uri="{BB962C8B-B14F-4D97-AF65-F5344CB8AC3E}">
        <p14:creationId xmlns:p14="http://schemas.microsoft.com/office/powerpoint/2010/main" val="30639224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a:t>DISCLAIMER</a:t>
            </a:r>
          </a:p>
        </p:txBody>
      </p:sp>
      <p:sp>
        <p:nvSpPr>
          <p:cNvPr id="3" name="Content Placeholder 2"/>
          <p:cNvSpPr>
            <a:spLocks noGrp="1"/>
          </p:cNvSpPr>
          <p:nvPr>
            <p:ph idx="1"/>
          </p:nvPr>
        </p:nvSpPr>
        <p:spPr/>
        <p:txBody>
          <a:bodyPr>
            <a:normAutofit/>
          </a:bodyPr>
          <a:lstStyle/>
          <a:p>
            <a:pPr algn="just"/>
            <a:r>
              <a:rPr lang="en-IN" i="1"/>
              <a:t>All rights reserved. All contents created are owned by GSC or its affiliates for ease of understanding by the participants only. Unauthorized use is strictly prohibited.</a:t>
            </a:r>
          </a:p>
          <a:p>
            <a:pPr algn="just"/>
            <a:r>
              <a:rPr lang="en-IN" i="1"/>
              <a:t>No part of this publication may be reproduced, distributed, or transmitted in any form or by any means, including photocopying, recording, or other electronic or mechanical methods, without the prior written permission of GSC.</a:t>
            </a:r>
          </a:p>
          <a:p>
            <a:pPr algn="just"/>
            <a:r>
              <a:rPr lang="en-IN" i="1"/>
              <a:t>For permission requests, write to GSC, addressed at the Email address provided at the last slide</a:t>
            </a:r>
          </a:p>
        </p:txBody>
      </p:sp>
      <p:sp>
        <p:nvSpPr>
          <p:cNvPr id="6" name="Rectangle 5"/>
          <p:cNvSpPr/>
          <p:nvPr/>
        </p:nvSpPr>
        <p:spPr>
          <a:xfrm>
            <a:off x="8553114" y="5931619"/>
            <a:ext cx="3024611" cy="424732"/>
          </a:xfrm>
          <a:prstGeom prst="rect">
            <a:avLst/>
          </a:prstGeom>
        </p:spPr>
        <p:txBody>
          <a:bodyPr wrap="none">
            <a:spAutoFit/>
          </a:bodyPr>
          <a:lstStyle/>
          <a:p>
            <a:r>
              <a:rPr lang="en-IN" sz="2160" i="1" dirty="0"/>
              <a:t>Copyright © 2024 by GSC</a:t>
            </a:r>
          </a:p>
        </p:txBody>
      </p:sp>
      <p:sp>
        <p:nvSpPr>
          <p:cNvPr id="8" name="Date Placeholder 7">
            <a:extLst>
              <a:ext uri="{FF2B5EF4-FFF2-40B4-BE49-F238E27FC236}">
                <a16:creationId xmlns:a16="http://schemas.microsoft.com/office/drawing/2014/main" id="{53729801-E496-10D2-AAB2-2A57CC910410}"/>
              </a:ext>
            </a:extLst>
          </p:cNvPr>
          <p:cNvSpPr>
            <a:spLocks noGrp="1"/>
          </p:cNvSpPr>
          <p:nvPr>
            <p:ph type="dt" sz="half" idx="2"/>
          </p:nvPr>
        </p:nvSpPr>
        <p:spPr/>
        <p:txBody>
          <a:bodyPr/>
          <a:lstStyle/>
          <a:p>
            <a:fld id="{7507C107-BE1D-4159-A253-D3B38EF08F33}" type="datetime1">
              <a:rPr lang="en-IN" smtClean="0"/>
              <a:t>14/12/24</a:t>
            </a:fld>
            <a:endParaRPr lang="en-US"/>
          </a:p>
        </p:txBody>
      </p:sp>
      <p:sp>
        <p:nvSpPr>
          <p:cNvPr id="9" name="Footer Placeholder 8">
            <a:extLst>
              <a:ext uri="{FF2B5EF4-FFF2-40B4-BE49-F238E27FC236}">
                <a16:creationId xmlns:a16="http://schemas.microsoft.com/office/drawing/2014/main" id="{0376A96A-EF88-19D5-316E-ABEB5861BDBC}"/>
              </a:ext>
            </a:extLst>
          </p:cNvPr>
          <p:cNvSpPr>
            <a:spLocks noGrp="1"/>
          </p:cNvSpPr>
          <p:nvPr>
            <p:ph type="ftr" sz="quarter" idx="3"/>
          </p:nvPr>
        </p:nvSpPr>
        <p:spPr/>
        <p:txBody>
          <a:bodyPr/>
          <a:lstStyle/>
          <a:p>
            <a:r>
              <a:rPr lang="en-US"/>
              <a:t>CA Jayesh Gogri</a:t>
            </a:r>
          </a:p>
        </p:txBody>
      </p:sp>
      <p:sp>
        <p:nvSpPr>
          <p:cNvPr id="10" name="Slide Number Placeholder 9">
            <a:extLst>
              <a:ext uri="{FF2B5EF4-FFF2-40B4-BE49-F238E27FC236}">
                <a16:creationId xmlns:a16="http://schemas.microsoft.com/office/drawing/2014/main" id="{E0DE3274-43E2-8D85-E0C6-781A4EC4199E}"/>
              </a:ext>
            </a:extLst>
          </p:cNvPr>
          <p:cNvSpPr>
            <a:spLocks noGrp="1"/>
          </p:cNvSpPr>
          <p:nvPr>
            <p:ph type="sldNum" sz="quarter" idx="4"/>
          </p:nvPr>
        </p:nvSpPr>
        <p:spPr/>
        <p:txBody>
          <a:bodyPr/>
          <a:lstStyle/>
          <a:p>
            <a:fld id="{0B5F3F15-D7DB-49A2-8749-620FF2427B8F}" type="slidenum">
              <a:rPr lang="en-US" smtClean="0"/>
              <a:pPr/>
              <a:t>26</a:t>
            </a:fld>
            <a:endParaRPr lang="en-US"/>
          </a:p>
        </p:txBody>
      </p:sp>
    </p:spTree>
    <p:extLst>
      <p:ext uri="{BB962C8B-B14F-4D97-AF65-F5344CB8AC3E}">
        <p14:creationId xmlns:p14="http://schemas.microsoft.com/office/powerpoint/2010/main" val="9074601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C:\Users\user\Desktop\9-say-thanks.jpeg"/>
          <p:cNvPicPr>
            <a:picLocks noChangeAspect="1" noChangeArrowheads="1"/>
          </p:cNvPicPr>
          <p:nvPr/>
        </p:nvPicPr>
        <p:blipFill>
          <a:blip r:embed="rId3" cstate="print"/>
          <a:srcRect/>
          <a:stretch>
            <a:fillRect/>
          </a:stretch>
        </p:blipFill>
        <p:spPr bwMode="auto">
          <a:xfrm>
            <a:off x="3158074" y="1182350"/>
            <a:ext cx="5979720" cy="3874030"/>
          </a:xfrm>
          <a:prstGeom prst="rect">
            <a:avLst/>
          </a:prstGeom>
          <a:ln>
            <a:noFill/>
          </a:ln>
          <a:effectLst>
            <a:softEdge rad="112500"/>
          </a:effectLst>
        </p:spPr>
      </p:pic>
      <p:sp>
        <p:nvSpPr>
          <p:cNvPr id="5" name="Date Placeholder 4">
            <a:extLst>
              <a:ext uri="{FF2B5EF4-FFF2-40B4-BE49-F238E27FC236}">
                <a16:creationId xmlns:a16="http://schemas.microsoft.com/office/drawing/2014/main" id="{09FC6F7E-E1BA-EACD-6E62-304F1ADC427C}"/>
              </a:ext>
            </a:extLst>
          </p:cNvPr>
          <p:cNvSpPr>
            <a:spLocks noGrp="1"/>
          </p:cNvSpPr>
          <p:nvPr>
            <p:ph type="dt" sz="half" idx="2"/>
          </p:nvPr>
        </p:nvSpPr>
        <p:spPr/>
        <p:txBody>
          <a:bodyPr/>
          <a:lstStyle/>
          <a:p>
            <a:fld id="{89825AEE-8292-4567-8650-52804E4A73C2}" type="datetime1">
              <a:rPr lang="en-IN" smtClean="0"/>
              <a:t>14/12/24</a:t>
            </a:fld>
            <a:endParaRPr lang="en-US"/>
          </a:p>
        </p:txBody>
      </p:sp>
      <p:sp>
        <p:nvSpPr>
          <p:cNvPr id="6" name="Footer Placeholder 5">
            <a:extLst>
              <a:ext uri="{FF2B5EF4-FFF2-40B4-BE49-F238E27FC236}">
                <a16:creationId xmlns:a16="http://schemas.microsoft.com/office/drawing/2014/main" id="{586609DB-75B3-8D80-BD6F-DDACF4FFBEE6}"/>
              </a:ext>
            </a:extLst>
          </p:cNvPr>
          <p:cNvSpPr>
            <a:spLocks noGrp="1"/>
          </p:cNvSpPr>
          <p:nvPr>
            <p:ph type="ftr" sz="quarter" idx="3"/>
          </p:nvPr>
        </p:nvSpPr>
        <p:spPr/>
        <p:txBody>
          <a:bodyPr/>
          <a:lstStyle/>
          <a:p>
            <a:r>
              <a:rPr lang="en-US"/>
              <a:t>CA Jayesh Gogri</a:t>
            </a:r>
          </a:p>
        </p:txBody>
      </p:sp>
      <p:sp>
        <p:nvSpPr>
          <p:cNvPr id="7" name="Slide Number Placeholder 6">
            <a:extLst>
              <a:ext uri="{FF2B5EF4-FFF2-40B4-BE49-F238E27FC236}">
                <a16:creationId xmlns:a16="http://schemas.microsoft.com/office/drawing/2014/main" id="{3D926CC8-3792-5473-D072-7451996785A0}"/>
              </a:ext>
            </a:extLst>
          </p:cNvPr>
          <p:cNvSpPr>
            <a:spLocks noGrp="1"/>
          </p:cNvSpPr>
          <p:nvPr>
            <p:ph type="sldNum" sz="quarter" idx="4"/>
          </p:nvPr>
        </p:nvSpPr>
        <p:spPr/>
        <p:txBody>
          <a:bodyPr/>
          <a:lstStyle/>
          <a:p>
            <a:fld id="{0B5F3F15-D7DB-49A2-8749-620FF2427B8F}" type="slidenum">
              <a:rPr lang="en-US" smtClean="0"/>
              <a:pPr/>
              <a:t>27</a:t>
            </a:fld>
            <a:endParaRPr lang="en-US"/>
          </a:p>
        </p:txBody>
      </p:sp>
    </p:spTree>
    <p:extLst>
      <p:ext uri="{BB962C8B-B14F-4D97-AF65-F5344CB8AC3E}">
        <p14:creationId xmlns:p14="http://schemas.microsoft.com/office/powerpoint/2010/main" val="30380144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3" name="Google Shape;239;p30">
            <a:extLst>
              <a:ext uri="{FF2B5EF4-FFF2-40B4-BE49-F238E27FC236}">
                <a16:creationId xmlns:a16="http://schemas.microsoft.com/office/drawing/2014/main" id="{B7255992-91A2-4519-AE63-E57953278ABC}"/>
              </a:ext>
            </a:extLst>
          </p:cNvPr>
          <p:cNvCxnSpPr>
            <a:cxnSpLocks/>
          </p:cNvCxnSpPr>
          <p:nvPr/>
        </p:nvCxnSpPr>
        <p:spPr>
          <a:xfrm rot="10800000">
            <a:off x="6665924" y="1654742"/>
            <a:ext cx="0" cy="770393"/>
          </a:xfrm>
          <a:prstGeom prst="straightConnector1">
            <a:avLst/>
          </a:prstGeom>
          <a:noFill/>
          <a:ln w="19050" cap="flat" cmpd="sng">
            <a:solidFill>
              <a:schemeClr val="tx1">
                <a:lumMod val="75000"/>
                <a:lumOff val="25000"/>
              </a:schemeClr>
            </a:solidFill>
            <a:prstDash val="solid"/>
            <a:round/>
            <a:headEnd type="none" w="med" len="med"/>
            <a:tailEnd type="diamond" w="med" len="med"/>
          </a:ln>
        </p:spPr>
      </p:cxnSp>
      <p:cxnSp>
        <p:nvCxnSpPr>
          <p:cNvPr id="264" name="Google Shape;242;p30">
            <a:extLst>
              <a:ext uri="{FF2B5EF4-FFF2-40B4-BE49-F238E27FC236}">
                <a16:creationId xmlns:a16="http://schemas.microsoft.com/office/drawing/2014/main" id="{3CC48244-709F-4E4D-8C89-80F49C3F4422}"/>
              </a:ext>
            </a:extLst>
          </p:cNvPr>
          <p:cNvCxnSpPr>
            <a:cxnSpLocks/>
          </p:cNvCxnSpPr>
          <p:nvPr/>
        </p:nvCxnSpPr>
        <p:spPr>
          <a:xfrm flipV="1">
            <a:off x="8831330" y="1658164"/>
            <a:ext cx="0" cy="1345229"/>
          </a:xfrm>
          <a:prstGeom prst="straightConnector1">
            <a:avLst/>
          </a:prstGeom>
          <a:noFill/>
          <a:ln w="19050" cap="flat" cmpd="sng">
            <a:solidFill>
              <a:schemeClr val="tx1">
                <a:lumMod val="75000"/>
                <a:lumOff val="25000"/>
              </a:schemeClr>
            </a:solidFill>
            <a:prstDash val="solid"/>
            <a:round/>
            <a:headEnd type="none" w="med" len="med"/>
            <a:tailEnd type="diamond" w="med" len="med"/>
          </a:ln>
        </p:spPr>
      </p:cxnSp>
      <p:cxnSp>
        <p:nvCxnSpPr>
          <p:cNvPr id="265" name="Google Shape;238;p30">
            <a:extLst>
              <a:ext uri="{FF2B5EF4-FFF2-40B4-BE49-F238E27FC236}">
                <a16:creationId xmlns:a16="http://schemas.microsoft.com/office/drawing/2014/main" id="{7C099F80-6DA8-4076-9DB5-564D7D227C2D}"/>
              </a:ext>
            </a:extLst>
          </p:cNvPr>
          <p:cNvCxnSpPr>
            <a:cxnSpLocks/>
          </p:cNvCxnSpPr>
          <p:nvPr/>
        </p:nvCxnSpPr>
        <p:spPr>
          <a:xfrm flipV="1">
            <a:off x="4214164" y="1645343"/>
            <a:ext cx="0" cy="1345228"/>
          </a:xfrm>
          <a:prstGeom prst="straightConnector1">
            <a:avLst/>
          </a:prstGeom>
          <a:noFill/>
          <a:ln w="19050" cap="flat" cmpd="sng">
            <a:solidFill>
              <a:schemeClr val="tx1">
                <a:lumMod val="75000"/>
                <a:lumOff val="25000"/>
              </a:schemeClr>
            </a:solidFill>
            <a:prstDash val="solid"/>
            <a:round/>
            <a:headEnd type="none" w="med" len="med"/>
            <a:tailEnd type="diamond" w="med" len="med"/>
          </a:ln>
        </p:spPr>
      </p:cxnSp>
      <p:cxnSp>
        <p:nvCxnSpPr>
          <p:cNvPr id="266" name="Google Shape;237;p30">
            <a:extLst>
              <a:ext uri="{FF2B5EF4-FFF2-40B4-BE49-F238E27FC236}">
                <a16:creationId xmlns:a16="http://schemas.microsoft.com/office/drawing/2014/main" id="{14307A70-3AF5-456F-9DD7-56E8EC1A6A6D}"/>
              </a:ext>
            </a:extLst>
          </p:cNvPr>
          <p:cNvCxnSpPr>
            <a:cxnSpLocks/>
          </p:cNvCxnSpPr>
          <p:nvPr/>
        </p:nvCxnSpPr>
        <p:spPr>
          <a:xfrm rot="10800000">
            <a:off x="1849229" y="1645343"/>
            <a:ext cx="0" cy="763212"/>
          </a:xfrm>
          <a:prstGeom prst="straightConnector1">
            <a:avLst/>
          </a:prstGeom>
          <a:noFill/>
          <a:ln w="19050" cap="flat" cmpd="sng">
            <a:solidFill>
              <a:schemeClr val="tx1">
                <a:lumMod val="75000"/>
                <a:lumOff val="25000"/>
              </a:schemeClr>
            </a:solidFill>
            <a:prstDash val="solid"/>
            <a:round/>
            <a:headEnd type="none" w="med" len="med"/>
            <a:tailEnd type="diamond" w="med" len="med"/>
          </a:ln>
        </p:spPr>
      </p:cxnSp>
      <p:sp>
        <p:nvSpPr>
          <p:cNvPr id="267" name="Google Shape;225;p30">
            <a:extLst>
              <a:ext uri="{FF2B5EF4-FFF2-40B4-BE49-F238E27FC236}">
                <a16:creationId xmlns:a16="http://schemas.microsoft.com/office/drawing/2014/main" id="{F634A00C-7BE3-4B9A-B4FB-6A7FDBE3C4E5}"/>
              </a:ext>
            </a:extLst>
          </p:cNvPr>
          <p:cNvSpPr txBox="1"/>
          <p:nvPr/>
        </p:nvSpPr>
        <p:spPr>
          <a:xfrm>
            <a:off x="8138056" y="3509281"/>
            <a:ext cx="1895695" cy="686617"/>
          </a:xfrm>
          <a:prstGeom prst="rect">
            <a:avLst/>
          </a:prstGeom>
          <a:noFill/>
          <a:ln>
            <a:noFill/>
          </a:ln>
        </p:spPr>
        <p:txBody>
          <a:bodyPr spcFirstLastPara="1" wrap="square" lIns="82283" tIns="82283" rIns="82283" bIns="82283" anchor="t" anchorCtr="0">
            <a:noAutofit/>
          </a:bodyPr>
          <a:lstStyle/>
          <a:p>
            <a:pPr algn="ctr"/>
            <a:r>
              <a:rPr lang="en-IN" sz="1680" b="1">
                <a:latin typeface="+mj-lt"/>
              </a:rPr>
              <a:t>64, </a:t>
            </a:r>
            <a:r>
              <a:rPr lang="en-IN" sz="1680" b="1" err="1">
                <a:latin typeface="+mj-lt"/>
              </a:rPr>
              <a:t>Thirumalai</a:t>
            </a:r>
            <a:r>
              <a:rPr lang="en-IN" sz="1680" b="1">
                <a:latin typeface="+mj-lt"/>
              </a:rPr>
              <a:t> Pillai Road, T. Nagar, Chennai – 600 017</a:t>
            </a:r>
          </a:p>
        </p:txBody>
      </p:sp>
      <p:sp>
        <p:nvSpPr>
          <p:cNvPr id="268" name="Google Shape;226;p30">
            <a:extLst>
              <a:ext uri="{FF2B5EF4-FFF2-40B4-BE49-F238E27FC236}">
                <a16:creationId xmlns:a16="http://schemas.microsoft.com/office/drawing/2014/main" id="{4FF726E4-E7AE-49E2-8E8B-750C3A6DB22F}"/>
              </a:ext>
            </a:extLst>
          </p:cNvPr>
          <p:cNvSpPr txBox="1"/>
          <p:nvPr/>
        </p:nvSpPr>
        <p:spPr>
          <a:xfrm>
            <a:off x="875074" y="2803741"/>
            <a:ext cx="1949047" cy="1644738"/>
          </a:xfrm>
          <a:prstGeom prst="rect">
            <a:avLst/>
          </a:prstGeom>
          <a:noFill/>
          <a:ln>
            <a:noFill/>
          </a:ln>
        </p:spPr>
        <p:txBody>
          <a:bodyPr spcFirstLastPara="1" wrap="square" lIns="82283" tIns="82283" rIns="82283" bIns="82283" anchor="t" anchorCtr="0">
            <a:noAutofit/>
          </a:bodyPr>
          <a:lstStyle/>
          <a:p>
            <a:pPr algn="ctr"/>
            <a:r>
              <a:rPr lang="en-IN" sz="1680" b="1">
                <a:solidFill>
                  <a:schemeClr val="tx2">
                    <a:lumMod val="75000"/>
                  </a:schemeClr>
                </a:solidFill>
                <a:latin typeface="+mj-lt"/>
              </a:rPr>
              <a:t>6</a:t>
            </a:r>
            <a:r>
              <a:rPr lang="en-IN" sz="1680" b="1" baseline="30000">
                <a:solidFill>
                  <a:schemeClr val="tx2">
                    <a:lumMod val="75000"/>
                  </a:schemeClr>
                </a:solidFill>
                <a:latin typeface="+mj-lt"/>
              </a:rPr>
              <a:t>th</a:t>
            </a:r>
            <a:r>
              <a:rPr lang="en-IN" sz="1680" b="1">
                <a:solidFill>
                  <a:schemeClr val="tx2">
                    <a:lumMod val="75000"/>
                  </a:schemeClr>
                </a:solidFill>
                <a:latin typeface="+mj-lt"/>
              </a:rPr>
              <a:t> Level, </a:t>
            </a:r>
          </a:p>
          <a:p>
            <a:pPr algn="ctr"/>
            <a:r>
              <a:rPr lang="en-IN" sz="1680" b="1">
                <a:solidFill>
                  <a:schemeClr val="tx2">
                    <a:lumMod val="75000"/>
                  </a:schemeClr>
                </a:solidFill>
                <a:latin typeface="+mj-lt"/>
              </a:rPr>
              <a:t>Kaledonia -A,</a:t>
            </a:r>
            <a:endParaRPr lang="en-US" sz="1680" b="1">
              <a:solidFill>
                <a:schemeClr val="tx2">
                  <a:lumMod val="75000"/>
                </a:schemeClr>
              </a:solidFill>
              <a:latin typeface="+mj-lt"/>
            </a:endParaRPr>
          </a:p>
          <a:p>
            <a:pPr algn="ctr"/>
            <a:r>
              <a:rPr lang="en-IN" sz="1680" b="1">
                <a:solidFill>
                  <a:schemeClr val="tx2">
                    <a:lumMod val="75000"/>
                  </a:schemeClr>
                </a:solidFill>
                <a:latin typeface="+mj-lt"/>
              </a:rPr>
              <a:t>Sahar Road, </a:t>
            </a:r>
          </a:p>
          <a:p>
            <a:pPr algn="ctr"/>
            <a:r>
              <a:rPr lang="en-IN" sz="1680" b="1">
                <a:solidFill>
                  <a:schemeClr val="tx2">
                    <a:lumMod val="75000"/>
                  </a:schemeClr>
                </a:solidFill>
                <a:latin typeface="+mj-lt"/>
              </a:rPr>
              <a:t>Andheri East,</a:t>
            </a:r>
            <a:endParaRPr lang="en-US" sz="1680" b="1">
              <a:solidFill>
                <a:schemeClr val="tx2">
                  <a:lumMod val="75000"/>
                </a:schemeClr>
              </a:solidFill>
              <a:latin typeface="+mj-lt"/>
            </a:endParaRPr>
          </a:p>
          <a:p>
            <a:pPr algn="ctr"/>
            <a:r>
              <a:rPr lang="en-IN" sz="1680" b="1">
                <a:solidFill>
                  <a:schemeClr val="tx2">
                    <a:lumMod val="75000"/>
                  </a:schemeClr>
                </a:solidFill>
                <a:latin typeface="+mj-lt"/>
              </a:rPr>
              <a:t>Mumbai - 400 069</a:t>
            </a:r>
          </a:p>
        </p:txBody>
      </p:sp>
      <p:sp>
        <p:nvSpPr>
          <p:cNvPr id="269" name="Google Shape;227;p30">
            <a:extLst>
              <a:ext uri="{FF2B5EF4-FFF2-40B4-BE49-F238E27FC236}">
                <a16:creationId xmlns:a16="http://schemas.microsoft.com/office/drawing/2014/main" id="{0FCD72D2-568D-4905-B06F-38161480133B}"/>
              </a:ext>
            </a:extLst>
          </p:cNvPr>
          <p:cNvSpPr txBox="1"/>
          <p:nvPr/>
        </p:nvSpPr>
        <p:spPr>
          <a:xfrm>
            <a:off x="3227242" y="3414073"/>
            <a:ext cx="2036791" cy="1241827"/>
          </a:xfrm>
          <a:prstGeom prst="rect">
            <a:avLst/>
          </a:prstGeom>
          <a:noFill/>
          <a:ln>
            <a:noFill/>
          </a:ln>
        </p:spPr>
        <p:txBody>
          <a:bodyPr spcFirstLastPara="1" wrap="square" lIns="82283" tIns="82283" rIns="82283" bIns="82283" anchor="t" anchorCtr="0">
            <a:noAutofit/>
          </a:bodyPr>
          <a:lstStyle/>
          <a:p>
            <a:pPr algn="ctr"/>
            <a:r>
              <a:rPr lang="en-IN" sz="1680" b="1">
                <a:solidFill>
                  <a:schemeClr val="bg2">
                    <a:lumMod val="10000"/>
                  </a:schemeClr>
                </a:solidFill>
                <a:latin typeface="+mj-lt"/>
              </a:rPr>
              <a:t>A-36, First Floor, </a:t>
            </a:r>
          </a:p>
          <a:p>
            <a:pPr algn="ctr"/>
            <a:r>
              <a:rPr lang="en-IN" sz="1680" b="1">
                <a:solidFill>
                  <a:schemeClr val="bg2">
                    <a:lumMod val="10000"/>
                  </a:schemeClr>
                </a:solidFill>
                <a:latin typeface="+mj-lt"/>
              </a:rPr>
              <a:t>Ring Road,</a:t>
            </a:r>
            <a:br>
              <a:rPr lang="en-IN" sz="1680" b="1">
                <a:solidFill>
                  <a:schemeClr val="bg2">
                    <a:lumMod val="10000"/>
                  </a:schemeClr>
                </a:solidFill>
                <a:latin typeface="+mj-lt"/>
              </a:rPr>
            </a:br>
            <a:r>
              <a:rPr lang="en-IN" sz="1680" b="1">
                <a:solidFill>
                  <a:schemeClr val="bg2">
                    <a:lumMod val="10000"/>
                  </a:schemeClr>
                </a:solidFill>
                <a:latin typeface="+mj-lt"/>
              </a:rPr>
              <a:t>Adjacent to Raja </a:t>
            </a:r>
          </a:p>
          <a:p>
            <a:pPr algn="ctr"/>
            <a:r>
              <a:rPr lang="en-IN" sz="1680" b="1">
                <a:solidFill>
                  <a:schemeClr val="bg2">
                    <a:lumMod val="10000"/>
                  </a:schemeClr>
                </a:solidFill>
                <a:latin typeface="+mj-lt"/>
              </a:rPr>
              <a:t>Garden Flyover,</a:t>
            </a:r>
            <a:br>
              <a:rPr lang="en-IN" sz="1680" b="1">
                <a:solidFill>
                  <a:schemeClr val="bg2">
                    <a:lumMod val="10000"/>
                  </a:schemeClr>
                </a:solidFill>
                <a:latin typeface="+mj-lt"/>
              </a:rPr>
            </a:br>
            <a:r>
              <a:rPr lang="en-IN" sz="1680" b="1">
                <a:solidFill>
                  <a:schemeClr val="bg2">
                    <a:lumMod val="10000"/>
                  </a:schemeClr>
                </a:solidFill>
                <a:latin typeface="+mj-lt"/>
              </a:rPr>
              <a:t>Rajouri Garden, </a:t>
            </a:r>
          </a:p>
          <a:p>
            <a:pPr algn="ctr"/>
            <a:r>
              <a:rPr lang="en-IN" sz="1680" b="1">
                <a:solidFill>
                  <a:schemeClr val="bg2">
                    <a:lumMod val="10000"/>
                  </a:schemeClr>
                </a:solidFill>
                <a:latin typeface="+mj-lt"/>
              </a:rPr>
              <a:t>New Delhi - 110 027</a:t>
            </a:r>
            <a:endParaRPr lang="en-US" sz="1680" b="1">
              <a:solidFill>
                <a:schemeClr val="bg2">
                  <a:lumMod val="10000"/>
                </a:schemeClr>
              </a:solidFill>
              <a:latin typeface="+mj-lt"/>
            </a:endParaRPr>
          </a:p>
        </p:txBody>
      </p:sp>
      <p:sp>
        <p:nvSpPr>
          <p:cNvPr id="270" name="Google Shape;229;p30">
            <a:extLst>
              <a:ext uri="{FF2B5EF4-FFF2-40B4-BE49-F238E27FC236}">
                <a16:creationId xmlns:a16="http://schemas.microsoft.com/office/drawing/2014/main" id="{590DA921-1C9B-40F7-A4A7-1B5FD8DEAFDF}"/>
              </a:ext>
            </a:extLst>
          </p:cNvPr>
          <p:cNvSpPr txBox="1"/>
          <p:nvPr/>
        </p:nvSpPr>
        <p:spPr>
          <a:xfrm>
            <a:off x="6024998" y="2822664"/>
            <a:ext cx="1642400" cy="686617"/>
          </a:xfrm>
          <a:prstGeom prst="rect">
            <a:avLst/>
          </a:prstGeom>
          <a:noFill/>
          <a:ln>
            <a:noFill/>
          </a:ln>
        </p:spPr>
        <p:txBody>
          <a:bodyPr spcFirstLastPara="1" wrap="square" lIns="82283" tIns="82283" rIns="82283" bIns="82283" anchor="t" anchorCtr="0">
            <a:noAutofit/>
          </a:bodyPr>
          <a:lstStyle/>
          <a:p>
            <a:pPr algn="ctr"/>
            <a:r>
              <a:rPr lang="en-US" sz="1680" b="1" dirty="0">
                <a:solidFill>
                  <a:schemeClr val="bg2">
                    <a:lumMod val="10000"/>
                  </a:schemeClr>
                </a:solidFill>
                <a:latin typeface="+mj-lt"/>
              </a:rPr>
              <a:t>2/7 Sarat Bose Road, Vasundhara, 2 </a:t>
            </a:r>
            <a:r>
              <a:rPr lang="en-US" sz="1680" b="1" dirty="0" err="1">
                <a:solidFill>
                  <a:schemeClr val="bg2">
                    <a:lumMod val="10000"/>
                  </a:schemeClr>
                </a:solidFill>
                <a:latin typeface="+mj-lt"/>
              </a:rPr>
              <a:t>nd</a:t>
            </a:r>
            <a:r>
              <a:rPr lang="en-US" sz="1680" b="1" dirty="0">
                <a:solidFill>
                  <a:schemeClr val="bg2">
                    <a:lumMod val="10000"/>
                  </a:schemeClr>
                </a:solidFill>
                <a:latin typeface="+mj-lt"/>
              </a:rPr>
              <a:t> Floor, Unit No. 7, Kolkata – 700 020 </a:t>
            </a:r>
          </a:p>
        </p:txBody>
      </p:sp>
      <p:cxnSp>
        <p:nvCxnSpPr>
          <p:cNvPr id="271" name="Google Shape;231;p30">
            <a:extLst>
              <a:ext uri="{FF2B5EF4-FFF2-40B4-BE49-F238E27FC236}">
                <a16:creationId xmlns:a16="http://schemas.microsoft.com/office/drawing/2014/main" id="{ABCC80AC-7993-44E7-B7D3-30182E7BB0DB}"/>
              </a:ext>
            </a:extLst>
          </p:cNvPr>
          <p:cNvCxnSpPr>
            <a:cxnSpLocks/>
          </p:cNvCxnSpPr>
          <p:nvPr/>
        </p:nvCxnSpPr>
        <p:spPr>
          <a:xfrm>
            <a:off x="726361" y="1677734"/>
            <a:ext cx="9941639" cy="30641"/>
          </a:xfrm>
          <a:prstGeom prst="straightConnector1">
            <a:avLst/>
          </a:prstGeom>
          <a:noFill/>
          <a:ln w="19050" cap="flat" cmpd="sng">
            <a:solidFill>
              <a:schemeClr val="tx1">
                <a:lumMod val="75000"/>
                <a:lumOff val="25000"/>
              </a:schemeClr>
            </a:solidFill>
            <a:prstDash val="solid"/>
            <a:round/>
            <a:headEnd type="none" w="med" len="med"/>
            <a:tailEnd type="none" w="med" len="med"/>
          </a:ln>
        </p:spPr>
      </p:cxnSp>
      <p:sp>
        <p:nvSpPr>
          <p:cNvPr id="272" name="Google Shape;232;p30">
            <a:extLst>
              <a:ext uri="{FF2B5EF4-FFF2-40B4-BE49-F238E27FC236}">
                <a16:creationId xmlns:a16="http://schemas.microsoft.com/office/drawing/2014/main" id="{803FF335-7671-41AA-8AED-9A6A60CDFA3B}"/>
              </a:ext>
            </a:extLst>
          </p:cNvPr>
          <p:cNvSpPr/>
          <p:nvPr/>
        </p:nvSpPr>
        <p:spPr>
          <a:xfrm>
            <a:off x="1301232" y="2026949"/>
            <a:ext cx="1086106" cy="716366"/>
          </a:xfrm>
          <a:prstGeom prst="rect">
            <a:avLst/>
          </a:prstGeom>
          <a:solidFill>
            <a:schemeClr val="accent2"/>
          </a:solidFill>
          <a:ln>
            <a:solidFill>
              <a:schemeClr val="accent2"/>
            </a:solidFill>
          </a:ln>
        </p:spPr>
        <p:txBody>
          <a:bodyPr spcFirstLastPara="1" wrap="square" lIns="82283" tIns="82283" rIns="82283" bIns="82283" anchor="ctr" anchorCtr="0">
            <a:noAutofit/>
          </a:bodyPr>
          <a:lstStyle/>
          <a:p>
            <a:endParaRPr sz="1620">
              <a:latin typeface="+mj-lt"/>
            </a:endParaRPr>
          </a:p>
        </p:txBody>
      </p:sp>
      <p:sp>
        <p:nvSpPr>
          <p:cNvPr id="273" name="Google Shape;233;p30">
            <a:extLst>
              <a:ext uri="{FF2B5EF4-FFF2-40B4-BE49-F238E27FC236}">
                <a16:creationId xmlns:a16="http://schemas.microsoft.com/office/drawing/2014/main" id="{E13FDE6E-5393-4E66-BECC-AD48B97E885E}"/>
              </a:ext>
            </a:extLst>
          </p:cNvPr>
          <p:cNvSpPr/>
          <p:nvPr/>
        </p:nvSpPr>
        <p:spPr>
          <a:xfrm>
            <a:off x="6187871" y="2026949"/>
            <a:ext cx="1086106" cy="716366"/>
          </a:xfrm>
          <a:prstGeom prst="rect">
            <a:avLst/>
          </a:prstGeom>
          <a:solidFill>
            <a:schemeClr val="accent3"/>
          </a:solidFill>
          <a:ln>
            <a:solidFill>
              <a:schemeClr val="accent3"/>
            </a:solidFill>
          </a:ln>
        </p:spPr>
        <p:txBody>
          <a:bodyPr spcFirstLastPara="1" wrap="square" lIns="82283" tIns="82283" rIns="82283" bIns="82283" anchor="ctr" anchorCtr="0">
            <a:noAutofit/>
          </a:bodyPr>
          <a:lstStyle/>
          <a:p>
            <a:endParaRPr sz="1620">
              <a:latin typeface="+mj-lt"/>
            </a:endParaRPr>
          </a:p>
        </p:txBody>
      </p:sp>
      <p:sp>
        <p:nvSpPr>
          <p:cNvPr id="274" name="Google Shape;234;p30">
            <a:extLst>
              <a:ext uri="{FF2B5EF4-FFF2-40B4-BE49-F238E27FC236}">
                <a16:creationId xmlns:a16="http://schemas.microsoft.com/office/drawing/2014/main" id="{A28CE19C-9C49-4E4C-A71F-34F57519A557}"/>
              </a:ext>
            </a:extLst>
          </p:cNvPr>
          <p:cNvSpPr/>
          <p:nvPr/>
        </p:nvSpPr>
        <p:spPr>
          <a:xfrm>
            <a:off x="1212949" y="1960785"/>
            <a:ext cx="1286736" cy="848698"/>
          </a:xfrm>
          <a:prstGeom prst="rect">
            <a:avLst/>
          </a:prstGeom>
          <a:noFill/>
          <a:ln w="19050" cap="flat" cmpd="sng">
            <a:solidFill>
              <a:schemeClr val="accent2"/>
            </a:solidFill>
            <a:prstDash val="solid"/>
            <a:round/>
            <a:headEnd type="none" w="sm" len="sm"/>
            <a:tailEnd type="none" w="sm" len="sm"/>
          </a:ln>
        </p:spPr>
        <p:txBody>
          <a:bodyPr spcFirstLastPara="1" wrap="square" lIns="82283" tIns="82283" rIns="82283" bIns="82283" anchor="ctr" anchorCtr="0">
            <a:noAutofit/>
          </a:bodyPr>
          <a:lstStyle/>
          <a:p>
            <a:pPr algn="ctr"/>
            <a:r>
              <a:rPr lang="en-GB" sz="2160" b="1">
                <a:solidFill>
                  <a:schemeClr val="bg1"/>
                </a:solidFill>
                <a:latin typeface="+mj-lt"/>
                <a:ea typeface="Open Sans"/>
                <a:cs typeface="Open Sans"/>
                <a:sym typeface="Open Sans"/>
              </a:rPr>
              <a:t>West Region</a:t>
            </a:r>
            <a:endParaRPr sz="2160" b="1">
              <a:solidFill>
                <a:schemeClr val="bg1"/>
              </a:solidFill>
              <a:latin typeface="+mj-lt"/>
              <a:ea typeface="Open Sans"/>
              <a:cs typeface="Open Sans"/>
              <a:sym typeface="Open Sans"/>
            </a:endParaRPr>
          </a:p>
        </p:txBody>
      </p:sp>
      <p:sp>
        <p:nvSpPr>
          <p:cNvPr id="275" name="Google Shape;236;p30">
            <a:extLst>
              <a:ext uri="{FF2B5EF4-FFF2-40B4-BE49-F238E27FC236}">
                <a16:creationId xmlns:a16="http://schemas.microsoft.com/office/drawing/2014/main" id="{4272331E-042C-44BB-8186-4D93CD69B69A}"/>
              </a:ext>
            </a:extLst>
          </p:cNvPr>
          <p:cNvSpPr/>
          <p:nvPr/>
        </p:nvSpPr>
        <p:spPr>
          <a:xfrm>
            <a:off x="3707268" y="2596565"/>
            <a:ext cx="1086106" cy="716366"/>
          </a:xfrm>
          <a:prstGeom prst="rect">
            <a:avLst/>
          </a:prstGeom>
          <a:solidFill>
            <a:schemeClr val="accent5"/>
          </a:solidFill>
          <a:ln>
            <a:solidFill>
              <a:schemeClr val="accent5"/>
            </a:solidFill>
          </a:ln>
        </p:spPr>
        <p:txBody>
          <a:bodyPr spcFirstLastPara="1" wrap="square" lIns="82283" tIns="82283" rIns="82283" bIns="82283" anchor="ctr" anchorCtr="0">
            <a:noAutofit/>
          </a:bodyPr>
          <a:lstStyle/>
          <a:p>
            <a:endParaRPr sz="1620">
              <a:latin typeface="+mj-lt"/>
            </a:endParaRPr>
          </a:p>
        </p:txBody>
      </p:sp>
      <p:sp>
        <p:nvSpPr>
          <p:cNvPr id="276" name="Google Shape;241;p30">
            <a:extLst>
              <a:ext uri="{FF2B5EF4-FFF2-40B4-BE49-F238E27FC236}">
                <a16:creationId xmlns:a16="http://schemas.microsoft.com/office/drawing/2014/main" id="{16028EBA-7F83-4FA9-90B8-E22379C0E779}"/>
              </a:ext>
            </a:extLst>
          </p:cNvPr>
          <p:cNvSpPr/>
          <p:nvPr/>
        </p:nvSpPr>
        <p:spPr>
          <a:xfrm>
            <a:off x="8353275" y="2712369"/>
            <a:ext cx="1086106" cy="716366"/>
          </a:xfrm>
          <a:prstGeom prst="rect">
            <a:avLst/>
          </a:prstGeom>
          <a:solidFill>
            <a:schemeClr val="accent4"/>
          </a:solidFill>
          <a:ln>
            <a:solidFill>
              <a:schemeClr val="accent4"/>
            </a:solidFill>
          </a:ln>
        </p:spPr>
        <p:txBody>
          <a:bodyPr spcFirstLastPara="1" wrap="square" lIns="82283" tIns="82283" rIns="82283" bIns="82283" anchor="ctr" anchorCtr="0">
            <a:noAutofit/>
          </a:bodyPr>
          <a:lstStyle/>
          <a:p>
            <a:endParaRPr sz="1620">
              <a:latin typeface="+mj-lt"/>
            </a:endParaRPr>
          </a:p>
        </p:txBody>
      </p:sp>
      <p:sp>
        <p:nvSpPr>
          <p:cNvPr id="277" name="Google Shape;243;p30">
            <a:extLst>
              <a:ext uri="{FF2B5EF4-FFF2-40B4-BE49-F238E27FC236}">
                <a16:creationId xmlns:a16="http://schemas.microsoft.com/office/drawing/2014/main" id="{15862E16-BC37-42CE-8811-FBEA3A7E991B}"/>
              </a:ext>
            </a:extLst>
          </p:cNvPr>
          <p:cNvSpPr/>
          <p:nvPr/>
        </p:nvSpPr>
        <p:spPr>
          <a:xfrm>
            <a:off x="6099560" y="1960785"/>
            <a:ext cx="1286736" cy="848698"/>
          </a:xfrm>
          <a:prstGeom prst="rect">
            <a:avLst/>
          </a:prstGeom>
          <a:noFill/>
          <a:ln w="19050" cap="flat" cmpd="sng">
            <a:solidFill>
              <a:schemeClr val="accent3"/>
            </a:solidFill>
            <a:prstDash val="solid"/>
            <a:round/>
            <a:headEnd type="none" w="sm" len="sm"/>
            <a:tailEnd type="none" w="sm" len="sm"/>
          </a:ln>
        </p:spPr>
        <p:txBody>
          <a:bodyPr spcFirstLastPara="1" wrap="square" lIns="82283" tIns="82283" rIns="82283" bIns="82283" anchor="ctr" anchorCtr="0">
            <a:noAutofit/>
          </a:bodyPr>
          <a:lstStyle/>
          <a:p>
            <a:pPr algn="ctr">
              <a:buClr>
                <a:schemeClr val="dk1"/>
              </a:buClr>
              <a:buSzPts val="1100"/>
            </a:pPr>
            <a:r>
              <a:rPr lang="en-GB" sz="2160" b="1">
                <a:solidFill>
                  <a:schemeClr val="bg1"/>
                </a:solidFill>
                <a:latin typeface="+mj-lt"/>
                <a:ea typeface="Open Sans"/>
                <a:cs typeface="Open Sans"/>
                <a:sym typeface="Open Sans"/>
              </a:rPr>
              <a:t>East Region</a:t>
            </a:r>
            <a:endParaRPr sz="2160" b="1">
              <a:solidFill>
                <a:schemeClr val="bg1"/>
              </a:solidFill>
              <a:latin typeface="+mj-lt"/>
            </a:endParaRPr>
          </a:p>
        </p:txBody>
      </p:sp>
      <p:sp>
        <p:nvSpPr>
          <p:cNvPr id="278" name="Google Shape;245;p30">
            <a:extLst>
              <a:ext uri="{FF2B5EF4-FFF2-40B4-BE49-F238E27FC236}">
                <a16:creationId xmlns:a16="http://schemas.microsoft.com/office/drawing/2014/main" id="{3BD92F61-1FBF-4AD1-855D-3D69DBD69826}"/>
              </a:ext>
            </a:extLst>
          </p:cNvPr>
          <p:cNvSpPr/>
          <p:nvPr/>
        </p:nvSpPr>
        <p:spPr>
          <a:xfrm>
            <a:off x="3618973" y="2530400"/>
            <a:ext cx="1286736" cy="848698"/>
          </a:xfrm>
          <a:prstGeom prst="rect">
            <a:avLst/>
          </a:prstGeom>
          <a:noFill/>
          <a:ln w="19050" cap="flat" cmpd="sng">
            <a:solidFill>
              <a:schemeClr val="accent5"/>
            </a:solidFill>
            <a:prstDash val="solid"/>
            <a:round/>
            <a:headEnd type="none" w="sm" len="sm"/>
            <a:tailEnd type="none" w="sm" len="sm"/>
          </a:ln>
        </p:spPr>
        <p:txBody>
          <a:bodyPr spcFirstLastPara="1" wrap="square" lIns="82283" tIns="82283" rIns="82283" bIns="82283" anchor="ctr" anchorCtr="0">
            <a:noAutofit/>
          </a:bodyPr>
          <a:lstStyle/>
          <a:p>
            <a:pPr algn="ctr">
              <a:buClr>
                <a:schemeClr val="dk1"/>
              </a:buClr>
              <a:buSzPts val="1100"/>
            </a:pPr>
            <a:r>
              <a:rPr lang="en-GB" sz="2160" b="1">
                <a:solidFill>
                  <a:schemeClr val="bg1"/>
                </a:solidFill>
                <a:latin typeface="+mj-lt"/>
                <a:ea typeface="Open Sans"/>
                <a:cs typeface="Open Sans"/>
                <a:sym typeface="Open Sans"/>
              </a:rPr>
              <a:t>North Region</a:t>
            </a:r>
            <a:endParaRPr sz="2160" b="1">
              <a:solidFill>
                <a:schemeClr val="bg1"/>
              </a:solidFill>
              <a:latin typeface="+mj-lt"/>
            </a:endParaRPr>
          </a:p>
        </p:txBody>
      </p:sp>
      <p:sp>
        <p:nvSpPr>
          <p:cNvPr id="279" name="Google Shape;246;p30">
            <a:extLst>
              <a:ext uri="{FF2B5EF4-FFF2-40B4-BE49-F238E27FC236}">
                <a16:creationId xmlns:a16="http://schemas.microsoft.com/office/drawing/2014/main" id="{EBFE9B8D-FB53-446F-B348-7B86EC276484}"/>
              </a:ext>
            </a:extLst>
          </p:cNvPr>
          <p:cNvSpPr/>
          <p:nvPr/>
        </p:nvSpPr>
        <p:spPr>
          <a:xfrm>
            <a:off x="8264958" y="2643716"/>
            <a:ext cx="1286736" cy="848698"/>
          </a:xfrm>
          <a:prstGeom prst="rect">
            <a:avLst/>
          </a:prstGeom>
          <a:noFill/>
          <a:ln w="19050" cap="flat" cmpd="sng">
            <a:solidFill>
              <a:schemeClr val="accent4"/>
            </a:solidFill>
            <a:prstDash val="solid"/>
            <a:round/>
            <a:headEnd type="none" w="sm" len="sm"/>
            <a:tailEnd type="none" w="sm" len="sm"/>
          </a:ln>
        </p:spPr>
        <p:txBody>
          <a:bodyPr spcFirstLastPara="1" wrap="square" lIns="82283" tIns="82283" rIns="82283" bIns="82283" anchor="ctr" anchorCtr="0">
            <a:noAutofit/>
          </a:bodyPr>
          <a:lstStyle/>
          <a:p>
            <a:pPr algn="ctr">
              <a:buClr>
                <a:schemeClr val="dk1"/>
              </a:buClr>
              <a:buSzPts val="1100"/>
            </a:pPr>
            <a:r>
              <a:rPr lang="en-GB" sz="2160" b="1">
                <a:solidFill>
                  <a:schemeClr val="bg1"/>
                </a:solidFill>
                <a:latin typeface="+mj-lt"/>
                <a:ea typeface="Open Sans"/>
                <a:cs typeface="Open Sans"/>
                <a:sym typeface="Open Sans"/>
              </a:rPr>
              <a:t>South Region</a:t>
            </a:r>
            <a:endParaRPr sz="2160">
              <a:solidFill>
                <a:schemeClr val="bg1"/>
              </a:solidFill>
              <a:latin typeface="+mj-lt"/>
            </a:endParaRPr>
          </a:p>
        </p:txBody>
      </p:sp>
      <p:sp>
        <p:nvSpPr>
          <p:cNvPr id="128" name="Google Shape;243;p30">
            <a:extLst>
              <a:ext uri="{FF2B5EF4-FFF2-40B4-BE49-F238E27FC236}">
                <a16:creationId xmlns:a16="http://schemas.microsoft.com/office/drawing/2014/main" id="{6D9F6E7D-74B6-4080-9F38-9CDCA7918D65}"/>
              </a:ext>
            </a:extLst>
          </p:cNvPr>
          <p:cNvSpPr/>
          <p:nvPr/>
        </p:nvSpPr>
        <p:spPr>
          <a:xfrm>
            <a:off x="6101262" y="1962179"/>
            <a:ext cx="1286736" cy="848698"/>
          </a:xfrm>
          <a:prstGeom prst="rect">
            <a:avLst/>
          </a:prstGeom>
          <a:noFill/>
          <a:ln w="19050" cap="flat" cmpd="sng">
            <a:solidFill>
              <a:schemeClr val="accent3"/>
            </a:solidFill>
            <a:prstDash val="solid"/>
            <a:round/>
            <a:headEnd type="none" w="sm" len="sm"/>
            <a:tailEnd type="none" w="sm" len="sm"/>
          </a:ln>
        </p:spPr>
        <p:txBody>
          <a:bodyPr spcFirstLastPara="1" wrap="square" lIns="82283" tIns="82283" rIns="82283" bIns="82283" anchor="ctr" anchorCtr="0">
            <a:noAutofit/>
          </a:bodyPr>
          <a:lstStyle/>
          <a:p>
            <a:pPr algn="ctr">
              <a:buClr>
                <a:schemeClr val="dk1"/>
              </a:buClr>
              <a:buSzPts val="1100"/>
            </a:pPr>
            <a:r>
              <a:rPr lang="en-GB" sz="2160" b="1">
                <a:solidFill>
                  <a:schemeClr val="bg1"/>
                </a:solidFill>
                <a:latin typeface="+mj-lt"/>
                <a:ea typeface="Open Sans"/>
                <a:cs typeface="Open Sans"/>
                <a:sym typeface="Open Sans"/>
              </a:rPr>
              <a:t>East Region</a:t>
            </a:r>
            <a:endParaRPr sz="2160" b="1">
              <a:solidFill>
                <a:schemeClr val="bg1"/>
              </a:solidFill>
              <a:latin typeface="+mj-lt"/>
            </a:endParaRPr>
          </a:p>
        </p:txBody>
      </p:sp>
      <p:sp>
        <p:nvSpPr>
          <p:cNvPr id="280" name="Rectangle 19">
            <a:extLst>
              <a:ext uri="{FF2B5EF4-FFF2-40B4-BE49-F238E27FC236}">
                <a16:creationId xmlns:a16="http://schemas.microsoft.com/office/drawing/2014/main" id="{00C55C20-1F61-4955-9FFF-A8216D7F97BE}"/>
              </a:ext>
            </a:extLst>
          </p:cNvPr>
          <p:cNvSpPr>
            <a:spLocks noChangeArrowheads="1"/>
          </p:cNvSpPr>
          <p:nvPr/>
        </p:nvSpPr>
        <p:spPr bwMode="auto">
          <a:xfrm>
            <a:off x="4995001" y="5726944"/>
            <a:ext cx="1920719"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sz="1920" b="1" dirty="0">
                <a:latin typeface="+mj-lt"/>
              </a:rPr>
              <a:t>+91 98210 12151</a:t>
            </a:r>
          </a:p>
        </p:txBody>
      </p:sp>
      <p:sp>
        <p:nvSpPr>
          <p:cNvPr id="281" name="Rectangle 21">
            <a:extLst>
              <a:ext uri="{FF2B5EF4-FFF2-40B4-BE49-F238E27FC236}">
                <a16:creationId xmlns:a16="http://schemas.microsoft.com/office/drawing/2014/main" id="{2936F9DE-1369-4161-AF5A-D993DF1B28BB}"/>
              </a:ext>
            </a:extLst>
          </p:cNvPr>
          <p:cNvSpPr>
            <a:spLocks noChangeArrowheads="1"/>
          </p:cNvSpPr>
          <p:nvPr/>
        </p:nvSpPr>
        <p:spPr bwMode="auto">
          <a:xfrm>
            <a:off x="9085902" y="5589187"/>
            <a:ext cx="2966397" cy="68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1920" b="1" u="sng">
                <a:latin typeface="+mj-lt"/>
                <a:hlinkClick r:id="rId3"/>
              </a:rPr>
              <a:t>info@gscintime.com</a:t>
            </a:r>
            <a:endParaRPr lang="en-US" sz="1920" b="1" u="sng">
              <a:latin typeface="+mj-lt"/>
            </a:endParaRPr>
          </a:p>
          <a:p>
            <a:r>
              <a:rPr lang="en-US" sz="1920" b="1" u="sng">
                <a:latin typeface="+mj-lt"/>
                <a:hlinkClick r:id="rId4"/>
              </a:rPr>
              <a:t>jayeshgogri@gscintime.com</a:t>
            </a:r>
            <a:r>
              <a:rPr lang="en-US" sz="1920" b="1" u="sng">
                <a:latin typeface="+mj-lt"/>
              </a:rPr>
              <a:t> </a:t>
            </a:r>
            <a:endParaRPr lang="en-IN" sz="1920" b="1" u="sng">
              <a:latin typeface="+mj-lt"/>
            </a:endParaRPr>
          </a:p>
        </p:txBody>
      </p:sp>
      <p:sp>
        <p:nvSpPr>
          <p:cNvPr id="282" name="Rectangle 25">
            <a:extLst>
              <a:ext uri="{FF2B5EF4-FFF2-40B4-BE49-F238E27FC236}">
                <a16:creationId xmlns:a16="http://schemas.microsoft.com/office/drawing/2014/main" id="{F1BC4E9D-6245-4B79-80CB-4CAB64669753}"/>
              </a:ext>
            </a:extLst>
          </p:cNvPr>
          <p:cNvSpPr>
            <a:spLocks noChangeArrowheads="1"/>
          </p:cNvSpPr>
          <p:nvPr/>
        </p:nvSpPr>
        <p:spPr bwMode="auto">
          <a:xfrm>
            <a:off x="985467" y="5682720"/>
            <a:ext cx="2444236"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n-US" sz="1920" b="1" u="sng" dirty="0">
                <a:latin typeface="+mj-lt"/>
              </a:rPr>
              <a:t>www.gscintime.com</a:t>
            </a:r>
          </a:p>
        </p:txBody>
      </p:sp>
      <p:sp>
        <p:nvSpPr>
          <p:cNvPr id="3" name="TextBox 2">
            <a:extLst>
              <a:ext uri="{FF2B5EF4-FFF2-40B4-BE49-F238E27FC236}">
                <a16:creationId xmlns:a16="http://schemas.microsoft.com/office/drawing/2014/main" id="{9EE49F53-2080-4AC8-94B0-C25634E46AF5}"/>
              </a:ext>
            </a:extLst>
          </p:cNvPr>
          <p:cNvSpPr txBox="1"/>
          <p:nvPr/>
        </p:nvSpPr>
        <p:spPr>
          <a:xfrm>
            <a:off x="4388198" y="2876300"/>
            <a:ext cx="54863" cy="332399"/>
          </a:xfrm>
          <a:prstGeom prst="rect">
            <a:avLst/>
          </a:prstGeom>
          <a:noFill/>
        </p:spPr>
        <p:txBody>
          <a:bodyPr wrap="square" lIns="0" tIns="0" rIns="0" bIns="0" rtlCol="0">
            <a:spAutoFit/>
          </a:bodyPr>
          <a:lstStyle/>
          <a:p>
            <a:endParaRPr lang="en-US" sz="2160"/>
          </a:p>
        </p:txBody>
      </p:sp>
      <p:sp>
        <p:nvSpPr>
          <p:cNvPr id="41" name="Block Arc 14">
            <a:extLst>
              <a:ext uri="{FF2B5EF4-FFF2-40B4-BE49-F238E27FC236}">
                <a16:creationId xmlns:a16="http://schemas.microsoft.com/office/drawing/2014/main" id="{085D5319-B42A-42EC-84FC-66C2DCABD18F}"/>
              </a:ext>
            </a:extLst>
          </p:cNvPr>
          <p:cNvSpPr/>
          <p:nvPr/>
        </p:nvSpPr>
        <p:spPr>
          <a:xfrm rot="16200000">
            <a:off x="288530" y="5590154"/>
            <a:ext cx="680880" cy="681329"/>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9728" tIns="54864" rIns="109728" bIns="54864" numCol="1" spcCol="0" rtlCol="0" fromWordArt="0" anchor="ctr" anchorCtr="0" forceAA="0" compatLnSpc="1">
            <a:prstTxWarp prst="textNoShape">
              <a:avLst/>
            </a:prstTxWarp>
            <a:noAutofit/>
          </a:bodyPr>
          <a:lstStyle/>
          <a:p>
            <a:pPr algn="ctr"/>
            <a:endParaRPr lang="ko-KR" altLang="en-US" sz="2160">
              <a:solidFill>
                <a:schemeClr val="accent2"/>
              </a:solidFill>
            </a:endParaRPr>
          </a:p>
        </p:txBody>
      </p:sp>
      <p:sp>
        <p:nvSpPr>
          <p:cNvPr id="42" name="Diamond 5">
            <a:extLst>
              <a:ext uri="{FF2B5EF4-FFF2-40B4-BE49-F238E27FC236}">
                <a16:creationId xmlns:a16="http://schemas.microsoft.com/office/drawing/2014/main" id="{0A446494-700F-4DD3-A455-4678314B4DD0}"/>
              </a:ext>
            </a:extLst>
          </p:cNvPr>
          <p:cNvSpPr/>
          <p:nvPr/>
        </p:nvSpPr>
        <p:spPr>
          <a:xfrm>
            <a:off x="8167341" y="5606026"/>
            <a:ext cx="627779" cy="629634"/>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9728" tIns="54864" rIns="109728" bIns="54864" numCol="1" spcCol="0" rtlCol="0" fromWordArt="0" anchor="ctr" anchorCtr="0" forceAA="0" compatLnSpc="1">
            <a:prstTxWarp prst="textNoShape">
              <a:avLst/>
            </a:prstTxWarp>
            <a:noAutofit/>
          </a:bodyPr>
          <a:lstStyle/>
          <a:p>
            <a:pPr algn="ctr"/>
            <a:endParaRPr lang="ko-KR" altLang="en-US" sz="2160"/>
          </a:p>
        </p:txBody>
      </p:sp>
      <p:pic>
        <p:nvPicPr>
          <p:cNvPr id="43" name="Graphic 11" descr="Telephone">
            <a:extLst>
              <a:ext uri="{FF2B5EF4-FFF2-40B4-BE49-F238E27FC236}">
                <a16:creationId xmlns:a16="http://schemas.microsoft.com/office/drawing/2014/main" id="{B6C7606C-B96F-4A7A-85CA-A5934296CA5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38600" y="5446187"/>
            <a:ext cx="897605" cy="897605"/>
          </a:xfrm>
          <a:prstGeom prst="rect">
            <a:avLst/>
          </a:prstGeom>
        </p:spPr>
      </p:pic>
      <p:pic>
        <p:nvPicPr>
          <p:cNvPr id="117" name="Graphic 116" descr="Marker">
            <a:extLst>
              <a:ext uri="{FF2B5EF4-FFF2-40B4-BE49-F238E27FC236}">
                <a16:creationId xmlns:a16="http://schemas.microsoft.com/office/drawing/2014/main" id="{89860928-80C9-4DCB-BF34-29D782B13B4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952131" y="916196"/>
            <a:ext cx="875838" cy="875838"/>
          </a:xfrm>
          <a:prstGeom prst="rect">
            <a:avLst/>
          </a:prstGeom>
        </p:spPr>
      </p:pic>
      <p:pic>
        <p:nvPicPr>
          <p:cNvPr id="118" name="Picture 117">
            <a:extLst>
              <a:ext uri="{FF2B5EF4-FFF2-40B4-BE49-F238E27FC236}">
                <a16:creationId xmlns:a16="http://schemas.microsoft.com/office/drawing/2014/main" id="{7E3AA140-0A3E-4C62-A0C9-8DEB431F8AC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97088" y="19982"/>
            <a:ext cx="4086695" cy="1488779"/>
          </a:xfrm>
          <a:prstGeom prst="rect">
            <a:avLst/>
          </a:prstGeom>
        </p:spPr>
      </p:pic>
      <p:sp>
        <p:nvSpPr>
          <p:cNvPr id="121" name="Title 4">
            <a:extLst>
              <a:ext uri="{FF2B5EF4-FFF2-40B4-BE49-F238E27FC236}">
                <a16:creationId xmlns:a16="http://schemas.microsoft.com/office/drawing/2014/main" id="{16230376-27B1-4A65-8930-0A53E9AE6BCD}"/>
              </a:ext>
            </a:extLst>
          </p:cNvPr>
          <p:cNvSpPr txBox="1">
            <a:spLocks/>
          </p:cNvSpPr>
          <p:nvPr/>
        </p:nvSpPr>
        <p:spPr>
          <a:xfrm>
            <a:off x="609600" y="274639"/>
            <a:ext cx="8961120" cy="594042"/>
          </a:xfrm>
          <a:prstGeom prst="rect">
            <a:avLst/>
          </a:prstGeom>
        </p:spPr>
        <p:txBody>
          <a:bodyPr/>
          <a:lstStyle>
            <a:lvl1pPr algn="l" defTabSz="761970" rtl="0" eaLnBrk="1" latinLnBrk="0" hangingPunct="1">
              <a:lnSpc>
                <a:spcPct val="90000"/>
              </a:lnSpc>
              <a:spcBef>
                <a:spcPct val="0"/>
              </a:spcBef>
              <a:buNone/>
              <a:defRPr sz="3667" kern="1200">
                <a:solidFill>
                  <a:schemeClr val="tx1"/>
                </a:solidFill>
                <a:latin typeface="+mj-lt"/>
                <a:ea typeface="+mj-ea"/>
                <a:cs typeface="+mj-cs"/>
              </a:defRPr>
            </a:lvl1pPr>
          </a:lstStyle>
          <a:p>
            <a:pPr algn="ctr"/>
            <a:r>
              <a:rPr lang="en-US" sz="3120">
                <a:solidFill>
                  <a:srgbClr val="FF3399"/>
                </a:solidFill>
              </a:rPr>
              <a:t>Reach us</a:t>
            </a:r>
            <a:endParaRPr lang="en-IN" sz="3120">
              <a:solidFill>
                <a:srgbClr val="FF3399"/>
              </a:solidFill>
            </a:endParaRPr>
          </a:p>
        </p:txBody>
      </p:sp>
      <p:grpSp>
        <p:nvGrpSpPr>
          <p:cNvPr id="115" name="Group 114">
            <a:extLst>
              <a:ext uri="{FF2B5EF4-FFF2-40B4-BE49-F238E27FC236}">
                <a16:creationId xmlns:a16="http://schemas.microsoft.com/office/drawing/2014/main" id="{A487CB38-3FF1-4F5E-BCDA-33BFCF93A0B1}"/>
              </a:ext>
            </a:extLst>
          </p:cNvPr>
          <p:cNvGrpSpPr/>
          <p:nvPr/>
        </p:nvGrpSpPr>
        <p:grpSpPr>
          <a:xfrm>
            <a:off x="6436373" y="4760684"/>
            <a:ext cx="4348468" cy="569402"/>
            <a:chOff x="4210478" y="2442677"/>
            <a:chExt cx="4320858" cy="547487"/>
          </a:xfrm>
        </p:grpSpPr>
        <p:pic>
          <p:nvPicPr>
            <p:cNvPr id="116" name="Picture 115">
              <a:hlinkClick r:id="rId10"/>
              <a:extLst>
                <a:ext uri="{FF2B5EF4-FFF2-40B4-BE49-F238E27FC236}">
                  <a16:creationId xmlns:a16="http://schemas.microsoft.com/office/drawing/2014/main" id="{CF2E911C-5E19-4F72-A725-9ED92F143106}"/>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6053770" y="2481640"/>
              <a:ext cx="500485" cy="500480"/>
            </a:xfrm>
            <a:prstGeom prst="rect">
              <a:avLst/>
            </a:prstGeom>
          </p:spPr>
        </p:pic>
        <p:pic>
          <p:nvPicPr>
            <p:cNvPr id="119" name="Picture 118">
              <a:hlinkClick r:id="rId12"/>
              <a:extLst>
                <a:ext uri="{FF2B5EF4-FFF2-40B4-BE49-F238E27FC236}">
                  <a16:creationId xmlns:a16="http://schemas.microsoft.com/office/drawing/2014/main" id="{2E176E82-15E7-4B8B-8335-09E5638C3B2E}"/>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6994498" y="2442677"/>
              <a:ext cx="458478" cy="508153"/>
            </a:xfrm>
            <a:prstGeom prst="rect">
              <a:avLst/>
            </a:prstGeom>
          </p:spPr>
        </p:pic>
        <p:pic>
          <p:nvPicPr>
            <p:cNvPr id="120" name="Picture 119">
              <a:hlinkClick r:id="rId14"/>
              <a:extLst>
                <a:ext uri="{FF2B5EF4-FFF2-40B4-BE49-F238E27FC236}">
                  <a16:creationId xmlns:a16="http://schemas.microsoft.com/office/drawing/2014/main" id="{999A73DA-775E-468B-AD2D-16894D79F992}"/>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5122095" y="2493802"/>
              <a:ext cx="496362" cy="496362"/>
            </a:xfrm>
            <a:prstGeom prst="rect">
              <a:avLst/>
            </a:prstGeom>
          </p:spPr>
        </p:pic>
        <p:pic>
          <p:nvPicPr>
            <p:cNvPr id="123" name="Picture 122" descr="A close up of a sign&#10;&#10;Description automatically generated">
              <a:hlinkClick r:id="rId16"/>
              <a:extLst>
                <a:ext uri="{FF2B5EF4-FFF2-40B4-BE49-F238E27FC236}">
                  <a16:creationId xmlns:a16="http://schemas.microsoft.com/office/drawing/2014/main" id="{56EDEA74-92B4-46CF-BC80-71F460D9C81E}"/>
                </a:ext>
              </a:extLst>
            </p:cNvPr>
            <p:cNvPicPr/>
            <p:nvPr/>
          </p:nvPicPr>
          <p:blipFill>
            <a:blip r:embed="rId17" cstate="hqprint">
              <a:extLst>
                <a:ext uri="{28A0092B-C50C-407E-A947-70E740481C1C}">
                  <a14:useLocalDpi xmlns:a14="http://schemas.microsoft.com/office/drawing/2010/main" val="0"/>
                </a:ext>
              </a:extLst>
            </a:blip>
            <a:stretch>
              <a:fillRect/>
            </a:stretch>
          </p:blipFill>
          <p:spPr>
            <a:xfrm>
              <a:off x="4210478" y="2442677"/>
              <a:ext cx="476303" cy="547486"/>
            </a:xfrm>
            <a:prstGeom prst="rect">
              <a:avLst/>
            </a:prstGeom>
          </p:spPr>
        </p:pic>
        <p:pic>
          <p:nvPicPr>
            <p:cNvPr id="124" name="Picture 123" descr="A picture containing clipart&#10;&#10;Description automatically generated">
              <a:hlinkClick r:id="rId18"/>
              <a:extLst>
                <a:ext uri="{FF2B5EF4-FFF2-40B4-BE49-F238E27FC236}">
                  <a16:creationId xmlns:a16="http://schemas.microsoft.com/office/drawing/2014/main" id="{B560130A-7FFD-434F-8164-C3F2356095B9}"/>
                </a:ext>
              </a:extLst>
            </p:cNvPr>
            <p:cNvPicPr/>
            <p:nvPr/>
          </p:nvPicPr>
          <p:blipFill>
            <a:blip r:embed="rId19" cstate="hqprint">
              <a:extLst>
                <a:ext uri="{28A0092B-C50C-407E-A947-70E740481C1C}">
                  <a14:useLocalDpi xmlns:a14="http://schemas.microsoft.com/office/drawing/2010/main" val="0"/>
                </a:ext>
              </a:extLst>
            </a:blip>
            <a:stretch>
              <a:fillRect/>
            </a:stretch>
          </p:blipFill>
          <p:spPr>
            <a:xfrm>
              <a:off x="7875114" y="2462621"/>
              <a:ext cx="656222" cy="498108"/>
            </a:xfrm>
            <a:prstGeom prst="rect">
              <a:avLst/>
            </a:prstGeom>
          </p:spPr>
        </p:pic>
      </p:grpSp>
      <p:sp>
        <p:nvSpPr>
          <p:cNvPr id="2" name="Date Placeholder 1">
            <a:extLst>
              <a:ext uri="{FF2B5EF4-FFF2-40B4-BE49-F238E27FC236}">
                <a16:creationId xmlns:a16="http://schemas.microsoft.com/office/drawing/2014/main" id="{8C8D18D5-F21C-CD9F-CECB-5390E8F58CA4}"/>
              </a:ext>
            </a:extLst>
          </p:cNvPr>
          <p:cNvSpPr>
            <a:spLocks noGrp="1"/>
          </p:cNvSpPr>
          <p:nvPr>
            <p:ph type="dt" sz="half" idx="2"/>
          </p:nvPr>
        </p:nvSpPr>
        <p:spPr/>
        <p:txBody>
          <a:bodyPr/>
          <a:lstStyle/>
          <a:p>
            <a:fld id="{2140336A-E6F9-4EEB-AB9E-9FD2AD28748B}" type="datetime1">
              <a:rPr lang="en-IN" smtClean="0"/>
              <a:t>14/12/24</a:t>
            </a:fld>
            <a:endParaRPr lang="en-US" dirty="0"/>
          </a:p>
        </p:txBody>
      </p:sp>
      <p:sp>
        <p:nvSpPr>
          <p:cNvPr id="4" name="Footer Placeholder 3">
            <a:extLst>
              <a:ext uri="{FF2B5EF4-FFF2-40B4-BE49-F238E27FC236}">
                <a16:creationId xmlns:a16="http://schemas.microsoft.com/office/drawing/2014/main" id="{8BD038FA-77C0-F923-0581-4D5F2780135F}"/>
              </a:ext>
            </a:extLst>
          </p:cNvPr>
          <p:cNvSpPr>
            <a:spLocks noGrp="1"/>
          </p:cNvSpPr>
          <p:nvPr>
            <p:ph type="ftr" sz="quarter" idx="3"/>
          </p:nvPr>
        </p:nvSpPr>
        <p:spPr/>
        <p:txBody>
          <a:bodyPr/>
          <a:lstStyle/>
          <a:p>
            <a:r>
              <a:rPr lang="en-US"/>
              <a:t>CA Jayesh Gogri</a:t>
            </a:r>
          </a:p>
        </p:txBody>
      </p:sp>
      <p:sp>
        <p:nvSpPr>
          <p:cNvPr id="5" name="Slide Number Placeholder 4">
            <a:extLst>
              <a:ext uri="{FF2B5EF4-FFF2-40B4-BE49-F238E27FC236}">
                <a16:creationId xmlns:a16="http://schemas.microsoft.com/office/drawing/2014/main" id="{B22E7079-41C3-D15E-FA3F-1F1485F3B715}"/>
              </a:ext>
            </a:extLst>
          </p:cNvPr>
          <p:cNvSpPr>
            <a:spLocks noGrp="1"/>
          </p:cNvSpPr>
          <p:nvPr>
            <p:ph type="sldNum" sz="quarter" idx="4"/>
          </p:nvPr>
        </p:nvSpPr>
        <p:spPr/>
        <p:txBody>
          <a:bodyPr/>
          <a:lstStyle/>
          <a:p>
            <a:fld id="{0B5F3F15-D7DB-49A2-8749-620FF2427B8F}" type="slidenum">
              <a:rPr lang="en-US" smtClean="0"/>
              <a:pPr/>
              <a:t>28</a:t>
            </a:fld>
            <a:endParaRPr lang="en-US"/>
          </a:p>
        </p:txBody>
      </p:sp>
    </p:spTree>
    <p:extLst>
      <p:ext uri="{BB962C8B-B14F-4D97-AF65-F5344CB8AC3E}">
        <p14:creationId xmlns:p14="http://schemas.microsoft.com/office/powerpoint/2010/main" val="3833191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40BC8-07F3-C510-A807-3B48A745D560}"/>
              </a:ext>
            </a:extLst>
          </p:cNvPr>
          <p:cNvSpPr>
            <a:spLocks noGrp="1"/>
          </p:cNvSpPr>
          <p:nvPr>
            <p:ph type="title"/>
          </p:nvPr>
        </p:nvSpPr>
        <p:spPr/>
        <p:txBody>
          <a:bodyPr/>
          <a:lstStyle/>
          <a:p>
            <a:r>
              <a:rPr lang="en-US" dirty="0"/>
              <a:t>Land Acquisition…</a:t>
            </a:r>
          </a:p>
        </p:txBody>
      </p:sp>
      <p:sp>
        <p:nvSpPr>
          <p:cNvPr id="3" name="Content Placeholder 2">
            <a:extLst>
              <a:ext uri="{FF2B5EF4-FFF2-40B4-BE49-F238E27FC236}">
                <a16:creationId xmlns:a16="http://schemas.microsoft.com/office/drawing/2014/main" id="{0D097E32-8F8C-FA97-9C12-60F31CE03D06}"/>
              </a:ext>
            </a:extLst>
          </p:cNvPr>
          <p:cNvSpPr>
            <a:spLocks noGrp="1"/>
          </p:cNvSpPr>
          <p:nvPr>
            <p:ph idx="1"/>
          </p:nvPr>
        </p:nvSpPr>
        <p:spPr/>
        <p:txBody>
          <a:bodyPr>
            <a:normAutofit/>
          </a:bodyPr>
          <a:lstStyle/>
          <a:p>
            <a:r>
              <a:rPr lang="en-US" sz="2800" dirty="0"/>
              <a:t>Purchase of land</a:t>
            </a:r>
          </a:p>
          <a:p>
            <a:pPr lvl="1"/>
            <a:r>
              <a:rPr lang="en-US" sz="2400" b="1" dirty="0"/>
              <a:t>Schedule III – </a:t>
            </a:r>
            <a:r>
              <a:rPr lang="en-US" sz="2400" b="1" dirty="0">
                <a:solidFill>
                  <a:schemeClr val="tx1"/>
                </a:solidFill>
                <a:latin typeface="Calibri" panose="020F0502020204030204" pitchFamily="34" charset="0"/>
                <a:ea typeface="Calibri" panose="020F0502020204030204" pitchFamily="34" charset="0"/>
                <a:cs typeface="Calibri" panose="020F0502020204030204" pitchFamily="34" charset="0"/>
              </a:rPr>
              <a:t>ACTIVITIES OR TRANSACTIONS WHICH SHALL BE TREATED NEITHER AS A SUPPLY OF GOODS NOR A SUPPLY OF SERVICES</a:t>
            </a:r>
            <a:endParaRPr lang="en-US" sz="2400" b="1" dirty="0"/>
          </a:p>
          <a:p>
            <a:pPr lvl="2"/>
            <a:r>
              <a:rPr lang="en-US" sz="2400" dirty="0"/>
              <a:t>Entry 5</a:t>
            </a:r>
          </a:p>
          <a:p>
            <a:pPr lvl="3"/>
            <a:r>
              <a:rPr lang="en-US" sz="2000" i="1" dirty="0">
                <a:solidFill>
                  <a:schemeClr val="tx1"/>
                </a:solidFill>
                <a:latin typeface="Calibri" panose="020F0502020204030204" pitchFamily="34" charset="0"/>
                <a:ea typeface="Calibri" panose="020F0502020204030204" pitchFamily="34" charset="0"/>
                <a:cs typeface="Calibri" panose="020F0502020204030204" pitchFamily="34" charset="0"/>
              </a:rPr>
              <a:t>Sale of land and, subject to </a:t>
            </a:r>
            <a:r>
              <a:rPr lang="en-US" sz="2000" b="1" i="1" dirty="0">
                <a:solidFill>
                  <a:srgbClr val="FF3399"/>
                </a:solidFill>
                <a:latin typeface="Calibri" panose="020F0502020204030204" pitchFamily="34" charset="0"/>
                <a:ea typeface="Calibri" panose="020F0502020204030204" pitchFamily="34" charset="0"/>
                <a:cs typeface="Calibri" panose="020F0502020204030204" pitchFamily="34" charset="0"/>
              </a:rPr>
              <a:t>clause (b) of paragraph 5 of Schedule II</a:t>
            </a:r>
            <a:r>
              <a:rPr lang="en-US" sz="2000" i="1" dirty="0">
                <a:solidFill>
                  <a:schemeClr val="tx1"/>
                </a:solidFill>
                <a:latin typeface="Calibri" panose="020F0502020204030204" pitchFamily="34" charset="0"/>
                <a:ea typeface="Calibri" panose="020F0502020204030204" pitchFamily="34" charset="0"/>
                <a:cs typeface="Calibri" panose="020F0502020204030204" pitchFamily="34" charset="0"/>
              </a:rPr>
              <a:t>, sale of building</a:t>
            </a:r>
          </a:p>
          <a:p>
            <a:pPr lvl="3"/>
            <a:endParaRPr lang="en-US" sz="2000" i="1" dirty="0">
              <a:latin typeface="Calibri" panose="020F0502020204030204" pitchFamily="34" charset="0"/>
              <a:ea typeface="Calibri" panose="020F0502020204030204" pitchFamily="34" charset="0"/>
              <a:cs typeface="Calibri" panose="020F0502020204030204" pitchFamily="34" charset="0"/>
            </a:endParaRPr>
          </a:p>
          <a:p>
            <a:pPr lvl="1"/>
            <a:r>
              <a:rPr lang="en-US" sz="2400" b="1" dirty="0">
                <a:latin typeface="Calibri" panose="020F0502020204030204" pitchFamily="34" charset="0"/>
                <a:ea typeface="Calibri" panose="020F0502020204030204" pitchFamily="34" charset="0"/>
                <a:cs typeface="Calibri" panose="020F0502020204030204" pitchFamily="34" charset="0"/>
              </a:rPr>
              <a:t>Schedule II - ACTIVITIES OR TRANSACTIONS TO BE TREATED AS SUPPLY OF GOODS OR SUPPLY OF SERVICES</a:t>
            </a:r>
          </a:p>
          <a:p>
            <a:pPr lvl="2"/>
            <a:r>
              <a:rPr lang="en-US" sz="2400" dirty="0"/>
              <a:t>Entry 5(b)</a:t>
            </a:r>
          </a:p>
          <a:p>
            <a:pPr lvl="3"/>
            <a:r>
              <a:rPr lang="en-US" sz="2000" i="1" dirty="0">
                <a:latin typeface="Calibri" panose="020F0502020204030204" pitchFamily="34" charset="0"/>
                <a:ea typeface="Calibri" panose="020F0502020204030204" pitchFamily="34" charset="0"/>
                <a:cs typeface="Calibri" panose="020F0502020204030204" pitchFamily="34" charset="0"/>
              </a:rPr>
              <a:t>construction of a complex, building, civil structure or a part thereof, including a complex or building intended for sale to a buyer, wholly or partly, except where the entire consideration has been received after issuance of completion certificate, where required, by the competent authority or after its first occupation, whichever is earlier</a:t>
            </a:r>
          </a:p>
          <a:p>
            <a:pPr lvl="2"/>
            <a:endParaRPr lang="en-US" sz="2200" b="1" dirty="0"/>
          </a:p>
          <a:p>
            <a:pPr lvl="2"/>
            <a:endParaRPr lang="en-US" sz="2000" dirty="0"/>
          </a:p>
        </p:txBody>
      </p:sp>
      <p:sp>
        <p:nvSpPr>
          <p:cNvPr id="7" name="Date Placeholder 6">
            <a:extLst>
              <a:ext uri="{FF2B5EF4-FFF2-40B4-BE49-F238E27FC236}">
                <a16:creationId xmlns:a16="http://schemas.microsoft.com/office/drawing/2014/main" id="{DB37EA39-B65A-B20C-6B97-475BE2FBA4AE}"/>
              </a:ext>
            </a:extLst>
          </p:cNvPr>
          <p:cNvSpPr>
            <a:spLocks noGrp="1"/>
          </p:cNvSpPr>
          <p:nvPr>
            <p:ph type="dt" sz="half" idx="2"/>
          </p:nvPr>
        </p:nvSpPr>
        <p:spPr/>
        <p:txBody>
          <a:bodyPr/>
          <a:lstStyle/>
          <a:p>
            <a:fld id="{CEFD4D72-655B-4905-B4AF-CD8B64A5BCCC}" type="datetime1">
              <a:rPr lang="en-IN" smtClean="0"/>
              <a:t>14/12/24</a:t>
            </a:fld>
            <a:endParaRPr lang="en-US"/>
          </a:p>
        </p:txBody>
      </p:sp>
      <p:sp>
        <p:nvSpPr>
          <p:cNvPr id="8" name="Footer Placeholder 7">
            <a:extLst>
              <a:ext uri="{FF2B5EF4-FFF2-40B4-BE49-F238E27FC236}">
                <a16:creationId xmlns:a16="http://schemas.microsoft.com/office/drawing/2014/main" id="{CBB6C438-0B7A-FF98-00D9-6F15A7DC5294}"/>
              </a:ext>
            </a:extLst>
          </p:cNvPr>
          <p:cNvSpPr>
            <a:spLocks noGrp="1"/>
          </p:cNvSpPr>
          <p:nvPr>
            <p:ph type="ftr" sz="quarter" idx="3"/>
          </p:nvPr>
        </p:nvSpPr>
        <p:spPr/>
        <p:txBody>
          <a:bodyPr/>
          <a:lstStyle/>
          <a:p>
            <a:r>
              <a:rPr lang="en-US"/>
              <a:t>CA Jayesh Gogri</a:t>
            </a:r>
          </a:p>
        </p:txBody>
      </p:sp>
      <p:sp>
        <p:nvSpPr>
          <p:cNvPr id="9" name="Slide Number Placeholder 8">
            <a:extLst>
              <a:ext uri="{FF2B5EF4-FFF2-40B4-BE49-F238E27FC236}">
                <a16:creationId xmlns:a16="http://schemas.microsoft.com/office/drawing/2014/main" id="{7546A1C4-29A5-6393-448D-AD55132B4503}"/>
              </a:ext>
            </a:extLst>
          </p:cNvPr>
          <p:cNvSpPr>
            <a:spLocks noGrp="1"/>
          </p:cNvSpPr>
          <p:nvPr>
            <p:ph type="sldNum" sz="quarter" idx="4"/>
          </p:nvPr>
        </p:nvSpPr>
        <p:spPr/>
        <p:txBody>
          <a:bodyPr/>
          <a:lstStyle/>
          <a:p>
            <a:fld id="{0B5F3F15-D7DB-49A2-8749-620FF2427B8F}" type="slidenum">
              <a:rPr lang="en-US" smtClean="0"/>
              <a:pPr/>
              <a:t>3</a:t>
            </a:fld>
            <a:endParaRPr lang="en-US"/>
          </a:p>
        </p:txBody>
      </p:sp>
    </p:spTree>
    <p:extLst>
      <p:ext uri="{BB962C8B-B14F-4D97-AF65-F5344CB8AC3E}">
        <p14:creationId xmlns:p14="http://schemas.microsoft.com/office/powerpoint/2010/main" val="33315985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4AD1E-6439-6571-911D-7BC851F51C14}"/>
              </a:ext>
            </a:extLst>
          </p:cNvPr>
          <p:cNvSpPr>
            <a:spLocks noGrp="1"/>
          </p:cNvSpPr>
          <p:nvPr>
            <p:ph type="title"/>
          </p:nvPr>
        </p:nvSpPr>
        <p:spPr/>
        <p:txBody>
          <a:bodyPr/>
          <a:lstStyle/>
          <a:p>
            <a:r>
              <a:rPr lang="en-US" dirty="0"/>
              <a:t>…Land Acquisition…</a:t>
            </a:r>
          </a:p>
        </p:txBody>
      </p:sp>
      <p:sp>
        <p:nvSpPr>
          <p:cNvPr id="3" name="Content Placeholder 2">
            <a:extLst>
              <a:ext uri="{FF2B5EF4-FFF2-40B4-BE49-F238E27FC236}">
                <a16:creationId xmlns:a16="http://schemas.microsoft.com/office/drawing/2014/main" id="{35083407-33C7-95F7-7B74-B8246B2E17A0}"/>
              </a:ext>
            </a:extLst>
          </p:cNvPr>
          <p:cNvSpPr>
            <a:spLocks noGrp="1"/>
          </p:cNvSpPr>
          <p:nvPr>
            <p:ph idx="1"/>
          </p:nvPr>
        </p:nvSpPr>
        <p:spPr/>
        <p:txBody>
          <a:bodyPr/>
          <a:lstStyle/>
          <a:p>
            <a:r>
              <a:rPr lang="en-US" dirty="0"/>
              <a:t>Land Development Rights</a:t>
            </a:r>
          </a:p>
          <a:p>
            <a:pPr lvl="1"/>
            <a:r>
              <a:rPr lang="en-US" dirty="0"/>
              <a:t>Notification No. 12/2017 – Central Tax (Rate) -Entry no. 41A</a:t>
            </a:r>
          </a:p>
          <a:p>
            <a:pPr lvl="1"/>
            <a:endParaRPr lang="en-US" dirty="0"/>
          </a:p>
          <a:p>
            <a:pPr lvl="1"/>
            <a:endParaRPr lang="en-US" dirty="0">
              <a:effectLst/>
            </a:endParaRPr>
          </a:p>
          <a:p>
            <a:pPr lvl="1"/>
            <a:endParaRPr lang="en-US" dirty="0"/>
          </a:p>
        </p:txBody>
      </p:sp>
      <p:graphicFrame>
        <p:nvGraphicFramePr>
          <p:cNvPr id="7" name="Content Placeholder 7">
            <a:extLst>
              <a:ext uri="{FF2B5EF4-FFF2-40B4-BE49-F238E27FC236}">
                <a16:creationId xmlns:a16="http://schemas.microsoft.com/office/drawing/2014/main" id="{96B86E3A-AF80-52FF-19AE-0688BB472695}"/>
              </a:ext>
            </a:extLst>
          </p:cNvPr>
          <p:cNvGraphicFramePr>
            <a:graphicFrameLocks/>
          </p:cNvGraphicFramePr>
          <p:nvPr>
            <p:extLst>
              <p:ext uri="{D42A27DB-BD31-4B8C-83A1-F6EECF244321}">
                <p14:modId xmlns:p14="http://schemas.microsoft.com/office/powerpoint/2010/main" val="2976911876"/>
              </p:ext>
            </p:extLst>
          </p:nvPr>
        </p:nvGraphicFramePr>
        <p:xfrm>
          <a:off x="983432" y="2030689"/>
          <a:ext cx="10598968" cy="4148102"/>
        </p:xfrm>
        <a:graphic>
          <a:graphicData uri="http://schemas.openxmlformats.org/drawingml/2006/table">
            <a:tbl>
              <a:tblPr firstRow="1" bandRow="1">
                <a:tableStyleId>{5C22544A-7EE6-4342-B048-85BDC9FD1C3A}</a:tableStyleId>
              </a:tblPr>
              <a:tblGrid>
                <a:gridCol w="7632848">
                  <a:extLst>
                    <a:ext uri="{9D8B030D-6E8A-4147-A177-3AD203B41FA5}">
                      <a16:colId xmlns:a16="http://schemas.microsoft.com/office/drawing/2014/main" val="3954364958"/>
                    </a:ext>
                  </a:extLst>
                </a:gridCol>
                <a:gridCol w="720080">
                  <a:extLst>
                    <a:ext uri="{9D8B030D-6E8A-4147-A177-3AD203B41FA5}">
                      <a16:colId xmlns:a16="http://schemas.microsoft.com/office/drawing/2014/main" val="2098824533"/>
                    </a:ext>
                  </a:extLst>
                </a:gridCol>
                <a:gridCol w="2246040">
                  <a:extLst>
                    <a:ext uri="{9D8B030D-6E8A-4147-A177-3AD203B41FA5}">
                      <a16:colId xmlns:a16="http://schemas.microsoft.com/office/drawing/2014/main" val="3230434997"/>
                    </a:ext>
                  </a:extLst>
                </a:gridCol>
              </a:tblGrid>
              <a:tr h="359169">
                <a:tc>
                  <a:txBody>
                    <a:bodyPr/>
                    <a:lstStyle/>
                    <a:p>
                      <a:pPr algn="just"/>
                      <a:r>
                        <a:rPr lang="en-IN" b="1" i="1">
                          <a:solidFill>
                            <a:schemeClr val="bg1"/>
                          </a:solidFill>
                        </a:rPr>
                        <a:t>Description of services</a:t>
                      </a:r>
                      <a:endParaRPr lang="en-US" b="1" i="1">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3399"/>
                    </a:solidFill>
                  </a:tcPr>
                </a:tc>
                <a:tc>
                  <a:txBody>
                    <a:bodyPr/>
                    <a:lstStyle/>
                    <a:p>
                      <a:pPr algn="just"/>
                      <a:r>
                        <a:rPr lang="en-IN" b="1" i="1">
                          <a:solidFill>
                            <a:schemeClr val="bg1"/>
                          </a:solidFill>
                        </a:rPr>
                        <a:t>Rate</a:t>
                      </a:r>
                      <a:endParaRPr lang="en-US" b="1" i="1">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3399"/>
                    </a:solidFill>
                  </a:tcPr>
                </a:tc>
                <a:tc>
                  <a:txBody>
                    <a:bodyPr/>
                    <a:lstStyle/>
                    <a:p>
                      <a:pPr algn="just"/>
                      <a:r>
                        <a:rPr lang="en-IN" b="1" i="1">
                          <a:solidFill>
                            <a:schemeClr val="bg1"/>
                          </a:solidFill>
                        </a:rPr>
                        <a:t>Condition</a:t>
                      </a:r>
                      <a:endParaRPr lang="en-US" b="1" i="1">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3399"/>
                    </a:solidFill>
                  </a:tcPr>
                </a:tc>
                <a:extLst>
                  <a:ext uri="{0D108BD9-81ED-4DB2-BD59-A6C34878D82A}">
                    <a16:rowId xmlns:a16="http://schemas.microsoft.com/office/drawing/2014/main" val="1246307710"/>
                  </a:ext>
                </a:extLst>
              </a:tr>
              <a:tr h="3782342">
                <a:tc>
                  <a:txBody>
                    <a:bodyPr/>
                    <a:lstStyle/>
                    <a:p>
                      <a:pPr algn="just"/>
                      <a:r>
                        <a:rPr lang="en-IN" i="1" dirty="0"/>
                        <a:t>41A. </a:t>
                      </a:r>
                      <a:r>
                        <a:rPr lang="en-US" sz="1800" b="0" i="1" u="none" strike="noStrike" kern="1200" baseline="0" dirty="0">
                          <a:solidFill>
                            <a:schemeClr val="dk1"/>
                          </a:solidFill>
                          <a:latin typeface="+mn-lt"/>
                          <a:ea typeface="+mn-ea"/>
                          <a:cs typeface="+mn-cs"/>
                        </a:rPr>
                        <a:t>Service by way of transfer of development rights (herein refer TDR) or Floor Space Index (FSI) (including additional FSI) on or after 1st April, 2019 for construction of residential apartments by a promoter in a project, intended for sale to a buyer, wholly or partly, except where the entire consideration has been received after issuance of completion certificate, where required, by the competent authority or after its first occupation, whichever is earlier. The amount of GST exemption available for construction of residential apartments in the project under this notification shall be calculated as under:</a:t>
                      </a:r>
                    </a:p>
                    <a:p>
                      <a:pPr algn="just"/>
                      <a:endParaRPr lang="en-US" sz="1800" b="1" i="1" u="none" strike="noStrike" kern="1200" baseline="0" dirty="0">
                        <a:solidFill>
                          <a:schemeClr val="dk1"/>
                        </a:solidFill>
                        <a:latin typeface="+mn-lt"/>
                        <a:ea typeface="+mn-ea"/>
                        <a:cs typeface="+mn-cs"/>
                      </a:endParaRPr>
                    </a:p>
                    <a:p>
                      <a:pPr algn="just"/>
                      <a:r>
                        <a:rPr lang="en-US" sz="1800" b="1" i="1" u="none" strike="noStrike" kern="1200" baseline="0" dirty="0">
                          <a:solidFill>
                            <a:schemeClr val="dk1"/>
                          </a:solidFill>
                          <a:latin typeface="+mn-lt"/>
                          <a:ea typeface="+mn-ea"/>
                          <a:cs typeface="+mn-cs"/>
                        </a:rPr>
                        <a:t>[GST payable on TDR or FSI (including additional FSI) or both for construction of the project] x (carpet area of the residential apartments in the project ÷ Total carpet area of the residential and commercial apartments in the project )</a:t>
                      </a:r>
                      <a:endParaRPr lang="en-US"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IN" i="1"/>
                        <a:t>Nil</a:t>
                      </a:r>
                      <a:endParaRPr lang="en-US"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i="1" dirty="0"/>
                        <a:t>Refer next slide</a:t>
                      </a:r>
                    </a:p>
                    <a:p>
                      <a:pPr algn="just"/>
                      <a:endParaRPr lang="en-US"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5570747"/>
                  </a:ext>
                </a:extLst>
              </a:tr>
            </a:tbl>
          </a:graphicData>
        </a:graphic>
      </p:graphicFrame>
      <p:sp>
        <p:nvSpPr>
          <p:cNvPr id="8" name="Date Placeholder 7">
            <a:extLst>
              <a:ext uri="{FF2B5EF4-FFF2-40B4-BE49-F238E27FC236}">
                <a16:creationId xmlns:a16="http://schemas.microsoft.com/office/drawing/2014/main" id="{EEA13341-7F74-3AA8-B3CC-83D2BDBE3743}"/>
              </a:ext>
            </a:extLst>
          </p:cNvPr>
          <p:cNvSpPr>
            <a:spLocks noGrp="1"/>
          </p:cNvSpPr>
          <p:nvPr>
            <p:ph type="dt" sz="half" idx="2"/>
          </p:nvPr>
        </p:nvSpPr>
        <p:spPr/>
        <p:txBody>
          <a:bodyPr/>
          <a:lstStyle/>
          <a:p>
            <a:fld id="{593D5E92-DD8C-4324-9701-168EEFD20412}" type="datetime1">
              <a:rPr lang="en-IN" smtClean="0"/>
              <a:t>14/12/24</a:t>
            </a:fld>
            <a:endParaRPr lang="en-US"/>
          </a:p>
        </p:txBody>
      </p:sp>
      <p:sp>
        <p:nvSpPr>
          <p:cNvPr id="9" name="Footer Placeholder 8">
            <a:extLst>
              <a:ext uri="{FF2B5EF4-FFF2-40B4-BE49-F238E27FC236}">
                <a16:creationId xmlns:a16="http://schemas.microsoft.com/office/drawing/2014/main" id="{863B8BB3-6AF5-2DB6-51E3-E38527F5831B}"/>
              </a:ext>
            </a:extLst>
          </p:cNvPr>
          <p:cNvSpPr>
            <a:spLocks noGrp="1"/>
          </p:cNvSpPr>
          <p:nvPr>
            <p:ph type="ftr" sz="quarter" idx="3"/>
          </p:nvPr>
        </p:nvSpPr>
        <p:spPr/>
        <p:txBody>
          <a:bodyPr/>
          <a:lstStyle/>
          <a:p>
            <a:r>
              <a:rPr lang="en-US"/>
              <a:t>CA Jayesh Gogri</a:t>
            </a:r>
          </a:p>
        </p:txBody>
      </p:sp>
      <p:sp>
        <p:nvSpPr>
          <p:cNvPr id="10" name="Slide Number Placeholder 9">
            <a:extLst>
              <a:ext uri="{FF2B5EF4-FFF2-40B4-BE49-F238E27FC236}">
                <a16:creationId xmlns:a16="http://schemas.microsoft.com/office/drawing/2014/main" id="{C6CF31E3-D072-1013-6BC0-B98CCCD2D3BC}"/>
              </a:ext>
            </a:extLst>
          </p:cNvPr>
          <p:cNvSpPr>
            <a:spLocks noGrp="1"/>
          </p:cNvSpPr>
          <p:nvPr>
            <p:ph type="sldNum" sz="quarter" idx="4"/>
          </p:nvPr>
        </p:nvSpPr>
        <p:spPr/>
        <p:txBody>
          <a:bodyPr/>
          <a:lstStyle/>
          <a:p>
            <a:fld id="{0B5F3F15-D7DB-49A2-8749-620FF2427B8F}" type="slidenum">
              <a:rPr lang="en-US" smtClean="0"/>
              <a:pPr/>
              <a:t>4</a:t>
            </a:fld>
            <a:endParaRPr lang="en-US"/>
          </a:p>
        </p:txBody>
      </p:sp>
    </p:spTree>
    <p:extLst>
      <p:ext uri="{BB962C8B-B14F-4D97-AF65-F5344CB8AC3E}">
        <p14:creationId xmlns:p14="http://schemas.microsoft.com/office/powerpoint/2010/main" val="35634401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B53AF-CDC4-9FA3-39D2-AE3867C21D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6A3211-8E6F-54C9-31AF-4326B63D1713}"/>
              </a:ext>
            </a:extLst>
          </p:cNvPr>
          <p:cNvSpPr>
            <a:spLocks noGrp="1"/>
          </p:cNvSpPr>
          <p:nvPr>
            <p:ph type="title"/>
          </p:nvPr>
        </p:nvSpPr>
        <p:spPr/>
        <p:txBody>
          <a:bodyPr/>
          <a:lstStyle/>
          <a:p>
            <a:r>
              <a:rPr lang="en-US" dirty="0"/>
              <a:t>…Land Acquisition…</a:t>
            </a:r>
          </a:p>
        </p:txBody>
      </p:sp>
      <p:sp>
        <p:nvSpPr>
          <p:cNvPr id="3" name="Content Placeholder 2">
            <a:extLst>
              <a:ext uri="{FF2B5EF4-FFF2-40B4-BE49-F238E27FC236}">
                <a16:creationId xmlns:a16="http://schemas.microsoft.com/office/drawing/2014/main" id="{40D71683-0309-8F11-3E12-E9EE6B172262}"/>
              </a:ext>
            </a:extLst>
          </p:cNvPr>
          <p:cNvSpPr>
            <a:spLocks noGrp="1"/>
          </p:cNvSpPr>
          <p:nvPr>
            <p:ph idx="1"/>
          </p:nvPr>
        </p:nvSpPr>
        <p:spPr/>
        <p:txBody>
          <a:bodyPr/>
          <a:lstStyle/>
          <a:p>
            <a:pPr lvl="1"/>
            <a:endParaRPr lang="en-US" dirty="0">
              <a:effectLst/>
            </a:endParaRPr>
          </a:p>
          <a:p>
            <a:pPr lvl="1"/>
            <a:endParaRPr lang="en-US" dirty="0"/>
          </a:p>
        </p:txBody>
      </p:sp>
      <p:sp>
        <p:nvSpPr>
          <p:cNvPr id="10" name="Content Placeholder 6">
            <a:extLst>
              <a:ext uri="{FF2B5EF4-FFF2-40B4-BE49-F238E27FC236}">
                <a16:creationId xmlns:a16="http://schemas.microsoft.com/office/drawing/2014/main" id="{B5AC48A5-74E3-F4B9-33AB-4903275F4B77}"/>
              </a:ext>
            </a:extLst>
          </p:cNvPr>
          <p:cNvSpPr txBox="1">
            <a:spLocks/>
          </p:cNvSpPr>
          <p:nvPr/>
        </p:nvSpPr>
        <p:spPr>
          <a:xfrm>
            <a:off x="578976" y="1098551"/>
            <a:ext cx="10701599" cy="5073649"/>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en-US" i="1" dirty="0"/>
          </a:p>
          <a:p>
            <a:pPr algn="just">
              <a:lnSpc>
                <a:spcPct val="110000"/>
              </a:lnSpc>
            </a:pPr>
            <a:r>
              <a:rPr lang="en-IN" i="1" dirty="0"/>
              <a:t> </a:t>
            </a:r>
            <a:r>
              <a:rPr lang="en-IN" sz="8000" b="1" i="1" dirty="0">
                <a:solidFill>
                  <a:srgbClr val="FF3399"/>
                </a:solidFill>
                <a:latin typeface="Calibri" panose="020F0502020204030204" pitchFamily="34" charset="0"/>
                <a:ea typeface="Calibri" panose="020F0502020204030204" pitchFamily="34" charset="0"/>
                <a:cs typeface="Calibri" panose="020F0502020204030204" pitchFamily="34" charset="0"/>
              </a:rPr>
              <a:t>Entry No. 41A: (Condition)</a:t>
            </a:r>
          </a:p>
          <a:p>
            <a:pPr lvl="1" algn="just">
              <a:lnSpc>
                <a:spcPct val="110000"/>
              </a:lnSpc>
              <a:spcBef>
                <a:spcPts val="1000"/>
              </a:spcBef>
              <a:buFont typeface="Arial" pitchFamily="34" charset="0"/>
              <a:buBlip>
                <a:blip r:embed="rId3"/>
              </a:buBlip>
            </a:pPr>
            <a:r>
              <a:rPr lang="en-US" sz="7200" i="1" dirty="0">
                <a:latin typeface="Calibri" panose="020F0502020204030204" pitchFamily="34" charset="0"/>
                <a:ea typeface="Calibri" panose="020F0502020204030204" pitchFamily="34" charset="0"/>
                <a:cs typeface="Calibri" panose="020F0502020204030204" pitchFamily="34" charset="0"/>
              </a:rPr>
              <a:t>Provided that the promoter shall be liable to pay tax at the applicable rate, on reverse charge basis, on such</a:t>
            </a:r>
            <a:r>
              <a:rPr lang="en-IN" sz="7200" i="1" dirty="0">
                <a:latin typeface="Calibri" panose="020F0502020204030204" pitchFamily="34" charset="0"/>
                <a:ea typeface="Calibri" panose="020F0502020204030204" pitchFamily="34" charset="0"/>
                <a:cs typeface="Calibri" panose="020F0502020204030204" pitchFamily="34" charset="0"/>
              </a:rPr>
              <a:t> </a:t>
            </a:r>
            <a:r>
              <a:rPr lang="en-US" sz="7200" i="1" dirty="0">
                <a:latin typeface="Calibri" panose="020F0502020204030204" pitchFamily="34" charset="0"/>
                <a:ea typeface="Calibri" panose="020F0502020204030204" pitchFamily="34" charset="0"/>
                <a:cs typeface="Calibri" panose="020F0502020204030204" pitchFamily="34" charset="0"/>
              </a:rPr>
              <a:t>proportion of value of development rights, or FSI (including additional FSI), or both, as is attributable to the </a:t>
            </a:r>
            <a:r>
              <a:rPr lang="en-US" sz="7200" i="1" dirty="0">
                <a:solidFill>
                  <a:srgbClr val="FF3399"/>
                </a:solidFill>
                <a:latin typeface="Calibri" panose="020F0502020204030204" pitchFamily="34" charset="0"/>
                <a:ea typeface="Calibri" panose="020F0502020204030204" pitchFamily="34" charset="0"/>
                <a:cs typeface="Calibri" panose="020F0502020204030204" pitchFamily="34" charset="0"/>
              </a:rPr>
              <a:t>residential apartments, which remain un-booked </a:t>
            </a:r>
            <a:r>
              <a:rPr lang="en-US" sz="7200" i="1" dirty="0">
                <a:latin typeface="Calibri" panose="020F0502020204030204" pitchFamily="34" charset="0"/>
                <a:ea typeface="Calibri" panose="020F0502020204030204" pitchFamily="34" charset="0"/>
                <a:cs typeface="Calibri" panose="020F0502020204030204" pitchFamily="34" charset="0"/>
              </a:rPr>
              <a:t>on the date of issuance of completion certificate, or first occupation of the project, as the case may be, in the following manner: -GST payable on TDR or FSI</a:t>
            </a:r>
          </a:p>
          <a:p>
            <a:pPr marL="987425" lvl="1" indent="0" algn="just">
              <a:lnSpc>
                <a:spcPct val="110000"/>
              </a:lnSpc>
              <a:spcBef>
                <a:spcPts val="1000"/>
              </a:spcBef>
              <a:buFont typeface="Arial" pitchFamily="34" charset="0"/>
              <a:buNone/>
            </a:pPr>
            <a:r>
              <a:rPr lang="en-US" sz="7200" i="1" dirty="0">
                <a:latin typeface="Calibri" panose="020F0502020204030204" pitchFamily="34" charset="0"/>
                <a:ea typeface="Calibri" panose="020F0502020204030204" pitchFamily="34" charset="0"/>
                <a:cs typeface="Calibri" panose="020F0502020204030204" pitchFamily="34" charset="0"/>
              </a:rPr>
              <a:t>(including additional FSI) or both for construction of the residential apartments in the project but for the exemption contained herein] x (carpet area of the residential apartments in the project which remain un- booked on the date of issuance of completion certificate or first occupation ÷ Total carpet area of the residential apartments in the project</a:t>
            </a:r>
          </a:p>
          <a:p>
            <a:pPr lvl="1" algn="just">
              <a:lnSpc>
                <a:spcPct val="110000"/>
              </a:lnSpc>
              <a:spcBef>
                <a:spcPts val="1000"/>
              </a:spcBef>
              <a:buFont typeface="Arial" pitchFamily="34" charset="0"/>
              <a:buBlip>
                <a:blip r:embed="rId3"/>
              </a:buBlip>
            </a:pPr>
            <a:r>
              <a:rPr lang="en-US" sz="7200" i="1" dirty="0">
                <a:latin typeface="Calibri" panose="020F0502020204030204" pitchFamily="34" charset="0"/>
                <a:ea typeface="Calibri" panose="020F0502020204030204" pitchFamily="34" charset="0"/>
                <a:cs typeface="Calibri" panose="020F0502020204030204" pitchFamily="34" charset="0"/>
              </a:rPr>
              <a:t>Provided further that tax payable in terms of the first proviso hereinabove shall not exceed 0.5 per cent. of the value in case of affordable residential apartments and 2.5 per cent. of the value in case of residential apartments other than affordable residential apartments remaining </a:t>
            </a:r>
            <a:r>
              <a:rPr lang="en-US" sz="7200" i="1" dirty="0" err="1">
                <a:latin typeface="Calibri" panose="020F0502020204030204" pitchFamily="34" charset="0"/>
                <a:ea typeface="Calibri" panose="020F0502020204030204" pitchFamily="34" charset="0"/>
                <a:cs typeface="Calibri" panose="020F0502020204030204" pitchFamily="34" charset="0"/>
              </a:rPr>
              <a:t>unbooked</a:t>
            </a:r>
            <a:r>
              <a:rPr lang="en-US" sz="7200" i="1" dirty="0">
                <a:latin typeface="Calibri" panose="020F0502020204030204" pitchFamily="34" charset="0"/>
                <a:ea typeface="Calibri" panose="020F0502020204030204" pitchFamily="34" charset="0"/>
                <a:cs typeface="Calibri" panose="020F0502020204030204" pitchFamily="34" charset="0"/>
              </a:rPr>
              <a:t> on the date of issuance of completion certificate or first occupation</a:t>
            </a:r>
          </a:p>
          <a:p>
            <a:pPr lvl="1" algn="just">
              <a:lnSpc>
                <a:spcPct val="110000"/>
              </a:lnSpc>
              <a:spcBef>
                <a:spcPts val="1000"/>
              </a:spcBef>
              <a:buFont typeface="Arial" pitchFamily="34" charset="0"/>
              <a:buBlip>
                <a:blip r:embed="rId3"/>
              </a:buBlip>
            </a:pPr>
            <a:r>
              <a:rPr lang="en-US" sz="7200" i="1" dirty="0">
                <a:latin typeface="Calibri" panose="020F0502020204030204" pitchFamily="34" charset="0"/>
                <a:ea typeface="Calibri" panose="020F0502020204030204" pitchFamily="34" charset="0"/>
                <a:cs typeface="Calibri" panose="020F0502020204030204" pitchFamily="34" charset="0"/>
              </a:rPr>
              <a:t>The liability to pay central tax on the said portion of the development rights or FSI, or both, calculated as above, shall arise on the date on completion or first occupation of the project, as the case may be, whichever is earlier.</a:t>
            </a:r>
            <a:endParaRPr lang="en-IN" sz="7200" i="1" dirty="0">
              <a:latin typeface="Calibri" panose="020F0502020204030204" pitchFamily="34" charset="0"/>
              <a:ea typeface="Calibri" panose="020F0502020204030204" pitchFamily="34" charset="0"/>
              <a:cs typeface="Calibri" panose="020F0502020204030204" pitchFamily="34" charset="0"/>
            </a:endParaRPr>
          </a:p>
        </p:txBody>
      </p:sp>
      <p:sp>
        <p:nvSpPr>
          <p:cNvPr id="11" name="Date Placeholder 10">
            <a:extLst>
              <a:ext uri="{FF2B5EF4-FFF2-40B4-BE49-F238E27FC236}">
                <a16:creationId xmlns:a16="http://schemas.microsoft.com/office/drawing/2014/main" id="{7F07FF22-FC77-19B1-E258-7DF215537523}"/>
              </a:ext>
            </a:extLst>
          </p:cNvPr>
          <p:cNvSpPr>
            <a:spLocks noGrp="1"/>
          </p:cNvSpPr>
          <p:nvPr>
            <p:ph type="dt" sz="half" idx="2"/>
          </p:nvPr>
        </p:nvSpPr>
        <p:spPr/>
        <p:txBody>
          <a:bodyPr/>
          <a:lstStyle/>
          <a:p>
            <a:fld id="{12D2A96D-D29E-434B-BBB2-80D3C72EA72C}" type="datetime1">
              <a:rPr lang="en-IN" smtClean="0"/>
              <a:t>14/12/24</a:t>
            </a:fld>
            <a:endParaRPr lang="en-US"/>
          </a:p>
        </p:txBody>
      </p:sp>
      <p:sp>
        <p:nvSpPr>
          <p:cNvPr id="12" name="Footer Placeholder 11">
            <a:extLst>
              <a:ext uri="{FF2B5EF4-FFF2-40B4-BE49-F238E27FC236}">
                <a16:creationId xmlns:a16="http://schemas.microsoft.com/office/drawing/2014/main" id="{8694D7F5-99EF-5138-9994-22E37B0A4889}"/>
              </a:ext>
            </a:extLst>
          </p:cNvPr>
          <p:cNvSpPr>
            <a:spLocks noGrp="1"/>
          </p:cNvSpPr>
          <p:nvPr>
            <p:ph type="ftr" sz="quarter" idx="3"/>
          </p:nvPr>
        </p:nvSpPr>
        <p:spPr/>
        <p:txBody>
          <a:bodyPr/>
          <a:lstStyle/>
          <a:p>
            <a:r>
              <a:rPr lang="en-US"/>
              <a:t>CA Jayesh Gogri</a:t>
            </a:r>
          </a:p>
        </p:txBody>
      </p:sp>
      <p:sp>
        <p:nvSpPr>
          <p:cNvPr id="13" name="Slide Number Placeholder 12">
            <a:extLst>
              <a:ext uri="{FF2B5EF4-FFF2-40B4-BE49-F238E27FC236}">
                <a16:creationId xmlns:a16="http://schemas.microsoft.com/office/drawing/2014/main" id="{2485358E-ABA2-CF5B-CB1B-78D66A441173}"/>
              </a:ext>
            </a:extLst>
          </p:cNvPr>
          <p:cNvSpPr>
            <a:spLocks noGrp="1"/>
          </p:cNvSpPr>
          <p:nvPr>
            <p:ph type="sldNum" sz="quarter" idx="4"/>
          </p:nvPr>
        </p:nvSpPr>
        <p:spPr/>
        <p:txBody>
          <a:bodyPr/>
          <a:lstStyle/>
          <a:p>
            <a:fld id="{0B5F3F15-D7DB-49A2-8749-620FF2427B8F}" type="slidenum">
              <a:rPr lang="en-US" smtClean="0"/>
              <a:pPr/>
              <a:t>5</a:t>
            </a:fld>
            <a:endParaRPr lang="en-US"/>
          </a:p>
        </p:txBody>
      </p:sp>
    </p:spTree>
    <p:extLst>
      <p:ext uri="{BB962C8B-B14F-4D97-AF65-F5344CB8AC3E}">
        <p14:creationId xmlns:p14="http://schemas.microsoft.com/office/powerpoint/2010/main" val="29756762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7A635-CE9A-E6D2-11C2-FEDD4E4515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4B6E14-114B-48E1-21BF-F148F01D26F8}"/>
              </a:ext>
            </a:extLst>
          </p:cNvPr>
          <p:cNvSpPr>
            <a:spLocks noGrp="1"/>
          </p:cNvSpPr>
          <p:nvPr>
            <p:ph type="title"/>
          </p:nvPr>
        </p:nvSpPr>
        <p:spPr/>
        <p:txBody>
          <a:bodyPr/>
          <a:lstStyle/>
          <a:p>
            <a:r>
              <a:rPr lang="en-US" dirty="0"/>
              <a:t>…Land Acquisition…</a:t>
            </a:r>
          </a:p>
        </p:txBody>
      </p:sp>
      <p:sp>
        <p:nvSpPr>
          <p:cNvPr id="3" name="Content Placeholder 2">
            <a:extLst>
              <a:ext uri="{FF2B5EF4-FFF2-40B4-BE49-F238E27FC236}">
                <a16:creationId xmlns:a16="http://schemas.microsoft.com/office/drawing/2014/main" id="{B03E6F85-6CCF-C8A7-E9BC-C363AFFE9D47}"/>
              </a:ext>
            </a:extLst>
          </p:cNvPr>
          <p:cNvSpPr>
            <a:spLocks noGrp="1"/>
          </p:cNvSpPr>
          <p:nvPr>
            <p:ph idx="1"/>
          </p:nvPr>
        </p:nvSpPr>
        <p:spPr/>
        <p:txBody>
          <a:bodyPr/>
          <a:lstStyle/>
          <a:p>
            <a:r>
              <a:rPr lang="en-US" dirty="0"/>
              <a:t>Land Development Rights</a:t>
            </a:r>
          </a:p>
          <a:p>
            <a:pPr lvl="1"/>
            <a:r>
              <a:rPr lang="en-US" dirty="0"/>
              <a:t>What if one violates</a:t>
            </a:r>
          </a:p>
          <a:p>
            <a:pPr lvl="1"/>
            <a:r>
              <a:rPr lang="en-US" dirty="0"/>
              <a:t>Option not to go for exemption</a:t>
            </a:r>
            <a:endParaRPr lang="en-US" dirty="0">
              <a:highlight>
                <a:srgbClr val="FFFF00"/>
              </a:highlight>
            </a:endParaRPr>
          </a:p>
          <a:p>
            <a:pPr lvl="1"/>
            <a:r>
              <a:rPr lang="en-US" dirty="0"/>
              <a:t>Can not claiming exemption be a better idea? - Example </a:t>
            </a:r>
          </a:p>
          <a:p>
            <a:pPr lvl="1"/>
            <a:endParaRPr lang="en-US" dirty="0">
              <a:effectLst/>
            </a:endParaRPr>
          </a:p>
          <a:p>
            <a:pPr lvl="1"/>
            <a:endParaRPr lang="en-US" dirty="0"/>
          </a:p>
        </p:txBody>
      </p:sp>
      <p:graphicFrame>
        <p:nvGraphicFramePr>
          <p:cNvPr id="7" name="Table 6">
            <a:extLst>
              <a:ext uri="{FF2B5EF4-FFF2-40B4-BE49-F238E27FC236}">
                <a16:creationId xmlns:a16="http://schemas.microsoft.com/office/drawing/2014/main" id="{842E1926-2DE3-2AE0-44E1-1077A25A935A}"/>
              </a:ext>
            </a:extLst>
          </p:cNvPr>
          <p:cNvGraphicFramePr>
            <a:graphicFrameLocks noGrp="1"/>
          </p:cNvGraphicFramePr>
          <p:nvPr>
            <p:extLst>
              <p:ext uri="{D42A27DB-BD31-4B8C-83A1-F6EECF244321}">
                <p14:modId xmlns:p14="http://schemas.microsoft.com/office/powerpoint/2010/main" val="253989172"/>
              </p:ext>
            </p:extLst>
          </p:nvPr>
        </p:nvGraphicFramePr>
        <p:xfrm>
          <a:off x="911424" y="2820632"/>
          <a:ext cx="10515600" cy="3351568"/>
        </p:xfrm>
        <a:graphic>
          <a:graphicData uri="http://schemas.openxmlformats.org/drawingml/2006/table">
            <a:tbl>
              <a:tblPr firstRow="1" bandRow="1">
                <a:tableStyleId>{5C22544A-7EE6-4342-B048-85BDC9FD1C3A}</a:tableStyleId>
              </a:tblPr>
              <a:tblGrid>
                <a:gridCol w="4303427">
                  <a:extLst>
                    <a:ext uri="{9D8B030D-6E8A-4147-A177-3AD203B41FA5}">
                      <a16:colId xmlns:a16="http://schemas.microsoft.com/office/drawing/2014/main" val="4067087960"/>
                    </a:ext>
                  </a:extLst>
                </a:gridCol>
                <a:gridCol w="1873771">
                  <a:extLst>
                    <a:ext uri="{9D8B030D-6E8A-4147-A177-3AD203B41FA5}">
                      <a16:colId xmlns:a16="http://schemas.microsoft.com/office/drawing/2014/main" val="2773517879"/>
                    </a:ext>
                  </a:extLst>
                </a:gridCol>
                <a:gridCol w="1709502">
                  <a:extLst>
                    <a:ext uri="{9D8B030D-6E8A-4147-A177-3AD203B41FA5}">
                      <a16:colId xmlns:a16="http://schemas.microsoft.com/office/drawing/2014/main" val="3629465255"/>
                    </a:ext>
                  </a:extLst>
                </a:gridCol>
                <a:gridCol w="2628900">
                  <a:extLst>
                    <a:ext uri="{9D8B030D-6E8A-4147-A177-3AD203B41FA5}">
                      <a16:colId xmlns:a16="http://schemas.microsoft.com/office/drawing/2014/main" val="3087886600"/>
                    </a:ext>
                  </a:extLst>
                </a:gridCol>
              </a:tblGrid>
              <a:tr h="433518">
                <a:tc>
                  <a:txBody>
                    <a:bodyPr/>
                    <a:lstStyle/>
                    <a:p>
                      <a:pPr algn="ctr"/>
                      <a:r>
                        <a:rPr lang="en-IN" b="1">
                          <a:solidFill>
                            <a:schemeClr val="bg1"/>
                          </a:solidFill>
                        </a:rPr>
                        <a:t>Valuation Basis</a:t>
                      </a:r>
                      <a:endParaRPr lang="en-US" b="1">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3399"/>
                    </a:solidFill>
                  </a:tcPr>
                </a:tc>
                <a:tc>
                  <a:txBody>
                    <a:bodyPr/>
                    <a:lstStyle/>
                    <a:p>
                      <a:pPr algn="ctr"/>
                      <a:r>
                        <a:rPr lang="en-IN" b="1" dirty="0">
                          <a:solidFill>
                            <a:schemeClr val="bg1"/>
                          </a:solidFill>
                        </a:rPr>
                        <a:t>Taxable Value</a:t>
                      </a:r>
                      <a:endParaRPr lang="en-US"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3399"/>
                    </a:solidFill>
                  </a:tcPr>
                </a:tc>
                <a:tc>
                  <a:txBody>
                    <a:bodyPr/>
                    <a:lstStyle/>
                    <a:p>
                      <a:pPr algn="ctr"/>
                      <a:r>
                        <a:rPr lang="en-IN" b="1">
                          <a:solidFill>
                            <a:schemeClr val="bg1"/>
                          </a:solidFill>
                        </a:rPr>
                        <a:t>GST rate</a:t>
                      </a:r>
                      <a:endParaRPr lang="en-US" b="1">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3399"/>
                    </a:solidFill>
                  </a:tcPr>
                </a:tc>
                <a:tc>
                  <a:txBody>
                    <a:bodyPr/>
                    <a:lstStyle/>
                    <a:p>
                      <a:pPr algn="ctr"/>
                      <a:r>
                        <a:rPr lang="en-IN" b="1">
                          <a:solidFill>
                            <a:schemeClr val="bg1"/>
                          </a:solidFill>
                        </a:rPr>
                        <a:t>TAX</a:t>
                      </a:r>
                      <a:endParaRPr lang="en-US" b="1">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3399"/>
                    </a:solidFill>
                  </a:tcPr>
                </a:tc>
                <a:extLst>
                  <a:ext uri="{0D108BD9-81ED-4DB2-BD59-A6C34878D82A}">
                    <a16:rowId xmlns:a16="http://schemas.microsoft.com/office/drawing/2014/main" val="3096128261"/>
                  </a:ext>
                </a:extLst>
              </a:tr>
              <a:tr h="1083794">
                <a:tc>
                  <a:txBody>
                    <a:bodyPr/>
                    <a:lstStyle/>
                    <a:p>
                      <a:pPr algn="just"/>
                      <a:r>
                        <a:rPr lang="en-US" dirty="0"/>
                        <a:t>@18% on the amount equal to the value of similar apartments nearest to the date of transfer of development rights.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a:t>100Cr.</a:t>
                      </a: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a:t>18%</a:t>
                      </a: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a:t>18Cr.</a:t>
                      </a: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43292047"/>
                  </a:ext>
                </a:extLst>
              </a:tr>
              <a:tr h="917128">
                <a:tc>
                  <a:txBody>
                    <a:bodyPr/>
                    <a:lstStyle/>
                    <a:p>
                      <a:pPr algn="just"/>
                      <a:r>
                        <a:rPr lang="en-US"/>
                        <a:t>@5% on M.V. of units unsold as on the date of OC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a:t>250Cr.</a:t>
                      </a: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a:t>5%</a:t>
                      </a: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a:t>12.5Cr.</a:t>
                      </a: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3020545"/>
                  </a:ext>
                </a:extLst>
              </a:tr>
              <a:tr h="917128">
                <a:tc gridSpan="3">
                  <a:txBody>
                    <a:bodyPr/>
                    <a:lstStyle/>
                    <a:p>
                      <a:pPr algn="ctr"/>
                      <a:r>
                        <a:rPr lang="en-IN" b="1"/>
                        <a:t>GST Payable under RCM (whichever is lower)</a:t>
                      </a:r>
                      <a:endParaRPr lang="en-US"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b="1" dirty="0"/>
                        <a:t>12.5Cr.</a:t>
                      </a: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0282362"/>
                  </a:ext>
                </a:extLst>
              </a:tr>
            </a:tbl>
          </a:graphicData>
        </a:graphic>
      </p:graphicFrame>
      <p:sp>
        <p:nvSpPr>
          <p:cNvPr id="8" name="Date Placeholder 7">
            <a:extLst>
              <a:ext uri="{FF2B5EF4-FFF2-40B4-BE49-F238E27FC236}">
                <a16:creationId xmlns:a16="http://schemas.microsoft.com/office/drawing/2014/main" id="{10A22BDA-CDFB-5C54-51C4-445CFD7D3D14}"/>
              </a:ext>
            </a:extLst>
          </p:cNvPr>
          <p:cNvSpPr>
            <a:spLocks noGrp="1"/>
          </p:cNvSpPr>
          <p:nvPr>
            <p:ph type="dt" sz="half" idx="2"/>
          </p:nvPr>
        </p:nvSpPr>
        <p:spPr/>
        <p:txBody>
          <a:bodyPr/>
          <a:lstStyle/>
          <a:p>
            <a:fld id="{E7461648-5866-4581-908B-3584E36636B7}" type="datetime1">
              <a:rPr lang="en-IN" smtClean="0"/>
              <a:t>14/12/24</a:t>
            </a:fld>
            <a:endParaRPr lang="en-US"/>
          </a:p>
        </p:txBody>
      </p:sp>
      <p:sp>
        <p:nvSpPr>
          <p:cNvPr id="9" name="Footer Placeholder 8">
            <a:extLst>
              <a:ext uri="{FF2B5EF4-FFF2-40B4-BE49-F238E27FC236}">
                <a16:creationId xmlns:a16="http://schemas.microsoft.com/office/drawing/2014/main" id="{3976122E-6E42-4BE8-9E47-41431F69F989}"/>
              </a:ext>
            </a:extLst>
          </p:cNvPr>
          <p:cNvSpPr>
            <a:spLocks noGrp="1"/>
          </p:cNvSpPr>
          <p:nvPr>
            <p:ph type="ftr" sz="quarter" idx="3"/>
          </p:nvPr>
        </p:nvSpPr>
        <p:spPr/>
        <p:txBody>
          <a:bodyPr/>
          <a:lstStyle/>
          <a:p>
            <a:r>
              <a:rPr lang="en-US"/>
              <a:t>CA Jayesh Gogri</a:t>
            </a:r>
          </a:p>
        </p:txBody>
      </p:sp>
      <p:sp>
        <p:nvSpPr>
          <p:cNvPr id="10" name="Slide Number Placeholder 9">
            <a:extLst>
              <a:ext uri="{FF2B5EF4-FFF2-40B4-BE49-F238E27FC236}">
                <a16:creationId xmlns:a16="http://schemas.microsoft.com/office/drawing/2014/main" id="{13C31172-B7E1-7D8C-631B-A24CA65A2499}"/>
              </a:ext>
            </a:extLst>
          </p:cNvPr>
          <p:cNvSpPr>
            <a:spLocks noGrp="1"/>
          </p:cNvSpPr>
          <p:nvPr>
            <p:ph type="sldNum" sz="quarter" idx="4"/>
          </p:nvPr>
        </p:nvSpPr>
        <p:spPr/>
        <p:txBody>
          <a:bodyPr/>
          <a:lstStyle/>
          <a:p>
            <a:fld id="{0B5F3F15-D7DB-49A2-8749-620FF2427B8F}" type="slidenum">
              <a:rPr lang="en-US" smtClean="0"/>
              <a:pPr/>
              <a:t>6</a:t>
            </a:fld>
            <a:endParaRPr lang="en-US"/>
          </a:p>
        </p:txBody>
      </p:sp>
    </p:spTree>
    <p:extLst>
      <p:ext uri="{BB962C8B-B14F-4D97-AF65-F5344CB8AC3E}">
        <p14:creationId xmlns:p14="http://schemas.microsoft.com/office/powerpoint/2010/main" val="41720892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A30F1-89A9-47F2-4B76-A4F6053066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F5AAA3-C0BB-738D-BE34-F8417CC49007}"/>
              </a:ext>
            </a:extLst>
          </p:cNvPr>
          <p:cNvSpPr>
            <a:spLocks noGrp="1"/>
          </p:cNvSpPr>
          <p:nvPr>
            <p:ph type="title"/>
          </p:nvPr>
        </p:nvSpPr>
        <p:spPr/>
        <p:txBody>
          <a:bodyPr/>
          <a:lstStyle/>
          <a:p>
            <a:r>
              <a:rPr lang="en-US" dirty="0"/>
              <a:t>…Land Acquisition…</a:t>
            </a:r>
          </a:p>
        </p:txBody>
      </p:sp>
      <p:sp>
        <p:nvSpPr>
          <p:cNvPr id="3" name="Content Placeholder 2">
            <a:extLst>
              <a:ext uri="{FF2B5EF4-FFF2-40B4-BE49-F238E27FC236}">
                <a16:creationId xmlns:a16="http://schemas.microsoft.com/office/drawing/2014/main" id="{3C64D3EF-0C7E-9F38-B993-DCD4F7B03A56}"/>
              </a:ext>
            </a:extLst>
          </p:cNvPr>
          <p:cNvSpPr>
            <a:spLocks noGrp="1"/>
          </p:cNvSpPr>
          <p:nvPr>
            <p:ph idx="1"/>
          </p:nvPr>
        </p:nvSpPr>
        <p:spPr/>
        <p:txBody>
          <a:bodyPr/>
          <a:lstStyle/>
          <a:p>
            <a:r>
              <a:rPr lang="en-US" dirty="0"/>
              <a:t>Land Development Rights</a:t>
            </a:r>
          </a:p>
          <a:p>
            <a:pPr lvl="1" algn="just"/>
            <a:r>
              <a:rPr lang="en-US" dirty="0">
                <a:effectLst/>
              </a:rPr>
              <a:t>Benefit of Notification No. 4/2019 CT rate conditional at the point of assessee and not compulsion</a:t>
            </a:r>
          </a:p>
          <a:p>
            <a:pPr lvl="1" algn="just"/>
            <a:r>
              <a:rPr lang="en-US" dirty="0">
                <a:effectLst/>
              </a:rPr>
              <a:t>If Registered Person doesn’t opt to avail Benefit of Notification No. 4/2019 CT rate</a:t>
            </a:r>
          </a:p>
          <a:p>
            <a:pPr lvl="1" algn="just"/>
            <a:r>
              <a:rPr lang="en-US" dirty="0">
                <a:effectLst/>
              </a:rPr>
              <a:t>GST liability on Development rights will be: </a:t>
            </a:r>
          </a:p>
          <a:p>
            <a:pPr lvl="1"/>
            <a:endParaRPr lang="en-US" dirty="0"/>
          </a:p>
        </p:txBody>
      </p:sp>
      <p:graphicFrame>
        <p:nvGraphicFramePr>
          <p:cNvPr id="8" name="Table 7">
            <a:extLst>
              <a:ext uri="{FF2B5EF4-FFF2-40B4-BE49-F238E27FC236}">
                <a16:creationId xmlns:a16="http://schemas.microsoft.com/office/drawing/2014/main" id="{D7BAECAE-1754-9394-5A1F-9666ABB0BA6E}"/>
              </a:ext>
            </a:extLst>
          </p:cNvPr>
          <p:cNvGraphicFramePr>
            <a:graphicFrameLocks noGrp="1"/>
          </p:cNvGraphicFramePr>
          <p:nvPr>
            <p:extLst>
              <p:ext uri="{D42A27DB-BD31-4B8C-83A1-F6EECF244321}">
                <p14:modId xmlns:p14="http://schemas.microsoft.com/office/powerpoint/2010/main" val="4087041273"/>
              </p:ext>
            </p:extLst>
          </p:nvPr>
        </p:nvGraphicFramePr>
        <p:xfrm>
          <a:off x="1055440" y="3501008"/>
          <a:ext cx="10309812" cy="2053943"/>
        </p:xfrm>
        <a:graphic>
          <a:graphicData uri="http://schemas.openxmlformats.org/drawingml/2006/table">
            <a:tbl>
              <a:tblPr firstRow="1" bandRow="1">
                <a:tableStyleId>{5C22544A-7EE6-4342-B048-85BDC9FD1C3A}</a:tableStyleId>
              </a:tblPr>
              <a:tblGrid>
                <a:gridCol w="4219210">
                  <a:extLst>
                    <a:ext uri="{9D8B030D-6E8A-4147-A177-3AD203B41FA5}">
                      <a16:colId xmlns:a16="http://schemas.microsoft.com/office/drawing/2014/main" val="4067087960"/>
                    </a:ext>
                  </a:extLst>
                </a:gridCol>
                <a:gridCol w="1837102">
                  <a:extLst>
                    <a:ext uri="{9D8B030D-6E8A-4147-A177-3AD203B41FA5}">
                      <a16:colId xmlns:a16="http://schemas.microsoft.com/office/drawing/2014/main" val="2773517879"/>
                    </a:ext>
                  </a:extLst>
                </a:gridCol>
                <a:gridCol w="1676047">
                  <a:extLst>
                    <a:ext uri="{9D8B030D-6E8A-4147-A177-3AD203B41FA5}">
                      <a16:colId xmlns:a16="http://schemas.microsoft.com/office/drawing/2014/main" val="3629465255"/>
                    </a:ext>
                  </a:extLst>
                </a:gridCol>
                <a:gridCol w="2577453">
                  <a:extLst>
                    <a:ext uri="{9D8B030D-6E8A-4147-A177-3AD203B41FA5}">
                      <a16:colId xmlns:a16="http://schemas.microsoft.com/office/drawing/2014/main" val="3087886600"/>
                    </a:ext>
                  </a:extLst>
                </a:gridCol>
              </a:tblGrid>
              <a:tr h="343037">
                <a:tc>
                  <a:txBody>
                    <a:bodyPr/>
                    <a:lstStyle/>
                    <a:p>
                      <a:pPr algn="ctr"/>
                      <a:r>
                        <a:rPr lang="en-IN" b="1">
                          <a:solidFill>
                            <a:schemeClr val="bg1"/>
                          </a:solidFill>
                        </a:rPr>
                        <a:t>Valuation Basis</a:t>
                      </a:r>
                      <a:endParaRPr lang="en-US" b="1">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3399"/>
                    </a:solidFill>
                  </a:tcPr>
                </a:tc>
                <a:tc>
                  <a:txBody>
                    <a:bodyPr/>
                    <a:lstStyle/>
                    <a:p>
                      <a:pPr algn="ctr"/>
                      <a:r>
                        <a:rPr lang="en-IN" b="1">
                          <a:solidFill>
                            <a:schemeClr val="bg1"/>
                          </a:solidFill>
                        </a:rPr>
                        <a:t>Taxable Value</a:t>
                      </a:r>
                      <a:endParaRPr lang="en-US" b="1">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3399"/>
                    </a:solidFill>
                  </a:tcPr>
                </a:tc>
                <a:tc>
                  <a:txBody>
                    <a:bodyPr/>
                    <a:lstStyle/>
                    <a:p>
                      <a:pPr algn="ctr"/>
                      <a:r>
                        <a:rPr lang="en-IN" b="1">
                          <a:solidFill>
                            <a:schemeClr val="bg1"/>
                          </a:solidFill>
                        </a:rPr>
                        <a:t>GST rate</a:t>
                      </a:r>
                      <a:endParaRPr lang="en-US" b="1">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3399"/>
                    </a:solidFill>
                  </a:tcPr>
                </a:tc>
                <a:tc>
                  <a:txBody>
                    <a:bodyPr/>
                    <a:lstStyle/>
                    <a:p>
                      <a:pPr algn="ctr"/>
                      <a:r>
                        <a:rPr lang="en-IN" b="1">
                          <a:solidFill>
                            <a:schemeClr val="bg1"/>
                          </a:solidFill>
                        </a:rPr>
                        <a:t>TAX</a:t>
                      </a:r>
                      <a:endParaRPr lang="en-US" b="1">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3399"/>
                    </a:solidFill>
                  </a:tcPr>
                </a:tc>
                <a:extLst>
                  <a:ext uri="{0D108BD9-81ED-4DB2-BD59-A6C34878D82A}">
                    <a16:rowId xmlns:a16="http://schemas.microsoft.com/office/drawing/2014/main" val="3096128261"/>
                  </a:ext>
                </a:extLst>
              </a:tr>
              <a:tr h="797197">
                <a:tc>
                  <a:txBody>
                    <a:bodyPr/>
                    <a:lstStyle/>
                    <a:p>
                      <a:pPr algn="just"/>
                      <a:r>
                        <a:rPr lang="en-US"/>
                        <a:t>@18% on the amount equal to the value of similar apartments nearest to the date of transfer of development rights.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a:t>100Cr.</a:t>
                      </a: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dirty="0"/>
                        <a:t>18%</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a:t>18Cr.</a:t>
                      </a: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43292047"/>
                  </a:ext>
                </a:extLst>
              </a:tr>
              <a:tr h="773783">
                <a:tc gridSpan="3">
                  <a:txBody>
                    <a:bodyPr/>
                    <a:lstStyle/>
                    <a:p>
                      <a:pPr algn="ctr"/>
                      <a:r>
                        <a:rPr lang="en-IN" b="1" dirty="0"/>
                        <a:t>GST Payable under RCM</a:t>
                      </a: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b="1" dirty="0"/>
                        <a:t>18Cr.</a:t>
                      </a: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0282362"/>
                  </a:ext>
                </a:extLst>
              </a:tr>
            </a:tbl>
          </a:graphicData>
        </a:graphic>
      </p:graphicFrame>
      <p:sp>
        <p:nvSpPr>
          <p:cNvPr id="9" name="Date Placeholder 8">
            <a:extLst>
              <a:ext uri="{FF2B5EF4-FFF2-40B4-BE49-F238E27FC236}">
                <a16:creationId xmlns:a16="http://schemas.microsoft.com/office/drawing/2014/main" id="{92FE8A40-325D-C19A-936B-C32EC3CF85C9}"/>
              </a:ext>
            </a:extLst>
          </p:cNvPr>
          <p:cNvSpPr>
            <a:spLocks noGrp="1"/>
          </p:cNvSpPr>
          <p:nvPr>
            <p:ph type="dt" sz="half" idx="2"/>
          </p:nvPr>
        </p:nvSpPr>
        <p:spPr/>
        <p:txBody>
          <a:bodyPr/>
          <a:lstStyle/>
          <a:p>
            <a:fld id="{437C0B36-F7A9-4301-8E37-07FC170C5AFD}" type="datetime1">
              <a:rPr lang="en-IN" smtClean="0"/>
              <a:t>14/12/24</a:t>
            </a:fld>
            <a:endParaRPr lang="en-US"/>
          </a:p>
        </p:txBody>
      </p:sp>
      <p:sp>
        <p:nvSpPr>
          <p:cNvPr id="10" name="Footer Placeholder 9">
            <a:extLst>
              <a:ext uri="{FF2B5EF4-FFF2-40B4-BE49-F238E27FC236}">
                <a16:creationId xmlns:a16="http://schemas.microsoft.com/office/drawing/2014/main" id="{6DFCDEBA-B7F5-021E-3B09-1B10ADA8D0D9}"/>
              </a:ext>
            </a:extLst>
          </p:cNvPr>
          <p:cNvSpPr>
            <a:spLocks noGrp="1"/>
          </p:cNvSpPr>
          <p:nvPr>
            <p:ph type="ftr" sz="quarter" idx="3"/>
          </p:nvPr>
        </p:nvSpPr>
        <p:spPr/>
        <p:txBody>
          <a:bodyPr/>
          <a:lstStyle/>
          <a:p>
            <a:r>
              <a:rPr lang="en-US"/>
              <a:t>CA Jayesh Gogri</a:t>
            </a:r>
          </a:p>
        </p:txBody>
      </p:sp>
      <p:sp>
        <p:nvSpPr>
          <p:cNvPr id="11" name="Slide Number Placeholder 10">
            <a:extLst>
              <a:ext uri="{FF2B5EF4-FFF2-40B4-BE49-F238E27FC236}">
                <a16:creationId xmlns:a16="http://schemas.microsoft.com/office/drawing/2014/main" id="{9E8A1C2F-6DEB-8068-9358-66068E11CC64}"/>
              </a:ext>
            </a:extLst>
          </p:cNvPr>
          <p:cNvSpPr>
            <a:spLocks noGrp="1"/>
          </p:cNvSpPr>
          <p:nvPr>
            <p:ph type="sldNum" sz="quarter" idx="4"/>
          </p:nvPr>
        </p:nvSpPr>
        <p:spPr/>
        <p:txBody>
          <a:bodyPr/>
          <a:lstStyle/>
          <a:p>
            <a:fld id="{0B5F3F15-D7DB-49A2-8749-620FF2427B8F}" type="slidenum">
              <a:rPr lang="en-US" smtClean="0"/>
              <a:pPr/>
              <a:t>7</a:t>
            </a:fld>
            <a:endParaRPr lang="en-US"/>
          </a:p>
        </p:txBody>
      </p:sp>
    </p:spTree>
    <p:extLst>
      <p:ext uri="{BB962C8B-B14F-4D97-AF65-F5344CB8AC3E}">
        <p14:creationId xmlns:p14="http://schemas.microsoft.com/office/powerpoint/2010/main" val="26615043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DD9C6-08C6-A485-F9F0-D9BCF4170D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2A18AB-E9E7-9B80-FFDD-7C2A6D685F96}"/>
              </a:ext>
            </a:extLst>
          </p:cNvPr>
          <p:cNvSpPr>
            <a:spLocks noGrp="1"/>
          </p:cNvSpPr>
          <p:nvPr>
            <p:ph type="title"/>
          </p:nvPr>
        </p:nvSpPr>
        <p:spPr/>
        <p:txBody>
          <a:bodyPr/>
          <a:lstStyle/>
          <a:p>
            <a:r>
              <a:rPr lang="en-US" dirty="0"/>
              <a:t>…Land Acquisition…</a:t>
            </a:r>
          </a:p>
        </p:txBody>
      </p:sp>
      <p:sp>
        <p:nvSpPr>
          <p:cNvPr id="3" name="Content Placeholder 2">
            <a:extLst>
              <a:ext uri="{FF2B5EF4-FFF2-40B4-BE49-F238E27FC236}">
                <a16:creationId xmlns:a16="http://schemas.microsoft.com/office/drawing/2014/main" id="{746CE08F-2DF6-C787-D2DE-1FD91BBE4C39}"/>
              </a:ext>
            </a:extLst>
          </p:cNvPr>
          <p:cNvSpPr>
            <a:spLocks noGrp="1"/>
          </p:cNvSpPr>
          <p:nvPr>
            <p:ph idx="1"/>
          </p:nvPr>
        </p:nvSpPr>
        <p:spPr/>
        <p:txBody>
          <a:bodyPr>
            <a:normAutofit/>
          </a:bodyPr>
          <a:lstStyle/>
          <a:p>
            <a:r>
              <a:rPr lang="en-US" sz="2800" dirty="0"/>
              <a:t>Land Development Rights</a:t>
            </a:r>
            <a:endParaRPr lang="en-US" sz="2400" dirty="0"/>
          </a:p>
          <a:p>
            <a:pPr lvl="1"/>
            <a:r>
              <a:rPr lang="en-US" sz="2400" dirty="0"/>
              <a:t>Is exemption really required ?</a:t>
            </a:r>
          </a:p>
          <a:p>
            <a:pPr lvl="1"/>
            <a:endParaRPr lang="en-IN" sz="1100" dirty="0"/>
          </a:p>
          <a:p>
            <a:pPr lvl="1"/>
            <a:r>
              <a:rPr lang="en-IN" sz="2400" dirty="0"/>
              <a:t>Section 3(p) The Right to Fair Compensation and Transparency in Land Acquisition, Rehabilitation and Resettlement Act, 2013 defines</a:t>
            </a:r>
          </a:p>
          <a:p>
            <a:pPr lvl="2"/>
            <a:r>
              <a:rPr lang="en-IN" sz="2400" dirty="0"/>
              <a:t>“land” </a:t>
            </a:r>
            <a:r>
              <a:rPr lang="en-IN" sz="2400" i="1" dirty="0"/>
              <a:t>to </a:t>
            </a:r>
            <a:r>
              <a:rPr lang="en-IN" sz="2400" b="1" i="1" dirty="0">
                <a:solidFill>
                  <a:srgbClr val="FF3399"/>
                </a:solidFill>
              </a:rPr>
              <a:t>include benefits to arise out of land, </a:t>
            </a:r>
            <a:r>
              <a:rPr lang="en-IN" sz="2400" i="1" dirty="0"/>
              <a:t>and things attached to the earth or permanently fastened to anything attached to the earth</a:t>
            </a:r>
            <a:r>
              <a:rPr lang="en-IN" sz="2400" dirty="0"/>
              <a:t>;</a:t>
            </a:r>
          </a:p>
          <a:p>
            <a:pPr lvl="1"/>
            <a:endParaRPr lang="en-IN" dirty="0"/>
          </a:p>
          <a:p>
            <a:pPr lvl="1"/>
            <a:r>
              <a:rPr lang="en-IN" dirty="0"/>
              <a:t>Section 2(14) of the Maharashtra Regional and Town Planning Act,1966 defines</a:t>
            </a:r>
          </a:p>
          <a:p>
            <a:pPr lvl="2"/>
            <a:r>
              <a:rPr lang="en-IN" sz="2200" b="1" i="1" dirty="0">
                <a:solidFill>
                  <a:srgbClr val="FF3399"/>
                </a:solidFill>
              </a:rPr>
              <a:t>“land” to include benefits to arise out of land</a:t>
            </a:r>
            <a:r>
              <a:rPr lang="en-IN" sz="2200" i="1" dirty="0">
                <a:solidFill>
                  <a:srgbClr val="FF3399"/>
                </a:solidFill>
              </a:rPr>
              <a:t>, </a:t>
            </a:r>
            <a:r>
              <a:rPr lang="en-IN" sz="2200" i="1" dirty="0"/>
              <a:t>and things attached to the earth or permanently fastened to anything attached to the earth</a:t>
            </a:r>
            <a:r>
              <a:rPr lang="en-IN" sz="2200" dirty="0"/>
              <a:t>;</a:t>
            </a:r>
            <a:endParaRPr lang="en-US" sz="2400" dirty="0">
              <a:effectLst/>
            </a:endParaRPr>
          </a:p>
          <a:p>
            <a:pPr lvl="1"/>
            <a:endParaRPr lang="en-US" sz="2400" dirty="0"/>
          </a:p>
        </p:txBody>
      </p:sp>
      <p:sp>
        <p:nvSpPr>
          <p:cNvPr id="7" name="Date Placeholder 6">
            <a:extLst>
              <a:ext uri="{FF2B5EF4-FFF2-40B4-BE49-F238E27FC236}">
                <a16:creationId xmlns:a16="http://schemas.microsoft.com/office/drawing/2014/main" id="{887CA2BF-F4FA-D79B-0A97-66BF64ACED59}"/>
              </a:ext>
            </a:extLst>
          </p:cNvPr>
          <p:cNvSpPr>
            <a:spLocks noGrp="1"/>
          </p:cNvSpPr>
          <p:nvPr>
            <p:ph type="dt" sz="half" idx="2"/>
          </p:nvPr>
        </p:nvSpPr>
        <p:spPr/>
        <p:txBody>
          <a:bodyPr/>
          <a:lstStyle/>
          <a:p>
            <a:fld id="{39544A5B-96A6-4914-BDF9-AD31F38DF862}" type="datetime1">
              <a:rPr lang="en-IN" smtClean="0"/>
              <a:t>14/12/24</a:t>
            </a:fld>
            <a:endParaRPr lang="en-US"/>
          </a:p>
        </p:txBody>
      </p:sp>
      <p:sp>
        <p:nvSpPr>
          <p:cNvPr id="8" name="Footer Placeholder 7">
            <a:extLst>
              <a:ext uri="{FF2B5EF4-FFF2-40B4-BE49-F238E27FC236}">
                <a16:creationId xmlns:a16="http://schemas.microsoft.com/office/drawing/2014/main" id="{15DBE3EA-24DF-8872-1413-133AD9F4F2DE}"/>
              </a:ext>
            </a:extLst>
          </p:cNvPr>
          <p:cNvSpPr>
            <a:spLocks noGrp="1"/>
          </p:cNvSpPr>
          <p:nvPr>
            <p:ph type="ftr" sz="quarter" idx="3"/>
          </p:nvPr>
        </p:nvSpPr>
        <p:spPr/>
        <p:txBody>
          <a:bodyPr/>
          <a:lstStyle/>
          <a:p>
            <a:r>
              <a:rPr lang="en-US"/>
              <a:t>CA Jayesh Gogri</a:t>
            </a:r>
          </a:p>
        </p:txBody>
      </p:sp>
      <p:sp>
        <p:nvSpPr>
          <p:cNvPr id="9" name="Slide Number Placeholder 8">
            <a:extLst>
              <a:ext uri="{FF2B5EF4-FFF2-40B4-BE49-F238E27FC236}">
                <a16:creationId xmlns:a16="http://schemas.microsoft.com/office/drawing/2014/main" id="{C2C157CF-64DD-FBBA-2DDD-EC815DFE5942}"/>
              </a:ext>
            </a:extLst>
          </p:cNvPr>
          <p:cNvSpPr>
            <a:spLocks noGrp="1"/>
          </p:cNvSpPr>
          <p:nvPr>
            <p:ph type="sldNum" sz="quarter" idx="4"/>
          </p:nvPr>
        </p:nvSpPr>
        <p:spPr/>
        <p:txBody>
          <a:bodyPr/>
          <a:lstStyle/>
          <a:p>
            <a:fld id="{0B5F3F15-D7DB-49A2-8749-620FF2427B8F}" type="slidenum">
              <a:rPr lang="en-US" smtClean="0"/>
              <a:pPr/>
              <a:t>8</a:t>
            </a:fld>
            <a:endParaRPr lang="en-US"/>
          </a:p>
        </p:txBody>
      </p:sp>
    </p:spTree>
    <p:extLst>
      <p:ext uri="{BB962C8B-B14F-4D97-AF65-F5344CB8AC3E}">
        <p14:creationId xmlns:p14="http://schemas.microsoft.com/office/powerpoint/2010/main" val="18570441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9A980-6126-2612-CA52-8FB6520D56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E79576-4D28-A9F6-C40E-539875D90FDF}"/>
              </a:ext>
            </a:extLst>
          </p:cNvPr>
          <p:cNvSpPr>
            <a:spLocks noGrp="1"/>
          </p:cNvSpPr>
          <p:nvPr>
            <p:ph type="title"/>
          </p:nvPr>
        </p:nvSpPr>
        <p:spPr/>
        <p:txBody>
          <a:bodyPr/>
          <a:lstStyle/>
          <a:p>
            <a:r>
              <a:rPr lang="en-US" dirty="0"/>
              <a:t>…Land Acquisition…</a:t>
            </a:r>
          </a:p>
        </p:txBody>
      </p:sp>
      <p:sp>
        <p:nvSpPr>
          <p:cNvPr id="3" name="Content Placeholder 2">
            <a:extLst>
              <a:ext uri="{FF2B5EF4-FFF2-40B4-BE49-F238E27FC236}">
                <a16:creationId xmlns:a16="http://schemas.microsoft.com/office/drawing/2014/main" id="{26E15AD8-6C3A-D3B4-848E-2477C8E31103}"/>
              </a:ext>
            </a:extLst>
          </p:cNvPr>
          <p:cNvSpPr>
            <a:spLocks noGrp="1"/>
          </p:cNvSpPr>
          <p:nvPr>
            <p:ph idx="1"/>
          </p:nvPr>
        </p:nvSpPr>
        <p:spPr/>
        <p:txBody>
          <a:bodyPr>
            <a:normAutofit/>
          </a:bodyPr>
          <a:lstStyle/>
          <a:p>
            <a:r>
              <a:rPr lang="en-US" sz="2800" dirty="0"/>
              <a:t>Land Development Rights</a:t>
            </a:r>
          </a:p>
          <a:p>
            <a:pPr lvl="1"/>
            <a:r>
              <a:rPr lang="en-US" sz="2400" dirty="0"/>
              <a:t>Is exemption really required ?</a:t>
            </a:r>
            <a:endParaRPr lang="en-IN" sz="2400" dirty="0"/>
          </a:p>
          <a:p>
            <a:pPr lvl="1"/>
            <a:endParaRPr lang="en-US" sz="2400" dirty="0"/>
          </a:p>
        </p:txBody>
      </p:sp>
      <p:graphicFrame>
        <p:nvGraphicFramePr>
          <p:cNvPr id="7" name="Diagram 6">
            <a:extLst>
              <a:ext uri="{FF2B5EF4-FFF2-40B4-BE49-F238E27FC236}">
                <a16:creationId xmlns:a16="http://schemas.microsoft.com/office/drawing/2014/main" id="{653A4F31-E4C4-E520-B4C7-7359A622D739}"/>
              </a:ext>
            </a:extLst>
          </p:cNvPr>
          <p:cNvGraphicFramePr/>
          <p:nvPr>
            <p:extLst>
              <p:ext uri="{D42A27DB-BD31-4B8C-83A1-F6EECF244321}">
                <p14:modId xmlns:p14="http://schemas.microsoft.com/office/powerpoint/2010/main" val="328367485"/>
              </p:ext>
            </p:extLst>
          </p:nvPr>
        </p:nvGraphicFramePr>
        <p:xfrm>
          <a:off x="1271464" y="2283768"/>
          <a:ext cx="10153128" cy="3888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e Placeholder 7">
            <a:extLst>
              <a:ext uri="{FF2B5EF4-FFF2-40B4-BE49-F238E27FC236}">
                <a16:creationId xmlns:a16="http://schemas.microsoft.com/office/drawing/2014/main" id="{D095280B-B723-AD46-0AA3-1E6D63AD3408}"/>
              </a:ext>
            </a:extLst>
          </p:cNvPr>
          <p:cNvSpPr>
            <a:spLocks noGrp="1"/>
          </p:cNvSpPr>
          <p:nvPr>
            <p:ph type="dt" sz="half" idx="2"/>
          </p:nvPr>
        </p:nvSpPr>
        <p:spPr/>
        <p:txBody>
          <a:bodyPr/>
          <a:lstStyle/>
          <a:p>
            <a:fld id="{970AF655-198E-492D-949B-AEC5C0769F26}" type="datetime1">
              <a:rPr lang="en-IN" smtClean="0"/>
              <a:t>14/12/24</a:t>
            </a:fld>
            <a:endParaRPr lang="en-US"/>
          </a:p>
        </p:txBody>
      </p:sp>
      <p:sp>
        <p:nvSpPr>
          <p:cNvPr id="9" name="Footer Placeholder 8">
            <a:extLst>
              <a:ext uri="{FF2B5EF4-FFF2-40B4-BE49-F238E27FC236}">
                <a16:creationId xmlns:a16="http://schemas.microsoft.com/office/drawing/2014/main" id="{30B4420B-29A1-0F20-B8B2-1B4919C68DC9}"/>
              </a:ext>
            </a:extLst>
          </p:cNvPr>
          <p:cNvSpPr>
            <a:spLocks noGrp="1"/>
          </p:cNvSpPr>
          <p:nvPr>
            <p:ph type="ftr" sz="quarter" idx="3"/>
          </p:nvPr>
        </p:nvSpPr>
        <p:spPr/>
        <p:txBody>
          <a:bodyPr/>
          <a:lstStyle/>
          <a:p>
            <a:r>
              <a:rPr lang="en-US"/>
              <a:t>CA Jayesh Gogri</a:t>
            </a:r>
          </a:p>
        </p:txBody>
      </p:sp>
      <p:sp>
        <p:nvSpPr>
          <p:cNvPr id="10" name="Slide Number Placeholder 9">
            <a:extLst>
              <a:ext uri="{FF2B5EF4-FFF2-40B4-BE49-F238E27FC236}">
                <a16:creationId xmlns:a16="http://schemas.microsoft.com/office/drawing/2014/main" id="{DCC43669-4564-78F3-F8EB-C19F5EEBC590}"/>
              </a:ext>
            </a:extLst>
          </p:cNvPr>
          <p:cNvSpPr>
            <a:spLocks noGrp="1"/>
          </p:cNvSpPr>
          <p:nvPr>
            <p:ph type="sldNum" sz="quarter" idx="4"/>
          </p:nvPr>
        </p:nvSpPr>
        <p:spPr/>
        <p:txBody>
          <a:bodyPr/>
          <a:lstStyle/>
          <a:p>
            <a:fld id="{0B5F3F15-D7DB-49A2-8749-620FF2427B8F}" type="slidenum">
              <a:rPr lang="en-US" smtClean="0"/>
              <a:pPr/>
              <a:t>9</a:t>
            </a:fld>
            <a:endParaRPr lang="en-US"/>
          </a:p>
        </p:txBody>
      </p:sp>
    </p:spTree>
    <p:extLst>
      <p:ext uri="{BB962C8B-B14F-4D97-AF65-F5344CB8AC3E}">
        <p14:creationId xmlns:p14="http://schemas.microsoft.com/office/powerpoint/2010/main" val="18936840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2336</TotalTime>
  <Words>3107</Words>
  <Application>Microsoft Macintosh PowerPoint</Application>
  <PresentationFormat>Widescreen</PresentationFormat>
  <Paragraphs>324</Paragraphs>
  <Slides>28</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Aptos</vt:lpstr>
      <vt:lpstr>Arial</vt:lpstr>
      <vt:lpstr>BrowalliaUPC</vt:lpstr>
      <vt:lpstr>Calibri</vt:lpstr>
      <vt:lpstr>Office Theme</vt:lpstr>
      <vt:lpstr>GST on Real Estate</vt:lpstr>
      <vt:lpstr>Phases of Real Estate</vt:lpstr>
      <vt:lpstr>Land Acquisition…</vt:lpstr>
      <vt:lpstr>…Land Acquisition…</vt:lpstr>
      <vt:lpstr>…Land Acquisition…</vt:lpstr>
      <vt:lpstr>…Land Acquisition…</vt:lpstr>
      <vt:lpstr>…Land Acquisition…</vt:lpstr>
      <vt:lpstr>…Land Acquisition…</vt:lpstr>
      <vt:lpstr>…Land Acquisition…</vt:lpstr>
      <vt:lpstr>…Land Acquisition…</vt:lpstr>
      <vt:lpstr>…Land Acquisition…</vt:lpstr>
      <vt:lpstr>…Land Acquisition…</vt:lpstr>
      <vt:lpstr>…Land Acquisition</vt:lpstr>
      <vt:lpstr>Construction</vt:lpstr>
      <vt:lpstr>Sale of constructed units </vt:lpstr>
      <vt:lpstr>80% from registered suppliers…</vt:lpstr>
      <vt:lpstr>…80% from registered suppliers – Issues… </vt:lpstr>
      <vt:lpstr>…80% from registered suppliers – Issues </vt:lpstr>
      <vt:lpstr>PowerPoint Presentation</vt:lpstr>
      <vt:lpstr>PowerPoint Presentation</vt:lpstr>
      <vt:lpstr>Sale of constructed units </vt:lpstr>
      <vt:lpstr>Renting</vt:lpstr>
      <vt:lpstr>PowerPoint Presentation</vt:lpstr>
      <vt:lpstr>Maintenance</vt:lpstr>
      <vt:lpstr>DISCLAIMER</vt:lpstr>
      <vt:lpstr>DISCLAIMER</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Sudha</dc:creator>
  <cp:lastModifiedBy>Jayesh Gogri</cp:lastModifiedBy>
  <cp:revision>269</cp:revision>
  <dcterms:created xsi:type="dcterms:W3CDTF">2014-05-13T10:37:33Z</dcterms:created>
  <dcterms:modified xsi:type="dcterms:W3CDTF">2024-12-14T07:09:33Z</dcterms:modified>
</cp:coreProperties>
</file>