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 id="272" r:id="rId18"/>
    <p:sldId id="274"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B0346-C768-4C06-8600-FA3C30EF13BA}" type="datetimeFigureOut">
              <a:rPr lang="en-IN" smtClean="0"/>
              <a:t>13-12-2024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2767B-F0CF-43BC-9729-D37786EF44E3}" type="slidenum">
              <a:rPr lang="en-IN" smtClean="0"/>
              <a:t>‹#›</a:t>
            </a:fld>
            <a:endParaRPr lang="en-IN"/>
          </a:p>
        </p:txBody>
      </p:sp>
    </p:spTree>
    <p:extLst>
      <p:ext uri="{BB962C8B-B14F-4D97-AF65-F5344CB8AC3E}">
        <p14:creationId xmlns:p14="http://schemas.microsoft.com/office/powerpoint/2010/main" val="942580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671A54-2402-4039-9190-13E53AA8F920}" type="datetimeFigureOut">
              <a:rPr lang="en-IN" smtClean="0"/>
              <a:t>13-12-2024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1517694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669938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543525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84838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524249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9671A54-2402-4039-9190-13E53AA8F920}" type="datetimeFigureOut">
              <a:rPr lang="en-IN" smtClean="0"/>
              <a:t>13-12-2024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1073734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9671A54-2402-4039-9190-13E53AA8F920}" type="datetimeFigureOut">
              <a:rPr lang="en-IN" smtClean="0"/>
              <a:t>13-12-2024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976885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671A54-2402-4039-9190-13E53AA8F920}" type="datetimeFigureOut">
              <a:rPr lang="en-IN" smtClean="0"/>
              <a:t>13-12-2024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3175454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671A54-2402-4039-9190-13E53AA8F920}" type="datetimeFigureOut">
              <a:rPr lang="en-IN" smtClean="0"/>
              <a:t>13-12-2024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39754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671A54-2402-4039-9190-13E53AA8F920}" type="datetimeFigureOut">
              <a:rPr lang="en-IN" smtClean="0"/>
              <a:t>13-12-2024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3474202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671A54-2402-4039-9190-13E53AA8F920}" type="datetimeFigureOut">
              <a:rPr lang="en-IN" smtClean="0"/>
              <a:t>13-12-2024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366760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3081296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671A54-2402-4039-9190-13E53AA8F920}" type="datetimeFigureOut">
              <a:rPr lang="en-IN" smtClean="0"/>
              <a:t>13-12-2024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1996260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671A54-2402-4039-9190-13E53AA8F920}" type="datetimeFigureOut">
              <a:rPr lang="en-IN" smtClean="0"/>
              <a:t>13-12-2024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3324538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71A54-2402-4039-9190-13E53AA8F920}" type="datetimeFigureOut">
              <a:rPr lang="en-IN" smtClean="0"/>
              <a:t>13-12-2024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48782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754176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671A54-2402-4039-9190-13E53AA8F920}" type="datetimeFigureOut">
              <a:rPr lang="en-IN" smtClean="0"/>
              <a:t>13-12-2024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5C6132B-DE1B-46FC-8981-F619339CDED6}" type="slidenum">
              <a:rPr lang="en-IN" smtClean="0"/>
              <a:t>‹#›</a:t>
            </a:fld>
            <a:endParaRPr lang="en-IN"/>
          </a:p>
        </p:txBody>
      </p:sp>
    </p:spTree>
    <p:extLst>
      <p:ext uri="{BB962C8B-B14F-4D97-AF65-F5344CB8AC3E}">
        <p14:creationId xmlns:p14="http://schemas.microsoft.com/office/powerpoint/2010/main" val="274597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79671A54-2402-4039-9190-13E53AA8F920}" type="datetimeFigureOut">
              <a:rPr lang="en-IN" smtClean="0"/>
              <a:t>13-12-2024</a:t>
            </a:fld>
            <a:endParaRPr lang="en-IN"/>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D5C6132B-DE1B-46FC-8981-F619339CDED6}" type="slidenum">
              <a:rPr lang="en-IN" smtClean="0"/>
              <a:t>‹#›</a:t>
            </a:fld>
            <a:endParaRPr lang="en-IN"/>
          </a:p>
        </p:txBody>
      </p:sp>
    </p:spTree>
    <p:extLst>
      <p:ext uri="{BB962C8B-B14F-4D97-AF65-F5344CB8AC3E}">
        <p14:creationId xmlns:p14="http://schemas.microsoft.com/office/powerpoint/2010/main" val="1179087066"/>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0F4C8-A690-9CFE-C52D-8DBB54607510}"/>
              </a:ext>
            </a:extLst>
          </p:cNvPr>
          <p:cNvSpPr>
            <a:spLocks noGrp="1"/>
          </p:cNvSpPr>
          <p:nvPr>
            <p:ph type="ctrTitle"/>
          </p:nvPr>
        </p:nvSpPr>
        <p:spPr>
          <a:xfrm>
            <a:off x="1524000" y="276789"/>
            <a:ext cx="9144000" cy="2387600"/>
          </a:xfrm>
        </p:spPr>
        <p:txBody>
          <a:bodyPr/>
          <a:lstStyle/>
          <a:p>
            <a:r>
              <a:rPr lang="en-US" dirty="0"/>
              <a:t>INSIGHTS OF GSTR 9 AND 9C –outward supplies</a:t>
            </a:r>
            <a:endParaRPr lang="en-IN" dirty="0"/>
          </a:p>
        </p:txBody>
      </p:sp>
      <p:sp>
        <p:nvSpPr>
          <p:cNvPr id="3" name="Subtitle 2">
            <a:extLst>
              <a:ext uri="{FF2B5EF4-FFF2-40B4-BE49-F238E27FC236}">
                <a16:creationId xmlns:a16="http://schemas.microsoft.com/office/drawing/2014/main" id="{7DBAE119-3236-2464-C174-785EE09ED429}"/>
              </a:ext>
            </a:extLst>
          </p:cNvPr>
          <p:cNvSpPr>
            <a:spLocks noGrp="1"/>
          </p:cNvSpPr>
          <p:nvPr>
            <p:ph type="subTitle" idx="1"/>
          </p:nvPr>
        </p:nvSpPr>
        <p:spPr>
          <a:xfrm>
            <a:off x="1595269" y="2949677"/>
            <a:ext cx="9001462" cy="2949677"/>
          </a:xfrm>
        </p:spPr>
        <p:txBody>
          <a:bodyPr>
            <a:normAutofit fontScale="70000" lnSpcReduction="20000"/>
          </a:bodyPr>
          <a:lstStyle/>
          <a:p>
            <a:r>
              <a:rPr lang="en-US" sz="3400" dirty="0"/>
              <a:t>PREPARED BY: -   </a:t>
            </a:r>
          </a:p>
          <a:p>
            <a:r>
              <a:rPr lang="en-US" sz="4000" dirty="0"/>
              <a:t>CA SUKRIT SINHA</a:t>
            </a:r>
            <a:r>
              <a:rPr lang="en-US" sz="3400" dirty="0"/>
              <a:t> , </a:t>
            </a:r>
          </a:p>
          <a:p>
            <a:r>
              <a:rPr lang="en-US" sz="3400" dirty="0"/>
              <a:t>PARTNER AT S SINHA &amp; ASSOCIATES</a:t>
            </a:r>
          </a:p>
          <a:p>
            <a:r>
              <a:rPr lang="en-US" sz="3400" dirty="0"/>
              <a:t>OFFICE ADDRESS: - “SIDDHI”, SUITE NO: - GA, 75C, BRAHMA SAMAJ ROAD, KOLKATA: - 700-034</a:t>
            </a:r>
          </a:p>
          <a:p>
            <a:r>
              <a:rPr lang="en-US" sz="3400" dirty="0"/>
              <a:t>CONTACT: - 9836249421, ssinhaassociates.kolkata@gmail.com</a:t>
            </a:r>
          </a:p>
          <a:p>
            <a:endParaRPr lang="en-US" dirty="0"/>
          </a:p>
          <a:p>
            <a:endParaRPr lang="en-IN" dirty="0"/>
          </a:p>
        </p:txBody>
      </p:sp>
    </p:spTree>
    <p:extLst>
      <p:ext uri="{BB962C8B-B14F-4D97-AF65-F5344CB8AC3E}">
        <p14:creationId xmlns:p14="http://schemas.microsoft.com/office/powerpoint/2010/main" val="3689841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90E68-DA6A-05CC-A3BB-C793C89549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C60DC-435D-49A5-AC73-7CDCE8AAA516}"/>
              </a:ext>
            </a:extLst>
          </p:cNvPr>
          <p:cNvSpPr>
            <a:spLocks noGrp="1"/>
          </p:cNvSpPr>
          <p:nvPr>
            <p:ph idx="1"/>
          </p:nvPr>
        </p:nvSpPr>
        <p:spPr>
          <a:xfrm>
            <a:off x="913795" y="206477"/>
            <a:ext cx="10353762" cy="6371303"/>
          </a:xfrm>
        </p:spPr>
        <p:txBody>
          <a:bodyPr>
            <a:normAutofit/>
          </a:bodyPr>
          <a:lstStyle/>
          <a:p>
            <a:pPr marL="0" indent="0">
              <a:buNone/>
            </a:pPr>
            <a:r>
              <a:rPr lang="en-IN" dirty="0"/>
              <a:t>Details of tables present in reconciliation statement relating to outward supplies</a:t>
            </a:r>
          </a:p>
        </p:txBody>
      </p:sp>
      <p:pic>
        <p:nvPicPr>
          <p:cNvPr id="4" name="Picture 3">
            <a:extLst>
              <a:ext uri="{FF2B5EF4-FFF2-40B4-BE49-F238E27FC236}">
                <a16:creationId xmlns:a16="http://schemas.microsoft.com/office/drawing/2014/main" id="{C8146A9C-A0BE-E82C-3F09-2E56B4E0C732}"/>
              </a:ext>
            </a:extLst>
          </p:cNvPr>
          <p:cNvPicPr>
            <a:picLocks noChangeAspect="1"/>
          </p:cNvPicPr>
          <p:nvPr/>
        </p:nvPicPr>
        <p:blipFill>
          <a:blip r:embed="rId2"/>
          <a:srcRect l="28225" t="15054" r="9597" b="12115"/>
          <a:stretch/>
        </p:blipFill>
        <p:spPr>
          <a:xfrm>
            <a:off x="687850" y="737419"/>
            <a:ext cx="10805652" cy="5624052"/>
          </a:xfrm>
          <a:prstGeom prst="rect">
            <a:avLst/>
          </a:prstGeom>
        </p:spPr>
      </p:pic>
    </p:spTree>
    <p:extLst>
      <p:ext uri="{BB962C8B-B14F-4D97-AF65-F5344CB8AC3E}">
        <p14:creationId xmlns:p14="http://schemas.microsoft.com/office/powerpoint/2010/main" val="102151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07D1F-5E8D-8400-11D6-19548745E44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71E907-7162-3769-6946-34AC3D0CC0EB}"/>
              </a:ext>
            </a:extLst>
          </p:cNvPr>
          <p:cNvSpPr>
            <a:spLocks noGrp="1"/>
          </p:cNvSpPr>
          <p:nvPr>
            <p:ph idx="1"/>
          </p:nvPr>
        </p:nvSpPr>
        <p:spPr>
          <a:xfrm>
            <a:off x="913795" y="206477"/>
            <a:ext cx="10353762" cy="6371303"/>
          </a:xfrm>
        </p:spPr>
        <p:txBody>
          <a:bodyPr>
            <a:normAutofit/>
          </a:bodyPr>
          <a:lstStyle/>
          <a:p>
            <a:pPr marL="0" indent="0">
              <a:buNone/>
            </a:pPr>
            <a:r>
              <a:rPr lang="en-IN" dirty="0"/>
              <a:t>Details of tables present in reconciliation statement relating to outward supplies</a:t>
            </a:r>
          </a:p>
        </p:txBody>
      </p:sp>
      <p:pic>
        <p:nvPicPr>
          <p:cNvPr id="5" name="Picture 4">
            <a:extLst>
              <a:ext uri="{FF2B5EF4-FFF2-40B4-BE49-F238E27FC236}">
                <a16:creationId xmlns:a16="http://schemas.microsoft.com/office/drawing/2014/main" id="{53E66CFE-31A5-55AF-25AF-D8F0B1F62FC5}"/>
              </a:ext>
            </a:extLst>
          </p:cNvPr>
          <p:cNvPicPr>
            <a:picLocks noChangeAspect="1"/>
          </p:cNvPicPr>
          <p:nvPr/>
        </p:nvPicPr>
        <p:blipFill>
          <a:blip r:embed="rId2"/>
          <a:srcRect l="27984" t="14767" r="9436" b="12401"/>
          <a:stretch/>
        </p:blipFill>
        <p:spPr>
          <a:xfrm>
            <a:off x="1012723" y="717754"/>
            <a:ext cx="10353761" cy="5692877"/>
          </a:xfrm>
          <a:prstGeom prst="rect">
            <a:avLst/>
          </a:prstGeom>
        </p:spPr>
      </p:pic>
    </p:spTree>
    <p:extLst>
      <p:ext uri="{BB962C8B-B14F-4D97-AF65-F5344CB8AC3E}">
        <p14:creationId xmlns:p14="http://schemas.microsoft.com/office/powerpoint/2010/main" val="3457567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86859-162E-9AE0-41D0-29484127EC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218710-C88A-52B1-A2E6-113CC1CE78AA}"/>
              </a:ext>
            </a:extLst>
          </p:cNvPr>
          <p:cNvSpPr>
            <a:spLocks noGrp="1"/>
          </p:cNvSpPr>
          <p:nvPr>
            <p:ph idx="1"/>
          </p:nvPr>
        </p:nvSpPr>
        <p:spPr>
          <a:xfrm>
            <a:off x="913795" y="206477"/>
            <a:ext cx="10353762" cy="6371303"/>
          </a:xfrm>
        </p:spPr>
        <p:txBody>
          <a:bodyPr>
            <a:normAutofit/>
          </a:bodyPr>
          <a:lstStyle/>
          <a:p>
            <a:pPr marL="0" indent="0">
              <a:buNone/>
            </a:pPr>
            <a:r>
              <a:rPr lang="en-IN" dirty="0"/>
              <a:t>Details of tables present in reconciliation statement relating to outward supplies</a:t>
            </a:r>
          </a:p>
        </p:txBody>
      </p:sp>
      <p:pic>
        <p:nvPicPr>
          <p:cNvPr id="4" name="Picture 3">
            <a:extLst>
              <a:ext uri="{FF2B5EF4-FFF2-40B4-BE49-F238E27FC236}">
                <a16:creationId xmlns:a16="http://schemas.microsoft.com/office/drawing/2014/main" id="{67B3376B-3E84-95F1-76E1-D5264DCF0524}"/>
              </a:ext>
            </a:extLst>
          </p:cNvPr>
          <p:cNvPicPr>
            <a:picLocks noChangeAspect="1"/>
          </p:cNvPicPr>
          <p:nvPr/>
        </p:nvPicPr>
        <p:blipFill>
          <a:blip r:embed="rId2"/>
          <a:srcRect l="27903" t="14194" r="9436" b="11111"/>
          <a:stretch/>
        </p:blipFill>
        <p:spPr>
          <a:xfrm>
            <a:off x="924443" y="707922"/>
            <a:ext cx="10353762" cy="5751871"/>
          </a:xfrm>
          <a:prstGeom prst="rect">
            <a:avLst/>
          </a:prstGeom>
        </p:spPr>
      </p:pic>
    </p:spTree>
    <p:extLst>
      <p:ext uri="{BB962C8B-B14F-4D97-AF65-F5344CB8AC3E}">
        <p14:creationId xmlns:p14="http://schemas.microsoft.com/office/powerpoint/2010/main" val="3879072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AB69-38D9-A2A7-4847-212766F516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29FDC-9261-ABD7-3D59-73950CBE3352}"/>
              </a:ext>
            </a:extLst>
          </p:cNvPr>
          <p:cNvSpPr>
            <a:spLocks noGrp="1"/>
          </p:cNvSpPr>
          <p:nvPr>
            <p:ph idx="1"/>
          </p:nvPr>
        </p:nvSpPr>
        <p:spPr>
          <a:xfrm>
            <a:off x="913795" y="206477"/>
            <a:ext cx="10353762" cy="6371303"/>
          </a:xfrm>
        </p:spPr>
        <p:txBody>
          <a:bodyPr>
            <a:normAutofit lnSpcReduction="10000"/>
          </a:bodyPr>
          <a:lstStyle/>
          <a:p>
            <a:pPr marL="0" indent="0" algn="ctr">
              <a:buNone/>
            </a:pPr>
            <a:r>
              <a:rPr lang="en-US" sz="4000" dirty="0"/>
              <a:t>CASE STUDY 1 </a:t>
            </a:r>
          </a:p>
          <a:p>
            <a:pPr marL="0" indent="0" algn="just">
              <a:buNone/>
            </a:pPr>
            <a:r>
              <a:rPr lang="en-US" sz="1800" dirty="0"/>
              <a:t>Problem:  - Mr. X is engaged in the business of trading goods. He has its own shop and through which he sales directly to customers (B2C Sales). Apart from the B2C Sales, he frequently ships the goods to Gujrat and Chennai (B2B Sales). In the month of March’24 , his accountant while filing the GST Returns calculated GST @ 5% on all the goods even on the goods that were to be taxed at 12%. Further, B2C sales amounting to Rs 3,50,000 (GST rate 5%) was not reported in GST returns. However, the accountant realized its mistake in the month of May’24 and amended the B2B invoices but B2C invoices was left unattended. </a:t>
            </a:r>
          </a:p>
          <a:p>
            <a:pPr marL="0" indent="0" algn="just">
              <a:buNone/>
            </a:pPr>
            <a:r>
              <a:rPr lang="en-US" sz="1800" dirty="0"/>
              <a:t>Details of Sales in the month of March ‘ 24</a:t>
            </a:r>
          </a:p>
          <a:p>
            <a:pPr marL="0" indent="0" algn="just">
              <a:buNone/>
            </a:pPr>
            <a:endParaRPr lang="en-US" sz="1800" dirty="0"/>
          </a:p>
          <a:p>
            <a:pPr marL="0" indent="0" algn="just">
              <a:buNone/>
            </a:pPr>
            <a:endParaRPr lang="en-US" sz="1800" dirty="0"/>
          </a:p>
          <a:p>
            <a:pPr marL="0" indent="0" algn="just">
              <a:buNone/>
            </a:pPr>
            <a:endParaRPr lang="en-IN" sz="1800" dirty="0"/>
          </a:p>
          <a:p>
            <a:pPr marL="0" indent="0" algn="just">
              <a:buNone/>
            </a:pPr>
            <a:r>
              <a:rPr lang="en-IN" sz="1800" dirty="0"/>
              <a:t>The client has sought your expert opinion while filing GSTR-9 and GSTR-9C.</a:t>
            </a:r>
          </a:p>
          <a:p>
            <a:pPr marL="0" indent="0" algn="just">
              <a:buNone/>
            </a:pPr>
            <a:r>
              <a:rPr lang="en-IN" sz="1800" dirty="0"/>
              <a:t>Assume: - There is no discrepancies from the month of April’23 to February’24.</a:t>
            </a:r>
          </a:p>
          <a:p>
            <a:pPr marL="0" indent="0" algn="just">
              <a:buNone/>
            </a:pPr>
            <a:r>
              <a:rPr lang="en-IN" sz="1800" dirty="0"/>
              <a:t>12% consists of Inter-state Sales amounting to Rs 5,00,000 and Intra – state sales amounting to Rs 5,00,000.</a:t>
            </a:r>
          </a:p>
        </p:txBody>
      </p:sp>
      <p:graphicFrame>
        <p:nvGraphicFramePr>
          <p:cNvPr id="2" name="Table 1">
            <a:extLst>
              <a:ext uri="{FF2B5EF4-FFF2-40B4-BE49-F238E27FC236}">
                <a16:creationId xmlns:a16="http://schemas.microsoft.com/office/drawing/2014/main" id="{BDA35A36-A9B6-E4CA-1F5B-F2C6447F0515}"/>
              </a:ext>
            </a:extLst>
          </p:cNvPr>
          <p:cNvGraphicFramePr>
            <a:graphicFrameLocks noGrp="1"/>
          </p:cNvGraphicFramePr>
          <p:nvPr>
            <p:extLst>
              <p:ext uri="{D42A27DB-BD31-4B8C-83A1-F6EECF244321}">
                <p14:modId xmlns:p14="http://schemas.microsoft.com/office/powerpoint/2010/main" val="4238427022"/>
              </p:ext>
            </p:extLst>
          </p:nvPr>
        </p:nvGraphicFramePr>
        <p:xfrm>
          <a:off x="913795" y="3637935"/>
          <a:ext cx="10210802" cy="1219200"/>
        </p:xfrm>
        <a:graphic>
          <a:graphicData uri="http://schemas.openxmlformats.org/drawingml/2006/table">
            <a:tbl>
              <a:tblPr>
                <a:tableStyleId>{5C22544A-7EE6-4342-B048-85BDC9FD1C3A}</a:tableStyleId>
              </a:tblPr>
              <a:tblGrid>
                <a:gridCol w="1057165">
                  <a:extLst>
                    <a:ext uri="{9D8B030D-6E8A-4147-A177-3AD203B41FA5}">
                      <a16:colId xmlns:a16="http://schemas.microsoft.com/office/drawing/2014/main" val="2561156100"/>
                    </a:ext>
                  </a:extLst>
                </a:gridCol>
                <a:gridCol w="845732">
                  <a:extLst>
                    <a:ext uri="{9D8B030D-6E8A-4147-A177-3AD203B41FA5}">
                      <a16:colId xmlns:a16="http://schemas.microsoft.com/office/drawing/2014/main" val="1643640588"/>
                    </a:ext>
                  </a:extLst>
                </a:gridCol>
                <a:gridCol w="668128">
                  <a:extLst>
                    <a:ext uri="{9D8B030D-6E8A-4147-A177-3AD203B41FA5}">
                      <a16:colId xmlns:a16="http://schemas.microsoft.com/office/drawing/2014/main" val="3070271182"/>
                    </a:ext>
                  </a:extLst>
                </a:gridCol>
                <a:gridCol w="668128">
                  <a:extLst>
                    <a:ext uri="{9D8B030D-6E8A-4147-A177-3AD203B41FA5}">
                      <a16:colId xmlns:a16="http://schemas.microsoft.com/office/drawing/2014/main" val="1835617599"/>
                    </a:ext>
                  </a:extLst>
                </a:gridCol>
                <a:gridCol w="1057165">
                  <a:extLst>
                    <a:ext uri="{9D8B030D-6E8A-4147-A177-3AD203B41FA5}">
                      <a16:colId xmlns:a16="http://schemas.microsoft.com/office/drawing/2014/main" val="2439836014"/>
                    </a:ext>
                  </a:extLst>
                </a:gridCol>
                <a:gridCol w="845732">
                  <a:extLst>
                    <a:ext uri="{9D8B030D-6E8A-4147-A177-3AD203B41FA5}">
                      <a16:colId xmlns:a16="http://schemas.microsoft.com/office/drawing/2014/main" val="16056947"/>
                    </a:ext>
                  </a:extLst>
                </a:gridCol>
                <a:gridCol w="668128">
                  <a:extLst>
                    <a:ext uri="{9D8B030D-6E8A-4147-A177-3AD203B41FA5}">
                      <a16:colId xmlns:a16="http://schemas.microsoft.com/office/drawing/2014/main" val="1015860150"/>
                    </a:ext>
                  </a:extLst>
                </a:gridCol>
                <a:gridCol w="668128">
                  <a:extLst>
                    <a:ext uri="{9D8B030D-6E8A-4147-A177-3AD203B41FA5}">
                      <a16:colId xmlns:a16="http://schemas.microsoft.com/office/drawing/2014/main" val="2765182367"/>
                    </a:ext>
                  </a:extLst>
                </a:gridCol>
                <a:gridCol w="958496">
                  <a:extLst>
                    <a:ext uri="{9D8B030D-6E8A-4147-A177-3AD203B41FA5}">
                      <a16:colId xmlns:a16="http://schemas.microsoft.com/office/drawing/2014/main" val="3214764328"/>
                    </a:ext>
                  </a:extLst>
                </a:gridCol>
                <a:gridCol w="769616">
                  <a:extLst>
                    <a:ext uri="{9D8B030D-6E8A-4147-A177-3AD203B41FA5}">
                      <a16:colId xmlns:a16="http://schemas.microsoft.com/office/drawing/2014/main" val="2146556039"/>
                    </a:ext>
                  </a:extLst>
                </a:gridCol>
                <a:gridCol w="668128">
                  <a:extLst>
                    <a:ext uri="{9D8B030D-6E8A-4147-A177-3AD203B41FA5}">
                      <a16:colId xmlns:a16="http://schemas.microsoft.com/office/drawing/2014/main" val="3322932399"/>
                    </a:ext>
                  </a:extLst>
                </a:gridCol>
                <a:gridCol w="668128">
                  <a:extLst>
                    <a:ext uri="{9D8B030D-6E8A-4147-A177-3AD203B41FA5}">
                      <a16:colId xmlns:a16="http://schemas.microsoft.com/office/drawing/2014/main" val="4143370709"/>
                    </a:ext>
                  </a:extLst>
                </a:gridCol>
                <a:gridCol w="668128">
                  <a:extLst>
                    <a:ext uri="{9D8B030D-6E8A-4147-A177-3AD203B41FA5}">
                      <a16:colId xmlns:a16="http://schemas.microsoft.com/office/drawing/2014/main" val="569416266"/>
                    </a:ext>
                  </a:extLst>
                </a:gridCol>
              </a:tblGrid>
              <a:tr h="182880">
                <a:tc rowSpan="2">
                  <a:txBody>
                    <a:bodyPr/>
                    <a:lstStyle/>
                    <a:p>
                      <a:pPr algn="ctr" fontAlgn="ctr"/>
                      <a:r>
                        <a:rPr lang="en-IN" sz="1100" b="1" u="none" strike="noStrike" dirty="0">
                          <a:effectLst/>
                        </a:rPr>
                        <a:t>GST Rate</a:t>
                      </a:r>
                      <a:endParaRPr lang="en-IN" sz="1100" b="1" i="0" u="none" strike="noStrike" dirty="0">
                        <a:solidFill>
                          <a:srgbClr val="000000"/>
                        </a:solidFill>
                        <a:effectLst/>
                        <a:latin typeface="Arial" panose="020B0604020202020204" pitchFamily="34" charset="0"/>
                      </a:endParaRPr>
                    </a:p>
                  </a:txBody>
                  <a:tcPr marL="7620" marR="7620" marT="7620" marB="0" anchor="ctr"/>
                </a:tc>
                <a:tc gridSpan="4">
                  <a:txBody>
                    <a:bodyPr/>
                    <a:lstStyle/>
                    <a:p>
                      <a:pPr algn="ctr" fontAlgn="b"/>
                      <a:r>
                        <a:rPr lang="en-IN" sz="1100" b="1" u="none" strike="noStrike" dirty="0">
                          <a:effectLst/>
                        </a:rPr>
                        <a:t>As per books</a:t>
                      </a:r>
                      <a:endParaRPr lang="en-IN" sz="1100" b="1" i="0" u="none" strike="noStrike" dirty="0">
                        <a:solidFill>
                          <a:srgbClr val="000000"/>
                        </a:solidFill>
                        <a:effectLst/>
                        <a:latin typeface="Arial" panose="020B0604020202020204" pitchFamily="34" charset="0"/>
                      </a:endParaRPr>
                    </a:p>
                  </a:txBody>
                  <a:tcPr marL="7620" marR="7620" marT="7620" marB="0" anchor="b"/>
                </a:tc>
                <a:tc hMerge="1">
                  <a:txBody>
                    <a:bodyPr/>
                    <a:lstStyle/>
                    <a:p>
                      <a:endParaRPr lang="en-IN"/>
                    </a:p>
                  </a:txBody>
                  <a:tcPr/>
                </a:tc>
                <a:tc hMerge="1">
                  <a:txBody>
                    <a:bodyPr/>
                    <a:lstStyle/>
                    <a:p>
                      <a:endParaRPr lang="en-IN"/>
                    </a:p>
                  </a:txBody>
                  <a:tcPr/>
                </a:tc>
                <a:tc hMerge="1">
                  <a:txBody>
                    <a:bodyPr/>
                    <a:lstStyle/>
                    <a:p>
                      <a:endParaRPr lang="en-IN"/>
                    </a:p>
                  </a:txBody>
                  <a:tcPr/>
                </a:tc>
                <a:tc gridSpan="4">
                  <a:txBody>
                    <a:bodyPr/>
                    <a:lstStyle/>
                    <a:p>
                      <a:pPr algn="ctr" fontAlgn="b"/>
                      <a:r>
                        <a:rPr lang="en-IN" sz="1100" b="1" u="none" strike="noStrike" dirty="0">
                          <a:effectLst/>
                        </a:rPr>
                        <a:t>As per return</a:t>
                      </a:r>
                      <a:endParaRPr lang="en-IN" sz="1100" b="1" i="0" u="none" strike="noStrike" dirty="0">
                        <a:solidFill>
                          <a:srgbClr val="000000"/>
                        </a:solidFill>
                        <a:effectLst/>
                        <a:latin typeface="Arial" panose="020B0604020202020204" pitchFamily="34" charset="0"/>
                      </a:endParaRPr>
                    </a:p>
                  </a:txBody>
                  <a:tcPr marL="7620" marR="7620" marT="7620" marB="0" anchor="b"/>
                </a:tc>
                <a:tc hMerge="1">
                  <a:txBody>
                    <a:bodyPr/>
                    <a:lstStyle/>
                    <a:p>
                      <a:endParaRPr lang="en-IN"/>
                    </a:p>
                  </a:txBody>
                  <a:tcPr/>
                </a:tc>
                <a:tc hMerge="1">
                  <a:txBody>
                    <a:bodyPr/>
                    <a:lstStyle/>
                    <a:p>
                      <a:endParaRPr lang="en-IN"/>
                    </a:p>
                  </a:txBody>
                  <a:tcPr/>
                </a:tc>
                <a:tc hMerge="1">
                  <a:txBody>
                    <a:bodyPr/>
                    <a:lstStyle/>
                    <a:p>
                      <a:endParaRPr lang="en-IN"/>
                    </a:p>
                  </a:txBody>
                  <a:tcPr/>
                </a:tc>
                <a:tc gridSpan="4">
                  <a:txBody>
                    <a:bodyPr/>
                    <a:lstStyle/>
                    <a:p>
                      <a:pPr algn="ctr" fontAlgn="b"/>
                      <a:r>
                        <a:rPr lang="en-IN" sz="1100" b="1" u="none" strike="noStrike" dirty="0">
                          <a:effectLst/>
                        </a:rPr>
                        <a:t>Difference</a:t>
                      </a:r>
                      <a:endParaRPr lang="en-IN" sz="1100" b="1" i="0" u="none" strike="noStrike" dirty="0">
                        <a:solidFill>
                          <a:srgbClr val="000000"/>
                        </a:solidFill>
                        <a:effectLst/>
                        <a:latin typeface="Arial" panose="020B0604020202020204" pitchFamily="34" charset="0"/>
                      </a:endParaRPr>
                    </a:p>
                  </a:txBody>
                  <a:tcPr marL="7620" marR="7620" marT="7620" marB="0" anchor="b"/>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83390842"/>
                  </a:ext>
                </a:extLst>
              </a:tr>
              <a:tr h="350520">
                <a:tc vMerge="1">
                  <a:txBody>
                    <a:bodyPr/>
                    <a:lstStyle/>
                    <a:p>
                      <a:endParaRPr lang="en-IN"/>
                    </a:p>
                  </a:txBody>
                  <a:tcPr/>
                </a:tc>
                <a:tc>
                  <a:txBody>
                    <a:bodyPr/>
                    <a:lstStyle/>
                    <a:p>
                      <a:pPr algn="ctr" fontAlgn="b"/>
                      <a:r>
                        <a:rPr lang="en-IN" sz="1100" b="1" u="none" strike="noStrike" dirty="0">
                          <a:effectLst/>
                        </a:rPr>
                        <a:t>Taxable </a:t>
                      </a:r>
                      <a:br>
                        <a:rPr lang="en-IN" sz="1100" b="1" u="none" strike="noStrike" dirty="0">
                          <a:effectLst/>
                        </a:rPr>
                      </a:br>
                      <a:r>
                        <a:rPr lang="en-IN" sz="1100" b="1" u="none" strike="noStrike" dirty="0">
                          <a:effectLst/>
                        </a:rPr>
                        <a:t>value</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IGST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CGST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SGST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Taxable </a:t>
                      </a:r>
                      <a:br>
                        <a:rPr lang="en-IN" sz="1100" b="1" u="none" strike="noStrike" dirty="0">
                          <a:effectLst/>
                        </a:rPr>
                      </a:br>
                      <a:r>
                        <a:rPr lang="en-IN" sz="1100" b="1" u="none" strike="noStrike" dirty="0">
                          <a:effectLst/>
                        </a:rPr>
                        <a:t>value</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IGST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CGST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SGST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Taxable </a:t>
                      </a:r>
                      <a:br>
                        <a:rPr lang="en-IN" sz="1100" b="1" u="none" strike="noStrike" dirty="0">
                          <a:effectLst/>
                        </a:rPr>
                      </a:br>
                      <a:r>
                        <a:rPr lang="en-IN" sz="1100" b="1" u="none" strike="noStrike" dirty="0">
                          <a:effectLst/>
                        </a:rPr>
                        <a:t>value</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IGST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CGST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SGST</a:t>
                      </a:r>
                      <a:endParaRPr lang="en-IN" sz="1100" b="1"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669262046"/>
                  </a:ext>
                </a:extLst>
              </a:tr>
              <a:tr h="175260">
                <a:tc>
                  <a:txBody>
                    <a:bodyPr/>
                    <a:lstStyle/>
                    <a:p>
                      <a:pPr algn="r" fontAlgn="b"/>
                      <a:r>
                        <a:rPr lang="en-IN" sz="1100" u="none" strike="noStrike" dirty="0">
                          <a:effectLst/>
                        </a:rPr>
                        <a:t>12%</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10,00,000.00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60,000.00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30,000.00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30,000.00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10,00,000.00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25,000.00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12,500.00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12,500.00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35,000.00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17,500.00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17,500.00 </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923097431"/>
                  </a:ext>
                </a:extLst>
              </a:tr>
              <a:tr h="175260">
                <a:tc>
                  <a:txBody>
                    <a:bodyPr/>
                    <a:lstStyle/>
                    <a:p>
                      <a:pPr algn="r" fontAlgn="b"/>
                      <a:r>
                        <a:rPr lang="en-IN" sz="1100" u="none" strike="noStrike">
                          <a:effectLst/>
                        </a:rPr>
                        <a:t>5%</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24,50,000.00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61,250.00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61,250.00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21,00,000.00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52,500.00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52,500.00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3,50,000.00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8,750.00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r" fontAlgn="b"/>
                      <a:r>
                        <a:rPr lang="en-IN" sz="1100" u="none" strike="noStrike" dirty="0">
                          <a:effectLst/>
                        </a:rPr>
                        <a:t>   8,750.00 </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3862858380"/>
                  </a:ext>
                </a:extLst>
              </a:tr>
            </a:tbl>
          </a:graphicData>
        </a:graphic>
      </p:graphicFrame>
    </p:spTree>
    <p:extLst>
      <p:ext uri="{BB962C8B-B14F-4D97-AF65-F5344CB8AC3E}">
        <p14:creationId xmlns:p14="http://schemas.microsoft.com/office/powerpoint/2010/main" val="4189267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4C688-9BE8-BB0A-DA1E-49C4FE735A5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C8E1B9-EBBD-FDA5-19DB-81958D02571D}"/>
              </a:ext>
            </a:extLst>
          </p:cNvPr>
          <p:cNvSpPr>
            <a:spLocks noGrp="1"/>
          </p:cNvSpPr>
          <p:nvPr>
            <p:ph idx="1"/>
          </p:nvPr>
        </p:nvSpPr>
        <p:spPr>
          <a:xfrm>
            <a:off x="913795" y="206477"/>
            <a:ext cx="10353762" cy="6371303"/>
          </a:xfrm>
        </p:spPr>
        <p:txBody>
          <a:bodyPr>
            <a:normAutofit/>
          </a:bodyPr>
          <a:lstStyle/>
          <a:p>
            <a:pPr marL="0" indent="0" algn="ctr">
              <a:buNone/>
            </a:pPr>
            <a:r>
              <a:rPr lang="en-US" sz="4000" dirty="0"/>
              <a:t>CASE STUDY 1 </a:t>
            </a:r>
          </a:p>
          <a:p>
            <a:pPr marL="0" indent="0" algn="just">
              <a:buNone/>
            </a:pPr>
            <a:r>
              <a:rPr lang="en-IN" sz="1800" dirty="0"/>
              <a:t>Solution: -</a:t>
            </a:r>
          </a:p>
          <a:p>
            <a:pPr marL="0" indent="0" algn="just">
              <a:buNone/>
            </a:pPr>
            <a:r>
              <a:rPr lang="en-IN" sz="1800" dirty="0"/>
              <a:t>	</a:t>
            </a:r>
          </a:p>
        </p:txBody>
      </p:sp>
      <p:graphicFrame>
        <p:nvGraphicFramePr>
          <p:cNvPr id="2" name="Table 1">
            <a:extLst>
              <a:ext uri="{FF2B5EF4-FFF2-40B4-BE49-F238E27FC236}">
                <a16:creationId xmlns:a16="http://schemas.microsoft.com/office/drawing/2014/main" id="{C3DD62FA-AA04-84B8-EA9A-75C2788B18C5}"/>
              </a:ext>
            </a:extLst>
          </p:cNvPr>
          <p:cNvGraphicFramePr>
            <a:graphicFrameLocks noGrp="1"/>
          </p:cNvGraphicFramePr>
          <p:nvPr>
            <p:extLst>
              <p:ext uri="{D42A27DB-BD31-4B8C-83A1-F6EECF244321}">
                <p14:modId xmlns:p14="http://schemas.microsoft.com/office/powerpoint/2010/main" val="2915491362"/>
              </p:ext>
            </p:extLst>
          </p:nvPr>
        </p:nvGraphicFramePr>
        <p:xfrm>
          <a:off x="924443" y="1486582"/>
          <a:ext cx="10441648" cy="4851400"/>
        </p:xfrm>
        <a:graphic>
          <a:graphicData uri="http://schemas.openxmlformats.org/drawingml/2006/table">
            <a:tbl>
              <a:tblPr firstRow="1" bandRow="1">
                <a:tableStyleId>{93296810-A885-4BE3-A3E7-6D5BEEA58F35}</a:tableStyleId>
              </a:tblPr>
              <a:tblGrid>
                <a:gridCol w="779667">
                  <a:extLst>
                    <a:ext uri="{9D8B030D-6E8A-4147-A177-3AD203B41FA5}">
                      <a16:colId xmlns:a16="http://schemas.microsoft.com/office/drawing/2014/main" val="3669446307"/>
                    </a:ext>
                  </a:extLst>
                </a:gridCol>
                <a:gridCol w="3708859">
                  <a:extLst>
                    <a:ext uri="{9D8B030D-6E8A-4147-A177-3AD203B41FA5}">
                      <a16:colId xmlns:a16="http://schemas.microsoft.com/office/drawing/2014/main" val="689780153"/>
                    </a:ext>
                  </a:extLst>
                </a:gridCol>
                <a:gridCol w="1725251">
                  <a:extLst>
                    <a:ext uri="{9D8B030D-6E8A-4147-A177-3AD203B41FA5}">
                      <a16:colId xmlns:a16="http://schemas.microsoft.com/office/drawing/2014/main" val="1342663262"/>
                    </a:ext>
                  </a:extLst>
                </a:gridCol>
                <a:gridCol w="4227871">
                  <a:extLst>
                    <a:ext uri="{9D8B030D-6E8A-4147-A177-3AD203B41FA5}">
                      <a16:colId xmlns:a16="http://schemas.microsoft.com/office/drawing/2014/main" val="2265029515"/>
                    </a:ext>
                  </a:extLst>
                </a:gridCol>
              </a:tblGrid>
              <a:tr h="370840">
                <a:tc>
                  <a:txBody>
                    <a:bodyPr/>
                    <a:lstStyle/>
                    <a:p>
                      <a:pPr algn="ctr"/>
                      <a:r>
                        <a:rPr lang="en-US" dirty="0" err="1"/>
                        <a:t>S.No</a:t>
                      </a:r>
                      <a:endParaRPr lang="en-IN" dirty="0"/>
                    </a:p>
                  </a:txBody>
                  <a:tcPr/>
                </a:tc>
                <a:tc>
                  <a:txBody>
                    <a:bodyPr/>
                    <a:lstStyle/>
                    <a:p>
                      <a:pPr algn="ctr"/>
                      <a:r>
                        <a:rPr lang="en-US" dirty="0"/>
                        <a:t>Problem</a:t>
                      </a:r>
                      <a:endParaRPr lang="en-IN" dirty="0"/>
                    </a:p>
                  </a:txBody>
                  <a:tcPr/>
                </a:tc>
                <a:tc>
                  <a:txBody>
                    <a:bodyPr/>
                    <a:lstStyle/>
                    <a:p>
                      <a:pPr algn="ctr"/>
                      <a:r>
                        <a:rPr lang="en-US" dirty="0"/>
                        <a:t>Table</a:t>
                      </a:r>
                      <a:endParaRPr lang="en-IN" dirty="0"/>
                    </a:p>
                  </a:txBody>
                  <a:tcPr/>
                </a:tc>
                <a:tc>
                  <a:txBody>
                    <a:bodyPr/>
                    <a:lstStyle/>
                    <a:p>
                      <a:pPr algn="ctr"/>
                      <a:r>
                        <a:rPr lang="en-US" dirty="0"/>
                        <a:t>Solution</a:t>
                      </a:r>
                      <a:endParaRPr lang="en-IN" dirty="0"/>
                    </a:p>
                  </a:txBody>
                  <a:tcPr/>
                </a:tc>
                <a:extLst>
                  <a:ext uri="{0D108BD9-81ED-4DB2-BD59-A6C34878D82A}">
                    <a16:rowId xmlns:a16="http://schemas.microsoft.com/office/drawing/2014/main" val="1316182175"/>
                  </a:ext>
                </a:extLst>
              </a:tr>
              <a:tr h="370840">
                <a:tc>
                  <a:txBody>
                    <a:bodyPr/>
                    <a:lstStyle/>
                    <a:p>
                      <a:r>
                        <a:rPr lang="en-US" dirty="0"/>
                        <a:t>1.</a:t>
                      </a:r>
                      <a:endParaRPr lang="en-IN" dirty="0"/>
                    </a:p>
                  </a:txBody>
                  <a:tcPr/>
                </a:tc>
                <a:tc>
                  <a:txBody>
                    <a:bodyPr/>
                    <a:lstStyle/>
                    <a:p>
                      <a:pPr algn="just"/>
                      <a:r>
                        <a:rPr lang="en-US" dirty="0"/>
                        <a:t>Rs 3,50,000 B2C Sales is not reported in GST returns</a:t>
                      </a:r>
                      <a:endParaRPr lang="en-IN" dirty="0"/>
                    </a:p>
                  </a:txBody>
                  <a:tcPr/>
                </a:tc>
                <a:tc>
                  <a:txBody>
                    <a:bodyPr/>
                    <a:lstStyle/>
                    <a:p>
                      <a:pPr algn="just"/>
                      <a:r>
                        <a:rPr lang="en-US" dirty="0"/>
                        <a:t>4(A)</a:t>
                      </a:r>
                      <a:endParaRPr lang="en-IN" dirty="0"/>
                    </a:p>
                  </a:txBody>
                  <a:tcPr/>
                </a:tc>
                <a:tc>
                  <a:txBody>
                    <a:bodyPr/>
                    <a:lstStyle/>
                    <a:p>
                      <a:pPr algn="just"/>
                      <a:r>
                        <a:rPr lang="en-US" dirty="0"/>
                        <a:t>Manually increase the B2C Sales by Rs 3,50,000 and correspondingly increase the Output GST by Rs 17,500.</a:t>
                      </a:r>
                      <a:endParaRPr lang="en-IN" dirty="0"/>
                    </a:p>
                  </a:txBody>
                  <a:tcPr/>
                </a:tc>
                <a:extLst>
                  <a:ext uri="{0D108BD9-81ED-4DB2-BD59-A6C34878D82A}">
                    <a16:rowId xmlns:a16="http://schemas.microsoft.com/office/drawing/2014/main" val="2280289492"/>
                  </a:ext>
                </a:extLst>
              </a:tr>
              <a:tr h="370840">
                <a:tc>
                  <a:txBody>
                    <a:bodyPr/>
                    <a:lstStyle/>
                    <a:p>
                      <a:r>
                        <a:rPr lang="en-US" dirty="0"/>
                        <a:t>2.</a:t>
                      </a:r>
                      <a:endParaRPr lang="en-IN" dirty="0"/>
                    </a:p>
                  </a:txBody>
                  <a:tcPr/>
                </a:tc>
                <a:tc>
                  <a:txBody>
                    <a:bodyPr/>
                    <a:lstStyle/>
                    <a:p>
                      <a:pPr algn="just"/>
                      <a:r>
                        <a:rPr lang="en-US" dirty="0"/>
                        <a:t>B2B Invoices amended by the accountant in the month of May’24</a:t>
                      </a:r>
                      <a:endParaRPr lang="en-IN" dirty="0"/>
                    </a:p>
                  </a:txBody>
                  <a:tcPr/>
                </a:tc>
                <a:tc>
                  <a:txBody>
                    <a:bodyPr/>
                    <a:lstStyle/>
                    <a:p>
                      <a:pPr algn="just"/>
                      <a:r>
                        <a:rPr lang="en-US" dirty="0"/>
                        <a:t>10</a:t>
                      </a:r>
                      <a:endParaRPr lang="en-IN" dirty="0"/>
                    </a:p>
                  </a:txBody>
                  <a:tcPr/>
                </a:tc>
                <a:tc>
                  <a:txBody>
                    <a:bodyPr/>
                    <a:lstStyle/>
                    <a:p>
                      <a:pPr algn="just"/>
                      <a:r>
                        <a:rPr lang="en-US" dirty="0"/>
                        <a:t>Disclose the amount so amended (</a:t>
                      </a:r>
                      <a:r>
                        <a:rPr lang="en-US" dirty="0" err="1"/>
                        <a:t>i.e</a:t>
                      </a:r>
                      <a:r>
                        <a:rPr lang="en-US" dirty="0"/>
                        <a:t>   tax amount of IGST  -35,000)</a:t>
                      </a:r>
                      <a:endParaRPr lang="en-IN" dirty="0"/>
                    </a:p>
                  </a:txBody>
                  <a:tcPr/>
                </a:tc>
                <a:extLst>
                  <a:ext uri="{0D108BD9-81ED-4DB2-BD59-A6C34878D82A}">
                    <a16:rowId xmlns:a16="http://schemas.microsoft.com/office/drawing/2014/main" val="2446102985"/>
                  </a:ext>
                </a:extLst>
              </a:tr>
              <a:tr h="370840">
                <a:tc>
                  <a:txBody>
                    <a:bodyPr/>
                    <a:lstStyle/>
                    <a:p>
                      <a:r>
                        <a:rPr lang="en-US" dirty="0"/>
                        <a:t>3.</a:t>
                      </a:r>
                      <a:endParaRPr lang="en-IN" dirty="0"/>
                    </a:p>
                  </a:txBody>
                  <a:tcPr/>
                </a:tc>
                <a:tc>
                  <a:txBody>
                    <a:bodyPr/>
                    <a:lstStyle/>
                    <a:p>
                      <a:pPr algn="just"/>
                      <a:r>
                        <a:rPr lang="en-US" dirty="0"/>
                        <a:t>B2C invoices left unattended</a:t>
                      </a:r>
                      <a:endParaRPr lang="en-IN" dirty="0"/>
                    </a:p>
                  </a:txBody>
                  <a:tcPr/>
                </a:tc>
                <a:tc>
                  <a:txBody>
                    <a:bodyPr/>
                    <a:lstStyle/>
                    <a:p>
                      <a:pPr algn="just"/>
                      <a:r>
                        <a:rPr lang="en-US" dirty="0"/>
                        <a:t>4(A)</a:t>
                      </a:r>
                      <a:endParaRPr lang="en-IN" dirty="0"/>
                    </a:p>
                  </a:txBody>
                  <a:tcPr/>
                </a:tc>
                <a:tc>
                  <a:txBody>
                    <a:bodyPr/>
                    <a:lstStyle/>
                    <a:p>
                      <a:pPr algn="just"/>
                      <a:r>
                        <a:rPr lang="en-US" dirty="0"/>
                        <a:t>Manually increase the GST liability in Table 4(A) – B2C Sales by Rs 17,500 each in CGST and SGST</a:t>
                      </a:r>
                      <a:endParaRPr lang="en-IN" dirty="0"/>
                    </a:p>
                  </a:txBody>
                  <a:tcPr/>
                </a:tc>
                <a:extLst>
                  <a:ext uri="{0D108BD9-81ED-4DB2-BD59-A6C34878D82A}">
                    <a16:rowId xmlns:a16="http://schemas.microsoft.com/office/drawing/2014/main" val="676012788"/>
                  </a:ext>
                </a:extLst>
              </a:tr>
              <a:tr h="370840">
                <a:tc>
                  <a:txBody>
                    <a:bodyPr/>
                    <a:lstStyle/>
                    <a:p>
                      <a:r>
                        <a:rPr lang="en-US" dirty="0"/>
                        <a:t>4.</a:t>
                      </a:r>
                      <a:endParaRPr lang="en-IN" dirty="0"/>
                    </a:p>
                  </a:txBody>
                  <a:tcPr/>
                </a:tc>
                <a:tc>
                  <a:txBody>
                    <a:bodyPr/>
                    <a:lstStyle/>
                    <a:p>
                      <a:pPr algn="just"/>
                      <a:r>
                        <a:rPr lang="en-US" dirty="0"/>
                        <a:t>Payment of additional amount</a:t>
                      </a:r>
                      <a:endParaRPr lang="en-IN" dirty="0"/>
                    </a:p>
                  </a:txBody>
                  <a:tcPr/>
                </a:tc>
                <a:tc>
                  <a:txBody>
                    <a:bodyPr/>
                    <a:lstStyle/>
                    <a:p>
                      <a:pPr algn="just"/>
                      <a:r>
                        <a:rPr lang="en-US" dirty="0"/>
                        <a:t>NA</a:t>
                      </a:r>
                      <a:endParaRPr lang="en-IN" dirty="0"/>
                    </a:p>
                  </a:txBody>
                  <a:tcPr/>
                </a:tc>
                <a:tc>
                  <a:txBody>
                    <a:bodyPr/>
                    <a:lstStyle/>
                    <a:p>
                      <a:pPr algn="just"/>
                      <a:r>
                        <a:rPr lang="en-US" dirty="0"/>
                        <a:t>The amount pertaining to B2C Sales (i.e. Rs 17,500+35,000) has to be paid through DRC-03 while the amount amended in the month of May’24 must have been discharged through GSTR-3B of May’24</a:t>
                      </a:r>
                      <a:endParaRPr lang="en-IN" dirty="0"/>
                    </a:p>
                  </a:txBody>
                  <a:tcPr/>
                </a:tc>
                <a:extLst>
                  <a:ext uri="{0D108BD9-81ED-4DB2-BD59-A6C34878D82A}">
                    <a16:rowId xmlns:a16="http://schemas.microsoft.com/office/drawing/2014/main" val="753464470"/>
                  </a:ext>
                </a:extLst>
              </a:tr>
            </a:tbl>
          </a:graphicData>
        </a:graphic>
      </p:graphicFrame>
    </p:spTree>
    <p:extLst>
      <p:ext uri="{BB962C8B-B14F-4D97-AF65-F5344CB8AC3E}">
        <p14:creationId xmlns:p14="http://schemas.microsoft.com/office/powerpoint/2010/main" val="3539368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5421-71D1-FF8D-9CE3-C09E61159E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F0DE59-2276-6561-FCE9-DFC0B8D17615}"/>
              </a:ext>
            </a:extLst>
          </p:cNvPr>
          <p:cNvSpPr>
            <a:spLocks noGrp="1"/>
          </p:cNvSpPr>
          <p:nvPr>
            <p:ph idx="1"/>
          </p:nvPr>
        </p:nvSpPr>
        <p:spPr>
          <a:xfrm>
            <a:off x="894131" y="206477"/>
            <a:ext cx="10353762" cy="6371303"/>
          </a:xfrm>
        </p:spPr>
        <p:txBody>
          <a:bodyPr>
            <a:normAutofit/>
          </a:bodyPr>
          <a:lstStyle/>
          <a:p>
            <a:pPr marL="0" indent="0" algn="ctr">
              <a:buNone/>
            </a:pPr>
            <a:r>
              <a:rPr lang="en-US" sz="4000" dirty="0"/>
              <a:t>CASE STUDY 1 </a:t>
            </a:r>
            <a:r>
              <a:rPr lang="en-IN" sz="1800" dirty="0"/>
              <a:t>	</a:t>
            </a:r>
          </a:p>
        </p:txBody>
      </p:sp>
      <p:graphicFrame>
        <p:nvGraphicFramePr>
          <p:cNvPr id="2" name="Table 1">
            <a:extLst>
              <a:ext uri="{FF2B5EF4-FFF2-40B4-BE49-F238E27FC236}">
                <a16:creationId xmlns:a16="http://schemas.microsoft.com/office/drawing/2014/main" id="{2C631C69-B456-D555-A445-7AD17766C536}"/>
              </a:ext>
            </a:extLst>
          </p:cNvPr>
          <p:cNvGraphicFramePr>
            <a:graphicFrameLocks noGrp="1"/>
          </p:cNvGraphicFramePr>
          <p:nvPr>
            <p:extLst>
              <p:ext uri="{D42A27DB-BD31-4B8C-83A1-F6EECF244321}">
                <p14:modId xmlns:p14="http://schemas.microsoft.com/office/powerpoint/2010/main" val="170012721"/>
              </p:ext>
            </p:extLst>
          </p:nvPr>
        </p:nvGraphicFramePr>
        <p:xfrm>
          <a:off x="944107" y="1014634"/>
          <a:ext cx="10441648" cy="5308600"/>
        </p:xfrm>
        <a:graphic>
          <a:graphicData uri="http://schemas.openxmlformats.org/drawingml/2006/table">
            <a:tbl>
              <a:tblPr firstRow="1" bandRow="1">
                <a:tableStyleId>{93296810-A885-4BE3-A3E7-6D5BEEA58F35}</a:tableStyleId>
              </a:tblPr>
              <a:tblGrid>
                <a:gridCol w="779667">
                  <a:extLst>
                    <a:ext uri="{9D8B030D-6E8A-4147-A177-3AD203B41FA5}">
                      <a16:colId xmlns:a16="http://schemas.microsoft.com/office/drawing/2014/main" val="3669446307"/>
                    </a:ext>
                  </a:extLst>
                </a:gridCol>
                <a:gridCol w="3708859">
                  <a:extLst>
                    <a:ext uri="{9D8B030D-6E8A-4147-A177-3AD203B41FA5}">
                      <a16:colId xmlns:a16="http://schemas.microsoft.com/office/drawing/2014/main" val="689780153"/>
                    </a:ext>
                  </a:extLst>
                </a:gridCol>
                <a:gridCol w="1725251">
                  <a:extLst>
                    <a:ext uri="{9D8B030D-6E8A-4147-A177-3AD203B41FA5}">
                      <a16:colId xmlns:a16="http://schemas.microsoft.com/office/drawing/2014/main" val="1342663262"/>
                    </a:ext>
                  </a:extLst>
                </a:gridCol>
                <a:gridCol w="4227871">
                  <a:extLst>
                    <a:ext uri="{9D8B030D-6E8A-4147-A177-3AD203B41FA5}">
                      <a16:colId xmlns:a16="http://schemas.microsoft.com/office/drawing/2014/main" val="2265029515"/>
                    </a:ext>
                  </a:extLst>
                </a:gridCol>
              </a:tblGrid>
              <a:tr h="370840">
                <a:tc>
                  <a:txBody>
                    <a:bodyPr/>
                    <a:lstStyle/>
                    <a:p>
                      <a:pPr algn="ctr"/>
                      <a:r>
                        <a:rPr lang="en-US" dirty="0" err="1"/>
                        <a:t>S.No</a:t>
                      </a:r>
                      <a:endParaRPr lang="en-IN" dirty="0"/>
                    </a:p>
                  </a:txBody>
                  <a:tcPr/>
                </a:tc>
                <a:tc>
                  <a:txBody>
                    <a:bodyPr/>
                    <a:lstStyle/>
                    <a:p>
                      <a:pPr algn="ctr"/>
                      <a:r>
                        <a:rPr lang="en-US" dirty="0"/>
                        <a:t>Problem</a:t>
                      </a:r>
                      <a:endParaRPr lang="en-IN" dirty="0"/>
                    </a:p>
                  </a:txBody>
                  <a:tcPr/>
                </a:tc>
                <a:tc>
                  <a:txBody>
                    <a:bodyPr/>
                    <a:lstStyle/>
                    <a:p>
                      <a:pPr algn="ctr"/>
                      <a:r>
                        <a:rPr lang="en-US" dirty="0"/>
                        <a:t>Table</a:t>
                      </a:r>
                      <a:endParaRPr lang="en-IN" dirty="0"/>
                    </a:p>
                  </a:txBody>
                  <a:tcPr/>
                </a:tc>
                <a:tc>
                  <a:txBody>
                    <a:bodyPr/>
                    <a:lstStyle/>
                    <a:p>
                      <a:pPr algn="ctr"/>
                      <a:r>
                        <a:rPr lang="en-US" dirty="0"/>
                        <a:t>Solution</a:t>
                      </a:r>
                      <a:endParaRPr lang="en-IN" dirty="0"/>
                    </a:p>
                  </a:txBody>
                  <a:tcPr/>
                </a:tc>
                <a:extLst>
                  <a:ext uri="{0D108BD9-81ED-4DB2-BD59-A6C34878D82A}">
                    <a16:rowId xmlns:a16="http://schemas.microsoft.com/office/drawing/2014/main" val="1316182175"/>
                  </a:ext>
                </a:extLst>
              </a:tr>
              <a:tr h="370840">
                <a:tc>
                  <a:txBody>
                    <a:bodyPr/>
                    <a:lstStyle/>
                    <a:p>
                      <a:r>
                        <a:rPr lang="en-US" dirty="0"/>
                        <a:t>5.</a:t>
                      </a:r>
                      <a:endParaRPr lang="en-IN" dirty="0"/>
                    </a:p>
                  </a:txBody>
                  <a:tcPr/>
                </a:tc>
                <a:tc>
                  <a:txBody>
                    <a:bodyPr/>
                    <a:lstStyle/>
                    <a:p>
                      <a:pPr algn="just"/>
                      <a:r>
                        <a:rPr lang="en-US" dirty="0"/>
                        <a:t>Differential amount paid on account of reporting in Table 10.</a:t>
                      </a:r>
                      <a:endParaRPr lang="en-IN" dirty="0"/>
                    </a:p>
                  </a:txBody>
                  <a:tcPr/>
                </a:tc>
                <a:tc>
                  <a:txBody>
                    <a:bodyPr/>
                    <a:lstStyle/>
                    <a:p>
                      <a:pPr algn="just"/>
                      <a:r>
                        <a:rPr lang="en-US" dirty="0"/>
                        <a:t>Table 14</a:t>
                      </a:r>
                      <a:endParaRPr lang="en-IN" dirty="0"/>
                    </a:p>
                  </a:txBody>
                  <a:tcPr/>
                </a:tc>
                <a:tc>
                  <a:txBody>
                    <a:bodyPr/>
                    <a:lstStyle/>
                    <a:p>
                      <a:pPr algn="just"/>
                      <a:r>
                        <a:rPr lang="en-US" dirty="0"/>
                        <a:t>Show Rs 35,000 as payable in IGST and Rs 35,000 paid in IGST as the amount should have been paid through GSTR-3B. If the amount is not paid through GSTR-3B, then paid shall be 0 and the amount should be discharged through DRC-03</a:t>
                      </a:r>
                      <a:endParaRPr lang="en-IN" dirty="0"/>
                    </a:p>
                  </a:txBody>
                  <a:tcPr/>
                </a:tc>
                <a:extLst>
                  <a:ext uri="{0D108BD9-81ED-4DB2-BD59-A6C34878D82A}">
                    <a16:rowId xmlns:a16="http://schemas.microsoft.com/office/drawing/2014/main" val="2280289492"/>
                  </a:ext>
                </a:extLst>
              </a:tr>
              <a:tr h="370840">
                <a:tc rowSpan="2">
                  <a:txBody>
                    <a:bodyPr/>
                    <a:lstStyle/>
                    <a:p>
                      <a:r>
                        <a:rPr lang="en-US" dirty="0"/>
                        <a:t>6</a:t>
                      </a:r>
                      <a:endParaRPr lang="en-IN" dirty="0"/>
                    </a:p>
                  </a:txBody>
                  <a:tcPr/>
                </a:tc>
                <a:tc rowSpan="2">
                  <a:txBody>
                    <a:bodyPr/>
                    <a:lstStyle/>
                    <a:p>
                      <a:pPr algn="just"/>
                      <a:r>
                        <a:rPr lang="en-US" dirty="0"/>
                        <a:t>Impact on other tables</a:t>
                      </a:r>
                      <a:endParaRPr lang="en-IN" dirty="0"/>
                    </a:p>
                  </a:txBody>
                  <a:tcPr/>
                </a:tc>
                <a:tc>
                  <a:txBody>
                    <a:bodyPr/>
                    <a:lstStyle/>
                    <a:p>
                      <a:pPr algn="just"/>
                      <a:r>
                        <a:rPr lang="en-US" dirty="0"/>
                        <a:t>Table 9</a:t>
                      </a:r>
                      <a:endParaRPr lang="en-IN" dirty="0"/>
                    </a:p>
                  </a:txBody>
                  <a:tcPr/>
                </a:tc>
                <a:tc>
                  <a:txBody>
                    <a:bodyPr/>
                    <a:lstStyle/>
                    <a:p>
                      <a:pPr algn="just"/>
                      <a:r>
                        <a:rPr lang="en-US" dirty="0"/>
                        <a:t>The extra liability should be manually updated in Table 9 in respective columns. When the payment made shall be deducted and reporting under table 14 would be considered it will show an exact difference of the amount paid through DRC-03</a:t>
                      </a:r>
                      <a:endParaRPr lang="en-IN" dirty="0"/>
                    </a:p>
                  </a:txBody>
                  <a:tcPr/>
                </a:tc>
                <a:extLst>
                  <a:ext uri="{0D108BD9-81ED-4DB2-BD59-A6C34878D82A}">
                    <a16:rowId xmlns:a16="http://schemas.microsoft.com/office/drawing/2014/main" val="2446102985"/>
                  </a:ext>
                </a:extLst>
              </a:tr>
              <a:tr h="370840">
                <a:tc vMerge="1">
                  <a:txBody>
                    <a:bodyPr/>
                    <a:lstStyle/>
                    <a:p>
                      <a:endParaRPr lang="en-IN" dirty="0"/>
                    </a:p>
                  </a:txBody>
                  <a:tcPr/>
                </a:tc>
                <a:tc vMerge="1">
                  <a:txBody>
                    <a:bodyPr/>
                    <a:lstStyle/>
                    <a:p>
                      <a:endParaRPr lang="en-IN" dirty="0"/>
                    </a:p>
                  </a:txBody>
                  <a:tcPr/>
                </a:tc>
                <a:tc>
                  <a:txBody>
                    <a:bodyPr/>
                    <a:lstStyle/>
                    <a:p>
                      <a:pPr algn="just"/>
                      <a:r>
                        <a:rPr lang="en-US" dirty="0"/>
                        <a:t>Table 17</a:t>
                      </a:r>
                      <a:endParaRPr lang="en-IN" dirty="0"/>
                    </a:p>
                  </a:txBody>
                  <a:tcPr/>
                </a:tc>
                <a:tc>
                  <a:txBody>
                    <a:bodyPr/>
                    <a:lstStyle/>
                    <a:p>
                      <a:pPr algn="just"/>
                      <a:r>
                        <a:rPr lang="en-US" dirty="0"/>
                        <a:t>Reporting shall be made on the basis of correct information available with registered person</a:t>
                      </a:r>
                      <a:endParaRPr lang="en-IN" dirty="0"/>
                    </a:p>
                  </a:txBody>
                  <a:tcPr/>
                </a:tc>
                <a:extLst>
                  <a:ext uri="{0D108BD9-81ED-4DB2-BD59-A6C34878D82A}">
                    <a16:rowId xmlns:a16="http://schemas.microsoft.com/office/drawing/2014/main" val="676012788"/>
                  </a:ext>
                </a:extLst>
              </a:tr>
            </a:tbl>
          </a:graphicData>
        </a:graphic>
      </p:graphicFrame>
    </p:spTree>
    <p:extLst>
      <p:ext uri="{BB962C8B-B14F-4D97-AF65-F5344CB8AC3E}">
        <p14:creationId xmlns:p14="http://schemas.microsoft.com/office/powerpoint/2010/main" val="3263702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93AA9-1984-179A-5B19-D047DEC111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D28534-7442-69B2-231C-2629D6474F97}"/>
              </a:ext>
            </a:extLst>
          </p:cNvPr>
          <p:cNvSpPr>
            <a:spLocks noGrp="1"/>
          </p:cNvSpPr>
          <p:nvPr>
            <p:ph idx="1"/>
          </p:nvPr>
        </p:nvSpPr>
        <p:spPr>
          <a:xfrm>
            <a:off x="894131" y="206477"/>
            <a:ext cx="10353762" cy="6371303"/>
          </a:xfrm>
        </p:spPr>
        <p:txBody>
          <a:bodyPr>
            <a:normAutofit/>
          </a:bodyPr>
          <a:lstStyle/>
          <a:p>
            <a:pPr marL="0" indent="0" algn="ctr">
              <a:buNone/>
            </a:pPr>
            <a:r>
              <a:rPr lang="en-US" sz="4000" dirty="0"/>
              <a:t>CASE STUDY 1</a:t>
            </a:r>
          </a:p>
          <a:p>
            <a:pPr marL="0" indent="0" algn="just">
              <a:buNone/>
            </a:pPr>
            <a:r>
              <a:rPr lang="en-US" dirty="0"/>
              <a:t>In GSTR-9C, the turnover gets automatically reconciled as the amount of Rs 3,50,000 is manually updated in GSTR- 9.</a:t>
            </a:r>
          </a:p>
          <a:p>
            <a:pPr marL="0" indent="0" algn="just">
              <a:buNone/>
            </a:pPr>
            <a:r>
              <a:rPr lang="en-US" dirty="0"/>
              <a:t>Further, the taxable turnover also gets reconciled assuming that there is no exempt supply or there is no exempt supply by the registered person.</a:t>
            </a:r>
          </a:p>
          <a:p>
            <a:pPr marL="0" indent="0" algn="just">
              <a:buNone/>
            </a:pPr>
            <a:r>
              <a:rPr lang="en-US" dirty="0"/>
              <a:t>In Table 9 (reconciliation of rate wise liability and amount thereon), rate wise liability has to be disclosed as per audited financial statements. In Table 9Q of the reconciliation statement i.e. total amount paid as declared in annual return the amount has to be duly filled from Table 9 of GSTR-9.</a:t>
            </a:r>
          </a:p>
          <a:p>
            <a:pPr marL="0" indent="0" algn="just">
              <a:buNone/>
            </a:pPr>
            <a:r>
              <a:rPr lang="en-US" dirty="0"/>
              <a:t>There will be no difference in Table 9 of GSTR-9C as the figures in the books had already been adjusted in GSTR-9.</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34305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FA8CB-3188-CA1E-7989-49BD5D175C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0C0675-89E8-C4E4-8878-9FD01B5AEB1F}"/>
              </a:ext>
            </a:extLst>
          </p:cNvPr>
          <p:cNvSpPr>
            <a:spLocks noGrp="1"/>
          </p:cNvSpPr>
          <p:nvPr>
            <p:ph idx="1"/>
          </p:nvPr>
        </p:nvSpPr>
        <p:spPr>
          <a:xfrm>
            <a:off x="913795" y="206477"/>
            <a:ext cx="10353762" cy="6371303"/>
          </a:xfrm>
        </p:spPr>
        <p:txBody>
          <a:bodyPr>
            <a:normAutofit/>
          </a:bodyPr>
          <a:lstStyle/>
          <a:p>
            <a:pPr marL="0" indent="0" algn="ctr">
              <a:buNone/>
            </a:pPr>
            <a:r>
              <a:rPr lang="en-US" sz="4000" dirty="0"/>
              <a:t>CASE STUDY 2 </a:t>
            </a:r>
          </a:p>
          <a:p>
            <a:pPr marL="0" indent="0" algn="just">
              <a:buNone/>
            </a:pPr>
            <a:r>
              <a:rPr lang="en-US" sz="1800" dirty="0"/>
              <a:t>Problem:  - ABC Private Limited is engaged in real estate business which involves primarily constructing residential housing (both affordable and non-affordable). During the year many units were booked by customer’s and advances were received by the company. The company believes that the existing accountant is incapable of handling this complex GST transaction. The client has sought your expert advice in Filing of regular GST Returns as well as GST Annual returns.</a:t>
            </a:r>
          </a:p>
          <a:p>
            <a:pPr marL="0" indent="0" algn="just">
              <a:buNone/>
            </a:pPr>
            <a:r>
              <a:rPr lang="en-US" sz="1800" dirty="0"/>
              <a:t>The excerpt of the data shared by ABC Private Limited is as follows: - </a:t>
            </a:r>
          </a:p>
          <a:p>
            <a:pPr marL="0" indent="0" algn="just">
              <a:buNone/>
            </a:pPr>
            <a:endParaRPr lang="en-US" sz="1800" dirty="0"/>
          </a:p>
          <a:p>
            <a:pPr marL="0" indent="0" algn="just">
              <a:buNone/>
            </a:pPr>
            <a:endParaRPr lang="en-US" sz="1800" dirty="0"/>
          </a:p>
          <a:p>
            <a:pPr marL="0" indent="0" algn="just">
              <a:buNone/>
            </a:pPr>
            <a:endParaRPr lang="en-US" sz="1800" dirty="0"/>
          </a:p>
          <a:p>
            <a:pPr marL="0" indent="0" algn="just">
              <a:buNone/>
            </a:pPr>
            <a:endParaRPr lang="en-US" sz="1800" dirty="0"/>
          </a:p>
          <a:p>
            <a:pPr marL="0" indent="0" algn="just">
              <a:buNone/>
            </a:pPr>
            <a:endParaRPr lang="en-US" sz="1800" dirty="0"/>
          </a:p>
          <a:p>
            <a:pPr marL="0" indent="0" algn="just">
              <a:buNone/>
            </a:pPr>
            <a:r>
              <a:rPr lang="en-IN" sz="1800" dirty="0"/>
              <a:t>Assuming the registered taxable person is recognising revenue as per AS-9 and not POCM.</a:t>
            </a:r>
            <a:endParaRPr lang="en-US" sz="1800" dirty="0"/>
          </a:p>
        </p:txBody>
      </p:sp>
      <p:graphicFrame>
        <p:nvGraphicFramePr>
          <p:cNvPr id="2" name="Table 1">
            <a:extLst>
              <a:ext uri="{FF2B5EF4-FFF2-40B4-BE49-F238E27FC236}">
                <a16:creationId xmlns:a16="http://schemas.microsoft.com/office/drawing/2014/main" id="{5CED1E35-922E-D427-271E-0401ABB95DB5}"/>
              </a:ext>
            </a:extLst>
          </p:cNvPr>
          <p:cNvGraphicFramePr>
            <a:graphicFrameLocks noGrp="1"/>
          </p:cNvGraphicFramePr>
          <p:nvPr>
            <p:extLst>
              <p:ext uri="{D42A27DB-BD31-4B8C-83A1-F6EECF244321}">
                <p14:modId xmlns:p14="http://schemas.microsoft.com/office/powerpoint/2010/main" val="3261568520"/>
              </p:ext>
            </p:extLst>
          </p:nvPr>
        </p:nvGraphicFramePr>
        <p:xfrm>
          <a:off x="924443" y="3628103"/>
          <a:ext cx="10743587" cy="2183499"/>
        </p:xfrm>
        <a:graphic>
          <a:graphicData uri="http://schemas.openxmlformats.org/drawingml/2006/table">
            <a:tbl>
              <a:tblPr>
                <a:tableStyleId>{5C22544A-7EE6-4342-B048-85BDC9FD1C3A}</a:tableStyleId>
              </a:tblPr>
              <a:tblGrid>
                <a:gridCol w="584095">
                  <a:extLst>
                    <a:ext uri="{9D8B030D-6E8A-4147-A177-3AD203B41FA5}">
                      <a16:colId xmlns:a16="http://schemas.microsoft.com/office/drawing/2014/main" val="78296279"/>
                    </a:ext>
                  </a:extLst>
                </a:gridCol>
                <a:gridCol w="975458">
                  <a:extLst>
                    <a:ext uri="{9D8B030D-6E8A-4147-A177-3AD203B41FA5}">
                      <a16:colId xmlns:a16="http://schemas.microsoft.com/office/drawing/2014/main" val="880575563"/>
                    </a:ext>
                  </a:extLst>
                </a:gridCol>
                <a:gridCol w="555906">
                  <a:extLst>
                    <a:ext uri="{9D8B030D-6E8A-4147-A177-3AD203B41FA5}">
                      <a16:colId xmlns:a16="http://schemas.microsoft.com/office/drawing/2014/main" val="243332778"/>
                    </a:ext>
                  </a:extLst>
                </a:gridCol>
                <a:gridCol w="692261">
                  <a:extLst>
                    <a:ext uri="{9D8B030D-6E8A-4147-A177-3AD203B41FA5}">
                      <a16:colId xmlns:a16="http://schemas.microsoft.com/office/drawing/2014/main" val="3559370980"/>
                    </a:ext>
                  </a:extLst>
                </a:gridCol>
                <a:gridCol w="629327">
                  <a:extLst>
                    <a:ext uri="{9D8B030D-6E8A-4147-A177-3AD203B41FA5}">
                      <a16:colId xmlns:a16="http://schemas.microsoft.com/office/drawing/2014/main" val="491163658"/>
                    </a:ext>
                  </a:extLst>
                </a:gridCol>
                <a:gridCol w="555906">
                  <a:extLst>
                    <a:ext uri="{9D8B030D-6E8A-4147-A177-3AD203B41FA5}">
                      <a16:colId xmlns:a16="http://schemas.microsoft.com/office/drawing/2014/main" val="2284851337"/>
                    </a:ext>
                  </a:extLst>
                </a:gridCol>
                <a:gridCol w="666110">
                  <a:extLst>
                    <a:ext uri="{9D8B030D-6E8A-4147-A177-3AD203B41FA5}">
                      <a16:colId xmlns:a16="http://schemas.microsoft.com/office/drawing/2014/main" val="3658257334"/>
                    </a:ext>
                  </a:extLst>
                </a:gridCol>
                <a:gridCol w="813184">
                  <a:extLst>
                    <a:ext uri="{9D8B030D-6E8A-4147-A177-3AD203B41FA5}">
                      <a16:colId xmlns:a16="http://schemas.microsoft.com/office/drawing/2014/main" val="1770504520"/>
                    </a:ext>
                  </a:extLst>
                </a:gridCol>
                <a:gridCol w="574012">
                  <a:extLst>
                    <a:ext uri="{9D8B030D-6E8A-4147-A177-3AD203B41FA5}">
                      <a16:colId xmlns:a16="http://schemas.microsoft.com/office/drawing/2014/main" val="2871454733"/>
                    </a:ext>
                  </a:extLst>
                </a:gridCol>
                <a:gridCol w="774916">
                  <a:extLst>
                    <a:ext uri="{9D8B030D-6E8A-4147-A177-3AD203B41FA5}">
                      <a16:colId xmlns:a16="http://schemas.microsoft.com/office/drawing/2014/main" val="1512748572"/>
                    </a:ext>
                  </a:extLst>
                </a:gridCol>
                <a:gridCol w="765349">
                  <a:extLst>
                    <a:ext uri="{9D8B030D-6E8A-4147-A177-3AD203B41FA5}">
                      <a16:colId xmlns:a16="http://schemas.microsoft.com/office/drawing/2014/main" val="2254724129"/>
                    </a:ext>
                  </a:extLst>
                </a:gridCol>
                <a:gridCol w="602712">
                  <a:extLst>
                    <a:ext uri="{9D8B030D-6E8A-4147-A177-3AD203B41FA5}">
                      <a16:colId xmlns:a16="http://schemas.microsoft.com/office/drawing/2014/main" val="1464008420"/>
                    </a:ext>
                  </a:extLst>
                </a:gridCol>
                <a:gridCol w="669680">
                  <a:extLst>
                    <a:ext uri="{9D8B030D-6E8A-4147-A177-3AD203B41FA5}">
                      <a16:colId xmlns:a16="http://schemas.microsoft.com/office/drawing/2014/main" val="2287273382"/>
                    </a:ext>
                  </a:extLst>
                </a:gridCol>
                <a:gridCol w="478343">
                  <a:extLst>
                    <a:ext uri="{9D8B030D-6E8A-4147-A177-3AD203B41FA5}">
                      <a16:colId xmlns:a16="http://schemas.microsoft.com/office/drawing/2014/main" val="3810507035"/>
                    </a:ext>
                  </a:extLst>
                </a:gridCol>
                <a:gridCol w="497477">
                  <a:extLst>
                    <a:ext uri="{9D8B030D-6E8A-4147-A177-3AD203B41FA5}">
                      <a16:colId xmlns:a16="http://schemas.microsoft.com/office/drawing/2014/main" val="1007334194"/>
                    </a:ext>
                  </a:extLst>
                </a:gridCol>
                <a:gridCol w="908851">
                  <a:extLst>
                    <a:ext uri="{9D8B030D-6E8A-4147-A177-3AD203B41FA5}">
                      <a16:colId xmlns:a16="http://schemas.microsoft.com/office/drawing/2014/main" val="2082969549"/>
                    </a:ext>
                  </a:extLst>
                </a:gridCol>
              </a:tblGrid>
              <a:tr h="182880">
                <a:tc rowSpan="2">
                  <a:txBody>
                    <a:bodyPr/>
                    <a:lstStyle/>
                    <a:p>
                      <a:pPr algn="ctr" fontAlgn="b"/>
                      <a:r>
                        <a:rPr lang="en-IN" sz="1100" b="1" u="none" strike="noStrike" dirty="0">
                          <a:effectLst/>
                        </a:rPr>
                        <a:t>S.no</a:t>
                      </a:r>
                      <a:endParaRPr lang="en-IN" sz="1100" b="1" i="0" u="none" strike="noStrike" dirty="0">
                        <a:solidFill>
                          <a:srgbClr val="000000"/>
                        </a:solidFill>
                        <a:effectLst/>
                        <a:latin typeface="Arial" panose="020B0604020202020204" pitchFamily="34" charset="0"/>
                      </a:endParaRPr>
                    </a:p>
                  </a:txBody>
                  <a:tcPr marL="7620" marR="7620" marT="7620" marB="0" anchor="b"/>
                </a:tc>
                <a:tc rowSpan="2">
                  <a:txBody>
                    <a:bodyPr/>
                    <a:lstStyle/>
                    <a:p>
                      <a:pPr algn="ctr" fontAlgn="b"/>
                      <a:r>
                        <a:rPr lang="en-IN" sz="1100" b="1" u="none" strike="noStrike" dirty="0">
                          <a:effectLst/>
                        </a:rPr>
                        <a:t>Name of </a:t>
                      </a:r>
                    </a:p>
                    <a:p>
                      <a:pPr algn="ctr" fontAlgn="b"/>
                      <a:r>
                        <a:rPr lang="en-IN" sz="1100" b="1" u="none" strike="noStrike" dirty="0">
                          <a:effectLst/>
                        </a:rPr>
                        <a:t>Allotee</a:t>
                      </a:r>
                      <a:endParaRPr lang="en-IN" sz="1100" b="1" i="0" u="none" strike="noStrike" dirty="0">
                        <a:solidFill>
                          <a:srgbClr val="000000"/>
                        </a:solidFill>
                        <a:effectLst/>
                        <a:latin typeface="Arial" panose="020B0604020202020204" pitchFamily="34" charset="0"/>
                      </a:endParaRPr>
                    </a:p>
                  </a:txBody>
                  <a:tcPr marL="7620" marR="7620" marT="7620" marB="0" anchor="b"/>
                </a:tc>
                <a:tc gridSpan="13">
                  <a:txBody>
                    <a:bodyPr/>
                    <a:lstStyle/>
                    <a:p>
                      <a:pPr algn="ctr" fontAlgn="b"/>
                      <a:r>
                        <a:rPr lang="en-US" sz="1100" b="1" u="none" strike="noStrike" dirty="0">
                          <a:effectLst/>
                        </a:rPr>
                        <a:t>Advance received (Amount in lacs)</a:t>
                      </a:r>
                      <a:endParaRPr lang="en-US" sz="1100" b="1" i="0" u="none" strike="noStrike" dirty="0">
                        <a:solidFill>
                          <a:srgbClr val="000000"/>
                        </a:solidFill>
                        <a:effectLst/>
                        <a:latin typeface="Arial" panose="020B0604020202020204" pitchFamily="34" charset="0"/>
                      </a:endParaRPr>
                    </a:p>
                  </a:txBody>
                  <a:tcPr marL="7620" marR="7620" marT="762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rowSpan="2">
                  <a:txBody>
                    <a:bodyPr/>
                    <a:lstStyle/>
                    <a:p>
                      <a:pPr algn="l" fontAlgn="b"/>
                      <a:r>
                        <a:rPr lang="en-IN" sz="1100" b="1" u="none" strike="noStrike">
                          <a:effectLst/>
                        </a:rPr>
                        <a:t>Unit when </a:t>
                      </a:r>
                      <a:br>
                        <a:rPr lang="en-IN" sz="1100" b="1" u="none" strike="noStrike">
                          <a:effectLst/>
                        </a:rPr>
                      </a:br>
                      <a:r>
                        <a:rPr lang="en-IN" sz="1100" b="1" u="none" strike="noStrike">
                          <a:effectLst/>
                        </a:rPr>
                        <a:t>allotted</a:t>
                      </a:r>
                      <a:endParaRPr lang="en-IN" sz="1100" b="1" i="0" u="none" strike="noStrike">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503150455"/>
                  </a:ext>
                </a:extLst>
              </a:tr>
              <a:tr h="175260">
                <a:tc vMerge="1">
                  <a:txBody>
                    <a:bodyPr/>
                    <a:lstStyle/>
                    <a:p>
                      <a:endParaRPr lang="en-IN"/>
                    </a:p>
                  </a:txBody>
                  <a:tcPr/>
                </a:tc>
                <a:tc vMerge="1">
                  <a:txBody>
                    <a:bodyPr/>
                    <a:lstStyle/>
                    <a:p>
                      <a:endParaRPr lang="en-IN"/>
                    </a:p>
                  </a:txBody>
                  <a:tcPr/>
                </a:tc>
                <a:tc>
                  <a:txBody>
                    <a:bodyPr/>
                    <a:lstStyle/>
                    <a:p>
                      <a:pPr algn="ctr" fontAlgn="b"/>
                      <a:r>
                        <a:rPr lang="en-IN" sz="1100" b="1" u="none" strike="noStrike" dirty="0">
                          <a:effectLst/>
                        </a:rPr>
                        <a:t>April</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May</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June</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July</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August</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September</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a:effectLst/>
                        </a:rPr>
                        <a:t>October</a:t>
                      </a:r>
                      <a:endParaRPr lang="en-IN" sz="1100" b="1" i="0" u="none" strike="noStrike">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November</a:t>
                      </a:r>
                      <a:endParaRPr lang="en-IN" sz="1100" b="1" i="0" u="none" strike="noStrike" dirty="0">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a:effectLst/>
                        </a:rPr>
                        <a:t>December</a:t>
                      </a:r>
                      <a:endParaRPr lang="en-IN" sz="1100" b="1" i="0" u="none" strike="noStrike">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a:effectLst/>
                        </a:rPr>
                        <a:t>January</a:t>
                      </a:r>
                      <a:endParaRPr lang="en-IN" sz="1100" b="1" i="0" u="none" strike="noStrike">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a:effectLst/>
                        </a:rPr>
                        <a:t>February</a:t>
                      </a:r>
                      <a:endParaRPr lang="en-IN" sz="1100" b="1" i="0" u="none" strike="noStrike">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a:effectLst/>
                        </a:rPr>
                        <a:t>March</a:t>
                      </a:r>
                      <a:endParaRPr lang="en-IN" sz="1100" b="1" i="0" u="none" strike="noStrike">
                        <a:solidFill>
                          <a:srgbClr val="000000"/>
                        </a:solidFill>
                        <a:effectLst/>
                        <a:latin typeface="Arial" panose="020B0604020202020204" pitchFamily="34" charset="0"/>
                      </a:endParaRPr>
                    </a:p>
                  </a:txBody>
                  <a:tcPr marL="7620" marR="7620" marT="7620" marB="0" anchor="b"/>
                </a:tc>
                <a:tc>
                  <a:txBody>
                    <a:bodyPr/>
                    <a:lstStyle/>
                    <a:p>
                      <a:pPr algn="ctr" fontAlgn="b"/>
                      <a:r>
                        <a:rPr lang="en-IN" sz="1100" b="1" u="none" strike="noStrike" dirty="0">
                          <a:effectLst/>
                        </a:rPr>
                        <a:t>Total</a:t>
                      </a:r>
                      <a:endParaRPr lang="en-IN" sz="1100" b="1" i="0" u="none" strike="noStrike" dirty="0">
                        <a:solidFill>
                          <a:srgbClr val="000000"/>
                        </a:solidFill>
                        <a:effectLst/>
                        <a:latin typeface="Arial" panose="020B0604020202020204" pitchFamily="34" charset="0"/>
                      </a:endParaRPr>
                    </a:p>
                  </a:txBody>
                  <a:tcPr marL="7620" marR="7620" marT="7620" marB="0" anchor="b"/>
                </a:tc>
                <a:tc vMerge="1">
                  <a:txBody>
                    <a:bodyPr/>
                    <a:lstStyle/>
                    <a:p>
                      <a:endParaRPr lang="en-IN"/>
                    </a:p>
                  </a:txBody>
                  <a:tcPr/>
                </a:tc>
                <a:extLst>
                  <a:ext uri="{0D108BD9-81ED-4DB2-BD59-A6C34878D82A}">
                    <a16:rowId xmlns:a16="http://schemas.microsoft.com/office/drawing/2014/main" val="3053423533"/>
                  </a:ext>
                </a:extLst>
              </a:tr>
              <a:tr h="175260">
                <a:tc>
                  <a:txBody>
                    <a:bodyPr/>
                    <a:lstStyle/>
                    <a:p>
                      <a:pPr algn="ctr" fontAlgn="b"/>
                      <a:r>
                        <a:rPr lang="en-IN" sz="1100" u="none" strike="noStrike" dirty="0">
                          <a:effectLst/>
                        </a:rPr>
                        <a:t>1</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Mr.A</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15.00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15.00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December’23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52426082"/>
                  </a:ext>
                </a:extLst>
              </a:tr>
              <a:tr h="175260">
                <a:tc>
                  <a:txBody>
                    <a:bodyPr/>
                    <a:lstStyle/>
                    <a:p>
                      <a:pPr algn="ctr" fontAlgn="b"/>
                      <a:r>
                        <a:rPr lang="en-IN" sz="1100" u="none" strike="noStrike">
                          <a:effectLst/>
                        </a:rPr>
                        <a:t>2</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Mr.B</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5.00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US" sz="1100" b="0" i="0" u="none" strike="noStrike" dirty="0">
                          <a:solidFill>
                            <a:srgbClr val="000000"/>
                          </a:solidFill>
                          <a:effectLst/>
                          <a:latin typeface="Arial" panose="020B0604020202020204" pitchFamily="34" charset="0"/>
                        </a:rPr>
                        <a:t>April’24</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931777102"/>
                  </a:ext>
                </a:extLst>
              </a:tr>
              <a:tr h="175260">
                <a:tc>
                  <a:txBody>
                    <a:bodyPr/>
                    <a:lstStyle/>
                    <a:p>
                      <a:pPr algn="ctr" fontAlgn="b"/>
                      <a:r>
                        <a:rPr lang="en-IN" sz="1100" u="none" strike="noStrike" dirty="0">
                          <a:effectLst/>
                        </a:rPr>
                        <a:t>3</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Mr.C</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17.00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12.00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13.00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62.00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December’23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4251876198"/>
                  </a:ext>
                </a:extLst>
              </a:tr>
              <a:tr h="175260">
                <a:tc>
                  <a:txBody>
                    <a:bodyPr/>
                    <a:lstStyle/>
                    <a:p>
                      <a:pPr algn="ctr" fontAlgn="b"/>
                      <a:r>
                        <a:rPr lang="en-IN" sz="1100" u="none" strike="noStrike">
                          <a:effectLst/>
                        </a:rPr>
                        <a:t>4</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Mrs.D</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18.00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21.00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11.00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November’23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769385130"/>
                  </a:ext>
                </a:extLst>
              </a:tr>
              <a:tr h="248019">
                <a:tc>
                  <a:txBody>
                    <a:bodyPr/>
                    <a:lstStyle/>
                    <a:p>
                      <a:pPr algn="ctr" fontAlgn="b"/>
                      <a:r>
                        <a:rPr lang="en-IN" sz="1100" u="none" strike="noStrike">
                          <a:effectLst/>
                        </a:rPr>
                        <a:t>5</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Mr.E</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7.00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5.50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8.50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12.00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63.00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November’23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082887788"/>
                  </a:ext>
                </a:extLst>
              </a:tr>
              <a:tr h="175260">
                <a:tc>
                  <a:txBody>
                    <a:bodyPr/>
                    <a:lstStyle/>
                    <a:p>
                      <a:pPr algn="ctr" fontAlgn="b"/>
                      <a:r>
                        <a:rPr lang="en-IN" sz="1100" u="none" strike="noStrike">
                          <a:effectLst/>
                        </a:rPr>
                        <a:t>6</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err="1">
                          <a:effectLst/>
                        </a:rPr>
                        <a:t>Mrs.E</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20.00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15.00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16.00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 65.00 </a:t>
                      </a:r>
                      <a:endParaRPr lang="en-IN" sz="1100" b="0" i="0" u="none" strike="noStrike" dirty="0">
                        <a:solidFill>
                          <a:srgbClr val="000000"/>
                        </a:solidFill>
                        <a:effectLst/>
                        <a:latin typeface="Arial" panose="020B0604020202020204" pitchFamily="34" charset="0"/>
                      </a:endParaRPr>
                    </a:p>
                  </a:txBody>
                  <a:tcPr marL="7620" marR="7620" marT="7620" marB="0" anchor="b"/>
                </a:tc>
                <a:tc>
                  <a:txBody>
                    <a:bodyPr/>
                    <a:lstStyle/>
                    <a:p>
                      <a:pPr algn="l" fontAlgn="b"/>
                      <a:r>
                        <a:rPr lang="en-US" sz="1100" b="0" i="0" u="none" strike="noStrike" dirty="0">
                          <a:solidFill>
                            <a:srgbClr val="000000"/>
                          </a:solidFill>
                          <a:effectLst/>
                          <a:latin typeface="Arial" panose="020B0604020202020204" pitchFamily="34" charset="0"/>
                        </a:rPr>
                        <a:t>May’24</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775821149"/>
                  </a:ext>
                </a:extLst>
              </a:tr>
              <a:tr h="175260">
                <a:tc>
                  <a:txBody>
                    <a:bodyPr/>
                    <a:lstStyle/>
                    <a:p>
                      <a:pPr algn="ctr" fontAlgn="b"/>
                      <a:r>
                        <a:rPr lang="en-IN" sz="1100" u="none" strike="noStrike">
                          <a:effectLst/>
                        </a:rPr>
                        <a:t>7</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Mrs.F</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17.50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18.80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17.70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68.00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US" sz="1100" b="0" i="0" u="none" strike="noStrike" dirty="0">
                          <a:solidFill>
                            <a:srgbClr val="000000"/>
                          </a:solidFill>
                          <a:effectLst/>
                          <a:latin typeface="Arial" panose="020B0604020202020204" pitchFamily="34" charset="0"/>
                        </a:rPr>
                        <a:t>April’24</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272289088"/>
                  </a:ext>
                </a:extLst>
              </a:tr>
              <a:tr h="175260">
                <a:tc>
                  <a:txBody>
                    <a:bodyPr/>
                    <a:lstStyle/>
                    <a:p>
                      <a:pPr algn="ctr" fontAlgn="b"/>
                      <a:r>
                        <a:rPr lang="en-IN" sz="1100" u="none" strike="noStrike">
                          <a:effectLst/>
                        </a:rPr>
                        <a:t>8</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Mr.G</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12.00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8.00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December’23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1797525461"/>
                  </a:ext>
                </a:extLst>
              </a:tr>
              <a:tr h="175260">
                <a:tc>
                  <a:txBody>
                    <a:bodyPr/>
                    <a:lstStyle/>
                    <a:p>
                      <a:pPr algn="ctr" fontAlgn="b"/>
                      <a:r>
                        <a:rPr lang="en-IN" sz="1100" u="none" strike="noStrike">
                          <a:effectLst/>
                        </a:rPr>
                        <a:t>9</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Mrs.H</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19.00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24.00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October’23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2648865484"/>
                  </a:ext>
                </a:extLst>
              </a:tr>
              <a:tr h="175260">
                <a:tc>
                  <a:txBody>
                    <a:bodyPr/>
                    <a:lstStyle/>
                    <a:p>
                      <a:pPr algn="ctr" fontAlgn="b"/>
                      <a:r>
                        <a:rPr lang="en-IN" sz="1100" u="none" strike="noStrike">
                          <a:effectLst/>
                        </a:rPr>
                        <a:t>10</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Mr.I</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10.00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5.00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17.00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a:effectLst/>
                        </a:rPr>
                        <a:t> 67.00 </a:t>
                      </a:r>
                      <a:endParaRPr lang="en-IN" sz="1100" b="0" i="0" u="none" strike="noStrike">
                        <a:solidFill>
                          <a:srgbClr val="000000"/>
                        </a:solidFill>
                        <a:effectLst/>
                        <a:latin typeface="Arial" panose="020B0604020202020204" pitchFamily="34" charset="0"/>
                      </a:endParaRPr>
                    </a:p>
                  </a:txBody>
                  <a:tcPr marL="7620" marR="7620" marT="7620" marB="0" anchor="b"/>
                </a:tc>
                <a:tc>
                  <a:txBody>
                    <a:bodyPr/>
                    <a:lstStyle/>
                    <a:p>
                      <a:pPr algn="l" fontAlgn="b"/>
                      <a:r>
                        <a:rPr lang="en-IN" sz="1100" u="none" strike="noStrike" dirty="0">
                          <a:effectLst/>
                        </a:rPr>
                        <a:t>November’23</a:t>
                      </a:r>
                      <a:endParaRPr lang="en-IN" sz="1100" b="0" i="0" u="none" strike="noStrike" dirty="0">
                        <a:solidFill>
                          <a:srgbClr val="000000"/>
                        </a:solidFill>
                        <a:effectLst/>
                        <a:latin typeface="Arial" panose="020B0604020202020204" pitchFamily="34" charset="0"/>
                      </a:endParaRPr>
                    </a:p>
                  </a:txBody>
                  <a:tcPr marL="7620" marR="7620" marT="7620" marB="0" anchor="b"/>
                </a:tc>
                <a:extLst>
                  <a:ext uri="{0D108BD9-81ED-4DB2-BD59-A6C34878D82A}">
                    <a16:rowId xmlns:a16="http://schemas.microsoft.com/office/drawing/2014/main" val="506733618"/>
                  </a:ext>
                </a:extLst>
              </a:tr>
            </a:tbl>
          </a:graphicData>
        </a:graphic>
      </p:graphicFrame>
    </p:spTree>
    <p:extLst>
      <p:ext uri="{BB962C8B-B14F-4D97-AF65-F5344CB8AC3E}">
        <p14:creationId xmlns:p14="http://schemas.microsoft.com/office/powerpoint/2010/main" val="2860416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82877-4FC8-ADA4-3C02-6AF2D562DB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E0E9CE-5DA8-5ED3-CB6E-7D4B72D1DCD3}"/>
              </a:ext>
            </a:extLst>
          </p:cNvPr>
          <p:cNvSpPr>
            <a:spLocks noGrp="1"/>
          </p:cNvSpPr>
          <p:nvPr>
            <p:ph idx="1"/>
          </p:nvPr>
        </p:nvSpPr>
        <p:spPr>
          <a:xfrm>
            <a:off x="913795" y="206477"/>
            <a:ext cx="10353762" cy="6371303"/>
          </a:xfrm>
        </p:spPr>
        <p:txBody>
          <a:bodyPr>
            <a:normAutofit/>
          </a:bodyPr>
          <a:lstStyle/>
          <a:p>
            <a:pPr marL="0" indent="0" algn="ctr">
              <a:buNone/>
            </a:pPr>
            <a:r>
              <a:rPr lang="en-US" sz="4000" dirty="0"/>
              <a:t>CASE STUDY 2 </a:t>
            </a:r>
          </a:p>
          <a:p>
            <a:pPr marL="0" indent="0" algn="just">
              <a:buNone/>
            </a:pPr>
            <a:r>
              <a:rPr lang="en-IN" sz="1800" dirty="0"/>
              <a:t>Solutions for  GST Returns: - </a:t>
            </a:r>
          </a:p>
          <a:p>
            <a:pPr marL="0" indent="0" algn="just">
              <a:buNone/>
            </a:pPr>
            <a:endParaRPr lang="en-IN" sz="1800" dirty="0"/>
          </a:p>
          <a:p>
            <a:pPr marL="400050" indent="-400050" algn="just">
              <a:buAutoNum type="romanLcParenBoth"/>
            </a:pPr>
            <a:r>
              <a:rPr lang="en-IN" sz="1800" dirty="0"/>
              <a:t>The advances that has been received in the respective months shall be shown in Table 11A of GSTR-1 in respective months.</a:t>
            </a:r>
          </a:p>
          <a:p>
            <a:pPr marL="400050" indent="-400050" algn="just">
              <a:buAutoNum type="romanLcParenBoth"/>
            </a:pPr>
            <a:r>
              <a:rPr lang="en-IN" sz="1800" dirty="0"/>
              <a:t>When the unit is allotted to the allottee i.e. the risk and reward associated with the units is transferred to the allotee, the entire amount is shown as either B2B or B2C depending upon the recipient. The advance received before the date of allotment  is adjusted through table 11B of GSTR-1.</a:t>
            </a:r>
          </a:p>
          <a:p>
            <a:pPr marL="0" indent="0" algn="just">
              <a:buNone/>
            </a:pPr>
            <a:r>
              <a:rPr lang="en-IN" sz="1800" dirty="0"/>
              <a:t>Solutions for Annual return</a:t>
            </a:r>
          </a:p>
          <a:p>
            <a:pPr marL="0" indent="0" algn="just">
              <a:buNone/>
            </a:pPr>
            <a:endParaRPr lang="en-IN" sz="1800" dirty="0"/>
          </a:p>
        </p:txBody>
      </p:sp>
      <p:graphicFrame>
        <p:nvGraphicFramePr>
          <p:cNvPr id="4" name="Table 3">
            <a:extLst>
              <a:ext uri="{FF2B5EF4-FFF2-40B4-BE49-F238E27FC236}">
                <a16:creationId xmlns:a16="http://schemas.microsoft.com/office/drawing/2014/main" id="{3BA65394-E502-7474-59D6-AB19D8E95E74}"/>
              </a:ext>
            </a:extLst>
          </p:cNvPr>
          <p:cNvGraphicFramePr>
            <a:graphicFrameLocks noGrp="1"/>
          </p:cNvGraphicFramePr>
          <p:nvPr>
            <p:extLst>
              <p:ext uri="{D42A27DB-BD31-4B8C-83A1-F6EECF244321}">
                <p14:modId xmlns:p14="http://schemas.microsoft.com/office/powerpoint/2010/main" val="590852824"/>
              </p:ext>
            </p:extLst>
          </p:nvPr>
        </p:nvGraphicFramePr>
        <p:xfrm>
          <a:off x="924443" y="4750892"/>
          <a:ext cx="10343115" cy="1559560"/>
        </p:xfrm>
        <a:graphic>
          <a:graphicData uri="http://schemas.openxmlformats.org/drawingml/2006/table">
            <a:tbl>
              <a:tblPr firstRow="1" bandRow="1">
                <a:tableStyleId>{93296810-A885-4BE3-A3E7-6D5BEEA58F35}</a:tableStyleId>
              </a:tblPr>
              <a:tblGrid>
                <a:gridCol w="707712">
                  <a:extLst>
                    <a:ext uri="{9D8B030D-6E8A-4147-A177-3AD203B41FA5}">
                      <a16:colId xmlns:a16="http://schemas.microsoft.com/office/drawing/2014/main" val="1528574204"/>
                    </a:ext>
                  </a:extLst>
                </a:gridCol>
                <a:gridCol w="4463845">
                  <a:extLst>
                    <a:ext uri="{9D8B030D-6E8A-4147-A177-3AD203B41FA5}">
                      <a16:colId xmlns:a16="http://schemas.microsoft.com/office/drawing/2014/main" val="104099811"/>
                    </a:ext>
                  </a:extLst>
                </a:gridCol>
                <a:gridCol w="1101213">
                  <a:extLst>
                    <a:ext uri="{9D8B030D-6E8A-4147-A177-3AD203B41FA5}">
                      <a16:colId xmlns:a16="http://schemas.microsoft.com/office/drawing/2014/main" val="301412219"/>
                    </a:ext>
                  </a:extLst>
                </a:gridCol>
                <a:gridCol w="4070345">
                  <a:extLst>
                    <a:ext uri="{9D8B030D-6E8A-4147-A177-3AD203B41FA5}">
                      <a16:colId xmlns:a16="http://schemas.microsoft.com/office/drawing/2014/main" val="1849660387"/>
                    </a:ext>
                  </a:extLst>
                </a:gridCol>
              </a:tblGrid>
              <a:tr h="370840">
                <a:tc>
                  <a:txBody>
                    <a:bodyPr/>
                    <a:lstStyle/>
                    <a:p>
                      <a:r>
                        <a:rPr lang="en-US" dirty="0" err="1"/>
                        <a:t>S.No</a:t>
                      </a:r>
                      <a:endParaRPr lang="en-IN" dirty="0"/>
                    </a:p>
                  </a:txBody>
                  <a:tcPr/>
                </a:tc>
                <a:tc>
                  <a:txBody>
                    <a:bodyPr/>
                    <a:lstStyle/>
                    <a:p>
                      <a:r>
                        <a:rPr lang="en-US" dirty="0"/>
                        <a:t>Problem</a:t>
                      </a:r>
                      <a:endParaRPr lang="en-IN" dirty="0"/>
                    </a:p>
                  </a:txBody>
                  <a:tcPr/>
                </a:tc>
                <a:tc>
                  <a:txBody>
                    <a:bodyPr/>
                    <a:lstStyle/>
                    <a:p>
                      <a:r>
                        <a:rPr lang="en-US" dirty="0"/>
                        <a:t>Table A</a:t>
                      </a:r>
                      <a:endParaRPr lang="en-IN" dirty="0"/>
                    </a:p>
                  </a:txBody>
                  <a:tcPr/>
                </a:tc>
                <a:tc>
                  <a:txBody>
                    <a:bodyPr/>
                    <a:lstStyle/>
                    <a:p>
                      <a:r>
                        <a:rPr lang="en-US" dirty="0"/>
                        <a:t>Solution</a:t>
                      </a:r>
                      <a:endParaRPr lang="en-IN" dirty="0"/>
                    </a:p>
                  </a:txBody>
                  <a:tcPr/>
                </a:tc>
                <a:extLst>
                  <a:ext uri="{0D108BD9-81ED-4DB2-BD59-A6C34878D82A}">
                    <a16:rowId xmlns:a16="http://schemas.microsoft.com/office/drawing/2014/main" val="3971168330"/>
                  </a:ext>
                </a:extLst>
              </a:tr>
              <a:tr h="370840">
                <a:tc>
                  <a:txBody>
                    <a:bodyPr/>
                    <a:lstStyle/>
                    <a:p>
                      <a:r>
                        <a:rPr lang="en-US" dirty="0"/>
                        <a:t>1.</a:t>
                      </a:r>
                      <a:endParaRPr lang="en-IN" dirty="0"/>
                    </a:p>
                  </a:txBody>
                  <a:tcPr/>
                </a:tc>
                <a:tc>
                  <a:txBody>
                    <a:bodyPr/>
                    <a:lstStyle/>
                    <a:p>
                      <a:r>
                        <a:rPr lang="en-US" dirty="0"/>
                        <a:t>Reporting of B2B/B2C Sales</a:t>
                      </a:r>
                      <a:endParaRPr lang="en-IN" dirty="0"/>
                    </a:p>
                  </a:txBody>
                  <a:tcPr/>
                </a:tc>
                <a:tc>
                  <a:txBody>
                    <a:bodyPr/>
                    <a:lstStyle/>
                    <a:p>
                      <a:r>
                        <a:rPr lang="en-US" dirty="0"/>
                        <a:t>4A / 4B</a:t>
                      </a:r>
                      <a:endParaRPr lang="en-IN" dirty="0"/>
                    </a:p>
                  </a:txBody>
                  <a:tcPr/>
                </a:tc>
                <a:tc>
                  <a:txBody>
                    <a:bodyPr/>
                    <a:lstStyle/>
                    <a:p>
                      <a:pPr algn="just"/>
                      <a:r>
                        <a:rPr lang="en-US" dirty="0"/>
                        <a:t>The units which are allotted to the allotees within the F.Y shall be reported in table 4A or 4B depending upon the recipient</a:t>
                      </a:r>
                      <a:endParaRPr lang="en-IN" dirty="0"/>
                    </a:p>
                  </a:txBody>
                  <a:tcPr/>
                </a:tc>
                <a:extLst>
                  <a:ext uri="{0D108BD9-81ED-4DB2-BD59-A6C34878D82A}">
                    <a16:rowId xmlns:a16="http://schemas.microsoft.com/office/drawing/2014/main" val="895115597"/>
                  </a:ext>
                </a:extLst>
              </a:tr>
            </a:tbl>
          </a:graphicData>
        </a:graphic>
      </p:graphicFrame>
    </p:spTree>
    <p:extLst>
      <p:ext uri="{BB962C8B-B14F-4D97-AF65-F5344CB8AC3E}">
        <p14:creationId xmlns:p14="http://schemas.microsoft.com/office/powerpoint/2010/main" val="2285604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0F3CD-FC25-E2CE-CC75-53011E023A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96902A-178B-4433-08A6-701A4D89863C}"/>
              </a:ext>
            </a:extLst>
          </p:cNvPr>
          <p:cNvSpPr>
            <a:spLocks noGrp="1"/>
          </p:cNvSpPr>
          <p:nvPr>
            <p:ph idx="1"/>
          </p:nvPr>
        </p:nvSpPr>
        <p:spPr>
          <a:xfrm>
            <a:off x="629265" y="206477"/>
            <a:ext cx="10992464" cy="6371303"/>
          </a:xfrm>
        </p:spPr>
        <p:txBody>
          <a:bodyPr>
            <a:normAutofit/>
          </a:bodyPr>
          <a:lstStyle/>
          <a:p>
            <a:pPr marL="0" indent="0" algn="ctr">
              <a:buNone/>
            </a:pPr>
            <a:r>
              <a:rPr lang="en-US" sz="4000" dirty="0"/>
              <a:t>CASE STUDY 2 </a:t>
            </a:r>
            <a:endParaRPr lang="en-IN" sz="1800" dirty="0"/>
          </a:p>
          <a:p>
            <a:pPr marL="0" indent="0" algn="just">
              <a:buNone/>
            </a:pPr>
            <a:endParaRPr lang="en-IN" sz="1800" dirty="0"/>
          </a:p>
        </p:txBody>
      </p:sp>
      <p:graphicFrame>
        <p:nvGraphicFramePr>
          <p:cNvPr id="4" name="Table 3">
            <a:extLst>
              <a:ext uri="{FF2B5EF4-FFF2-40B4-BE49-F238E27FC236}">
                <a16:creationId xmlns:a16="http://schemas.microsoft.com/office/drawing/2014/main" id="{A6BE9618-66E0-DDDF-B2C4-78BE2BB18570}"/>
              </a:ext>
            </a:extLst>
          </p:cNvPr>
          <p:cNvGraphicFramePr>
            <a:graphicFrameLocks noGrp="1"/>
          </p:cNvGraphicFramePr>
          <p:nvPr>
            <p:extLst>
              <p:ext uri="{D42A27DB-BD31-4B8C-83A1-F6EECF244321}">
                <p14:modId xmlns:p14="http://schemas.microsoft.com/office/powerpoint/2010/main" val="2420454189"/>
              </p:ext>
            </p:extLst>
          </p:nvPr>
        </p:nvGraphicFramePr>
        <p:xfrm>
          <a:off x="935090" y="1014634"/>
          <a:ext cx="10343115" cy="5313680"/>
        </p:xfrm>
        <a:graphic>
          <a:graphicData uri="http://schemas.openxmlformats.org/drawingml/2006/table">
            <a:tbl>
              <a:tblPr firstRow="1" bandRow="1">
                <a:tableStyleId>{93296810-A885-4BE3-A3E7-6D5BEEA58F35}</a:tableStyleId>
              </a:tblPr>
              <a:tblGrid>
                <a:gridCol w="707712">
                  <a:extLst>
                    <a:ext uri="{9D8B030D-6E8A-4147-A177-3AD203B41FA5}">
                      <a16:colId xmlns:a16="http://schemas.microsoft.com/office/drawing/2014/main" val="1528574204"/>
                    </a:ext>
                  </a:extLst>
                </a:gridCol>
                <a:gridCol w="4463845">
                  <a:extLst>
                    <a:ext uri="{9D8B030D-6E8A-4147-A177-3AD203B41FA5}">
                      <a16:colId xmlns:a16="http://schemas.microsoft.com/office/drawing/2014/main" val="104099811"/>
                    </a:ext>
                  </a:extLst>
                </a:gridCol>
                <a:gridCol w="1101213">
                  <a:extLst>
                    <a:ext uri="{9D8B030D-6E8A-4147-A177-3AD203B41FA5}">
                      <a16:colId xmlns:a16="http://schemas.microsoft.com/office/drawing/2014/main" val="301412219"/>
                    </a:ext>
                  </a:extLst>
                </a:gridCol>
                <a:gridCol w="4070345">
                  <a:extLst>
                    <a:ext uri="{9D8B030D-6E8A-4147-A177-3AD203B41FA5}">
                      <a16:colId xmlns:a16="http://schemas.microsoft.com/office/drawing/2014/main" val="1849660387"/>
                    </a:ext>
                  </a:extLst>
                </a:gridCol>
              </a:tblGrid>
              <a:tr h="370840">
                <a:tc>
                  <a:txBody>
                    <a:bodyPr/>
                    <a:lstStyle/>
                    <a:p>
                      <a:r>
                        <a:rPr lang="en-US" dirty="0" err="1"/>
                        <a:t>S.No</a:t>
                      </a:r>
                      <a:endParaRPr lang="en-IN" dirty="0"/>
                    </a:p>
                  </a:txBody>
                  <a:tcPr/>
                </a:tc>
                <a:tc>
                  <a:txBody>
                    <a:bodyPr/>
                    <a:lstStyle/>
                    <a:p>
                      <a:r>
                        <a:rPr lang="en-US" dirty="0"/>
                        <a:t>Problem</a:t>
                      </a:r>
                      <a:endParaRPr lang="en-IN" dirty="0"/>
                    </a:p>
                  </a:txBody>
                  <a:tcPr/>
                </a:tc>
                <a:tc>
                  <a:txBody>
                    <a:bodyPr/>
                    <a:lstStyle/>
                    <a:p>
                      <a:r>
                        <a:rPr lang="en-US" dirty="0"/>
                        <a:t>Table A</a:t>
                      </a:r>
                      <a:endParaRPr lang="en-IN" dirty="0"/>
                    </a:p>
                  </a:txBody>
                  <a:tcPr/>
                </a:tc>
                <a:tc>
                  <a:txBody>
                    <a:bodyPr/>
                    <a:lstStyle/>
                    <a:p>
                      <a:r>
                        <a:rPr lang="en-US" dirty="0"/>
                        <a:t>Solution</a:t>
                      </a:r>
                      <a:endParaRPr lang="en-IN" dirty="0"/>
                    </a:p>
                  </a:txBody>
                  <a:tcPr/>
                </a:tc>
                <a:extLst>
                  <a:ext uri="{0D108BD9-81ED-4DB2-BD59-A6C34878D82A}">
                    <a16:rowId xmlns:a16="http://schemas.microsoft.com/office/drawing/2014/main" val="3971168330"/>
                  </a:ext>
                </a:extLst>
              </a:tr>
              <a:tr h="370840">
                <a:tc>
                  <a:txBody>
                    <a:bodyPr/>
                    <a:lstStyle/>
                    <a:p>
                      <a:r>
                        <a:rPr lang="en-US" dirty="0"/>
                        <a:t>2.</a:t>
                      </a:r>
                      <a:endParaRPr lang="en-IN" dirty="0"/>
                    </a:p>
                  </a:txBody>
                  <a:tcPr/>
                </a:tc>
                <a:tc>
                  <a:txBody>
                    <a:bodyPr/>
                    <a:lstStyle/>
                    <a:p>
                      <a:r>
                        <a:rPr lang="en-US" dirty="0"/>
                        <a:t>Reporting of advances</a:t>
                      </a:r>
                      <a:endParaRPr lang="en-IN" dirty="0"/>
                    </a:p>
                  </a:txBody>
                  <a:tcPr/>
                </a:tc>
                <a:tc>
                  <a:txBody>
                    <a:bodyPr/>
                    <a:lstStyle/>
                    <a:p>
                      <a:r>
                        <a:rPr lang="en-US" dirty="0"/>
                        <a:t>4F</a:t>
                      </a:r>
                      <a:endParaRPr lang="en-IN" dirty="0"/>
                    </a:p>
                  </a:txBody>
                  <a:tcPr/>
                </a:tc>
                <a:tc>
                  <a:txBody>
                    <a:bodyPr/>
                    <a:lstStyle/>
                    <a:p>
                      <a:pPr algn="just"/>
                      <a:r>
                        <a:rPr lang="en-US" dirty="0"/>
                        <a:t>There might be cases where the unit is not allotted to the allottees and hence the revenue could not be recognized. In such cases, the advance remains unadjusted and as the invoice is not issued within the FY and the such advances has to be reported.</a:t>
                      </a:r>
                      <a:endParaRPr lang="en-IN" dirty="0"/>
                    </a:p>
                  </a:txBody>
                  <a:tcPr/>
                </a:tc>
                <a:extLst>
                  <a:ext uri="{0D108BD9-81ED-4DB2-BD59-A6C34878D82A}">
                    <a16:rowId xmlns:a16="http://schemas.microsoft.com/office/drawing/2014/main" val="895115597"/>
                  </a:ext>
                </a:extLst>
              </a:tr>
              <a:tr h="370840">
                <a:tc>
                  <a:txBody>
                    <a:bodyPr/>
                    <a:lstStyle/>
                    <a:p>
                      <a:r>
                        <a:rPr lang="en-US" dirty="0"/>
                        <a:t>3.</a:t>
                      </a:r>
                      <a:endParaRPr lang="en-IN" dirty="0"/>
                    </a:p>
                  </a:txBody>
                  <a:tcPr/>
                </a:tc>
                <a:tc>
                  <a:txBody>
                    <a:bodyPr/>
                    <a:lstStyle/>
                    <a:p>
                      <a:r>
                        <a:rPr lang="en-US" dirty="0"/>
                        <a:t>Impact on other tables</a:t>
                      </a:r>
                      <a:endParaRPr lang="en-IN" dirty="0"/>
                    </a:p>
                  </a:txBody>
                  <a:tcPr/>
                </a:tc>
                <a:tc>
                  <a:txBody>
                    <a:bodyPr/>
                    <a:lstStyle/>
                    <a:p>
                      <a:endParaRPr lang="en-IN" dirty="0"/>
                    </a:p>
                  </a:txBody>
                  <a:tcPr/>
                </a:tc>
                <a:tc>
                  <a:txBody>
                    <a:bodyPr/>
                    <a:lstStyle/>
                    <a:p>
                      <a:pPr algn="just"/>
                      <a:r>
                        <a:rPr lang="en-US" dirty="0"/>
                        <a:t>The other tables shall remain intact.</a:t>
                      </a:r>
                      <a:endParaRPr lang="en-IN" dirty="0"/>
                    </a:p>
                  </a:txBody>
                  <a:tcPr/>
                </a:tc>
                <a:extLst>
                  <a:ext uri="{0D108BD9-81ED-4DB2-BD59-A6C34878D82A}">
                    <a16:rowId xmlns:a16="http://schemas.microsoft.com/office/drawing/2014/main" val="3393211265"/>
                  </a:ext>
                </a:extLst>
              </a:tr>
              <a:tr h="370840">
                <a:tc>
                  <a:txBody>
                    <a:bodyPr/>
                    <a:lstStyle/>
                    <a:p>
                      <a:r>
                        <a:rPr lang="en-US" dirty="0"/>
                        <a:t>4</a:t>
                      </a:r>
                      <a:endParaRPr lang="en-IN" dirty="0"/>
                    </a:p>
                  </a:txBody>
                  <a:tcPr/>
                </a:tc>
                <a:tc>
                  <a:txBody>
                    <a:bodyPr/>
                    <a:lstStyle/>
                    <a:p>
                      <a:r>
                        <a:rPr lang="en-US" dirty="0"/>
                        <a:t>Reporting of unadjusted advances at the end of the year (+)</a:t>
                      </a:r>
                      <a:endParaRPr lang="en-IN" dirty="0"/>
                    </a:p>
                  </a:txBody>
                  <a:tcPr/>
                </a:tc>
                <a:tc>
                  <a:txBody>
                    <a:bodyPr/>
                    <a:lstStyle/>
                    <a:p>
                      <a:r>
                        <a:rPr lang="en-US" dirty="0"/>
                        <a:t>5C of GSTR9C</a:t>
                      </a:r>
                      <a:endParaRPr lang="en-IN" dirty="0"/>
                    </a:p>
                  </a:txBody>
                  <a:tcPr/>
                </a:tc>
                <a:tc>
                  <a:txBody>
                    <a:bodyPr/>
                    <a:lstStyle/>
                    <a:p>
                      <a:pPr algn="just"/>
                      <a:r>
                        <a:rPr lang="en-US" dirty="0"/>
                        <a:t>The unadjusted advances shall be present in the liability side of the audited financial statements. However, in GSTR-9 it is disclosed and it becomes a reconciling item between GSTR-9 and Audited FS. The entire unadjusted advances has to be reported in Table 5C.</a:t>
                      </a:r>
                      <a:endParaRPr lang="en-IN" dirty="0"/>
                    </a:p>
                  </a:txBody>
                  <a:tcPr/>
                </a:tc>
                <a:extLst>
                  <a:ext uri="{0D108BD9-81ED-4DB2-BD59-A6C34878D82A}">
                    <a16:rowId xmlns:a16="http://schemas.microsoft.com/office/drawing/2014/main" val="1096912224"/>
                  </a:ext>
                </a:extLst>
              </a:tr>
            </a:tbl>
          </a:graphicData>
        </a:graphic>
      </p:graphicFrame>
    </p:spTree>
    <p:extLst>
      <p:ext uri="{BB962C8B-B14F-4D97-AF65-F5344CB8AC3E}">
        <p14:creationId xmlns:p14="http://schemas.microsoft.com/office/powerpoint/2010/main" val="1902529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8C55E-6D79-5A9A-A6F2-FC9F2BB82546}"/>
              </a:ext>
            </a:extLst>
          </p:cNvPr>
          <p:cNvSpPr>
            <a:spLocks noGrp="1"/>
          </p:cNvSpPr>
          <p:nvPr>
            <p:ph type="title"/>
          </p:nvPr>
        </p:nvSpPr>
        <p:spPr/>
        <p:txBody>
          <a:bodyPr/>
          <a:lstStyle/>
          <a:p>
            <a:r>
              <a:rPr lang="en-US" dirty="0"/>
              <a:t>BASICS OF ANNUAL RETURN and reconciliation statement</a:t>
            </a:r>
            <a:endParaRPr lang="en-IN" dirty="0"/>
          </a:p>
        </p:txBody>
      </p:sp>
      <p:sp>
        <p:nvSpPr>
          <p:cNvPr id="3" name="Content Placeholder 2">
            <a:extLst>
              <a:ext uri="{FF2B5EF4-FFF2-40B4-BE49-F238E27FC236}">
                <a16:creationId xmlns:a16="http://schemas.microsoft.com/office/drawing/2014/main" id="{996D2CAE-8A4F-6985-2566-567B0B615E0E}"/>
              </a:ext>
            </a:extLst>
          </p:cNvPr>
          <p:cNvSpPr>
            <a:spLocks noGrp="1"/>
          </p:cNvSpPr>
          <p:nvPr>
            <p:ph idx="1"/>
          </p:nvPr>
        </p:nvSpPr>
        <p:spPr>
          <a:xfrm>
            <a:off x="913795" y="2096063"/>
            <a:ext cx="10353762" cy="4481717"/>
          </a:xfrm>
        </p:spPr>
        <p:txBody>
          <a:bodyPr>
            <a:normAutofit lnSpcReduction="10000"/>
          </a:bodyPr>
          <a:lstStyle/>
          <a:p>
            <a:pPr algn="just"/>
            <a:r>
              <a:rPr lang="en-US" dirty="0"/>
              <a:t>As per Section 44 of CGST Act, 2017 every registered person other than ISD, a person paying tax under Section 51 or collecting tax under section 52, a CTP or a NRTP shall furnish an annual return which may include a self certified reconciliation statement, reconciling the value of supplies declared in the return furnished for the financial year with the audited financial statements for every financial year electronically, within such time and in such form as may be prescribed</a:t>
            </a:r>
          </a:p>
          <a:p>
            <a:pPr algn="just"/>
            <a:r>
              <a:rPr lang="en-US" dirty="0"/>
              <a:t>As per notification no 14/2024 – Central tax dated 10</a:t>
            </a:r>
            <a:r>
              <a:rPr lang="en-US" baseline="30000" dirty="0"/>
              <a:t>th</a:t>
            </a:r>
            <a:r>
              <a:rPr lang="en-US" dirty="0"/>
              <a:t> July 2024, registered person having aggregate turnover up to Rs 2 crore in the financial year 2023-24 is exempted from filing of annual return.</a:t>
            </a:r>
          </a:p>
          <a:p>
            <a:pPr algn="just"/>
            <a:r>
              <a:rPr lang="en-US" dirty="0"/>
              <a:t>As per rule 80(3) of CGST Rules, every registered person whose aggregate turnover exceeds Rs 5 crore in FY is required to submit a self certified reconciliation statement.</a:t>
            </a:r>
          </a:p>
          <a:p>
            <a:endParaRPr lang="en-IN" dirty="0"/>
          </a:p>
        </p:txBody>
      </p:sp>
    </p:spTree>
    <p:extLst>
      <p:ext uri="{BB962C8B-B14F-4D97-AF65-F5344CB8AC3E}">
        <p14:creationId xmlns:p14="http://schemas.microsoft.com/office/powerpoint/2010/main" val="157758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7C2A3-84C8-8630-CB26-DDFA357A4D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4B59AF-690C-4BDB-8291-5494C2F05ADA}"/>
              </a:ext>
            </a:extLst>
          </p:cNvPr>
          <p:cNvSpPr>
            <a:spLocks noGrp="1"/>
          </p:cNvSpPr>
          <p:nvPr>
            <p:ph idx="1"/>
          </p:nvPr>
        </p:nvSpPr>
        <p:spPr>
          <a:xfrm>
            <a:off x="913795" y="206477"/>
            <a:ext cx="10353762" cy="6371303"/>
          </a:xfrm>
        </p:spPr>
        <p:txBody>
          <a:bodyPr>
            <a:normAutofit/>
          </a:bodyPr>
          <a:lstStyle/>
          <a:p>
            <a:pPr marL="0" indent="0" algn="ctr">
              <a:buNone/>
            </a:pPr>
            <a:r>
              <a:rPr lang="en-US" sz="4000" dirty="0"/>
              <a:t>SOME COMMON SCENARIOS </a:t>
            </a:r>
          </a:p>
          <a:p>
            <a:pPr marL="0" indent="0" algn="just">
              <a:buNone/>
            </a:pPr>
            <a:endParaRPr lang="en-US" sz="1800" dirty="0"/>
          </a:p>
          <a:p>
            <a:pPr marL="0" indent="0" algn="just">
              <a:buNone/>
            </a:pPr>
            <a:endParaRPr lang="en-US" sz="1800" dirty="0"/>
          </a:p>
          <a:p>
            <a:pPr marL="0" indent="0" algn="just">
              <a:buNone/>
            </a:pPr>
            <a:r>
              <a:rPr lang="en-US" sz="1800" dirty="0"/>
              <a:t>	</a:t>
            </a:r>
          </a:p>
          <a:p>
            <a:pPr marL="0" indent="0" algn="just">
              <a:buNone/>
            </a:pPr>
            <a:endParaRPr lang="en-US" sz="1800" dirty="0"/>
          </a:p>
        </p:txBody>
      </p:sp>
      <p:graphicFrame>
        <p:nvGraphicFramePr>
          <p:cNvPr id="2" name="Table 1">
            <a:extLst>
              <a:ext uri="{FF2B5EF4-FFF2-40B4-BE49-F238E27FC236}">
                <a16:creationId xmlns:a16="http://schemas.microsoft.com/office/drawing/2014/main" id="{D0A3CDD0-C242-5CE7-0219-90BAC3BEDED7}"/>
              </a:ext>
            </a:extLst>
          </p:cNvPr>
          <p:cNvGraphicFramePr>
            <a:graphicFrameLocks noGrp="1"/>
          </p:cNvGraphicFramePr>
          <p:nvPr>
            <p:extLst>
              <p:ext uri="{D42A27DB-BD31-4B8C-83A1-F6EECF244321}">
                <p14:modId xmlns:p14="http://schemas.microsoft.com/office/powerpoint/2010/main" val="363677852"/>
              </p:ext>
            </p:extLst>
          </p:nvPr>
        </p:nvGraphicFramePr>
        <p:xfrm>
          <a:off x="924443" y="975305"/>
          <a:ext cx="10353762" cy="5400040"/>
        </p:xfrm>
        <a:graphic>
          <a:graphicData uri="http://schemas.openxmlformats.org/drawingml/2006/table">
            <a:tbl>
              <a:tblPr firstRow="1" bandRow="1">
                <a:tableStyleId>{93296810-A885-4BE3-A3E7-6D5BEEA58F35}</a:tableStyleId>
              </a:tblPr>
              <a:tblGrid>
                <a:gridCol w="1015273">
                  <a:extLst>
                    <a:ext uri="{9D8B030D-6E8A-4147-A177-3AD203B41FA5}">
                      <a16:colId xmlns:a16="http://schemas.microsoft.com/office/drawing/2014/main" val="2347592410"/>
                    </a:ext>
                  </a:extLst>
                </a:gridCol>
                <a:gridCol w="4452067">
                  <a:extLst>
                    <a:ext uri="{9D8B030D-6E8A-4147-A177-3AD203B41FA5}">
                      <a16:colId xmlns:a16="http://schemas.microsoft.com/office/drawing/2014/main" val="4210995037"/>
                    </a:ext>
                  </a:extLst>
                </a:gridCol>
                <a:gridCol w="4886422">
                  <a:extLst>
                    <a:ext uri="{9D8B030D-6E8A-4147-A177-3AD203B41FA5}">
                      <a16:colId xmlns:a16="http://schemas.microsoft.com/office/drawing/2014/main" val="2910975647"/>
                    </a:ext>
                  </a:extLst>
                </a:gridCol>
              </a:tblGrid>
              <a:tr h="370840">
                <a:tc>
                  <a:txBody>
                    <a:bodyPr/>
                    <a:lstStyle/>
                    <a:p>
                      <a:pPr algn="ctr"/>
                      <a:r>
                        <a:rPr lang="en-US" dirty="0" err="1"/>
                        <a:t>S.No</a:t>
                      </a:r>
                      <a:endParaRPr lang="en-IN" dirty="0"/>
                    </a:p>
                  </a:txBody>
                  <a:tcPr/>
                </a:tc>
                <a:tc>
                  <a:txBody>
                    <a:bodyPr/>
                    <a:lstStyle/>
                    <a:p>
                      <a:pPr algn="ctr"/>
                      <a:r>
                        <a:rPr lang="en-US" dirty="0"/>
                        <a:t>Issue</a:t>
                      </a:r>
                      <a:endParaRPr lang="en-IN" dirty="0"/>
                    </a:p>
                  </a:txBody>
                  <a:tcPr/>
                </a:tc>
                <a:tc>
                  <a:txBody>
                    <a:bodyPr/>
                    <a:lstStyle/>
                    <a:p>
                      <a:pPr algn="ctr"/>
                      <a:r>
                        <a:rPr lang="en-US" dirty="0"/>
                        <a:t>Solution</a:t>
                      </a:r>
                      <a:endParaRPr lang="en-IN" dirty="0"/>
                    </a:p>
                  </a:txBody>
                  <a:tcPr/>
                </a:tc>
                <a:extLst>
                  <a:ext uri="{0D108BD9-81ED-4DB2-BD59-A6C34878D82A}">
                    <a16:rowId xmlns:a16="http://schemas.microsoft.com/office/drawing/2014/main" val="1158291190"/>
                  </a:ext>
                </a:extLst>
              </a:tr>
              <a:tr h="370840">
                <a:tc>
                  <a:txBody>
                    <a:bodyPr/>
                    <a:lstStyle/>
                    <a:p>
                      <a:pPr algn="ctr"/>
                      <a:r>
                        <a:rPr lang="en-US" dirty="0"/>
                        <a:t>1.</a:t>
                      </a:r>
                      <a:endParaRPr lang="en-IN" dirty="0"/>
                    </a:p>
                  </a:txBody>
                  <a:tcPr/>
                </a:tc>
                <a:tc>
                  <a:txBody>
                    <a:bodyPr/>
                    <a:lstStyle/>
                    <a:p>
                      <a:pPr algn="just"/>
                      <a:r>
                        <a:rPr lang="en-US" dirty="0"/>
                        <a:t>B2B invoice was skipped during filing of GSTR-1 in FY: - 23-24. The same was incorporated in GSTR-1 in FY: - 24-25 before the specified period.</a:t>
                      </a:r>
                      <a:endParaRPr lang="en-IN" dirty="0"/>
                    </a:p>
                  </a:txBody>
                  <a:tcPr/>
                </a:tc>
                <a:tc>
                  <a:txBody>
                    <a:bodyPr/>
                    <a:lstStyle/>
                    <a:p>
                      <a:pPr algn="just"/>
                      <a:r>
                        <a:rPr lang="en-US" dirty="0"/>
                        <a:t>Report the invoice in Table no 10 of GSTR-9 with no impact on Table no 9. Since the amount is declared through GSTR-1 it is assumed that the same is paid through GSTR-3B, show the relevant amount of tax in table no 14 as both payable and paid.</a:t>
                      </a:r>
                    </a:p>
                    <a:p>
                      <a:pPr algn="just"/>
                      <a:r>
                        <a:rPr lang="en-US" dirty="0"/>
                        <a:t>In GSTR-9C, in Table no 9 (rate wise liability reconciliation) there will be difference of the said invoice and that can be explained in the reasons column.</a:t>
                      </a:r>
                    </a:p>
                    <a:p>
                      <a:pPr algn="just"/>
                      <a:r>
                        <a:rPr lang="en-US" dirty="0"/>
                        <a:t>Further, while filing the GSTR-9 and 9C of the next year the said invoice will come auto populated in GSTR-9. We can manually reduce the B2B Sales in table 4B, with corresponding no impact on Table 9. In GSTR9C, in table 9 and inverse difference will come which can be explained through reasons.</a:t>
                      </a:r>
                      <a:endParaRPr lang="en-IN" dirty="0"/>
                    </a:p>
                  </a:txBody>
                  <a:tcPr/>
                </a:tc>
                <a:extLst>
                  <a:ext uri="{0D108BD9-81ED-4DB2-BD59-A6C34878D82A}">
                    <a16:rowId xmlns:a16="http://schemas.microsoft.com/office/drawing/2014/main" val="783538423"/>
                  </a:ext>
                </a:extLst>
              </a:tr>
            </a:tbl>
          </a:graphicData>
        </a:graphic>
      </p:graphicFrame>
    </p:spTree>
    <p:extLst>
      <p:ext uri="{BB962C8B-B14F-4D97-AF65-F5344CB8AC3E}">
        <p14:creationId xmlns:p14="http://schemas.microsoft.com/office/powerpoint/2010/main" val="328952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619BE-6625-7A15-997C-7DB987F5500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F164C-FE9D-B36E-5849-2D8A2C11B8CB}"/>
              </a:ext>
            </a:extLst>
          </p:cNvPr>
          <p:cNvSpPr>
            <a:spLocks noGrp="1"/>
          </p:cNvSpPr>
          <p:nvPr>
            <p:ph idx="1"/>
          </p:nvPr>
        </p:nvSpPr>
        <p:spPr>
          <a:xfrm>
            <a:off x="913795" y="206477"/>
            <a:ext cx="10353762" cy="6371303"/>
          </a:xfrm>
        </p:spPr>
        <p:txBody>
          <a:bodyPr>
            <a:normAutofit/>
          </a:bodyPr>
          <a:lstStyle/>
          <a:p>
            <a:pPr marL="0" indent="0" algn="ctr">
              <a:buNone/>
            </a:pPr>
            <a:r>
              <a:rPr lang="en-US" sz="4000" dirty="0"/>
              <a:t>SOME COMMON SCENARIOS </a:t>
            </a:r>
          </a:p>
          <a:p>
            <a:pPr marL="0" indent="0" algn="just">
              <a:buNone/>
            </a:pPr>
            <a:endParaRPr lang="en-US" sz="1800" dirty="0"/>
          </a:p>
          <a:p>
            <a:pPr marL="0" indent="0" algn="just">
              <a:buNone/>
            </a:pPr>
            <a:endParaRPr lang="en-US" sz="1800" dirty="0"/>
          </a:p>
          <a:p>
            <a:pPr marL="0" indent="0" algn="just">
              <a:buNone/>
            </a:pPr>
            <a:r>
              <a:rPr lang="en-US" sz="1800" dirty="0"/>
              <a:t>	</a:t>
            </a:r>
          </a:p>
          <a:p>
            <a:pPr marL="0" indent="0" algn="just">
              <a:buNone/>
            </a:pPr>
            <a:endParaRPr lang="en-US" sz="1800" dirty="0"/>
          </a:p>
        </p:txBody>
      </p:sp>
      <p:graphicFrame>
        <p:nvGraphicFramePr>
          <p:cNvPr id="2" name="Table 1">
            <a:extLst>
              <a:ext uri="{FF2B5EF4-FFF2-40B4-BE49-F238E27FC236}">
                <a16:creationId xmlns:a16="http://schemas.microsoft.com/office/drawing/2014/main" id="{DCBCEFC7-541A-24D4-7515-116E0094A0B1}"/>
              </a:ext>
            </a:extLst>
          </p:cNvPr>
          <p:cNvGraphicFramePr>
            <a:graphicFrameLocks noGrp="1"/>
          </p:cNvGraphicFramePr>
          <p:nvPr>
            <p:extLst>
              <p:ext uri="{D42A27DB-BD31-4B8C-83A1-F6EECF244321}">
                <p14:modId xmlns:p14="http://schemas.microsoft.com/office/powerpoint/2010/main" val="1193349750"/>
              </p:ext>
            </p:extLst>
          </p:nvPr>
        </p:nvGraphicFramePr>
        <p:xfrm>
          <a:off x="924443" y="975305"/>
          <a:ext cx="10353762" cy="4302760"/>
        </p:xfrm>
        <a:graphic>
          <a:graphicData uri="http://schemas.openxmlformats.org/drawingml/2006/table">
            <a:tbl>
              <a:tblPr firstRow="1" bandRow="1">
                <a:tableStyleId>{93296810-A885-4BE3-A3E7-6D5BEEA58F35}</a:tableStyleId>
              </a:tblPr>
              <a:tblGrid>
                <a:gridCol w="1015273">
                  <a:extLst>
                    <a:ext uri="{9D8B030D-6E8A-4147-A177-3AD203B41FA5}">
                      <a16:colId xmlns:a16="http://schemas.microsoft.com/office/drawing/2014/main" val="2347592410"/>
                    </a:ext>
                  </a:extLst>
                </a:gridCol>
                <a:gridCol w="4452067">
                  <a:extLst>
                    <a:ext uri="{9D8B030D-6E8A-4147-A177-3AD203B41FA5}">
                      <a16:colId xmlns:a16="http://schemas.microsoft.com/office/drawing/2014/main" val="4210995037"/>
                    </a:ext>
                  </a:extLst>
                </a:gridCol>
                <a:gridCol w="4886422">
                  <a:extLst>
                    <a:ext uri="{9D8B030D-6E8A-4147-A177-3AD203B41FA5}">
                      <a16:colId xmlns:a16="http://schemas.microsoft.com/office/drawing/2014/main" val="2910975647"/>
                    </a:ext>
                  </a:extLst>
                </a:gridCol>
              </a:tblGrid>
              <a:tr h="370840">
                <a:tc>
                  <a:txBody>
                    <a:bodyPr/>
                    <a:lstStyle/>
                    <a:p>
                      <a:pPr algn="ctr"/>
                      <a:r>
                        <a:rPr lang="en-US" dirty="0" err="1"/>
                        <a:t>S.No</a:t>
                      </a:r>
                      <a:endParaRPr lang="en-IN" dirty="0"/>
                    </a:p>
                  </a:txBody>
                  <a:tcPr/>
                </a:tc>
                <a:tc>
                  <a:txBody>
                    <a:bodyPr/>
                    <a:lstStyle/>
                    <a:p>
                      <a:pPr algn="ctr"/>
                      <a:r>
                        <a:rPr lang="en-US" dirty="0"/>
                        <a:t>Issue</a:t>
                      </a:r>
                      <a:endParaRPr lang="en-IN" dirty="0"/>
                    </a:p>
                  </a:txBody>
                  <a:tcPr/>
                </a:tc>
                <a:tc>
                  <a:txBody>
                    <a:bodyPr/>
                    <a:lstStyle/>
                    <a:p>
                      <a:pPr algn="ctr"/>
                      <a:r>
                        <a:rPr lang="en-US" dirty="0"/>
                        <a:t>Solution</a:t>
                      </a:r>
                      <a:endParaRPr lang="en-IN" dirty="0"/>
                    </a:p>
                  </a:txBody>
                  <a:tcPr/>
                </a:tc>
                <a:extLst>
                  <a:ext uri="{0D108BD9-81ED-4DB2-BD59-A6C34878D82A}">
                    <a16:rowId xmlns:a16="http://schemas.microsoft.com/office/drawing/2014/main" val="1158291190"/>
                  </a:ext>
                </a:extLst>
              </a:tr>
              <a:tr h="370840">
                <a:tc>
                  <a:txBody>
                    <a:bodyPr/>
                    <a:lstStyle/>
                    <a:p>
                      <a:pPr algn="ctr"/>
                      <a:r>
                        <a:rPr lang="en-US" dirty="0"/>
                        <a:t>2.</a:t>
                      </a:r>
                      <a:endParaRPr lang="en-IN" dirty="0"/>
                    </a:p>
                  </a:txBody>
                  <a:tcPr/>
                </a:tc>
                <a:tc>
                  <a:txBody>
                    <a:bodyPr/>
                    <a:lstStyle/>
                    <a:p>
                      <a:pPr algn="just"/>
                      <a:r>
                        <a:rPr lang="en-US" dirty="0"/>
                        <a:t>Motor car sold in the FY amounting to Rs 1,00,000 and GST thereon 18,000.</a:t>
                      </a:r>
                      <a:endParaRPr lang="en-IN" dirty="0"/>
                    </a:p>
                  </a:txBody>
                  <a:tcPr/>
                </a:tc>
                <a:tc>
                  <a:txBody>
                    <a:bodyPr/>
                    <a:lstStyle/>
                    <a:p>
                      <a:pPr algn="just"/>
                      <a:r>
                        <a:rPr lang="en-US" dirty="0"/>
                        <a:t>This sale of motor car shall be treated as B2B or B2C supplies depending upon the recipient and GSTR-1 and GSTR-3B would have been filed accordingly. Similarly, this invoice will be auto reflected in GSTR-9.</a:t>
                      </a:r>
                    </a:p>
                    <a:p>
                      <a:pPr algn="just"/>
                      <a:r>
                        <a:rPr lang="en-US" dirty="0"/>
                        <a:t>However, the turnover as per Audited FS would not constitute the sale of old and used motor car as the same would have been adjusted against the asset reflecting in the balance sheet. </a:t>
                      </a:r>
                    </a:p>
                    <a:p>
                      <a:pPr algn="just"/>
                      <a:r>
                        <a:rPr lang="en-US" dirty="0"/>
                        <a:t>At this point of time this transaction would become a reconciling item and will be shown in table 5O and the reasons shall be disclosed in the reasons column.</a:t>
                      </a:r>
                      <a:endParaRPr lang="en-IN" dirty="0"/>
                    </a:p>
                  </a:txBody>
                  <a:tcPr/>
                </a:tc>
                <a:extLst>
                  <a:ext uri="{0D108BD9-81ED-4DB2-BD59-A6C34878D82A}">
                    <a16:rowId xmlns:a16="http://schemas.microsoft.com/office/drawing/2014/main" val="783538423"/>
                  </a:ext>
                </a:extLst>
              </a:tr>
            </a:tbl>
          </a:graphicData>
        </a:graphic>
      </p:graphicFrame>
    </p:spTree>
    <p:extLst>
      <p:ext uri="{BB962C8B-B14F-4D97-AF65-F5344CB8AC3E}">
        <p14:creationId xmlns:p14="http://schemas.microsoft.com/office/powerpoint/2010/main" val="1961127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BEDEC-8921-D62E-5F18-52235344A8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A525D-9A9B-D78E-3106-BF5899A7D4C4}"/>
              </a:ext>
            </a:extLst>
          </p:cNvPr>
          <p:cNvSpPr>
            <a:spLocks noGrp="1"/>
          </p:cNvSpPr>
          <p:nvPr>
            <p:ph idx="1"/>
          </p:nvPr>
        </p:nvSpPr>
        <p:spPr>
          <a:xfrm>
            <a:off x="913795" y="206477"/>
            <a:ext cx="10353762" cy="6371303"/>
          </a:xfrm>
        </p:spPr>
        <p:txBody>
          <a:bodyPr>
            <a:normAutofit/>
          </a:bodyPr>
          <a:lstStyle/>
          <a:p>
            <a:pPr marL="0" indent="0" algn="just">
              <a:buNone/>
            </a:pPr>
            <a:endParaRPr lang="en-US" sz="1800" dirty="0"/>
          </a:p>
          <a:p>
            <a:pPr marL="0" indent="0" algn="just">
              <a:buNone/>
            </a:pPr>
            <a:endParaRPr lang="en-US" sz="1800" dirty="0"/>
          </a:p>
          <a:p>
            <a:pPr marL="0" indent="0" algn="just">
              <a:buNone/>
            </a:pPr>
            <a:r>
              <a:rPr lang="en-US" sz="1800" dirty="0"/>
              <a:t>	</a:t>
            </a:r>
          </a:p>
          <a:p>
            <a:pPr marL="0" indent="0" algn="just">
              <a:buNone/>
            </a:pPr>
            <a:endParaRPr lang="en-US" sz="1800" dirty="0"/>
          </a:p>
        </p:txBody>
      </p:sp>
      <p:sp>
        <p:nvSpPr>
          <p:cNvPr id="4" name="TextBox 3">
            <a:extLst>
              <a:ext uri="{FF2B5EF4-FFF2-40B4-BE49-F238E27FC236}">
                <a16:creationId xmlns:a16="http://schemas.microsoft.com/office/drawing/2014/main" id="{6A749F5C-148F-CAAF-FD16-1DB060ECA364}"/>
              </a:ext>
            </a:extLst>
          </p:cNvPr>
          <p:cNvSpPr txBox="1"/>
          <p:nvPr/>
        </p:nvSpPr>
        <p:spPr>
          <a:xfrm>
            <a:off x="2349910" y="2241755"/>
            <a:ext cx="7816645" cy="1754326"/>
          </a:xfrm>
          <a:prstGeom prst="rect">
            <a:avLst/>
          </a:prstGeom>
          <a:noFill/>
        </p:spPr>
        <p:txBody>
          <a:bodyPr wrap="square" rtlCol="0">
            <a:spAutoFit/>
          </a:bodyPr>
          <a:lstStyle/>
          <a:p>
            <a:pPr algn="ctr"/>
            <a:r>
              <a:rPr lang="en-US" sz="5400" dirty="0"/>
              <a:t>THANK YOU FOR YOUR TIME AND ATTENTION</a:t>
            </a:r>
            <a:endParaRPr lang="en-IN" sz="5400" dirty="0"/>
          </a:p>
        </p:txBody>
      </p:sp>
    </p:spTree>
    <p:extLst>
      <p:ext uri="{BB962C8B-B14F-4D97-AF65-F5344CB8AC3E}">
        <p14:creationId xmlns:p14="http://schemas.microsoft.com/office/powerpoint/2010/main" val="243679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0B4A5-84B9-3732-47E5-81FDD14EF20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DA6E87-A062-6140-E093-CDE8AA1B790A}"/>
              </a:ext>
            </a:extLst>
          </p:cNvPr>
          <p:cNvSpPr>
            <a:spLocks noGrp="1"/>
          </p:cNvSpPr>
          <p:nvPr>
            <p:ph idx="1"/>
          </p:nvPr>
        </p:nvSpPr>
        <p:spPr>
          <a:xfrm>
            <a:off x="913795" y="462117"/>
            <a:ext cx="10353762" cy="2792360"/>
          </a:xfrm>
        </p:spPr>
        <p:txBody>
          <a:bodyPr>
            <a:normAutofit/>
          </a:bodyPr>
          <a:lstStyle/>
          <a:p>
            <a:pPr algn="just"/>
            <a:r>
              <a:rPr lang="en-IN" dirty="0"/>
              <a:t>Due date to file GSTR-9 (Annual return) and GSTR – 9C (reconciliation statement) is 31</a:t>
            </a:r>
            <a:r>
              <a:rPr lang="en-IN" baseline="30000" dirty="0"/>
              <a:t>st</a:t>
            </a:r>
            <a:r>
              <a:rPr lang="en-IN" dirty="0"/>
              <a:t> December following the end of the financial year.</a:t>
            </a:r>
          </a:p>
          <a:p>
            <a:pPr algn="just"/>
            <a:r>
              <a:rPr lang="en-IN" dirty="0"/>
              <a:t>Annual return can be used to report an increase in sales but it cannot be used to avail input tax credit.</a:t>
            </a:r>
          </a:p>
          <a:p>
            <a:pPr algn="just"/>
            <a:r>
              <a:rPr lang="en-IN" dirty="0"/>
              <a:t>If a registered person having multiple GSTIN on the same PAN, then separate GSTR-9 would be required to filed for each GSTIN.</a:t>
            </a:r>
          </a:p>
          <a:p>
            <a:endParaRPr lang="en-IN" dirty="0"/>
          </a:p>
          <a:p>
            <a:endParaRPr lang="en-IN" dirty="0"/>
          </a:p>
          <a:p>
            <a:pPr marL="0" indent="0">
              <a:buNone/>
            </a:pPr>
            <a:endParaRPr lang="en-IN" dirty="0"/>
          </a:p>
        </p:txBody>
      </p:sp>
    </p:spTree>
    <p:extLst>
      <p:ext uri="{BB962C8B-B14F-4D97-AF65-F5344CB8AC3E}">
        <p14:creationId xmlns:p14="http://schemas.microsoft.com/office/powerpoint/2010/main" val="3257469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D9162-3108-67DB-98DD-0F017EA955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F96716-E347-10E8-1D2B-5A8EEC00FD38}"/>
              </a:ext>
            </a:extLst>
          </p:cNvPr>
          <p:cNvSpPr>
            <a:spLocks noGrp="1"/>
          </p:cNvSpPr>
          <p:nvPr>
            <p:ph idx="1"/>
          </p:nvPr>
        </p:nvSpPr>
        <p:spPr>
          <a:xfrm>
            <a:off x="913795" y="462117"/>
            <a:ext cx="10353762" cy="5614218"/>
          </a:xfrm>
        </p:spPr>
        <p:txBody>
          <a:bodyPr>
            <a:normAutofit/>
          </a:bodyPr>
          <a:lstStyle/>
          <a:p>
            <a:pPr marL="0" indent="0">
              <a:buNone/>
            </a:pPr>
            <a:endParaRPr lang="en-IN" dirty="0"/>
          </a:p>
          <a:p>
            <a:pPr marL="0" indent="0" algn="just">
              <a:buNone/>
            </a:pPr>
            <a:r>
              <a:rPr lang="en-IN" sz="2400" b="1" u="sng" dirty="0"/>
              <a:t>QUESTION:</a:t>
            </a:r>
            <a:r>
              <a:rPr lang="en-IN" sz="2400" dirty="0"/>
              <a:t> - EVEN THOUGH THERE IS EXEMPTION LIMIT OF RS 2 CRORE, THEN WHETHER GSTR – 9 CAN BE FILED VOLUNTARILY?</a:t>
            </a:r>
          </a:p>
          <a:p>
            <a:pPr marL="0" indent="0" algn="just">
              <a:buNone/>
            </a:pPr>
            <a:endParaRPr lang="en-IN" sz="2400" dirty="0"/>
          </a:p>
          <a:p>
            <a:pPr marL="0" indent="0" algn="just">
              <a:buNone/>
            </a:pPr>
            <a:r>
              <a:rPr lang="en-IN" sz="2400" b="1" u="sng" dirty="0"/>
              <a:t>ANSWER:</a:t>
            </a:r>
            <a:r>
              <a:rPr lang="en-IN" sz="2400" dirty="0"/>
              <a:t>  -THE ANSWER TO THIS YES. THE MAIN PURPOSE TO FILE ANNUAL RETURN IS TO PRESENT THE GST DATA OF THE WHOLE YEAR IN A SUMMARISED WAY AND TO IDENTIFY MISTAKES THAT HAS HAPPENED WHILE FILING GSTR-1 AND GSTR-3B. THERE CAN BE INSTANCES SUCH AS MISREPORTING OF B2C SALES OR UNREGISTERED REVERSE CHARGE WHICH CAN BE EASILY RECTIFIED THROUGH FILING OF GSTR-9. </a:t>
            </a:r>
          </a:p>
          <a:p>
            <a:endParaRPr lang="en-IN" dirty="0"/>
          </a:p>
          <a:p>
            <a:pPr marL="0" indent="0">
              <a:buNone/>
            </a:pPr>
            <a:endParaRPr lang="en-IN" dirty="0"/>
          </a:p>
        </p:txBody>
      </p:sp>
    </p:spTree>
    <p:extLst>
      <p:ext uri="{BB962C8B-B14F-4D97-AF65-F5344CB8AC3E}">
        <p14:creationId xmlns:p14="http://schemas.microsoft.com/office/powerpoint/2010/main" val="1343908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4FDE-87CE-1864-56E8-9C8A193EF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F2538-6D7E-3EE4-4AC0-5D5F839E62C9}"/>
              </a:ext>
            </a:extLst>
          </p:cNvPr>
          <p:cNvSpPr>
            <a:spLocks noGrp="1"/>
          </p:cNvSpPr>
          <p:nvPr>
            <p:ph type="title"/>
          </p:nvPr>
        </p:nvSpPr>
        <p:spPr/>
        <p:txBody>
          <a:bodyPr/>
          <a:lstStyle/>
          <a:p>
            <a:r>
              <a:rPr lang="en-IN" dirty="0"/>
              <a:t>VARIOUS TABLES IN GSTR-9 AND GSTR-9C RELATING TO OUTWARD SUPPLIES</a:t>
            </a:r>
          </a:p>
        </p:txBody>
      </p:sp>
      <p:sp>
        <p:nvSpPr>
          <p:cNvPr id="3" name="Content Placeholder 2">
            <a:extLst>
              <a:ext uri="{FF2B5EF4-FFF2-40B4-BE49-F238E27FC236}">
                <a16:creationId xmlns:a16="http://schemas.microsoft.com/office/drawing/2014/main" id="{DFD5066B-1878-EBA4-8517-5AEFE87243AA}"/>
              </a:ext>
            </a:extLst>
          </p:cNvPr>
          <p:cNvSpPr>
            <a:spLocks noGrp="1"/>
          </p:cNvSpPr>
          <p:nvPr>
            <p:ph idx="1"/>
          </p:nvPr>
        </p:nvSpPr>
        <p:spPr>
          <a:xfrm>
            <a:off x="913795" y="2096063"/>
            <a:ext cx="10353762" cy="4481717"/>
          </a:xfrm>
        </p:spPr>
        <p:txBody>
          <a:bodyPr>
            <a:normAutofit/>
          </a:bodyPr>
          <a:lstStyle/>
          <a:p>
            <a:pPr marL="0" indent="0" algn="just">
              <a:buNone/>
            </a:pPr>
            <a:r>
              <a:rPr lang="en-IN" dirty="0"/>
              <a:t>Definition :  - As per section 2(83) of CGST Act , 2017 “outward supply” in relation to a person, means supply of goods or services, whether by sales, transfer , barter, exchange, license, rental, lease or disposal or any other mode, made or agreed to be made by such persons in the course or furtherance of business.</a:t>
            </a:r>
          </a:p>
          <a:p>
            <a:pPr marL="0" indent="0">
              <a:buNone/>
            </a:pPr>
            <a:endParaRPr lang="en-IN" dirty="0"/>
          </a:p>
        </p:txBody>
      </p:sp>
      <p:graphicFrame>
        <p:nvGraphicFramePr>
          <p:cNvPr id="4" name="Table 3">
            <a:extLst>
              <a:ext uri="{FF2B5EF4-FFF2-40B4-BE49-F238E27FC236}">
                <a16:creationId xmlns:a16="http://schemas.microsoft.com/office/drawing/2014/main" id="{8438E47E-D51A-F72F-B718-1D31EB9D39A9}"/>
              </a:ext>
            </a:extLst>
          </p:cNvPr>
          <p:cNvGraphicFramePr>
            <a:graphicFrameLocks noGrp="1"/>
          </p:cNvGraphicFramePr>
          <p:nvPr>
            <p:extLst>
              <p:ext uri="{D42A27DB-BD31-4B8C-83A1-F6EECF244321}">
                <p14:modId xmlns:p14="http://schemas.microsoft.com/office/powerpoint/2010/main" val="1377918777"/>
              </p:ext>
            </p:extLst>
          </p:nvPr>
        </p:nvGraphicFramePr>
        <p:xfrm>
          <a:off x="1009444" y="3748002"/>
          <a:ext cx="10258111" cy="2565400"/>
        </p:xfrm>
        <a:graphic>
          <a:graphicData uri="http://schemas.openxmlformats.org/drawingml/2006/table">
            <a:tbl>
              <a:tblPr firstRow="1" bandRow="1">
                <a:tableStyleId>{912C8C85-51F0-491E-9774-3900AFEF0FD7}</a:tableStyleId>
              </a:tblPr>
              <a:tblGrid>
                <a:gridCol w="934812">
                  <a:extLst>
                    <a:ext uri="{9D8B030D-6E8A-4147-A177-3AD203B41FA5}">
                      <a16:colId xmlns:a16="http://schemas.microsoft.com/office/drawing/2014/main" val="3730422975"/>
                    </a:ext>
                  </a:extLst>
                </a:gridCol>
                <a:gridCol w="1737261">
                  <a:extLst>
                    <a:ext uri="{9D8B030D-6E8A-4147-A177-3AD203B41FA5}">
                      <a16:colId xmlns:a16="http://schemas.microsoft.com/office/drawing/2014/main" val="3724389335"/>
                    </a:ext>
                  </a:extLst>
                </a:gridCol>
                <a:gridCol w="3918818">
                  <a:extLst>
                    <a:ext uri="{9D8B030D-6E8A-4147-A177-3AD203B41FA5}">
                      <a16:colId xmlns:a16="http://schemas.microsoft.com/office/drawing/2014/main" val="3462472957"/>
                    </a:ext>
                  </a:extLst>
                </a:gridCol>
                <a:gridCol w="3667220">
                  <a:extLst>
                    <a:ext uri="{9D8B030D-6E8A-4147-A177-3AD203B41FA5}">
                      <a16:colId xmlns:a16="http://schemas.microsoft.com/office/drawing/2014/main" val="2342236154"/>
                    </a:ext>
                  </a:extLst>
                </a:gridCol>
              </a:tblGrid>
              <a:tr h="370840">
                <a:tc>
                  <a:txBody>
                    <a:bodyPr/>
                    <a:lstStyle/>
                    <a:p>
                      <a:pPr algn="ctr"/>
                      <a:r>
                        <a:rPr lang="en-IN" dirty="0"/>
                        <a:t>S. No</a:t>
                      </a:r>
                    </a:p>
                  </a:txBody>
                  <a:tcPr/>
                </a:tc>
                <a:tc>
                  <a:txBody>
                    <a:bodyPr/>
                    <a:lstStyle/>
                    <a:p>
                      <a:pPr algn="ctr"/>
                      <a:r>
                        <a:rPr lang="en-IN" dirty="0"/>
                        <a:t>Table No</a:t>
                      </a:r>
                    </a:p>
                  </a:txBody>
                  <a:tcPr/>
                </a:tc>
                <a:tc>
                  <a:txBody>
                    <a:bodyPr/>
                    <a:lstStyle/>
                    <a:p>
                      <a:pPr algn="ctr"/>
                      <a:r>
                        <a:rPr lang="en-IN" dirty="0"/>
                        <a:t>Description</a:t>
                      </a:r>
                    </a:p>
                  </a:txBody>
                  <a:tcPr/>
                </a:tc>
                <a:tc>
                  <a:txBody>
                    <a:bodyPr/>
                    <a:lstStyle/>
                    <a:p>
                      <a:pPr algn="ctr"/>
                      <a:r>
                        <a:rPr lang="en-IN" dirty="0"/>
                        <a:t>From where figure is derived</a:t>
                      </a:r>
                    </a:p>
                  </a:txBody>
                  <a:tcPr/>
                </a:tc>
                <a:extLst>
                  <a:ext uri="{0D108BD9-81ED-4DB2-BD59-A6C34878D82A}">
                    <a16:rowId xmlns:a16="http://schemas.microsoft.com/office/drawing/2014/main" val="3217711486"/>
                  </a:ext>
                </a:extLst>
              </a:tr>
              <a:tr h="370840">
                <a:tc>
                  <a:txBody>
                    <a:bodyPr/>
                    <a:lstStyle/>
                    <a:p>
                      <a:pPr algn="ctr"/>
                      <a:r>
                        <a:rPr lang="en-IN" dirty="0"/>
                        <a:t>1.</a:t>
                      </a:r>
                    </a:p>
                  </a:txBody>
                  <a:tcPr/>
                </a:tc>
                <a:tc>
                  <a:txBody>
                    <a:bodyPr/>
                    <a:lstStyle/>
                    <a:p>
                      <a:pPr algn="ctr"/>
                      <a:r>
                        <a:rPr lang="en-IN" dirty="0"/>
                        <a:t>4(A)</a:t>
                      </a:r>
                    </a:p>
                  </a:txBody>
                  <a:tcPr/>
                </a:tc>
                <a:tc>
                  <a:txBody>
                    <a:bodyPr/>
                    <a:lstStyle/>
                    <a:p>
                      <a:pPr algn="just"/>
                      <a:r>
                        <a:rPr lang="en-IN" dirty="0"/>
                        <a:t>Supplies made to unregistered person (B2C)</a:t>
                      </a:r>
                    </a:p>
                  </a:txBody>
                  <a:tcPr/>
                </a:tc>
                <a:tc>
                  <a:txBody>
                    <a:bodyPr/>
                    <a:lstStyle/>
                    <a:p>
                      <a:pPr algn="just"/>
                      <a:r>
                        <a:rPr lang="en-IN" dirty="0"/>
                        <a:t>Table 5 + Table 7 of GSTR-1</a:t>
                      </a:r>
                    </a:p>
                  </a:txBody>
                  <a:tcPr/>
                </a:tc>
                <a:extLst>
                  <a:ext uri="{0D108BD9-81ED-4DB2-BD59-A6C34878D82A}">
                    <a16:rowId xmlns:a16="http://schemas.microsoft.com/office/drawing/2014/main" val="1268917001"/>
                  </a:ext>
                </a:extLst>
              </a:tr>
              <a:tr h="370840">
                <a:tc>
                  <a:txBody>
                    <a:bodyPr/>
                    <a:lstStyle/>
                    <a:p>
                      <a:pPr algn="ctr"/>
                      <a:r>
                        <a:rPr lang="en-IN" dirty="0"/>
                        <a:t>2.</a:t>
                      </a:r>
                    </a:p>
                  </a:txBody>
                  <a:tcPr/>
                </a:tc>
                <a:tc>
                  <a:txBody>
                    <a:bodyPr/>
                    <a:lstStyle/>
                    <a:p>
                      <a:pPr algn="ctr"/>
                      <a:r>
                        <a:rPr lang="en-IN" dirty="0"/>
                        <a:t>4(B)</a:t>
                      </a:r>
                    </a:p>
                  </a:txBody>
                  <a:tcPr/>
                </a:tc>
                <a:tc>
                  <a:txBody>
                    <a:bodyPr/>
                    <a:lstStyle/>
                    <a:p>
                      <a:pPr algn="just"/>
                      <a:r>
                        <a:rPr lang="en-IN" dirty="0"/>
                        <a:t>Supplies made to registered person (B2B)</a:t>
                      </a:r>
                    </a:p>
                  </a:txBody>
                  <a:tcPr/>
                </a:tc>
                <a:tc>
                  <a:txBody>
                    <a:bodyPr/>
                    <a:lstStyle/>
                    <a:p>
                      <a:pPr algn="just"/>
                      <a:r>
                        <a:rPr lang="en-IN" dirty="0"/>
                        <a:t>Table 4A of GSTR-1</a:t>
                      </a:r>
                    </a:p>
                  </a:txBody>
                  <a:tcPr/>
                </a:tc>
                <a:extLst>
                  <a:ext uri="{0D108BD9-81ED-4DB2-BD59-A6C34878D82A}">
                    <a16:rowId xmlns:a16="http://schemas.microsoft.com/office/drawing/2014/main" val="4103388740"/>
                  </a:ext>
                </a:extLst>
              </a:tr>
              <a:tr h="370840">
                <a:tc>
                  <a:txBody>
                    <a:bodyPr/>
                    <a:lstStyle/>
                    <a:p>
                      <a:pPr algn="ctr"/>
                      <a:r>
                        <a:rPr lang="en-IN" dirty="0"/>
                        <a:t>3,</a:t>
                      </a:r>
                    </a:p>
                  </a:txBody>
                  <a:tcPr/>
                </a:tc>
                <a:tc>
                  <a:txBody>
                    <a:bodyPr/>
                    <a:lstStyle/>
                    <a:p>
                      <a:pPr algn="ctr"/>
                      <a:r>
                        <a:rPr lang="en-IN" dirty="0"/>
                        <a:t>4(C)</a:t>
                      </a:r>
                    </a:p>
                  </a:txBody>
                  <a:tcPr/>
                </a:tc>
                <a:tc>
                  <a:txBody>
                    <a:bodyPr/>
                    <a:lstStyle/>
                    <a:p>
                      <a:pPr algn="just"/>
                      <a:r>
                        <a:rPr lang="en-IN" dirty="0"/>
                        <a:t>Zero rated supply (Export) on payment of tax “excluding supplies to SEZ</a:t>
                      </a:r>
                    </a:p>
                  </a:txBody>
                  <a:tcPr/>
                </a:tc>
                <a:tc>
                  <a:txBody>
                    <a:bodyPr/>
                    <a:lstStyle/>
                    <a:p>
                      <a:pPr algn="just"/>
                      <a:r>
                        <a:rPr lang="en-IN" dirty="0"/>
                        <a:t>Table 6A (1) of GSTR-1</a:t>
                      </a:r>
                    </a:p>
                  </a:txBody>
                  <a:tcPr/>
                </a:tc>
                <a:extLst>
                  <a:ext uri="{0D108BD9-81ED-4DB2-BD59-A6C34878D82A}">
                    <a16:rowId xmlns:a16="http://schemas.microsoft.com/office/drawing/2014/main" val="1139083943"/>
                  </a:ext>
                </a:extLst>
              </a:tr>
            </a:tbl>
          </a:graphicData>
        </a:graphic>
      </p:graphicFrame>
    </p:spTree>
    <p:extLst>
      <p:ext uri="{BB962C8B-B14F-4D97-AF65-F5344CB8AC3E}">
        <p14:creationId xmlns:p14="http://schemas.microsoft.com/office/powerpoint/2010/main" val="2015421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235AF-5839-C7A6-C307-A82F84A601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1BF02F-32AC-DA89-A330-376370C88B8D}"/>
              </a:ext>
            </a:extLst>
          </p:cNvPr>
          <p:cNvSpPr>
            <a:spLocks noGrp="1"/>
          </p:cNvSpPr>
          <p:nvPr>
            <p:ph idx="1"/>
          </p:nvPr>
        </p:nvSpPr>
        <p:spPr>
          <a:xfrm>
            <a:off x="913795" y="206477"/>
            <a:ext cx="10353762" cy="6371303"/>
          </a:xfrm>
        </p:spPr>
        <p:txBody>
          <a:bodyPr>
            <a:normAutofit/>
          </a:bodyPr>
          <a:lstStyle/>
          <a:p>
            <a:pPr marL="0" indent="0">
              <a:buNone/>
            </a:pPr>
            <a:r>
              <a:rPr lang="en-IN" dirty="0"/>
              <a:t>A</a:t>
            </a:r>
          </a:p>
        </p:txBody>
      </p:sp>
      <p:graphicFrame>
        <p:nvGraphicFramePr>
          <p:cNvPr id="4" name="Table 3">
            <a:extLst>
              <a:ext uri="{FF2B5EF4-FFF2-40B4-BE49-F238E27FC236}">
                <a16:creationId xmlns:a16="http://schemas.microsoft.com/office/drawing/2014/main" id="{B600A4B5-0213-21FB-A1C3-A5B0E44A1EA4}"/>
              </a:ext>
            </a:extLst>
          </p:cNvPr>
          <p:cNvGraphicFramePr>
            <a:graphicFrameLocks noGrp="1"/>
          </p:cNvGraphicFramePr>
          <p:nvPr>
            <p:extLst>
              <p:ext uri="{D42A27DB-BD31-4B8C-83A1-F6EECF244321}">
                <p14:modId xmlns:p14="http://schemas.microsoft.com/office/powerpoint/2010/main" val="3676799729"/>
              </p:ext>
            </p:extLst>
          </p:nvPr>
        </p:nvGraphicFramePr>
        <p:xfrm>
          <a:off x="913795" y="280220"/>
          <a:ext cx="10258111" cy="5775960"/>
        </p:xfrm>
        <a:graphic>
          <a:graphicData uri="http://schemas.openxmlformats.org/drawingml/2006/table">
            <a:tbl>
              <a:tblPr firstRow="1" bandRow="1">
                <a:tableStyleId>{912C8C85-51F0-491E-9774-3900AFEF0FD7}</a:tableStyleId>
              </a:tblPr>
              <a:tblGrid>
                <a:gridCol w="934812">
                  <a:extLst>
                    <a:ext uri="{9D8B030D-6E8A-4147-A177-3AD203B41FA5}">
                      <a16:colId xmlns:a16="http://schemas.microsoft.com/office/drawing/2014/main" val="3730422975"/>
                    </a:ext>
                  </a:extLst>
                </a:gridCol>
                <a:gridCol w="1737261">
                  <a:extLst>
                    <a:ext uri="{9D8B030D-6E8A-4147-A177-3AD203B41FA5}">
                      <a16:colId xmlns:a16="http://schemas.microsoft.com/office/drawing/2014/main" val="3724389335"/>
                    </a:ext>
                  </a:extLst>
                </a:gridCol>
                <a:gridCol w="3918818">
                  <a:extLst>
                    <a:ext uri="{9D8B030D-6E8A-4147-A177-3AD203B41FA5}">
                      <a16:colId xmlns:a16="http://schemas.microsoft.com/office/drawing/2014/main" val="3462472957"/>
                    </a:ext>
                  </a:extLst>
                </a:gridCol>
                <a:gridCol w="3667220">
                  <a:extLst>
                    <a:ext uri="{9D8B030D-6E8A-4147-A177-3AD203B41FA5}">
                      <a16:colId xmlns:a16="http://schemas.microsoft.com/office/drawing/2014/main" val="2342236154"/>
                    </a:ext>
                  </a:extLst>
                </a:gridCol>
              </a:tblGrid>
              <a:tr h="370840">
                <a:tc>
                  <a:txBody>
                    <a:bodyPr/>
                    <a:lstStyle/>
                    <a:p>
                      <a:pPr algn="ctr"/>
                      <a:r>
                        <a:rPr lang="en-IN" dirty="0"/>
                        <a:t>S. No</a:t>
                      </a:r>
                    </a:p>
                  </a:txBody>
                  <a:tcPr/>
                </a:tc>
                <a:tc>
                  <a:txBody>
                    <a:bodyPr/>
                    <a:lstStyle/>
                    <a:p>
                      <a:pPr algn="ctr"/>
                      <a:r>
                        <a:rPr lang="en-IN" dirty="0"/>
                        <a:t>Table No</a:t>
                      </a:r>
                    </a:p>
                  </a:txBody>
                  <a:tcPr/>
                </a:tc>
                <a:tc>
                  <a:txBody>
                    <a:bodyPr/>
                    <a:lstStyle/>
                    <a:p>
                      <a:pPr algn="ctr"/>
                      <a:r>
                        <a:rPr lang="en-IN" dirty="0"/>
                        <a:t>Description</a:t>
                      </a:r>
                    </a:p>
                  </a:txBody>
                  <a:tcPr/>
                </a:tc>
                <a:tc>
                  <a:txBody>
                    <a:bodyPr/>
                    <a:lstStyle/>
                    <a:p>
                      <a:pPr algn="ctr"/>
                      <a:r>
                        <a:rPr lang="en-IN" dirty="0"/>
                        <a:t>From where figure is derived</a:t>
                      </a:r>
                    </a:p>
                  </a:txBody>
                  <a:tcPr/>
                </a:tc>
                <a:extLst>
                  <a:ext uri="{0D108BD9-81ED-4DB2-BD59-A6C34878D82A}">
                    <a16:rowId xmlns:a16="http://schemas.microsoft.com/office/drawing/2014/main" val="3217711486"/>
                  </a:ext>
                </a:extLst>
              </a:tr>
              <a:tr h="370840">
                <a:tc>
                  <a:txBody>
                    <a:bodyPr/>
                    <a:lstStyle/>
                    <a:p>
                      <a:pPr algn="ctr"/>
                      <a:r>
                        <a:rPr lang="en-IN" dirty="0"/>
                        <a:t>4.</a:t>
                      </a:r>
                    </a:p>
                  </a:txBody>
                  <a:tcPr/>
                </a:tc>
                <a:tc>
                  <a:txBody>
                    <a:bodyPr/>
                    <a:lstStyle/>
                    <a:p>
                      <a:pPr algn="ctr"/>
                      <a:r>
                        <a:rPr lang="en-IN" dirty="0"/>
                        <a:t>4(D)</a:t>
                      </a:r>
                    </a:p>
                  </a:txBody>
                  <a:tcPr/>
                </a:tc>
                <a:tc>
                  <a:txBody>
                    <a:bodyPr/>
                    <a:lstStyle/>
                    <a:p>
                      <a:pPr algn="just"/>
                      <a:r>
                        <a:rPr lang="en-IN" dirty="0"/>
                        <a:t>Supplies to SEZ on payment of tax</a:t>
                      </a:r>
                    </a:p>
                  </a:txBody>
                  <a:tcPr/>
                </a:tc>
                <a:tc>
                  <a:txBody>
                    <a:bodyPr/>
                    <a:lstStyle/>
                    <a:p>
                      <a:pPr algn="just"/>
                      <a:r>
                        <a:rPr lang="en-IN" dirty="0"/>
                        <a:t>Table 6(B)(1) of GSTR-1</a:t>
                      </a:r>
                    </a:p>
                  </a:txBody>
                  <a:tcPr/>
                </a:tc>
                <a:extLst>
                  <a:ext uri="{0D108BD9-81ED-4DB2-BD59-A6C34878D82A}">
                    <a16:rowId xmlns:a16="http://schemas.microsoft.com/office/drawing/2014/main" val="1268917001"/>
                  </a:ext>
                </a:extLst>
              </a:tr>
              <a:tr h="370840">
                <a:tc>
                  <a:txBody>
                    <a:bodyPr/>
                    <a:lstStyle/>
                    <a:p>
                      <a:pPr algn="ctr"/>
                      <a:r>
                        <a:rPr lang="en-IN" dirty="0"/>
                        <a:t>5.</a:t>
                      </a:r>
                    </a:p>
                  </a:txBody>
                  <a:tcPr/>
                </a:tc>
                <a:tc>
                  <a:txBody>
                    <a:bodyPr/>
                    <a:lstStyle/>
                    <a:p>
                      <a:pPr algn="ctr"/>
                      <a:r>
                        <a:rPr lang="en-IN" dirty="0"/>
                        <a:t>4(E)</a:t>
                      </a:r>
                    </a:p>
                  </a:txBody>
                  <a:tcPr/>
                </a:tc>
                <a:tc>
                  <a:txBody>
                    <a:bodyPr/>
                    <a:lstStyle/>
                    <a:p>
                      <a:pPr algn="just"/>
                      <a:r>
                        <a:rPr lang="en-IN" dirty="0"/>
                        <a:t>Deemed Exports</a:t>
                      </a:r>
                    </a:p>
                  </a:txBody>
                  <a:tcPr/>
                </a:tc>
                <a:tc>
                  <a:txBody>
                    <a:bodyPr/>
                    <a:lstStyle/>
                    <a:p>
                      <a:pPr algn="just"/>
                      <a:r>
                        <a:rPr lang="en-IN" dirty="0"/>
                        <a:t>Table 6C of GSTR-1</a:t>
                      </a:r>
                    </a:p>
                  </a:txBody>
                  <a:tcPr/>
                </a:tc>
                <a:extLst>
                  <a:ext uri="{0D108BD9-81ED-4DB2-BD59-A6C34878D82A}">
                    <a16:rowId xmlns:a16="http://schemas.microsoft.com/office/drawing/2014/main" val="4103388740"/>
                  </a:ext>
                </a:extLst>
              </a:tr>
              <a:tr h="370840">
                <a:tc>
                  <a:txBody>
                    <a:bodyPr/>
                    <a:lstStyle/>
                    <a:p>
                      <a:pPr algn="ctr"/>
                      <a:r>
                        <a:rPr lang="en-IN" dirty="0"/>
                        <a:t>6.</a:t>
                      </a:r>
                    </a:p>
                  </a:txBody>
                  <a:tcPr/>
                </a:tc>
                <a:tc>
                  <a:txBody>
                    <a:bodyPr/>
                    <a:lstStyle/>
                    <a:p>
                      <a:pPr algn="ctr"/>
                      <a:r>
                        <a:rPr lang="en-IN" dirty="0"/>
                        <a:t>4(F)</a:t>
                      </a:r>
                    </a:p>
                  </a:txBody>
                  <a:tcPr/>
                </a:tc>
                <a:tc>
                  <a:txBody>
                    <a:bodyPr/>
                    <a:lstStyle/>
                    <a:p>
                      <a:pPr algn="just"/>
                      <a:r>
                        <a:rPr lang="en-IN" dirty="0"/>
                        <a:t>Advances on which tax has been paid but invoice has been not issued (not covered under (A) to (E) above)</a:t>
                      </a:r>
                    </a:p>
                  </a:txBody>
                  <a:tcPr/>
                </a:tc>
                <a:tc>
                  <a:txBody>
                    <a:bodyPr/>
                    <a:lstStyle/>
                    <a:p>
                      <a:pPr algn="just"/>
                      <a:r>
                        <a:rPr lang="en-US" dirty="0"/>
                        <a:t>Table 11(A)-Table 11(B) of GSTR-1</a:t>
                      </a:r>
                      <a:endParaRPr lang="en-IN" dirty="0"/>
                    </a:p>
                  </a:txBody>
                  <a:tcPr/>
                </a:tc>
                <a:extLst>
                  <a:ext uri="{0D108BD9-81ED-4DB2-BD59-A6C34878D82A}">
                    <a16:rowId xmlns:a16="http://schemas.microsoft.com/office/drawing/2014/main" val="1139083943"/>
                  </a:ext>
                </a:extLst>
              </a:tr>
              <a:tr h="370840">
                <a:tc>
                  <a:txBody>
                    <a:bodyPr/>
                    <a:lstStyle/>
                    <a:p>
                      <a:pPr algn="ctr"/>
                      <a:r>
                        <a:rPr lang="en-US" dirty="0"/>
                        <a:t>7.</a:t>
                      </a:r>
                      <a:endParaRPr lang="en-IN" dirty="0"/>
                    </a:p>
                  </a:txBody>
                  <a:tcPr/>
                </a:tc>
                <a:tc>
                  <a:txBody>
                    <a:bodyPr/>
                    <a:lstStyle/>
                    <a:p>
                      <a:pPr algn="ctr"/>
                      <a:r>
                        <a:rPr lang="en-US" dirty="0"/>
                        <a:t>4(G)</a:t>
                      </a:r>
                      <a:endParaRPr lang="en-IN" dirty="0"/>
                    </a:p>
                  </a:txBody>
                  <a:tcPr/>
                </a:tc>
                <a:tc>
                  <a:txBody>
                    <a:bodyPr/>
                    <a:lstStyle/>
                    <a:p>
                      <a:pPr algn="just"/>
                      <a:r>
                        <a:rPr lang="en-US" dirty="0"/>
                        <a:t>Inward supplies on which tax is to be paid on reverse charge basis</a:t>
                      </a:r>
                      <a:endParaRPr lang="en-IN" dirty="0"/>
                    </a:p>
                  </a:txBody>
                  <a:tcPr/>
                </a:tc>
                <a:tc>
                  <a:txBody>
                    <a:bodyPr/>
                    <a:lstStyle/>
                    <a:p>
                      <a:pPr algn="just"/>
                      <a:r>
                        <a:rPr lang="en-US" dirty="0"/>
                        <a:t>Table 3.1(d) of GSTR-3B</a:t>
                      </a:r>
                      <a:endParaRPr lang="en-IN" dirty="0"/>
                    </a:p>
                  </a:txBody>
                  <a:tcPr/>
                </a:tc>
                <a:extLst>
                  <a:ext uri="{0D108BD9-81ED-4DB2-BD59-A6C34878D82A}">
                    <a16:rowId xmlns:a16="http://schemas.microsoft.com/office/drawing/2014/main" val="2915772775"/>
                  </a:ext>
                </a:extLst>
              </a:tr>
              <a:tr h="370840">
                <a:tc>
                  <a:txBody>
                    <a:bodyPr/>
                    <a:lstStyle/>
                    <a:p>
                      <a:pPr algn="ctr"/>
                      <a:r>
                        <a:rPr lang="en-US" dirty="0"/>
                        <a:t>8.</a:t>
                      </a:r>
                      <a:endParaRPr lang="en-IN" dirty="0"/>
                    </a:p>
                  </a:txBody>
                  <a:tcPr/>
                </a:tc>
                <a:tc>
                  <a:txBody>
                    <a:bodyPr/>
                    <a:lstStyle/>
                    <a:p>
                      <a:pPr algn="ctr"/>
                      <a:r>
                        <a:rPr lang="en-US" dirty="0"/>
                        <a:t>4(G1)</a:t>
                      </a:r>
                      <a:endParaRPr lang="en-IN" dirty="0"/>
                    </a:p>
                  </a:txBody>
                  <a:tcPr/>
                </a:tc>
                <a:tc>
                  <a:txBody>
                    <a:bodyPr/>
                    <a:lstStyle/>
                    <a:p>
                      <a:pPr algn="just"/>
                      <a:r>
                        <a:rPr lang="en-US" dirty="0"/>
                        <a:t>Supplies on which E-commerce operator is required to pay tax as per section 9(5)</a:t>
                      </a:r>
                      <a:endParaRPr lang="en-IN" dirty="0"/>
                    </a:p>
                  </a:txBody>
                  <a:tcPr/>
                </a:tc>
                <a:tc>
                  <a:txBody>
                    <a:bodyPr/>
                    <a:lstStyle/>
                    <a:p>
                      <a:pPr algn="just"/>
                      <a:r>
                        <a:rPr lang="en-US" dirty="0"/>
                        <a:t>This table has to be reported by an e-commerce operator</a:t>
                      </a:r>
                      <a:endParaRPr lang="en-IN" dirty="0"/>
                    </a:p>
                  </a:txBody>
                  <a:tcPr/>
                </a:tc>
                <a:extLst>
                  <a:ext uri="{0D108BD9-81ED-4DB2-BD59-A6C34878D82A}">
                    <a16:rowId xmlns:a16="http://schemas.microsoft.com/office/drawing/2014/main" val="3104989608"/>
                  </a:ext>
                </a:extLst>
              </a:tr>
              <a:tr h="370840">
                <a:tc>
                  <a:txBody>
                    <a:bodyPr/>
                    <a:lstStyle/>
                    <a:p>
                      <a:pPr algn="ctr"/>
                      <a:r>
                        <a:rPr lang="en-US" dirty="0"/>
                        <a:t>9.</a:t>
                      </a:r>
                      <a:endParaRPr lang="en-IN" dirty="0"/>
                    </a:p>
                  </a:txBody>
                  <a:tcPr/>
                </a:tc>
                <a:tc>
                  <a:txBody>
                    <a:bodyPr/>
                    <a:lstStyle/>
                    <a:p>
                      <a:pPr algn="ctr"/>
                      <a:r>
                        <a:rPr lang="en-US" dirty="0"/>
                        <a:t>4(I)</a:t>
                      </a:r>
                      <a:endParaRPr lang="en-IN" dirty="0"/>
                    </a:p>
                  </a:txBody>
                  <a:tcPr/>
                </a:tc>
                <a:tc>
                  <a:txBody>
                    <a:bodyPr/>
                    <a:lstStyle/>
                    <a:p>
                      <a:pPr algn="just"/>
                      <a:r>
                        <a:rPr lang="en-US" dirty="0"/>
                        <a:t>Credit Notes issued in respect of Table 4(B) to 4(E)</a:t>
                      </a:r>
                      <a:endParaRPr lang="en-IN" dirty="0"/>
                    </a:p>
                  </a:txBody>
                  <a:tcPr/>
                </a:tc>
                <a:tc>
                  <a:txBody>
                    <a:bodyPr/>
                    <a:lstStyle/>
                    <a:p>
                      <a:pPr algn="just"/>
                      <a:r>
                        <a:rPr lang="en-US" dirty="0"/>
                        <a:t>Table 9B of GSTR-1</a:t>
                      </a:r>
                      <a:endParaRPr lang="en-IN" dirty="0"/>
                    </a:p>
                  </a:txBody>
                  <a:tcPr/>
                </a:tc>
                <a:extLst>
                  <a:ext uri="{0D108BD9-81ED-4DB2-BD59-A6C34878D82A}">
                    <a16:rowId xmlns:a16="http://schemas.microsoft.com/office/drawing/2014/main" val="108621328"/>
                  </a:ext>
                </a:extLst>
              </a:tr>
              <a:tr h="370840">
                <a:tc>
                  <a:txBody>
                    <a:bodyPr/>
                    <a:lstStyle/>
                    <a:p>
                      <a:pPr algn="ctr"/>
                      <a:r>
                        <a:rPr lang="en-US" dirty="0"/>
                        <a:t>10.</a:t>
                      </a:r>
                      <a:endParaRPr lang="en-IN" dirty="0"/>
                    </a:p>
                  </a:txBody>
                  <a:tcPr/>
                </a:tc>
                <a:tc>
                  <a:txBody>
                    <a:bodyPr/>
                    <a:lstStyle/>
                    <a:p>
                      <a:pPr algn="ctr"/>
                      <a:r>
                        <a:rPr lang="en-US" dirty="0"/>
                        <a:t>4(J)</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Credit Notes issued in respect of Table 4(B) to 4(E)</a:t>
                      </a:r>
                      <a:endParaRPr lang="en-IN" dirty="0"/>
                    </a:p>
                  </a:txBody>
                  <a:tcPr/>
                </a:tc>
                <a:tc>
                  <a:txBody>
                    <a:bodyPr/>
                    <a:lstStyle/>
                    <a:p>
                      <a:pPr algn="just"/>
                      <a:r>
                        <a:rPr lang="en-US" dirty="0"/>
                        <a:t>Table 9B of GSTR-1</a:t>
                      </a:r>
                      <a:endParaRPr lang="en-IN" dirty="0"/>
                    </a:p>
                  </a:txBody>
                  <a:tcPr/>
                </a:tc>
                <a:extLst>
                  <a:ext uri="{0D108BD9-81ED-4DB2-BD59-A6C34878D82A}">
                    <a16:rowId xmlns:a16="http://schemas.microsoft.com/office/drawing/2014/main" val="2962533667"/>
                  </a:ext>
                </a:extLst>
              </a:tr>
              <a:tr h="370840">
                <a:tc>
                  <a:txBody>
                    <a:bodyPr/>
                    <a:lstStyle/>
                    <a:p>
                      <a:pPr algn="ctr"/>
                      <a:r>
                        <a:rPr lang="en-US" dirty="0"/>
                        <a:t>11.</a:t>
                      </a:r>
                      <a:endParaRPr lang="en-IN" dirty="0"/>
                    </a:p>
                  </a:txBody>
                  <a:tcPr/>
                </a:tc>
                <a:tc>
                  <a:txBody>
                    <a:bodyPr/>
                    <a:lstStyle/>
                    <a:p>
                      <a:pPr algn="ctr"/>
                      <a:r>
                        <a:rPr lang="en-US" dirty="0"/>
                        <a:t>4(K)</a:t>
                      </a:r>
                      <a:endParaRPr lang="en-IN" dirty="0"/>
                    </a:p>
                  </a:txBody>
                  <a:tcPr/>
                </a:tc>
                <a:tc>
                  <a:txBody>
                    <a:bodyPr/>
                    <a:lstStyle/>
                    <a:p>
                      <a:pPr algn="just"/>
                      <a:r>
                        <a:rPr lang="en-US" dirty="0"/>
                        <a:t>Supplies/tax declared through amendments (+)</a:t>
                      </a:r>
                      <a:endParaRPr lang="en-IN" dirty="0"/>
                    </a:p>
                  </a:txBody>
                  <a:tcPr/>
                </a:tc>
                <a:tc>
                  <a:txBody>
                    <a:bodyPr/>
                    <a:lstStyle/>
                    <a:p>
                      <a:pPr algn="just"/>
                      <a:r>
                        <a:rPr lang="en-US" dirty="0"/>
                        <a:t>Table 9A + Table 10 of GSTR-1</a:t>
                      </a:r>
                      <a:endParaRPr lang="en-IN" dirty="0"/>
                    </a:p>
                  </a:txBody>
                  <a:tcPr/>
                </a:tc>
                <a:extLst>
                  <a:ext uri="{0D108BD9-81ED-4DB2-BD59-A6C34878D82A}">
                    <a16:rowId xmlns:a16="http://schemas.microsoft.com/office/drawing/2014/main" val="4051780050"/>
                  </a:ext>
                </a:extLst>
              </a:tr>
            </a:tbl>
          </a:graphicData>
        </a:graphic>
      </p:graphicFrame>
    </p:spTree>
    <p:extLst>
      <p:ext uri="{BB962C8B-B14F-4D97-AF65-F5344CB8AC3E}">
        <p14:creationId xmlns:p14="http://schemas.microsoft.com/office/powerpoint/2010/main" val="1476649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7851-05B4-3ED2-D6D4-511F5D40A8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0B405B-3F64-D7D8-14C6-9436DD98638E}"/>
              </a:ext>
            </a:extLst>
          </p:cNvPr>
          <p:cNvSpPr>
            <a:spLocks noGrp="1"/>
          </p:cNvSpPr>
          <p:nvPr>
            <p:ph idx="1"/>
          </p:nvPr>
        </p:nvSpPr>
        <p:spPr>
          <a:xfrm>
            <a:off x="913795" y="206477"/>
            <a:ext cx="10353762" cy="6371303"/>
          </a:xfrm>
        </p:spPr>
        <p:txBody>
          <a:bodyPr>
            <a:normAutofit/>
          </a:bodyPr>
          <a:lstStyle/>
          <a:p>
            <a:pPr marL="0" indent="0">
              <a:buNone/>
            </a:pPr>
            <a:r>
              <a:rPr lang="en-IN" dirty="0"/>
              <a:t>A</a:t>
            </a:r>
          </a:p>
        </p:txBody>
      </p:sp>
      <p:graphicFrame>
        <p:nvGraphicFramePr>
          <p:cNvPr id="4" name="Table 3">
            <a:extLst>
              <a:ext uri="{FF2B5EF4-FFF2-40B4-BE49-F238E27FC236}">
                <a16:creationId xmlns:a16="http://schemas.microsoft.com/office/drawing/2014/main" id="{0177392E-36E8-F0F8-2F8D-A47119EAEBB9}"/>
              </a:ext>
            </a:extLst>
          </p:cNvPr>
          <p:cNvGraphicFramePr>
            <a:graphicFrameLocks noGrp="1"/>
          </p:cNvGraphicFramePr>
          <p:nvPr>
            <p:extLst>
              <p:ext uri="{D42A27DB-BD31-4B8C-83A1-F6EECF244321}">
                <p14:modId xmlns:p14="http://schemas.microsoft.com/office/powerpoint/2010/main" val="2622793931"/>
              </p:ext>
            </p:extLst>
          </p:nvPr>
        </p:nvGraphicFramePr>
        <p:xfrm>
          <a:off x="913795" y="184108"/>
          <a:ext cx="10258111" cy="6141720"/>
        </p:xfrm>
        <a:graphic>
          <a:graphicData uri="http://schemas.openxmlformats.org/drawingml/2006/table">
            <a:tbl>
              <a:tblPr firstRow="1" bandRow="1">
                <a:tableStyleId>{912C8C85-51F0-491E-9774-3900AFEF0FD7}</a:tableStyleId>
              </a:tblPr>
              <a:tblGrid>
                <a:gridCol w="934812">
                  <a:extLst>
                    <a:ext uri="{9D8B030D-6E8A-4147-A177-3AD203B41FA5}">
                      <a16:colId xmlns:a16="http://schemas.microsoft.com/office/drawing/2014/main" val="3730422975"/>
                    </a:ext>
                  </a:extLst>
                </a:gridCol>
                <a:gridCol w="1737261">
                  <a:extLst>
                    <a:ext uri="{9D8B030D-6E8A-4147-A177-3AD203B41FA5}">
                      <a16:colId xmlns:a16="http://schemas.microsoft.com/office/drawing/2014/main" val="3724389335"/>
                    </a:ext>
                  </a:extLst>
                </a:gridCol>
                <a:gridCol w="3918818">
                  <a:extLst>
                    <a:ext uri="{9D8B030D-6E8A-4147-A177-3AD203B41FA5}">
                      <a16:colId xmlns:a16="http://schemas.microsoft.com/office/drawing/2014/main" val="3462472957"/>
                    </a:ext>
                  </a:extLst>
                </a:gridCol>
                <a:gridCol w="3667220">
                  <a:extLst>
                    <a:ext uri="{9D8B030D-6E8A-4147-A177-3AD203B41FA5}">
                      <a16:colId xmlns:a16="http://schemas.microsoft.com/office/drawing/2014/main" val="2342236154"/>
                    </a:ext>
                  </a:extLst>
                </a:gridCol>
              </a:tblGrid>
              <a:tr h="370840">
                <a:tc>
                  <a:txBody>
                    <a:bodyPr/>
                    <a:lstStyle/>
                    <a:p>
                      <a:pPr algn="ctr"/>
                      <a:r>
                        <a:rPr lang="en-IN" dirty="0"/>
                        <a:t>S. No</a:t>
                      </a:r>
                    </a:p>
                  </a:txBody>
                  <a:tcPr/>
                </a:tc>
                <a:tc>
                  <a:txBody>
                    <a:bodyPr/>
                    <a:lstStyle/>
                    <a:p>
                      <a:pPr algn="ctr"/>
                      <a:r>
                        <a:rPr lang="en-IN" dirty="0"/>
                        <a:t>Table No</a:t>
                      </a:r>
                    </a:p>
                  </a:txBody>
                  <a:tcPr/>
                </a:tc>
                <a:tc>
                  <a:txBody>
                    <a:bodyPr/>
                    <a:lstStyle/>
                    <a:p>
                      <a:pPr algn="ctr"/>
                      <a:r>
                        <a:rPr lang="en-IN" dirty="0"/>
                        <a:t>Description</a:t>
                      </a:r>
                    </a:p>
                  </a:txBody>
                  <a:tcPr/>
                </a:tc>
                <a:tc>
                  <a:txBody>
                    <a:bodyPr/>
                    <a:lstStyle/>
                    <a:p>
                      <a:pPr algn="ctr"/>
                      <a:r>
                        <a:rPr lang="en-IN" dirty="0"/>
                        <a:t>From where figure is derived</a:t>
                      </a:r>
                    </a:p>
                  </a:txBody>
                  <a:tcPr/>
                </a:tc>
                <a:extLst>
                  <a:ext uri="{0D108BD9-81ED-4DB2-BD59-A6C34878D82A}">
                    <a16:rowId xmlns:a16="http://schemas.microsoft.com/office/drawing/2014/main" val="3217711486"/>
                  </a:ext>
                </a:extLst>
              </a:tr>
              <a:tr h="370840">
                <a:tc>
                  <a:txBody>
                    <a:bodyPr/>
                    <a:lstStyle/>
                    <a:p>
                      <a:pPr algn="ctr"/>
                      <a:r>
                        <a:rPr lang="en-US" dirty="0"/>
                        <a:t>12.</a:t>
                      </a:r>
                      <a:endParaRPr lang="en-IN" dirty="0"/>
                    </a:p>
                  </a:txBody>
                  <a:tcPr/>
                </a:tc>
                <a:tc>
                  <a:txBody>
                    <a:bodyPr/>
                    <a:lstStyle/>
                    <a:p>
                      <a:pPr algn="ctr"/>
                      <a:r>
                        <a:rPr lang="en-US" dirty="0"/>
                        <a:t>Table 4(L)</a:t>
                      </a:r>
                      <a:endParaRPr lang="en-IN" dirty="0"/>
                    </a:p>
                  </a:txBody>
                  <a:tcPr/>
                </a:tc>
                <a:tc>
                  <a:txBody>
                    <a:bodyPr/>
                    <a:lstStyle/>
                    <a:p>
                      <a:pPr algn="just"/>
                      <a:r>
                        <a:rPr lang="en-US" dirty="0"/>
                        <a:t>Supplies/tax reduced through amendments (-)</a:t>
                      </a:r>
                      <a:endParaRPr lang="en-IN" dirty="0"/>
                    </a:p>
                  </a:txBody>
                  <a:tcPr/>
                </a:tc>
                <a:tc>
                  <a:txBody>
                    <a:bodyPr/>
                    <a:lstStyle/>
                    <a:p>
                      <a:pPr algn="just"/>
                      <a:r>
                        <a:rPr lang="en-US" dirty="0"/>
                        <a:t>Table 9A+Table 10 of GSTR-1</a:t>
                      </a:r>
                      <a:endParaRPr lang="en-IN" dirty="0"/>
                    </a:p>
                  </a:txBody>
                  <a:tcPr/>
                </a:tc>
                <a:extLst>
                  <a:ext uri="{0D108BD9-81ED-4DB2-BD59-A6C34878D82A}">
                    <a16:rowId xmlns:a16="http://schemas.microsoft.com/office/drawing/2014/main" val="1268917001"/>
                  </a:ext>
                </a:extLst>
              </a:tr>
              <a:tr h="370840">
                <a:tc>
                  <a:txBody>
                    <a:bodyPr/>
                    <a:lstStyle/>
                    <a:p>
                      <a:pPr algn="ctr"/>
                      <a:r>
                        <a:rPr lang="en-US" dirty="0"/>
                        <a:t>13.</a:t>
                      </a:r>
                      <a:endParaRPr lang="en-IN" dirty="0"/>
                    </a:p>
                  </a:txBody>
                  <a:tcPr/>
                </a:tc>
                <a:tc>
                  <a:txBody>
                    <a:bodyPr/>
                    <a:lstStyle/>
                    <a:p>
                      <a:pPr algn="ctr"/>
                      <a:r>
                        <a:rPr lang="en-US" dirty="0"/>
                        <a:t>Table 5(A)</a:t>
                      </a:r>
                      <a:endParaRPr lang="en-IN" dirty="0"/>
                    </a:p>
                  </a:txBody>
                  <a:tcPr/>
                </a:tc>
                <a:tc>
                  <a:txBody>
                    <a:bodyPr/>
                    <a:lstStyle/>
                    <a:p>
                      <a:pPr algn="just"/>
                      <a:r>
                        <a:rPr lang="en-US" dirty="0"/>
                        <a:t>Zero rated supply (Export) without payment of tax</a:t>
                      </a:r>
                      <a:endParaRPr lang="en-IN" dirty="0"/>
                    </a:p>
                  </a:txBody>
                  <a:tcPr/>
                </a:tc>
                <a:tc>
                  <a:txBody>
                    <a:bodyPr/>
                    <a:lstStyle/>
                    <a:p>
                      <a:pPr algn="just"/>
                      <a:r>
                        <a:rPr lang="en-US" dirty="0"/>
                        <a:t>Table 6A of GSTR-1</a:t>
                      </a:r>
                      <a:endParaRPr lang="en-IN" dirty="0"/>
                    </a:p>
                  </a:txBody>
                  <a:tcPr/>
                </a:tc>
                <a:extLst>
                  <a:ext uri="{0D108BD9-81ED-4DB2-BD59-A6C34878D82A}">
                    <a16:rowId xmlns:a16="http://schemas.microsoft.com/office/drawing/2014/main" val="4103388740"/>
                  </a:ext>
                </a:extLst>
              </a:tr>
              <a:tr h="370840">
                <a:tc>
                  <a:txBody>
                    <a:bodyPr/>
                    <a:lstStyle/>
                    <a:p>
                      <a:pPr algn="ctr"/>
                      <a:r>
                        <a:rPr lang="en-US" dirty="0"/>
                        <a:t>14.</a:t>
                      </a:r>
                      <a:endParaRPr lang="en-IN" dirty="0"/>
                    </a:p>
                  </a:txBody>
                  <a:tcPr/>
                </a:tc>
                <a:tc>
                  <a:txBody>
                    <a:bodyPr/>
                    <a:lstStyle/>
                    <a:p>
                      <a:pPr algn="ctr"/>
                      <a:r>
                        <a:rPr lang="en-US" dirty="0"/>
                        <a:t>Table 5(B)</a:t>
                      </a:r>
                      <a:endParaRPr lang="en-IN" dirty="0"/>
                    </a:p>
                  </a:txBody>
                  <a:tcPr/>
                </a:tc>
                <a:tc>
                  <a:txBody>
                    <a:bodyPr/>
                    <a:lstStyle/>
                    <a:p>
                      <a:pPr algn="just"/>
                      <a:r>
                        <a:rPr lang="en-US" dirty="0"/>
                        <a:t>Supply to SEZ without payment of tax</a:t>
                      </a:r>
                      <a:endParaRPr lang="en-IN" dirty="0"/>
                    </a:p>
                  </a:txBody>
                  <a:tcPr/>
                </a:tc>
                <a:tc>
                  <a:txBody>
                    <a:bodyPr/>
                    <a:lstStyle/>
                    <a:p>
                      <a:pPr algn="just"/>
                      <a:r>
                        <a:rPr lang="en-US" dirty="0"/>
                        <a:t>Table 6B of GSTR-1</a:t>
                      </a:r>
                      <a:endParaRPr lang="en-IN" dirty="0"/>
                    </a:p>
                  </a:txBody>
                  <a:tcPr/>
                </a:tc>
                <a:extLst>
                  <a:ext uri="{0D108BD9-81ED-4DB2-BD59-A6C34878D82A}">
                    <a16:rowId xmlns:a16="http://schemas.microsoft.com/office/drawing/2014/main" val="1139083943"/>
                  </a:ext>
                </a:extLst>
              </a:tr>
              <a:tr h="370840">
                <a:tc>
                  <a:txBody>
                    <a:bodyPr/>
                    <a:lstStyle/>
                    <a:p>
                      <a:pPr algn="ctr"/>
                      <a:r>
                        <a:rPr lang="en-US" dirty="0"/>
                        <a:t>15.</a:t>
                      </a:r>
                      <a:endParaRPr lang="en-IN" dirty="0"/>
                    </a:p>
                  </a:txBody>
                  <a:tcPr/>
                </a:tc>
                <a:tc>
                  <a:txBody>
                    <a:bodyPr/>
                    <a:lstStyle/>
                    <a:p>
                      <a:pPr algn="ctr"/>
                      <a:r>
                        <a:rPr lang="en-US" dirty="0"/>
                        <a:t>Table 5(C)</a:t>
                      </a:r>
                      <a:endParaRPr lang="en-IN" dirty="0"/>
                    </a:p>
                  </a:txBody>
                  <a:tcPr/>
                </a:tc>
                <a:tc>
                  <a:txBody>
                    <a:bodyPr/>
                    <a:lstStyle/>
                    <a:p>
                      <a:pPr algn="just"/>
                      <a:r>
                        <a:rPr lang="en-US" dirty="0"/>
                        <a:t>Supplies on which tax is to be paid by the recipient on reverse charge basis</a:t>
                      </a:r>
                      <a:endParaRPr lang="en-IN" dirty="0"/>
                    </a:p>
                  </a:txBody>
                  <a:tcPr/>
                </a:tc>
                <a:tc>
                  <a:txBody>
                    <a:bodyPr/>
                    <a:lstStyle/>
                    <a:p>
                      <a:pPr algn="just"/>
                      <a:r>
                        <a:rPr lang="en-US" dirty="0"/>
                        <a:t>It has to be reported by the registered person</a:t>
                      </a:r>
                      <a:endParaRPr lang="en-IN" dirty="0"/>
                    </a:p>
                  </a:txBody>
                  <a:tcPr/>
                </a:tc>
                <a:extLst>
                  <a:ext uri="{0D108BD9-81ED-4DB2-BD59-A6C34878D82A}">
                    <a16:rowId xmlns:a16="http://schemas.microsoft.com/office/drawing/2014/main" val="2915772775"/>
                  </a:ext>
                </a:extLst>
              </a:tr>
              <a:tr h="370840">
                <a:tc>
                  <a:txBody>
                    <a:bodyPr/>
                    <a:lstStyle/>
                    <a:p>
                      <a:pPr algn="ctr"/>
                      <a:r>
                        <a:rPr lang="en-US" dirty="0"/>
                        <a:t>16.</a:t>
                      </a:r>
                      <a:endParaRPr lang="en-IN" dirty="0"/>
                    </a:p>
                  </a:txBody>
                  <a:tcPr/>
                </a:tc>
                <a:tc>
                  <a:txBody>
                    <a:bodyPr/>
                    <a:lstStyle/>
                    <a:p>
                      <a:pPr algn="ctr"/>
                      <a:r>
                        <a:rPr lang="en-US" dirty="0"/>
                        <a:t>Table 5(C1)</a:t>
                      </a:r>
                      <a:endParaRPr lang="en-IN" dirty="0"/>
                    </a:p>
                  </a:txBody>
                  <a:tcPr/>
                </a:tc>
                <a:tc>
                  <a:txBody>
                    <a:bodyPr/>
                    <a:lstStyle/>
                    <a:p>
                      <a:pPr algn="just"/>
                      <a:r>
                        <a:rPr lang="en-US" dirty="0"/>
                        <a:t>Supplies on which tax is to be paid by e-commerce operators as per Section 9(5) – supplier to report</a:t>
                      </a:r>
                      <a:endParaRPr lang="en-IN" dirty="0"/>
                    </a:p>
                  </a:txBody>
                  <a:tcPr/>
                </a:tc>
                <a:tc>
                  <a:txBody>
                    <a:bodyPr/>
                    <a:lstStyle/>
                    <a:p>
                      <a:pPr algn="just"/>
                      <a:r>
                        <a:rPr lang="en-US" dirty="0"/>
                        <a:t>To be reported by the supplier and derived from table 14(b) of GSTR-1</a:t>
                      </a:r>
                      <a:endParaRPr lang="en-IN" dirty="0"/>
                    </a:p>
                  </a:txBody>
                  <a:tcPr/>
                </a:tc>
                <a:extLst>
                  <a:ext uri="{0D108BD9-81ED-4DB2-BD59-A6C34878D82A}">
                    <a16:rowId xmlns:a16="http://schemas.microsoft.com/office/drawing/2014/main" val="3104989608"/>
                  </a:ext>
                </a:extLst>
              </a:tr>
              <a:tr h="370840">
                <a:tc>
                  <a:txBody>
                    <a:bodyPr/>
                    <a:lstStyle/>
                    <a:p>
                      <a:pPr algn="ctr"/>
                      <a:r>
                        <a:rPr lang="en-US" dirty="0"/>
                        <a:t>17.</a:t>
                      </a:r>
                      <a:endParaRPr lang="en-IN" dirty="0"/>
                    </a:p>
                  </a:txBody>
                  <a:tcPr/>
                </a:tc>
                <a:tc>
                  <a:txBody>
                    <a:bodyPr/>
                    <a:lstStyle/>
                    <a:p>
                      <a:pPr algn="ctr"/>
                      <a:r>
                        <a:rPr lang="en-US" dirty="0"/>
                        <a:t>Table 5(D)</a:t>
                      </a:r>
                      <a:endParaRPr lang="en-IN" dirty="0"/>
                    </a:p>
                  </a:txBody>
                  <a:tcPr/>
                </a:tc>
                <a:tc>
                  <a:txBody>
                    <a:bodyPr/>
                    <a:lstStyle/>
                    <a:p>
                      <a:pPr algn="just"/>
                      <a:r>
                        <a:rPr lang="en-US" dirty="0"/>
                        <a:t>Exempted</a:t>
                      </a:r>
                      <a:endParaRPr lang="en-IN" dirty="0"/>
                    </a:p>
                  </a:txBody>
                  <a:tcPr/>
                </a:tc>
                <a:tc>
                  <a:txBody>
                    <a:bodyPr/>
                    <a:lstStyle/>
                    <a:p>
                      <a:pPr algn="just"/>
                      <a:r>
                        <a:rPr lang="en-US" dirty="0"/>
                        <a:t>Table 8B of GSTR-1</a:t>
                      </a:r>
                      <a:endParaRPr lang="en-IN" dirty="0"/>
                    </a:p>
                  </a:txBody>
                  <a:tcPr/>
                </a:tc>
                <a:extLst>
                  <a:ext uri="{0D108BD9-81ED-4DB2-BD59-A6C34878D82A}">
                    <a16:rowId xmlns:a16="http://schemas.microsoft.com/office/drawing/2014/main" val="108621328"/>
                  </a:ext>
                </a:extLst>
              </a:tr>
              <a:tr h="370840">
                <a:tc>
                  <a:txBody>
                    <a:bodyPr/>
                    <a:lstStyle/>
                    <a:p>
                      <a:pPr algn="ctr"/>
                      <a:r>
                        <a:rPr lang="en-US" dirty="0"/>
                        <a:t>18.</a:t>
                      </a:r>
                      <a:endParaRPr lang="en-IN" dirty="0"/>
                    </a:p>
                  </a:txBody>
                  <a:tcPr/>
                </a:tc>
                <a:tc>
                  <a:txBody>
                    <a:bodyPr/>
                    <a:lstStyle/>
                    <a:p>
                      <a:pPr algn="ctr"/>
                      <a:r>
                        <a:rPr lang="en-US" dirty="0"/>
                        <a:t>Table 5(E)</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Nil rated</a:t>
                      </a:r>
                      <a:endParaRPr lang="en-IN" dirty="0"/>
                    </a:p>
                  </a:txBody>
                  <a:tcPr/>
                </a:tc>
                <a:tc>
                  <a:txBody>
                    <a:bodyPr/>
                    <a:lstStyle/>
                    <a:p>
                      <a:pPr algn="just"/>
                      <a:r>
                        <a:rPr lang="en-US" dirty="0"/>
                        <a:t>Table 8A of GSTR-1</a:t>
                      </a:r>
                      <a:endParaRPr lang="en-IN" dirty="0"/>
                    </a:p>
                  </a:txBody>
                  <a:tcPr/>
                </a:tc>
                <a:extLst>
                  <a:ext uri="{0D108BD9-81ED-4DB2-BD59-A6C34878D82A}">
                    <a16:rowId xmlns:a16="http://schemas.microsoft.com/office/drawing/2014/main" val="2962533667"/>
                  </a:ext>
                </a:extLst>
              </a:tr>
              <a:tr h="370840">
                <a:tc>
                  <a:txBody>
                    <a:bodyPr/>
                    <a:lstStyle/>
                    <a:p>
                      <a:pPr algn="ctr"/>
                      <a:r>
                        <a:rPr lang="en-US" dirty="0"/>
                        <a:t>19.</a:t>
                      </a:r>
                      <a:endParaRPr lang="en-IN" dirty="0"/>
                    </a:p>
                  </a:txBody>
                  <a:tcPr/>
                </a:tc>
                <a:tc>
                  <a:txBody>
                    <a:bodyPr/>
                    <a:lstStyle/>
                    <a:p>
                      <a:pPr algn="ctr"/>
                      <a:r>
                        <a:rPr lang="en-US" dirty="0"/>
                        <a:t>Table 5(F)</a:t>
                      </a:r>
                      <a:endParaRPr lang="en-IN" dirty="0"/>
                    </a:p>
                  </a:txBody>
                  <a:tcPr/>
                </a:tc>
                <a:tc>
                  <a:txBody>
                    <a:bodyPr/>
                    <a:lstStyle/>
                    <a:p>
                      <a:pPr algn="just"/>
                      <a:r>
                        <a:rPr lang="en-US" dirty="0"/>
                        <a:t>Non – GST Supply (includes “no supply”)</a:t>
                      </a:r>
                      <a:endParaRPr lang="en-IN" dirty="0"/>
                    </a:p>
                  </a:txBody>
                  <a:tcPr/>
                </a:tc>
                <a:tc>
                  <a:txBody>
                    <a:bodyPr/>
                    <a:lstStyle/>
                    <a:p>
                      <a:pPr algn="just"/>
                      <a:r>
                        <a:rPr lang="en-US" dirty="0"/>
                        <a:t>Table 8C of GSTR-1</a:t>
                      </a:r>
                      <a:endParaRPr lang="en-IN" dirty="0"/>
                    </a:p>
                  </a:txBody>
                  <a:tcPr/>
                </a:tc>
                <a:extLst>
                  <a:ext uri="{0D108BD9-81ED-4DB2-BD59-A6C34878D82A}">
                    <a16:rowId xmlns:a16="http://schemas.microsoft.com/office/drawing/2014/main" val="4051780050"/>
                  </a:ext>
                </a:extLst>
              </a:tr>
              <a:tr h="370840">
                <a:tc>
                  <a:txBody>
                    <a:bodyPr/>
                    <a:lstStyle/>
                    <a:p>
                      <a:pPr algn="ctr"/>
                      <a:r>
                        <a:rPr lang="en-US" dirty="0"/>
                        <a:t>20</a:t>
                      </a:r>
                      <a:endParaRPr lang="en-IN" dirty="0"/>
                    </a:p>
                  </a:txBody>
                  <a:tcPr/>
                </a:tc>
                <a:tc>
                  <a:txBody>
                    <a:bodyPr/>
                    <a:lstStyle/>
                    <a:p>
                      <a:pPr algn="ctr"/>
                      <a:r>
                        <a:rPr lang="en-US" dirty="0"/>
                        <a:t>Table 5(H)</a:t>
                      </a:r>
                      <a:endParaRPr lang="en-IN" dirty="0"/>
                    </a:p>
                  </a:txBody>
                  <a:tcPr/>
                </a:tc>
                <a:tc>
                  <a:txBody>
                    <a:bodyPr/>
                    <a:lstStyle/>
                    <a:p>
                      <a:pPr algn="just"/>
                      <a:r>
                        <a:rPr lang="en-US" dirty="0"/>
                        <a:t>Credit note issued in respect of transactions in table 5(A) to 5(F)</a:t>
                      </a:r>
                      <a:endParaRPr lang="en-IN" dirty="0"/>
                    </a:p>
                  </a:txBody>
                  <a:tcPr/>
                </a:tc>
                <a:tc>
                  <a:txBody>
                    <a:bodyPr/>
                    <a:lstStyle/>
                    <a:p>
                      <a:pPr algn="just"/>
                      <a:r>
                        <a:rPr lang="en-US" dirty="0"/>
                        <a:t>User input</a:t>
                      </a:r>
                      <a:endParaRPr lang="en-IN" dirty="0"/>
                    </a:p>
                  </a:txBody>
                  <a:tcPr/>
                </a:tc>
                <a:extLst>
                  <a:ext uri="{0D108BD9-81ED-4DB2-BD59-A6C34878D82A}">
                    <a16:rowId xmlns:a16="http://schemas.microsoft.com/office/drawing/2014/main" val="3164229532"/>
                  </a:ext>
                </a:extLst>
              </a:tr>
            </a:tbl>
          </a:graphicData>
        </a:graphic>
      </p:graphicFrame>
    </p:spTree>
    <p:extLst>
      <p:ext uri="{BB962C8B-B14F-4D97-AF65-F5344CB8AC3E}">
        <p14:creationId xmlns:p14="http://schemas.microsoft.com/office/powerpoint/2010/main" val="4158115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AA3FB-D46E-3F91-D214-6381164DE8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CFEBFA-0755-C97A-A288-18E2C16AAEAA}"/>
              </a:ext>
            </a:extLst>
          </p:cNvPr>
          <p:cNvSpPr>
            <a:spLocks noGrp="1"/>
          </p:cNvSpPr>
          <p:nvPr>
            <p:ph idx="1"/>
          </p:nvPr>
        </p:nvSpPr>
        <p:spPr>
          <a:xfrm>
            <a:off x="913795" y="206477"/>
            <a:ext cx="10353762" cy="6371303"/>
          </a:xfrm>
        </p:spPr>
        <p:txBody>
          <a:bodyPr>
            <a:normAutofit/>
          </a:bodyPr>
          <a:lstStyle/>
          <a:p>
            <a:pPr marL="0" indent="0">
              <a:buNone/>
            </a:pPr>
            <a:r>
              <a:rPr lang="en-IN" dirty="0"/>
              <a:t>A</a:t>
            </a:r>
          </a:p>
        </p:txBody>
      </p:sp>
      <p:graphicFrame>
        <p:nvGraphicFramePr>
          <p:cNvPr id="4" name="Table 3">
            <a:extLst>
              <a:ext uri="{FF2B5EF4-FFF2-40B4-BE49-F238E27FC236}">
                <a16:creationId xmlns:a16="http://schemas.microsoft.com/office/drawing/2014/main" id="{AB5F1B2B-26D0-F385-30F2-CCFE5E7F4ABB}"/>
              </a:ext>
            </a:extLst>
          </p:cNvPr>
          <p:cNvGraphicFramePr>
            <a:graphicFrameLocks noGrp="1"/>
          </p:cNvGraphicFramePr>
          <p:nvPr>
            <p:extLst>
              <p:ext uri="{D42A27DB-BD31-4B8C-83A1-F6EECF244321}">
                <p14:modId xmlns:p14="http://schemas.microsoft.com/office/powerpoint/2010/main" val="1720698881"/>
              </p:ext>
            </p:extLst>
          </p:nvPr>
        </p:nvGraphicFramePr>
        <p:xfrm>
          <a:off x="913795" y="280220"/>
          <a:ext cx="10258111" cy="5857240"/>
        </p:xfrm>
        <a:graphic>
          <a:graphicData uri="http://schemas.openxmlformats.org/drawingml/2006/table">
            <a:tbl>
              <a:tblPr firstRow="1" bandRow="1">
                <a:tableStyleId>{912C8C85-51F0-491E-9774-3900AFEF0FD7}</a:tableStyleId>
              </a:tblPr>
              <a:tblGrid>
                <a:gridCol w="934812">
                  <a:extLst>
                    <a:ext uri="{9D8B030D-6E8A-4147-A177-3AD203B41FA5}">
                      <a16:colId xmlns:a16="http://schemas.microsoft.com/office/drawing/2014/main" val="3730422975"/>
                    </a:ext>
                  </a:extLst>
                </a:gridCol>
                <a:gridCol w="1737261">
                  <a:extLst>
                    <a:ext uri="{9D8B030D-6E8A-4147-A177-3AD203B41FA5}">
                      <a16:colId xmlns:a16="http://schemas.microsoft.com/office/drawing/2014/main" val="3724389335"/>
                    </a:ext>
                  </a:extLst>
                </a:gridCol>
                <a:gridCol w="3918818">
                  <a:extLst>
                    <a:ext uri="{9D8B030D-6E8A-4147-A177-3AD203B41FA5}">
                      <a16:colId xmlns:a16="http://schemas.microsoft.com/office/drawing/2014/main" val="3462472957"/>
                    </a:ext>
                  </a:extLst>
                </a:gridCol>
                <a:gridCol w="3667220">
                  <a:extLst>
                    <a:ext uri="{9D8B030D-6E8A-4147-A177-3AD203B41FA5}">
                      <a16:colId xmlns:a16="http://schemas.microsoft.com/office/drawing/2014/main" val="2342236154"/>
                    </a:ext>
                  </a:extLst>
                </a:gridCol>
              </a:tblGrid>
              <a:tr h="370840">
                <a:tc>
                  <a:txBody>
                    <a:bodyPr/>
                    <a:lstStyle/>
                    <a:p>
                      <a:pPr algn="ctr"/>
                      <a:r>
                        <a:rPr lang="en-IN" dirty="0"/>
                        <a:t>S. No</a:t>
                      </a:r>
                    </a:p>
                  </a:txBody>
                  <a:tcPr/>
                </a:tc>
                <a:tc>
                  <a:txBody>
                    <a:bodyPr/>
                    <a:lstStyle/>
                    <a:p>
                      <a:pPr algn="ctr"/>
                      <a:r>
                        <a:rPr lang="en-IN" dirty="0"/>
                        <a:t>Table No</a:t>
                      </a:r>
                    </a:p>
                  </a:txBody>
                  <a:tcPr/>
                </a:tc>
                <a:tc>
                  <a:txBody>
                    <a:bodyPr/>
                    <a:lstStyle/>
                    <a:p>
                      <a:pPr algn="ctr"/>
                      <a:r>
                        <a:rPr lang="en-IN" dirty="0"/>
                        <a:t>Description</a:t>
                      </a:r>
                    </a:p>
                  </a:txBody>
                  <a:tcPr/>
                </a:tc>
                <a:tc>
                  <a:txBody>
                    <a:bodyPr/>
                    <a:lstStyle/>
                    <a:p>
                      <a:pPr algn="ctr"/>
                      <a:r>
                        <a:rPr lang="en-IN" dirty="0"/>
                        <a:t>From where figure is derived</a:t>
                      </a:r>
                    </a:p>
                  </a:txBody>
                  <a:tcPr/>
                </a:tc>
                <a:extLst>
                  <a:ext uri="{0D108BD9-81ED-4DB2-BD59-A6C34878D82A}">
                    <a16:rowId xmlns:a16="http://schemas.microsoft.com/office/drawing/2014/main" val="3217711486"/>
                  </a:ext>
                </a:extLst>
              </a:tr>
              <a:tr h="370840">
                <a:tc>
                  <a:txBody>
                    <a:bodyPr/>
                    <a:lstStyle/>
                    <a:p>
                      <a:pPr algn="ctr"/>
                      <a:r>
                        <a:rPr lang="en-US" dirty="0"/>
                        <a:t>21.</a:t>
                      </a:r>
                      <a:endParaRPr lang="en-IN" dirty="0"/>
                    </a:p>
                  </a:txBody>
                  <a:tcPr/>
                </a:tc>
                <a:tc>
                  <a:txBody>
                    <a:bodyPr/>
                    <a:lstStyle/>
                    <a:p>
                      <a:pPr algn="ctr"/>
                      <a:r>
                        <a:rPr lang="en-US" dirty="0"/>
                        <a:t>Table 5(I)</a:t>
                      </a:r>
                      <a:endParaRPr lang="en-IN" dirty="0"/>
                    </a:p>
                  </a:txBody>
                  <a:tcPr/>
                </a:tc>
                <a:tc>
                  <a:txBody>
                    <a:bodyPr/>
                    <a:lstStyle/>
                    <a:p>
                      <a:pPr algn="just"/>
                      <a:r>
                        <a:rPr lang="en-US" dirty="0"/>
                        <a:t>Debit Notes issued in respect of transactions in Table 5(A) to 5(F)</a:t>
                      </a:r>
                      <a:endParaRPr lang="en-IN" dirty="0"/>
                    </a:p>
                  </a:txBody>
                  <a:tcPr/>
                </a:tc>
                <a:tc>
                  <a:txBody>
                    <a:bodyPr/>
                    <a:lstStyle/>
                    <a:p>
                      <a:pPr algn="just"/>
                      <a:r>
                        <a:rPr lang="en-US" dirty="0"/>
                        <a:t>User Input</a:t>
                      </a:r>
                      <a:endParaRPr lang="en-IN" dirty="0"/>
                    </a:p>
                  </a:txBody>
                  <a:tcPr/>
                </a:tc>
                <a:extLst>
                  <a:ext uri="{0D108BD9-81ED-4DB2-BD59-A6C34878D82A}">
                    <a16:rowId xmlns:a16="http://schemas.microsoft.com/office/drawing/2014/main" val="1268917001"/>
                  </a:ext>
                </a:extLst>
              </a:tr>
              <a:tr h="370840">
                <a:tc>
                  <a:txBody>
                    <a:bodyPr/>
                    <a:lstStyle/>
                    <a:p>
                      <a:pPr algn="ctr"/>
                      <a:r>
                        <a:rPr lang="en-US" dirty="0"/>
                        <a:t>22.</a:t>
                      </a:r>
                      <a:endParaRPr lang="en-IN" dirty="0"/>
                    </a:p>
                  </a:txBody>
                  <a:tcPr/>
                </a:tc>
                <a:tc>
                  <a:txBody>
                    <a:bodyPr/>
                    <a:lstStyle/>
                    <a:p>
                      <a:pPr algn="ctr"/>
                      <a:r>
                        <a:rPr lang="en-US" dirty="0"/>
                        <a:t>Table 5(J)</a:t>
                      </a:r>
                      <a:endParaRPr lang="en-IN" dirty="0"/>
                    </a:p>
                  </a:txBody>
                  <a:tcPr/>
                </a:tc>
                <a:tc>
                  <a:txBody>
                    <a:bodyPr/>
                    <a:lstStyle/>
                    <a:p>
                      <a:pPr algn="just"/>
                      <a:r>
                        <a:rPr lang="en-US" dirty="0"/>
                        <a:t>Supplies declared through amendments (+)</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User Input</a:t>
                      </a:r>
                      <a:endParaRPr lang="en-IN" dirty="0"/>
                    </a:p>
                    <a:p>
                      <a:pPr algn="just"/>
                      <a:endParaRPr lang="en-IN" dirty="0"/>
                    </a:p>
                  </a:txBody>
                  <a:tcPr/>
                </a:tc>
                <a:extLst>
                  <a:ext uri="{0D108BD9-81ED-4DB2-BD59-A6C34878D82A}">
                    <a16:rowId xmlns:a16="http://schemas.microsoft.com/office/drawing/2014/main" val="4103388740"/>
                  </a:ext>
                </a:extLst>
              </a:tr>
              <a:tr h="370840">
                <a:tc>
                  <a:txBody>
                    <a:bodyPr/>
                    <a:lstStyle/>
                    <a:p>
                      <a:pPr algn="ctr"/>
                      <a:r>
                        <a:rPr lang="en-US" dirty="0"/>
                        <a:t>23.</a:t>
                      </a:r>
                      <a:endParaRPr lang="en-IN" dirty="0"/>
                    </a:p>
                  </a:txBody>
                  <a:tcPr/>
                </a:tc>
                <a:tc>
                  <a:txBody>
                    <a:bodyPr/>
                    <a:lstStyle/>
                    <a:p>
                      <a:pPr algn="ctr"/>
                      <a:r>
                        <a:rPr lang="en-US" dirty="0"/>
                        <a:t>Table 5(K)</a:t>
                      </a:r>
                      <a:endParaRPr lang="en-IN" dirty="0"/>
                    </a:p>
                  </a:txBody>
                  <a:tcPr/>
                </a:tc>
                <a:tc>
                  <a:txBody>
                    <a:bodyPr/>
                    <a:lstStyle/>
                    <a:p>
                      <a:pPr algn="just"/>
                      <a:r>
                        <a:rPr lang="en-US" dirty="0"/>
                        <a:t>Supplies reduced through amendments (-)</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User Input</a:t>
                      </a:r>
                      <a:endParaRPr lang="en-IN" dirty="0"/>
                    </a:p>
                    <a:p>
                      <a:pPr algn="just"/>
                      <a:endParaRPr lang="en-IN" dirty="0"/>
                    </a:p>
                  </a:txBody>
                  <a:tcPr/>
                </a:tc>
                <a:extLst>
                  <a:ext uri="{0D108BD9-81ED-4DB2-BD59-A6C34878D82A}">
                    <a16:rowId xmlns:a16="http://schemas.microsoft.com/office/drawing/2014/main" val="1139083943"/>
                  </a:ext>
                </a:extLst>
              </a:tr>
              <a:tr h="370840">
                <a:tc>
                  <a:txBody>
                    <a:bodyPr/>
                    <a:lstStyle/>
                    <a:p>
                      <a:pPr algn="ctr"/>
                      <a:r>
                        <a:rPr lang="en-US" dirty="0"/>
                        <a:t>24.</a:t>
                      </a:r>
                      <a:endParaRPr lang="en-IN" dirty="0"/>
                    </a:p>
                  </a:txBody>
                  <a:tcPr/>
                </a:tc>
                <a:tc>
                  <a:txBody>
                    <a:bodyPr/>
                    <a:lstStyle/>
                    <a:p>
                      <a:pPr algn="ctr"/>
                      <a:r>
                        <a:rPr lang="en-US" dirty="0"/>
                        <a:t>Table 9</a:t>
                      </a:r>
                      <a:endParaRPr lang="en-IN" dirty="0"/>
                    </a:p>
                  </a:txBody>
                  <a:tcPr/>
                </a:tc>
                <a:tc>
                  <a:txBody>
                    <a:bodyPr/>
                    <a:lstStyle/>
                    <a:p>
                      <a:pPr algn="just"/>
                      <a:r>
                        <a:rPr lang="en-US" dirty="0"/>
                        <a:t>Details of tax paid as declared in returns filed during the financial year</a:t>
                      </a:r>
                      <a:endParaRPr lang="en-IN" dirty="0"/>
                    </a:p>
                  </a:txBody>
                  <a:tcPr/>
                </a:tc>
                <a:tc>
                  <a:txBody>
                    <a:bodyPr/>
                    <a:lstStyle/>
                    <a:p>
                      <a:pPr algn="just"/>
                      <a:r>
                        <a:rPr lang="en-US" dirty="0"/>
                        <a:t>Table 6.1(A) + Table 6.1 (B) of GSTR-3B</a:t>
                      </a:r>
                      <a:endParaRPr lang="en-IN" dirty="0"/>
                    </a:p>
                  </a:txBody>
                  <a:tcPr/>
                </a:tc>
                <a:extLst>
                  <a:ext uri="{0D108BD9-81ED-4DB2-BD59-A6C34878D82A}">
                    <a16:rowId xmlns:a16="http://schemas.microsoft.com/office/drawing/2014/main" val="2915772775"/>
                  </a:ext>
                </a:extLst>
              </a:tr>
              <a:tr h="370840">
                <a:tc>
                  <a:txBody>
                    <a:bodyPr/>
                    <a:lstStyle/>
                    <a:p>
                      <a:pPr algn="ctr"/>
                      <a:r>
                        <a:rPr lang="en-US" dirty="0"/>
                        <a:t>25.</a:t>
                      </a:r>
                      <a:endParaRPr lang="en-IN" dirty="0"/>
                    </a:p>
                  </a:txBody>
                  <a:tcPr/>
                </a:tc>
                <a:tc>
                  <a:txBody>
                    <a:bodyPr/>
                    <a:lstStyle/>
                    <a:p>
                      <a:pPr algn="ctr"/>
                      <a:r>
                        <a:rPr lang="en-US" dirty="0"/>
                        <a:t>Table 10</a:t>
                      </a:r>
                      <a:endParaRPr lang="en-IN" dirty="0"/>
                    </a:p>
                  </a:txBody>
                  <a:tcPr/>
                </a:tc>
                <a:tc>
                  <a:txBody>
                    <a:bodyPr/>
                    <a:lstStyle/>
                    <a:p>
                      <a:pPr algn="just"/>
                      <a:r>
                        <a:rPr lang="en-US" dirty="0"/>
                        <a:t>Supplies/tax declared through amendments (+) (debit notes) – declared after the financial year till the specified period</a:t>
                      </a:r>
                      <a:endParaRPr lang="en-IN" dirty="0"/>
                    </a:p>
                  </a:txBody>
                  <a:tcPr/>
                </a:tc>
                <a:tc rowSpan="2">
                  <a:txBody>
                    <a:bodyPr/>
                    <a:lstStyle/>
                    <a:p>
                      <a:pPr algn="just"/>
                      <a:r>
                        <a:rPr lang="en-US" dirty="0"/>
                        <a:t>Figures are not auto-populated in this case. The registered person has to fill the details as per the amount disclosed in GSTR-1 before the specified period but after the end of financial year</a:t>
                      </a:r>
                      <a:endParaRPr lang="en-IN" dirty="0"/>
                    </a:p>
                  </a:txBody>
                  <a:tcPr/>
                </a:tc>
                <a:extLst>
                  <a:ext uri="{0D108BD9-81ED-4DB2-BD59-A6C34878D82A}">
                    <a16:rowId xmlns:a16="http://schemas.microsoft.com/office/drawing/2014/main" val="3104989608"/>
                  </a:ext>
                </a:extLst>
              </a:tr>
              <a:tr h="370840">
                <a:tc>
                  <a:txBody>
                    <a:bodyPr/>
                    <a:lstStyle/>
                    <a:p>
                      <a:pPr algn="ctr"/>
                      <a:r>
                        <a:rPr lang="en-US" dirty="0"/>
                        <a:t>26.</a:t>
                      </a:r>
                      <a:endParaRPr lang="en-IN" dirty="0"/>
                    </a:p>
                  </a:txBody>
                  <a:tcPr/>
                </a:tc>
                <a:tc>
                  <a:txBody>
                    <a:bodyPr/>
                    <a:lstStyle/>
                    <a:p>
                      <a:pPr algn="ctr"/>
                      <a:r>
                        <a:rPr lang="en-US" dirty="0"/>
                        <a:t>Table 11</a:t>
                      </a:r>
                      <a:endParaRPr lang="en-IN"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Supplies/tax declared through amendments (-) (debit notes) – declared after the financial year till the specified period</a:t>
                      </a:r>
                      <a:endParaRPr lang="en-IN" dirty="0"/>
                    </a:p>
                    <a:p>
                      <a:pPr algn="just"/>
                      <a:endParaRPr lang="en-IN" dirty="0"/>
                    </a:p>
                  </a:txBody>
                  <a:tcPr/>
                </a:tc>
                <a:tc vMerge="1">
                  <a:txBody>
                    <a:bodyPr/>
                    <a:lstStyle/>
                    <a:p>
                      <a:pPr algn="ctr"/>
                      <a:endParaRPr lang="en-IN" dirty="0"/>
                    </a:p>
                  </a:txBody>
                  <a:tcPr/>
                </a:tc>
                <a:extLst>
                  <a:ext uri="{0D108BD9-81ED-4DB2-BD59-A6C34878D82A}">
                    <a16:rowId xmlns:a16="http://schemas.microsoft.com/office/drawing/2014/main" val="108621328"/>
                  </a:ext>
                </a:extLst>
              </a:tr>
            </a:tbl>
          </a:graphicData>
        </a:graphic>
      </p:graphicFrame>
    </p:spTree>
    <p:extLst>
      <p:ext uri="{BB962C8B-B14F-4D97-AF65-F5344CB8AC3E}">
        <p14:creationId xmlns:p14="http://schemas.microsoft.com/office/powerpoint/2010/main" val="2544079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81BD9-5511-A535-FA7E-5D2A9F991A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1DE82B-A746-9F4B-8D06-73FB645D7376}"/>
              </a:ext>
            </a:extLst>
          </p:cNvPr>
          <p:cNvSpPr>
            <a:spLocks noGrp="1"/>
          </p:cNvSpPr>
          <p:nvPr>
            <p:ph idx="1"/>
          </p:nvPr>
        </p:nvSpPr>
        <p:spPr>
          <a:xfrm>
            <a:off x="913795" y="206477"/>
            <a:ext cx="10353762" cy="6371303"/>
          </a:xfrm>
        </p:spPr>
        <p:txBody>
          <a:bodyPr>
            <a:normAutofit/>
          </a:bodyPr>
          <a:lstStyle/>
          <a:p>
            <a:pPr marL="0" indent="0">
              <a:buNone/>
            </a:pPr>
            <a:r>
              <a:rPr lang="en-IN" dirty="0"/>
              <a:t>Details of tables present in reconciliation statement relating to outward supplies</a:t>
            </a:r>
          </a:p>
        </p:txBody>
      </p:sp>
      <p:pic>
        <p:nvPicPr>
          <p:cNvPr id="5" name="Picture 4">
            <a:extLst>
              <a:ext uri="{FF2B5EF4-FFF2-40B4-BE49-F238E27FC236}">
                <a16:creationId xmlns:a16="http://schemas.microsoft.com/office/drawing/2014/main" id="{79060576-EA34-4ACD-04D6-E337F360F486}"/>
              </a:ext>
            </a:extLst>
          </p:cNvPr>
          <p:cNvPicPr>
            <a:picLocks noChangeAspect="1"/>
          </p:cNvPicPr>
          <p:nvPr/>
        </p:nvPicPr>
        <p:blipFill>
          <a:blip r:embed="rId2"/>
          <a:srcRect l="25296" t="53385" r="6791" b="4987"/>
          <a:stretch/>
        </p:blipFill>
        <p:spPr>
          <a:xfrm>
            <a:off x="913795" y="780369"/>
            <a:ext cx="10491624" cy="5669592"/>
          </a:xfrm>
          <a:prstGeom prst="rect">
            <a:avLst/>
          </a:prstGeom>
        </p:spPr>
      </p:pic>
    </p:spTree>
    <p:extLst>
      <p:ext uri="{BB962C8B-B14F-4D97-AF65-F5344CB8AC3E}">
        <p14:creationId xmlns:p14="http://schemas.microsoft.com/office/powerpoint/2010/main" val="8647116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571</TotalTime>
  <Words>2931</Words>
  <Application>Microsoft Office PowerPoint</Application>
  <PresentationFormat>Widescreen</PresentationFormat>
  <Paragraphs>485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Bookman Old Style</vt:lpstr>
      <vt:lpstr>Calibri</vt:lpstr>
      <vt:lpstr>Rockwell</vt:lpstr>
      <vt:lpstr>Damask</vt:lpstr>
      <vt:lpstr>INSIGHTS OF GSTR 9 AND 9C –outward supplies</vt:lpstr>
      <vt:lpstr>BASICS OF ANNUAL RETURN and reconciliation statement</vt:lpstr>
      <vt:lpstr>PowerPoint Presentation</vt:lpstr>
      <vt:lpstr>PowerPoint Presentation</vt:lpstr>
      <vt:lpstr>VARIOUS TABLES IN GSTR-9 AND GSTR-9C RELATING TO OUTWARD SUPPLIES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RAKESH KUMAR SINHA</dc:creator>
  <cp:lastModifiedBy>RAKESH KUMAR SINHA</cp:lastModifiedBy>
  <cp:revision>28</cp:revision>
  <dcterms:created xsi:type="dcterms:W3CDTF">2024-12-09T14:08:34Z</dcterms:created>
  <dcterms:modified xsi:type="dcterms:W3CDTF">2024-12-13T07:58:27Z</dcterms:modified>
</cp:coreProperties>
</file>