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88" r:id="rId4"/>
    <p:sldId id="284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9" r:id="rId23"/>
    <p:sldId id="285" r:id="rId24"/>
    <p:sldId id="286" r:id="rId25"/>
    <p:sldId id="274" r:id="rId26"/>
    <p:sldId id="275" r:id="rId27"/>
    <p:sldId id="276" r:id="rId28"/>
    <p:sldId id="289" r:id="rId29"/>
    <p:sldId id="277" r:id="rId30"/>
    <p:sldId id="278" r:id="rId31"/>
    <p:sldId id="280" r:id="rId32"/>
    <p:sldId id="281" r:id="rId33"/>
    <p:sldId id="282" r:id="rId34"/>
    <p:sldId id="28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2368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0258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6063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5161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3374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6408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4650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5428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3375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3349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6360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918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4679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3215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0590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3204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B8596-F54C-42D8-A3A9-A97729C5F20A}" type="datetimeFigureOut">
              <a:rPr lang="en-IN" smtClean="0"/>
              <a:t>30-08-2024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ED9FE7-9D94-446B-A805-6E771589EF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441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cai.org/post/peer-review-mandate-roll-out-revise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resource.cdn.icai.org/72026prb57960-pform1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prb.peerreviewers@icai.in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mailto:peerreviewboard@icai.in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63702"/>
            <a:ext cx="7766936" cy="1646302"/>
          </a:xfrm>
        </p:spPr>
        <p:txBody>
          <a:bodyPr/>
          <a:lstStyle/>
          <a:p>
            <a:pPr algn="l"/>
            <a:r>
              <a:rPr lang="en-US" sz="4400" b="1" dirty="0" smtClean="0">
                <a:solidFill>
                  <a:srgbClr val="FF0000"/>
                </a:solidFill>
              </a:rPr>
              <a:t>Get Ready for Peer Review</a:t>
            </a:r>
            <a:endParaRPr lang="en-IN" sz="44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832016"/>
            <a:ext cx="9328484" cy="291907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 smtClean="0"/>
              <a:t>By</a:t>
            </a:r>
          </a:p>
          <a:p>
            <a:pPr algn="ctr"/>
            <a:r>
              <a:rPr lang="en-US" sz="3000" b="1" dirty="0" smtClean="0">
                <a:solidFill>
                  <a:srgbClr val="0070C0"/>
                </a:solidFill>
              </a:rPr>
              <a:t>CA Sandip Dey</a:t>
            </a:r>
          </a:p>
          <a:p>
            <a:pPr algn="ctr"/>
            <a:r>
              <a:rPr lang="en-US" b="1" dirty="0" smtClean="0"/>
              <a:t>FCA, DISA(ICAI)</a:t>
            </a:r>
          </a:p>
          <a:p>
            <a:pPr algn="ctr"/>
            <a:r>
              <a:rPr lang="en-US" b="1" dirty="0" smtClean="0"/>
              <a:t>Member: Institute of Social Auditors of India</a:t>
            </a:r>
          </a:p>
          <a:p>
            <a:pPr algn="ctr"/>
            <a:r>
              <a:rPr lang="en-US" b="1" dirty="0" smtClean="0"/>
              <a:t>Forensic Auditor</a:t>
            </a:r>
          </a:p>
          <a:p>
            <a:pPr algn="ctr"/>
            <a:r>
              <a:rPr lang="en-US" b="1" dirty="0" smtClean="0"/>
              <a:t>Empaneled Peer Reviewer with ICAI</a:t>
            </a:r>
          </a:p>
          <a:p>
            <a:pPr algn="ctr"/>
            <a:r>
              <a:rPr lang="en-US" sz="1900" b="1" dirty="0" smtClean="0">
                <a:solidFill>
                  <a:srgbClr val="C00000"/>
                </a:solidFill>
              </a:rPr>
              <a:t>Mobile: +91-9830309933; Email: Sandip.dey11@gmail.com</a:t>
            </a:r>
          </a:p>
          <a:p>
            <a:pPr algn="ctr"/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807602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 Reviewer has to focus on…….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Compliance with technical and ethical standards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Reporting Quality of the PU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 &amp; P of the PU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Self evaluation under A	QMM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Compliance with ICAs Guidelines and Directions issued by the Council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Compliance of </a:t>
            </a:r>
            <a:r>
              <a:rPr lang="en-US" dirty="0" err="1" smtClean="0"/>
              <a:t>Articleship</a:t>
            </a:r>
            <a:r>
              <a:rPr lang="en-US" dirty="0" smtClean="0"/>
              <a:t> Training, Work Diaries etc.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1793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to Ponder…. Objectives of Peer Review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Improve the quality of services rendered by the PU</a:t>
            </a:r>
          </a:p>
          <a:p>
            <a:endParaRPr lang="en-US" dirty="0"/>
          </a:p>
          <a:p>
            <a:r>
              <a:rPr lang="en-US" dirty="0" smtClean="0"/>
              <a:t>Not to stick to isolated cases of engagement failures</a:t>
            </a:r>
          </a:p>
          <a:p>
            <a:endParaRPr lang="en-US" dirty="0"/>
          </a:p>
          <a:p>
            <a:r>
              <a:rPr lang="en-US" dirty="0" smtClean="0"/>
              <a:t>Identify the problems that are chronic in nature and pervasive as well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6128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Assurance Services…….???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Audit </a:t>
            </a:r>
          </a:p>
          <a:p>
            <a:endParaRPr lang="en-US" dirty="0" smtClean="0"/>
          </a:p>
          <a:p>
            <a:r>
              <a:rPr lang="en-US" dirty="0" smtClean="0"/>
              <a:t>Other Attestation Services which are in the nature of assurance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128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Criteria for Peer Review: (Clause 5 of PR Guidelines)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Mandatory</a:t>
            </a:r>
          </a:p>
          <a:p>
            <a:r>
              <a:rPr lang="en-US" dirty="0" smtClean="0"/>
              <a:t>Voluntary or Suo Motu</a:t>
            </a:r>
          </a:p>
          <a:p>
            <a:r>
              <a:rPr lang="en-US" dirty="0" smtClean="0"/>
              <a:t>Special Case</a:t>
            </a:r>
          </a:p>
          <a:p>
            <a:r>
              <a:rPr lang="en-US" dirty="0" smtClean="0"/>
              <a:t>A new PU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64204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Mandatory Peer Review of PU Firms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Operative from 1</a:t>
            </a:r>
            <a:r>
              <a:rPr lang="en-US" baseline="30000" dirty="0" smtClean="0"/>
              <a:t>st</a:t>
            </a:r>
            <a:r>
              <a:rPr lang="en-US" dirty="0" smtClean="0"/>
              <a:t> April 2022: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IN" dirty="0" smtClean="0">
                <a:hlinkClick r:id="rId2"/>
              </a:rPr>
              <a:t>https://www.icai.org/post/peer-review-mandate-roll-out-revised</a:t>
            </a:r>
            <a:endParaRPr lang="en-IN" dirty="0" smtClean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7407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Applicability of Peer Review …. Up ahead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 PU proposes to do Bank Branch audit of a PSB</a:t>
            </a:r>
          </a:p>
          <a:p>
            <a:r>
              <a:rPr lang="en-US" dirty="0" smtClean="0"/>
              <a:t>A PU rendering attestation services and having 3 or more partners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(Both of these PUs have to mandatorily have Peer Review Certificate </a:t>
            </a:r>
            <a:r>
              <a:rPr lang="en-US" dirty="0" err="1" smtClean="0"/>
              <a:t>w.e.f</a:t>
            </a:r>
            <a:r>
              <a:rPr lang="en-US" dirty="0" smtClean="0"/>
              <a:t>. 1</a:t>
            </a:r>
            <a:r>
              <a:rPr lang="en-US" baseline="30000" dirty="0" smtClean="0"/>
              <a:t>st</a:t>
            </a:r>
            <a:r>
              <a:rPr lang="en-US" dirty="0" smtClean="0"/>
              <a:t> April 2025)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7801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Announcement – ICAI’s PRB (16.3.2024) – for Phase III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 PU proposes to do statutory audit of an entity that has raised funds from public or from Bank or Financial Institutions &gt; more than </a:t>
            </a:r>
            <a:r>
              <a:rPr lang="en-US" dirty="0" err="1" smtClean="0"/>
              <a:t>Rs</a:t>
            </a:r>
            <a:r>
              <a:rPr lang="en-US" dirty="0" smtClean="0"/>
              <a:t>. 50 Crore</a:t>
            </a:r>
          </a:p>
          <a:p>
            <a:endParaRPr lang="en-US" dirty="0"/>
          </a:p>
          <a:p>
            <a:r>
              <a:rPr lang="en-US" dirty="0" smtClean="0"/>
              <a:t>A PU proposes to do statutory audit of any body corporate (including Trusts) which are covered under Public Interest entities </a:t>
            </a:r>
          </a:p>
          <a:p>
            <a:endParaRPr lang="en-US" dirty="0"/>
          </a:p>
          <a:p>
            <a:pPr marL="3657600" lvl="8" indent="0">
              <a:buNone/>
            </a:pPr>
            <a:r>
              <a:rPr lang="en-US" dirty="0" smtClean="0"/>
              <a:t>Or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73015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……………….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 PU rendering attestation services and having 4 partners or more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Pre-requisite of having a valid PR Certificate </a:t>
            </a:r>
            <a:r>
              <a:rPr lang="en-US" dirty="0" err="1" smtClean="0"/>
              <a:t>w.e.f</a:t>
            </a:r>
            <a:r>
              <a:rPr lang="en-US" dirty="0" smtClean="0"/>
              <a:t>. 1</a:t>
            </a:r>
            <a:r>
              <a:rPr lang="en-US" baseline="30000" dirty="0" smtClean="0"/>
              <a:t>st</a:t>
            </a:r>
            <a:r>
              <a:rPr lang="en-US" dirty="0" smtClean="0"/>
              <a:t> January 2025</a:t>
            </a:r>
          </a:p>
          <a:p>
            <a:pPr marL="0" indent="0" algn="ctr">
              <a:buNone/>
            </a:pPr>
            <a:r>
              <a:rPr lang="en-US" b="1" dirty="0" smtClean="0"/>
              <a:t>(Previously it was 1</a:t>
            </a:r>
            <a:r>
              <a:rPr lang="en-US" b="1" baseline="30000" dirty="0" smtClean="0"/>
              <a:t>st</a:t>
            </a:r>
            <a:r>
              <a:rPr lang="en-US" b="1" dirty="0" smtClean="0"/>
              <a:t> April 2024)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020135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 Review Cycle……..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Existing PUs : Once in a 3 years</a:t>
            </a:r>
          </a:p>
          <a:p>
            <a:endParaRPr lang="en-US" dirty="0"/>
          </a:p>
          <a:p>
            <a:r>
              <a:rPr lang="en-US" dirty="0" smtClean="0"/>
              <a:t>New Units: 18 months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New Unit – Meaning: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Whose date of establishment is less than 12 months immediately preceding the date of application of peer review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Which may not have rendered any assurance service during this period</a:t>
            </a:r>
          </a:p>
          <a:p>
            <a:endParaRPr lang="en-US" dirty="0"/>
          </a:p>
          <a:p>
            <a:endParaRPr lang="en-US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0746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apply for Peer Review by a PU?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Form 1 : get the form from PRB website -&gt; fill the form with necessary data -&gt; send the form to the office of PRB</a:t>
            </a:r>
          </a:p>
          <a:p>
            <a:endParaRPr lang="en-US" dirty="0"/>
          </a:p>
          <a:p>
            <a:pPr lvl="0"/>
            <a:r>
              <a:rPr lang="en-US" dirty="0" smtClean="0"/>
              <a:t>Link for FORM 1: </a:t>
            </a:r>
            <a:r>
              <a:rPr lang="en-US" dirty="0"/>
              <a:t>Link: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resource.cdn.icai.org/72026prb57960-pform1.pdf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PRB will send three names of empaneled reviewers -&gt; PU has to select any one and communicate to that member’s name to the PRB within 1 working day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5751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these……………….????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SQCs</a:t>
            </a:r>
          </a:p>
          <a:p>
            <a:endParaRPr lang="en-US" dirty="0" smtClean="0"/>
          </a:p>
          <a:p>
            <a:r>
              <a:rPr lang="en-US" dirty="0" smtClean="0"/>
              <a:t>SRE</a:t>
            </a:r>
          </a:p>
          <a:p>
            <a:endParaRPr lang="en-US" dirty="0" smtClean="0"/>
          </a:p>
          <a:p>
            <a:r>
              <a:rPr lang="en-US" dirty="0" smtClean="0"/>
              <a:t>SAs</a:t>
            </a:r>
          </a:p>
          <a:p>
            <a:endParaRPr lang="en-US" dirty="0" smtClean="0"/>
          </a:p>
          <a:p>
            <a:r>
              <a:rPr lang="en-US" dirty="0" smtClean="0"/>
              <a:t>SAE</a:t>
            </a:r>
          </a:p>
          <a:p>
            <a:endParaRPr lang="en-US" dirty="0" smtClean="0"/>
          </a:p>
          <a:p>
            <a:r>
              <a:rPr lang="en-US" dirty="0" smtClean="0"/>
              <a:t>SRS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62006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…………..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PRB will send email to the chosen peer  reviewer to cast his consent to the PU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Peer Reviewer has to response to that email casting his consent </a:t>
            </a:r>
            <a:r>
              <a:rPr lang="en-US" dirty="0" err="1" smtClean="0"/>
              <a:t>wihin</a:t>
            </a:r>
            <a:r>
              <a:rPr lang="en-US" dirty="0" smtClean="0"/>
              <a:t> 2 days.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543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Peer Review Process: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PU shall provide these information to the Peer Reviewer: 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Duly filled in Form 1 (it is a questionnaire)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Information and explanations are required by the ICAI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HO + Branch details as applicable -&gt; are to be furnished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78435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Visiting the office of the PU by the Reviewer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Peer Reviewer has to give a notice to the PU in Form no 5 before visiting the office of the PU. </a:t>
            </a:r>
          </a:p>
          <a:p>
            <a:endParaRPr lang="en-US" dirty="0"/>
          </a:p>
          <a:p>
            <a:r>
              <a:rPr lang="en-US" dirty="0" smtClean="0"/>
              <a:t>What will be the extent of checking and files to keep – mentioned here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03969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SQC-1 based General Controls Questions</a:t>
            </a:r>
            <a:br>
              <a:rPr lang="en-US" b="1" dirty="0" smtClean="0"/>
            </a:br>
            <a:r>
              <a:rPr lang="en-US" sz="2000" b="1" dirty="0" smtClean="0">
                <a:solidFill>
                  <a:srgbClr val="FF0000"/>
                </a:solidFill>
              </a:rPr>
              <a:t>(Not Applicable to a New PU)</a:t>
            </a:r>
            <a:endParaRPr lang="en-IN" sz="2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dirty="0" smtClean="0"/>
              <a:t>Leadership Based Controls:</a:t>
            </a:r>
          </a:p>
          <a:p>
            <a:pPr marL="0" indent="0" algn="ctr">
              <a:buNone/>
            </a:pPr>
            <a:endParaRPr lang="en-US" sz="2400" dirty="0" smtClean="0"/>
          </a:p>
          <a:p>
            <a:r>
              <a:rPr lang="en-US" dirty="0" smtClean="0"/>
              <a:t>Is there any QC manual in the Firm? </a:t>
            </a:r>
          </a:p>
          <a:p>
            <a:r>
              <a:rPr lang="en-US" dirty="0" smtClean="0"/>
              <a:t>who is responsible for QC system in the firm? </a:t>
            </a:r>
          </a:p>
          <a:p>
            <a:r>
              <a:rPr lang="en-US" dirty="0" smtClean="0"/>
              <a:t>How often it is evaluated? </a:t>
            </a:r>
          </a:p>
          <a:p>
            <a:r>
              <a:rPr lang="en-US" dirty="0" smtClean="0"/>
              <a:t>How is QC policy shared with employees?</a:t>
            </a:r>
          </a:p>
          <a:p>
            <a:r>
              <a:rPr lang="en-US" dirty="0" smtClean="0"/>
              <a:t>Any instances of QC override ?</a:t>
            </a:r>
          </a:p>
          <a:p>
            <a:r>
              <a:rPr lang="en-US" dirty="0" smtClean="0"/>
              <a:t>Who evaluates the commercial considerations with clients? How often </a:t>
            </a:r>
          </a:p>
          <a:p>
            <a:endParaRPr lang="en-US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35415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SQC-1 …. Contd.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200" b="1" dirty="0" smtClean="0"/>
              <a:t>Who is the Independence and ethics partner in the Firm ? Is he same as QC Partner?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b="1" dirty="0" smtClean="0"/>
              <a:t>Does the PU update itself with the changes in professional ethics and independence standards issued by the ICAI?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b="1" dirty="0" smtClean="0"/>
              <a:t>What checks are in place for the above two?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b="1" dirty="0" smtClean="0"/>
              <a:t>What steps are taken by the PU to mitigate self-interest threats?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b="1" dirty="0" smtClean="0"/>
              <a:t>How the PU is mitigating its familiarity threats 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b="1" dirty="0" smtClean="0"/>
              <a:t>Does the PU have policy of rotating out senior staffs from assurance services after a certain length of time?</a:t>
            </a:r>
            <a:r>
              <a:rPr lang="en-US" sz="1200" b="1" dirty="0"/>
              <a:t> </a:t>
            </a:r>
            <a:r>
              <a:rPr lang="en-US" sz="1200" b="1" dirty="0" smtClean="0"/>
              <a:t>– if yes then what is that length of time?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b="1" dirty="0" smtClean="0"/>
              <a:t>Are the number of audit assignments by the PU more than the specified limits for Tax Audits &amp; under Companies Act?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b="1" dirty="0" smtClean="0"/>
              <a:t>Has the PU being a statutory auditors rendered any other service to same client u/s 144 of the Companies Act?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200" b="1" dirty="0" smtClean="0"/>
              <a:t>If yes – then the reason (s) for </a:t>
            </a:r>
            <a:r>
              <a:rPr lang="en-US" sz="1200" b="1" smtClean="0"/>
              <a:t>the same. </a:t>
            </a:r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546000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Documents to maintain by PU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SOP of the Firm</a:t>
            </a:r>
          </a:p>
          <a:p>
            <a:r>
              <a:rPr lang="en-US" dirty="0" smtClean="0"/>
              <a:t>Training Guidelines for Articles and staffs</a:t>
            </a:r>
          </a:p>
          <a:p>
            <a:r>
              <a:rPr lang="en-US" dirty="0" smtClean="0"/>
              <a:t>Clients’ Diary</a:t>
            </a:r>
          </a:p>
          <a:p>
            <a:r>
              <a:rPr lang="en-US" dirty="0" smtClean="0"/>
              <a:t>Client wise files (Unique Code of Clients is preferable)</a:t>
            </a:r>
          </a:p>
          <a:p>
            <a:r>
              <a:rPr lang="en-US" dirty="0" smtClean="0"/>
              <a:t>Attendance Register</a:t>
            </a:r>
          </a:p>
          <a:p>
            <a:r>
              <a:rPr lang="en-US" dirty="0" smtClean="0"/>
              <a:t>Appointment Letters and NOCs from past </a:t>
            </a:r>
            <a:r>
              <a:rPr lang="en-US" dirty="0" err="1" smtClean="0"/>
              <a:t>auditoirs</a:t>
            </a:r>
            <a:endParaRPr lang="en-US" dirty="0" smtClean="0"/>
          </a:p>
          <a:p>
            <a:r>
              <a:rPr lang="en-US" dirty="0" smtClean="0"/>
              <a:t>Articles’ Diary</a:t>
            </a:r>
          </a:p>
          <a:p>
            <a:r>
              <a:rPr lang="en-US" dirty="0" smtClean="0"/>
              <a:t>Fees Register	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11985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Contd</a:t>
            </a:r>
            <a:r>
              <a:rPr lang="en-US" dirty="0" smtClean="0"/>
              <a:t>…….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Keep Quality Control Manual for all assurance services</a:t>
            </a:r>
          </a:p>
          <a:p>
            <a:r>
              <a:rPr lang="en-US" dirty="0" smtClean="0"/>
              <a:t>Tender Participation File</a:t>
            </a:r>
          </a:p>
          <a:p>
            <a:r>
              <a:rPr lang="en-US" dirty="0" smtClean="0"/>
              <a:t>AQMM Manual </a:t>
            </a:r>
          </a:p>
          <a:p>
            <a:r>
              <a:rPr lang="en-US" dirty="0" smtClean="0"/>
              <a:t>Audit Programme (separate for each assurance services)</a:t>
            </a:r>
          </a:p>
          <a:p>
            <a:r>
              <a:rPr lang="en-US" dirty="0" smtClean="0"/>
              <a:t>Networking Firms – Correspondence and Deeds to maintain</a:t>
            </a:r>
          </a:p>
          <a:p>
            <a:r>
              <a:rPr lang="en-US" dirty="0" smtClean="0"/>
              <a:t>HO and Branch wise Gross Receipts 	</a:t>
            </a:r>
          </a:p>
          <a:p>
            <a:r>
              <a:rPr lang="en-US" dirty="0" smtClean="0"/>
              <a:t>CPE records of partners</a:t>
            </a:r>
          </a:p>
          <a:p>
            <a:r>
              <a:rPr lang="en-US" dirty="0" smtClean="0"/>
              <a:t>List of UDINs generated during the review period for assurance serv.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05375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Submission of Report……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Form 9: Letter for submission – signed by Reviewer and PU</a:t>
            </a:r>
          </a:p>
          <a:p>
            <a:endParaRPr lang="en-US" dirty="0"/>
          </a:p>
          <a:p>
            <a:r>
              <a:rPr lang="en-US" dirty="0" smtClean="0"/>
              <a:t>Check </a:t>
            </a:r>
            <a:r>
              <a:rPr lang="en-US" dirty="0" smtClean="0"/>
              <a:t>List – in Annexure A</a:t>
            </a:r>
          </a:p>
          <a:p>
            <a:endParaRPr lang="en-US" dirty="0"/>
          </a:p>
          <a:p>
            <a:r>
              <a:rPr lang="en-US" dirty="0" smtClean="0"/>
              <a:t>Final </a:t>
            </a:r>
            <a:r>
              <a:rPr lang="en-US" dirty="0" smtClean="0"/>
              <a:t>Report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Annexure I, II and III (attached with Final Report</a:t>
            </a:r>
            <a:r>
              <a:rPr lang="en-US" dirty="0" smtClean="0"/>
              <a:t>)  - Annex III for AQMM only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List of samples selected and checked by the Reviewer (Annexure C)</a:t>
            </a:r>
          </a:p>
          <a:p>
            <a:endParaRPr lang="en-US" dirty="0"/>
          </a:p>
          <a:p>
            <a:r>
              <a:rPr lang="en-US" dirty="0" smtClean="0"/>
              <a:t>Fee Receipt Confirmation by the Peer Reviewer</a:t>
            </a:r>
          </a:p>
          <a:p>
            <a:pPr lvl="1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32749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Fees Structure for Peer Review: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046620"/>
              </p:ext>
            </p:extLst>
          </p:nvPr>
        </p:nvGraphicFramePr>
        <p:xfrm>
          <a:off x="1146003" y="1436515"/>
          <a:ext cx="8127999" cy="532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17804311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3014113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033197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Avg</a:t>
                      </a:r>
                      <a:r>
                        <a:rPr lang="en-US" dirty="0" smtClean="0"/>
                        <a:t> TO fro</a:t>
                      </a:r>
                      <a:r>
                        <a:rPr lang="en-US" baseline="0" dirty="0" smtClean="0"/>
                        <a:t>m Assurance Services (in past 3 </a:t>
                      </a:r>
                      <a:r>
                        <a:rPr lang="en-US" baseline="0" dirty="0" err="1" smtClean="0"/>
                        <a:t>yrs</a:t>
                      </a:r>
                      <a:r>
                        <a:rPr lang="en-US" baseline="0" dirty="0" smtClean="0"/>
                        <a:t>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Fees for PU conducting Statutory audit of Listed entities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798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Up</a:t>
                      </a:r>
                      <a:r>
                        <a:rPr lang="en-US" baseline="0" dirty="0" smtClean="0"/>
                        <a:t> to </a:t>
                      </a:r>
                      <a:r>
                        <a:rPr lang="en-US" baseline="0" dirty="0" err="1" smtClean="0"/>
                        <a:t>Rs</a:t>
                      </a:r>
                      <a:r>
                        <a:rPr lang="en-US" baseline="0" dirty="0" smtClean="0"/>
                        <a:t>. 10 Lakhs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15,000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r>
                        <a:rPr lang="en-US" baseline="0" dirty="0" smtClean="0"/>
                        <a:t> 18,000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557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Over</a:t>
                      </a:r>
                      <a:r>
                        <a:rPr lang="en-US" baseline="0" dirty="0" smtClean="0"/>
                        <a:t> 10 Lakhs </a:t>
                      </a:r>
                      <a:r>
                        <a:rPr lang="en-US" baseline="0" dirty="0" err="1" smtClean="0"/>
                        <a:t>upto</a:t>
                      </a:r>
                      <a:r>
                        <a:rPr lang="en-US" baseline="0" dirty="0" smtClean="0"/>
                        <a:t> 50 Lakhs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25,000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30,000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267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Over</a:t>
                      </a:r>
                      <a:r>
                        <a:rPr lang="en-US" baseline="0" dirty="0" smtClean="0"/>
                        <a:t> 50 Lakhs </a:t>
                      </a:r>
                      <a:r>
                        <a:rPr lang="en-US" baseline="0" dirty="0" err="1" smtClean="0"/>
                        <a:t>upto</a:t>
                      </a:r>
                      <a:r>
                        <a:rPr lang="en-US" baseline="0" dirty="0" smtClean="0"/>
                        <a:t> 1 Cr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r>
                        <a:rPr lang="en-US" baseline="0" dirty="0" smtClean="0"/>
                        <a:t> 40,000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48,000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43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Over</a:t>
                      </a:r>
                      <a:r>
                        <a:rPr lang="en-US" baseline="0" dirty="0" smtClean="0"/>
                        <a:t> 1 Cr </a:t>
                      </a:r>
                      <a:r>
                        <a:rPr lang="en-US" baseline="0" dirty="0" err="1" smtClean="0"/>
                        <a:t>upto</a:t>
                      </a:r>
                      <a:r>
                        <a:rPr lang="en-US" baseline="0" dirty="0" smtClean="0"/>
                        <a:t> 3 Cr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60,000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72,000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31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Over 3 Cr </a:t>
                      </a:r>
                      <a:r>
                        <a:rPr lang="en-US" dirty="0" err="1" smtClean="0"/>
                        <a:t>upto</a:t>
                      </a:r>
                      <a:r>
                        <a:rPr lang="en-US" dirty="0" smtClean="0"/>
                        <a:t> 5 Cr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75,000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90,000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830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Over 5 Cr </a:t>
                      </a:r>
                      <a:r>
                        <a:rPr lang="en-US" dirty="0" err="1" smtClean="0"/>
                        <a:t>upto</a:t>
                      </a:r>
                      <a:r>
                        <a:rPr lang="en-US" dirty="0" smtClean="0"/>
                        <a:t> 10 Cr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1.50</a:t>
                      </a:r>
                      <a:r>
                        <a:rPr lang="en-US" baseline="0" dirty="0" smtClean="0"/>
                        <a:t> Lakhs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1.80</a:t>
                      </a:r>
                      <a:r>
                        <a:rPr lang="en-US" baseline="0" dirty="0" smtClean="0"/>
                        <a:t> Lakhs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18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Over 10 Cr </a:t>
                      </a:r>
                      <a:r>
                        <a:rPr lang="en-US" dirty="0" err="1" smtClean="0"/>
                        <a:t>upto</a:t>
                      </a:r>
                      <a:r>
                        <a:rPr lang="en-US" dirty="0" smtClean="0"/>
                        <a:t> 20 Cr</a:t>
                      </a:r>
                      <a:endParaRPr lang="en-IN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2 Lakhs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2.40 Lakhs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649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Over 20 Cr </a:t>
                      </a:r>
                      <a:r>
                        <a:rPr lang="en-US" dirty="0" err="1" smtClean="0"/>
                        <a:t>upto</a:t>
                      </a:r>
                      <a:r>
                        <a:rPr lang="en-US" dirty="0" smtClean="0"/>
                        <a:t> 30 Cr</a:t>
                      </a:r>
                      <a:endParaRPr lang="en-IN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3 Lakhs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r>
                        <a:rPr lang="en-US" baseline="0" dirty="0" smtClean="0"/>
                        <a:t> 3.60 Lakhs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052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Over 30 Cr</a:t>
                      </a:r>
                      <a:endParaRPr lang="en-IN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5 Lakhs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</a:t>
                      </a:r>
                      <a:r>
                        <a:rPr lang="en-US" baseline="0" dirty="0" smtClean="0"/>
                        <a:t> 6 Lakhs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506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421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the Peer Reviewer appoint a non CA …?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No. </a:t>
            </a:r>
          </a:p>
          <a:p>
            <a:endParaRPr lang="en-US" dirty="0"/>
          </a:p>
          <a:p>
            <a:r>
              <a:rPr lang="en-US" dirty="0" smtClean="0"/>
              <a:t>Only the Peer Reviewer and a qualified assistant of his firm after duly disclosing his details in Form 2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871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Here they are…..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SQCs: Applicable to all audit firms that perform audit of historical financial information including assurance and related service engagements. </a:t>
            </a:r>
          </a:p>
          <a:p>
            <a:r>
              <a:rPr lang="en-US" dirty="0" smtClean="0"/>
              <a:t>	SRE: </a:t>
            </a:r>
            <a:r>
              <a:rPr lang="en-US" dirty="0" err="1" smtClean="0"/>
              <a:t>Std</a:t>
            </a:r>
            <a:r>
              <a:rPr lang="en-US" dirty="0" smtClean="0"/>
              <a:t> on Review Engagements. For reviewing historical financial information.</a:t>
            </a:r>
          </a:p>
          <a:p>
            <a:r>
              <a:rPr lang="en-US" dirty="0" smtClean="0"/>
              <a:t>SAs: For audit of historical financial information. Applicable only when “Independent Audit” is carried out.</a:t>
            </a:r>
          </a:p>
          <a:p>
            <a:r>
              <a:rPr lang="en-US" dirty="0" smtClean="0"/>
              <a:t>SAEs: </a:t>
            </a:r>
            <a:r>
              <a:rPr lang="en-US" dirty="0" err="1" smtClean="0"/>
              <a:t>Std</a:t>
            </a:r>
            <a:r>
              <a:rPr lang="en-US" dirty="0" smtClean="0"/>
              <a:t> on Assurance engagements – other than audit and review.</a:t>
            </a:r>
          </a:p>
          <a:p>
            <a:r>
              <a:rPr lang="en-US" dirty="0" smtClean="0"/>
              <a:t>SRS: </a:t>
            </a:r>
            <a:r>
              <a:rPr lang="en-US" dirty="0" err="1" smtClean="0"/>
              <a:t>Std</a:t>
            </a:r>
            <a:r>
              <a:rPr lang="en-US" dirty="0" smtClean="0"/>
              <a:t> on Related Services. For all engagements </a:t>
            </a:r>
            <a:r>
              <a:rPr lang="en-US" dirty="0" err="1" smtClean="0"/>
              <a:t>abt</a:t>
            </a:r>
            <a:r>
              <a:rPr lang="en-US" dirty="0" smtClean="0"/>
              <a:t> the application of agreed procedures, compilation assignments and other related services (e.g. Certificate </a:t>
            </a:r>
            <a:r>
              <a:rPr lang="en-US" dirty="0" err="1" smtClean="0"/>
              <a:t>assignmemt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2862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Validity of PR Certificate……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If total number of Assurance Clients 5 or more -</a:t>
            </a:r>
            <a:r>
              <a:rPr lang="en-US" dirty="0" smtClean="0">
                <a:sym typeface="Wingdings" panose="05000000000000000000" pitchFamily="2" charset="2"/>
              </a:rPr>
              <a:t> 3 years validity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If the total number of Assurance Clients less than 5  18 months valid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46148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can become a Peer Reviewer…..??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dirty="0"/>
              <a:t>A member having 7 years’ experience in practice in assurance services.</a:t>
            </a:r>
            <a:endParaRPr lang="en-IN" dirty="0"/>
          </a:p>
          <a:p>
            <a:pPr lvl="0" algn="just"/>
            <a:r>
              <a:rPr lang="en-US" dirty="0"/>
              <a:t>A Member in Employment who has later on obtained COP having at least 10 year of experience in employment and 3 years audit experience in practice and is in whole time practice. </a:t>
            </a:r>
            <a:endParaRPr lang="en-IN" dirty="0"/>
          </a:p>
          <a:p>
            <a:pPr lvl="0" algn="just"/>
            <a:r>
              <a:rPr lang="en-US" dirty="0"/>
              <a:t>Should have undergone requisite training as prescribed by the PRB (once in 5 years)</a:t>
            </a:r>
            <a:endParaRPr lang="en-IN" dirty="0"/>
          </a:p>
          <a:p>
            <a:pPr lvl="0" algn="just"/>
            <a:r>
              <a:rPr lang="en-US" dirty="0"/>
              <a:t>Should have passed the peer review examination conducted by the ICAI (online test).</a:t>
            </a:r>
            <a:endParaRPr lang="en-IN" dirty="0"/>
          </a:p>
          <a:p>
            <a:pPr lvl="0" algn="just"/>
            <a:r>
              <a:rPr lang="en-US" dirty="0"/>
              <a:t>Should not have any disciplinary cases against him / her.</a:t>
            </a:r>
            <a:endParaRPr lang="en-IN" dirty="0"/>
          </a:p>
          <a:p>
            <a:pPr lvl="0" algn="just"/>
            <a:r>
              <a:rPr lang="en-US" dirty="0"/>
              <a:t>Should have conducted audit of Level-1 entities for at least 7 years.</a:t>
            </a:r>
            <a:endParaRPr lang="en-IN" dirty="0"/>
          </a:p>
          <a:p>
            <a:pPr algn="just"/>
            <a:endParaRPr lang="en-US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97817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Empanelment as Peer Reviewer with ICAI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Fill and Submit the Form 3 </a:t>
            </a:r>
          </a:p>
          <a:p>
            <a:endParaRPr lang="en-US" dirty="0"/>
          </a:p>
          <a:p>
            <a:r>
              <a:rPr lang="en-US" dirty="0" smtClean="0"/>
              <a:t>Email the filled in form to: </a:t>
            </a:r>
            <a:r>
              <a:rPr lang="en-US" dirty="0" smtClean="0">
                <a:hlinkClick r:id="rId2"/>
              </a:rPr>
              <a:t>prb.peerreviewers@icai.in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Undergo ICAI’s training </a:t>
            </a:r>
            <a:r>
              <a:rPr lang="en-US" dirty="0" err="1" smtClean="0"/>
              <a:t>programmes</a:t>
            </a:r>
            <a:r>
              <a:rPr lang="en-US" dirty="0" smtClean="0"/>
              <a:t> for Peer Reviewers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5526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 if the PR Certificate is lost…..??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Write an email to the PRB for issuance of duplicate certificate along with – </a:t>
            </a:r>
          </a:p>
          <a:p>
            <a:endParaRPr lang="en-US" dirty="0"/>
          </a:p>
          <a:p>
            <a:pPr marL="514350" indent="-514350">
              <a:buAutoNum type="arabicPeriod"/>
            </a:pPr>
            <a:r>
              <a:rPr lang="en-US" dirty="0" smtClean="0"/>
              <a:t>An Affidavit in prescribed format mentioning the reason of getting the duplicate one </a:t>
            </a:r>
          </a:p>
          <a:p>
            <a:pPr marL="514350" indent="-514350">
              <a:buAutoNum type="arabicPeriod"/>
            </a:pPr>
            <a:r>
              <a:rPr lang="en-US" dirty="0" smtClean="0"/>
              <a:t>A sum of </a:t>
            </a:r>
            <a:r>
              <a:rPr lang="en-US" dirty="0" err="1" smtClean="0"/>
              <a:t>Rs</a:t>
            </a:r>
            <a:r>
              <a:rPr lang="en-US" dirty="0" smtClean="0"/>
              <a:t>. 200 by DD in </a:t>
            </a:r>
            <a:r>
              <a:rPr lang="en-US" dirty="0" err="1" smtClean="0"/>
              <a:t>favour</a:t>
            </a:r>
            <a:r>
              <a:rPr lang="en-US" dirty="0" smtClean="0"/>
              <a:t> of “the Secretary, the Institute of Chartered Accountants of India” payable at New Delhi</a:t>
            </a:r>
          </a:p>
          <a:p>
            <a:pPr marL="514350" indent="-514350">
              <a:buAutoNum type="arabicPeriod"/>
            </a:pPr>
            <a:r>
              <a:rPr lang="en-US" dirty="0" smtClean="0"/>
              <a:t>Write email to : </a:t>
            </a:r>
            <a:r>
              <a:rPr lang="en-US" u="sng" dirty="0">
                <a:hlinkClick r:id="rId2"/>
              </a:rPr>
              <a:t>peerreviewboard@icai.in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40423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Cooper Black" panose="0208090404030B020404" pitchFamily="18" charset="0"/>
              </a:rPr>
              <a:t>Thank You….. </a:t>
            </a: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  <a:latin typeface="Cooper Black" panose="0208090404030B020404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Cooper Black" panose="0208090404030B020404" pitchFamily="18" charset="0"/>
              </a:rPr>
              <a:t>Have a great day… </a:t>
            </a:r>
            <a:r>
              <a:rPr lang="en-IN" dirty="0" smtClean="0">
                <a:solidFill>
                  <a:srgbClr val="FF0000"/>
                </a:solidFill>
                <a:latin typeface="Cooper Black" panose="0208090404030B020404" pitchFamily="18" charset="0"/>
              </a:rPr>
              <a:t>&gt;&gt;!!</a:t>
            </a:r>
            <a:endParaRPr lang="en-US" dirty="0" smtClean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496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Peer Review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Peer: A person of same standing</a:t>
            </a:r>
          </a:p>
          <a:p>
            <a:endParaRPr lang="en-US" dirty="0"/>
          </a:p>
          <a:p>
            <a:r>
              <a:rPr lang="en-US" dirty="0" smtClean="0"/>
              <a:t>Review: Re-evaluation or Re-Examination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It is a review of work done by a professional – by another member of the same profession with similar standing.</a:t>
            </a:r>
            <a:endParaRPr lang="en-IN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773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peer review ….Snapshot			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Self Regulatory mechanism</a:t>
            </a:r>
          </a:p>
          <a:p>
            <a:r>
              <a:rPr lang="en-US" dirty="0" smtClean="0"/>
              <a:t>Professional enabler</a:t>
            </a:r>
          </a:p>
          <a:p>
            <a:r>
              <a:rPr lang="en-US" dirty="0" smtClean="0"/>
              <a:t>To Practicing CAs</a:t>
            </a:r>
          </a:p>
          <a:p>
            <a:r>
              <a:rPr lang="en-US" dirty="0" smtClean="0"/>
              <a:t>Helps to render assurance services with ‘highest standards of audit”</a:t>
            </a:r>
          </a:p>
          <a:p>
            <a:r>
              <a:rPr lang="en-US" dirty="0" smtClean="0"/>
              <a:t>Examination of the S&amp;Ps of a Practicing Unit (PU)</a:t>
            </a:r>
          </a:p>
          <a:p>
            <a:r>
              <a:rPr lang="en-US" dirty="0" smtClean="0"/>
              <a:t>Whether S&amp;Ps are in place effectively</a:t>
            </a:r>
          </a:p>
          <a:p>
            <a:r>
              <a:rPr lang="en-US" dirty="0" smtClean="0"/>
              <a:t>Ensuring AQMM wherever applicable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49612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PU ……???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CA Firm or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 CA in practice (Individual capacity)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92228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a Peer Reviewer…….???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Chartered Accountant</a:t>
            </a:r>
          </a:p>
          <a:p>
            <a:endParaRPr lang="en-US" dirty="0" smtClean="0"/>
          </a:p>
          <a:p>
            <a:r>
              <a:rPr lang="en-US" dirty="0" smtClean="0"/>
              <a:t>Who has passed the PR Examination </a:t>
            </a:r>
          </a:p>
          <a:p>
            <a:endParaRPr lang="en-US" dirty="0" smtClean="0"/>
          </a:p>
          <a:p>
            <a:r>
              <a:rPr lang="en-US" dirty="0" smtClean="0"/>
              <a:t>Empaneled with the Peer Review Board (PRB)</a:t>
            </a:r>
          </a:p>
          <a:p>
            <a:endParaRPr lang="en-US" dirty="0" smtClean="0"/>
          </a:p>
          <a:p>
            <a:r>
              <a:rPr lang="en-US" dirty="0" smtClean="0"/>
              <a:t>Who does not possess any disqualification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34763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 Review Coverage………………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 Applies to ……..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To All “Assurance Functions” signed by the PU during the PR period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Assurance Functions -</a:t>
            </a:r>
            <a:r>
              <a:rPr lang="en-US" dirty="0" smtClean="0">
                <a:sym typeface="Wingdings" panose="05000000000000000000" pitchFamily="2" charset="2"/>
              </a:rPr>
              <a:t> Audit Services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Refer to : Framework for Assurance Engagements by ICAI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79526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Checking of Records……..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Peer Reviewer shall examine all records pertaining to Assurance Functions covered under the PR Period.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65442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286</TotalTime>
  <Words>1549</Words>
  <Application>Microsoft Office PowerPoint</Application>
  <PresentationFormat>Widescreen</PresentationFormat>
  <Paragraphs>288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Cooper Black</vt:lpstr>
      <vt:lpstr>Trebuchet MS</vt:lpstr>
      <vt:lpstr>Wingdings</vt:lpstr>
      <vt:lpstr>Wingdings 3</vt:lpstr>
      <vt:lpstr>Facet</vt:lpstr>
      <vt:lpstr>Get Ready for Peer Review</vt:lpstr>
      <vt:lpstr>What are these……………….????</vt:lpstr>
      <vt:lpstr>Here they are…..</vt:lpstr>
      <vt:lpstr>Peer Review</vt:lpstr>
      <vt:lpstr>What is peer review ….Snapshot    </vt:lpstr>
      <vt:lpstr>What is a PU ……???</vt:lpstr>
      <vt:lpstr>Who is a Peer Reviewer…….??? </vt:lpstr>
      <vt:lpstr>Peer Review Coverage………………</vt:lpstr>
      <vt:lpstr>Checking of Records……..</vt:lpstr>
      <vt:lpstr>Peer Reviewer has to focus on…….</vt:lpstr>
      <vt:lpstr>Point to Ponder…. Objectives of Peer Review</vt:lpstr>
      <vt:lpstr>What are Assurance Services…….???</vt:lpstr>
      <vt:lpstr>Criteria for Peer Review: (Clause 5 of PR Guidelines)</vt:lpstr>
      <vt:lpstr>Mandatory Peer Review of PU Firms</vt:lpstr>
      <vt:lpstr>Applicability of Peer Review …. Up ahead</vt:lpstr>
      <vt:lpstr>Recent Announcement – ICAI’s PRB (16.3.2024) – for Phase III</vt:lpstr>
      <vt:lpstr>Contd……………….</vt:lpstr>
      <vt:lpstr>Peer Review Cycle…….. </vt:lpstr>
      <vt:lpstr>How to apply for Peer Review by a PU?</vt:lpstr>
      <vt:lpstr>Contd………….. </vt:lpstr>
      <vt:lpstr>Peer Review Process:</vt:lpstr>
      <vt:lpstr>Visiting the office of the PU by the Reviewer</vt:lpstr>
      <vt:lpstr>SQC-1 based General Controls Questions (Not Applicable to a New PU)</vt:lpstr>
      <vt:lpstr>SQC-1 …. Contd.</vt:lpstr>
      <vt:lpstr>Important Documents to maintain by PU</vt:lpstr>
      <vt:lpstr>Contd…….</vt:lpstr>
      <vt:lpstr>Final Submission of Report……</vt:lpstr>
      <vt:lpstr>Fees Structure for Peer Review:</vt:lpstr>
      <vt:lpstr>Can the Peer Reviewer appoint a non CA …?</vt:lpstr>
      <vt:lpstr>Validity of PR Certificate……</vt:lpstr>
      <vt:lpstr>Who can become a Peer Reviewer…..??</vt:lpstr>
      <vt:lpstr>Empanelment as Peer Reviewer with ICAI</vt:lpstr>
      <vt:lpstr>What to do if the PR Certificate is lost…..??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 Ready for Peer Review</dc:title>
  <dc:creator>Sandip</dc:creator>
  <cp:lastModifiedBy>Sandip</cp:lastModifiedBy>
  <cp:revision>38</cp:revision>
  <dcterms:created xsi:type="dcterms:W3CDTF">2024-07-06T17:45:07Z</dcterms:created>
  <dcterms:modified xsi:type="dcterms:W3CDTF">2024-08-30T09:59:08Z</dcterms:modified>
</cp:coreProperties>
</file>