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73" r:id="rId1"/>
  </p:sldMasterIdLst>
  <p:notesMasterIdLst>
    <p:notesMasterId r:id="rId70"/>
  </p:notesMasterIdLst>
  <p:handoutMasterIdLst>
    <p:handoutMasterId r:id="rId71"/>
  </p:handoutMasterIdLst>
  <p:sldIdLst>
    <p:sldId id="256" r:id="rId2"/>
    <p:sldId id="812" r:id="rId3"/>
    <p:sldId id="813" r:id="rId4"/>
    <p:sldId id="814" r:id="rId5"/>
    <p:sldId id="815" r:id="rId6"/>
    <p:sldId id="784" r:id="rId7"/>
    <p:sldId id="818" r:id="rId8"/>
    <p:sldId id="786" r:id="rId9"/>
    <p:sldId id="787" r:id="rId10"/>
    <p:sldId id="822" r:id="rId11"/>
    <p:sldId id="648" r:id="rId12"/>
    <p:sldId id="683" r:id="rId13"/>
    <p:sldId id="773" r:id="rId14"/>
    <p:sldId id="653" r:id="rId15"/>
    <p:sldId id="654" r:id="rId16"/>
    <p:sldId id="720" r:id="rId17"/>
    <p:sldId id="745" r:id="rId18"/>
    <p:sldId id="721" r:id="rId19"/>
    <p:sldId id="723" r:id="rId20"/>
    <p:sldId id="722" r:id="rId21"/>
    <p:sldId id="724" r:id="rId22"/>
    <p:sldId id="780" r:id="rId23"/>
    <p:sldId id="725" r:id="rId24"/>
    <p:sldId id="795" r:id="rId25"/>
    <p:sldId id="801" r:id="rId26"/>
    <p:sldId id="797" r:id="rId27"/>
    <p:sldId id="799" r:id="rId28"/>
    <p:sldId id="800" r:id="rId29"/>
    <p:sldId id="798" r:id="rId30"/>
    <p:sldId id="802" r:id="rId31"/>
    <p:sldId id="803" r:id="rId32"/>
    <p:sldId id="804" r:id="rId33"/>
    <p:sldId id="805" r:id="rId34"/>
    <p:sldId id="806" r:id="rId35"/>
    <p:sldId id="807" r:id="rId36"/>
    <p:sldId id="808" r:id="rId37"/>
    <p:sldId id="809" r:id="rId38"/>
    <p:sldId id="810" r:id="rId39"/>
    <p:sldId id="739" r:id="rId40"/>
    <p:sldId id="747" r:id="rId41"/>
    <p:sldId id="829" r:id="rId42"/>
    <p:sldId id="825" r:id="rId43"/>
    <p:sldId id="824" r:id="rId44"/>
    <p:sldId id="830" r:id="rId45"/>
    <p:sldId id="831" r:id="rId46"/>
    <p:sldId id="748" r:id="rId47"/>
    <p:sldId id="751" r:id="rId48"/>
    <p:sldId id="826" r:id="rId49"/>
    <p:sldId id="827" r:id="rId50"/>
    <p:sldId id="752" r:id="rId51"/>
    <p:sldId id="761" r:id="rId52"/>
    <p:sldId id="755" r:id="rId53"/>
    <p:sldId id="757" r:id="rId54"/>
    <p:sldId id="762" r:id="rId55"/>
    <p:sldId id="763" r:id="rId56"/>
    <p:sldId id="760" r:id="rId57"/>
    <p:sldId id="672" r:id="rId58"/>
    <p:sldId id="673" r:id="rId59"/>
    <p:sldId id="764" r:id="rId60"/>
    <p:sldId id="766" r:id="rId61"/>
    <p:sldId id="676" r:id="rId62"/>
    <p:sldId id="677" r:id="rId63"/>
    <p:sldId id="794" r:id="rId64"/>
    <p:sldId id="823" r:id="rId65"/>
    <p:sldId id="791" r:id="rId66"/>
    <p:sldId id="792" r:id="rId67"/>
    <p:sldId id="793" r:id="rId68"/>
    <p:sldId id="775" r:id="rId6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anavie Gulati" initials="MG" lastIdx="4" clrIdx="0">
    <p:extLst>
      <p:ext uri="{19B8F6BF-5375-455C-9EA6-DF929625EA0E}">
        <p15:presenceInfo xmlns:p15="http://schemas.microsoft.com/office/powerpoint/2012/main" userId="b509a6ff055404a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6622" autoAdjust="0"/>
  </p:normalViewPr>
  <p:slideViewPr>
    <p:cSldViewPr>
      <p:cViewPr varScale="1">
        <p:scale>
          <a:sx n="106" d="100"/>
          <a:sy n="106" d="100"/>
        </p:scale>
        <p:origin x="1764"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25" d="100"/>
          <a:sy n="125" d="100"/>
        </p:scale>
        <p:origin x="-1266" y="55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51E282-F002-2F4D-A75F-9769B4FADBEB}" type="doc">
      <dgm:prSet loTypeId="urn:microsoft.com/office/officeart/2005/8/layout/hProcess9" loCatId="" qsTypeId="urn:microsoft.com/office/officeart/2005/8/quickstyle/simple1" qsCatId="simple" csTypeId="urn:microsoft.com/office/officeart/2005/8/colors/accent1_2" csCatId="accent1" phldr="1"/>
      <dgm:spPr/>
      <dgm:t>
        <a:bodyPr/>
        <a:lstStyle/>
        <a:p>
          <a:endParaRPr lang="en-GB"/>
        </a:p>
      </dgm:t>
    </dgm:pt>
    <dgm:pt modelId="{F463B8FF-7D8B-034A-9AA6-29E4B0726A25}">
      <dgm:prSet phldrT="[Text]" custT="1"/>
      <dgm:spPr>
        <a:solidFill>
          <a:schemeClr val="bg2">
            <a:lumMod val="60000"/>
            <a:lumOff val="40000"/>
          </a:schemeClr>
        </a:solidFill>
      </dgm:spPr>
      <dgm:t>
        <a:bodyPr/>
        <a:lstStyle/>
        <a:p>
          <a:pPr algn="l"/>
          <a:r>
            <a:rPr lang="en-GB" sz="1900" b="1" u="sng" dirty="0">
              <a:solidFill>
                <a:schemeClr val="tx1"/>
              </a:solidFill>
              <a:latin typeface="Book Antiqua" panose="02040602050305030304" pitchFamily="18" charset="0"/>
              <a:ea typeface="Verdana" panose="020B0604030504040204" pitchFamily="34" charset="0"/>
              <a:cs typeface="Calibri" panose="020F0502020204030204" pitchFamily="34" charset="0"/>
            </a:rPr>
            <a:t>First Appellate Authority</a:t>
          </a:r>
        </a:p>
      </dgm:t>
    </dgm:pt>
    <dgm:pt modelId="{0D96B870-5E34-444C-A4A3-83B4033D3B12}" type="parTrans" cxnId="{A497381D-2E79-1249-A166-7CC73AF211E8}">
      <dgm:prSet/>
      <dgm:spPr/>
      <dgm:t>
        <a:bodyPr/>
        <a:lstStyle/>
        <a:p>
          <a:endParaRPr lang="en-GB"/>
        </a:p>
      </dgm:t>
    </dgm:pt>
    <dgm:pt modelId="{285FED63-5196-F14F-8E09-F41DB46DE333}" type="sibTrans" cxnId="{A497381D-2E79-1249-A166-7CC73AF211E8}">
      <dgm:prSet/>
      <dgm:spPr/>
      <dgm:t>
        <a:bodyPr/>
        <a:lstStyle/>
        <a:p>
          <a:endParaRPr lang="en-GB"/>
        </a:p>
      </dgm:t>
    </dgm:pt>
    <dgm:pt modelId="{52C93EAB-43F7-0D4C-923D-22B5A684F360}">
      <dgm:prSet phldrT="[Text]" custT="1"/>
      <dgm:spPr>
        <a:solidFill>
          <a:schemeClr val="bg2">
            <a:lumMod val="60000"/>
            <a:lumOff val="40000"/>
          </a:schemeClr>
        </a:solidFill>
      </dgm:spPr>
      <dgm:t>
        <a:bodyPr/>
        <a:lstStyle/>
        <a:p>
          <a:pPr algn="l"/>
          <a:r>
            <a:rPr lang="en-GB" sz="1900" b="1" dirty="0">
              <a:solidFill>
                <a:schemeClr val="tx1"/>
              </a:solidFill>
              <a:latin typeface="Book Antiqua" panose="02040602050305030304" pitchFamily="18" charset="0"/>
              <a:ea typeface="Verdana" panose="020B0604030504040204" pitchFamily="34" charset="0"/>
              <a:cs typeface="Calibri" panose="020F0502020204030204" pitchFamily="34" charset="0"/>
            </a:rPr>
            <a:t>u/s 107 of CGST Act.</a:t>
          </a:r>
        </a:p>
      </dgm:t>
    </dgm:pt>
    <dgm:pt modelId="{1FBFE54A-2A18-CF4A-9A0D-8D6692878EB7}" type="parTrans" cxnId="{A8CF5DA8-4508-8B4D-A90C-7062EB3479E3}">
      <dgm:prSet/>
      <dgm:spPr/>
      <dgm:t>
        <a:bodyPr/>
        <a:lstStyle/>
        <a:p>
          <a:endParaRPr lang="en-GB"/>
        </a:p>
      </dgm:t>
    </dgm:pt>
    <dgm:pt modelId="{A69C5CF2-5F25-8243-BD50-D154A1F28356}" type="sibTrans" cxnId="{A8CF5DA8-4508-8B4D-A90C-7062EB3479E3}">
      <dgm:prSet/>
      <dgm:spPr/>
      <dgm:t>
        <a:bodyPr/>
        <a:lstStyle/>
        <a:p>
          <a:endParaRPr lang="en-GB"/>
        </a:p>
      </dgm:t>
    </dgm:pt>
    <dgm:pt modelId="{265D0D6D-3B47-E54B-9A80-DCDE2707E0E4}">
      <dgm:prSet phldrT="[Text]" custT="1"/>
      <dgm:spPr>
        <a:solidFill>
          <a:schemeClr val="bg2">
            <a:lumMod val="60000"/>
            <a:lumOff val="40000"/>
          </a:schemeClr>
        </a:solidFill>
      </dgm:spPr>
      <dgm:t>
        <a:bodyPr/>
        <a:lstStyle/>
        <a:p>
          <a:r>
            <a:rPr lang="en-GB" sz="1900" b="1" u="sng"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Appeal to Tribuna</a:t>
          </a:r>
          <a:r>
            <a:rPr lang="en-GB" sz="1900" b="1" u="sng" kern="1200" dirty="0">
              <a:solidFill>
                <a:schemeClr val="tx1"/>
              </a:solidFill>
              <a:latin typeface="Book Antiqua" panose="02040602050305030304" pitchFamily="18" charset="0"/>
              <a:cs typeface="Calibri" panose="020F0502020204030204" pitchFamily="34" charset="0"/>
            </a:rPr>
            <a:t>l</a:t>
          </a:r>
        </a:p>
      </dgm:t>
    </dgm:pt>
    <dgm:pt modelId="{5E610DDD-AC6A-5547-81E6-441395E2A91F}" type="parTrans" cxnId="{E686B4E2-2756-F443-A770-98A0EE6CE09D}">
      <dgm:prSet/>
      <dgm:spPr/>
      <dgm:t>
        <a:bodyPr/>
        <a:lstStyle/>
        <a:p>
          <a:endParaRPr lang="en-GB"/>
        </a:p>
      </dgm:t>
    </dgm:pt>
    <dgm:pt modelId="{F07E36B7-D8B2-D74A-BB8E-59F257D08A49}" type="sibTrans" cxnId="{E686B4E2-2756-F443-A770-98A0EE6CE09D}">
      <dgm:prSet/>
      <dgm:spPr/>
      <dgm:t>
        <a:bodyPr/>
        <a:lstStyle/>
        <a:p>
          <a:endParaRPr lang="en-GB"/>
        </a:p>
      </dgm:t>
    </dgm:pt>
    <dgm:pt modelId="{E03114CE-74B1-C94C-98FA-BD720320024D}">
      <dgm:prSet phldrT="[Text]" custT="1"/>
      <dgm:spPr>
        <a:solidFill>
          <a:schemeClr val="bg2">
            <a:lumMod val="60000"/>
            <a:lumOff val="40000"/>
          </a:schemeClr>
        </a:solidFill>
      </dgm:spPr>
      <dgm:t>
        <a:bodyPr/>
        <a:lstStyle/>
        <a:p>
          <a:r>
            <a:rPr lang="en-GB" sz="1900" b="1"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u/s 112 of CGST Act.</a:t>
          </a:r>
        </a:p>
      </dgm:t>
    </dgm:pt>
    <dgm:pt modelId="{5697B855-14CE-8649-88CE-28F0474D4A14}" type="parTrans" cxnId="{FFA37B1B-72FB-5946-9513-11D6E34F6DFA}">
      <dgm:prSet/>
      <dgm:spPr/>
      <dgm:t>
        <a:bodyPr/>
        <a:lstStyle/>
        <a:p>
          <a:endParaRPr lang="en-GB"/>
        </a:p>
      </dgm:t>
    </dgm:pt>
    <dgm:pt modelId="{9CB4D9B3-8FE3-DA46-9AA0-44C73D58E3A7}" type="sibTrans" cxnId="{FFA37B1B-72FB-5946-9513-11D6E34F6DFA}">
      <dgm:prSet/>
      <dgm:spPr/>
      <dgm:t>
        <a:bodyPr/>
        <a:lstStyle/>
        <a:p>
          <a:endParaRPr lang="en-GB"/>
        </a:p>
      </dgm:t>
    </dgm:pt>
    <dgm:pt modelId="{1199FF9F-093F-DB49-9C06-5FD5DCF6CEB0}">
      <dgm:prSet phldrT="[Text]" custT="1"/>
      <dgm:spPr>
        <a:solidFill>
          <a:schemeClr val="bg2">
            <a:lumMod val="60000"/>
            <a:lumOff val="40000"/>
          </a:schemeClr>
        </a:solidFill>
      </dgm:spPr>
      <dgm:t>
        <a:bodyPr/>
        <a:lstStyle/>
        <a:p>
          <a:r>
            <a:rPr lang="en-GB" sz="1800" b="1" u="sng"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Appeal to High Court</a:t>
          </a:r>
          <a:endParaRPr lang="en-GB" sz="1800" b="1" kern="1200" dirty="0">
            <a:solidFill>
              <a:schemeClr val="tx1"/>
            </a:solidFill>
            <a:latin typeface="Book Antiqua" panose="02040602050305030304" pitchFamily="18" charset="0"/>
            <a:cs typeface="Calibri" panose="020F0502020204030204" pitchFamily="34" charset="0"/>
          </a:endParaRPr>
        </a:p>
      </dgm:t>
    </dgm:pt>
    <dgm:pt modelId="{A1DD14FF-C1E4-8D44-99ED-0BD61BB0E21F}" type="parTrans" cxnId="{FD0BC36F-7FAA-F643-930A-E352EEFF5CD7}">
      <dgm:prSet/>
      <dgm:spPr/>
      <dgm:t>
        <a:bodyPr/>
        <a:lstStyle/>
        <a:p>
          <a:endParaRPr lang="en-GB"/>
        </a:p>
      </dgm:t>
    </dgm:pt>
    <dgm:pt modelId="{51C25711-A38A-1B43-B879-AF31FFD6D876}" type="sibTrans" cxnId="{FD0BC36F-7FAA-F643-930A-E352EEFF5CD7}">
      <dgm:prSet/>
      <dgm:spPr/>
      <dgm:t>
        <a:bodyPr/>
        <a:lstStyle/>
        <a:p>
          <a:endParaRPr lang="en-GB"/>
        </a:p>
      </dgm:t>
    </dgm:pt>
    <dgm:pt modelId="{A0CEDE9D-8126-D94C-8976-4A87AB8D7EFF}">
      <dgm:prSet phldrT="[Text]" custT="1"/>
      <dgm:spPr>
        <a:solidFill>
          <a:schemeClr val="bg2">
            <a:lumMod val="60000"/>
            <a:lumOff val="40000"/>
          </a:schemeClr>
        </a:solidFill>
      </dgm:spPr>
      <dgm:t>
        <a:bodyPr/>
        <a:lstStyle/>
        <a:p>
          <a:r>
            <a:rPr lang="en-GB" sz="1800" b="1"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u/s 117 of CGST Act.</a:t>
          </a:r>
        </a:p>
      </dgm:t>
    </dgm:pt>
    <dgm:pt modelId="{9BD9FE46-E23C-AA40-B127-0D129293AD10}" type="parTrans" cxnId="{7ABEFEA7-7349-0347-8259-7A7531978B6F}">
      <dgm:prSet/>
      <dgm:spPr/>
      <dgm:t>
        <a:bodyPr/>
        <a:lstStyle/>
        <a:p>
          <a:endParaRPr lang="en-GB"/>
        </a:p>
      </dgm:t>
    </dgm:pt>
    <dgm:pt modelId="{311A42E7-12D7-E944-8F28-1693260B284D}" type="sibTrans" cxnId="{7ABEFEA7-7349-0347-8259-7A7531978B6F}">
      <dgm:prSet/>
      <dgm:spPr/>
      <dgm:t>
        <a:bodyPr/>
        <a:lstStyle/>
        <a:p>
          <a:endParaRPr lang="en-GB"/>
        </a:p>
      </dgm:t>
    </dgm:pt>
    <dgm:pt modelId="{767B954D-B395-4041-8113-BC6162080A4A}">
      <dgm:prSet phldrT="[Text]" custT="1"/>
      <dgm:spPr>
        <a:solidFill>
          <a:schemeClr val="bg2">
            <a:lumMod val="60000"/>
            <a:lumOff val="40000"/>
          </a:schemeClr>
        </a:solidFill>
      </dgm:spPr>
      <dgm:t>
        <a:bodyPr/>
        <a:lstStyle/>
        <a:p>
          <a:r>
            <a:rPr lang="en-GB" sz="1900" b="1" u="sng"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Appeal to Supreme Court</a:t>
          </a:r>
        </a:p>
      </dgm:t>
    </dgm:pt>
    <dgm:pt modelId="{0901C371-BCAB-FC4B-8461-D195B421DB99}" type="parTrans" cxnId="{341A2784-17BD-9C45-A293-7B1CFAEBE488}">
      <dgm:prSet/>
      <dgm:spPr/>
      <dgm:t>
        <a:bodyPr/>
        <a:lstStyle/>
        <a:p>
          <a:endParaRPr lang="en-GB"/>
        </a:p>
      </dgm:t>
    </dgm:pt>
    <dgm:pt modelId="{389F5E42-D586-5D4B-8662-C071C6401B17}" type="sibTrans" cxnId="{341A2784-17BD-9C45-A293-7B1CFAEBE488}">
      <dgm:prSet/>
      <dgm:spPr/>
      <dgm:t>
        <a:bodyPr/>
        <a:lstStyle/>
        <a:p>
          <a:endParaRPr lang="en-GB"/>
        </a:p>
      </dgm:t>
    </dgm:pt>
    <dgm:pt modelId="{2C56A001-7D9C-EE49-84B3-73AEF1E2168B}">
      <dgm:prSet phldrT="[Text]" custT="1"/>
      <dgm:spPr>
        <a:solidFill>
          <a:schemeClr val="bg2">
            <a:lumMod val="60000"/>
            <a:lumOff val="40000"/>
          </a:schemeClr>
        </a:solidFill>
      </dgm:spPr>
      <dgm:t>
        <a:bodyPr/>
        <a:lstStyle/>
        <a:p>
          <a:r>
            <a:rPr lang="en-GB" sz="1900" b="1"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u/s 118 of CGST Act.</a:t>
          </a:r>
        </a:p>
      </dgm:t>
    </dgm:pt>
    <dgm:pt modelId="{9DE10176-0E8E-1844-B110-C546410AED4A}" type="parTrans" cxnId="{165787E3-7A7A-D44F-92B9-F3D54EBCF1DF}">
      <dgm:prSet/>
      <dgm:spPr/>
      <dgm:t>
        <a:bodyPr/>
        <a:lstStyle/>
        <a:p>
          <a:endParaRPr lang="en-GB"/>
        </a:p>
      </dgm:t>
    </dgm:pt>
    <dgm:pt modelId="{EEABD46E-EE74-184F-A5EC-D0B97EB212B4}" type="sibTrans" cxnId="{165787E3-7A7A-D44F-92B9-F3D54EBCF1DF}">
      <dgm:prSet/>
      <dgm:spPr/>
      <dgm:t>
        <a:bodyPr/>
        <a:lstStyle/>
        <a:p>
          <a:endParaRPr lang="en-GB"/>
        </a:p>
      </dgm:t>
    </dgm:pt>
    <dgm:pt modelId="{E18FDA97-470D-CB4F-82EC-C21144B149DE}">
      <dgm:prSet phldrT="[Text]" custT="1"/>
      <dgm:spPr>
        <a:solidFill>
          <a:schemeClr val="bg2">
            <a:lumMod val="60000"/>
            <a:lumOff val="40000"/>
          </a:schemeClr>
        </a:solidFill>
      </dgm:spPr>
      <dgm:t>
        <a:bodyPr/>
        <a:lstStyle/>
        <a:p>
          <a:r>
            <a:rPr lang="en-GB" sz="1900" b="1" kern="1200" dirty="0">
              <a:solidFill>
                <a:srgbClr val="FF0000"/>
              </a:solidFill>
              <a:latin typeface="Calibri" panose="020F0502020204030204" pitchFamily="34" charset="0"/>
              <a:cs typeface="Calibri" panose="020F0502020204030204" pitchFamily="34" charset="0"/>
            </a:rPr>
            <a:t>Within 60 days from date of </a:t>
          </a:r>
          <a:r>
            <a:rPr lang="en-GB" sz="1600" b="1" u="sng" kern="1200" dirty="0">
              <a:solidFill>
                <a:srgbClr val="FF0000"/>
              </a:solidFill>
              <a:latin typeface="Calibri" panose="020F0502020204030204" pitchFamily="34" charset="0"/>
              <a:cs typeface="Calibri" panose="020F0502020204030204" pitchFamily="34" charset="0"/>
            </a:rPr>
            <a:t>Communication</a:t>
          </a:r>
        </a:p>
      </dgm:t>
    </dgm:pt>
    <dgm:pt modelId="{73C7B3FF-F0EE-A942-A525-5BA84C3EE27B}" type="parTrans" cxnId="{D973CD23-E166-4445-8FF1-33EB8E66DD50}">
      <dgm:prSet/>
      <dgm:spPr/>
      <dgm:t>
        <a:bodyPr/>
        <a:lstStyle/>
        <a:p>
          <a:endParaRPr lang="en-GB"/>
        </a:p>
      </dgm:t>
    </dgm:pt>
    <dgm:pt modelId="{E05E80FC-DCA2-4444-91DC-5C60B3BEBB19}" type="sibTrans" cxnId="{D973CD23-E166-4445-8FF1-33EB8E66DD50}">
      <dgm:prSet/>
      <dgm:spPr/>
      <dgm:t>
        <a:bodyPr/>
        <a:lstStyle/>
        <a:p>
          <a:endParaRPr lang="en-GB"/>
        </a:p>
      </dgm:t>
    </dgm:pt>
    <dgm:pt modelId="{D662D118-A1A2-C14D-AC9B-1D9C4E0FA6CD}">
      <dgm:prSet phldrT="[Text]" custT="1"/>
      <dgm:spPr>
        <a:solidFill>
          <a:schemeClr val="bg2">
            <a:lumMod val="60000"/>
            <a:lumOff val="40000"/>
          </a:schemeClr>
        </a:solidFill>
      </dgm:spPr>
      <dgm:t>
        <a:bodyPr/>
        <a:lstStyle/>
        <a:p>
          <a:pPr algn="l"/>
          <a:r>
            <a:rPr lang="en-GB" sz="1900" b="1" dirty="0">
              <a:solidFill>
                <a:schemeClr val="tx1"/>
              </a:solidFill>
              <a:latin typeface="Book Antiqua" panose="02040602050305030304" pitchFamily="18" charset="0"/>
              <a:ea typeface="Verdana" panose="020B0604030504040204" pitchFamily="34" charset="0"/>
              <a:cs typeface="Calibri" panose="020F0502020204030204" pitchFamily="34" charset="0"/>
            </a:rPr>
            <a:t>Read with Rule 108,109 and 112</a:t>
          </a:r>
        </a:p>
      </dgm:t>
    </dgm:pt>
    <dgm:pt modelId="{76889FBB-C0E2-DA4E-B6BE-66722053E3A0}" type="parTrans" cxnId="{5BE4A47A-45CE-5946-A39A-A618C3DA8D8C}">
      <dgm:prSet/>
      <dgm:spPr/>
      <dgm:t>
        <a:bodyPr/>
        <a:lstStyle/>
        <a:p>
          <a:endParaRPr lang="en-GB"/>
        </a:p>
      </dgm:t>
    </dgm:pt>
    <dgm:pt modelId="{7CED3985-C524-8C44-883C-896193515FA8}" type="sibTrans" cxnId="{5BE4A47A-45CE-5946-A39A-A618C3DA8D8C}">
      <dgm:prSet/>
      <dgm:spPr/>
      <dgm:t>
        <a:bodyPr/>
        <a:lstStyle/>
        <a:p>
          <a:endParaRPr lang="en-GB"/>
        </a:p>
      </dgm:t>
    </dgm:pt>
    <dgm:pt modelId="{BAAC292C-361D-6D46-AFC2-054EA6285620}">
      <dgm:prSet phldrT="[Text]" custT="1"/>
      <dgm:spPr>
        <a:solidFill>
          <a:schemeClr val="bg2">
            <a:lumMod val="60000"/>
            <a:lumOff val="40000"/>
          </a:schemeClr>
        </a:solidFill>
      </dgm:spPr>
      <dgm:t>
        <a:bodyPr/>
        <a:lstStyle/>
        <a:p>
          <a:r>
            <a:rPr lang="en-GB" sz="1800" b="1" kern="1200" dirty="0">
              <a:solidFill>
                <a:srgbClr val="FF0000"/>
              </a:solidFill>
              <a:latin typeface="Calibri" panose="020F0502020204030204" pitchFamily="34" charset="0"/>
              <a:ea typeface="Verdana" panose="020B0604030504040204" pitchFamily="34" charset="0"/>
              <a:cs typeface="Calibri" panose="020F0502020204030204" pitchFamily="34" charset="0"/>
            </a:rPr>
            <a:t>Within 180 days.</a:t>
          </a:r>
          <a:r>
            <a:rPr lang="en-GB" sz="1800" b="1" kern="1200" dirty="0">
              <a:solidFill>
                <a:srgbClr val="FF0000"/>
              </a:solidFill>
            </a:rPr>
            <a:t> from the date on which the order appealed against is received</a:t>
          </a:r>
          <a:r>
            <a:rPr lang="en-GB" sz="1800" kern="1200" dirty="0">
              <a:solidFill>
                <a:srgbClr val="FF0000"/>
              </a:solidFill>
            </a:rPr>
            <a:t> </a:t>
          </a:r>
          <a:endParaRPr lang="en-GB" sz="1800" b="1" kern="1200" dirty="0">
            <a:solidFill>
              <a:srgbClr val="FF0000"/>
            </a:solidFill>
            <a:latin typeface="Calibri" panose="020F0502020204030204" pitchFamily="34" charset="0"/>
            <a:ea typeface="Verdana" panose="020B0604030504040204" pitchFamily="34" charset="0"/>
            <a:cs typeface="Calibri" panose="020F0502020204030204" pitchFamily="34" charset="0"/>
          </a:endParaRPr>
        </a:p>
      </dgm:t>
    </dgm:pt>
    <dgm:pt modelId="{D738A462-EF6F-2B46-A634-734A6A0B9F00}" type="parTrans" cxnId="{12DD911A-FC6F-2F4C-A0FD-A269A54C1189}">
      <dgm:prSet/>
      <dgm:spPr/>
      <dgm:t>
        <a:bodyPr/>
        <a:lstStyle/>
        <a:p>
          <a:endParaRPr lang="en-GB"/>
        </a:p>
      </dgm:t>
    </dgm:pt>
    <dgm:pt modelId="{893A4A3A-FC78-8C4F-B53A-DAF77AB2758A}" type="sibTrans" cxnId="{12DD911A-FC6F-2F4C-A0FD-A269A54C1189}">
      <dgm:prSet/>
      <dgm:spPr/>
      <dgm:t>
        <a:bodyPr/>
        <a:lstStyle/>
        <a:p>
          <a:endParaRPr lang="en-GB"/>
        </a:p>
      </dgm:t>
    </dgm:pt>
    <dgm:pt modelId="{01199E7E-F8DD-4C44-A2D2-7650B62ECBAB}">
      <dgm:prSet phldrT="[Text]" custT="1"/>
      <dgm:spPr>
        <a:solidFill>
          <a:schemeClr val="bg2">
            <a:lumMod val="60000"/>
            <a:lumOff val="40000"/>
          </a:schemeClr>
        </a:solidFill>
      </dgm:spPr>
      <dgm:t>
        <a:bodyPr/>
        <a:lstStyle/>
        <a:p>
          <a:r>
            <a:rPr lang="en-GB" sz="1900" b="1"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Read with Rule 115</a:t>
          </a:r>
        </a:p>
      </dgm:t>
    </dgm:pt>
    <dgm:pt modelId="{2EA3FC61-029F-F440-92E4-7FDE634BDC7A}" type="parTrans" cxnId="{CBD544FA-CA1D-2246-992A-DCC7972A6B61}">
      <dgm:prSet/>
      <dgm:spPr/>
      <dgm:t>
        <a:bodyPr/>
        <a:lstStyle/>
        <a:p>
          <a:endParaRPr lang="en-GB"/>
        </a:p>
      </dgm:t>
    </dgm:pt>
    <dgm:pt modelId="{D7C73546-7A8D-FB47-BD64-DD6D36F5A25E}" type="sibTrans" cxnId="{CBD544FA-CA1D-2246-992A-DCC7972A6B61}">
      <dgm:prSet/>
      <dgm:spPr/>
      <dgm:t>
        <a:bodyPr/>
        <a:lstStyle/>
        <a:p>
          <a:endParaRPr lang="en-GB"/>
        </a:p>
      </dgm:t>
    </dgm:pt>
    <dgm:pt modelId="{AE87916E-1C4A-4946-BDDA-6713D7E240A6}">
      <dgm:prSet phldrT="[Text]" custT="1"/>
      <dgm:spPr>
        <a:solidFill>
          <a:schemeClr val="bg2">
            <a:lumMod val="60000"/>
            <a:lumOff val="40000"/>
          </a:schemeClr>
        </a:solidFill>
      </dgm:spPr>
      <dgm:t>
        <a:bodyPr/>
        <a:lstStyle/>
        <a:p>
          <a:r>
            <a:rPr lang="en-GB" sz="1900" b="1"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Read with Rule 110,111 and </a:t>
          </a:r>
          <a:r>
            <a:rPr lang="en-GB" sz="1900" b="1" kern="1200" dirty="0">
              <a:solidFill>
                <a:schemeClr val="tx1"/>
              </a:solidFill>
              <a:latin typeface="Calibri" panose="020F0502020204030204" pitchFamily="34" charset="0"/>
              <a:ea typeface="Verdana" panose="020B0604030504040204" pitchFamily="34" charset="0"/>
              <a:cs typeface="Calibri" panose="020F0502020204030204" pitchFamily="34" charset="0"/>
            </a:rPr>
            <a:t>112</a:t>
          </a:r>
        </a:p>
      </dgm:t>
    </dgm:pt>
    <dgm:pt modelId="{3D5D0AF2-CB2E-4F98-A342-5AF9AC92D603}" type="parTrans" cxnId="{6ADD389C-154B-4636-AF81-A0B90DDB391B}">
      <dgm:prSet/>
      <dgm:spPr/>
      <dgm:t>
        <a:bodyPr/>
        <a:lstStyle/>
        <a:p>
          <a:endParaRPr lang="en-IN"/>
        </a:p>
      </dgm:t>
    </dgm:pt>
    <dgm:pt modelId="{5D395F9A-C22A-4493-842A-D6F535B8D3A2}" type="sibTrans" cxnId="{6ADD389C-154B-4636-AF81-A0B90DDB391B}">
      <dgm:prSet/>
      <dgm:spPr/>
      <dgm:t>
        <a:bodyPr/>
        <a:lstStyle/>
        <a:p>
          <a:endParaRPr lang="en-IN"/>
        </a:p>
      </dgm:t>
    </dgm:pt>
    <dgm:pt modelId="{AA2C34FC-4A7C-47AA-BC3E-36A10E4F374F}">
      <dgm:prSet phldrT="[Text]" custT="1"/>
      <dgm:spPr>
        <a:solidFill>
          <a:schemeClr val="bg2">
            <a:lumMod val="60000"/>
            <a:lumOff val="40000"/>
          </a:schemeClr>
        </a:solidFill>
      </dgm:spPr>
      <dgm:t>
        <a:bodyPr/>
        <a:lstStyle/>
        <a:p>
          <a:r>
            <a:rPr lang="en-GB" sz="1800" b="1"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Read with Rule 114</a:t>
          </a:r>
        </a:p>
      </dgm:t>
    </dgm:pt>
    <dgm:pt modelId="{5FE52634-3895-4CD8-A465-E2AAFEEF6066}" type="parTrans" cxnId="{F4B8885A-B47E-4FFF-A7C3-709332165984}">
      <dgm:prSet/>
      <dgm:spPr/>
      <dgm:t>
        <a:bodyPr/>
        <a:lstStyle/>
        <a:p>
          <a:endParaRPr lang="en-IN"/>
        </a:p>
      </dgm:t>
    </dgm:pt>
    <dgm:pt modelId="{DC915142-4BA0-4C88-B22F-3850954C3A82}" type="sibTrans" cxnId="{F4B8885A-B47E-4FFF-A7C3-709332165984}">
      <dgm:prSet/>
      <dgm:spPr/>
      <dgm:t>
        <a:bodyPr/>
        <a:lstStyle/>
        <a:p>
          <a:endParaRPr lang="en-IN"/>
        </a:p>
      </dgm:t>
    </dgm:pt>
    <dgm:pt modelId="{E1214D34-96C3-4CC1-8EB3-1E7D1CC86EBC}">
      <dgm:prSet phldrT="[Text]" custT="1"/>
      <dgm:spPr>
        <a:solidFill>
          <a:schemeClr val="bg2">
            <a:lumMod val="60000"/>
            <a:lumOff val="40000"/>
          </a:schemeClr>
        </a:solidFill>
      </dgm:spPr>
      <dgm:t>
        <a:bodyPr/>
        <a:lstStyle/>
        <a:p>
          <a:pPr algn="l"/>
          <a:endParaRPr lang="en-GB" sz="2000" b="1" dirty="0">
            <a:solidFill>
              <a:srgbClr val="FF0000"/>
            </a:solidFill>
            <a:latin typeface="Book Antiqua" panose="02040602050305030304" pitchFamily="18" charset="0"/>
            <a:ea typeface="Verdana" panose="020B0604030504040204" pitchFamily="34" charset="0"/>
            <a:cs typeface="Calibri" panose="020F0502020204030204" pitchFamily="34" charset="0"/>
          </a:endParaRPr>
        </a:p>
      </dgm:t>
    </dgm:pt>
    <dgm:pt modelId="{0A55CB48-81F4-4DF9-8B81-1EDDDFA9D1D6}" type="parTrans" cxnId="{DF300F51-C811-4D6B-B85B-973C312D2685}">
      <dgm:prSet/>
      <dgm:spPr/>
      <dgm:t>
        <a:bodyPr/>
        <a:lstStyle/>
        <a:p>
          <a:endParaRPr lang="en-IN"/>
        </a:p>
      </dgm:t>
    </dgm:pt>
    <dgm:pt modelId="{A7E2EBDE-6211-42C9-B825-436703DA0808}" type="sibTrans" cxnId="{DF300F51-C811-4D6B-B85B-973C312D2685}">
      <dgm:prSet/>
      <dgm:spPr/>
      <dgm:t>
        <a:bodyPr/>
        <a:lstStyle/>
        <a:p>
          <a:endParaRPr lang="en-IN"/>
        </a:p>
      </dgm:t>
    </dgm:pt>
    <dgm:pt modelId="{3982C91D-EE05-468F-9FB4-ADA2B162E655}">
      <dgm:prSet phldrT="[Text]" custT="1"/>
      <dgm:spPr>
        <a:solidFill>
          <a:schemeClr val="bg2">
            <a:lumMod val="60000"/>
            <a:lumOff val="40000"/>
          </a:schemeClr>
        </a:solidFill>
      </dgm:spPr>
      <dgm:t>
        <a:bodyPr/>
        <a:lstStyle/>
        <a:p>
          <a:r>
            <a:rPr lang="en-GB" sz="2000" b="1" kern="1200" dirty="0">
              <a:solidFill>
                <a:srgbClr val="FF0000"/>
              </a:solidFill>
              <a:latin typeface="Book Antiqua" panose="02040602050305030304" pitchFamily="18" charset="0"/>
              <a:ea typeface="Verdana" panose="020B0604030504040204" pitchFamily="34" charset="0"/>
              <a:cs typeface="Calibri" panose="020F0502020204030204" pitchFamily="34" charset="0"/>
            </a:rPr>
            <a:t>Within 3 + 3 months from date of </a:t>
          </a:r>
          <a:r>
            <a:rPr lang="en-GB" sz="1500" b="1" u="sng" kern="1200" dirty="0">
              <a:solidFill>
                <a:srgbClr val="FF0000"/>
              </a:solidFill>
              <a:latin typeface="Book Antiqua" panose="02040602050305030304" pitchFamily="18" charset="0"/>
              <a:ea typeface="Verdana" panose="020B0604030504040204" pitchFamily="34" charset="0"/>
              <a:cs typeface="Calibri" panose="020F0502020204030204" pitchFamily="34" charset="0"/>
            </a:rPr>
            <a:t>communication</a:t>
          </a:r>
          <a:r>
            <a:rPr lang="en-GB" sz="1500" b="1" u="sng" kern="1200" dirty="0">
              <a:solidFill>
                <a:schemeClr val="tx1"/>
              </a:solidFill>
              <a:latin typeface="Book Antiqua" panose="02040602050305030304" pitchFamily="18" charset="0"/>
              <a:ea typeface="Verdana" panose="020B0604030504040204" pitchFamily="34" charset="0"/>
              <a:cs typeface="Algerian" panose="020F0502020204030204" pitchFamily="34" charset="0"/>
            </a:rPr>
            <a:t>	</a:t>
          </a:r>
        </a:p>
      </dgm:t>
    </dgm:pt>
    <dgm:pt modelId="{A36EDDDA-115A-4913-B59F-D1E537A08030}" type="parTrans" cxnId="{1A6746F0-E8B3-4CB6-B80F-AF0A25F7BDFC}">
      <dgm:prSet/>
      <dgm:spPr/>
      <dgm:t>
        <a:bodyPr/>
        <a:lstStyle/>
        <a:p>
          <a:endParaRPr lang="en-IN"/>
        </a:p>
      </dgm:t>
    </dgm:pt>
    <dgm:pt modelId="{CD35C467-53EB-4C01-A0C2-6C2816BD64C6}" type="sibTrans" cxnId="{1A6746F0-E8B3-4CB6-B80F-AF0A25F7BDFC}">
      <dgm:prSet/>
      <dgm:spPr/>
      <dgm:t>
        <a:bodyPr/>
        <a:lstStyle/>
        <a:p>
          <a:endParaRPr lang="en-IN"/>
        </a:p>
      </dgm:t>
    </dgm:pt>
    <dgm:pt modelId="{FD21DC7C-94E7-4FD2-9105-F52A18A1723F}">
      <dgm:prSet phldrT="[Text]" custT="1"/>
      <dgm:spPr>
        <a:solidFill>
          <a:schemeClr val="bg2">
            <a:lumMod val="60000"/>
            <a:lumOff val="40000"/>
          </a:schemeClr>
        </a:solidFill>
      </dgm:spPr>
      <dgm:t>
        <a:bodyPr/>
        <a:lstStyle/>
        <a:p>
          <a:pPr algn="l"/>
          <a:r>
            <a:rPr lang="en-GB" sz="1900" b="1" dirty="0">
              <a:solidFill>
                <a:srgbClr val="FF0000"/>
              </a:solidFill>
              <a:latin typeface="Book Antiqua" panose="02040602050305030304" pitchFamily="18" charset="0"/>
              <a:ea typeface="Verdana" panose="020B0604030504040204" pitchFamily="34" charset="0"/>
              <a:cs typeface="Calibri" panose="020F0502020204030204" pitchFamily="34" charset="0"/>
            </a:rPr>
            <a:t>Within 3 + 1 months from date of </a:t>
          </a:r>
          <a:r>
            <a:rPr lang="en-GB" sz="1500" b="1" u="sng" dirty="0">
              <a:solidFill>
                <a:srgbClr val="FF0000"/>
              </a:solidFill>
              <a:latin typeface="Book Antiqua" panose="02040602050305030304" pitchFamily="18" charset="0"/>
              <a:ea typeface="Verdana" panose="020B0604030504040204" pitchFamily="34" charset="0"/>
              <a:cs typeface="Calibri" panose="020F0502020204030204" pitchFamily="34" charset="0"/>
            </a:rPr>
            <a:t>communication</a:t>
          </a:r>
          <a:endParaRPr lang="en-GB" sz="1500" b="1" dirty="0">
            <a:solidFill>
              <a:srgbClr val="FF0000"/>
            </a:solidFill>
            <a:latin typeface="Book Antiqua" panose="02040602050305030304" pitchFamily="18" charset="0"/>
            <a:ea typeface="Verdana" panose="020B0604030504040204" pitchFamily="34" charset="0"/>
            <a:cs typeface="Calibri" panose="020F0502020204030204" pitchFamily="34" charset="0"/>
          </a:endParaRPr>
        </a:p>
      </dgm:t>
    </dgm:pt>
    <dgm:pt modelId="{3A24F508-10E5-4042-80F9-A87CA24E6E7F}" type="parTrans" cxnId="{0E4C7FAA-615E-4B14-8B3E-C3A8A08E7EFB}">
      <dgm:prSet/>
      <dgm:spPr/>
      <dgm:t>
        <a:bodyPr/>
        <a:lstStyle/>
        <a:p>
          <a:endParaRPr lang="en-GB"/>
        </a:p>
      </dgm:t>
    </dgm:pt>
    <dgm:pt modelId="{6A18F800-B868-41DB-A5A8-7AED84A2976A}" type="sibTrans" cxnId="{0E4C7FAA-615E-4B14-8B3E-C3A8A08E7EFB}">
      <dgm:prSet/>
      <dgm:spPr/>
      <dgm:t>
        <a:bodyPr/>
        <a:lstStyle/>
        <a:p>
          <a:endParaRPr lang="en-GB"/>
        </a:p>
      </dgm:t>
    </dgm:pt>
    <dgm:pt modelId="{669C0723-0CD1-EC44-BA94-3FA02BAB50C3}" type="pres">
      <dgm:prSet presAssocID="{5151E282-F002-2F4D-A75F-9769B4FADBEB}" presName="CompostProcess" presStyleCnt="0">
        <dgm:presLayoutVars>
          <dgm:dir/>
          <dgm:resizeHandles val="exact"/>
        </dgm:presLayoutVars>
      </dgm:prSet>
      <dgm:spPr/>
    </dgm:pt>
    <dgm:pt modelId="{9477BCD6-FAF2-AE4D-97FC-3F51375F6FE7}" type="pres">
      <dgm:prSet presAssocID="{5151E282-F002-2F4D-A75F-9769B4FADBEB}" presName="arrow" presStyleLbl="bgShp" presStyleIdx="0" presStyleCnt="1" custLinFactNeighborY="-2041"/>
      <dgm:spPr>
        <a:solidFill>
          <a:schemeClr val="accent5">
            <a:lumMod val="40000"/>
            <a:lumOff val="60000"/>
          </a:schemeClr>
        </a:solidFill>
      </dgm:spPr>
    </dgm:pt>
    <dgm:pt modelId="{BA2AD7A5-48CD-8E40-B211-BBD85B43A847}" type="pres">
      <dgm:prSet presAssocID="{5151E282-F002-2F4D-A75F-9769B4FADBEB}" presName="linearProcess" presStyleCnt="0"/>
      <dgm:spPr/>
    </dgm:pt>
    <dgm:pt modelId="{556C5656-C017-C14B-950A-DE00831D73E2}" type="pres">
      <dgm:prSet presAssocID="{F463B8FF-7D8B-034A-9AA6-29E4B0726A25}" presName="textNode" presStyleLbl="node1" presStyleIdx="0" presStyleCnt="4" custScaleX="112705" custScaleY="250000">
        <dgm:presLayoutVars>
          <dgm:bulletEnabled val="1"/>
        </dgm:presLayoutVars>
      </dgm:prSet>
      <dgm:spPr/>
    </dgm:pt>
    <dgm:pt modelId="{3C5F3AC6-4294-F64D-8793-0AB784FA601F}" type="pres">
      <dgm:prSet presAssocID="{285FED63-5196-F14F-8E09-F41DB46DE333}" presName="sibTrans" presStyleCnt="0"/>
      <dgm:spPr/>
    </dgm:pt>
    <dgm:pt modelId="{59F74310-717A-974E-A13B-EB41BEE73FBE}" type="pres">
      <dgm:prSet presAssocID="{265D0D6D-3B47-E54B-9A80-DCDE2707E0E4}" presName="textNode" presStyleLbl="node1" presStyleIdx="1" presStyleCnt="4" custScaleX="125650" custScaleY="241526">
        <dgm:presLayoutVars>
          <dgm:bulletEnabled val="1"/>
        </dgm:presLayoutVars>
      </dgm:prSet>
      <dgm:spPr/>
    </dgm:pt>
    <dgm:pt modelId="{03C4907D-5E75-B04D-AF46-44229FC0C172}" type="pres">
      <dgm:prSet presAssocID="{F07E36B7-D8B2-D74A-BB8E-59F257D08A49}" presName="sibTrans" presStyleCnt="0"/>
      <dgm:spPr/>
    </dgm:pt>
    <dgm:pt modelId="{9B096422-75D5-4848-9F6F-0B770818DF90}" type="pres">
      <dgm:prSet presAssocID="{1199FF9F-093F-DB49-9C06-5FD5DCF6CEB0}" presName="textNode" presStyleLbl="node1" presStyleIdx="2" presStyleCnt="4" custScaleX="104336" custScaleY="216102">
        <dgm:presLayoutVars>
          <dgm:bulletEnabled val="1"/>
        </dgm:presLayoutVars>
      </dgm:prSet>
      <dgm:spPr/>
    </dgm:pt>
    <dgm:pt modelId="{227302F8-851F-774B-AC40-F9C3775ECD59}" type="pres">
      <dgm:prSet presAssocID="{51C25711-A38A-1B43-B879-AF31FFD6D876}" presName="sibTrans" presStyleCnt="0"/>
      <dgm:spPr/>
    </dgm:pt>
    <dgm:pt modelId="{DDBCF9D9-E7C4-2B49-96E6-74FF56E3D4FB}" type="pres">
      <dgm:prSet presAssocID="{767B954D-B395-4041-8113-BC6162080A4A}" presName="textNode" presStyleLbl="node1" presStyleIdx="3" presStyleCnt="4" custScaleX="121604" custScaleY="206495" custLinFactNeighborX="-23424" custLinFactNeighborY="2174">
        <dgm:presLayoutVars>
          <dgm:bulletEnabled val="1"/>
        </dgm:presLayoutVars>
      </dgm:prSet>
      <dgm:spPr/>
    </dgm:pt>
  </dgm:ptLst>
  <dgm:cxnLst>
    <dgm:cxn modelId="{BEAE6616-1C0D-4F40-8AD3-5E8590F74CBF}" type="presOf" srcId="{3982C91D-EE05-468F-9FB4-ADA2B162E655}" destId="{59F74310-717A-974E-A13B-EB41BEE73FBE}" srcOrd="0" destOrd="3" presId="urn:microsoft.com/office/officeart/2005/8/layout/hProcess9"/>
    <dgm:cxn modelId="{12DD911A-FC6F-2F4C-A0FD-A269A54C1189}" srcId="{1199FF9F-093F-DB49-9C06-5FD5DCF6CEB0}" destId="{BAAC292C-361D-6D46-AFC2-054EA6285620}" srcOrd="2" destOrd="0" parTransId="{D738A462-EF6F-2B46-A634-734A6A0B9F00}" sibTransId="{893A4A3A-FC78-8C4F-B53A-DAF77AB2758A}"/>
    <dgm:cxn modelId="{FFA37B1B-72FB-5946-9513-11D6E34F6DFA}" srcId="{265D0D6D-3B47-E54B-9A80-DCDE2707E0E4}" destId="{E03114CE-74B1-C94C-98FA-BD720320024D}" srcOrd="0" destOrd="0" parTransId="{5697B855-14CE-8649-88CE-28F0474D4A14}" sibTransId="{9CB4D9B3-8FE3-DA46-9AA0-44C73D58E3A7}"/>
    <dgm:cxn modelId="{A497381D-2E79-1249-A166-7CC73AF211E8}" srcId="{5151E282-F002-2F4D-A75F-9769B4FADBEB}" destId="{F463B8FF-7D8B-034A-9AA6-29E4B0726A25}" srcOrd="0" destOrd="0" parTransId="{0D96B870-5E34-444C-A4A3-83B4033D3B12}" sibTransId="{285FED63-5196-F14F-8E09-F41DB46DE333}"/>
    <dgm:cxn modelId="{671DFF20-A41C-DF4F-92FA-308B49109130}" type="presOf" srcId="{52C93EAB-43F7-0D4C-923D-22B5A684F360}" destId="{556C5656-C017-C14B-950A-DE00831D73E2}" srcOrd="0" destOrd="1" presId="urn:microsoft.com/office/officeart/2005/8/layout/hProcess9"/>
    <dgm:cxn modelId="{D973CD23-E166-4445-8FF1-33EB8E66DD50}" srcId="{767B954D-B395-4041-8113-BC6162080A4A}" destId="{E18FDA97-470D-CB4F-82EC-C21144B149DE}" srcOrd="2" destOrd="0" parTransId="{73C7B3FF-F0EE-A942-A525-5BA84C3EE27B}" sibTransId="{E05E80FC-DCA2-4444-91DC-5C60B3BEBB19}"/>
    <dgm:cxn modelId="{80B7E929-0773-449E-9B27-90D86068593E}" type="presOf" srcId="{AE87916E-1C4A-4946-BDDA-6713D7E240A6}" destId="{59F74310-717A-974E-A13B-EB41BEE73FBE}" srcOrd="0" destOrd="2" presId="urn:microsoft.com/office/officeart/2005/8/layout/hProcess9"/>
    <dgm:cxn modelId="{A6F26762-D198-4390-B6B7-6FAD8FFFDAF4}" type="presOf" srcId="{AA2C34FC-4A7C-47AA-BC3E-36A10E4F374F}" destId="{9B096422-75D5-4848-9F6F-0B770818DF90}" srcOrd="0" destOrd="2" presId="urn:microsoft.com/office/officeart/2005/8/layout/hProcess9"/>
    <dgm:cxn modelId="{AA56CC45-BCE7-8C4C-9B50-6C18C6694DA8}" type="presOf" srcId="{E18FDA97-470D-CB4F-82EC-C21144B149DE}" destId="{DDBCF9D9-E7C4-2B49-96E6-74FF56E3D4FB}" srcOrd="0" destOrd="3" presId="urn:microsoft.com/office/officeart/2005/8/layout/hProcess9"/>
    <dgm:cxn modelId="{FD0BC36F-7FAA-F643-930A-E352EEFF5CD7}" srcId="{5151E282-F002-2F4D-A75F-9769B4FADBEB}" destId="{1199FF9F-093F-DB49-9C06-5FD5DCF6CEB0}" srcOrd="2" destOrd="0" parTransId="{A1DD14FF-C1E4-8D44-99ED-0BD61BB0E21F}" sibTransId="{51C25711-A38A-1B43-B879-AF31FFD6D876}"/>
    <dgm:cxn modelId="{DF300F51-C811-4D6B-B85B-973C312D2685}" srcId="{F463B8FF-7D8B-034A-9AA6-29E4B0726A25}" destId="{E1214D34-96C3-4CC1-8EB3-1E7D1CC86EBC}" srcOrd="3" destOrd="0" parTransId="{0A55CB48-81F4-4DF9-8B81-1EDDDFA9D1D6}" sibTransId="{A7E2EBDE-6211-42C9-B825-436703DA0808}"/>
    <dgm:cxn modelId="{9A8D4254-D024-F846-9401-80055E52AE07}" type="presOf" srcId="{767B954D-B395-4041-8113-BC6162080A4A}" destId="{DDBCF9D9-E7C4-2B49-96E6-74FF56E3D4FB}" srcOrd="0" destOrd="0" presId="urn:microsoft.com/office/officeart/2005/8/layout/hProcess9"/>
    <dgm:cxn modelId="{BBD8AB75-BA1C-D84B-9DD7-2A182D5C364C}" type="presOf" srcId="{01199E7E-F8DD-4C44-A2D2-7650B62ECBAB}" destId="{DDBCF9D9-E7C4-2B49-96E6-74FF56E3D4FB}" srcOrd="0" destOrd="2" presId="urn:microsoft.com/office/officeart/2005/8/layout/hProcess9"/>
    <dgm:cxn modelId="{896FF677-2823-D642-B518-B78BF811B396}" type="presOf" srcId="{1199FF9F-093F-DB49-9C06-5FD5DCF6CEB0}" destId="{9B096422-75D5-4848-9F6F-0B770818DF90}" srcOrd="0" destOrd="0" presId="urn:microsoft.com/office/officeart/2005/8/layout/hProcess9"/>
    <dgm:cxn modelId="{F4B8885A-B47E-4FFF-A7C3-709332165984}" srcId="{1199FF9F-093F-DB49-9C06-5FD5DCF6CEB0}" destId="{AA2C34FC-4A7C-47AA-BC3E-36A10E4F374F}" srcOrd="1" destOrd="0" parTransId="{5FE52634-3895-4CD8-A465-E2AAFEEF6066}" sibTransId="{DC915142-4BA0-4C88-B22F-3850954C3A82}"/>
    <dgm:cxn modelId="{5BE4A47A-45CE-5946-A39A-A618C3DA8D8C}" srcId="{F463B8FF-7D8B-034A-9AA6-29E4B0726A25}" destId="{D662D118-A1A2-C14D-AC9B-1D9C4E0FA6CD}" srcOrd="1" destOrd="0" parTransId="{76889FBB-C0E2-DA4E-B6BE-66722053E3A0}" sibTransId="{7CED3985-C524-8C44-883C-896193515FA8}"/>
    <dgm:cxn modelId="{341A2784-17BD-9C45-A293-7B1CFAEBE488}" srcId="{5151E282-F002-2F4D-A75F-9769B4FADBEB}" destId="{767B954D-B395-4041-8113-BC6162080A4A}" srcOrd="3" destOrd="0" parTransId="{0901C371-BCAB-FC4B-8461-D195B421DB99}" sibTransId="{389F5E42-D586-5D4B-8662-C071C6401B17}"/>
    <dgm:cxn modelId="{51FC7D86-5ECE-3C49-AFA9-3122D067BE62}" type="presOf" srcId="{E03114CE-74B1-C94C-98FA-BD720320024D}" destId="{59F74310-717A-974E-A13B-EB41BEE73FBE}" srcOrd="0" destOrd="1" presId="urn:microsoft.com/office/officeart/2005/8/layout/hProcess9"/>
    <dgm:cxn modelId="{817FFB92-F646-1E43-86EB-D72A09363E69}" type="presOf" srcId="{265D0D6D-3B47-E54B-9A80-DCDE2707E0E4}" destId="{59F74310-717A-974E-A13B-EB41BEE73FBE}" srcOrd="0" destOrd="0" presId="urn:microsoft.com/office/officeart/2005/8/layout/hProcess9"/>
    <dgm:cxn modelId="{6ADD389C-154B-4636-AF81-A0B90DDB391B}" srcId="{265D0D6D-3B47-E54B-9A80-DCDE2707E0E4}" destId="{AE87916E-1C4A-4946-BDDA-6713D7E240A6}" srcOrd="1" destOrd="0" parTransId="{3D5D0AF2-CB2E-4F98-A342-5AF9AC92D603}" sibTransId="{5D395F9A-C22A-4493-842A-D6F535B8D3A2}"/>
    <dgm:cxn modelId="{84A5499F-609A-5443-BC50-819F530DC0B1}" type="presOf" srcId="{5151E282-F002-2F4D-A75F-9769B4FADBEB}" destId="{669C0723-0CD1-EC44-BA94-3FA02BAB50C3}" srcOrd="0" destOrd="0" presId="urn:microsoft.com/office/officeart/2005/8/layout/hProcess9"/>
    <dgm:cxn modelId="{7ABEFEA7-7349-0347-8259-7A7531978B6F}" srcId="{1199FF9F-093F-DB49-9C06-5FD5DCF6CEB0}" destId="{A0CEDE9D-8126-D94C-8976-4A87AB8D7EFF}" srcOrd="0" destOrd="0" parTransId="{9BD9FE46-E23C-AA40-B127-0D129293AD10}" sibTransId="{311A42E7-12D7-E944-8F28-1693260B284D}"/>
    <dgm:cxn modelId="{A8CF5DA8-4508-8B4D-A90C-7062EB3479E3}" srcId="{F463B8FF-7D8B-034A-9AA6-29E4B0726A25}" destId="{52C93EAB-43F7-0D4C-923D-22B5A684F360}" srcOrd="0" destOrd="0" parTransId="{1FBFE54A-2A18-CF4A-9A0D-8D6692878EB7}" sibTransId="{A69C5CF2-5F25-8243-BD50-D154A1F28356}"/>
    <dgm:cxn modelId="{0E4C7FAA-615E-4B14-8B3E-C3A8A08E7EFB}" srcId="{F463B8FF-7D8B-034A-9AA6-29E4B0726A25}" destId="{FD21DC7C-94E7-4FD2-9105-F52A18A1723F}" srcOrd="2" destOrd="0" parTransId="{3A24F508-10E5-4042-80F9-A87CA24E6E7F}" sibTransId="{6A18F800-B868-41DB-A5A8-7AED84A2976A}"/>
    <dgm:cxn modelId="{D5886FB2-D85C-4519-A3FA-5DD02ABFFC37}" type="presOf" srcId="{E1214D34-96C3-4CC1-8EB3-1E7D1CC86EBC}" destId="{556C5656-C017-C14B-950A-DE00831D73E2}" srcOrd="0" destOrd="4" presId="urn:microsoft.com/office/officeart/2005/8/layout/hProcess9"/>
    <dgm:cxn modelId="{3DF0FBB2-900C-A84B-8D8D-AB178404046E}" type="presOf" srcId="{BAAC292C-361D-6D46-AFC2-054EA6285620}" destId="{9B096422-75D5-4848-9F6F-0B770818DF90}" srcOrd="0" destOrd="3" presId="urn:microsoft.com/office/officeart/2005/8/layout/hProcess9"/>
    <dgm:cxn modelId="{1D539FC9-0583-AE45-8F83-6EEFBC739731}" type="presOf" srcId="{2C56A001-7D9C-EE49-84B3-73AEF1E2168B}" destId="{DDBCF9D9-E7C4-2B49-96E6-74FF56E3D4FB}" srcOrd="0" destOrd="1" presId="urn:microsoft.com/office/officeart/2005/8/layout/hProcess9"/>
    <dgm:cxn modelId="{929DA5DB-99AC-8549-8B8D-87EE46046FA4}" type="presOf" srcId="{D662D118-A1A2-C14D-AC9B-1D9C4E0FA6CD}" destId="{556C5656-C017-C14B-950A-DE00831D73E2}" srcOrd="0" destOrd="2" presId="urn:microsoft.com/office/officeart/2005/8/layout/hProcess9"/>
    <dgm:cxn modelId="{C2C60DDC-2AC2-044E-B493-9D9474E92F52}" type="presOf" srcId="{A0CEDE9D-8126-D94C-8976-4A87AB8D7EFF}" destId="{9B096422-75D5-4848-9F6F-0B770818DF90}" srcOrd="0" destOrd="1" presId="urn:microsoft.com/office/officeart/2005/8/layout/hProcess9"/>
    <dgm:cxn modelId="{58AF8EE2-E7F1-784A-926D-F71400F81401}" type="presOf" srcId="{F463B8FF-7D8B-034A-9AA6-29E4B0726A25}" destId="{556C5656-C017-C14B-950A-DE00831D73E2}" srcOrd="0" destOrd="0" presId="urn:microsoft.com/office/officeart/2005/8/layout/hProcess9"/>
    <dgm:cxn modelId="{E686B4E2-2756-F443-A770-98A0EE6CE09D}" srcId="{5151E282-F002-2F4D-A75F-9769B4FADBEB}" destId="{265D0D6D-3B47-E54B-9A80-DCDE2707E0E4}" srcOrd="1" destOrd="0" parTransId="{5E610DDD-AC6A-5547-81E6-441395E2A91F}" sibTransId="{F07E36B7-D8B2-D74A-BB8E-59F257D08A49}"/>
    <dgm:cxn modelId="{165787E3-7A7A-D44F-92B9-F3D54EBCF1DF}" srcId="{767B954D-B395-4041-8113-BC6162080A4A}" destId="{2C56A001-7D9C-EE49-84B3-73AEF1E2168B}" srcOrd="0" destOrd="0" parTransId="{9DE10176-0E8E-1844-B110-C546410AED4A}" sibTransId="{EEABD46E-EE74-184F-A5EC-D0B97EB212B4}"/>
    <dgm:cxn modelId="{1A6746F0-E8B3-4CB6-B80F-AF0A25F7BDFC}" srcId="{265D0D6D-3B47-E54B-9A80-DCDE2707E0E4}" destId="{3982C91D-EE05-468F-9FB4-ADA2B162E655}" srcOrd="2" destOrd="0" parTransId="{A36EDDDA-115A-4913-B59F-D1E537A08030}" sibTransId="{CD35C467-53EB-4C01-A0C2-6C2816BD64C6}"/>
    <dgm:cxn modelId="{0E5952F7-D06C-4BB9-8D21-17E6894B4A4B}" type="presOf" srcId="{FD21DC7C-94E7-4FD2-9105-F52A18A1723F}" destId="{556C5656-C017-C14B-950A-DE00831D73E2}" srcOrd="0" destOrd="3" presId="urn:microsoft.com/office/officeart/2005/8/layout/hProcess9"/>
    <dgm:cxn modelId="{CBD544FA-CA1D-2246-992A-DCC7972A6B61}" srcId="{767B954D-B395-4041-8113-BC6162080A4A}" destId="{01199E7E-F8DD-4C44-A2D2-7650B62ECBAB}" srcOrd="1" destOrd="0" parTransId="{2EA3FC61-029F-F440-92E4-7FDE634BDC7A}" sibTransId="{D7C73546-7A8D-FB47-BD64-DD6D36F5A25E}"/>
    <dgm:cxn modelId="{95302D1D-A84B-A24E-813B-BA71642BB1E8}" type="presParOf" srcId="{669C0723-0CD1-EC44-BA94-3FA02BAB50C3}" destId="{9477BCD6-FAF2-AE4D-97FC-3F51375F6FE7}" srcOrd="0" destOrd="0" presId="urn:microsoft.com/office/officeart/2005/8/layout/hProcess9"/>
    <dgm:cxn modelId="{7473287B-FF97-E045-AF0F-E128EE02B12D}" type="presParOf" srcId="{669C0723-0CD1-EC44-BA94-3FA02BAB50C3}" destId="{BA2AD7A5-48CD-8E40-B211-BBD85B43A847}" srcOrd="1" destOrd="0" presId="urn:microsoft.com/office/officeart/2005/8/layout/hProcess9"/>
    <dgm:cxn modelId="{B979351C-4EEC-B248-BB0D-475D0F8C8F68}" type="presParOf" srcId="{BA2AD7A5-48CD-8E40-B211-BBD85B43A847}" destId="{556C5656-C017-C14B-950A-DE00831D73E2}" srcOrd="0" destOrd="0" presId="urn:microsoft.com/office/officeart/2005/8/layout/hProcess9"/>
    <dgm:cxn modelId="{835A2E7A-C10D-EA40-BB31-C9F4C4300C69}" type="presParOf" srcId="{BA2AD7A5-48CD-8E40-B211-BBD85B43A847}" destId="{3C5F3AC6-4294-F64D-8793-0AB784FA601F}" srcOrd="1" destOrd="0" presId="urn:microsoft.com/office/officeart/2005/8/layout/hProcess9"/>
    <dgm:cxn modelId="{EE3DAFB6-C8A3-804F-882C-1096329C490F}" type="presParOf" srcId="{BA2AD7A5-48CD-8E40-B211-BBD85B43A847}" destId="{59F74310-717A-974E-A13B-EB41BEE73FBE}" srcOrd="2" destOrd="0" presId="urn:microsoft.com/office/officeart/2005/8/layout/hProcess9"/>
    <dgm:cxn modelId="{BA01E27D-0921-CF4E-B9AA-D1E8C5D0BF1C}" type="presParOf" srcId="{BA2AD7A5-48CD-8E40-B211-BBD85B43A847}" destId="{03C4907D-5E75-B04D-AF46-44229FC0C172}" srcOrd="3" destOrd="0" presId="urn:microsoft.com/office/officeart/2005/8/layout/hProcess9"/>
    <dgm:cxn modelId="{6924231A-51E9-EE46-A12A-05C76E120DB3}" type="presParOf" srcId="{BA2AD7A5-48CD-8E40-B211-BBD85B43A847}" destId="{9B096422-75D5-4848-9F6F-0B770818DF90}" srcOrd="4" destOrd="0" presId="urn:microsoft.com/office/officeart/2005/8/layout/hProcess9"/>
    <dgm:cxn modelId="{B80F5166-8525-FA42-84B6-49E26A09F31B}" type="presParOf" srcId="{BA2AD7A5-48CD-8E40-B211-BBD85B43A847}" destId="{227302F8-851F-774B-AC40-F9C3775ECD59}" srcOrd="5" destOrd="0" presId="urn:microsoft.com/office/officeart/2005/8/layout/hProcess9"/>
    <dgm:cxn modelId="{F389AF1C-7E93-9046-A5AE-C2329C079FA3}" type="presParOf" srcId="{BA2AD7A5-48CD-8E40-B211-BBD85B43A847}" destId="{DDBCF9D9-E7C4-2B49-96E6-74FF56E3D4FB}" srcOrd="6" destOrd="0" presId="urn:microsoft.com/office/officeart/2005/8/layout/hProcess9"/>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B552BA-4372-4CDF-BF18-A995816E075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IN"/>
        </a:p>
      </dgm:t>
    </dgm:pt>
    <dgm:pt modelId="{AF026538-1EBF-4C5B-BA81-45DFDFFC0818}">
      <dgm:prSet phldrT="[Text]" custT="1"/>
      <dgm:spPr/>
      <dgm:t>
        <a:bodyPr/>
        <a:lstStyle/>
        <a:p>
          <a:r>
            <a:rPr lang="en-US" sz="3500" dirty="0">
              <a:solidFill>
                <a:schemeClr val="tx1"/>
              </a:solidFill>
              <a:latin typeface="Book Antiqua" panose="02040602050305030304" pitchFamily="18" charset="0"/>
              <a:cs typeface="Calibri" panose="020F0502020204030204" pitchFamily="34" charset="0"/>
            </a:rPr>
            <a:t>Non – Speaking Order </a:t>
          </a:r>
          <a:endParaRPr lang="en-IN" sz="3500" dirty="0">
            <a:solidFill>
              <a:schemeClr val="tx1"/>
            </a:solidFill>
            <a:latin typeface="Book Antiqua" panose="02040602050305030304" pitchFamily="18" charset="0"/>
            <a:cs typeface="Calibri" panose="020F0502020204030204" pitchFamily="34" charset="0"/>
          </a:endParaRPr>
        </a:p>
      </dgm:t>
    </dgm:pt>
    <dgm:pt modelId="{335877C0-7553-44F3-8218-ABDA69651060}" type="parTrans" cxnId="{76EF4819-4DFA-4DB1-A0B3-DC681B29909E}">
      <dgm:prSet/>
      <dgm:spPr/>
      <dgm:t>
        <a:bodyPr/>
        <a:lstStyle/>
        <a:p>
          <a:endParaRPr lang="en-IN"/>
        </a:p>
      </dgm:t>
    </dgm:pt>
    <dgm:pt modelId="{F510D563-3483-417E-97FD-B32F9D0F58FA}" type="sibTrans" cxnId="{76EF4819-4DFA-4DB1-A0B3-DC681B29909E}">
      <dgm:prSet/>
      <dgm:spPr/>
      <dgm:t>
        <a:bodyPr/>
        <a:lstStyle/>
        <a:p>
          <a:endParaRPr lang="en-IN"/>
        </a:p>
      </dgm:t>
    </dgm:pt>
    <dgm:pt modelId="{6C1FC7EF-D4EC-471A-A790-5FDFA54716F8}">
      <dgm:prSet phldrT="[Text]" custT="1"/>
      <dgm:spPr/>
      <dgm:t>
        <a:bodyPr/>
        <a:lstStyle/>
        <a:p>
          <a:r>
            <a:rPr lang="en-US" sz="3500" dirty="0">
              <a:solidFill>
                <a:schemeClr val="tx1"/>
              </a:solidFill>
              <a:latin typeface="Book Antiqua" panose="02040602050305030304" pitchFamily="18" charset="0"/>
              <a:cs typeface="Calibri" panose="020F0502020204030204" pitchFamily="34" charset="0"/>
            </a:rPr>
            <a:t>Relevant Provisions </a:t>
          </a:r>
          <a:endParaRPr lang="en-IN" sz="3500" dirty="0">
            <a:solidFill>
              <a:schemeClr val="tx1"/>
            </a:solidFill>
            <a:latin typeface="Book Antiqua" panose="02040602050305030304" pitchFamily="18" charset="0"/>
            <a:cs typeface="Calibri" panose="020F0502020204030204" pitchFamily="34" charset="0"/>
          </a:endParaRPr>
        </a:p>
      </dgm:t>
    </dgm:pt>
    <dgm:pt modelId="{C3B513AA-3BB7-474F-8A15-4E5FA9BF239C}" type="parTrans" cxnId="{C2A77A20-886B-48F6-BA4E-FE67AA44C61E}">
      <dgm:prSet/>
      <dgm:spPr/>
      <dgm:t>
        <a:bodyPr/>
        <a:lstStyle/>
        <a:p>
          <a:endParaRPr lang="en-IN"/>
        </a:p>
      </dgm:t>
    </dgm:pt>
    <dgm:pt modelId="{E73101F5-66C2-49A5-BB44-7224E1E9910B}" type="sibTrans" cxnId="{C2A77A20-886B-48F6-BA4E-FE67AA44C61E}">
      <dgm:prSet/>
      <dgm:spPr/>
      <dgm:t>
        <a:bodyPr/>
        <a:lstStyle/>
        <a:p>
          <a:endParaRPr lang="en-IN"/>
        </a:p>
      </dgm:t>
    </dgm:pt>
    <dgm:pt modelId="{F5F31E9E-ECA3-4A35-82E2-9C05699E3B2F}">
      <dgm:prSet phldrT="[Text]" custT="1"/>
      <dgm:spPr/>
      <dgm:t>
        <a:bodyPr/>
        <a:lstStyle/>
        <a:p>
          <a:r>
            <a:rPr lang="en-US" sz="4000" dirty="0">
              <a:solidFill>
                <a:schemeClr val="tx1"/>
              </a:solidFill>
              <a:latin typeface="Book Antiqua" panose="02040602050305030304" pitchFamily="18" charset="0"/>
              <a:cs typeface="Calibri" panose="020F0502020204030204" pitchFamily="34" charset="0"/>
            </a:rPr>
            <a:t>Procedural Lapse </a:t>
          </a:r>
          <a:endParaRPr lang="en-IN" sz="4000" dirty="0">
            <a:solidFill>
              <a:schemeClr val="tx1"/>
            </a:solidFill>
            <a:latin typeface="Book Antiqua" panose="02040602050305030304" pitchFamily="18" charset="0"/>
            <a:cs typeface="Calibri" panose="020F0502020204030204" pitchFamily="34" charset="0"/>
          </a:endParaRPr>
        </a:p>
      </dgm:t>
    </dgm:pt>
    <dgm:pt modelId="{DB7BB6E5-67AC-4F36-B3DB-D0B6F76B4676}" type="parTrans" cxnId="{0F680C1F-CB39-4DD9-8A74-789627847177}">
      <dgm:prSet/>
      <dgm:spPr/>
      <dgm:t>
        <a:bodyPr/>
        <a:lstStyle/>
        <a:p>
          <a:endParaRPr lang="en-IN"/>
        </a:p>
      </dgm:t>
    </dgm:pt>
    <dgm:pt modelId="{2BD621BD-A7BF-4C8F-A8BA-015614751B16}" type="sibTrans" cxnId="{0F680C1F-CB39-4DD9-8A74-789627847177}">
      <dgm:prSet/>
      <dgm:spPr/>
      <dgm:t>
        <a:bodyPr/>
        <a:lstStyle/>
        <a:p>
          <a:endParaRPr lang="en-IN"/>
        </a:p>
      </dgm:t>
    </dgm:pt>
    <dgm:pt modelId="{09E7595C-ED0B-4D83-9AFA-1D6907C0077D}">
      <dgm:prSet phldrT="[Text]" custT="1"/>
      <dgm:spPr/>
      <dgm:t>
        <a:bodyPr/>
        <a:lstStyle/>
        <a:p>
          <a:r>
            <a:rPr lang="en-US" sz="3500" dirty="0">
              <a:solidFill>
                <a:schemeClr val="tx1"/>
              </a:solidFill>
              <a:latin typeface="Book Antiqua" panose="02040602050305030304" pitchFamily="18" charset="0"/>
              <a:cs typeface="Calibri" panose="020F0502020204030204" pitchFamily="34" charset="0"/>
            </a:rPr>
            <a:t>Relevant Provisions </a:t>
          </a:r>
          <a:endParaRPr lang="en-IN" sz="3500" dirty="0">
            <a:solidFill>
              <a:schemeClr val="tx1"/>
            </a:solidFill>
            <a:latin typeface="Book Antiqua" panose="02040602050305030304" pitchFamily="18" charset="0"/>
            <a:cs typeface="Calibri" panose="020F0502020204030204" pitchFamily="34" charset="0"/>
          </a:endParaRPr>
        </a:p>
      </dgm:t>
    </dgm:pt>
    <dgm:pt modelId="{9EC7FC9E-F92A-4C1C-9B2A-3B124D5A66DE}" type="parTrans" cxnId="{CC7B258C-AD00-4CE8-95C6-9544F0FFE2FB}">
      <dgm:prSet/>
      <dgm:spPr/>
      <dgm:t>
        <a:bodyPr/>
        <a:lstStyle/>
        <a:p>
          <a:endParaRPr lang="en-IN"/>
        </a:p>
      </dgm:t>
    </dgm:pt>
    <dgm:pt modelId="{AA5627E7-D77B-4CD5-8DE3-3C9A3175CF47}" type="sibTrans" cxnId="{CC7B258C-AD00-4CE8-95C6-9544F0FFE2FB}">
      <dgm:prSet/>
      <dgm:spPr/>
      <dgm:t>
        <a:bodyPr/>
        <a:lstStyle/>
        <a:p>
          <a:endParaRPr lang="en-IN"/>
        </a:p>
      </dgm:t>
    </dgm:pt>
    <dgm:pt modelId="{C6FB75D8-CFF0-408B-ADD3-BB5C209DDC0A}">
      <dgm:prSet phldrT="[Text]" custT="1"/>
      <dgm:spPr/>
      <dgm:t>
        <a:bodyPr/>
        <a:lstStyle/>
        <a:p>
          <a:r>
            <a:rPr lang="en-US" sz="3500" dirty="0">
              <a:solidFill>
                <a:schemeClr val="tx1"/>
              </a:solidFill>
              <a:latin typeface="Book Antiqua" panose="02040602050305030304" pitchFamily="18" charset="0"/>
              <a:cs typeface="Calibri" panose="020F0502020204030204" pitchFamily="34" charset="0"/>
            </a:rPr>
            <a:t>Computation Aspect </a:t>
          </a:r>
          <a:endParaRPr lang="en-IN" sz="3500" dirty="0">
            <a:solidFill>
              <a:schemeClr val="tx1"/>
            </a:solidFill>
            <a:latin typeface="Book Antiqua" panose="02040602050305030304" pitchFamily="18" charset="0"/>
            <a:cs typeface="Calibri" panose="020F0502020204030204" pitchFamily="34" charset="0"/>
          </a:endParaRPr>
        </a:p>
      </dgm:t>
    </dgm:pt>
    <dgm:pt modelId="{54361426-0B2D-480C-B5BA-05EAE0232F6D}" type="parTrans" cxnId="{6AEB7D53-A4EA-4DFE-A87A-EEF89FEAFCA0}">
      <dgm:prSet/>
      <dgm:spPr/>
      <dgm:t>
        <a:bodyPr/>
        <a:lstStyle/>
        <a:p>
          <a:endParaRPr lang="en-IN"/>
        </a:p>
      </dgm:t>
    </dgm:pt>
    <dgm:pt modelId="{B0897CA1-CB98-46E0-A24F-7BB37A855C46}" type="sibTrans" cxnId="{6AEB7D53-A4EA-4DFE-A87A-EEF89FEAFCA0}">
      <dgm:prSet/>
      <dgm:spPr/>
      <dgm:t>
        <a:bodyPr/>
        <a:lstStyle/>
        <a:p>
          <a:endParaRPr lang="en-IN"/>
        </a:p>
      </dgm:t>
    </dgm:pt>
    <dgm:pt modelId="{113AF32C-8C54-42CE-807A-3920DD20B32D}" type="pres">
      <dgm:prSet presAssocID="{AFB552BA-4372-4CDF-BF18-A995816E075F}" presName="diagram" presStyleCnt="0">
        <dgm:presLayoutVars>
          <dgm:dir/>
          <dgm:resizeHandles val="exact"/>
        </dgm:presLayoutVars>
      </dgm:prSet>
      <dgm:spPr/>
    </dgm:pt>
    <dgm:pt modelId="{8E118117-DC45-44E5-A077-58DA1A4D20E8}" type="pres">
      <dgm:prSet presAssocID="{AF026538-1EBF-4C5B-BA81-45DFDFFC0818}" presName="node" presStyleLbl="node1" presStyleIdx="0" presStyleCnt="5" custScaleX="231777">
        <dgm:presLayoutVars>
          <dgm:bulletEnabled val="1"/>
        </dgm:presLayoutVars>
      </dgm:prSet>
      <dgm:spPr/>
    </dgm:pt>
    <dgm:pt modelId="{1DE66232-4B05-4B40-A7B7-2CC7D59863B7}" type="pres">
      <dgm:prSet presAssocID="{F510D563-3483-417E-97FD-B32F9D0F58FA}" presName="sibTrans" presStyleCnt="0"/>
      <dgm:spPr/>
    </dgm:pt>
    <dgm:pt modelId="{1DBC0317-AF98-4172-A68A-D9B9AA5FBF19}" type="pres">
      <dgm:prSet presAssocID="{6C1FC7EF-D4EC-471A-A790-5FDFA54716F8}" presName="node" presStyleLbl="node1" presStyleIdx="1" presStyleCnt="5" custScaleX="184077">
        <dgm:presLayoutVars>
          <dgm:bulletEnabled val="1"/>
        </dgm:presLayoutVars>
      </dgm:prSet>
      <dgm:spPr/>
    </dgm:pt>
    <dgm:pt modelId="{520E062D-3670-4614-849C-8F7E19F86D28}" type="pres">
      <dgm:prSet presAssocID="{E73101F5-66C2-49A5-BB44-7224E1E9910B}" presName="sibTrans" presStyleCnt="0"/>
      <dgm:spPr/>
    </dgm:pt>
    <dgm:pt modelId="{CCD79283-38F5-491C-AB75-8C3F1CD8F648}" type="pres">
      <dgm:prSet presAssocID="{F5F31E9E-ECA3-4A35-82E2-9C05699E3B2F}" presName="node" presStyleLbl="node1" presStyleIdx="2" presStyleCnt="5" custScaleX="179104" custScaleY="120041">
        <dgm:presLayoutVars>
          <dgm:bulletEnabled val="1"/>
        </dgm:presLayoutVars>
      </dgm:prSet>
      <dgm:spPr/>
    </dgm:pt>
    <dgm:pt modelId="{C6EDA334-7F89-4B7B-AFAC-17DB53D2C2E4}" type="pres">
      <dgm:prSet presAssocID="{2BD621BD-A7BF-4C8F-A8BA-015614751B16}" presName="sibTrans" presStyleCnt="0"/>
      <dgm:spPr/>
    </dgm:pt>
    <dgm:pt modelId="{1E613F36-F21C-49D5-B2CD-DFB71034F79F}" type="pres">
      <dgm:prSet presAssocID="{09E7595C-ED0B-4D83-9AFA-1D6907C0077D}" presName="node" presStyleLbl="node1" presStyleIdx="3" presStyleCnt="5" custScaleX="158612">
        <dgm:presLayoutVars>
          <dgm:bulletEnabled val="1"/>
        </dgm:presLayoutVars>
      </dgm:prSet>
      <dgm:spPr/>
    </dgm:pt>
    <dgm:pt modelId="{3E2D566B-13F9-4C44-BB7B-5B8302296278}" type="pres">
      <dgm:prSet presAssocID="{AA5627E7-D77B-4CD5-8DE3-3C9A3175CF47}" presName="sibTrans" presStyleCnt="0"/>
      <dgm:spPr/>
    </dgm:pt>
    <dgm:pt modelId="{B2BC2DFF-052E-468D-9CE0-9388E8DFDEAD}" type="pres">
      <dgm:prSet presAssocID="{C6FB75D8-CFF0-408B-ADD3-BB5C209DDC0A}" presName="node" presStyleLbl="node1" presStyleIdx="4" presStyleCnt="5" custScaleX="192978">
        <dgm:presLayoutVars>
          <dgm:bulletEnabled val="1"/>
        </dgm:presLayoutVars>
      </dgm:prSet>
      <dgm:spPr/>
    </dgm:pt>
  </dgm:ptLst>
  <dgm:cxnLst>
    <dgm:cxn modelId="{76EF4819-4DFA-4DB1-A0B3-DC681B29909E}" srcId="{AFB552BA-4372-4CDF-BF18-A995816E075F}" destId="{AF026538-1EBF-4C5B-BA81-45DFDFFC0818}" srcOrd="0" destOrd="0" parTransId="{335877C0-7553-44F3-8218-ABDA69651060}" sibTransId="{F510D563-3483-417E-97FD-B32F9D0F58FA}"/>
    <dgm:cxn modelId="{0F680C1F-CB39-4DD9-8A74-789627847177}" srcId="{AFB552BA-4372-4CDF-BF18-A995816E075F}" destId="{F5F31E9E-ECA3-4A35-82E2-9C05699E3B2F}" srcOrd="2" destOrd="0" parTransId="{DB7BB6E5-67AC-4F36-B3DB-D0B6F76B4676}" sibTransId="{2BD621BD-A7BF-4C8F-A8BA-015614751B16}"/>
    <dgm:cxn modelId="{C2A77A20-886B-48F6-BA4E-FE67AA44C61E}" srcId="{AFB552BA-4372-4CDF-BF18-A995816E075F}" destId="{6C1FC7EF-D4EC-471A-A790-5FDFA54716F8}" srcOrd="1" destOrd="0" parTransId="{C3B513AA-3BB7-474F-8A15-4E5FA9BF239C}" sibTransId="{E73101F5-66C2-49A5-BB44-7224E1E9910B}"/>
    <dgm:cxn modelId="{03A3B64D-1E4C-4544-8ACB-83EB109F7419}" type="presOf" srcId="{F5F31E9E-ECA3-4A35-82E2-9C05699E3B2F}" destId="{CCD79283-38F5-491C-AB75-8C3F1CD8F648}" srcOrd="0" destOrd="0" presId="urn:microsoft.com/office/officeart/2005/8/layout/default"/>
    <dgm:cxn modelId="{6AEB7D53-A4EA-4DFE-A87A-EEF89FEAFCA0}" srcId="{AFB552BA-4372-4CDF-BF18-A995816E075F}" destId="{C6FB75D8-CFF0-408B-ADD3-BB5C209DDC0A}" srcOrd="4" destOrd="0" parTransId="{54361426-0B2D-480C-B5BA-05EAE0232F6D}" sibTransId="{B0897CA1-CB98-46E0-A24F-7BB37A855C46}"/>
    <dgm:cxn modelId="{7F9AE58B-6BED-435B-88E0-5FD1A1CC067B}" type="presOf" srcId="{AFB552BA-4372-4CDF-BF18-A995816E075F}" destId="{113AF32C-8C54-42CE-807A-3920DD20B32D}" srcOrd="0" destOrd="0" presId="urn:microsoft.com/office/officeart/2005/8/layout/default"/>
    <dgm:cxn modelId="{CC7B258C-AD00-4CE8-95C6-9544F0FFE2FB}" srcId="{AFB552BA-4372-4CDF-BF18-A995816E075F}" destId="{09E7595C-ED0B-4D83-9AFA-1D6907C0077D}" srcOrd="3" destOrd="0" parTransId="{9EC7FC9E-F92A-4C1C-9B2A-3B124D5A66DE}" sibTransId="{AA5627E7-D77B-4CD5-8DE3-3C9A3175CF47}"/>
    <dgm:cxn modelId="{7048F592-DF41-4DC2-AB08-A40C45379002}" type="presOf" srcId="{6C1FC7EF-D4EC-471A-A790-5FDFA54716F8}" destId="{1DBC0317-AF98-4172-A68A-D9B9AA5FBF19}" srcOrd="0" destOrd="0" presId="urn:microsoft.com/office/officeart/2005/8/layout/default"/>
    <dgm:cxn modelId="{DF50EBA0-8234-4AFB-AF75-AC0BF2473223}" type="presOf" srcId="{C6FB75D8-CFF0-408B-ADD3-BB5C209DDC0A}" destId="{B2BC2DFF-052E-468D-9CE0-9388E8DFDEAD}" srcOrd="0" destOrd="0" presId="urn:microsoft.com/office/officeart/2005/8/layout/default"/>
    <dgm:cxn modelId="{FBA8E3CA-2A90-482E-A826-48ACC82E9699}" type="presOf" srcId="{09E7595C-ED0B-4D83-9AFA-1D6907C0077D}" destId="{1E613F36-F21C-49D5-B2CD-DFB71034F79F}" srcOrd="0" destOrd="0" presId="urn:microsoft.com/office/officeart/2005/8/layout/default"/>
    <dgm:cxn modelId="{6EDDE9CF-CDCD-46B3-A9A1-706C5455F8D5}" type="presOf" srcId="{AF026538-1EBF-4C5B-BA81-45DFDFFC0818}" destId="{8E118117-DC45-44E5-A077-58DA1A4D20E8}" srcOrd="0" destOrd="0" presId="urn:microsoft.com/office/officeart/2005/8/layout/default"/>
    <dgm:cxn modelId="{4ECC454F-A1A4-438B-AAFA-0411682444D0}" type="presParOf" srcId="{113AF32C-8C54-42CE-807A-3920DD20B32D}" destId="{8E118117-DC45-44E5-A077-58DA1A4D20E8}" srcOrd="0" destOrd="0" presId="urn:microsoft.com/office/officeart/2005/8/layout/default"/>
    <dgm:cxn modelId="{147865C4-CD50-4AC1-9FFC-D9577E8CEE88}" type="presParOf" srcId="{113AF32C-8C54-42CE-807A-3920DD20B32D}" destId="{1DE66232-4B05-4B40-A7B7-2CC7D59863B7}" srcOrd="1" destOrd="0" presId="urn:microsoft.com/office/officeart/2005/8/layout/default"/>
    <dgm:cxn modelId="{35285321-03A5-4E49-8625-01EAC0F7D2B9}" type="presParOf" srcId="{113AF32C-8C54-42CE-807A-3920DD20B32D}" destId="{1DBC0317-AF98-4172-A68A-D9B9AA5FBF19}" srcOrd="2" destOrd="0" presId="urn:microsoft.com/office/officeart/2005/8/layout/default"/>
    <dgm:cxn modelId="{77CFE449-FC22-4A83-8CF5-AD0CBD0E00BC}" type="presParOf" srcId="{113AF32C-8C54-42CE-807A-3920DD20B32D}" destId="{520E062D-3670-4614-849C-8F7E19F86D28}" srcOrd="3" destOrd="0" presId="urn:microsoft.com/office/officeart/2005/8/layout/default"/>
    <dgm:cxn modelId="{18BDE0A5-B127-43C6-BC0E-39853A600BA3}" type="presParOf" srcId="{113AF32C-8C54-42CE-807A-3920DD20B32D}" destId="{CCD79283-38F5-491C-AB75-8C3F1CD8F648}" srcOrd="4" destOrd="0" presId="urn:microsoft.com/office/officeart/2005/8/layout/default"/>
    <dgm:cxn modelId="{DE90A438-2871-498D-8636-D958D2F3BFF1}" type="presParOf" srcId="{113AF32C-8C54-42CE-807A-3920DD20B32D}" destId="{C6EDA334-7F89-4B7B-AFAC-17DB53D2C2E4}" srcOrd="5" destOrd="0" presId="urn:microsoft.com/office/officeart/2005/8/layout/default"/>
    <dgm:cxn modelId="{EFC9E18B-7A6F-48F0-978C-97E0DB87E533}" type="presParOf" srcId="{113AF32C-8C54-42CE-807A-3920DD20B32D}" destId="{1E613F36-F21C-49D5-B2CD-DFB71034F79F}" srcOrd="6" destOrd="0" presId="urn:microsoft.com/office/officeart/2005/8/layout/default"/>
    <dgm:cxn modelId="{3B806C80-313F-4620-A291-3E59BEBBF59D}" type="presParOf" srcId="{113AF32C-8C54-42CE-807A-3920DD20B32D}" destId="{3E2D566B-13F9-4C44-BB7B-5B8302296278}" srcOrd="7" destOrd="0" presId="urn:microsoft.com/office/officeart/2005/8/layout/default"/>
    <dgm:cxn modelId="{06097AF4-002F-4EB5-9CE6-6E8AF709DA9B}" type="presParOf" srcId="{113AF32C-8C54-42CE-807A-3920DD20B32D}" destId="{B2BC2DFF-052E-468D-9CE0-9388E8DFDEA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615926-3299-4AC8-BC8F-05A88FAE94D2}" type="doc">
      <dgm:prSet loTypeId="urn:microsoft.com/office/officeart/2005/8/layout/pyramid2" loCatId="list" qsTypeId="urn:microsoft.com/office/officeart/2005/8/quickstyle/simple5" qsCatId="simple" csTypeId="urn:microsoft.com/office/officeart/2005/8/colors/colorful5" csCatId="colorful" phldr="1"/>
      <dgm:spPr/>
      <dgm:t>
        <a:bodyPr/>
        <a:lstStyle/>
        <a:p>
          <a:endParaRPr lang="en-IN"/>
        </a:p>
      </dgm:t>
    </dgm:pt>
    <dgm:pt modelId="{9025E46B-9ECB-4F33-90E7-8F49B9CF67F3}">
      <dgm:prSet phldrT="[Text]" custT="1"/>
      <dgm:spPr/>
      <dgm:t>
        <a:bodyPr/>
        <a:lstStyle/>
        <a:p>
          <a:r>
            <a:rPr lang="en-US" sz="3000" b="1" dirty="0">
              <a:latin typeface="Book Antiqua" panose="02040602050305030304" pitchFamily="18" charset="0"/>
            </a:rPr>
            <a:t>Statement of Facts </a:t>
          </a:r>
          <a:endParaRPr lang="en-IN" sz="3000" b="1" dirty="0">
            <a:latin typeface="Book Antiqua" panose="02040602050305030304" pitchFamily="18" charset="0"/>
          </a:endParaRPr>
        </a:p>
      </dgm:t>
    </dgm:pt>
    <dgm:pt modelId="{929AD5A4-D6FD-488D-BC9E-BE7E607EB712}" type="parTrans" cxnId="{502F221B-19D5-4B48-B9A1-FA4BC375F7E4}">
      <dgm:prSet/>
      <dgm:spPr/>
      <dgm:t>
        <a:bodyPr/>
        <a:lstStyle/>
        <a:p>
          <a:endParaRPr lang="en-IN"/>
        </a:p>
      </dgm:t>
    </dgm:pt>
    <dgm:pt modelId="{37FCE8F7-304F-4060-8223-CC0E81B54F3B}" type="sibTrans" cxnId="{502F221B-19D5-4B48-B9A1-FA4BC375F7E4}">
      <dgm:prSet/>
      <dgm:spPr/>
      <dgm:t>
        <a:bodyPr/>
        <a:lstStyle/>
        <a:p>
          <a:endParaRPr lang="en-IN"/>
        </a:p>
      </dgm:t>
    </dgm:pt>
    <dgm:pt modelId="{F19EE79C-CA22-45DA-9A90-6D39C27F4C88}">
      <dgm:prSet phldrT="[Text]" custT="1"/>
      <dgm:spPr/>
      <dgm:t>
        <a:bodyPr/>
        <a:lstStyle/>
        <a:p>
          <a:r>
            <a:rPr lang="en-US" sz="3000" b="1" dirty="0">
              <a:latin typeface="Book Antiqua" panose="02040602050305030304" pitchFamily="18" charset="0"/>
            </a:rPr>
            <a:t>Grounds of Appeal </a:t>
          </a:r>
          <a:endParaRPr lang="en-IN" sz="3000" b="1" dirty="0">
            <a:latin typeface="Book Antiqua" panose="02040602050305030304" pitchFamily="18" charset="0"/>
          </a:endParaRPr>
        </a:p>
      </dgm:t>
    </dgm:pt>
    <dgm:pt modelId="{11B74831-A7C8-48E2-81B8-A5B3CB0FF86D}" type="parTrans" cxnId="{3F1FBDF6-6C45-4899-AEA3-60C72F6CBA42}">
      <dgm:prSet/>
      <dgm:spPr/>
      <dgm:t>
        <a:bodyPr/>
        <a:lstStyle/>
        <a:p>
          <a:endParaRPr lang="en-IN"/>
        </a:p>
      </dgm:t>
    </dgm:pt>
    <dgm:pt modelId="{9FBD2881-51F7-4F7F-A92D-6357C8C5C4A9}" type="sibTrans" cxnId="{3F1FBDF6-6C45-4899-AEA3-60C72F6CBA42}">
      <dgm:prSet/>
      <dgm:spPr/>
      <dgm:t>
        <a:bodyPr/>
        <a:lstStyle/>
        <a:p>
          <a:endParaRPr lang="en-IN"/>
        </a:p>
      </dgm:t>
    </dgm:pt>
    <dgm:pt modelId="{98707021-37F8-433F-94D3-5D11811C7589}">
      <dgm:prSet custT="1"/>
      <dgm:spPr/>
      <dgm:t>
        <a:bodyPr/>
        <a:lstStyle/>
        <a:p>
          <a:r>
            <a:rPr lang="en-US" sz="3000" b="1" i="0" dirty="0">
              <a:latin typeface="Book Antiqua" panose="02040602050305030304" pitchFamily="18" charset="0"/>
            </a:rPr>
            <a:t>Prayer</a:t>
          </a:r>
          <a:endParaRPr lang="en-IN" sz="3000" b="1" i="0" dirty="0">
            <a:latin typeface="Book Antiqua" panose="02040602050305030304" pitchFamily="18" charset="0"/>
          </a:endParaRPr>
        </a:p>
      </dgm:t>
    </dgm:pt>
    <dgm:pt modelId="{295A83FD-F3CC-4B92-B634-C090CF5C2B61}" type="parTrans" cxnId="{FDDD8244-0F37-4A03-9FD2-53FF148B862C}">
      <dgm:prSet/>
      <dgm:spPr/>
      <dgm:t>
        <a:bodyPr/>
        <a:lstStyle/>
        <a:p>
          <a:endParaRPr lang="en-IN"/>
        </a:p>
      </dgm:t>
    </dgm:pt>
    <dgm:pt modelId="{379E818B-687D-456D-B132-B2F2478BD4F7}" type="sibTrans" cxnId="{FDDD8244-0F37-4A03-9FD2-53FF148B862C}">
      <dgm:prSet/>
      <dgm:spPr/>
      <dgm:t>
        <a:bodyPr/>
        <a:lstStyle/>
        <a:p>
          <a:endParaRPr lang="en-IN"/>
        </a:p>
      </dgm:t>
    </dgm:pt>
    <dgm:pt modelId="{ADF751EF-D563-4CB0-8788-AA07224699D0}">
      <dgm:prSet custT="1"/>
      <dgm:spPr/>
      <dgm:t>
        <a:bodyPr/>
        <a:lstStyle/>
        <a:p>
          <a:r>
            <a:rPr lang="en-US" sz="3000" b="1" i="0" dirty="0">
              <a:latin typeface="Book Antiqua" panose="02040602050305030304" pitchFamily="18" charset="0"/>
            </a:rPr>
            <a:t>Verification </a:t>
          </a:r>
          <a:endParaRPr lang="en-IN" sz="3000" b="1" i="0" dirty="0">
            <a:latin typeface="Book Antiqua" panose="02040602050305030304" pitchFamily="18" charset="0"/>
          </a:endParaRPr>
        </a:p>
      </dgm:t>
    </dgm:pt>
    <dgm:pt modelId="{3712D53A-0220-4503-8B72-C51DFBB7AB6A}" type="parTrans" cxnId="{EB98A5DB-C69E-4F80-BBA5-03B5ADB9774D}">
      <dgm:prSet/>
      <dgm:spPr/>
      <dgm:t>
        <a:bodyPr/>
        <a:lstStyle/>
        <a:p>
          <a:endParaRPr lang="en-IN"/>
        </a:p>
      </dgm:t>
    </dgm:pt>
    <dgm:pt modelId="{CA19A00F-821A-4973-87E7-E90265EA078A}" type="sibTrans" cxnId="{EB98A5DB-C69E-4F80-BBA5-03B5ADB9774D}">
      <dgm:prSet/>
      <dgm:spPr/>
      <dgm:t>
        <a:bodyPr/>
        <a:lstStyle/>
        <a:p>
          <a:endParaRPr lang="en-IN"/>
        </a:p>
      </dgm:t>
    </dgm:pt>
    <dgm:pt modelId="{F1206DCD-1AC0-4256-862C-F4C75F952AF2}" type="pres">
      <dgm:prSet presAssocID="{BF615926-3299-4AC8-BC8F-05A88FAE94D2}" presName="compositeShape" presStyleCnt="0">
        <dgm:presLayoutVars>
          <dgm:dir/>
          <dgm:resizeHandles/>
        </dgm:presLayoutVars>
      </dgm:prSet>
      <dgm:spPr/>
    </dgm:pt>
    <dgm:pt modelId="{43324A51-E9CD-4D4D-9795-0DB41EC0616D}" type="pres">
      <dgm:prSet presAssocID="{BF615926-3299-4AC8-BC8F-05A88FAE94D2}" presName="pyramid" presStyleLbl="node1" presStyleIdx="0" presStyleCnt="1"/>
      <dgm:spPr/>
    </dgm:pt>
    <dgm:pt modelId="{97F07E36-CF34-47B1-AA16-F978265959DE}" type="pres">
      <dgm:prSet presAssocID="{BF615926-3299-4AC8-BC8F-05A88FAE94D2}" presName="theList" presStyleCnt="0"/>
      <dgm:spPr/>
    </dgm:pt>
    <dgm:pt modelId="{8CDBA1C0-9241-453C-8493-609450E286A5}" type="pres">
      <dgm:prSet presAssocID="{9025E46B-9ECB-4F33-90E7-8F49B9CF67F3}" presName="aNode" presStyleLbl="fgAcc1" presStyleIdx="0" presStyleCnt="4" custScaleX="109169" custScaleY="147621">
        <dgm:presLayoutVars>
          <dgm:bulletEnabled val="1"/>
        </dgm:presLayoutVars>
      </dgm:prSet>
      <dgm:spPr/>
    </dgm:pt>
    <dgm:pt modelId="{61E62E80-125B-4548-BAB8-1AF3D8BEC158}" type="pres">
      <dgm:prSet presAssocID="{9025E46B-9ECB-4F33-90E7-8F49B9CF67F3}" presName="aSpace" presStyleCnt="0"/>
      <dgm:spPr/>
    </dgm:pt>
    <dgm:pt modelId="{F0A46D56-29B3-48BC-A98A-B2E173DE885C}" type="pres">
      <dgm:prSet presAssocID="{F19EE79C-CA22-45DA-9A90-6D39C27F4C88}" presName="aNode" presStyleLbl="fgAcc1" presStyleIdx="1" presStyleCnt="4" custScaleY="161469">
        <dgm:presLayoutVars>
          <dgm:bulletEnabled val="1"/>
        </dgm:presLayoutVars>
      </dgm:prSet>
      <dgm:spPr/>
    </dgm:pt>
    <dgm:pt modelId="{F94A8000-6CA2-4774-9C5E-B603331034DA}" type="pres">
      <dgm:prSet presAssocID="{F19EE79C-CA22-45DA-9A90-6D39C27F4C88}" presName="aSpace" presStyleCnt="0"/>
      <dgm:spPr/>
    </dgm:pt>
    <dgm:pt modelId="{BD56C8D6-1CC5-4E5A-8B30-116813D380CE}" type="pres">
      <dgm:prSet presAssocID="{98707021-37F8-433F-94D3-5D11811C7589}" presName="aNode" presStyleLbl="fgAcc1" presStyleIdx="2" presStyleCnt="4">
        <dgm:presLayoutVars>
          <dgm:bulletEnabled val="1"/>
        </dgm:presLayoutVars>
      </dgm:prSet>
      <dgm:spPr/>
    </dgm:pt>
    <dgm:pt modelId="{964AF99D-0281-4AE2-BD62-E8FB0898BF24}" type="pres">
      <dgm:prSet presAssocID="{98707021-37F8-433F-94D3-5D11811C7589}" presName="aSpace" presStyleCnt="0"/>
      <dgm:spPr/>
    </dgm:pt>
    <dgm:pt modelId="{EDD32CD7-23A8-40B6-9690-880CBDEA8172}" type="pres">
      <dgm:prSet presAssocID="{ADF751EF-D563-4CB0-8788-AA07224699D0}" presName="aNode" presStyleLbl="fgAcc1" presStyleIdx="3" presStyleCnt="4">
        <dgm:presLayoutVars>
          <dgm:bulletEnabled val="1"/>
        </dgm:presLayoutVars>
      </dgm:prSet>
      <dgm:spPr/>
    </dgm:pt>
    <dgm:pt modelId="{5E553E5B-454E-4569-9BA2-278BD39EA3C0}" type="pres">
      <dgm:prSet presAssocID="{ADF751EF-D563-4CB0-8788-AA07224699D0}" presName="aSpace" presStyleCnt="0"/>
      <dgm:spPr/>
    </dgm:pt>
  </dgm:ptLst>
  <dgm:cxnLst>
    <dgm:cxn modelId="{502F221B-19D5-4B48-B9A1-FA4BC375F7E4}" srcId="{BF615926-3299-4AC8-BC8F-05A88FAE94D2}" destId="{9025E46B-9ECB-4F33-90E7-8F49B9CF67F3}" srcOrd="0" destOrd="0" parTransId="{929AD5A4-D6FD-488D-BC9E-BE7E607EB712}" sibTransId="{37FCE8F7-304F-4060-8223-CC0E81B54F3B}"/>
    <dgm:cxn modelId="{FDDD8244-0F37-4A03-9FD2-53FF148B862C}" srcId="{BF615926-3299-4AC8-BC8F-05A88FAE94D2}" destId="{98707021-37F8-433F-94D3-5D11811C7589}" srcOrd="2" destOrd="0" parTransId="{295A83FD-F3CC-4B92-B634-C090CF5C2B61}" sibTransId="{379E818B-687D-456D-B132-B2F2478BD4F7}"/>
    <dgm:cxn modelId="{7EC87347-BF33-4481-8989-6084498B421D}" type="presOf" srcId="{ADF751EF-D563-4CB0-8788-AA07224699D0}" destId="{EDD32CD7-23A8-40B6-9690-880CBDEA8172}" srcOrd="0" destOrd="0" presId="urn:microsoft.com/office/officeart/2005/8/layout/pyramid2"/>
    <dgm:cxn modelId="{AE36216A-FBF1-48C2-BBD1-E486A99D218A}" type="presOf" srcId="{BF615926-3299-4AC8-BC8F-05A88FAE94D2}" destId="{F1206DCD-1AC0-4256-862C-F4C75F952AF2}" srcOrd="0" destOrd="0" presId="urn:microsoft.com/office/officeart/2005/8/layout/pyramid2"/>
    <dgm:cxn modelId="{E2CEC557-1B3E-4963-A073-E516B3F45492}" type="presOf" srcId="{F19EE79C-CA22-45DA-9A90-6D39C27F4C88}" destId="{F0A46D56-29B3-48BC-A98A-B2E173DE885C}" srcOrd="0" destOrd="0" presId="urn:microsoft.com/office/officeart/2005/8/layout/pyramid2"/>
    <dgm:cxn modelId="{8298A37D-C632-4C5E-B26B-4664F8C4A0AE}" type="presOf" srcId="{9025E46B-9ECB-4F33-90E7-8F49B9CF67F3}" destId="{8CDBA1C0-9241-453C-8493-609450E286A5}" srcOrd="0" destOrd="0" presId="urn:microsoft.com/office/officeart/2005/8/layout/pyramid2"/>
    <dgm:cxn modelId="{CB4559D5-DAAA-4422-AAD7-ADE9F067DE70}" type="presOf" srcId="{98707021-37F8-433F-94D3-5D11811C7589}" destId="{BD56C8D6-1CC5-4E5A-8B30-116813D380CE}" srcOrd="0" destOrd="0" presId="urn:microsoft.com/office/officeart/2005/8/layout/pyramid2"/>
    <dgm:cxn modelId="{EB98A5DB-C69E-4F80-BBA5-03B5ADB9774D}" srcId="{BF615926-3299-4AC8-BC8F-05A88FAE94D2}" destId="{ADF751EF-D563-4CB0-8788-AA07224699D0}" srcOrd="3" destOrd="0" parTransId="{3712D53A-0220-4503-8B72-C51DFBB7AB6A}" sibTransId="{CA19A00F-821A-4973-87E7-E90265EA078A}"/>
    <dgm:cxn modelId="{3F1FBDF6-6C45-4899-AEA3-60C72F6CBA42}" srcId="{BF615926-3299-4AC8-BC8F-05A88FAE94D2}" destId="{F19EE79C-CA22-45DA-9A90-6D39C27F4C88}" srcOrd="1" destOrd="0" parTransId="{11B74831-A7C8-48E2-81B8-A5B3CB0FF86D}" sibTransId="{9FBD2881-51F7-4F7F-A92D-6357C8C5C4A9}"/>
    <dgm:cxn modelId="{B9A82783-2AAE-4CA2-B2D7-3E5E14801304}" type="presParOf" srcId="{F1206DCD-1AC0-4256-862C-F4C75F952AF2}" destId="{43324A51-E9CD-4D4D-9795-0DB41EC0616D}" srcOrd="0" destOrd="0" presId="urn:microsoft.com/office/officeart/2005/8/layout/pyramid2"/>
    <dgm:cxn modelId="{A028E3CF-8F8B-40B2-BCCE-D991BEF31769}" type="presParOf" srcId="{F1206DCD-1AC0-4256-862C-F4C75F952AF2}" destId="{97F07E36-CF34-47B1-AA16-F978265959DE}" srcOrd="1" destOrd="0" presId="urn:microsoft.com/office/officeart/2005/8/layout/pyramid2"/>
    <dgm:cxn modelId="{F79D90B8-167B-4D97-A085-B892FBC93402}" type="presParOf" srcId="{97F07E36-CF34-47B1-AA16-F978265959DE}" destId="{8CDBA1C0-9241-453C-8493-609450E286A5}" srcOrd="0" destOrd="0" presId="urn:microsoft.com/office/officeart/2005/8/layout/pyramid2"/>
    <dgm:cxn modelId="{C249CCAC-A5C1-41D5-AFAB-319C077D6F26}" type="presParOf" srcId="{97F07E36-CF34-47B1-AA16-F978265959DE}" destId="{61E62E80-125B-4548-BAB8-1AF3D8BEC158}" srcOrd="1" destOrd="0" presId="urn:microsoft.com/office/officeart/2005/8/layout/pyramid2"/>
    <dgm:cxn modelId="{9E446DA7-6812-44A2-82B0-FFCBE8E61CDD}" type="presParOf" srcId="{97F07E36-CF34-47B1-AA16-F978265959DE}" destId="{F0A46D56-29B3-48BC-A98A-B2E173DE885C}" srcOrd="2" destOrd="0" presId="urn:microsoft.com/office/officeart/2005/8/layout/pyramid2"/>
    <dgm:cxn modelId="{6BB0E923-D264-4244-BC49-089462E6D84A}" type="presParOf" srcId="{97F07E36-CF34-47B1-AA16-F978265959DE}" destId="{F94A8000-6CA2-4774-9C5E-B603331034DA}" srcOrd="3" destOrd="0" presId="urn:microsoft.com/office/officeart/2005/8/layout/pyramid2"/>
    <dgm:cxn modelId="{D9FD0301-2ED7-49D3-BC5F-5C4613B0FFD5}" type="presParOf" srcId="{97F07E36-CF34-47B1-AA16-F978265959DE}" destId="{BD56C8D6-1CC5-4E5A-8B30-116813D380CE}" srcOrd="4" destOrd="0" presId="urn:microsoft.com/office/officeart/2005/8/layout/pyramid2"/>
    <dgm:cxn modelId="{E92E4D7E-4FA5-4315-85A4-9391E1B03CF8}" type="presParOf" srcId="{97F07E36-CF34-47B1-AA16-F978265959DE}" destId="{964AF99D-0281-4AE2-BD62-E8FB0898BF24}" srcOrd="5" destOrd="0" presId="urn:microsoft.com/office/officeart/2005/8/layout/pyramid2"/>
    <dgm:cxn modelId="{A11EE932-60A8-44A3-85BE-493D3D2BC3DA}" type="presParOf" srcId="{97F07E36-CF34-47B1-AA16-F978265959DE}" destId="{EDD32CD7-23A8-40B6-9690-880CBDEA8172}" srcOrd="6" destOrd="0" presId="urn:microsoft.com/office/officeart/2005/8/layout/pyramid2"/>
    <dgm:cxn modelId="{9696E8D5-D6E2-45D1-B58B-F32FB3B0840A}" type="presParOf" srcId="{97F07E36-CF34-47B1-AA16-F978265959DE}" destId="{5E553E5B-454E-4569-9BA2-278BD39EA3C0}"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7BCD6-FAF2-AE4D-97FC-3F51375F6FE7}">
      <dsp:nvSpPr>
        <dsp:cNvPr id="0" name=""/>
        <dsp:cNvSpPr/>
      </dsp:nvSpPr>
      <dsp:spPr>
        <a:xfrm>
          <a:off x="659887" y="0"/>
          <a:ext cx="7478727" cy="4495800"/>
        </a:xfrm>
        <a:prstGeom prst="rightArrow">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556C5656-C017-C14B-950A-DE00831D73E2}">
      <dsp:nvSpPr>
        <dsp:cNvPr id="0" name=""/>
        <dsp:cNvSpPr/>
      </dsp:nvSpPr>
      <dsp:spPr>
        <a:xfrm>
          <a:off x="220806" y="0"/>
          <a:ext cx="1877946" cy="4495800"/>
        </a:xfrm>
        <a:prstGeom prst="roundRect">
          <a:avLst/>
        </a:prstGeom>
        <a:solidFill>
          <a:schemeClr val="bg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b="1" u="sng"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First Appellate Authority</a:t>
          </a:r>
        </a:p>
        <a:p>
          <a:pPr marL="171450" lvl="1" indent="-171450" algn="l" defTabSz="844550">
            <a:lnSpc>
              <a:spcPct val="90000"/>
            </a:lnSpc>
            <a:spcBef>
              <a:spcPct val="0"/>
            </a:spcBef>
            <a:spcAft>
              <a:spcPct val="15000"/>
            </a:spcAft>
            <a:buChar char="•"/>
          </a:pPr>
          <a:r>
            <a:rPr lang="en-GB" sz="1900" b="1"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u/s 107 of CGST Act.</a:t>
          </a:r>
        </a:p>
        <a:p>
          <a:pPr marL="171450" lvl="1" indent="-171450" algn="l" defTabSz="844550">
            <a:lnSpc>
              <a:spcPct val="90000"/>
            </a:lnSpc>
            <a:spcBef>
              <a:spcPct val="0"/>
            </a:spcBef>
            <a:spcAft>
              <a:spcPct val="15000"/>
            </a:spcAft>
            <a:buChar char="•"/>
          </a:pPr>
          <a:r>
            <a:rPr lang="en-GB" sz="1900" b="1"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Read with Rule 108,109 and 112</a:t>
          </a:r>
        </a:p>
        <a:p>
          <a:pPr marL="171450" lvl="1" indent="-171450" algn="l" defTabSz="844550">
            <a:lnSpc>
              <a:spcPct val="90000"/>
            </a:lnSpc>
            <a:spcBef>
              <a:spcPct val="0"/>
            </a:spcBef>
            <a:spcAft>
              <a:spcPct val="15000"/>
            </a:spcAft>
            <a:buChar char="•"/>
          </a:pPr>
          <a:r>
            <a:rPr lang="en-GB" sz="1900" b="1" kern="1200" dirty="0">
              <a:solidFill>
                <a:srgbClr val="FF0000"/>
              </a:solidFill>
              <a:latin typeface="Book Antiqua" panose="02040602050305030304" pitchFamily="18" charset="0"/>
              <a:ea typeface="Verdana" panose="020B0604030504040204" pitchFamily="34" charset="0"/>
              <a:cs typeface="Calibri" panose="020F0502020204030204" pitchFamily="34" charset="0"/>
            </a:rPr>
            <a:t>Within 3 + 1 months from date of </a:t>
          </a:r>
          <a:r>
            <a:rPr lang="en-GB" sz="1500" b="1" u="sng" kern="1200" dirty="0">
              <a:solidFill>
                <a:srgbClr val="FF0000"/>
              </a:solidFill>
              <a:latin typeface="Book Antiqua" panose="02040602050305030304" pitchFamily="18" charset="0"/>
              <a:ea typeface="Verdana" panose="020B0604030504040204" pitchFamily="34" charset="0"/>
              <a:cs typeface="Calibri" panose="020F0502020204030204" pitchFamily="34" charset="0"/>
            </a:rPr>
            <a:t>communication</a:t>
          </a:r>
          <a:endParaRPr lang="en-GB" sz="1500" b="1" kern="1200" dirty="0">
            <a:solidFill>
              <a:srgbClr val="FF0000"/>
            </a:solidFill>
            <a:latin typeface="Book Antiqua" panose="02040602050305030304" pitchFamily="18" charset="0"/>
            <a:ea typeface="Verdana" panose="020B060403050404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endParaRPr lang="en-GB" sz="2000" b="1" kern="1200" dirty="0">
            <a:solidFill>
              <a:srgbClr val="FF0000"/>
            </a:solidFill>
            <a:latin typeface="Book Antiqua" panose="02040602050305030304" pitchFamily="18" charset="0"/>
            <a:ea typeface="Verdana" panose="020B0604030504040204" pitchFamily="34" charset="0"/>
            <a:cs typeface="Calibri" panose="020F0502020204030204" pitchFamily="34" charset="0"/>
          </a:endParaRPr>
        </a:p>
      </dsp:txBody>
      <dsp:txXfrm>
        <a:off x="312480" y="91674"/>
        <a:ext cx="1694598" cy="4312452"/>
      </dsp:txXfrm>
    </dsp:sp>
    <dsp:sp modelId="{59F74310-717A-974E-A13B-EB41BEE73FBE}">
      <dsp:nvSpPr>
        <dsp:cNvPr id="0" name=""/>
        <dsp:cNvSpPr/>
      </dsp:nvSpPr>
      <dsp:spPr>
        <a:xfrm>
          <a:off x="2305611" y="76194"/>
          <a:ext cx="2093642" cy="4343410"/>
        </a:xfrm>
        <a:prstGeom prst="roundRect">
          <a:avLst/>
        </a:prstGeom>
        <a:solidFill>
          <a:schemeClr val="bg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b="1" u="sng"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Appeal to Tribuna</a:t>
          </a:r>
          <a:r>
            <a:rPr lang="en-GB" sz="1900" b="1" u="sng" kern="1200" dirty="0">
              <a:solidFill>
                <a:schemeClr val="tx1"/>
              </a:solidFill>
              <a:latin typeface="Book Antiqua" panose="02040602050305030304" pitchFamily="18" charset="0"/>
              <a:cs typeface="Calibri" panose="020F0502020204030204" pitchFamily="34" charset="0"/>
            </a:rPr>
            <a:t>l</a:t>
          </a:r>
        </a:p>
        <a:p>
          <a:pPr marL="171450" lvl="1" indent="-171450" algn="l" defTabSz="844550">
            <a:lnSpc>
              <a:spcPct val="90000"/>
            </a:lnSpc>
            <a:spcBef>
              <a:spcPct val="0"/>
            </a:spcBef>
            <a:spcAft>
              <a:spcPct val="15000"/>
            </a:spcAft>
            <a:buChar char="•"/>
          </a:pPr>
          <a:r>
            <a:rPr lang="en-GB" sz="1900" b="1"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u/s 112 of CGST Act.</a:t>
          </a:r>
        </a:p>
        <a:p>
          <a:pPr marL="171450" lvl="1" indent="-171450" algn="l" defTabSz="844550">
            <a:lnSpc>
              <a:spcPct val="90000"/>
            </a:lnSpc>
            <a:spcBef>
              <a:spcPct val="0"/>
            </a:spcBef>
            <a:spcAft>
              <a:spcPct val="15000"/>
            </a:spcAft>
            <a:buChar char="•"/>
          </a:pPr>
          <a:r>
            <a:rPr lang="en-GB" sz="1900" b="1"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Read with Rule 110,111 and </a:t>
          </a:r>
          <a:r>
            <a:rPr lang="en-GB" sz="1900" b="1" kern="1200" dirty="0">
              <a:solidFill>
                <a:schemeClr val="tx1"/>
              </a:solidFill>
              <a:latin typeface="Calibri" panose="020F0502020204030204" pitchFamily="34" charset="0"/>
              <a:ea typeface="Verdana" panose="020B0604030504040204" pitchFamily="34" charset="0"/>
              <a:cs typeface="Calibri" panose="020F0502020204030204" pitchFamily="34" charset="0"/>
            </a:rPr>
            <a:t>112</a:t>
          </a:r>
        </a:p>
        <a:p>
          <a:pPr marL="228600" lvl="1" indent="-228600" algn="l" defTabSz="889000">
            <a:lnSpc>
              <a:spcPct val="90000"/>
            </a:lnSpc>
            <a:spcBef>
              <a:spcPct val="0"/>
            </a:spcBef>
            <a:spcAft>
              <a:spcPct val="15000"/>
            </a:spcAft>
            <a:buChar char="•"/>
          </a:pPr>
          <a:r>
            <a:rPr lang="en-GB" sz="2000" b="1" kern="1200" dirty="0">
              <a:solidFill>
                <a:srgbClr val="FF0000"/>
              </a:solidFill>
              <a:latin typeface="Book Antiqua" panose="02040602050305030304" pitchFamily="18" charset="0"/>
              <a:ea typeface="Verdana" panose="020B0604030504040204" pitchFamily="34" charset="0"/>
              <a:cs typeface="Calibri" panose="020F0502020204030204" pitchFamily="34" charset="0"/>
            </a:rPr>
            <a:t>Within 3 + 3 months from date of </a:t>
          </a:r>
          <a:r>
            <a:rPr lang="en-GB" sz="1500" b="1" u="sng" kern="1200" dirty="0">
              <a:solidFill>
                <a:srgbClr val="FF0000"/>
              </a:solidFill>
              <a:latin typeface="Book Antiqua" panose="02040602050305030304" pitchFamily="18" charset="0"/>
              <a:ea typeface="Verdana" panose="020B0604030504040204" pitchFamily="34" charset="0"/>
              <a:cs typeface="Calibri" panose="020F0502020204030204" pitchFamily="34" charset="0"/>
            </a:rPr>
            <a:t>communication</a:t>
          </a:r>
          <a:r>
            <a:rPr lang="en-GB" sz="1500" b="1" u="sng" kern="1200" dirty="0">
              <a:solidFill>
                <a:schemeClr val="tx1"/>
              </a:solidFill>
              <a:latin typeface="Book Antiqua" panose="02040602050305030304" pitchFamily="18" charset="0"/>
              <a:ea typeface="Verdana" panose="020B0604030504040204" pitchFamily="34" charset="0"/>
              <a:cs typeface="Algerian" panose="020F0502020204030204" pitchFamily="34" charset="0"/>
            </a:rPr>
            <a:t>	</a:t>
          </a:r>
        </a:p>
      </dsp:txBody>
      <dsp:txXfrm>
        <a:off x="2407814" y="178397"/>
        <a:ext cx="1889236" cy="4139004"/>
      </dsp:txXfrm>
    </dsp:sp>
    <dsp:sp modelId="{9B096422-75D5-4848-9F6F-0B770818DF90}">
      <dsp:nvSpPr>
        <dsp:cNvPr id="0" name=""/>
        <dsp:cNvSpPr/>
      </dsp:nvSpPr>
      <dsp:spPr>
        <a:xfrm>
          <a:off x="4606113" y="304797"/>
          <a:ext cx="1738497" cy="3886205"/>
        </a:xfrm>
        <a:prstGeom prst="roundRect">
          <a:avLst/>
        </a:prstGeom>
        <a:solidFill>
          <a:schemeClr val="bg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u="sng"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Appeal to High Court</a:t>
          </a:r>
          <a:endParaRPr lang="en-GB" sz="1800" b="1" kern="1200" dirty="0">
            <a:solidFill>
              <a:schemeClr val="tx1"/>
            </a:solidFill>
            <a:latin typeface="Book Antiqua" panose="02040602050305030304" pitchFamily="18" charset="0"/>
            <a:cs typeface="Calibri" panose="020F0502020204030204" pitchFamily="34" charset="0"/>
          </a:endParaRPr>
        </a:p>
        <a:p>
          <a:pPr marL="171450" lvl="1" indent="-171450" algn="l" defTabSz="800100">
            <a:lnSpc>
              <a:spcPct val="90000"/>
            </a:lnSpc>
            <a:spcBef>
              <a:spcPct val="0"/>
            </a:spcBef>
            <a:spcAft>
              <a:spcPct val="15000"/>
            </a:spcAft>
            <a:buChar char="•"/>
          </a:pPr>
          <a:r>
            <a:rPr lang="en-GB" sz="1800" b="1"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u/s 117 of CGST Act.</a:t>
          </a:r>
        </a:p>
        <a:p>
          <a:pPr marL="171450" lvl="1" indent="-171450" algn="l" defTabSz="800100">
            <a:lnSpc>
              <a:spcPct val="90000"/>
            </a:lnSpc>
            <a:spcBef>
              <a:spcPct val="0"/>
            </a:spcBef>
            <a:spcAft>
              <a:spcPct val="15000"/>
            </a:spcAft>
            <a:buChar char="•"/>
          </a:pPr>
          <a:r>
            <a:rPr lang="en-GB" sz="1800" b="1"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Read with Rule 114</a:t>
          </a:r>
        </a:p>
        <a:p>
          <a:pPr marL="171450" lvl="1" indent="-171450" algn="l" defTabSz="800100">
            <a:lnSpc>
              <a:spcPct val="90000"/>
            </a:lnSpc>
            <a:spcBef>
              <a:spcPct val="0"/>
            </a:spcBef>
            <a:spcAft>
              <a:spcPct val="15000"/>
            </a:spcAft>
            <a:buChar char="•"/>
          </a:pPr>
          <a:r>
            <a:rPr lang="en-GB" sz="1800" b="1" kern="1200" dirty="0">
              <a:solidFill>
                <a:srgbClr val="FF0000"/>
              </a:solidFill>
              <a:latin typeface="Calibri" panose="020F0502020204030204" pitchFamily="34" charset="0"/>
              <a:ea typeface="Verdana" panose="020B0604030504040204" pitchFamily="34" charset="0"/>
              <a:cs typeface="Calibri" panose="020F0502020204030204" pitchFamily="34" charset="0"/>
            </a:rPr>
            <a:t>Within 180 days.</a:t>
          </a:r>
          <a:r>
            <a:rPr lang="en-GB" sz="1800" b="1" kern="1200" dirty="0">
              <a:solidFill>
                <a:srgbClr val="FF0000"/>
              </a:solidFill>
            </a:rPr>
            <a:t> from the date on which the order appealed against is received</a:t>
          </a:r>
          <a:r>
            <a:rPr lang="en-GB" sz="1800" kern="1200" dirty="0">
              <a:solidFill>
                <a:srgbClr val="FF0000"/>
              </a:solidFill>
            </a:rPr>
            <a:t> </a:t>
          </a:r>
          <a:endParaRPr lang="en-GB" sz="1800" b="1" kern="1200" dirty="0">
            <a:solidFill>
              <a:srgbClr val="FF0000"/>
            </a:solidFill>
            <a:latin typeface="Calibri" panose="020F0502020204030204" pitchFamily="34" charset="0"/>
            <a:ea typeface="Verdana" panose="020B0604030504040204" pitchFamily="34" charset="0"/>
            <a:cs typeface="Calibri" panose="020F0502020204030204" pitchFamily="34" charset="0"/>
          </a:endParaRPr>
        </a:p>
      </dsp:txBody>
      <dsp:txXfrm>
        <a:off x="4690979" y="389663"/>
        <a:ext cx="1568765" cy="3716473"/>
      </dsp:txXfrm>
    </dsp:sp>
    <dsp:sp modelId="{DDBCF9D9-E7C4-2B49-96E6-74FF56E3D4FB}">
      <dsp:nvSpPr>
        <dsp:cNvPr id="0" name=""/>
        <dsp:cNvSpPr/>
      </dsp:nvSpPr>
      <dsp:spPr>
        <a:xfrm>
          <a:off x="6503016" y="430275"/>
          <a:ext cx="2026225" cy="3713440"/>
        </a:xfrm>
        <a:prstGeom prst="roundRect">
          <a:avLst/>
        </a:prstGeom>
        <a:solidFill>
          <a:schemeClr val="bg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b="1" u="sng"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Appeal to Supreme Court</a:t>
          </a:r>
        </a:p>
        <a:p>
          <a:pPr marL="171450" lvl="1" indent="-171450" algn="l" defTabSz="844550">
            <a:lnSpc>
              <a:spcPct val="90000"/>
            </a:lnSpc>
            <a:spcBef>
              <a:spcPct val="0"/>
            </a:spcBef>
            <a:spcAft>
              <a:spcPct val="15000"/>
            </a:spcAft>
            <a:buChar char="•"/>
          </a:pPr>
          <a:r>
            <a:rPr lang="en-GB" sz="1900" b="1"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u/s 118 of CGST Act.</a:t>
          </a:r>
        </a:p>
        <a:p>
          <a:pPr marL="171450" lvl="1" indent="-171450" algn="l" defTabSz="844550">
            <a:lnSpc>
              <a:spcPct val="90000"/>
            </a:lnSpc>
            <a:spcBef>
              <a:spcPct val="0"/>
            </a:spcBef>
            <a:spcAft>
              <a:spcPct val="15000"/>
            </a:spcAft>
            <a:buChar char="•"/>
          </a:pPr>
          <a:r>
            <a:rPr lang="en-GB" sz="1900" b="1" kern="1200" dirty="0">
              <a:solidFill>
                <a:schemeClr val="tx1"/>
              </a:solidFill>
              <a:latin typeface="Book Antiqua" panose="02040602050305030304" pitchFamily="18" charset="0"/>
              <a:ea typeface="Verdana" panose="020B0604030504040204" pitchFamily="34" charset="0"/>
              <a:cs typeface="Calibri" panose="020F0502020204030204" pitchFamily="34" charset="0"/>
            </a:rPr>
            <a:t>Read with Rule 115</a:t>
          </a:r>
        </a:p>
        <a:p>
          <a:pPr marL="171450" lvl="1" indent="-171450" algn="l" defTabSz="844550">
            <a:lnSpc>
              <a:spcPct val="90000"/>
            </a:lnSpc>
            <a:spcBef>
              <a:spcPct val="0"/>
            </a:spcBef>
            <a:spcAft>
              <a:spcPct val="15000"/>
            </a:spcAft>
            <a:buChar char="•"/>
          </a:pPr>
          <a:r>
            <a:rPr lang="en-GB" sz="1900" b="1" kern="1200" dirty="0">
              <a:solidFill>
                <a:srgbClr val="FF0000"/>
              </a:solidFill>
              <a:latin typeface="Calibri" panose="020F0502020204030204" pitchFamily="34" charset="0"/>
              <a:cs typeface="Calibri" panose="020F0502020204030204" pitchFamily="34" charset="0"/>
            </a:rPr>
            <a:t>Within 60 days from date of </a:t>
          </a:r>
          <a:r>
            <a:rPr lang="en-GB" sz="1600" b="1" u="sng" kern="1200" dirty="0">
              <a:solidFill>
                <a:srgbClr val="FF0000"/>
              </a:solidFill>
              <a:latin typeface="Calibri" panose="020F0502020204030204" pitchFamily="34" charset="0"/>
              <a:cs typeface="Calibri" panose="020F0502020204030204" pitchFamily="34" charset="0"/>
            </a:rPr>
            <a:t>Communication</a:t>
          </a:r>
        </a:p>
      </dsp:txBody>
      <dsp:txXfrm>
        <a:off x="6601928" y="529187"/>
        <a:ext cx="1828401" cy="35156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18117-DC45-44E5-A077-58DA1A4D20E8}">
      <dsp:nvSpPr>
        <dsp:cNvPr id="0" name=""/>
        <dsp:cNvSpPr/>
      </dsp:nvSpPr>
      <dsp:spPr>
        <a:xfrm>
          <a:off x="3921" y="509122"/>
          <a:ext cx="4931007" cy="1276487"/>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latin typeface="Book Antiqua" panose="02040602050305030304" pitchFamily="18" charset="0"/>
              <a:cs typeface="Calibri" panose="020F0502020204030204" pitchFamily="34" charset="0"/>
            </a:rPr>
            <a:t>Non – Speaking Order </a:t>
          </a:r>
          <a:endParaRPr lang="en-IN" sz="3500" kern="1200" dirty="0">
            <a:solidFill>
              <a:schemeClr val="tx1"/>
            </a:solidFill>
            <a:latin typeface="Book Antiqua" panose="02040602050305030304" pitchFamily="18" charset="0"/>
            <a:cs typeface="Calibri" panose="020F0502020204030204" pitchFamily="34" charset="0"/>
          </a:endParaRPr>
        </a:p>
      </dsp:txBody>
      <dsp:txXfrm>
        <a:off x="3921" y="509122"/>
        <a:ext cx="4931007" cy="1276487"/>
      </dsp:txXfrm>
    </dsp:sp>
    <dsp:sp modelId="{1DBC0317-AF98-4172-A68A-D9B9AA5FBF19}">
      <dsp:nvSpPr>
        <dsp:cNvPr id="0" name=""/>
        <dsp:cNvSpPr/>
      </dsp:nvSpPr>
      <dsp:spPr>
        <a:xfrm>
          <a:off x="5147677" y="509122"/>
          <a:ext cx="3916199" cy="1276487"/>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latin typeface="Book Antiqua" panose="02040602050305030304" pitchFamily="18" charset="0"/>
              <a:cs typeface="Calibri" panose="020F0502020204030204" pitchFamily="34" charset="0"/>
            </a:rPr>
            <a:t>Relevant Provisions </a:t>
          </a:r>
          <a:endParaRPr lang="en-IN" sz="3500" kern="1200" dirty="0">
            <a:solidFill>
              <a:schemeClr val="tx1"/>
            </a:solidFill>
            <a:latin typeface="Book Antiqua" panose="02040602050305030304" pitchFamily="18" charset="0"/>
            <a:cs typeface="Calibri" panose="020F0502020204030204" pitchFamily="34" charset="0"/>
          </a:endParaRPr>
        </a:p>
      </dsp:txBody>
      <dsp:txXfrm>
        <a:off x="5147677" y="509122"/>
        <a:ext cx="3916199" cy="1276487"/>
      </dsp:txXfrm>
    </dsp:sp>
    <dsp:sp modelId="{CCD79283-38F5-491C-AB75-8C3F1CD8F648}">
      <dsp:nvSpPr>
        <dsp:cNvPr id="0" name=""/>
        <dsp:cNvSpPr/>
      </dsp:nvSpPr>
      <dsp:spPr>
        <a:xfrm>
          <a:off x="835106" y="1998357"/>
          <a:ext cx="3810400" cy="1532308"/>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tx1"/>
              </a:solidFill>
              <a:latin typeface="Book Antiqua" panose="02040602050305030304" pitchFamily="18" charset="0"/>
              <a:cs typeface="Calibri" panose="020F0502020204030204" pitchFamily="34" charset="0"/>
            </a:rPr>
            <a:t>Procedural Lapse </a:t>
          </a:r>
          <a:endParaRPr lang="en-IN" sz="4000" kern="1200" dirty="0">
            <a:solidFill>
              <a:schemeClr val="tx1"/>
            </a:solidFill>
            <a:latin typeface="Book Antiqua" panose="02040602050305030304" pitchFamily="18" charset="0"/>
            <a:cs typeface="Calibri" panose="020F0502020204030204" pitchFamily="34" charset="0"/>
          </a:endParaRPr>
        </a:p>
      </dsp:txBody>
      <dsp:txXfrm>
        <a:off x="835106" y="1998357"/>
        <a:ext cx="3810400" cy="1532308"/>
      </dsp:txXfrm>
    </dsp:sp>
    <dsp:sp modelId="{1E613F36-F21C-49D5-B2CD-DFB71034F79F}">
      <dsp:nvSpPr>
        <dsp:cNvPr id="0" name=""/>
        <dsp:cNvSpPr/>
      </dsp:nvSpPr>
      <dsp:spPr>
        <a:xfrm>
          <a:off x="4858254" y="2126268"/>
          <a:ext cx="3374437" cy="1276487"/>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latin typeface="Book Antiqua" panose="02040602050305030304" pitchFamily="18" charset="0"/>
              <a:cs typeface="Calibri" panose="020F0502020204030204" pitchFamily="34" charset="0"/>
            </a:rPr>
            <a:t>Relevant Provisions </a:t>
          </a:r>
          <a:endParaRPr lang="en-IN" sz="3500" kern="1200" dirty="0">
            <a:solidFill>
              <a:schemeClr val="tx1"/>
            </a:solidFill>
            <a:latin typeface="Book Antiqua" panose="02040602050305030304" pitchFamily="18" charset="0"/>
            <a:cs typeface="Calibri" panose="020F0502020204030204" pitchFamily="34" charset="0"/>
          </a:endParaRPr>
        </a:p>
      </dsp:txBody>
      <dsp:txXfrm>
        <a:off x="4858254" y="2126268"/>
        <a:ext cx="3374437" cy="1276487"/>
      </dsp:txXfrm>
    </dsp:sp>
    <dsp:sp modelId="{B2BC2DFF-052E-468D-9CE0-9388E8DFDEAD}">
      <dsp:nvSpPr>
        <dsp:cNvPr id="0" name=""/>
        <dsp:cNvSpPr/>
      </dsp:nvSpPr>
      <dsp:spPr>
        <a:xfrm>
          <a:off x="2481116" y="3743414"/>
          <a:ext cx="4105566" cy="1276487"/>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tx1"/>
              </a:solidFill>
              <a:latin typeface="Book Antiqua" panose="02040602050305030304" pitchFamily="18" charset="0"/>
              <a:cs typeface="Calibri" panose="020F0502020204030204" pitchFamily="34" charset="0"/>
            </a:rPr>
            <a:t>Computation Aspect </a:t>
          </a:r>
          <a:endParaRPr lang="en-IN" sz="3500" kern="1200" dirty="0">
            <a:solidFill>
              <a:schemeClr val="tx1"/>
            </a:solidFill>
            <a:latin typeface="Book Antiqua" panose="02040602050305030304" pitchFamily="18" charset="0"/>
            <a:cs typeface="Calibri" panose="020F0502020204030204" pitchFamily="34" charset="0"/>
          </a:endParaRPr>
        </a:p>
      </dsp:txBody>
      <dsp:txXfrm>
        <a:off x="2481116" y="3743414"/>
        <a:ext cx="4105566" cy="12764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324A51-E9CD-4D4D-9795-0DB41EC0616D}">
      <dsp:nvSpPr>
        <dsp:cNvPr id="0" name=""/>
        <dsp:cNvSpPr/>
      </dsp:nvSpPr>
      <dsp:spPr>
        <a:xfrm>
          <a:off x="1465845" y="0"/>
          <a:ext cx="5265565" cy="5265565"/>
        </a:xfrm>
        <a:prstGeom prst="triangle">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sp>
    <dsp:sp modelId="{8CDBA1C0-9241-453C-8493-609450E286A5}">
      <dsp:nvSpPr>
        <dsp:cNvPr id="0" name=""/>
        <dsp:cNvSpPr/>
      </dsp:nvSpPr>
      <dsp:spPr>
        <a:xfrm>
          <a:off x="3941717" y="528336"/>
          <a:ext cx="3736437" cy="1111307"/>
        </a:xfrm>
        <a:prstGeom prst="round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latin typeface="Book Antiqua" panose="02040602050305030304" pitchFamily="18" charset="0"/>
            </a:rPr>
            <a:t>Statement of Facts </a:t>
          </a:r>
          <a:endParaRPr lang="en-IN" sz="3000" b="1" kern="1200" dirty="0">
            <a:latin typeface="Book Antiqua" panose="02040602050305030304" pitchFamily="18" charset="0"/>
          </a:endParaRPr>
        </a:p>
      </dsp:txBody>
      <dsp:txXfrm>
        <a:off x="3995967" y="582586"/>
        <a:ext cx="3627937" cy="1002807"/>
      </dsp:txXfrm>
    </dsp:sp>
    <dsp:sp modelId="{F0A46D56-29B3-48BC-A98A-B2E173DE885C}">
      <dsp:nvSpPr>
        <dsp:cNvPr id="0" name=""/>
        <dsp:cNvSpPr/>
      </dsp:nvSpPr>
      <dsp:spPr>
        <a:xfrm>
          <a:off x="4098627" y="1733745"/>
          <a:ext cx="3422617" cy="1215556"/>
        </a:xfrm>
        <a:prstGeom prst="roundRect">
          <a:avLst/>
        </a:prstGeom>
        <a:solidFill>
          <a:schemeClr val="lt1">
            <a:alpha val="90000"/>
            <a:hueOff val="0"/>
            <a:satOff val="0"/>
            <a:lumOff val="0"/>
            <a:alphaOff val="0"/>
          </a:schemeClr>
        </a:solidFill>
        <a:ln w="12700" cap="flat" cmpd="sng" algn="ctr">
          <a:solidFill>
            <a:schemeClr val="accent5">
              <a:hueOff val="247595"/>
              <a:satOff val="6767"/>
              <a:lumOff val="2745"/>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latin typeface="Book Antiqua" panose="02040602050305030304" pitchFamily="18" charset="0"/>
            </a:rPr>
            <a:t>Grounds of Appeal </a:t>
          </a:r>
          <a:endParaRPr lang="en-IN" sz="3000" b="1" kern="1200" dirty="0">
            <a:latin typeface="Book Antiqua" panose="02040602050305030304" pitchFamily="18" charset="0"/>
          </a:endParaRPr>
        </a:p>
      </dsp:txBody>
      <dsp:txXfrm>
        <a:off x="4157966" y="1793084"/>
        <a:ext cx="3303939" cy="1096878"/>
      </dsp:txXfrm>
    </dsp:sp>
    <dsp:sp modelId="{BD56C8D6-1CC5-4E5A-8B30-116813D380CE}">
      <dsp:nvSpPr>
        <dsp:cNvPr id="0" name=""/>
        <dsp:cNvSpPr/>
      </dsp:nvSpPr>
      <dsp:spPr>
        <a:xfrm>
          <a:off x="4098627" y="3043403"/>
          <a:ext cx="3422617" cy="752811"/>
        </a:xfrm>
        <a:prstGeom prst="roundRect">
          <a:avLst/>
        </a:prstGeom>
        <a:solidFill>
          <a:schemeClr val="lt1">
            <a:alpha val="90000"/>
            <a:hueOff val="0"/>
            <a:satOff val="0"/>
            <a:lumOff val="0"/>
            <a:alphaOff val="0"/>
          </a:schemeClr>
        </a:solidFill>
        <a:ln w="12700" cap="flat" cmpd="sng" algn="ctr">
          <a:solidFill>
            <a:schemeClr val="accent5">
              <a:hueOff val="495190"/>
              <a:satOff val="13534"/>
              <a:lumOff val="549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i="0" kern="1200" dirty="0">
              <a:latin typeface="Book Antiqua" panose="02040602050305030304" pitchFamily="18" charset="0"/>
            </a:rPr>
            <a:t>Prayer</a:t>
          </a:r>
          <a:endParaRPr lang="en-IN" sz="3000" b="1" i="0" kern="1200" dirty="0">
            <a:latin typeface="Book Antiqua" panose="02040602050305030304" pitchFamily="18" charset="0"/>
          </a:endParaRPr>
        </a:p>
      </dsp:txBody>
      <dsp:txXfrm>
        <a:off x="4135376" y="3080152"/>
        <a:ext cx="3349119" cy="679313"/>
      </dsp:txXfrm>
    </dsp:sp>
    <dsp:sp modelId="{EDD32CD7-23A8-40B6-9690-880CBDEA8172}">
      <dsp:nvSpPr>
        <dsp:cNvPr id="0" name=""/>
        <dsp:cNvSpPr/>
      </dsp:nvSpPr>
      <dsp:spPr>
        <a:xfrm>
          <a:off x="4098627" y="3890316"/>
          <a:ext cx="3422617" cy="752811"/>
        </a:xfrm>
        <a:prstGeom prst="roundRect">
          <a:avLst/>
        </a:prstGeom>
        <a:solidFill>
          <a:schemeClr val="lt1">
            <a:alpha val="90000"/>
            <a:hueOff val="0"/>
            <a:satOff val="0"/>
            <a:lumOff val="0"/>
            <a:alphaOff val="0"/>
          </a:schemeClr>
        </a:solidFill>
        <a:ln w="12700" cap="flat" cmpd="sng" algn="ctr">
          <a:solidFill>
            <a:schemeClr val="accent5">
              <a:hueOff val="742785"/>
              <a:satOff val="20301"/>
              <a:lumOff val="8235"/>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i="0" kern="1200" dirty="0">
              <a:latin typeface="Book Antiqua" panose="02040602050305030304" pitchFamily="18" charset="0"/>
            </a:rPr>
            <a:t>Verification </a:t>
          </a:r>
          <a:endParaRPr lang="en-IN" sz="3000" b="1" i="0" kern="1200" dirty="0">
            <a:latin typeface="Book Antiqua" panose="02040602050305030304" pitchFamily="18" charset="0"/>
          </a:endParaRPr>
        </a:p>
      </dsp:txBody>
      <dsp:txXfrm>
        <a:off x="4135376" y="3927065"/>
        <a:ext cx="3349119" cy="67931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15528A8-85C2-4F60-8752-D462FC008954}" type="datetimeFigureOut">
              <a:rPr lang="en-US" smtClean="0"/>
              <a:pPr/>
              <a:t>7/26/2024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2AD5B8-0235-405E-A669-F58F9488FD4C}" type="slidenum">
              <a:rPr lang="en-US" smtClean="0"/>
              <a:pPr/>
              <a:t>‹#›</a:t>
            </a:fld>
            <a:endParaRPr lang="en-US"/>
          </a:p>
        </p:txBody>
      </p:sp>
    </p:spTree>
    <p:extLst>
      <p:ext uri="{BB962C8B-B14F-4D97-AF65-F5344CB8AC3E}">
        <p14:creationId xmlns:p14="http://schemas.microsoft.com/office/powerpoint/2010/main" val="26189216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6B8480-248F-4F97-BE95-A1EC6A2CC4D9}" type="datetimeFigureOut">
              <a:rPr lang="en-US" smtClean="0"/>
              <a:pPr/>
              <a:t>7/26/2024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D638D6-41D8-4B06-BEB7-0E794D73C8F5}" type="slidenum">
              <a:rPr lang="en-US" smtClean="0"/>
              <a:pPr/>
              <a:t>‹#›</a:t>
            </a:fld>
            <a:endParaRPr lang="en-US"/>
          </a:p>
        </p:txBody>
      </p:sp>
    </p:spTree>
    <p:extLst>
      <p:ext uri="{BB962C8B-B14F-4D97-AF65-F5344CB8AC3E}">
        <p14:creationId xmlns:p14="http://schemas.microsoft.com/office/powerpoint/2010/main" val="731346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3</a:t>
            </a:fld>
            <a:endParaRPr lang="en-IN"/>
          </a:p>
        </p:txBody>
      </p:sp>
    </p:spTree>
    <p:extLst>
      <p:ext uri="{BB962C8B-B14F-4D97-AF65-F5344CB8AC3E}">
        <p14:creationId xmlns:p14="http://schemas.microsoft.com/office/powerpoint/2010/main" val="966700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13</a:t>
            </a:fld>
            <a:endParaRPr lang="en-IN"/>
          </a:p>
        </p:txBody>
      </p:sp>
    </p:spTree>
    <p:extLst>
      <p:ext uri="{BB962C8B-B14F-4D97-AF65-F5344CB8AC3E}">
        <p14:creationId xmlns:p14="http://schemas.microsoft.com/office/powerpoint/2010/main" val="3482583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14</a:t>
            </a:fld>
            <a:endParaRPr lang="en-IN"/>
          </a:p>
        </p:txBody>
      </p:sp>
    </p:spTree>
    <p:extLst>
      <p:ext uri="{BB962C8B-B14F-4D97-AF65-F5344CB8AC3E}">
        <p14:creationId xmlns:p14="http://schemas.microsoft.com/office/powerpoint/2010/main" val="3144429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15</a:t>
            </a:fld>
            <a:endParaRPr lang="en-IN"/>
          </a:p>
        </p:txBody>
      </p:sp>
    </p:spTree>
    <p:extLst>
      <p:ext uri="{BB962C8B-B14F-4D97-AF65-F5344CB8AC3E}">
        <p14:creationId xmlns:p14="http://schemas.microsoft.com/office/powerpoint/2010/main" val="283161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a:ln>
                  <a:noFill/>
                </a:ln>
                <a:solidFill>
                  <a:prstClr val="black"/>
                </a:solidFill>
                <a:effectLst/>
                <a:uLnTx/>
                <a:uFillTx/>
                <a:latin typeface="Calibri"/>
                <a:ea typeface="+mn-ea"/>
                <a:cs typeface="+mn-cs"/>
              </a:rPr>
              <a:t>A. K. Batra &amp; Associates </a:t>
            </a:r>
          </a:p>
        </p:txBody>
      </p:sp>
      <p:sp>
        <p:nvSpPr>
          <p:cNvPr id="5" name="Slide Number Placeholder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14A31C-63B0-4233-BB60-89AB45B8754D}"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11136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17</a:t>
            </a:fld>
            <a:endParaRPr lang="en-IN"/>
          </a:p>
        </p:txBody>
      </p:sp>
    </p:spTree>
    <p:extLst>
      <p:ext uri="{BB962C8B-B14F-4D97-AF65-F5344CB8AC3E}">
        <p14:creationId xmlns:p14="http://schemas.microsoft.com/office/powerpoint/2010/main" val="41218609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18</a:t>
            </a:fld>
            <a:endParaRPr lang="en-IN"/>
          </a:p>
        </p:txBody>
      </p:sp>
    </p:spTree>
    <p:extLst>
      <p:ext uri="{BB962C8B-B14F-4D97-AF65-F5344CB8AC3E}">
        <p14:creationId xmlns:p14="http://schemas.microsoft.com/office/powerpoint/2010/main" val="3300360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19</a:t>
            </a:fld>
            <a:endParaRPr lang="en-IN"/>
          </a:p>
        </p:txBody>
      </p:sp>
    </p:spTree>
    <p:extLst>
      <p:ext uri="{BB962C8B-B14F-4D97-AF65-F5344CB8AC3E}">
        <p14:creationId xmlns:p14="http://schemas.microsoft.com/office/powerpoint/2010/main" val="32379031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20</a:t>
            </a:fld>
            <a:endParaRPr lang="en-IN"/>
          </a:p>
        </p:txBody>
      </p:sp>
    </p:spTree>
    <p:extLst>
      <p:ext uri="{BB962C8B-B14F-4D97-AF65-F5344CB8AC3E}">
        <p14:creationId xmlns:p14="http://schemas.microsoft.com/office/powerpoint/2010/main" val="34352671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21</a:t>
            </a:fld>
            <a:endParaRPr lang="en-IN"/>
          </a:p>
        </p:txBody>
      </p:sp>
    </p:spTree>
    <p:extLst>
      <p:ext uri="{BB962C8B-B14F-4D97-AF65-F5344CB8AC3E}">
        <p14:creationId xmlns:p14="http://schemas.microsoft.com/office/powerpoint/2010/main" val="1942778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22</a:t>
            </a:fld>
            <a:endParaRPr lang="en-IN"/>
          </a:p>
        </p:txBody>
      </p:sp>
    </p:spTree>
    <p:extLst>
      <p:ext uri="{BB962C8B-B14F-4D97-AF65-F5344CB8AC3E}">
        <p14:creationId xmlns:p14="http://schemas.microsoft.com/office/powerpoint/2010/main" val="689627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4</a:t>
            </a:fld>
            <a:endParaRPr lang="en-IN"/>
          </a:p>
        </p:txBody>
      </p:sp>
    </p:spTree>
    <p:extLst>
      <p:ext uri="{BB962C8B-B14F-4D97-AF65-F5344CB8AC3E}">
        <p14:creationId xmlns:p14="http://schemas.microsoft.com/office/powerpoint/2010/main" val="4509993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23</a:t>
            </a:fld>
            <a:endParaRPr lang="en-IN"/>
          </a:p>
        </p:txBody>
      </p:sp>
    </p:spTree>
    <p:extLst>
      <p:ext uri="{BB962C8B-B14F-4D97-AF65-F5344CB8AC3E}">
        <p14:creationId xmlns:p14="http://schemas.microsoft.com/office/powerpoint/2010/main" val="8775257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24</a:t>
            </a:fld>
            <a:endParaRPr lang="en-IN"/>
          </a:p>
        </p:txBody>
      </p:sp>
    </p:spTree>
    <p:extLst>
      <p:ext uri="{BB962C8B-B14F-4D97-AF65-F5344CB8AC3E}">
        <p14:creationId xmlns:p14="http://schemas.microsoft.com/office/powerpoint/2010/main" val="37354965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5ed75ccf_0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37003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26</a:t>
            </a:fld>
            <a:endParaRPr lang="en-IN"/>
          </a:p>
        </p:txBody>
      </p:sp>
    </p:spTree>
    <p:extLst>
      <p:ext uri="{BB962C8B-B14F-4D97-AF65-F5344CB8AC3E}">
        <p14:creationId xmlns:p14="http://schemas.microsoft.com/office/powerpoint/2010/main" val="33324776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27</a:t>
            </a:fld>
            <a:endParaRPr lang="en-IN"/>
          </a:p>
        </p:txBody>
      </p:sp>
    </p:spTree>
    <p:extLst>
      <p:ext uri="{BB962C8B-B14F-4D97-AF65-F5344CB8AC3E}">
        <p14:creationId xmlns:p14="http://schemas.microsoft.com/office/powerpoint/2010/main" val="6996172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28</a:t>
            </a:fld>
            <a:endParaRPr lang="en-IN"/>
          </a:p>
        </p:txBody>
      </p:sp>
    </p:spTree>
    <p:extLst>
      <p:ext uri="{BB962C8B-B14F-4D97-AF65-F5344CB8AC3E}">
        <p14:creationId xmlns:p14="http://schemas.microsoft.com/office/powerpoint/2010/main" val="17227554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29</a:t>
            </a:fld>
            <a:endParaRPr lang="en-IN"/>
          </a:p>
        </p:txBody>
      </p:sp>
    </p:spTree>
    <p:extLst>
      <p:ext uri="{BB962C8B-B14F-4D97-AF65-F5344CB8AC3E}">
        <p14:creationId xmlns:p14="http://schemas.microsoft.com/office/powerpoint/2010/main" val="38139988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30</a:t>
            </a:fld>
            <a:endParaRPr lang="en-IN"/>
          </a:p>
        </p:txBody>
      </p:sp>
    </p:spTree>
    <p:extLst>
      <p:ext uri="{BB962C8B-B14F-4D97-AF65-F5344CB8AC3E}">
        <p14:creationId xmlns:p14="http://schemas.microsoft.com/office/powerpoint/2010/main" val="11661417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31</a:t>
            </a:fld>
            <a:endParaRPr lang="en-IN"/>
          </a:p>
        </p:txBody>
      </p:sp>
    </p:spTree>
    <p:extLst>
      <p:ext uri="{BB962C8B-B14F-4D97-AF65-F5344CB8AC3E}">
        <p14:creationId xmlns:p14="http://schemas.microsoft.com/office/powerpoint/2010/main" val="30540933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32</a:t>
            </a:fld>
            <a:endParaRPr lang="en-IN"/>
          </a:p>
        </p:txBody>
      </p:sp>
    </p:spTree>
    <p:extLst>
      <p:ext uri="{BB962C8B-B14F-4D97-AF65-F5344CB8AC3E}">
        <p14:creationId xmlns:p14="http://schemas.microsoft.com/office/powerpoint/2010/main" val="2121484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5</a:t>
            </a:fld>
            <a:endParaRPr lang="en-IN"/>
          </a:p>
        </p:txBody>
      </p:sp>
    </p:spTree>
    <p:extLst>
      <p:ext uri="{BB962C8B-B14F-4D97-AF65-F5344CB8AC3E}">
        <p14:creationId xmlns:p14="http://schemas.microsoft.com/office/powerpoint/2010/main" val="25870311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33</a:t>
            </a:fld>
            <a:endParaRPr lang="en-IN"/>
          </a:p>
        </p:txBody>
      </p:sp>
    </p:spTree>
    <p:extLst>
      <p:ext uri="{BB962C8B-B14F-4D97-AF65-F5344CB8AC3E}">
        <p14:creationId xmlns:p14="http://schemas.microsoft.com/office/powerpoint/2010/main" val="38925207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34</a:t>
            </a:fld>
            <a:endParaRPr lang="en-IN"/>
          </a:p>
        </p:txBody>
      </p:sp>
    </p:spTree>
    <p:extLst>
      <p:ext uri="{BB962C8B-B14F-4D97-AF65-F5344CB8AC3E}">
        <p14:creationId xmlns:p14="http://schemas.microsoft.com/office/powerpoint/2010/main" val="12397376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35</a:t>
            </a:fld>
            <a:endParaRPr lang="en-IN"/>
          </a:p>
        </p:txBody>
      </p:sp>
    </p:spTree>
    <p:extLst>
      <p:ext uri="{BB962C8B-B14F-4D97-AF65-F5344CB8AC3E}">
        <p14:creationId xmlns:p14="http://schemas.microsoft.com/office/powerpoint/2010/main" val="2649177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36</a:t>
            </a:fld>
            <a:endParaRPr lang="en-IN"/>
          </a:p>
        </p:txBody>
      </p:sp>
    </p:spTree>
    <p:extLst>
      <p:ext uri="{BB962C8B-B14F-4D97-AF65-F5344CB8AC3E}">
        <p14:creationId xmlns:p14="http://schemas.microsoft.com/office/powerpoint/2010/main" val="4069933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37</a:t>
            </a:fld>
            <a:endParaRPr lang="en-IN"/>
          </a:p>
        </p:txBody>
      </p:sp>
    </p:spTree>
    <p:extLst>
      <p:ext uri="{BB962C8B-B14F-4D97-AF65-F5344CB8AC3E}">
        <p14:creationId xmlns:p14="http://schemas.microsoft.com/office/powerpoint/2010/main" val="11022613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38</a:t>
            </a:fld>
            <a:endParaRPr lang="en-IN"/>
          </a:p>
        </p:txBody>
      </p:sp>
    </p:spTree>
    <p:extLst>
      <p:ext uri="{BB962C8B-B14F-4D97-AF65-F5344CB8AC3E}">
        <p14:creationId xmlns:p14="http://schemas.microsoft.com/office/powerpoint/2010/main" val="39139255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39</a:t>
            </a:fld>
            <a:endParaRPr lang="en-IN"/>
          </a:p>
        </p:txBody>
      </p:sp>
    </p:spTree>
    <p:extLst>
      <p:ext uri="{BB962C8B-B14F-4D97-AF65-F5344CB8AC3E}">
        <p14:creationId xmlns:p14="http://schemas.microsoft.com/office/powerpoint/2010/main" val="4594880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40</a:t>
            </a:fld>
            <a:endParaRPr lang="en-IN"/>
          </a:p>
        </p:txBody>
      </p:sp>
    </p:spTree>
    <p:extLst>
      <p:ext uri="{BB962C8B-B14F-4D97-AF65-F5344CB8AC3E}">
        <p14:creationId xmlns:p14="http://schemas.microsoft.com/office/powerpoint/2010/main" val="13043490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46</a:t>
            </a:fld>
            <a:endParaRPr lang="en-IN"/>
          </a:p>
        </p:txBody>
      </p:sp>
    </p:spTree>
    <p:extLst>
      <p:ext uri="{BB962C8B-B14F-4D97-AF65-F5344CB8AC3E}">
        <p14:creationId xmlns:p14="http://schemas.microsoft.com/office/powerpoint/2010/main" val="25716640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47</a:t>
            </a:fld>
            <a:endParaRPr lang="en-IN"/>
          </a:p>
        </p:txBody>
      </p:sp>
    </p:spTree>
    <p:extLst>
      <p:ext uri="{BB962C8B-B14F-4D97-AF65-F5344CB8AC3E}">
        <p14:creationId xmlns:p14="http://schemas.microsoft.com/office/powerpoint/2010/main" val="4118527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6</a:t>
            </a:fld>
            <a:endParaRPr lang="en-IN"/>
          </a:p>
        </p:txBody>
      </p:sp>
    </p:spTree>
    <p:extLst>
      <p:ext uri="{BB962C8B-B14F-4D97-AF65-F5344CB8AC3E}">
        <p14:creationId xmlns:p14="http://schemas.microsoft.com/office/powerpoint/2010/main" val="36190788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50</a:t>
            </a:fld>
            <a:endParaRPr lang="en-IN"/>
          </a:p>
        </p:txBody>
      </p:sp>
    </p:spTree>
    <p:extLst>
      <p:ext uri="{BB962C8B-B14F-4D97-AF65-F5344CB8AC3E}">
        <p14:creationId xmlns:p14="http://schemas.microsoft.com/office/powerpoint/2010/main" val="36125497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52</a:t>
            </a:fld>
            <a:endParaRPr lang="en-IN"/>
          </a:p>
        </p:txBody>
      </p:sp>
    </p:spTree>
    <p:extLst>
      <p:ext uri="{BB962C8B-B14F-4D97-AF65-F5344CB8AC3E}">
        <p14:creationId xmlns:p14="http://schemas.microsoft.com/office/powerpoint/2010/main" val="26876051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53</a:t>
            </a:fld>
            <a:endParaRPr lang="en-IN"/>
          </a:p>
        </p:txBody>
      </p:sp>
    </p:spTree>
    <p:extLst>
      <p:ext uri="{BB962C8B-B14F-4D97-AF65-F5344CB8AC3E}">
        <p14:creationId xmlns:p14="http://schemas.microsoft.com/office/powerpoint/2010/main" val="19900643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54</a:t>
            </a:fld>
            <a:endParaRPr lang="en-IN"/>
          </a:p>
        </p:txBody>
      </p:sp>
    </p:spTree>
    <p:extLst>
      <p:ext uri="{BB962C8B-B14F-4D97-AF65-F5344CB8AC3E}">
        <p14:creationId xmlns:p14="http://schemas.microsoft.com/office/powerpoint/2010/main" val="1970715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55</a:t>
            </a:fld>
            <a:endParaRPr lang="en-IN"/>
          </a:p>
        </p:txBody>
      </p:sp>
    </p:spTree>
    <p:extLst>
      <p:ext uri="{BB962C8B-B14F-4D97-AF65-F5344CB8AC3E}">
        <p14:creationId xmlns:p14="http://schemas.microsoft.com/office/powerpoint/2010/main" val="29549591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56</a:t>
            </a:fld>
            <a:endParaRPr lang="en-IN"/>
          </a:p>
        </p:txBody>
      </p:sp>
    </p:spTree>
    <p:extLst>
      <p:ext uri="{BB962C8B-B14F-4D97-AF65-F5344CB8AC3E}">
        <p14:creationId xmlns:p14="http://schemas.microsoft.com/office/powerpoint/2010/main" val="15535297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57</a:t>
            </a:fld>
            <a:endParaRPr lang="en-IN"/>
          </a:p>
        </p:txBody>
      </p:sp>
    </p:spTree>
    <p:extLst>
      <p:ext uri="{BB962C8B-B14F-4D97-AF65-F5344CB8AC3E}">
        <p14:creationId xmlns:p14="http://schemas.microsoft.com/office/powerpoint/2010/main" val="35902929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58</a:t>
            </a:fld>
            <a:endParaRPr lang="en-IN"/>
          </a:p>
        </p:txBody>
      </p:sp>
    </p:spTree>
    <p:extLst>
      <p:ext uri="{BB962C8B-B14F-4D97-AF65-F5344CB8AC3E}">
        <p14:creationId xmlns:p14="http://schemas.microsoft.com/office/powerpoint/2010/main" val="461741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59</a:t>
            </a:fld>
            <a:endParaRPr lang="en-IN"/>
          </a:p>
        </p:txBody>
      </p:sp>
    </p:spTree>
    <p:extLst>
      <p:ext uri="{BB962C8B-B14F-4D97-AF65-F5344CB8AC3E}">
        <p14:creationId xmlns:p14="http://schemas.microsoft.com/office/powerpoint/2010/main" val="25161816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60</a:t>
            </a:fld>
            <a:endParaRPr lang="en-IN"/>
          </a:p>
        </p:txBody>
      </p:sp>
    </p:spTree>
    <p:extLst>
      <p:ext uri="{BB962C8B-B14F-4D97-AF65-F5344CB8AC3E}">
        <p14:creationId xmlns:p14="http://schemas.microsoft.com/office/powerpoint/2010/main" val="2754805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7</a:t>
            </a:fld>
            <a:endParaRPr lang="en-IN"/>
          </a:p>
        </p:txBody>
      </p:sp>
    </p:spTree>
    <p:extLst>
      <p:ext uri="{BB962C8B-B14F-4D97-AF65-F5344CB8AC3E}">
        <p14:creationId xmlns:p14="http://schemas.microsoft.com/office/powerpoint/2010/main" val="33685370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dirty="0"/>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61</a:t>
            </a:fld>
            <a:endParaRPr lang="en-IN" dirty="0"/>
          </a:p>
        </p:txBody>
      </p:sp>
    </p:spTree>
    <p:extLst>
      <p:ext uri="{BB962C8B-B14F-4D97-AF65-F5344CB8AC3E}">
        <p14:creationId xmlns:p14="http://schemas.microsoft.com/office/powerpoint/2010/main" val="40729594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dirty="0"/>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62</a:t>
            </a:fld>
            <a:endParaRPr lang="en-IN" dirty="0"/>
          </a:p>
        </p:txBody>
      </p:sp>
    </p:spTree>
    <p:extLst>
      <p:ext uri="{BB962C8B-B14F-4D97-AF65-F5344CB8AC3E}">
        <p14:creationId xmlns:p14="http://schemas.microsoft.com/office/powerpoint/2010/main" val="7159447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dirty="0"/>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63</a:t>
            </a:fld>
            <a:endParaRPr lang="en-IN" dirty="0"/>
          </a:p>
        </p:txBody>
      </p:sp>
    </p:spTree>
    <p:extLst>
      <p:ext uri="{BB962C8B-B14F-4D97-AF65-F5344CB8AC3E}">
        <p14:creationId xmlns:p14="http://schemas.microsoft.com/office/powerpoint/2010/main" val="16763247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65</a:t>
            </a:fld>
            <a:endParaRPr lang="en-IN"/>
          </a:p>
        </p:txBody>
      </p:sp>
    </p:spTree>
    <p:extLst>
      <p:ext uri="{BB962C8B-B14F-4D97-AF65-F5344CB8AC3E}">
        <p14:creationId xmlns:p14="http://schemas.microsoft.com/office/powerpoint/2010/main" val="39976122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66</a:t>
            </a:fld>
            <a:endParaRPr lang="en-IN"/>
          </a:p>
        </p:txBody>
      </p:sp>
    </p:spTree>
    <p:extLst>
      <p:ext uri="{BB962C8B-B14F-4D97-AF65-F5344CB8AC3E}">
        <p14:creationId xmlns:p14="http://schemas.microsoft.com/office/powerpoint/2010/main" val="24892820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67</a:t>
            </a:fld>
            <a:endParaRPr lang="en-IN"/>
          </a:p>
        </p:txBody>
      </p:sp>
    </p:spTree>
    <p:extLst>
      <p:ext uri="{BB962C8B-B14F-4D97-AF65-F5344CB8AC3E}">
        <p14:creationId xmlns:p14="http://schemas.microsoft.com/office/powerpoint/2010/main" val="2539939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8</a:t>
            </a:fld>
            <a:endParaRPr lang="en-IN"/>
          </a:p>
        </p:txBody>
      </p:sp>
    </p:spTree>
    <p:extLst>
      <p:ext uri="{BB962C8B-B14F-4D97-AF65-F5344CB8AC3E}">
        <p14:creationId xmlns:p14="http://schemas.microsoft.com/office/powerpoint/2010/main" val="4025811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9</a:t>
            </a:fld>
            <a:endParaRPr lang="en-IN"/>
          </a:p>
        </p:txBody>
      </p:sp>
    </p:spTree>
    <p:extLst>
      <p:ext uri="{BB962C8B-B14F-4D97-AF65-F5344CB8AC3E}">
        <p14:creationId xmlns:p14="http://schemas.microsoft.com/office/powerpoint/2010/main" val="1924043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11</a:t>
            </a:fld>
            <a:endParaRPr lang="en-IN"/>
          </a:p>
        </p:txBody>
      </p:sp>
    </p:spTree>
    <p:extLst>
      <p:ext uri="{BB962C8B-B14F-4D97-AF65-F5344CB8AC3E}">
        <p14:creationId xmlns:p14="http://schemas.microsoft.com/office/powerpoint/2010/main" val="1772530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A. K. Batra &amp; Associates </a:t>
            </a:r>
          </a:p>
        </p:txBody>
      </p:sp>
      <p:sp>
        <p:nvSpPr>
          <p:cNvPr id="5" name="Slide Number Placeholder 4"/>
          <p:cNvSpPr>
            <a:spLocks noGrp="1"/>
          </p:cNvSpPr>
          <p:nvPr>
            <p:ph type="sldNum" sz="quarter" idx="5"/>
          </p:nvPr>
        </p:nvSpPr>
        <p:spPr/>
        <p:txBody>
          <a:bodyPr/>
          <a:lstStyle/>
          <a:p>
            <a:fld id="{5214A31C-63B0-4233-BB60-89AB45B8754D}" type="slidenum">
              <a:rPr lang="en-IN" smtClean="0"/>
              <a:pPr/>
              <a:t>12</a:t>
            </a:fld>
            <a:endParaRPr lang="en-IN"/>
          </a:p>
        </p:txBody>
      </p:sp>
    </p:spTree>
    <p:extLst>
      <p:ext uri="{BB962C8B-B14F-4D97-AF65-F5344CB8AC3E}">
        <p14:creationId xmlns:p14="http://schemas.microsoft.com/office/powerpoint/2010/main" val="3515655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D993C7-AF43-E645-A417-3D1215C23186}" type="datetime1">
              <a:rPr lang="en-IN" smtClean="0"/>
              <a:pPr/>
              <a:t>26-07-2024</a:t>
            </a:fld>
            <a:endParaRPr lang="en-US" dirty="0"/>
          </a:p>
        </p:txBody>
      </p:sp>
      <p:sp>
        <p:nvSpPr>
          <p:cNvPr id="5" name="Footer Placeholder 4"/>
          <p:cNvSpPr>
            <a:spLocks noGrp="1"/>
          </p:cNvSpPr>
          <p:nvPr>
            <p:ph type="ftr" sz="quarter" idx="11"/>
          </p:nvPr>
        </p:nvSpPr>
        <p:spPr/>
        <p:txBody>
          <a:bodyPr/>
          <a:lstStyle/>
          <a:p>
            <a:r>
              <a:rPr lang="en-US" dirty="0"/>
              <a:t>CA Ashok Batra Partner - A. K. Batra &amp; Associates ; New Delhi</a:t>
            </a:r>
          </a:p>
        </p:txBody>
      </p:sp>
      <p:sp>
        <p:nvSpPr>
          <p:cNvPr id="6" name="Slide Number Placeholder 5"/>
          <p:cNvSpPr>
            <a:spLocks noGrp="1"/>
          </p:cNvSpPr>
          <p:nvPr>
            <p:ph type="sldNum" sz="quarter" idx="12"/>
          </p:nvPr>
        </p:nvSpPr>
        <p:spPr/>
        <p:txBody>
          <a:bodyPr/>
          <a:lstStyle/>
          <a:p>
            <a:fld id="{BBB2CA20-D50B-4CFA-AADA-AD8B2F4948DC}"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5471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AB5876-E2F0-8944-82FF-C486C086F2C2}" type="datetime1">
              <a:rPr lang="en-IN" smtClean="0"/>
              <a:pPr/>
              <a:t>26-07-2024</a:t>
            </a:fld>
            <a:endParaRPr lang="en-US"/>
          </a:p>
        </p:txBody>
      </p:sp>
      <p:sp>
        <p:nvSpPr>
          <p:cNvPr id="5" name="Footer Placeholder 4"/>
          <p:cNvSpPr>
            <a:spLocks noGrp="1"/>
          </p:cNvSpPr>
          <p:nvPr>
            <p:ph type="ftr" sz="quarter" idx="11"/>
          </p:nvPr>
        </p:nvSpPr>
        <p:spPr/>
        <p:txBody>
          <a:bodyPr/>
          <a:lstStyle/>
          <a:p>
            <a:r>
              <a:rPr lang="en-US"/>
              <a:t>CA Ashok Batra Partner - A. K. Batra &amp; Associates ; New Delhi</a:t>
            </a:r>
          </a:p>
        </p:txBody>
      </p:sp>
      <p:sp>
        <p:nvSpPr>
          <p:cNvPr id="6" name="Slide Number Placeholder 5"/>
          <p:cNvSpPr>
            <a:spLocks noGrp="1"/>
          </p:cNvSpPr>
          <p:nvPr>
            <p:ph type="sldNum" sz="quarter" idx="12"/>
          </p:nvPr>
        </p:nvSpPr>
        <p:spPr/>
        <p:txBody>
          <a:bodyPr/>
          <a:lstStyle/>
          <a:p>
            <a:fld id="{BBB2CA20-D50B-4CFA-AADA-AD8B2F4948DC}" type="slidenum">
              <a:rPr lang="en-US" smtClean="0"/>
              <a:pPr/>
              <a:t>‹#›</a:t>
            </a:fld>
            <a:endParaRPr lang="en-US"/>
          </a:p>
        </p:txBody>
      </p:sp>
    </p:spTree>
    <p:extLst>
      <p:ext uri="{BB962C8B-B14F-4D97-AF65-F5344CB8AC3E}">
        <p14:creationId xmlns:p14="http://schemas.microsoft.com/office/powerpoint/2010/main" val="692357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FA9096-D006-9D43-93E5-2ED6D0B42D33}" type="datetime1">
              <a:rPr lang="en-IN" smtClean="0"/>
              <a:pPr/>
              <a:t>26-07-2024</a:t>
            </a:fld>
            <a:endParaRPr lang="en-US"/>
          </a:p>
        </p:txBody>
      </p:sp>
      <p:sp>
        <p:nvSpPr>
          <p:cNvPr id="5" name="Footer Placeholder 4"/>
          <p:cNvSpPr>
            <a:spLocks noGrp="1"/>
          </p:cNvSpPr>
          <p:nvPr>
            <p:ph type="ftr" sz="quarter" idx="11"/>
          </p:nvPr>
        </p:nvSpPr>
        <p:spPr/>
        <p:txBody>
          <a:bodyPr/>
          <a:lstStyle/>
          <a:p>
            <a:r>
              <a:rPr lang="en-US"/>
              <a:t>CA Ashok Batra Partner - A. K. Batra &amp; Associates ; New Delhi</a:t>
            </a:r>
          </a:p>
        </p:txBody>
      </p:sp>
      <p:sp>
        <p:nvSpPr>
          <p:cNvPr id="6" name="Slide Number Placeholder 5"/>
          <p:cNvSpPr>
            <a:spLocks noGrp="1"/>
          </p:cNvSpPr>
          <p:nvPr>
            <p:ph type="sldNum" sz="quarter" idx="12"/>
          </p:nvPr>
        </p:nvSpPr>
        <p:spPr/>
        <p:txBody>
          <a:bodyPr/>
          <a:lstStyle/>
          <a:p>
            <a:fld id="{BBB2CA20-D50B-4CFA-AADA-AD8B2F4948DC}" type="slidenum">
              <a:rPr lang="en-US" smtClean="0"/>
              <a:pPr/>
              <a:t>‹#›</a:t>
            </a:fld>
            <a:endParaRPr lang="en-US"/>
          </a:p>
        </p:txBody>
      </p:sp>
    </p:spTree>
    <p:extLst>
      <p:ext uri="{BB962C8B-B14F-4D97-AF65-F5344CB8AC3E}">
        <p14:creationId xmlns:p14="http://schemas.microsoft.com/office/powerpoint/2010/main" val="3964435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51"/>
        <p:cNvGrpSpPr/>
        <p:nvPr/>
      </p:nvGrpSpPr>
      <p:grpSpPr>
        <a:xfrm>
          <a:off x="0" y="0"/>
          <a:ext cx="0" cy="0"/>
          <a:chOff x="0" y="0"/>
          <a:chExt cx="0" cy="0"/>
        </a:xfrm>
      </p:grpSpPr>
      <p:sp>
        <p:nvSpPr>
          <p:cNvPr id="58" name="Google Shape;58;p7"/>
          <p:cNvSpPr txBox="1">
            <a:spLocks noGrp="1"/>
          </p:cNvSpPr>
          <p:nvPr>
            <p:ph type="title"/>
          </p:nvPr>
        </p:nvSpPr>
        <p:spPr>
          <a:xfrm>
            <a:off x="1104900" y="368100"/>
            <a:ext cx="6724500" cy="998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59" name="Google Shape;59;p7"/>
          <p:cNvSpPr txBox="1">
            <a:spLocks noGrp="1"/>
          </p:cNvSpPr>
          <p:nvPr>
            <p:ph type="body" idx="1"/>
          </p:nvPr>
        </p:nvSpPr>
        <p:spPr>
          <a:xfrm>
            <a:off x="1104900" y="1632467"/>
            <a:ext cx="2423100" cy="4732000"/>
          </a:xfrm>
          <a:prstGeom prst="rect">
            <a:avLst/>
          </a:prstGeom>
        </p:spPr>
        <p:txBody>
          <a:bodyPr spcFirstLastPara="1" wrap="square" lIns="91425" tIns="91425" rIns="91425" bIns="91425" anchor="t" anchorCtr="0">
            <a:noAutofit/>
          </a:bodyPr>
          <a:lstStyle>
            <a:lvl1pPr marL="457189" lvl="0" indent="-355591" rtl="0">
              <a:spcBef>
                <a:spcPts val="600"/>
              </a:spcBef>
              <a:spcAft>
                <a:spcPts val="0"/>
              </a:spcAft>
              <a:buSzPts val="2000"/>
              <a:buChar char="▸"/>
              <a:defRPr sz="2000"/>
            </a:lvl1pPr>
            <a:lvl2pPr marL="914378" lvl="1" indent="-355591" rtl="0">
              <a:spcBef>
                <a:spcPts val="0"/>
              </a:spcBef>
              <a:spcAft>
                <a:spcPts val="0"/>
              </a:spcAft>
              <a:buSzPts val="2000"/>
              <a:buChar char="▹"/>
              <a:defRPr sz="2000"/>
            </a:lvl2pPr>
            <a:lvl3pPr marL="1371566" lvl="2" indent="-355591" rtl="0">
              <a:spcBef>
                <a:spcPts val="0"/>
              </a:spcBef>
              <a:spcAft>
                <a:spcPts val="0"/>
              </a:spcAft>
              <a:buSzPts val="2000"/>
              <a:buChar char="▹"/>
              <a:defRPr sz="2000"/>
            </a:lvl3pPr>
            <a:lvl4pPr marL="1828754" lvl="3" indent="-355591" rtl="0">
              <a:spcBef>
                <a:spcPts val="0"/>
              </a:spcBef>
              <a:spcAft>
                <a:spcPts val="0"/>
              </a:spcAft>
              <a:buSzPts val="2000"/>
              <a:buChar char="▹"/>
              <a:defRPr sz="2000"/>
            </a:lvl4pPr>
            <a:lvl5pPr marL="2285943" lvl="4" indent="-355591" rtl="0">
              <a:spcBef>
                <a:spcPts val="0"/>
              </a:spcBef>
              <a:spcAft>
                <a:spcPts val="0"/>
              </a:spcAft>
              <a:buSzPts val="2000"/>
              <a:buChar char="▹"/>
              <a:defRPr sz="2000"/>
            </a:lvl5pPr>
            <a:lvl6pPr marL="2743132" lvl="5" indent="-355591" rtl="0">
              <a:spcBef>
                <a:spcPts val="0"/>
              </a:spcBef>
              <a:spcAft>
                <a:spcPts val="0"/>
              </a:spcAft>
              <a:buSzPts val="2000"/>
              <a:buChar char="▹"/>
              <a:defRPr sz="2000"/>
            </a:lvl6pPr>
            <a:lvl7pPr marL="3200320" lvl="6" indent="-355591" rtl="0">
              <a:spcBef>
                <a:spcPts val="0"/>
              </a:spcBef>
              <a:spcAft>
                <a:spcPts val="0"/>
              </a:spcAft>
              <a:buSzPts val="2000"/>
              <a:buChar char="▹"/>
              <a:defRPr sz="2000"/>
            </a:lvl7pPr>
            <a:lvl8pPr marL="3657509" lvl="7" indent="-355591" rtl="0">
              <a:spcBef>
                <a:spcPts val="0"/>
              </a:spcBef>
              <a:spcAft>
                <a:spcPts val="0"/>
              </a:spcAft>
              <a:buSzPts val="2000"/>
              <a:buChar char="▹"/>
              <a:defRPr sz="2000"/>
            </a:lvl8pPr>
            <a:lvl9pPr marL="4114697" lvl="8" indent="-355591" rtl="0">
              <a:spcBef>
                <a:spcPts val="0"/>
              </a:spcBef>
              <a:spcAft>
                <a:spcPts val="0"/>
              </a:spcAft>
              <a:buSzPts val="2000"/>
              <a:buChar char="▹"/>
              <a:defRPr sz="2000"/>
            </a:lvl9pPr>
          </a:lstStyle>
          <a:p>
            <a:endParaRPr/>
          </a:p>
        </p:txBody>
      </p:sp>
      <p:sp>
        <p:nvSpPr>
          <p:cNvPr id="60" name="Google Shape;60;p7"/>
          <p:cNvSpPr txBox="1">
            <a:spLocks noGrp="1"/>
          </p:cNvSpPr>
          <p:nvPr>
            <p:ph type="body" idx="2"/>
          </p:nvPr>
        </p:nvSpPr>
        <p:spPr>
          <a:xfrm>
            <a:off x="3652189" y="1632467"/>
            <a:ext cx="2423100" cy="4732000"/>
          </a:xfrm>
          <a:prstGeom prst="rect">
            <a:avLst/>
          </a:prstGeom>
        </p:spPr>
        <p:txBody>
          <a:bodyPr spcFirstLastPara="1" wrap="square" lIns="91425" tIns="91425" rIns="91425" bIns="91425" anchor="t" anchorCtr="0">
            <a:noAutofit/>
          </a:bodyPr>
          <a:lstStyle>
            <a:lvl1pPr marL="457189" lvl="0" indent="-355591" rtl="0">
              <a:spcBef>
                <a:spcPts val="600"/>
              </a:spcBef>
              <a:spcAft>
                <a:spcPts val="0"/>
              </a:spcAft>
              <a:buSzPts val="2000"/>
              <a:buChar char="▸"/>
              <a:defRPr sz="2000"/>
            </a:lvl1pPr>
            <a:lvl2pPr marL="914378" lvl="1" indent="-355591" rtl="0">
              <a:spcBef>
                <a:spcPts val="0"/>
              </a:spcBef>
              <a:spcAft>
                <a:spcPts val="0"/>
              </a:spcAft>
              <a:buSzPts val="2000"/>
              <a:buChar char="▹"/>
              <a:defRPr sz="2000"/>
            </a:lvl2pPr>
            <a:lvl3pPr marL="1371566" lvl="2" indent="-355591" rtl="0">
              <a:spcBef>
                <a:spcPts val="0"/>
              </a:spcBef>
              <a:spcAft>
                <a:spcPts val="0"/>
              </a:spcAft>
              <a:buSzPts val="2000"/>
              <a:buChar char="▹"/>
              <a:defRPr sz="2000"/>
            </a:lvl3pPr>
            <a:lvl4pPr marL="1828754" lvl="3" indent="-355591" rtl="0">
              <a:spcBef>
                <a:spcPts val="0"/>
              </a:spcBef>
              <a:spcAft>
                <a:spcPts val="0"/>
              </a:spcAft>
              <a:buSzPts val="2000"/>
              <a:buChar char="▹"/>
              <a:defRPr sz="2000"/>
            </a:lvl4pPr>
            <a:lvl5pPr marL="2285943" lvl="4" indent="-355591" rtl="0">
              <a:spcBef>
                <a:spcPts val="0"/>
              </a:spcBef>
              <a:spcAft>
                <a:spcPts val="0"/>
              </a:spcAft>
              <a:buSzPts val="2000"/>
              <a:buChar char="▹"/>
              <a:defRPr sz="2000"/>
            </a:lvl5pPr>
            <a:lvl6pPr marL="2743132" lvl="5" indent="-355591" rtl="0">
              <a:spcBef>
                <a:spcPts val="0"/>
              </a:spcBef>
              <a:spcAft>
                <a:spcPts val="0"/>
              </a:spcAft>
              <a:buSzPts val="2000"/>
              <a:buChar char="▹"/>
              <a:defRPr sz="2000"/>
            </a:lvl6pPr>
            <a:lvl7pPr marL="3200320" lvl="6" indent="-355591" rtl="0">
              <a:spcBef>
                <a:spcPts val="0"/>
              </a:spcBef>
              <a:spcAft>
                <a:spcPts val="0"/>
              </a:spcAft>
              <a:buSzPts val="2000"/>
              <a:buChar char="▹"/>
              <a:defRPr sz="2000"/>
            </a:lvl7pPr>
            <a:lvl8pPr marL="3657509" lvl="7" indent="-355591" rtl="0">
              <a:spcBef>
                <a:spcPts val="0"/>
              </a:spcBef>
              <a:spcAft>
                <a:spcPts val="0"/>
              </a:spcAft>
              <a:buSzPts val="2000"/>
              <a:buChar char="▹"/>
              <a:defRPr sz="2000"/>
            </a:lvl8pPr>
            <a:lvl9pPr marL="4114697" lvl="8" indent="-355591" rtl="0">
              <a:spcBef>
                <a:spcPts val="0"/>
              </a:spcBef>
              <a:spcAft>
                <a:spcPts val="0"/>
              </a:spcAft>
              <a:buSzPts val="2000"/>
              <a:buChar char="▹"/>
              <a:defRPr sz="2000"/>
            </a:lvl9pPr>
          </a:lstStyle>
          <a:p>
            <a:endParaRPr/>
          </a:p>
        </p:txBody>
      </p:sp>
      <p:sp>
        <p:nvSpPr>
          <p:cNvPr id="61" name="Google Shape;61;p7"/>
          <p:cNvSpPr txBox="1">
            <a:spLocks noGrp="1"/>
          </p:cNvSpPr>
          <p:nvPr>
            <p:ph type="body" idx="3"/>
          </p:nvPr>
        </p:nvSpPr>
        <p:spPr>
          <a:xfrm>
            <a:off x="6199478" y="1632467"/>
            <a:ext cx="2423100" cy="4732000"/>
          </a:xfrm>
          <a:prstGeom prst="rect">
            <a:avLst/>
          </a:prstGeom>
        </p:spPr>
        <p:txBody>
          <a:bodyPr spcFirstLastPara="1" wrap="square" lIns="91425" tIns="91425" rIns="91425" bIns="91425" anchor="t" anchorCtr="0">
            <a:noAutofit/>
          </a:bodyPr>
          <a:lstStyle>
            <a:lvl1pPr marL="457189" lvl="0" indent="-355591" rtl="0">
              <a:spcBef>
                <a:spcPts val="600"/>
              </a:spcBef>
              <a:spcAft>
                <a:spcPts val="0"/>
              </a:spcAft>
              <a:buSzPts val="2000"/>
              <a:buChar char="▸"/>
              <a:defRPr sz="2000"/>
            </a:lvl1pPr>
            <a:lvl2pPr marL="914378" lvl="1" indent="-355591" rtl="0">
              <a:spcBef>
                <a:spcPts val="0"/>
              </a:spcBef>
              <a:spcAft>
                <a:spcPts val="0"/>
              </a:spcAft>
              <a:buSzPts val="2000"/>
              <a:buChar char="▹"/>
              <a:defRPr sz="2000"/>
            </a:lvl2pPr>
            <a:lvl3pPr marL="1371566" lvl="2" indent="-355591" rtl="0">
              <a:spcBef>
                <a:spcPts val="0"/>
              </a:spcBef>
              <a:spcAft>
                <a:spcPts val="0"/>
              </a:spcAft>
              <a:buSzPts val="2000"/>
              <a:buChar char="▹"/>
              <a:defRPr sz="2000"/>
            </a:lvl3pPr>
            <a:lvl4pPr marL="1828754" lvl="3" indent="-355591" rtl="0">
              <a:spcBef>
                <a:spcPts val="0"/>
              </a:spcBef>
              <a:spcAft>
                <a:spcPts val="0"/>
              </a:spcAft>
              <a:buSzPts val="2000"/>
              <a:buChar char="▹"/>
              <a:defRPr sz="2000"/>
            </a:lvl4pPr>
            <a:lvl5pPr marL="2285943" lvl="4" indent="-355591" rtl="0">
              <a:spcBef>
                <a:spcPts val="0"/>
              </a:spcBef>
              <a:spcAft>
                <a:spcPts val="0"/>
              </a:spcAft>
              <a:buSzPts val="2000"/>
              <a:buChar char="▹"/>
              <a:defRPr sz="2000"/>
            </a:lvl5pPr>
            <a:lvl6pPr marL="2743132" lvl="5" indent="-355591" rtl="0">
              <a:spcBef>
                <a:spcPts val="0"/>
              </a:spcBef>
              <a:spcAft>
                <a:spcPts val="0"/>
              </a:spcAft>
              <a:buSzPts val="2000"/>
              <a:buChar char="▹"/>
              <a:defRPr sz="2000"/>
            </a:lvl6pPr>
            <a:lvl7pPr marL="3200320" lvl="6" indent="-355591" rtl="0">
              <a:spcBef>
                <a:spcPts val="0"/>
              </a:spcBef>
              <a:spcAft>
                <a:spcPts val="0"/>
              </a:spcAft>
              <a:buSzPts val="2000"/>
              <a:buChar char="▹"/>
              <a:defRPr sz="2000"/>
            </a:lvl7pPr>
            <a:lvl8pPr marL="3657509" lvl="7" indent="-355591" rtl="0">
              <a:spcBef>
                <a:spcPts val="0"/>
              </a:spcBef>
              <a:spcAft>
                <a:spcPts val="0"/>
              </a:spcAft>
              <a:buSzPts val="2000"/>
              <a:buChar char="▹"/>
              <a:defRPr sz="2000"/>
            </a:lvl8pPr>
            <a:lvl9pPr marL="4114697" lvl="8" indent="-355591" rtl="0">
              <a:spcBef>
                <a:spcPts val="0"/>
              </a:spcBef>
              <a:spcAft>
                <a:spcPts val="0"/>
              </a:spcAft>
              <a:buSzPts val="2000"/>
              <a:buChar char="▹"/>
              <a:defRPr sz="2000"/>
            </a:lvl9pPr>
          </a:lstStyle>
          <a:p>
            <a:endParaRPr/>
          </a:p>
        </p:txBody>
      </p:sp>
      <p:sp>
        <p:nvSpPr>
          <p:cNvPr id="62" name="Google Shape;62;p7"/>
          <p:cNvSpPr txBox="1">
            <a:spLocks noGrp="1"/>
          </p:cNvSpPr>
          <p:nvPr>
            <p:ph type="sldNum" idx="12"/>
          </p:nvPr>
        </p:nvSpPr>
        <p:spPr>
          <a:xfrm>
            <a:off x="0" y="0"/>
            <a:ext cx="594900" cy="97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ctr"/>
            <a:fld id="{00000000-1234-1234-1234-123412341234}" type="slidenum">
              <a:rPr lang="en" smtClean="0"/>
              <a:pPr algn="ctr"/>
              <a:t>‹#›</a:t>
            </a:fld>
            <a:endParaRPr lang="en"/>
          </a:p>
        </p:txBody>
      </p:sp>
    </p:spTree>
    <p:extLst>
      <p:ext uri="{BB962C8B-B14F-4D97-AF65-F5344CB8AC3E}">
        <p14:creationId xmlns:p14="http://schemas.microsoft.com/office/powerpoint/2010/main" val="3431072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B6DE3E-17E6-854E-B5F7-82AB128D23C5}" type="datetime1">
              <a:rPr lang="en-IN" smtClean="0"/>
              <a:pPr/>
              <a:t>26-07-2024</a:t>
            </a:fld>
            <a:endParaRPr lang="en-US"/>
          </a:p>
        </p:txBody>
      </p:sp>
      <p:sp>
        <p:nvSpPr>
          <p:cNvPr id="5" name="Footer Placeholder 4"/>
          <p:cNvSpPr>
            <a:spLocks noGrp="1"/>
          </p:cNvSpPr>
          <p:nvPr>
            <p:ph type="ftr" sz="quarter" idx="11"/>
          </p:nvPr>
        </p:nvSpPr>
        <p:spPr/>
        <p:txBody>
          <a:bodyPr/>
          <a:lstStyle/>
          <a:p>
            <a:r>
              <a:rPr lang="en-US"/>
              <a:t>CA Ashok Batra Partner - A. K. Batra &amp; Associates ; New Delhi</a:t>
            </a:r>
          </a:p>
        </p:txBody>
      </p:sp>
      <p:sp>
        <p:nvSpPr>
          <p:cNvPr id="6" name="Slide Number Placeholder 5"/>
          <p:cNvSpPr>
            <a:spLocks noGrp="1"/>
          </p:cNvSpPr>
          <p:nvPr>
            <p:ph type="sldNum" sz="quarter" idx="12"/>
          </p:nvPr>
        </p:nvSpPr>
        <p:spPr/>
        <p:txBody>
          <a:bodyPr/>
          <a:lstStyle/>
          <a:p>
            <a:fld id="{BBB2CA20-D50B-4CFA-AADA-AD8B2F4948DC}" type="slidenum">
              <a:rPr lang="en-US" smtClean="0"/>
              <a:pPr/>
              <a:t>‹#›</a:t>
            </a:fld>
            <a:endParaRPr lang="en-US"/>
          </a:p>
        </p:txBody>
      </p:sp>
    </p:spTree>
    <p:extLst>
      <p:ext uri="{BB962C8B-B14F-4D97-AF65-F5344CB8AC3E}">
        <p14:creationId xmlns:p14="http://schemas.microsoft.com/office/powerpoint/2010/main" val="852108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613B14-206A-374D-9EFE-C1DA0AA719A2}" type="datetime1">
              <a:rPr lang="en-IN" smtClean="0"/>
              <a:pPr/>
              <a:t>26-07-2024</a:t>
            </a:fld>
            <a:endParaRPr lang="en-US"/>
          </a:p>
        </p:txBody>
      </p:sp>
      <p:sp>
        <p:nvSpPr>
          <p:cNvPr id="5" name="Footer Placeholder 4"/>
          <p:cNvSpPr>
            <a:spLocks noGrp="1"/>
          </p:cNvSpPr>
          <p:nvPr>
            <p:ph type="ftr" sz="quarter" idx="11"/>
          </p:nvPr>
        </p:nvSpPr>
        <p:spPr/>
        <p:txBody>
          <a:bodyPr/>
          <a:lstStyle/>
          <a:p>
            <a:r>
              <a:rPr lang="en-US"/>
              <a:t>CA Ashok Batra Partner - A. K. Batra &amp; Associates ; New Delhi</a:t>
            </a:r>
          </a:p>
        </p:txBody>
      </p:sp>
      <p:sp>
        <p:nvSpPr>
          <p:cNvPr id="6" name="Slide Number Placeholder 5"/>
          <p:cNvSpPr>
            <a:spLocks noGrp="1"/>
          </p:cNvSpPr>
          <p:nvPr>
            <p:ph type="sldNum" sz="quarter" idx="12"/>
          </p:nvPr>
        </p:nvSpPr>
        <p:spPr/>
        <p:txBody>
          <a:bodyPr/>
          <a:lstStyle/>
          <a:p>
            <a:fld id="{BBB2CA20-D50B-4CFA-AADA-AD8B2F4948DC}"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5963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F25D92-29D1-F043-A9D6-C75CC638757B}" type="datetime1">
              <a:rPr lang="en-IN" smtClean="0"/>
              <a:pPr/>
              <a:t>26-07-2024</a:t>
            </a:fld>
            <a:endParaRPr lang="en-US"/>
          </a:p>
        </p:txBody>
      </p:sp>
      <p:sp>
        <p:nvSpPr>
          <p:cNvPr id="6" name="Footer Placeholder 5"/>
          <p:cNvSpPr>
            <a:spLocks noGrp="1"/>
          </p:cNvSpPr>
          <p:nvPr>
            <p:ph type="ftr" sz="quarter" idx="11"/>
          </p:nvPr>
        </p:nvSpPr>
        <p:spPr/>
        <p:txBody>
          <a:bodyPr/>
          <a:lstStyle/>
          <a:p>
            <a:r>
              <a:rPr lang="en-US"/>
              <a:t>CA Ashok Batra Partner - A. K. Batra &amp; Associates ; New Delhi</a:t>
            </a:r>
          </a:p>
        </p:txBody>
      </p:sp>
      <p:sp>
        <p:nvSpPr>
          <p:cNvPr id="7" name="Slide Number Placeholder 6"/>
          <p:cNvSpPr>
            <a:spLocks noGrp="1"/>
          </p:cNvSpPr>
          <p:nvPr>
            <p:ph type="sldNum" sz="quarter" idx="12"/>
          </p:nvPr>
        </p:nvSpPr>
        <p:spPr/>
        <p:txBody>
          <a:bodyPr/>
          <a:lstStyle/>
          <a:p>
            <a:fld id="{BBB2CA20-D50B-4CFA-AADA-AD8B2F4948DC}" type="slidenum">
              <a:rPr lang="en-US" smtClean="0"/>
              <a:pPr/>
              <a:t>‹#›</a:t>
            </a:fld>
            <a:endParaRPr lang="en-US"/>
          </a:p>
        </p:txBody>
      </p:sp>
    </p:spTree>
    <p:extLst>
      <p:ext uri="{BB962C8B-B14F-4D97-AF65-F5344CB8AC3E}">
        <p14:creationId xmlns:p14="http://schemas.microsoft.com/office/powerpoint/2010/main" val="1036470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D3DD48-0913-C64B-8AED-9613116A0074}" type="datetime1">
              <a:rPr lang="en-IN" smtClean="0"/>
              <a:pPr/>
              <a:t>26-07-2024</a:t>
            </a:fld>
            <a:endParaRPr lang="en-US"/>
          </a:p>
        </p:txBody>
      </p:sp>
      <p:sp>
        <p:nvSpPr>
          <p:cNvPr id="8" name="Footer Placeholder 7"/>
          <p:cNvSpPr>
            <a:spLocks noGrp="1"/>
          </p:cNvSpPr>
          <p:nvPr>
            <p:ph type="ftr" sz="quarter" idx="11"/>
          </p:nvPr>
        </p:nvSpPr>
        <p:spPr/>
        <p:txBody>
          <a:bodyPr/>
          <a:lstStyle/>
          <a:p>
            <a:r>
              <a:rPr lang="en-US"/>
              <a:t>CA Ashok Batra Partner - A. K. Batra &amp; Associates ; New Delhi</a:t>
            </a:r>
          </a:p>
        </p:txBody>
      </p:sp>
      <p:sp>
        <p:nvSpPr>
          <p:cNvPr id="9" name="Slide Number Placeholder 8"/>
          <p:cNvSpPr>
            <a:spLocks noGrp="1"/>
          </p:cNvSpPr>
          <p:nvPr>
            <p:ph type="sldNum" sz="quarter" idx="12"/>
          </p:nvPr>
        </p:nvSpPr>
        <p:spPr/>
        <p:txBody>
          <a:bodyPr/>
          <a:lstStyle/>
          <a:p>
            <a:fld id="{BBB2CA20-D50B-4CFA-AADA-AD8B2F4948DC}" type="slidenum">
              <a:rPr lang="en-US" smtClean="0"/>
              <a:pPr/>
              <a:t>‹#›</a:t>
            </a:fld>
            <a:endParaRPr lang="en-US"/>
          </a:p>
        </p:txBody>
      </p:sp>
    </p:spTree>
    <p:extLst>
      <p:ext uri="{BB962C8B-B14F-4D97-AF65-F5344CB8AC3E}">
        <p14:creationId xmlns:p14="http://schemas.microsoft.com/office/powerpoint/2010/main" val="2900762042"/>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299B808-3D4B-7D4E-A9A2-71081E7584DA}" type="datetime1">
              <a:rPr lang="en-IN" smtClean="0"/>
              <a:pPr/>
              <a:t>26-07-2024</a:t>
            </a:fld>
            <a:endParaRPr lang="en-US"/>
          </a:p>
        </p:txBody>
      </p:sp>
      <p:sp>
        <p:nvSpPr>
          <p:cNvPr id="4" name="Footer Placeholder 3"/>
          <p:cNvSpPr>
            <a:spLocks noGrp="1"/>
          </p:cNvSpPr>
          <p:nvPr>
            <p:ph type="ftr" sz="quarter" idx="11"/>
          </p:nvPr>
        </p:nvSpPr>
        <p:spPr/>
        <p:txBody>
          <a:bodyPr/>
          <a:lstStyle/>
          <a:p>
            <a:r>
              <a:rPr lang="en-US"/>
              <a:t>CA Ashok Batra Partner - A. K. Batra &amp; Associates ; New Delhi</a:t>
            </a:r>
          </a:p>
        </p:txBody>
      </p:sp>
      <p:sp>
        <p:nvSpPr>
          <p:cNvPr id="5" name="Slide Number Placeholder 4"/>
          <p:cNvSpPr>
            <a:spLocks noGrp="1"/>
          </p:cNvSpPr>
          <p:nvPr>
            <p:ph type="sldNum" sz="quarter" idx="12"/>
          </p:nvPr>
        </p:nvSpPr>
        <p:spPr/>
        <p:txBody>
          <a:bodyPr/>
          <a:lstStyle/>
          <a:p>
            <a:fld id="{BBB2CA20-D50B-4CFA-AADA-AD8B2F4948DC}" type="slidenum">
              <a:rPr lang="en-US" smtClean="0"/>
              <a:pPr/>
              <a:t>‹#›</a:t>
            </a:fld>
            <a:endParaRPr lang="en-US"/>
          </a:p>
        </p:txBody>
      </p:sp>
    </p:spTree>
    <p:extLst>
      <p:ext uri="{BB962C8B-B14F-4D97-AF65-F5344CB8AC3E}">
        <p14:creationId xmlns:p14="http://schemas.microsoft.com/office/powerpoint/2010/main" val="712740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83846CA-C7B9-FF45-8526-A5350A9B8476}" type="datetime1">
              <a:rPr lang="en-IN" smtClean="0"/>
              <a:pPr/>
              <a:t>26-07-2024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dirty="0"/>
              <a:t>CA Ashok Batra Partner - A. K. Batra &amp; Associates ; New Delhi</a:t>
            </a:r>
          </a:p>
        </p:txBody>
      </p:sp>
      <p:sp>
        <p:nvSpPr>
          <p:cNvPr id="9" name="Slide Number Placeholder 8"/>
          <p:cNvSpPr>
            <a:spLocks noGrp="1"/>
          </p:cNvSpPr>
          <p:nvPr>
            <p:ph type="sldNum" sz="quarter" idx="12"/>
          </p:nvPr>
        </p:nvSpPr>
        <p:spPr/>
        <p:txBody>
          <a:bodyPr/>
          <a:lstStyle/>
          <a:p>
            <a:fld id="{BBB2CA20-D50B-4CFA-AADA-AD8B2F4948DC}" type="slidenum">
              <a:rPr lang="en-US" smtClean="0"/>
              <a:pPr/>
              <a:t>‹#›</a:t>
            </a:fld>
            <a:endParaRPr lang="en-US"/>
          </a:p>
        </p:txBody>
      </p:sp>
    </p:spTree>
    <p:extLst>
      <p:ext uri="{BB962C8B-B14F-4D97-AF65-F5344CB8AC3E}">
        <p14:creationId xmlns:p14="http://schemas.microsoft.com/office/powerpoint/2010/main" val="4264947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A4800718-FF5D-1B4D-A719-D33B4E4E6B15}" type="datetime1">
              <a:rPr lang="en-IN" smtClean="0"/>
              <a:pPr/>
              <a:t>26-07-2024</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en-US"/>
              <a:t>CA Ashok Batra Partner - A. K. Batra &amp; Associates ; New Delhi</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BB2CA20-D50B-4CFA-AADA-AD8B2F4948DC}" type="slidenum">
              <a:rPr lang="en-US" smtClean="0"/>
              <a:pPr/>
              <a:t>‹#›</a:t>
            </a:fld>
            <a:endParaRPr lang="en-US"/>
          </a:p>
        </p:txBody>
      </p:sp>
    </p:spTree>
    <p:extLst>
      <p:ext uri="{BB962C8B-B14F-4D97-AF65-F5344CB8AC3E}">
        <p14:creationId xmlns:p14="http://schemas.microsoft.com/office/powerpoint/2010/main" val="2720458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D3DD48-0913-C64B-8AED-9613116A0074}" type="datetime1">
              <a:rPr lang="en-IN" smtClean="0"/>
              <a:pPr/>
              <a:t>26-07-2024</a:t>
            </a:fld>
            <a:endParaRPr lang="en-US"/>
          </a:p>
        </p:txBody>
      </p:sp>
      <p:sp>
        <p:nvSpPr>
          <p:cNvPr id="6" name="Footer Placeholder 5"/>
          <p:cNvSpPr>
            <a:spLocks noGrp="1"/>
          </p:cNvSpPr>
          <p:nvPr>
            <p:ph type="ftr" sz="quarter" idx="11"/>
          </p:nvPr>
        </p:nvSpPr>
        <p:spPr/>
        <p:txBody>
          <a:bodyPr/>
          <a:lstStyle/>
          <a:p>
            <a:r>
              <a:rPr lang="en-US"/>
              <a:t>CA Ashok Batra Partner - A. K. Batra &amp; Associates ; New Delhi</a:t>
            </a:r>
          </a:p>
        </p:txBody>
      </p:sp>
      <p:sp>
        <p:nvSpPr>
          <p:cNvPr id="7" name="Slide Number Placeholder 6"/>
          <p:cNvSpPr>
            <a:spLocks noGrp="1"/>
          </p:cNvSpPr>
          <p:nvPr>
            <p:ph type="sldNum" sz="quarter" idx="12"/>
          </p:nvPr>
        </p:nvSpPr>
        <p:spPr/>
        <p:txBody>
          <a:bodyPr/>
          <a:lstStyle/>
          <a:p>
            <a:fld id="{BBB2CA20-D50B-4CFA-AADA-AD8B2F4948DC}" type="slidenum">
              <a:rPr lang="en-US" smtClean="0"/>
              <a:pPr/>
              <a:t>‹#›</a:t>
            </a:fld>
            <a:endParaRPr lang="en-US"/>
          </a:p>
        </p:txBody>
      </p:sp>
    </p:spTree>
    <p:extLst>
      <p:ext uri="{BB962C8B-B14F-4D97-AF65-F5344CB8AC3E}">
        <p14:creationId xmlns:p14="http://schemas.microsoft.com/office/powerpoint/2010/main" val="1174317210"/>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14654"/>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dirty="0"/>
              <a:t>CA Ashok Batra Partner - A. K. Batra &amp; Associates ; New Delhi</a:t>
            </a: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BB2CA20-D50B-4CFA-AADA-AD8B2F4948DC}"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3873869"/>
      </p:ext>
    </p:extLst>
  </p:cSld>
  <p:clrMap bg1="lt1" tx1="dk1" bg2="lt2" tx2="dk2" accent1="accent1" accent2="accent2" accent3="accent3" accent4="accent4" accent5="accent5" accent6="accent6" hlink="hlink" folHlink="folHlink"/>
  <p:sldLayoutIdLst>
    <p:sldLayoutId id="2147484274" r:id="rId1"/>
    <p:sldLayoutId id="2147484275" r:id="rId2"/>
    <p:sldLayoutId id="2147484276" r:id="rId3"/>
    <p:sldLayoutId id="2147484277" r:id="rId4"/>
    <p:sldLayoutId id="2147484278" r:id="rId5"/>
    <p:sldLayoutId id="2147484279" r:id="rId6"/>
    <p:sldLayoutId id="2147484280" r:id="rId7"/>
    <p:sldLayoutId id="2147484281" r:id="rId8"/>
    <p:sldLayoutId id="2147484282" r:id="rId9"/>
    <p:sldLayoutId id="2147484283" r:id="rId10"/>
    <p:sldLayoutId id="2147484284" r:id="rId11"/>
    <p:sldLayoutId id="2147484285" r:id="rId12"/>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green and yellow wavy lines&#10;&#10;Description automatically generated">
            <a:extLst>
              <a:ext uri="{FF2B5EF4-FFF2-40B4-BE49-F238E27FC236}">
                <a16:creationId xmlns:a16="http://schemas.microsoft.com/office/drawing/2014/main" id="{E376278A-A2FD-097D-8845-E81A66EDDD27}"/>
              </a:ext>
            </a:extLst>
          </p:cNvPr>
          <p:cNvPicPr>
            <a:picLocks noChangeAspect="1"/>
          </p:cNvPicPr>
          <p:nvPr/>
        </p:nvPicPr>
        <p:blipFill rotWithShape="1">
          <a:blip r:embed="rId2">
            <a:duotone>
              <a:schemeClr val="bg2">
                <a:shade val="45000"/>
                <a:satMod val="135000"/>
              </a:schemeClr>
              <a:prstClr val="white"/>
            </a:duotone>
            <a:alphaModFix amt="35000"/>
          </a:blip>
          <a:srcRect l="12784" r="20549"/>
          <a:stretch/>
        </p:blipFill>
        <p:spPr>
          <a:xfrm>
            <a:off x="20" y="10"/>
            <a:ext cx="9143980" cy="6857990"/>
          </a:xfrm>
          <a:prstGeom prst="rect">
            <a:avLst/>
          </a:prstGeom>
        </p:spPr>
      </p:pic>
      <p:sp>
        <p:nvSpPr>
          <p:cNvPr id="5" name="Title 4">
            <a:extLst>
              <a:ext uri="{FF2B5EF4-FFF2-40B4-BE49-F238E27FC236}">
                <a16:creationId xmlns:a16="http://schemas.microsoft.com/office/drawing/2014/main" id="{6C73E43B-2879-4DB6-95D8-ACBCD1D8873E}"/>
              </a:ext>
            </a:extLst>
          </p:cNvPr>
          <p:cNvSpPr>
            <a:spLocks noGrp="1"/>
          </p:cNvSpPr>
          <p:nvPr>
            <p:ph type="ctrTitle"/>
          </p:nvPr>
        </p:nvSpPr>
        <p:spPr>
          <a:xfrm>
            <a:off x="768583" y="1088874"/>
            <a:ext cx="7543800" cy="1277112"/>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rmAutofit/>
          </a:bodyPr>
          <a:lstStyle/>
          <a:p>
            <a:r>
              <a:rPr lang="en-US" b="1" dirty="0">
                <a:latin typeface="Book Antiqua" panose="02040602050305030304" pitchFamily="18" charset="0"/>
                <a:ea typeface="+mj-ea"/>
                <a:cs typeface="+mj-cs"/>
              </a:rPr>
              <a:t>APPEALS</a:t>
            </a:r>
            <a:endParaRPr lang="en-US" dirty="0">
              <a:latin typeface="Book Antiqua" panose="02040602050305030304" pitchFamily="18" charset="0"/>
              <a:ea typeface="+mj-ea"/>
              <a:cs typeface="+mj-cs"/>
            </a:endParaRPr>
          </a:p>
        </p:txBody>
      </p:sp>
      <p:sp>
        <p:nvSpPr>
          <p:cNvPr id="6" name="Footer Placeholder 1">
            <a:extLst>
              <a:ext uri="{FF2B5EF4-FFF2-40B4-BE49-F238E27FC236}">
                <a16:creationId xmlns:a16="http://schemas.microsoft.com/office/drawing/2014/main" id="{36E151E3-68FE-4CE9-868A-572D8BDECE8D}"/>
              </a:ext>
            </a:extLst>
          </p:cNvPr>
          <p:cNvSpPr>
            <a:spLocks noGrp="1"/>
          </p:cNvSpPr>
          <p:nvPr>
            <p:ph type="ftr" sz="quarter" idx="11"/>
          </p:nvPr>
        </p:nvSpPr>
        <p:spPr>
          <a:xfrm>
            <a:off x="0" y="6459785"/>
            <a:ext cx="8409362" cy="365125"/>
          </a:xfrm>
        </p:spPr>
        <p:txBody>
          <a:bodyPr vert="horz" lIns="91440" tIns="45720" rIns="91440" bIns="45720" rtlCol="0" anchor="ctr">
            <a:noAutofit/>
          </a:bodyPr>
          <a:lstStyle/>
          <a:p>
            <a:pPr defTabSz="914400">
              <a:spcAft>
                <a:spcPts val="600"/>
              </a:spcAft>
            </a:pPr>
            <a:r>
              <a:rPr lang="en-US" sz="1600" b="1" kern="1200" cap="all" baseline="0" dirty="0">
                <a:solidFill>
                  <a:srgbClr val="FFFFFF"/>
                </a:solidFill>
                <a:latin typeface="Book Antiqua" panose="02040602050305030304" pitchFamily="18" charset="0"/>
              </a:rPr>
              <a:t>CA Ashok Batra Partner - A. K. Batra &amp; Associates, New Delhi</a:t>
            </a:r>
          </a:p>
        </p:txBody>
      </p:sp>
      <p:sp>
        <p:nvSpPr>
          <p:cNvPr id="4" name="Slide Number Placeholder 3">
            <a:extLst>
              <a:ext uri="{FF2B5EF4-FFF2-40B4-BE49-F238E27FC236}">
                <a16:creationId xmlns:a16="http://schemas.microsoft.com/office/drawing/2014/main" id="{91102970-4575-48DC-A213-DC7F02696C07}"/>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BBB2CA20-D50B-4CFA-AADA-AD8B2F4948DC}" type="slidenum">
              <a:rPr lang="en-US" smtClean="0"/>
              <a:pPr defTabSz="914400">
                <a:spcAft>
                  <a:spcPts val="600"/>
                </a:spcAft>
              </a:pPr>
              <a:t>1</a:t>
            </a:fld>
            <a:endParaRPr lang="en-US"/>
          </a:p>
        </p:txBody>
      </p:sp>
      <p:sp>
        <p:nvSpPr>
          <p:cNvPr id="2" name="TextBox 1">
            <a:extLst>
              <a:ext uri="{FF2B5EF4-FFF2-40B4-BE49-F238E27FC236}">
                <a16:creationId xmlns:a16="http://schemas.microsoft.com/office/drawing/2014/main" id="{1B39E04E-6903-45B0-AF3A-83A04F7EC438}"/>
              </a:ext>
            </a:extLst>
          </p:cNvPr>
          <p:cNvSpPr txBox="1"/>
          <p:nvPr/>
        </p:nvSpPr>
        <p:spPr>
          <a:xfrm>
            <a:off x="825038" y="4455620"/>
            <a:ext cx="7543800" cy="1143000"/>
          </a:xfrm>
          <a:prstGeom prst="rect">
            <a:avLst/>
          </a:prstGeom>
        </p:spPr>
        <p:txBody>
          <a:bodyPr vert="horz" lIns="91440" tIns="45720" rIns="91440" bIns="45720" rtlCol="0">
            <a:normAutofit/>
          </a:bodyPr>
          <a:lstStyle/>
          <a:p>
            <a:pPr defTabSz="914400">
              <a:lnSpc>
                <a:spcPct val="90000"/>
              </a:lnSpc>
              <a:spcBef>
                <a:spcPts val="1200"/>
              </a:spcBef>
              <a:spcAft>
                <a:spcPts val="200"/>
              </a:spcAft>
              <a:buClr>
                <a:schemeClr val="accent1"/>
              </a:buClr>
              <a:buSzPct val="100000"/>
            </a:pPr>
            <a:r>
              <a:rPr lang="en-US" sz="2400" cap="all" spc="200" dirty="0">
                <a:solidFill>
                  <a:schemeClr val="tx1">
                    <a:lumMod val="85000"/>
                    <a:lumOff val="15000"/>
                  </a:schemeClr>
                </a:solidFill>
                <a:latin typeface="Book Antiqua" panose="02040602050305030304" pitchFamily="18" charset="0"/>
              </a:rPr>
              <a:t>BY – CA Ashok Kumar Batra </a:t>
            </a:r>
          </a:p>
        </p:txBody>
      </p:sp>
    </p:spTree>
    <p:extLst>
      <p:ext uri="{BB962C8B-B14F-4D97-AF65-F5344CB8AC3E}">
        <p14:creationId xmlns:p14="http://schemas.microsoft.com/office/powerpoint/2010/main" val="218898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31C605C-2B13-8FE6-8A62-C59DA2675920}"/>
              </a:ext>
            </a:extLst>
          </p:cNvPr>
          <p:cNvSpPr>
            <a:spLocks noGrp="1"/>
          </p:cNvSpPr>
          <p:nvPr>
            <p:ph type="ftr" sz="quarter" idx="11"/>
          </p:nvPr>
        </p:nvSpPr>
        <p:spPr/>
        <p:txBody>
          <a:bodyPr/>
          <a:lstStyle/>
          <a:p>
            <a:r>
              <a:rPr lang="en-US"/>
              <a:t>CA Ashok Batra Partner - A. K. Batra &amp; Associates ; New Delhi</a:t>
            </a:r>
            <a:endParaRPr lang="en-US" dirty="0"/>
          </a:p>
        </p:txBody>
      </p:sp>
      <p:sp>
        <p:nvSpPr>
          <p:cNvPr id="3" name="Slide Number Placeholder 2">
            <a:extLst>
              <a:ext uri="{FF2B5EF4-FFF2-40B4-BE49-F238E27FC236}">
                <a16:creationId xmlns:a16="http://schemas.microsoft.com/office/drawing/2014/main" id="{8AD6FFB7-90A9-B8A9-CEF0-E8BA0F52B4ED}"/>
              </a:ext>
            </a:extLst>
          </p:cNvPr>
          <p:cNvSpPr>
            <a:spLocks noGrp="1"/>
          </p:cNvSpPr>
          <p:nvPr>
            <p:ph type="sldNum" sz="quarter" idx="12"/>
          </p:nvPr>
        </p:nvSpPr>
        <p:spPr/>
        <p:txBody>
          <a:bodyPr/>
          <a:lstStyle/>
          <a:p>
            <a:fld id="{BBB2CA20-D50B-4CFA-AADA-AD8B2F4948DC}" type="slidenum">
              <a:rPr lang="en-US" smtClean="0"/>
              <a:pPr/>
              <a:t>10</a:t>
            </a:fld>
            <a:endParaRPr lang="en-US"/>
          </a:p>
        </p:txBody>
      </p:sp>
      <p:sp>
        <p:nvSpPr>
          <p:cNvPr id="4" name="Content Placeholder 2">
            <a:extLst>
              <a:ext uri="{FF2B5EF4-FFF2-40B4-BE49-F238E27FC236}">
                <a16:creationId xmlns:a16="http://schemas.microsoft.com/office/drawing/2014/main" id="{17935EE3-BAB5-3EBA-FA22-BF39261BE219}"/>
              </a:ext>
            </a:extLst>
          </p:cNvPr>
          <p:cNvSpPr txBox="1">
            <a:spLocks/>
          </p:cNvSpPr>
          <p:nvPr/>
        </p:nvSpPr>
        <p:spPr>
          <a:xfrm>
            <a:off x="0" y="33088"/>
            <a:ext cx="9144000" cy="6291511"/>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Ø"/>
            </a:pPr>
            <a:r>
              <a:rPr lang="en-GB" sz="2400" dirty="0">
                <a:solidFill>
                  <a:schemeClr val="tx1">
                    <a:lumMod val="95000"/>
                    <a:lumOff val="5000"/>
                  </a:schemeClr>
                </a:solidFill>
                <a:latin typeface="Calibri" panose="020F0502020204030204" pitchFamily="34" charset="0"/>
                <a:cs typeface="Calibri" panose="020F0502020204030204" pitchFamily="34" charset="0"/>
              </a:rPr>
              <a:t>18.  </a:t>
            </a:r>
            <a:r>
              <a:rPr lang="en-GB" sz="2000" dirty="0">
                <a:solidFill>
                  <a:schemeClr val="tx1">
                    <a:lumMod val="95000"/>
                    <a:lumOff val="5000"/>
                  </a:schemeClr>
                </a:solidFill>
                <a:latin typeface="Book Antiqua" panose="02040602050305030304" pitchFamily="18" charset="0"/>
                <a:cs typeface="Calibri" panose="020F0502020204030204" pitchFamily="34" charset="0"/>
              </a:rPr>
              <a:t>Therefore, the </a:t>
            </a:r>
            <a:r>
              <a:rPr lang="en-GB" sz="2000" b="1" dirty="0">
                <a:solidFill>
                  <a:srgbClr val="C00000"/>
                </a:solidFill>
                <a:latin typeface="Book Antiqua" panose="02040602050305030304" pitchFamily="18" charset="0"/>
                <a:cs typeface="Calibri" panose="020F0502020204030204" pitchFamily="34" charset="0"/>
              </a:rPr>
              <a:t>Commissioner of Central Excise had to give an opportunity of being heard to the respondent-assessee before passing an order as per Section 84</a:t>
            </a:r>
            <a:r>
              <a:rPr lang="en-GB" sz="2000" dirty="0">
                <a:latin typeface="Book Antiqua" panose="02040602050305030304" pitchFamily="18" charset="0"/>
                <a:cs typeface="Calibri" panose="020F0502020204030204" pitchFamily="34" charset="0"/>
              </a:rPr>
              <a:t>. </a:t>
            </a:r>
            <a:r>
              <a:rPr lang="en-GB" sz="2000" dirty="0">
                <a:solidFill>
                  <a:schemeClr val="tx1">
                    <a:lumMod val="95000"/>
                    <a:lumOff val="5000"/>
                  </a:schemeClr>
                </a:solidFill>
                <a:latin typeface="Book Antiqua" panose="02040602050305030304" pitchFamily="18" charset="0"/>
                <a:cs typeface="Calibri" panose="020F0502020204030204" pitchFamily="34" charset="0"/>
              </a:rPr>
              <a:t>As already noted, without giving an opportunity to the assessee, the order dated 23-1-2004 was reversed and further the order dated 23-12-2004 was held to be void ab initio and nullified and hence, the exercise of power, if under Section 84 by the Commissioner of Central Excise in the instant case was vitiated by not complying with the mandatory requirements stated therein.</a:t>
            </a:r>
          </a:p>
          <a:p>
            <a:pPr algn="just">
              <a:buClr>
                <a:schemeClr val="tx1">
                  <a:lumMod val="95000"/>
                  <a:lumOff val="5000"/>
                </a:schemeClr>
              </a:buClr>
            </a:pPr>
            <a:endParaRPr lang="en-GB" sz="2000" dirty="0">
              <a:latin typeface="Book Antiqua" panose="02040602050305030304" pitchFamily="18" charset="0"/>
              <a:cs typeface="Calibri" panose="020F0502020204030204" pitchFamily="34" charset="0"/>
            </a:endParaRPr>
          </a:p>
          <a:p>
            <a:pPr algn="just">
              <a:buClr>
                <a:srgbClr val="FF0000"/>
              </a:buClr>
              <a:buSzPct val="100000"/>
              <a:buFont typeface="Wingdings" panose="05000000000000000000" pitchFamily="2" charset="2"/>
              <a:buChar char="Ø"/>
            </a:pPr>
            <a:r>
              <a:rPr lang="en-GB" sz="2000" dirty="0">
                <a:solidFill>
                  <a:schemeClr val="tx1">
                    <a:lumMod val="95000"/>
                    <a:lumOff val="5000"/>
                  </a:schemeClr>
                </a:solidFill>
                <a:latin typeface="Book Antiqua" panose="02040602050305030304" pitchFamily="18" charset="0"/>
                <a:cs typeface="Calibri" panose="020F0502020204030204" pitchFamily="34" charset="0"/>
              </a:rPr>
              <a:t>20.</a:t>
            </a:r>
            <a:r>
              <a:rPr lang="en-GB" sz="2000" dirty="0">
                <a:latin typeface="Book Antiqua" panose="02040602050305030304" pitchFamily="18" charset="0"/>
                <a:cs typeface="Calibri" panose="020F0502020204030204" pitchFamily="34" charset="0"/>
              </a:rPr>
              <a:t> </a:t>
            </a:r>
            <a:r>
              <a:rPr lang="en-GB" sz="2000" b="1" dirty="0">
                <a:solidFill>
                  <a:srgbClr val="C00000"/>
                </a:solidFill>
                <a:latin typeface="Book Antiqua" panose="02040602050305030304" pitchFamily="18" charset="0"/>
                <a:cs typeface="Calibri" panose="020F0502020204030204" pitchFamily="34" charset="0"/>
              </a:rPr>
              <a:t>Under the circumstances, the respondent-assessee rightly invoked the appellate remedy by filing an appeal under Section 86(1) of the Finance Act. The Tribunal was therefore, justified in holding that the Communication dated  9-1-2006 was an order which was appealable before the CESTAT and that the said order was passed without complying with the principles of natural justice and thereby setting aside the same by allowing the appeal.</a:t>
            </a:r>
            <a:r>
              <a:rPr lang="en-GB" sz="2000" dirty="0">
                <a:latin typeface="Book Antiqua" panose="02040602050305030304" pitchFamily="18" charset="0"/>
                <a:cs typeface="Calibri" panose="020F0502020204030204" pitchFamily="34" charset="0"/>
              </a:rPr>
              <a:t> </a:t>
            </a:r>
            <a:r>
              <a:rPr lang="en-GB" sz="2000" dirty="0">
                <a:solidFill>
                  <a:schemeClr val="tx1">
                    <a:lumMod val="95000"/>
                    <a:lumOff val="5000"/>
                  </a:schemeClr>
                </a:solidFill>
                <a:latin typeface="Book Antiqua" panose="02040602050305030304" pitchFamily="18" charset="0"/>
                <a:cs typeface="Calibri" panose="020F0502020204030204" pitchFamily="34" charset="0"/>
              </a:rPr>
              <a:t>Consequently, any show-cause notice that has been issued, by virtue of order dated 9-1-2006 also does not have any validity in the eye of law there being infraction of Section 73 and 84 of the Finance Act, 1994.</a:t>
            </a:r>
          </a:p>
          <a:p>
            <a:pPr marL="69056" lvl="1" indent="0" algn="just">
              <a:buClr>
                <a:schemeClr val="tx1">
                  <a:lumMod val="95000"/>
                  <a:lumOff val="5000"/>
                </a:schemeClr>
              </a:buClr>
              <a:buNone/>
            </a:pPr>
            <a:endParaRPr lang="en-IN" sz="2000" dirty="0">
              <a:solidFill>
                <a:schemeClr val="tx1"/>
              </a:solidFill>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793460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11</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1676400"/>
            <a:ext cx="3880616" cy="28194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buFont typeface="Wingdings" panose="05000000000000000000" pitchFamily="2" charset="2"/>
              <a:buChar char="Ø"/>
            </a:pPr>
            <a:r>
              <a:rPr lang="en-US" sz="2400" b="1" dirty="0">
                <a:solidFill>
                  <a:srgbClr val="FF0000"/>
                </a:solidFill>
                <a:latin typeface="Book Antiqua" panose="02040602050305030304" pitchFamily="18" charset="0"/>
                <a:cs typeface="Calibri" panose="020F0502020204030204" pitchFamily="34" charset="0"/>
              </a:rPr>
              <a:t>Direct v Indirect Taxes</a:t>
            </a:r>
            <a:r>
              <a:rPr lang="en-US" sz="2000" b="1" dirty="0">
                <a:solidFill>
                  <a:srgbClr val="000000"/>
                </a:solidFill>
                <a:latin typeface="Book Antiqua" panose="02040602050305030304" pitchFamily="18" charset="0"/>
                <a:cs typeface="Calibri" panose="020F0502020204030204" pitchFamily="34" charset="0"/>
              </a:rPr>
              <a:t> </a:t>
            </a:r>
          </a:p>
          <a:p>
            <a:pPr>
              <a:buFont typeface="Wingdings" panose="05000000000000000000" pitchFamily="2" charset="2"/>
              <a:buChar char="Ø"/>
            </a:pPr>
            <a:r>
              <a:rPr lang="en-US" sz="2200" dirty="0">
                <a:solidFill>
                  <a:srgbClr val="000000"/>
                </a:solidFill>
                <a:latin typeface="Book Antiqua" panose="02040602050305030304" pitchFamily="18" charset="0"/>
                <a:cs typeface="Calibri" panose="020F0502020204030204" pitchFamily="34" charset="0"/>
              </a:rPr>
              <a:t>Pre deposit</a:t>
            </a:r>
          </a:p>
          <a:p>
            <a:pPr>
              <a:buFont typeface="Wingdings" panose="05000000000000000000" pitchFamily="2" charset="2"/>
              <a:buChar char="Ø"/>
            </a:pPr>
            <a:r>
              <a:rPr lang="en-US" sz="2200" dirty="0">
                <a:solidFill>
                  <a:srgbClr val="000000"/>
                </a:solidFill>
                <a:latin typeface="Book Antiqua" panose="02040602050305030304" pitchFamily="18" charset="0"/>
                <a:cs typeface="Calibri" panose="020F0502020204030204" pitchFamily="34" charset="0"/>
              </a:rPr>
              <a:t>Appeal against assessment/adjudication order by department</a:t>
            </a:r>
          </a:p>
          <a:p>
            <a:pPr>
              <a:buFont typeface="Wingdings" panose="05000000000000000000" pitchFamily="2" charset="2"/>
              <a:buChar char="Ø"/>
            </a:pPr>
            <a:r>
              <a:rPr lang="en-US" sz="2200" dirty="0">
                <a:solidFill>
                  <a:srgbClr val="000000"/>
                </a:solidFill>
                <a:latin typeface="Book Antiqua" panose="02040602050305030304" pitchFamily="18" charset="0"/>
                <a:cs typeface="Calibri" panose="020F0502020204030204" pitchFamily="34" charset="0"/>
              </a:rPr>
              <a:t>Manner of drafting</a:t>
            </a:r>
          </a:p>
          <a:p>
            <a:pPr marL="0" indent="0">
              <a:buNone/>
            </a:pPr>
            <a:endParaRPr lang="en-US" sz="2400" dirty="0">
              <a:solidFill>
                <a:srgbClr val="000000"/>
              </a:solidFill>
              <a:latin typeface="Calibri" panose="020F0502020204030204" pitchFamily="34" charset="0"/>
              <a:cs typeface="Calibri" panose="020F0502020204030204" pitchFamily="34" charset="0"/>
            </a:endParaRPr>
          </a:p>
          <a:p>
            <a:pPr marL="0" indent="0">
              <a:buNone/>
            </a:pPr>
            <a:endParaRPr lang="en-US" sz="2400" dirty="0">
              <a:solidFill>
                <a:srgbClr val="000000"/>
              </a:solidFill>
              <a:latin typeface="Calibri" panose="020F0502020204030204" pitchFamily="34" charset="0"/>
              <a:cs typeface="Calibri" panose="020F0502020204030204" pitchFamily="34" charset="0"/>
            </a:endParaRPr>
          </a:p>
          <a:p>
            <a:pPr marL="0" indent="0">
              <a:buNone/>
            </a:pPr>
            <a:endParaRPr lang="en-IN" sz="2400" b="1" dirty="0">
              <a:latin typeface="Calibri" panose="020F0502020204030204" pitchFamily="34" charset="0"/>
              <a:cs typeface="Calibri" panose="020F0502020204030204" pitchFamily="34" charset="0"/>
            </a:endParaRPr>
          </a:p>
        </p:txBody>
      </p:sp>
      <p:sp>
        <p:nvSpPr>
          <p:cNvPr id="6" name="Content Placeholder 2">
            <a:extLst>
              <a:ext uri="{FF2B5EF4-FFF2-40B4-BE49-F238E27FC236}">
                <a16:creationId xmlns:a16="http://schemas.microsoft.com/office/drawing/2014/main" id="{C8543963-3800-4605-AA76-3DC9E0F59ECD}"/>
              </a:ext>
            </a:extLst>
          </p:cNvPr>
          <p:cNvSpPr txBox="1">
            <a:spLocks/>
          </p:cNvSpPr>
          <p:nvPr/>
        </p:nvSpPr>
        <p:spPr>
          <a:xfrm>
            <a:off x="5145622" y="914400"/>
            <a:ext cx="3575815" cy="47244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buFont typeface="Wingdings" panose="05000000000000000000" pitchFamily="2" charset="2"/>
              <a:buChar char="Ø"/>
            </a:pPr>
            <a:r>
              <a:rPr lang="en-US" sz="2400" b="1" dirty="0">
                <a:solidFill>
                  <a:srgbClr val="FF0000"/>
                </a:solidFill>
                <a:latin typeface="Book Antiqua" panose="02040602050305030304" pitchFamily="18" charset="0"/>
                <a:cs typeface="Calibri" panose="020F0502020204030204" pitchFamily="34" charset="0"/>
              </a:rPr>
              <a:t>Pre GST v GST</a:t>
            </a:r>
          </a:p>
          <a:p>
            <a:pPr>
              <a:buFont typeface="Wingdings" panose="05000000000000000000" pitchFamily="2" charset="2"/>
              <a:buChar char="Ø"/>
            </a:pPr>
            <a:r>
              <a:rPr lang="en-US" sz="2200" dirty="0">
                <a:solidFill>
                  <a:srgbClr val="000000"/>
                </a:solidFill>
                <a:latin typeface="Book Antiqua" panose="02040602050305030304" pitchFamily="18" charset="0"/>
                <a:cs typeface="Calibri" panose="020F0502020204030204" pitchFamily="34" charset="0"/>
              </a:rPr>
              <a:t>Limited power of condonation</a:t>
            </a:r>
          </a:p>
          <a:p>
            <a:pPr>
              <a:buFont typeface="Wingdings" panose="05000000000000000000" pitchFamily="2" charset="2"/>
              <a:buChar char="Ø"/>
            </a:pPr>
            <a:r>
              <a:rPr lang="en-US" sz="2200" dirty="0">
                <a:solidFill>
                  <a:srgbClr val="000000"/>
                </a:solidFill>
                <a:latin typeface="Book Antiqua" panose="02040602050305030304" pitchFamily="18" charset="0"/>
                <a:cs typeface="Calibri" panose="020F0502020204030204" pitchFamily="34" charset="0"/>
              </a:rPr>
              <a:t>Not more than three adjournments</a:t>
            </a:r>
          </a:p>
          <a:p>
            <a:pPr>
              <a:buFont typeface="Wingdings" panose="05000000000000000000" pitchFamily="2" charset="2"/>
              <a:buChar char="Ø"/>
            </a:pPr>
            <a:r>
              <a:rPr lang="en-US" sz="2200" dirty="0">
                <a:solidFill>
                  <a:srgbClr val="000000"/>
                </a:solidFill>
                <a:latin typeface="Book Antiqua" panose="02040602050305030304" pitchFamily="18" charset="0"/>
                <a:cs typeface="Calibri" panose="020F0502020204030204" pitchFamily="34" charset="0"/>
              </a:rPr>
              <a:t>Directory time limit of one year for disposal</a:t>
            </a:r>
          </a:p>
          <a:p>
            <a:pPr>
              <a:buFont typeface="Wingdings" panose="05000000000000000000" pitchFamily="2" charset="2"/>
              <a:buChar char="Ø"/>
            </a:pPr>
            <a:r>
              <a:rPr lang="en-US" sz="2200" dirty="0">
                <a:solidFill>
                  <a:srgbClr val="000000"/>
                </a:solidFill>
                <a:latin typeface="Book Antiqua" panose="02040602050305030304" pitchFamily="18" charset="0"/>
                <a:cs typeface="Calibri" panose="020F0502020204030204" pitchFamily="34" charset="0"/>
              </a:rPr>
              <a:t>Notified appellate authority in place of Commissioner (Appeal)</a:t>
            </a:r>
          </a:p>
        </p:txBody>
      </p:sp>
      <p:sp>
        <p:nvSpPr>
          <p:cNvPr id="3" name="TextBox 2">
            <a:extLst>
              <a:ext uri="{FF2B5EF4-FFF2-40B4-BE49-F238E27FC236}">
                <a16:creationId xmlns:a16="http://schemas.microsoft.com/office/drawing/2014/main" id="{ABF58D02-4438-4142-B37D-9BCABBCF8311}"/>
              </a:ext>
            </a:extLst>
          </p:cNvPr>
          <p:cNvSpPr txBox="1"/>
          <p:nvPr/>
        </p:nvSpPr>
        <p:spPr>
          <a:xfrm>
            <a:off x="0" y="0"/>
            <a:ext cx="3486150" cy="507831"/>
          </a:xfrm>
          <a:prstGeom prst="rect">
            <a:avLst/>
          </a:prstGeom>
          <a:noFill/>
        </p:spPr>
        <p:txBody>
          <a:bodyPr wrap="square" rtlCol="0">
            <a:spAutoFit/>
          </a:bodyPr>
          <a:lstStyle/>
          <a:p>
            <a:r>
              <a:rPr lang="en-US" sz="2700" b="1" dirty="0">
                <a:latin typeface="Book Antiqua" panose="02040602050305030304" pitchFamily="18" charset="0"/>
                <a:cs typeface="Calibri" panose="020F0502020204030204" pitchFamily="34" charset="0"/>
              </a:rPr>
              <a:t>COMPARISION </a:t>
            </a:r>
            <a:endParaRPr lang="en-IN" sz="2700" b="1"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3371597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76200" y="0"/>
            <a:ext cx="9067800" cy="557011"/>
          </a:xfrm>
          <a:prstGeom prst="rect">
            <a:avLst/>
          </a:prstGeom>
          <a:noFill/>
        </p:spPr>
        <p:txBody>
          <a:bodyPr>
            <a:noAutofit/>
          </a:bodyPr>
          <a:lstStyle/>
          <a:p>
            <a:pPr defTabSz="342884">
              <a:spcBef>
                <a:spcPct val="0"/>
              </a:spcBef>
              <a:defRPr/>
            </a:pPr>
            <a:r>
              <a:rPr lang="en-US" sz="2800" b="1" dirty="0">
                <a:latin typeface="Book Antiqua" panose="02040602050305030304" pitchFamily="18" charset="0"/>
                <a:ea typeface="+mj-ea"/>
                <a:cs typeface="Calibri" panose="020F0502020204030204" pitchFamily="34" charset="0"/>
              </a:rPr>
              <a:t>Basic Fundamentals</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12</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557011"/>
            <a:ext cx="9143999" cy="5691389"/>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Ø"/>
            </a:pPr>
            <a:r>
              <a:rPr lang="en-US" sz="2200" dirty="0">
                <a:solidFill>
                  <a:srgbClr val="000000"/>
                </a:solidFill>
                <a:latin typeface="Book Antiqua" panose="02040602050305030304" pitchFamily="18" charset="0"/>
                <a:cs typeface="Calibri" panose="020F0502020204030204" pitchFamily="34" charset="0"/>
              </a:rPr>
              <a:t>All orders against which appeal can be filed are known as appealable orders.</a:t>
            </a:r>
          </a:p>
          <a:p>
            <a:pPr algn="just">
              <a:buClr>
                <a:srgbClr val="FF0000"/>
              </a:buClr>
              <a:buSzPct val="100000"/>
              <a:buFont typeface="Wingdings" panose="05000000000000000000" pitchFamily="2" charset="2"/>
              <a:buChar char="Ø"/>
            </a:pPr>
            <a:r>
              <a:rPr lang="en-US" sz="2200" dirty="0">
                <a:solidFill>
                  <a:srgbClr val="000000"/>
                </a:solidFill>
                <a:latin typeface="Book Antiqua" panose="02040602050305030304" pitchFamily="18" charset="0"/>
                <a:cs typeface="Calibri" panose="020F0502020204030204" pitchFamily="34" charset="0"/>
              </a:rPr>
              <a:t>Therefore, all </a:t>
            </a:r>
            <a:r>
              <a:rPr lang="en-US" sz="2200" dirty="0">
                <a:solidFill>
                  <a:schemeClr val="tx1"/>
                </a:solidFill>
                <a:latin typeface="Book Antiqua" panose="02040602050305030304" pitchFamily="18" charset="0"/>
                <a:cs typeface="Calibri" panose="020F0502020204030204" pitchFamily="34" charset="0"/>
              </a:rPr>
              <a:t>the</a:t>
            </a:r>
            <a:r>
              <a:rPr lang="en-US" sz="2200" dirty="0">
                <a:solidFill>
                  <a:srgbClr val="C00000"/>
                </a:solidFill>
                <a:latin typeface="Book Antiqua" panose="02040602050305030304" pitchFamily="18" charset="0"/>
                <a:cs typeface="Calibri" panose="020F0502020204030204" pitchFamily="34" charset="0"/>
              </a:rPr>
              <a:t> </a:t>
            </a:r>
            <a:r>
              <a:rPr lang="en-US" sz="2200" b="1" dirty="0">
                <a:solidFill>
                  <a:srgbClr val="C00000"/>
                </a:solidFill>
                <a:latin typeface="Book Antiqua" panose="02040602050305030304" pitchFamily="18" charset="0"/>
                <a:cs typeface="Calibri" panose="020F0502020204030204" pitchFamily="34" charset="0"/>
              </a:rPr>
              <a:t>orders of the adjudicating authority or any other order passed</a:t>
            </a:r>
            <a:r>
              <a:rPr lang="en-US" sz="2200" dirty="0">
                <a:solidFill>
                  <a:srgbClr val="000000"/>
                </a:solidFill>
                <a:latin typeface="Book Antiqua" panose="02040602050305030304" pitchFamily="18" charset="0"/>
                <a:cs typeface="Calibri" panose="020F0502020204030204" pitchFamily="34" charset="0"/>
              </a:rPr>
              <a:t> </a:t>
            </a:r>
            <a:r>
              <a:rPr lang="en-US" sz="2200" b="1" dirty="0">
                <a:solidFill>
                  <a:srgbClr val="000000"/>
                </a:solidFill>
                <a:latin typeface="Book Antiqua" panose="02040602050305030304" pitchFamily="18" charset="0"/>
                <a:cs typeface="Calibri" panose="020F0502020204030204" pitchFamily="34" charset="0"/>
              </a:rPr>
              <a:t>by any officer </a:t>
            </a:r>
            <a:r>
              <a:rPr lang="en-US" sz="2200" b="1" u="sng" dirty="0">
                <a:solidFill>
                  <a:schemeClr val="tx1"/>
                </a:solidFill>
                <a:latin typeface="Book Antiqua" panose="02040602050305030304" pitchFamily="18" charset="0"/>
                <a:cs typeface="Calibri" panose="020F0502020204030204" pitchFamily="34" charset="0"/>
              </a:rPr>
              <a:t>other than those mentioned under Section 121</a:t>
            </a:r>
            <a:r>
              <a:rPr lang="en-US" sz="2200" b="1" dirty="0">
                <a:solidFill>
                  <a:schemeClr val="tx1"/>
                </a:solidFill>
                <a:latin typeface="Book Antiqua" panose="02040602050305030304" pitchFamily="18" charset="0"/>
                <a:cs typeface="Calibri" panose="020F0502020204030204" pitchFamily="34" charset="0"/>
              </a:rPr>
              <a:t> of the CGST Act are known as appealable orders</a:t>
            </a:r>
            <a:r>
              <a:rPr lang="en-US" sz="2200" dirty="0">
                <a:solidFill>
                  <a:schemeClr val="tx1"/>
                </a:solidFill>
                <a:latin typeface="Book Antiqua" panose="02040602050305030304" pitchFamily="18" charset="0"/>
                <a:cs typeface="Calibri" panose="020F0502020204030204" pitchFamily="34" charset="0"/>
              </a:rPr>
              <a:t>.</a:t>
            </a:r>
            <a:endParaRPr lang="en-US" sz="2200" dirty="0">
              <a:solidFill>
                <a:srgbClr val="000000"/>
              </a:solidFill>
              <a:latin typeface="Book Antiqua" panose="02040602050305030304" pitchFamily="18" charset="0"/>
              <a:cs typeface="Calibri" panose="020F0502020204030204" pitchFamily="34" charset="0"/>
            </a:endParaRPr>
          </a:p>
          <a:p>
            <a:pPr algn="just">
              <a:buClr>
                <a:srgbClr val="FF0000"/>
              </a:buClr>
              <a:buSzPct val="100000"/>
              <a:buFont typeface="Wingdings" panose="05000000000000000000" pitchFamily="2" charset="2"/>
              <a:buChar char="Ø"/>
            </a:pPr>
            <a:r>
              <a:rPr lang="en-GB" sz="2200" dirty="0">
                <a:solidFill>
                  <a:srgbClr val="000000"/>
                </a:solidFill>
                <a:latin typeface="Book Antiqua" panose="02040602050305030304" pitchFamily="18" charset="0"/>
                <a:cs typeface="Calibri" panose="020F0502020204030204" pitchFamily="34" charset="0"/>
              </a:rPr>
              <a:t>2(4) </a:t>
            </a:r>
            <a:r>
              <a:rPr lang="en-GB" sz="2200" i="1" dirty="0">
                <a:solidFill>
                  <a:srgbClr val="000000"/>
                </a:solidFill>
                <a:latin typeface="Book Antiqua" panose="02040602050305030304" pitchFamily="18" charset="0"/>
                <a:cs typeface="Calibri" panose="020F0502020204030204" pitchFamily="34" charset="0"/>
              </a:rPr>
              <a:t>“adjudicating authority” means any authority, appointed or authorised to pass any order or decision under this Act, but does not include the [Central Board of Indirect Taxes and Customs], the Revisional Authority, the Authority for Advance Ruling, the Appellate Authority for Advance Ruling, [the National Appellate Authority for Advance Ruling,] [the Appellate Authority, the Appellate Tribunal and the Authority referred to in sub-section (2) of section 171];</a:t>
            </a:r>
            <a:endParaRPr lang="en-GB" sz="2200" dirty="0">
              <a:solidFill>
                <a:srgbClr val="000000"/>
              </a:solidFill>
              <a:latin typeface="Book Antiqua" panose="02040602050305030304" pitchFamily="18" charset="0"/>
              <a:cs typeface="Calibri" panose="020F0502020204030204" pitchFamily="34" charset="0"/>
            </a:endParaRPr>
          </a:p>
          <a:p>
            <a:pPr algn="just">
              <a:buClr>
                <a:srgbClr val="FF0000"/>
              </a:buClr>
              <a:buSzPct val="100000"/>
              <a:buFont typeface="Wingdings" panose="05000000000000000000" pitchFamily="2" charset="2"/>
              <a:buChar char="Ø"/>
            </a:pPr>
            <a:r>
              <a:rPr lang="en-US" sz="2200" u="sng" dirty="0">
                <a:solidFill>
                  <a:srgbClr val="000000"/>
                </a:solidFill>
                <a:latin typeface="Book Antiqua" panose="02040602050305030304" pitchFamily="18" charset="0"/>
                <a:cs typeface="Calibri" panose="020F0502020204030204" pitchFamily="34" charset="0"/>
              </a:rPr>
              <a:t>Assessment in terms of </a:t>
            </a:r>
            <a:r>
              <a:rPr lang="en-US" sz="2200" b="1" u="sng" dirty="0">
                <a:solidFill>
                  <a:schemeClr val="tx1"/>
                </a:solidFill>
                <a:latin typeface="Book Antiqua" panose="02040602050305030304" pitchFamily="18" charset="0"/>
                <a:cs typeface="Calibri" panose="020F0502020204030204" pitchFamily="34" charset="0"/>
              </a:rPr>
              <a:t>Sec 61</a:t>
            </a:r>
            <a:r>
              <a:rPr lang="en-US" sz="2200" b="1" u="sng" dirty="0">
                <a:solidFill>
                  <a:schemeClr val="accent6"/>
                </a:solidFill>
                <a:latin typeface="Book Antiqua" panose="02040602050305030304" pitchFamily="18" charset="0"/>
                <a:cs typeface="Calibri" panose="020F0502020204030204" pitchFamily="34" charset="0"/>
              </a:rPr>
              <a:t> </a:t>
            </a:r>
            <a:r>
              <a:rPr lang="en-US" sz="2200" u="sng" dirty="0">
                <a:solidFill>
                  <a:srgbClr val="000000"/>
                </a:solidFill>
                <a:latin typeface="Book Antiqua" panose="02040602050305030304" pitchFamily="18" charset="0"/>
                <a:cs typeface="Calibri" panose="020F0502020204030204" pitchFamily="34" charset="0"/>
              </a:rPr>
              <a:t>if </a:t>
            </a:r>
            <a:r>
              <a:rPr lang="en-US" sz="2200" b="1" u="sng" dirty="0">
                <a:solidFill>
                  <a:srgbClr val="000000"/>
                </a:solidFill>
                <a:latin typeface="Book Antiqua" panose="02040602050305030304" pitchFamily="18" charset="0"/>
                <a:cs typeface="Calibri" panose="020F0502020204030204" pitchFamily="34" charset="0"/>
              </a:rPr>
              <a:t>not consented by taxable person SCN need to be issued by the proper officer</a:t>
            </a:r>
            <a:r>
              <a:rPr lang="en-US" sz="2200" u="sng" dirty="0">
                <a:solidFill>
                  <a:srgbClr val="000000"/>
                </a:solidFill>
                <a:latin typeface="Book Antiqua" panose="02040602050305030304" pitchFamily="18" charset="0"/>
                <a:cs typeface="Calibri" panose="020F0502020204030204" pitchFamily="34" charset="0"/>
              </a:rPr>
              <a:t>.</a:t>
            </a:r>
          </a:p>
          <a:p>
            <a:pPr marL="0" indent="0" algn="just">
              <a:buNone/>
            </a:pPr>
            <a:r>
              <a:rPr lang="en-US" sz="2200" dirty="0">
                <a:solidFill>
                  <a:srgbClr val="000000"/>
                </a:solidFill>
                <a:latin typeface="Calibri" panose="020F0502020204030204" pitchFamily="34" charset="0"/>
                <a:cs typeface="Calibri" panose="020F0502020204030204" pitchFamily="34" charset="0"/>
              </a:rPr>
              <a:t> </a:t>
            </a:r>
          </a:p>
          <a:p>
            <a:pPr marL="0" indent="0" algn="just">
              <a:buNone/>
            </a:pPr>
            <a:endParaRPr lang="en-US" dirty="0">
              <a:solidFill>
                <a:srgbClr val="000000"/>
              </a:solidFill>
              <a:latin typeface="Calibri" panose="020F0502020204030204" pitchFamily="34" charset="0"/>
              <a:cs typeface="Calibri" panose="020F0502020204030204" pitchFamily="34" charset="0"/>
            </a:endParaRPr>
          </a:p>
          <a:p>
            <a:pPr marL="0" indent="0" algn="just">
              <a:buNone/>
            </a:pPr>
            <a:endParaRPr lang="en-US" dirty="0">
              <a:solidFill>
                <a:srgbClr val="000000"/>
              </a:solidFill>
              <a:latin typeface="Calibri" panose="020F0502020204030204" pitchFamily="34" charset="0"/>
              <a:cs typeface="Calibri" panose="020F0502020204030204" pitchFamily="34" charset="0"/>
            </a:endParaRPr>
          </a:p>
          <a:p>
            <a:pPr marL="0" indent="0" algn="just">
              <a:buNone/>
            </a:pPr>
            <a:endParaRPr lang="en-IN"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02709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76200"/>
            <a:ext cx="9144000" cy="541165"/>
          </a:xfrm>
          <a:prstGeom prst="rect">
            <a:avLst/>
          </a:prstGeom>
          <a:noFill/>
        </p:spPr>
        <p:txBody>
          <a:bodyPr>
            <a:noAutofit/>
          </a:bodyPr>
          <a:lstStyle/>
          <a:p>
            <a:pPr defTabSz="342884">
              <a:spcBef>
                <a:spcPct val="0"/>
              </a:spcBef>
              <a:defRPr/>
            </a:pPr>
            <a:r>
              <a:rPr lang="en-US" sz="2700" b="1" dirty="0">
                <a:latin typeface="Book Antiqua" panose="02040602050305030304" pitchFamily="18" charset="0"/>
                <a:ea typeface="+mj-ea"/>
                <a:cs typeface="Calibri" panose="020F0502020204030204" pitchFamily="34" charset="0"/>
              </a:rPr>
              <a:t>Non – appealable decisions and orders</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13</a:t>
            </a:fld>
            <a:endParaRPr lang="en-US"/>
          </a:p>
        </p:txBody>
      </p:sp>
      <p:graphicFrame>
        <p:nvGraphicFramePr>
          <p:cNvPr id="3" name="Table 3">
            <a:extLst>
              <a:ext uri="{FF2B5EF4-FFF2-40B4-BE49-F238E27FC236}">
                <a16:creationId xmlns:a16="http://schemas.microsoft.com/office/drawing/2014/main" id="{74EED6A8-0125-42D8-BC41-08A111511A2E}"/>
              </a:ext>
            </a:extLst>
          </p:cNvPr>
          <p:cNvGraphicFramePr>
            <a:graphicFrameLocks noGrp="1"/>
          </p:cNvGraphicFramePr>
          <p:nvPr>
            <p:extLst>
              <p:ext uri="{D42A27DB-BD31-4B8C-83A1-F6EECF244321}">
                <p14:modId xmlns:p14="http://schemas.microsoft.com/office/powerpoint/2010/main" val="43902900"/>
              </p:ext>
            </p:extLst>
          </p:nvPr>
        </p:nvGraphicFramePr>
        <p:xfrm>
          <a:off x="0" y="685800"/>
          <a:ext cx="9144000" cy="5720080"/>
        </p:xfrm>
        <a:graphic>
          <a:graphicData uri="http://schemas.openxmlformats.org/drawingml/2006/table">
            <a:tbl>
              <a:tblPr firstRow="1" bandRow="1">
                <a:tableStyleId>{5C22544A-7EE6-4342-B048-85BDC9FD1C3A}</a:tableStyleId>
              </a:tblPr>
              <a:tblGrid>
                <a:gridCol w="1301959">
                  <a:extLst>
                    <a:ext uri="{9D8B030D-6E8A-4147-A177-3AD203B41FA5}">
                      <a16:colId xmlns:a16="http://schemas.microsoft.com/office/drawing/2014/main" val="2821194926"/>
                    </a:ext>
                  </a:extLst>
                </a:gridCol>
                <a:gridCol w="7842041">
                  <a:extLst>
                    <a:ext uri="{9D8B030D-6E8A-4147-A177-3AD203B41FA5}">
                      <a16:colId xmlns:a16="http://schemas.microsoft.com/office/drawing/2014/main" val="2420097774"/>
                    </a:ext>
                  </a:extLst>
                </a:gridCol>
              </a:tblGrid>
              <a:tr h="432680">
                <a:tc>
                  <a:txBody>
                    <a:bodyPr/>
                    <a:lstStyle/>
                    <a:p>
                      <a:pPr algn="just"/>
                      <a:r>
                        <a:rPr lang="en-US" sz="2200" dirty="0">
                          <a:solidFill>
                            <a:schemeClr val="tx1"/>
                          </a:solidFill>
                          <a:latin typeface="Book Antiqua" panose="02040602050305030304" pitchFamily="18" charset="0"/>
                          <a:cs typeface="Calibri" panose="020F0502020204030204" pitchFamily="34" charset="0"/>
                        </a:rPr>
                        <a:t>Section</a:t>
                      </a:r>
                      <a:endParaRPr lang="en-IN" sz="2200" dirty="0">
                        <a:solidFill>
                          <a:schemeClr val="tx1"/>
                        </a:solidFill>
                        <a:latin typeface="Book Antiqua" panose="02040602050305030304" pitchFamily="18" charset="0"/>
                        <a:cs typeface="Calibri" panose="020F0502020204030204" pitchFamily="34" charset="0"/>
                      </a:endParaRPr>
                    </a:p>
                  </a:txBody>
                  <a:tcPr marL="68580" marR="68580" marT="34290" marB="34290">
                    <a:solidFill>
                      <a:schemeClr val="bg2">
                        <a:lumMod val="60000"/>
                        <a:lumOff val="40000"/>
                      </a:schemeClr>
                    </a:solidFill>
                  </a:tcPr>
                </a:tc>
                <a:tc>
                  <a:txBody>
                    <a:bodyPr/>
                    <a:lstStyle/>
                    <a:p>
                      <a:pPr algn="just"/>
                      <a:r>
                        <a:rPr lang="en-US" sz="2200" dirty="0">
                          <a:solidFill>
                            <a:schemeClr val="tx1"/>
                          </a:solidFill>
                          <a:latin typeface="Book Antiqua" panose="02040602050305030304" pitchFamily="18" charset="0"/>
                          <a:cs typeface="Calibri" panose="020F0502020204030204" pitchFamily="34" charset="0"/>
                        </a:rPr>
                        <a:t>Legal Provisions</a:t>
                      </a:r>
                      <a:endParaRPr lang="en-IN" sz="2200" dirty="0">
                        <a:solidFill>
                          <a:schemeClr val="tx1"/>
                        </a:solidFill>
                        <a:latin typeface="Book Antiqua" panose="02040602050305030304" pitchFamily="18" charset="0"/>
                        <a:cs typeface="Calibri" panose="020F0502020204030204" pitchFamily="34" charset="0"/>
                      </a:endParaRPr>
                    </a:p>
                  </a:txBody>
                  <a:tcPr marL="68580" marR="68580" marT="34290" marB="34290">
                    <a:solidFill>
                      <a:schemeClr val="bg2">
                        <a:lumMod val="60000"/>
                        <a:lumOff val="40000"/>
                      </a:schemeClr>
                    </a:solidFill>
                  </a:tcPr>
                </a:tc>
                <a:extLst>
                  <a:ext uri="{0D108BD9-81ED-4DB2-BD59-A6C34878D82A}">
                    <a16:rowId xmlns:a16="http://schemas.microsoft.com/office/drawing/2014/main" val="109965816"/>
                  </a:ext>
                </a:extLst>
              </a:tr>
              <a:tr h="5287400">
                <a:tc>
                  <a:txBody>
                    <a:bodyPr/>
                    <a:lstStyle/>
                    <a:p>
                      <a:pPr algn="just"/>
                      <a:r>
                        <a:rPr lang="en-US" sz="2000" dirty="0">
                          <a:latin typeface="Book Antiqua" panose="02040602050305030304" pitchFamily="18" charset="0"/>
                          <a:cs typeface="Calibri" panose="020F0502020204030204" pitchFamily="34" charset="0"/>
                        </a:rPr>
                        <a:t>121 of CGST Act,2017</a:t>
                      </a:r>
                      <a:endParaRPr lang="en-IN" sz="2000" dirty="0">
                        <a:latin typeface="Book Antiqua" panose="02040602050305030304" pitchFamily="18" charset="0"/>
                        <a:cs typeface="Calibri" panose="020F0502020204030204" pitchFamily="34" charset="0"/>
                      </a:endParaRPr>
                    </a:p>
                  </a:txBody>
                  <a:tcPr marL="68580" marR="68580" marT="34290" marB="34290">
                    <a:solidFill>
                      <a:schemeClr val="bg2">
                        <a:lumMod val="60000"/>
                        <a:lumOff val="40000"/>
                      </a:schemeClr>
                    </a:solidFill>
                  </a:tcPr>
                </a:tc>
                <a:tc>
                  <a:txBody>
                    <a:bodyPr/>
                    <a:lstStyle/>
                    <a:p>
                      <a:pPr algn="just"/>
                      <a:r>
                        <a:rPr lang="en-US" sz="2200" b="1" i="1" dirty="0">
                          <a:latin typeface="Book Antiqua" panose="02040602050305030304" pitchFamily="18" charset="0"/>
                          <a:cs typeface="Calibri" panose="020F0502020204030204" pitchFamily="34" charset="0"/>
                        </a:rPr>
                        <a:t>Notwithstanding anything </a:t>
                      </a:r>
                      <a:r>
                        <a:rPr lang="en-US" sz="2200" i="1" dirty="0">
                          <a:latin typeface="Book Antiqua" panose="02040602050305030304" pitchFamily="18" charset="0"/>
                          <a:cs typeface="Calibri" panose="020F0502020204030204" pitchFamily="34" charset="0"/>
                        </a:rPr>
                        <a:t>to the </a:t>
                      </a:r>
                      <a:r>
                        <a:rPr lang="en-US" sz="2200" b="1" i="1" dirty="0">
                          <a:latin typeface="Book Antiqua" panose="02040602050305030304" pitchFamily="18" charset="0"/>
                          <a:cs typeface="Calibri" panose="020F0502020204030204" pitchFamily="34" charset="0"/>
                        </a:rPr>
                        <a:t>contrary in </a:t>
                      </a:r>
                      <a:r>
                        <a:rPr lang="en-US" sz="2200" b="1" i="1" u="sng" dirty="0">
                          <a:latin typeface="Book Antiqua" panose="02040602050305030304" pitchFamily="18" charset="0"/>
                          <a:cs typeface="Calibri" panose="020F0502020204030204" pitchFamily="34" charset="0"/>
                        </a:rPr>
                        <a:t>any provisions of this Act</a:t>
                      </a:r>
                      <a:r>
                        <a:rPr lang="en-US" sz="2200" i="1" dirty="0">
                          <a:latin typeface="Book Antiqua" panose="02040602050305030304" pitchFamily="18" charset="0"/>
                          <a:cs typeface="Calibri" panose="020F0502020204030204" pitchFamily="34" charset="0"/>
                        </a:rPr>
                        <a:t>, </a:t>
                      </a:r>
                      <a:r>
                        <a:rPr lang="en-US" sz="2200" b="1" i="1" dirty="0">
                          <a:latin typeface="Book Antiqua" panose="02040602050305030304" pitchFamily="18" charset="0"/>
                          <a:cs typeface="Calibri" panose="020F0502020204030204" pitchFamily="34" charset="0"/>
                        </a:rPr>
                        <a:t>no appeal</a:t>
                      </a:r>
                      <a:r>
                        <a:rPr lang="en-US" sz="2200" i="1" dirty="0">
                          <a:latin typeface="Book Antiqua" panose="02040602050305030304" pitchFamily="18" charset="0"/>
                          <a:cs typeface="Calibri" panose="020F0502020204030204" pitchFamily="34" charset="0"/>
                        </a:rPr>
                        <a:t> shall </a:t>
                      </a:r>
                      <a:r>
                        <a:rPr lang="en-US" sz="2200" b="1" i="1" dirty="0">
                          <a:latin typeface="Book Antiqua" panose="02040602050305030304" pitchFamily="18" charset="0"/>
                          <a:cs typeface="Calibri" panose="020F0502020204030204" pitchFamily="34" charset="0"/>
                        </a:rPr>
                        <a:t>lie against any decision taken or order passed by an officer of central tax if such decision taken or order passed relates to </a:t>
                      </a:r>
                      <a:r>
                        <a:rPr lang="en-US" sz="2200" b="1" i="1" u="sng" dirty="0">
                          <a:latin typeface="Book Antiqua" panose="02040602050305030304" pitchFamily="18" charset="0"/>
                          <a:cs typeface="Calibri" panose="020F0502020204030204" pitchFamily="34" charset="0"/>
                        </a:rPr>
                        <a:t>any one or more </a:t>
                      </a:r>
                      <a:r>
                        <a:rPr lang="en-US" sz="2200" b="1" i="1" dirty="0">
                          <a:latin typeface="Book Antiqua" panose="02040602050305030304" pitchFamily="18" charset="0"/>
                          <a:cs typeface="Calibri" panose="020F0502020204030204" pitchFamily="34" charset="0"/>
                        </a:rPr>
                        <a:t>of the following matters</a:t>
                      </a:r>
                      <a:r>
                        <a:rPr lang="en-US" sz="2200" i="1" dirty="0">
                          <a:latin typeface="Book Antiqua" panose="02040602050305030304" pitchFamily="18" charset="0"/>
                          <a:cs typeface="Calibri" panose="020F0502020204030204" pitchFamily="34" charset="0"/>
                        </a:rPr>
                        <a:t>, </a:t>
                      </a:r>
                      <a:r>
                        <a:rPr lang="en-US" sz="2200" b="1" i="1" u="sng" dirty="0">
                          <a:solidFill>
                            <a:srgbClr val="C00000"/>
                          </a:solidFill>
                          <a:latin typeface="Book Antiqua" panose="02040602050305030304" pitchFamily="18" charset="0"/>
                          <a:cs typeface="Calibri" panose="020F0502020204030204" pitchFamily="34" charset="0"/>
                        </a:rPr>
                        <a:t>namely</a:t>
                      </a:r>
                      <a:r>
                        <a:rPr lang="en-US" sz="2200" i="1" dirty="0">
                          <a:latin typeface="Book Antiqua" panose="02040602050305030304" pitchFamily="18" charset="0"/>
                          <a:cs typeface="Calibri" panose="020F0502020204030204" pitchFamily="34" charset="0"/>
                        </a:rPr>
                        <a:t>:-</a:t>
                      </a:r>
                    </a:p>
                    <a:p>
                      <a:pPr marL="625475" indent="0" algn="just">
                        <a:spcBef>
                          <a:spcPts val="1000"/>
                        </a:spcBef>
                      </a:pPr>
                      <a:r>
                        <a:rPr lang="en-US" sz="2200" i="1" dirty="0">
                          <a:latin typeface="Book Antiqua" panose="02040602050305030304" pitchFamily="18" charset="0"/>
                          <a:cs typeface="Calibri" panose="020F0502020204030204" pitchFamily="34" charset="0"/>
                        </a:rPr>
                        <a:t>(a) an </a:t>
                      </a:r>
                      <a:r>
                        <a:rPr lang="en-US" sz="2200" b="1" i="1" u="none" dirty="0">
                          <a:solidFill>
                            <a:srgbClr val="C00000"/>
                          </a:solidFill>
                          <a:latin typeface="Book Antiqua" panose="02040602050305030304" pitchFamily="18" charset="0"/>
                          <a:cs typeface="Calibri" panose="020F0502020204030204" pitchFamily="34" charset="0"/>
                        </a:rPr>
                        <a:t>order of the Commissioner or other authority empowered </a:t>
                      </a:r>
                      <a:r>
                        <a:rPr lang="en-US" sz="2200" b="1" i="1" dirty="0">
                          <a:solidFill>
                            <a:srgbClr val="C00000"/>
                          </a:solidFill>
                          <a:latin typeface="Book Antiqua" panose="02040602050305030304" pitchFamily="18" charset="0"/>
                          <a:cs typeface="Calibri" panose="020F0502020204030204" pitchFamily="34" charset="0"/>
                        </a:rPr>
                        <a:t>to direct </a:t>
                      </a:r>
                      <a:r>
                        <a:rPr lang="en-US" sz="2200" b="1" i="1" u="sng" dirty="0">
                          <a:solidFill>
                            <a:srgbClr val="C00000"/>
                          </a:solidFill>
                          <a:latin typeface="Book Antiqua" panose="02040602050305030304" pitchFamily="18" charset="0"/>
                          <a:cs typeface="Calibri" panose="020F0502020204030204" pitchFamily="34" charset="0"/>
                        </a:rPr>
                        <a:t>transfer of proceedings from one officer to another officer</a:t>
                      </a:r>
                      <a:r>
                        <a:rPr lang="en-US" sz="2200" i="1" dirty="0">
                          <a:latin typeface="Book Antiqua" panose="02040602050305030304" pitchFamily="18" charset="0"/>
                          <a:cs typeface="Calibri" panose="020F0502020204030204" pitchFamily="34" charset="0"/>
                        </a:rPr>
                        <a:t>; or</a:t>
                      </a:r>
                    </a:p>
                    <a:p>
                      <a:pPr marL="625475" indent="0" algn="just">
                        <a:spcBef>
                          <a:spcPts val="1000"/>
                        </a:spcBef>
                      </a:pPr>
                      <a:r>
                        <a:rPr lang="en-US" sz="2200" i="1" dirty="0">
                          <a:latin typeface="Book Antiqua" panose="02040602050305030304" pitchFamily="18" charset="0"/>
                          <a:cs typeface="Calibri" panose="020F0502020204030204" pitchFamily="34" charset="0"/>
                        </a:rPr>
                        <a:t>(b) an </a:t>
                      </a:r>
                      <a:r>
                        <a:rPr lang="en-US" sz="2200" b="1" i="1" u="sng" dirty="0">
                          <a:solidFill>
                            <a:srgbClr val="C00000"/>
                          </a:solidFill>
                          <a:latin typeface="Book Antiqua" panose="02040602050305030304" pitchFamily="18" charset="0"/>
                          <a:cs typeface="Calibri" panose="020F0502020204030204" pitchFamily="34" charset="0"/>
                        </a:rPr>
                        <a:t>order pertaining to the seizure or retention of books of account, register and other documents</a:t>
                      </a:r>
                      <a:r>
                        <a:rPr lang="en-US" sz="2200" i="1" dirty="0">
                          <a:latin typeface="Book Antiqua" panose="02040602050305030304" pitchFamily="18" charset="0"/>
                          <a:cs typeface="Calibri" panose="020F0502020204030204" pitchFamily="34" charset="0"/>
                        </a:rPr>
                        <a:t>; or</a:t>
                      </a:r>
                    </a:p>
                    <a:p>
                      <a:pPr marL="625475" indent="0" algn="just">
                        <a:spcBef>
                          <a:spcPts val="1000"/>
                        </a:spcBef>
                      </a:pPr>
                      <a:r>
                        <a:rPr lang="en-US" sz="2200" i="1" dirty="0">
                          <a:latin typeface="Book Antiqua" panose="02040602050305030304" pitchFamily="18" charset="0"/>
                          <a:cs typeface="Calibri" panose="020F0502020204030204" pitchFamily="34" charset="0"/>
                        </a:rPr>
                        <a:t>(c) an </a:t>
                      </a:r>
                      <a:r>
                        <a:rPr lang="en-US" sz="2200" b="1" i="1" u="sng" dirty="0">
                          <a:solidFill>
                            <a:srgbClr val="C00000"/>
                          </a:solidFill>
                          <a:latin typeface="Book Antiqua" panose="02040602050305030304" pitchFamily="18" charset="0"/>
                          <a:cs typeface="Calibri" panose="020F0502020204030204" pitchFamily="34" charset="0"/>
                        </a:rPr>
                        <a:t>order sanctioning prosecution </a:t>
                      </a:r>
                      <a:r>
                        <a:rPr lang="en-US" sz="2200" i="1" dirty="0">
                          <a:latin typeface="Book Antiqua" panose="02040602050305030304" pitchFamily="18" charset="0"/>
                          <a:cs typeface="Calibri" panose="020F0502020204030204" pitchFamily="34" charset="0"/>
                        </a:rPr>
                        <a:t>under this Act; or</a:t>
                      </a:r>
                    </a:p>
                    <a:p>
                      <a:pPr marL="625475" marR="0" lvl="0" indent="0" algn="just" defTabSz="914400" rtl="0" eaLnBrk="1" fontAlgn="auto" latinLnBrk="0" hangingPunct="1">
                        <a:lnSpc>
                          <a:spcPct val="100000"/>
                        </a:lnSpc>
                        <a:spcBef>
                          <a:spcPts val="1000"/>
                        </a:spcBef>
                        <a:spcAft>
                          <a:spcPts val="0"/>
                        </a:spcAft>
                        <a:buClrTx/>
                        <a:buSzTx/>
                        <a:buFontTx/>
                        <a:buNone/>
                        <a:tabLst/>
                        <a:defRPr/>
                      </a:pPr>
                      <a:r>
                        <a:rPr lang="en-US" sz="2200" i="1" dirty="0">
                          <a:latin typeface="Book Antiqua" panose="02040602050305030304" pitchFamily="18" charset="0"/>
                          <a:cs typeface="Calibri" panose="020F0502020204030204" pitchFamily="34" charset="0"/>
                        </a:rPr>
                        <a:t>(d) an </a:t>
                      </a:r>
                      <a:r>
                        <a:rPr lang="en-US" sz="2200" b="1" i="1" u="sng" dirty="0">
                          <a:solidFill>
                            <a:srgbClr val="C00000"/>
                          </a:solidFill>
                          <a:latin typeface="Book Antiqua" panose="02040602050305030304" pitchFamily="18" charset="0"/>
                          <a:cs typeface="Calibri" panose="020F0502020204030204" pitchFamily="34" charset="0"/>
                        </a:rPr>
                        <a:t>order passed under section 80</a:t>
                      </a:r>
                      <a:r>
                        <a:rPr lang="en-US" sz="2200" i="1" u="sng" dirty="0">
                          <a:latin typeface="Book Antiqua" panose="02040602050305030304" pitchFamily="18" charset="0"/>
                          <a:cs typeface="Calibri" panose="020F0502020204030204" pitchFamily="34" charset="0"/>
                        </a:rPr>
                        <a:t>. </a:t>
                      </a:r>
                      <a:r>
                        <a:rPr lang="en-US" sz="2200" dirty="0">
                          <a:solidFill>
                            <a:srgbClr val="000000"/>
                          </a:solidFill>
                          <a:latin typeface="Book Antiqua" panose="02040602050305030304" pitchFamily="18" charset="0"/>
                          <a:cs typeface="Calibri" panose="020F0502020204030204" pitchFamily="34" charset="0"/>
                        </a:rPr>
                        <a:t>(payment of tax in installments)</a:t>
                      </a:r>
                    </a:p>
                  </a:txBody>
                  <a:tcPr marL="68580" marR="68580" marT="34290" marB="34290">
                    <a:solidFill>
                      <a:schemeClr val="bg2">
                        <a:lumMod val="60000"/>
                        <a:lumOff val="40000"/>
                      </a:schemeClr>
                    </a:solidFill>
                  </a:tcPr>
                </a:tc>
                <a:extLst>
                  <a:ext uri="{0D108BD9-81ED-4DB2-BD59-A6C34878D82A}">
                    <a16:rowId xmlns:a16="http://schemas.microsoft.com/office/drawing/2014/main" val="3132732313"/>
                  </a:ext>
                </a:extLst>
              </a:tr>
            </a:tbl>
          </a:graphicData>
        </a:graphic>
      </p:graphicFrame>
    </p:spTree>
    <p:extLst>
      <p:ext uri="{BB962C8B-B14F-4D97-AF65-F5344CB8AC3E}">
        <p14:creationId xmlns:p14="http://schemas.microsoft.com/office/powerpoint/2010/main" val="1675576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14</a:t>
            </a:fld>
            <a:endParaRPr lang="en-US"/>
          </a:p>
        </p:txBody>
      </p:sp>
      <p:sp>
        <p:nvSpPr>
          <p:cNvPr id="6" name="Oval 5">
            <a:extLst>
              <a:ext uri="{FF2B5EF4-FFF2-40B4-BE49-F238E27FC236}">
                <a16:creationId xmlns:a16="http://schemas.microsoft.com/office/drawing/2014/main" id="{6397F793-63FB-4F60-B3F8-E8416F3C9A70}"/>
              </a:ext>
            </a:extLst>
          </p:cNvPr>
          <p:cNvSpPr/>
          <p:nvPr/>
        </p:nvSpPr>
        <p:spPr>
          <a:xfrm>
            <a:off x="1943100" y="675620"/>
            <a:ext cx="4171950" cy="848379"/>
          </a:xfrm>
          <a:prstGeom prst="ellipse">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solidFill>
                  <a:schemeClr val="tx1"/>
                </a:solidFill>
                <a:latin typeface="Book Antiqua" panose="02040602050305030304" pitchFamily="18" charset="0"/>
              </a:rPr>
              <a:t>Upon issuance of Adjudication Order</a:t>
            </a:r>
          </a:p>
        </p:txBody>
      </p:sp>
      <p:graphicFrame>
        <p:nvGraphicFramePr>
          <p:cNvPr id="8" name="Diagram 7">
            <a:extLst>
              <a:ext uri="{FF2B5EF4-FFF2-40B4-BE49-F238E27FC236}">
                <a16:creationId xmlns:a16="http://schemas.microsoft.com/office/drawing/2014/main" id="{1C7F3BF4-42C9-4A12-8634-F6884D89C993}"/>
              </a:ext>
            </a:extLst>
          </p:cNvPr>
          <p:cNvGraphicFramePr/>
          <p:nvPr>
            <p:extLst>
              <p:ext uri="{D42A27DB-BD31-4B8C-83A1-F6EECF244321}">
                <p14:modId xmlns:p14="http://schemas.microsoft.com/office/powerpoint/2010/main" val="2949528541"/>
              </p:ext>
            </p:extLst>
          </p:nvPr>
        </p:nvGraphicFramePr>
        <p:xfrm>
          <a:off x="172748" y="1686580"/>
          <a:ext cx="8798503"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0DFA9180-934D-4278-A37E-F1A6DE741D5F}"/>
              </a:ext>
            </a:extLst>
          </p:cNvPr>
          <p:cNvSpPr txBox="1"/>
          <p:nvPr/>
        </p:nvSpPr>
        <p:spPr>
          <a:xfrm>
            <a:off x="1828800" y="152400"/>
            <a:ext cx="5187201" cy="523220"/>
          </a:xfrm>
          <a:prstGeom prst="rect">
            <a:avLst/>
          </a:prstGeom>
          <a:noFill/>
        </p:spPr>
        <p:txBody>
          <a:bodyPr wrap="square" rtlCol="0">
            <a:spAutoFit/>
          </a:bodyPr>
          <a:lstStyle/>
          <a:p>
            <a:r>
              <a:rPr lang="en-US" sz="2800" b="1" dirty="0">
                <a:latin typeface="Book Antiqua" panose="02040602050305030304" pitchFamily="18" charset="0"/>
                <a:cs typeface="Calibri" panose="020F0502020204030204" pitchFamily="34" charset="0"/>
              </a:rPr>
              <a:t>ORDER OF APPEAL IN GST </a:t>
            </a:r>
            <a:endParaRPr lang="en-IN" sz="2800" b="1"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2156494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35417"/>
            <a:ext cx="9144000" cy="949525"/>
          </a:xfrm>
          <a:prstGeom prst="rect">
            <a:avLst/>
          </a:prstGeom>
          <a:noFill/>
        </p:spPr>
        <p:txBody>
          <a:bodyPr>
            <a:noAutofit/>
          </a:bodyPr>
          <a:lstStyle/>
          <a:p>
            <a:pPr defTabSz="342884">
              <a:spcBef>
                <a:spcPct val="0"/>
              </a:spcBef>
              <a:defRPr/>
            </a:pPr>
            <a:r>
              <a:rPr lang="en-US" sz="2700" b="1" dirty="0">
                <a:latin typeface="Book Antiqua" panose="02040602050305030304" pitchFamily="18" charset="0"/>
                <a:ea typeface="+mj-ea"/>
                <a:cs typeface="Calibri" panose="020F0502020204030204" pitchFamily="34" charset="0"/>
              </a:rPr>
              <a:t>Elements to be examined while filing an Appeal against the Impugned Order </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15</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1219200"/>
            <a:ext cx="9144000" cy="51054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just">
              <a:buNone/>
            </a:pPr>
            <a:endParaRPr lang="en-US" dirty="0">
              <a:solidFill>
                <a:srgbClr val="000000"/>
              </a:solidFill>
              <a:latin typeface="Calibri" panose="020F0502020204030204" pitchFamily="34" charset="0"/>
              <a:cs typeface="Calibri" panose="020F0502020204030204" pitchFamily="34" charset="0"/>
            </a:endParaRPr>
          </a:p>
          <a:p>
            <a:pPr marL="0" indent="0" algn="just">
              <a:buNone/>
            </a:pPr>
            <a:endParaRPr lang="en-US" dirty="0">
              <a:solidFill>
                <a:srgbClr val="000000"/>
              </a:solidFill>
              <a:latin typeface="Calibri" panose="020F0502020204030204" pitchFamily="34" charset="0"/>
              <a:cs typeface="Calibri" panose="020F0502020204030204" pitchFamily="34" charset="0"/>
            </a:endParaRPr>
          </a:p>
          <a:p>
            <a:pPr marL="0" indent="0" algn="just">
              <a:buNone/>
            </a:pPr>
            <a:endParaRPr lang="en-US" dirty="0">
              <a:solidFill>
                <a:srgbClr val="000000"/>
              </a:solidFill>
              <a:latin typeface="Calibri" panose="020F0502020204030204" pitchFamily="34" charset="0"/>
              <a:cs typeface="Calibri" panose="020F0502020204030204" pitchFamily="34" charset="0"/>
            </a:endParaRPr>
          </a:p>
          <a:p>
            <a:pPr marL="0" indent="0" algn="just">
              <a:buNone/>
            </a:pPr>
            <a:endParaRPr lang="en-IN" b="1" dirty="0">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1ED92B8-BA74-4668-9F0A-6AEF616B356C}"/>
              </a:ext>
            </a:extLst>
          </p:cNvPr>
          <p:cNvPicPr>
            <a:picLocks noChangeAspect="1"/>
          </p:cNvPicPr>
          <p:nvPr/>
        </p:nvPicPr>
        <p:blipFill>
          <a:blip r:embed="rId3"/>
          <a:stretch>
            <a:fillRect/>
          </a:stretch>
        </p:blipFill>
        <p:spPr>
          <a:xfrm>
            <a:off x="1485901" y="2600401"/>
            <a:ext cx="2049014" cy="1355450"/>
          </a:xfrm>
          <a:prstGeom prst="rect">
            <a:avLst/>
          </a:prstGeom>
        </p:spPr>
      </p:pic>
      <p:pic>
        <p:nvPicPr>
          <p:cNvPr id="9" name="Picture 8">
            <a:extLst>
              <a:ext uri="{FF2B5EF4-FFF2-40B4-BE49-F238E27FC236}">
                <a16:creationId xmlns:a16="http://schemas.microsoft.com/office/drawing/2014/main" id="{E7AA1B6E-5A4D-495C-B431-0386DDB4BB1C}"/>
              </a:ext>
            </a:extLst>
          </p:cNvPr>
          <p:cNvPicPr>
            <a:picLocks noChangeAspect="1"/>
          </p:cNvPicPr>
          <p:nvPr/>
        </p:nvPicPr>
        <p:blipFill>
          <a:blip r:embed="rId4"/>
          <a:stretch>
            <a:fillRect/>
          </a:stretch>
        </p:blipFill>
        <p:spPr>
          <a:xfrm>
            <a:off x="3541275" y="2600401"/>
            <a:ext cx="2057400" cy="1339712"/>
          </a:xfrm>
          <a:prstGeom prst="rect">
            <a:avLst/>
          </a:prstGeom>
        </p:spPr>
      </p:pic>
      <p:pic>
        <p:nvPicPr>
          <p:cNvPr id="11" name="Picture 10">
            <a:extLst>
              <a:ext uri="{FF2B5EF4-FFF2-40B4-BE49-F238E27FC236}">
                <a16:creationId xmlns:a16="http://schemas.microsoft.com/office/drawing/2014/main" id="{A139FAE2-1A0F-4112-9360-7865885839D8}"/>
              </a:ext>
            </a:extLst>
          </p:cNvPr>
          <p:cNvPicPr>
            <a:picLocks noChangeAspect="1"/>
          </p:cNvPicPr>
          <p:nvPr/>
        </p:nvPicPr>
        <p:blipFill>
          <a:blip r:embed="rId5"/>
          <a:stretch>
            <a:fillRect/>
          </a:stretch>
        </p:blipFill>
        <p:spPr>
          <a:xfrm>
            <a:off x="5602868" y="2579619"/>
            <a:ext cx="2057400" cy="1339712"/>
          </a:xfrm>
          <a:prstGeom prst="rect">
            <a:avLst/>
          </a:prstGeom>
        </p:spPr>
      </p:pic>
      <p:pic>
        <p:nvPicPr>
          <p:cNvPr id="13" name="Picture 12">
            <a:extLst>
              <a:ext uri="{FF2B5EF4-FFF2-40B4-BE49-F238E27FC236}">
                <a16:creationId xmlns:a16="http://schemas.microsoft.com/office/drawing/2014/main" id="{1CA5E383-DB37-4692-BE9F-2268F7A17447}"/>
              </a:ext>
            </a:extLst>
          </p:cNvPr>
          <p:cNvPicPr>
            <a:picLocks noChangeAspect="1"/>
          </p:cNvPicPr>
          <p:nvPr/>
        </p:nvPicPr>
        <p:blipFill>
          <a:blip r:embed="rId6"/>
          <a:stretch>
            <a:fillRect/>
          </a:stretch>
        </p:blipFill>
        <p:spPr>
          <a:xfrm>
            <a:off x="1485901" y="3919331"/>
            <a:ext cx="2029964" cy="1339712"/>
          </a:xfrm>
          <a:prstGeom prst="rect">
            <a:avLst/>
          </a:prstGeom>
        </p:spPr>
      </p:pic>
      <p:pic>
        <p:nvPicPr>
          <p:cNvPr id="15" name="Picture 14">
            <a:extLst>
              <a:ext uri="{FF2B5EF4-FFF2-40B4-BE49-F238E27FC236}">
                <a16:creationId xmlns:a16="http://schemas.microsoft.com/office/drawing/2014/main" id="{54D68BF4-3495-445A-AF66-22E8CA547BE5}"/>
              </a:ext>
            </a:extLst>
          </p:cNvPr>
          <p:cNvPicPr>
            <a:picLocks noChangeAspect="1"/>
          </p:cNvPicPr>
          <p:nvPr/>
        </p:nvPicPr>
        <p:blipFill>
          <a:blip r:embed="rId7"/>
          <a:stretch>
            <a:fillRect/>
          </a:stretch>
        </p:blipFill>
        <p:spPr>
          <a:xfrm>
            <a:off x="3528554" y="3919331"/>
            <a:ext cx="2065785" cy="1339712"/>
          </a:xfrm>
          <a:prstGeom prst="rect">
            <a:avLst/>
          </a:prstGeom>
        </p:spPr>
      </p:pic>
      <p:pic>
        <p:nvPicPr>
          <p:cNvPr id="17" name="Picture 16">
            <a:extLst>
              <a:ext uri="{FF2B5EF4-FFF2-40B4-BE49-F238E27FC236}">
                <a16:creationId xmlns:a16="http://schemas.microsoft.com/office/drawing/2014/main" id="{B3783891-E4B9-4494-977D-46701C2B0A05}"/>
              </a:ext>
            </a:extLst>
          </p:cNvPr>
          <p:cNvPicPr>
            <a:picLocks noChangeAspect="1"/>
          </p:cNvPicPr>
          <p:nvPr/>
        </p:nvPicPr>
        <p:blipFill>
          <a:blip r:embed="rId8"/>
          <a:stretch>
            <a:fillRect/>
          </a:stretch>
        </p:blipFill>
        <p:spPr>
          <a:xfrm>
            <a:off x="5602868" y="3919331"/>
            <a:ext cx="2057400" cy="1339712"/>
          </a:xfrm>
          <a:prstGeom prst="rect">
            <a:avLst/>
          </a:prstGeom>
        </p:spPr>
      </p:pic>
    </p:spTree>
    <p:extLst>
      <p:ext uri="{BB962C8B-B14F-4D97-AF65-F5344CB8AC3E}">
        <p14:creationId xmlns:p14="http://schemas.microsoft.com/office/powerpoint/2010/main" val="1876311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255078" y="152400"/>
            <a:ext cx="6069522" cy="9144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Book Antiqua" panose="02040602050305030304" pitchFamily="18" charset="0"/>
                <a:ea typeface="+mn-ea"/>
                <a:cs typeface="Calibri" panose="020F0502020204030204" pitchFamily="34" charset="0"/>
              </a:rPr>
              <a:t>Jurisdiction  </a:t>
            </a:r>
            <a:endParaRPr kumimoji="0" lang="en-IN" sz="50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Book Antiqua" panose="02040602050305030304" pitchFamily="18" charset="0"/>
              <a:ea typeface="+mn-ea"/>
              <a:cs typeface="Calibri" panose="020F0502020204030204" pitchFamily="34" charset="0"/>
            </a:endParaRPr>
          </a:p>
        </p:txBody>
      </p:sp>
      <p:sp>
        <p:nvSpPr>
          <p:cNvPr id="5" name="Content Placeholder 2">
            <a:extLst>
              <a:ext uri="{FF2B5EF4-FFF2-40B4-BE49-F238E27FC236}">
                <a16:creationId xmlns:a16="http://schemas.microsoft.com/office/drawing/2014/main" id="{6C9B1247-5A15-4987-BAFB-B94D3A9E645D}"/>
              </a:ext>
            </a:extLst>
          </p:cNvPr>
          <p:cNvSpPr txBox="1">
            <a:spLocks/>
          </p:cNvSpPr>
          <p:nvPr/>
        </p:nvSpPr>
        <p:spPr>
          <a:xfrm>
            <a:off x="0" y="1143000"/>
            <a:ext cx="9144000" cy="51054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R="0" lvl="0" algn="just" defTabSz="457200" rtl="0" eaLnBrk="1" fontAlgn="auto" latinLnBrk="0" hangingPunct="1">
              <a:lnSpc>
                <a:spcPct val="100000"/>
              </a:lnSpc>
              <a:spcBef>
                <a:spcPts val="1000"/>
              </a:spcBef>
              <a:spcAft>
                <a:spcPts val="0"/>
              </a:spcAft>
              <a:buClr>
                <a:srgbClr val="FF0000"/>
              </a:buClr>
              <a:buSzPct val="80000"/>
              <a:buFont typeface="Wingdings" panose="05000000000000000000" pitchFamily="2" charset="2"/>
              <a:buChar char="v"/>
              <a:tabLst/>
              <a:defRPr/>
            </a:pPr>
            <a:r>
              <a:rPr kumimoji="0" lang="en-US" sz="24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Calibri" panose="020F0502020204030204" pitchFamily="34" charset="0"/>
              </a:rPr>
              <a:t>Ensure whether authority passing the order has jurisdiction to pass the order.</a:t>
            </a:r>
          </a:p>
          <a:p>
            <a:pPr marR="0" lvl="0" algn="just" defTabSz="457200" rtl="0" eaLnBrk="1" fontAlgn="auto" latinLnBrk="0" hangingPunct="1">
              <a:lnSpc>
                <a:spcPct val="100000"/>
              </a:lnSpc>
              <a:spcBef>
                <a:spcPts val="1000"/>
              </a:spcBef>
              <a:spcAft>
                <a:spcPts val="0"/>
              </a:spcAft>
              <a:buClr>
                <a:srgbClr val="FF0000"/>
              </a:buClr>
              <a:buSzPct val="80000"/>
              <a:buFont typeface="Wingdings" panose="05000000000000000000" pitchFamily="2" charset="2"/>
              <a:buChar char="v"/>
              <a:tabLst/>
              <a:defRPr/>
            </a:pPr>
            <a:r>
              <a:rPr kumimoji="0" lang="en-US" sz="24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Calibri" panose="020F0502020204030204" pitchFamily="34" charset="0"/>
              </a:rPr>
              <a:t>Governed by the provisions of </a:t>
            </a:r>
            <a:r>
              <a:rPr kumimoji="0" lang="en-US" sz="2400" b="1" i="0" u="sng" strike="noStrike" kern="1200" cap="none" spc="0" normalizeH="0" baseline="0" noProof="0" dirty="0">
                <a:ln>
                  <a:noFill/>
                </a:ln>
                <a:solidFill>
                  <a:srgbClr val="000000"/>
                </a:solidFill>
                <a:effectLst/>
                <a:uLnTx/>
                <a:uFillTx/>
                <a:latin typeface="Book Antiqua" panose="02040602050305030304" pitchFamily="18" charset="0"/>
                <a:ea typeface="+mn-ea"/>
                <a:cs typeface="Calibri" panose="020F0502020204030204" pitchFamily="34" charset="0"/>
              </a:rPr>
              <a:t>Section 3 to Section 6</a:t>
            </a:r>
            <a:r>
              <a:rPr kumimoji="0" lang="en-US" sz="24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Calibri" panose="020F0502020204030204" pitchFamily="34" charset="0"/>
              </a:rPr>
              <a:t> of CGST Act, 2017.</a:t>
            </a:r>
          </a:p>
          <a:p>
            <a:pPr marL="0" marR="0" lvl="0" indent="0" algn="just" defTabSz="457200" rtl="0" eaLnBrk="1" fontAlgn="auto" latinLnBrk="0" hangingPunct="1">
              <a:lnSpc>
                <a:spcPct val="100000"/>
              </a:lnSpc>
              <a:spcBef>
                <a:spcPts val="1000"/>
              </a:spcBef>
              <a:spcAft>
                <a:spcPts val="0"/>
              </a:spcAft>
              <a:buClr>
                <a:srgbClr val="FF0000"/>
              </a:buClr>
              <a:buSzPct val="80000"/>
              <a:buNone/>
              <a:tabLst/>
              <a:defRPr/>
            </a:pPr>
            <a:endParaRPr kumimoji="0" lang="en-US" sz="24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Calibri" panose="020F0502020204030204" pitchFamily="34" charset="0"/>
            </a:endParaRPr>
          </a:p>
          <a:p>
            <a:pPr marR="0" lvl="0" algn="just" defTabSz="457200" rtl="0" eaLnBrk="1" fontAlgn="auto" latinLnBrk="0" hangingPunct="1">
              <a:lnSpc>
                <a:spcPct val="100000"/>
              </a:lnSpc>
              <a:spcBef>
                <a:spcPts val="1000"/>
              </a:spcBef>
              <a:spcAft>
                <a:spcPts val="0"/>
              </a:spcAft>
              <a:buClr>
                <a:srgbClr val="FF0000"/>
              </a:buClr>
              <a:buSzPct val="80000"/>
              <a:buFont typeface="Wingdings" panose="05000000000000000000" pitchFamily="2" charset="2"/>
              <a:buChar char="v"/>
              <a:tabLst/>
              <a:defRPr/>
            </a:pPr>
            <a:r>
              <a:rPr kumimoji="0" lang="en-US" sz="2400" b="1" i="0" u="sng" strike="noStrike" kern="1200" cap="none" spc="0" normalizeH="0" baseline="0" noProof="0" dirty="0">
                <a:ln>
                  <a:noFill/>
                </a:ln>
                <a:solidFill>
                  <a:srgbClr val="000000"/>
                </a:solidFill>
                <a:effectLst/>
                <a:uLnTx/>
                <a:uFillTx/>
                <a:latin typeface="Book Antiqua" panose="02040602050305030304" pitchFamily="18" charset="0"/>
                <a:ea typeface="+mn-ea"/>
                <a:cs typeface="Calibri" panose="020F0502020204030204" pitchFamily="34" charset="0"/>
              </a:rPr>
              <a:t>N/N – 02/2017</a:t>
            </a:r>
            <a:r>
              <a:rPr kumimoji="0" lang="en-US" sz="24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Calibri" panose="020F0502020204030204" pitchFamily="34" charset="0"/>
              </a:rPr>
              <a:t> – CT dated 19.06.2017 specifies the jurisdiction- 24 Pages Notification</a:t>
            </a:r>
          </a:p>
          <a:p>
            <a:pPr marL="0" marR="0" lvl="0" indent="0" algn="just" defTabSz="457200" rtl="0" eaLnBrk="1" fontAlgn="auto" latinLnBrk="0" hangingPunct="1">
              <a:lnSpc>
                <a:spcPct val="100000"/>
              </a:lnSpc>
              <a:spcBef>
                <a:spcPts val="1000"/>
              </a:spcBef>
              <a:spcAft>
                <a:spcPts val="0"/>
              </a:spcAft>
              <a:buClr>
                <a:srgbClr val="FF0000"/>
              </a:buClr>
              <a:buSzPct val="80000"/>
              <a:buNone/>
              <a:tabLst/>
              <a:defRPr/>
            </a:pPr>
            <a:r>
              <a:rPr kumimoji="0" lang="en-US" sz="24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Calibri" panose="020F0502020204030204" pitchFamily="34" charset="0"/>
              </a:rPr>
              <a:t> </a:t>
            </a:r>
          </a:p>
          <a:p>
            <a:pPr marR="0" lvl="0" algn="just" defTabSz="457200" rtl="0" eaLnBrk="1" fontAlgn="auto" latinLnBrk="0" hangingPunct="1">
              <a:lnSpc>
                <a:spcPct val="100000"/>
              </a:lnSpc>
              <a:spcBef>
                <a:spcPts val="1000"/>
              </a:spcBef>
              <a:spcAft>
                <a:spcPts val="0"/>
              </a:spcAft>
              <a:buClr>
                <a:srgbClr val="FF0000"/>
              </a:buClr>
              <a:buSzPct val="80000"/>
              <a:buFont typeface="Wingdings" panose="05000000000000000000" pitchFamily="2" charset="2"/>
              <a:buChar char="v"/>
              <a:tabLst/>
              <a:defRPr/>
            </a:pPr>
            <a:r>
              <a:rPr kumimoji="0" lang="en-US" sz="2400" b="1" i="0" u="sng" strike="noStrike" kern="1200" cap="none" spc="0" normalizeH="0" baseline="0" noProof="0" dirty="0">
                <a:ln>
                  <a:noFill/>
                </a:ln>
                <a:solidFill>
                  <a:srgbClr val="000000"/>
                </a:solidFill>
                <a:effectLst/>
                <a:uLnTx/>
                <a:uFillTx/>
                <a:latin typeface="Book Antiqua" panose="02040602050305030304" pitchFamily="18" charset="0"/>
                <a:ea typeface="+mn-ea"/>
                <a:cs typeface="Calibri" panose="020F0502020204030204" pitchFamily="34" charset="0"/>
              </a:rPr>
              <a:t>Monetary limits</a:t>
            </a:r>
            <a:r>
              <a:rPr kumimoji="0" lang="en-US" sz="24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Calibri" panose="020F0502020204030204" pitchFamily="34" charset="0"/>
              </a:rPr>
              <a:t> are also to be verified. </a:t>
            </a:r>
          </a:p>
          <a:p>
            <a:pPr marR="0" lvl="0" algn="just" defTabSz="457200" rtl="0" eaLnBrk="1" fontAlgn="auto" latinLnBrk="0" hangingPunct="1">
              <a:lnSpc>
                <a:spcPct val="100000"/>
              </a:lnSpc>
              <a:spcBef>
                <a:spcPts val="1000"/>
              </a:spcBef>
              <a:spcAft>
                <a:spcPts val="0"/>
              </a:spcAft>
              <a:buClr>
                <a:srgbClr val="FF0000"/>
              </a:buClr>
              <a:buSzPct val="80000"/>
              <a:buFont typeface="Wingdings" panose="05000000000000000000" pitchFamily="2" charset="2"/>
              <a:buChar char="v"/>
              <a:tabLst/>
              <a:defRPr/>
            </a:pPr>
            <a:r>
              <a:rPr lang="en-US" sz="2400" dirty="0">
                <a:solidFill>
                  <a:srgbClr val="000000"/>
                </a:solidFill>
                <a:latin typeface="Book Antiqua" panose="02040602050305030304" pitchFamily="18" charset="0"/>
                <a:cs typeface="Calibri" panose="020F0502020204030204" pitchFamily="34" charset="0"/>
              </a:rPr>
              <a:t>Position with respective state to be verified</a:t>
            </a:r>
          </a:p>
          <a:p>
            <a:pPr marR="0" lvl="0" algn="just" defTabSz="457200" rtl="0" eaLnBrk="1" fontAlgn="auto" latinLnBrk="0" hangingPunct="1">
              <a:lnSpc>
                <a:spcPct val="100000"/>
              </a:lnSpc>
              <a:spcBef>
                <a:spcPts val="1000"/>
              </a:spcBef>
              <a:spcAft>
                <a:spcPts val="0"/>
              </a:spcAft>
              <a:buClr>
                <a:srgbClr val="FF0000"/>
              </a:buClr>
              <a:buSzPct val="80000"/>
              <a:buFont typeface="Wingdings" panose="05000000000000000000" pitchFamily="2" charset="2"/>
              <a:buChar char="v"/>
              <a:tabLst/>
              <a:defRPr/>
            </a:pPr>
            <a:r>
              <a:rPr kumimoji="0" lang="en-US" sz="24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Calibri" panose="020F0502020204030204" pitchFamily="34" charset="0"/>
              </a:rPr>
              <a:t>Departmental Appeal – </a:t>
            </a:r>
            <a:r>
              <a:rPr lang="en-US" sz="2400" dirty="0">
                <a:solidFill>
                  <a:srgbClr val="000000"/>
                </a:solidFill>
                <a:latin typeface="Book Antiqua" panose="02040602050305030304" pitchFamily="18" charset="0"/>
                <a:cs typeface="Calibri" panose="020F0502020204030204" pitchFamily="34" charset="0"/>
              </a:rPr>
              <a:t>In conformity with Litigation Policy</a:t>
            </a:r>
            <a:endParaRPr kumimoji="0" lang="en-US" sz="2400" b="0" i="0" u="none" strike="noStrike" kern="1200" cap="none" spc="0" normalizeH="0" baseline="0" noProof="0" dirty="0">
              <a:ln>
                <a:noFill/>
              </a:ln>
              <a:solidFill>
                <a:srgbClr val="000000"/>
              </a:solidFill>
              <a:effectLst/>
              <a:uLnTx/>
              <a:uFillTx/>
              <a:latin typeface="Book Antiqua" panose="02040602050305030304" pitchFamily="18" charset="0"/>
              <a:ea typeface="+mn-ea"/>
              <a:cs typeface="Calibri" panose="020F0502020204030204" pitchFamily="34" charset="0"/>
            </a:endParaRPr>
          </a:p>
          <a:p>
            <a:pPr marL="0" marR="0" lvl="0" indent="0" algn="just" defTabSz="457200" rtl="0" eaLnBrk="1" fontAlgn="auto" latinLnBrk="0" hangingPunct="1">
              <a:lnSpc>
                <a:spcPct val="100000"/>
              </a:lnSpc>
              <a:spcBef>
                <a:spcPts val="1000"/>
              </a:spcBef>
              <a:spcAft>
                <a:spcPts val="0"/>
              </a:spcAft>
              <a:buClr>
                <a:srgbClr val="F4DCD2"/>
              </a:buClr>
              <a:buSzPct val="80000"/>
              <a:buFont typeface="Wingdings 3" charset="2"/>
              <a:buNone/>
              <a:tabLst/>
              <a:defRPr/>
            </a:pPr>
            <a:endParaRPr kumimoji="0" lang="en-US" sz="2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457200" rtl="0" eaLnBrk="1" fontAlgn="auto" latinLnBrk="0" hangingPunct="1">
              <a:lnSpc>
                <a:spcPct val="100000"/>
              </a:lnSpc>
              <a:spcBef>
                <a:spcPts val="1000"/>
              </a:spcBef>
              <a:spcAft>
                <a:spcPts val="0"/>
              </a:spcAft>
              <a:buClr>
                <a:srgbClr val="F4DCD2"/>
              </a:buClr>
              <a:buSzPct val="80000"/>
              <a:buFont typeface="Wingdings 3" charset="2"/>
              <a:buNone/>
              <a:tabLst/>
              <a:defRPr/>
            </a:pPr>
            <a:endParaRPr kumimoji="0" lang="en-US" sz="2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457200" rtl="0" eaLnBrk="1" fontAlgn="auto" latinLnBrk="0" hangingPunct="1">
              <a:lnSpc>
                <a:spcPct val="100000"/>
              </a:lnSpc>
              <a:spcBef>
                <a:spcPts val="1000"/>
              </a:spcBef>
              <a:spcAft>
                <a:spcPts val="0"/>
              </a:spcAft>
              <a:buClr>
                <a:srgbClr val="F4DCD2"/>
              </a:buClr>
              <a:buSzPct val="80000"/>
              <a:buFont typeface="Wingdings 3" charset="2"/>
              <a:buNone/>
              <a:tabLst/>
              <a:defRPr/>
            </a:pPr>
            <a:endParaRPr kumimoji="0" lang="en-IN" sz="2100" b="1"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258824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17</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289370" y="217237"/>
            <a:ext cx="3257551" cy="9144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5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DIN</a:t>
            </a:r>
            <a:endParaRPr lang="en-IN" sz="5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BB882D78-05EC-4F1C-B5CF-B8FEAB33202D}"/>
              </a:ext>
            </a:extLst>
          </p:cNvPr>
          <p:cNvSpPr txBox="1">
            <a:spLocks/>
          </p:cNvSpPr>
          <p:nvPr/>
        </p:nvSpPr>
        <p:spPr>
          <a:xfrm>
            <a:off x="1" y="1447800"/>
            <a:ext cx="9143999" cy="41910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v"/>
            </a:pPr>
            <a:r>
              <a:rPr lang="en-US" sz="2400" dirty="0">
                <a:solidFill>
                  <a:srgbClr val="000000"/>
                </a:solidFill>
                <a:latin typeface="Book Antiqua" panose="02040602050305030304" pitchFamily="18" charset="0"/>
                <a:cs typeface="Calibri" panose="020F0502020204030204" pitchFamily="34" charset="0"/>
              </a:rPr>
              <a:t>CBIC vide its </a:t>
            </a:r>
            <a:r>
              <a:rPr lang="en-US" sz="2400" b="1" u="sng" dirty="0">
                <a:solidFill>
                  <a:srgbClr val="000000"/>
                </a:solidFill>
                <a:latin typeface="Book Antiqua" panose="02040602050305030304" pitchFamily="18" charset="0"/>
                <a:cs typeface="Calibri" panose="020F0502020204030204" pitchFamily="34" charset="0"/>
              </a:rPr>
              <a:t>Circular No 128/47/2019 – GST</a:t>
            </a:r>
            <a:r>
              <a:rPr lang="en-US" sz="2400" dirty="0">
                <a:solidFill>
                  <a:srgbClr val="000000"/>
                </a:solidFill>
                <a:latin typeface="Book Antiqua" panose="02040602050305030304" pitchFamily="18" charset="0"/>
                <a:cs typeface="Calibri" panose="020F0502020204030204" pitchFamily="34" charset="0"/>
              </a:rPr>
              <a:t> has mandated that in all the communications (except in exceptional circumstances) with the assessee (including on e-mails), Document Identification No is required to be mentioned.</a:t>
            </a:r>
          </a:p>
          <a:p>
            <a:pPr algn="just">
              <a:buClr>
                <a:srgbClr val="FF0000"/>
              </a:buClr>
              <a:buSzPct val="100000"/>
              <a:buFont typeface="Wingdings" panose="05000000000000000000" pitchFamily="2" charset="2"/>
              <a:buChar char="v"/>
            </a:pPr>
            <a:r>
              <a:rPr lang="en-US" sz="2400" dirty="0">
                <a:solidFill>
                  <a:srgbClr val="000000"/>
                </a:solidFill>
                <a:latin typeface="Book Antiqua" panose="02040602050305030304" pitchFamily="18" charset="0"/>
                <a:cs typeface="Calibri" panose="020F0502020204030204" pitchFamily="34" charset="0"/>
              </a:rPr>
              <a:t>DIN can be confirmed by the assessee online at </a:t>
            </a:r>
            <a:r>
              <a:rPr lang="en-US" sz="2400" b="1" u="sng" dirty="0">
                <a:solidFill>
                  <a:srgbClr val="000000"/>
                </a:solidFill>
                <a:latin typeface="Book Antiqua" panose="02040602050305030304" pitchFamily="18" charset="0"/>
                <a:cs typeface="Calibri" panose="020F0502020204030204" pitchFamily="34" charset="0"/>
              </a:rPr>
              <a:t>Cbic.gov.in</a:t>
            </a:r>
          </a:p>
          <a:p>
            <a:pPr marL="0" indent="0" algn="just">
              <a:buClr>
                <a:srgbClr val="FF0000"/>
              </a:buClr>
              <a:buSzPct val="100000"/>
              <a:buNone/>
            </a:pPr>
            <a:endParaRPr lang="en-US" sz="2400" dirty="0">
              <a:solidFill>
                <a:srgbClr val="000000"/>
              </a:solidFill>
              <a:latin typeface="Book Antiqua" panose="02040602050305030304" pitchFamily="18" charset="0"/>
              <a:cs typeface="Calibri" panose="020F0502020204030204" pitchFamily="34" charset="0"/>
            </a:endParaRPr>
          </a:p>
          <a:p>
            <a:pPr algn="just">
              <a:buClr>
                <a:srgbClr val="FF0000"/>
              </a:buClr>
              <a:buSzPct val="100000"/>
              <a:buFont typeface="Wingdings" panose="05000000000000000000" pitchFamily="2" charset="2"/>
              <a:buChar char="v"/>
            </a:pPr>
            <a:r>
              <a:rPr lang="en-US" sz="2400" dirty="0">
                <a:solidFill>
                  <a:srgbClr val="000000"/>
                </a:solidFill>
                <a:latin typeface="Book Antiqua" panose="02040602050305030304" pitchFamily="18" charset="0"/>
                <a:cs typeface="Calibri" panose="020F0502020204030204" pitchFamily="34" charset="0"/>
              </a:rPr>
              <a:t>All the communication with the assessee which does </a:t>
            </a:r>
            <a:r>
              <a:rPr lang="en-US" sz="2400" b="1" u="sng" dirty="0">
                <a:solidFill>
                  <a:srgbClr val="000000"/>
                </a:solidFill>
                <a:latin typeface="Book Antiqua" panose="02040602050305030304" pitchFamily="18" charset="0"/>
                <a:cs typeface="Calibri" panose="020F0502020204030204" pitchFamily="34" charset="0"/>
              </a:rPr>
              <a:t>not contain</a:t>
            </a:r>
            <a:r>
              <a:rPr lang="en-US" sz="2400" dirty="0">
                <a:solidFill>
                  <a:srgbClr val="000000"/>
                </a:solidFill>
                <a:latin typeface="Book Antiqua" panose="02040602050305030304" pitchFamily="18" charset="0"/>
                <a:cs typeface="Calibri" panose="020F0502020204030204" pitchFamily="34" charset="0"/>
              </a:rPr>
              <a:t> DIN shall be treated </a:t>
            </a:r>
            <a:r>
              <a:rPr lang="en-US" sz="2400" b="1" u="sng" dirty="0">
                <a:solidFill>
                  <a:srgbClr val="000000"/>
                </a:solidFill>
                <a:latin typeface="Book Antiqua" panose="02040602050305030304" pitchFamily="18" charset="0"/>
                <a:cs typeface="Calibri" panose="020F0502020204030204" pitchFamily="34" charset="0"/>
              </a:rPr>
              <a:t>invalid</a:t>
            </a:r>
            <a:r>
              <a:rPr lang="en-US" sz="2400" dirty="0">
                <a:solidFill>
                  <a:srgbClr val="000000"/>
                </a:solidFill>
                <a:latin typeface="Book Antiqua" panose="02040602050305030304" pitchFamily="18" charset="0"/>
                <a:cs typeface="Calibri" panose="020F0502020204030204" pitchFamily="34" charset="0"/>
              </a:rPr>
              <a:t> and shall be considered as never been issued.</a:t>
            </a:r>
          </a:p>
          <a:p>
            <a:pPr marL="0" indent="0" algn="just">
              <a:buNone/>
            </a:pPr>
            <a:endParaRPr lang="en-US" sz="2100" dirty="0">
              <a:solidFill>
                <a:srgbClr val="000000"/>
              </a:solidFill>
              <a:latin typeface="Calibri" panose="020F0502020204030204" pitchFamily="34" charset="0"/>
              <a:cs typeface="Calibri" panose="020F0502020204030204" pitchFamily="34" charset="0"/>
            </a:endParaRPr>
          </a:p>
          <a:p>
            <a:pPr marL="0" indent="0" algn="just">
              <a:buNone/>
            </a:pPr>
            <a:endParaRPr lang="en-US" sz="2100" dirty="0">
              <a:solidFill>
                <a:srgbClr val="000000"/>
              </a:solidFill>
              <a:latin typeface="Calibri" panose="020F0502020204030204" pitchFamily="34" charset="0"/>
              <a:cs typeface="Calibri" panose="020F0502020204030204" pitchFamily="34" charset="0"/>
            </a:endParaRPr>
          </a:p>
          <a:p>
            <a:pPr marL="0" indent="0" algn="just">
              <a:buNone/>
            </a:pPr>
            <a:endParaRPr lang="en-US" sz="2100" dirty="0">
              <a:solidFill>
                <a:srgbClr val="000000"/>
              </a:solidFill>
              <a:latin typeface="Calibri" panose="020F0502020204030204" pitchFamily="34" charset="0"/>
              <a:cs typeface="Calibri" panose="020F0502020204030204" pitchFamily="34" charset="0"/>
            </a:endParaRPr>
          </a:p>
          <a:p>
            <a:pPr marL="0" indent="0" algn="just">
              <a:buNone/>
            </a:pPr>
            <a:endParaRPr lang="en-IN" sz="21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6320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18</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228600"/>
            <a:ext cx="5126111" cy="9144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5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Modes of Service </a:t>
            </a:r>
            <a:endParaRPr lang="en-IN" sz="5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graphicFrame>
        <p:nvGraphicFramePr>
          <p:cNvPr id="5" name="Table 4">
            <a:extLst>
              <a:ext uri="{FF2B5EF4-FFF2-40B4-BE49-F238E27FC236}">
                <a16:creationId xmlns:a16="http://schemas.microsoft.com/office/drawing/2014/main" id="{9E5F0974-5E34-42A8-B001-FAC6A2CCFF42}"/>
              </a:ext>
            </a:extLst>
          </p:cNvPr>
          <p:cNvGraphicFramePr>
            <a:graphicFrameLocks noGrp="1"/>
          </p:cNvGraphicFramePr>
          <p:nvPr>
            <p:extLst>
              <p:ext uri="{D42A27DB-BD31-4B8C-83A1-F6EECF244321}">
                <p14:modId xmlns:p14="http://schemas.microsoft.com/office/powerpoint/2010/main" val="2205529432"/>
              </p:ext>
            </p:extLst>
          </p:nvPr>
        </p:nvGraphicFramePr>
        <p:xfrm>
          <a:off x="0" y="1447800"/>
          <a:ext cx="9144000" cy="4686300"/>
        </p:xfrm>
        <a:graphic>
          <a:graphicData uri="http://schemas.openxmlformats.org/drawingml/2006/table">
            <a:tbl>
              <a:tblPr firstRow="1" bandRow="1">
                <a:tableStyleId>{3C2FFA5D-87B4-456A-9821-1D502468CF0F}</a:tableStyleId>
              </a:tblPr>
              <a:tblGrid>
                <a:gridCol w="1143000">
                  <a:extLst>
                    <a:ext uri="{9D8B030D-6E8A-4147-A177-3AD203B41FA5}">
                      <a16:colId xmlns:a16="http://schemas.microsoft.com/office/drawing/2014/main" val="3803193699"/>
                    </a:ext>
                  </a:extLst>
                </a:gridCol>
                <a:gridCol w="8001000">
                  <a:extLst>
                    <a:ext uri="{9D8B030D-6E8A-4147-A177-3AD203B41FA5}">
                      <a16:colId xmlns:a16="http://schemas.microsoft.com/office/drawing/2014/main" val="1286214079"/>
                    </a:ext>
                  </a:extLst>
                </a:gridCol>
              </a:tblGrid>
              <a:tr h="320040">
                <a:tc>
                  <a:txBody>
                    <a:bodyPr/>
                    <a:lstStyle/>
                    <a:p>
                      <a:pPr marL="0" indent="0">
                        <a:buClr>
                          <a:schemeClr val="tx1">
                            <a:lumMod val="95000"/>
                            <a:lumOff val="5000"/>
                          </a:schemeClr>
                        </a:buClr>
                        <a:buFont typeface="Wingdings" panose="05000000000000000000" pitchFamily="2" charset="2"/>
                        <a:buNone/>
                      </a:pPr>
                      <a:r>
                        <a:rPr lang="en-US" sz="1900" dirty="0">
                          <a:solidFill>
                            <a:schemeClr val="tx1"/>
                          </a:solidFill>
                          <a:latin typeface="Book Antiqua" panose="02040602050305030304" pitchFamily="18" charset="0"/>
                          <a:cs typeface="Calibri" panose="020F0502020204030204" pitchFamily="34" charset="0"/>
                        </a:rPr>
                        <a:t>1</a:t>
                      </a:r>
                    </a:p>
                    <a:p>
                      <a:endParaRPr lang="en-IN" sz="1900" dirty="0">
                        <a:latin typeface="Book Antiqua" panose="02040602050305030304" pitchFamily="18" charset="0"/>
                        <a:cs typeface="Calibri" panose="020F0502020204030204" pitchFamily="34" charset="0"/>
                      </a:endParaRPr>
                    </a:p>
                  </a:txBody>
                  <a:tcPr marL="68580" marR="68580" marT="34290" marB="34290">
                    <a:solidFill>
                      <a:schemeClr val="bg2">
                        <a:lumMod val="60000"/>
                        <a:lumOff val="40000"/>
                      </a:schemeClr>
                    </a:solidFill>
                  </a:tcPr>
                </a:tc>
                <a:tc>
                  <a:txBody>
                    <a:bodyPr/>
                    <a:lstStyle/>
                    <a:p>
                      <a:pPr algn="l"/>
                      <a:r>
                        <a:rPr lang="en-IN" sz="1900" dirty="0">
                          <a:solidFill>
                            <a:schemeClr val="tx1"/>
                          </a:solidFill>
                          <a:latin typeface="Book Antiqua" panose="02040602050305030304" pitchFamily="18" charset="0"/>
                          <a:cs typeface="Calibri" panose="020F0502020204030204" pitchFamily="34" charset="0"/>
                        </a:rPr>
                        <a:t>Sec. 169 of CGST Act, 2017 (Applicable where no specific mode</a:t>
                      </a:r>
                      <a:r>
                        <a:rPr lang="en-IN" sz="1900" baseline="0" dirty="0">
                          <a:solidFill>
                            <a:schemeClr val="tx1"/>
                          </a:solidFill>
                          <a:latin typeface="Book Antiqua" panose="02040602050305030304" pitchFamily="18" charset="0"/>
                          <a:cs typeface="Calibri" panose="020F0502020204030204" pitchFamily="34" charset="0"/>
                        </a:rPr>
                        <a:t> provided in section)</a:t>
                      </a:r>
                      <a:endParaRPr lang="en-IN" sz="1900" dirty="0">
                        <a:solidFill>
                          <a:schemeClr val="tx1"/>
                        </a:solidFill>
                        <a:latin typeface="Book Antiqua" panose="02040602050305030304" pitchFamily="18" charset="0"/>
                        <a:cs typeface="Calibri" panose="020F0502020204030204" pitchFamily="34" charset="0"/>
                      </a:endParaRPr>
                    </a:p>
                  </a:txBody>
                  <a:tcPr marL="68580" marR="68580" marT="34290" marB="34290">
                    <a:solidFill>
                      <a:schemeClr val="bg2">
                        <a:lumMod val="60000"/>
                        <a:lumOff val="40000"/>
                      </a:schemeClr>
                    </a:solidFill>
                  </a:tcPr>
                </a:tc>
                <a:extLst>
                  <a:ext uri="{0D108BD9-81ED-4DB2-BD59-A6C34878D82A}">
                    <a16:rowId xmlns:a16="http://schemas.microsoft.com/office/drawing/2014/main" val="1504636122"/>
                  </a:ext>
                </a:extLst>
              </a:tr>
              <a:tr h="822960">
                <a:tc>
                  <a:txBody>
                    <a:bodyPr/>
                    <a:lstStyle/>
                    <a:p>
                      <a:endParaRPr lang="en-IN" sz="1900" dirty="0">
                        <a:latin typeface="Book Antiqua" panose="02040602050305030304" pitchFamily="18" charset="0"/>
                        <a:cs typeface="Calibri" panose="020F0502020204030204" pitchFamily="34" charset="0"/>
                      </a:endParaRPr>
                    </a:p>
                  </a:txBody>
                  <a:tcPr marL="68580" marR="68580" marT="34290" marB="34290">
                    <a:solidFill>
                      <a:schemeClr val="bg2">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900" b="1" kern="1200" baseline="30000" dirty="0">
                          <a:solidFill>
                            <a:schemeClr val="dk1"/>
                          </a:solidFill>
                          <a:effectLst/>
                          <a:latin typeface="Book Antiqua" panose="02040602050305030304" pitchFamily="18" charset="0"/>
                          <a:ea typeface="+mn-ea"/>
                          <a:cs typeface="+mn-cs"/>
                          <a:sym typeface="Monotype Sorts"/>
                        </a:rPr>
                        <a:t></a:t>
                      </a:r>
                      <a:r>
                        <a:rPr lang="en-GB" sz="1900" b="1" i="1" dirty="0">
                          <a:latin typeface="Book Antiqua" panose="02040602050305030304" pitchFamily="18" charset="0"/>
                        </a:rPr>
                        <a:t> </a:t>
                      </a:r>
                      <a:r>
                        <a:rPr lang="en-GB" sz="1900" i="1" dirty="0">
                          <a:latin typeface="Book Antiqua" panose="02040602050305030304" pitchFamily="18" charset="0"/>
                        </a:rPr>
                        <a:t>(1)</a:t>
                      </a:r>
                      <a:r>
                        <a:rPr lang="en-GB" sz="1900" i="1" kern="1200" dirty="0">
                          <a:solidFill>
                            <a:schemeClr val="dk1"/>
                          </a:solidFill>
                          <a:effectLst/>
                          <a:latin typeface="Book Antiqua" panose="02040602050305030304" pitchFamily="18" charset="0"/>
                          <a:ea typeface="+mn-ea"/>
                          <a:cs typeface="+mn-cs"/>
                        </a:rPr>
                        <a:t> </a:t>
                      </a:r>
                      <a:r>
                        <a:rPr lang="en-GB" sz="1900" i="1" dirty="0">
                          <a:latin typeface="Book Antiqua" panose="02040602050305030304" pitchFamily="18" charset="0"/>
                        </a:rPr>
                        <a:t>Any decision, order, summons, notice or other communication under this Act or the rules made thereunder shall be served by </a:t>
                      </a:r>
                      <a:r>
                        <a:rPr lang="en-GB" sz="1900" b="1" i="1" u="sng" dirty="0">
                          <a:solidFill>
                            <a:srgbClr val="C00000"/>
                          </a:solidFill>
                          <a:latin typeface="Book Antiqua" panose="02040602050305030304" pitchFamily="18" charset="0"/>
                        </a:rPr>
                        <a:t>any one of the following methods,</a:t>
                      </a:r>
                      <a:r>
                        <a:rPr lang="en-GB" sz="1900" i="1" dirty="0">
                          <a:latin typeface="Book Antiqua" panose="02040602050305030304" pitchFamily="18" charset="0"/>
                        </a:rPr>
                        <a:t> namely :—</a:t>
                      </a:r>
                      <a:r>
                        <a:rPr lang="en-GB" sz="1900" dirty="0">
                          <a:latin typeface="Book Antiqua" panose="02040602050305030304" pitchFamily="18" charset="0"/>
                        </a:rPr>
                        <a:t> </a:t>
                      </a:r>
                      <a:endParaRPr lang="en-IN" sz="1900" dirty="0">
                        <a:solidFill>
                          <a:schemeClr val="tx1"/>
                        </a:solidFill>
                        <a:latin typeface="Book Antiqua" panose="02040602050305030304" pitchFamily="18" charset="0"/>
                        <a:cs typeface="Calibri" panose="020F0502020204030204" pitchFamily="34" charset="0"/>
                      </a:endParaRPr>
                    </a:p>
                  </a:txBody>
                  <a:tcPr marL="68580" marR="68580" marT="34290" marB="34290">
                    <a:solidFill>
                      <a:schemeClr val="bg2">
                        <a:lumMod val="60000"/>
                        <a:lumOff val="40000"/>
                      </a:schemeClr>
                    </a:solidFill>
                  </a:tcPr>
                </a:tc>
                <a:extLst>
                  <a:ext uri="{0D108BD9-81ED-4DB2-BD59-A6C34878D82A}">
                    <a16:rowId xmlns:a16="http://schemas.microsoft.com/office/drawing/2014/main" val="2044809473"/>
                  </a:ext>
                </a:extLst>
              </a:tr>
              <a:tr h="1325880">
                <a:tc>
                  <a:txBody>
                    <a:bodyPr/>
                    <a:lstStyle/>
                    <a:p>
                      <a:r>
                        <a:rPr lang="en-IN" sz="1900" dirty="0">
                          <a:solidFill>
                            <a:schemeClr val="tx1"/>
                          </a:solidFill>
                          <a:latin typeface="Book Antiqua" panose="02040602050305030304" pitchFamily="18" charset="0"/>
                          <a:cs typeface="Calibri" panose="020F0502020204030204" pitchFamily="34" charset="0"/>
                        </a:rPr>
                        <a:t>Initial modes</a:t>
                      </a:r>
                    </a:p>
                  </a:txBody>
                  <a:tcPr marL="68580" marR="68580" marT="34290" marB="34290">
                    <a:solidFill>
                      <a:schemeClr val="bg2">
                        <a:lumMod val="60000"/>
                        <a:lumOff val="40000"/>
                      </a:schemeClr>
                    </a:solidFill>
                  </a:tcPr>
                </a:tc>
                <a:tc>
                  <a:txBody>
                    <a:bodyPr/>
                    <a:lstStyle/>
                    <a:p>
                      <a:pPr marL="196850" marR="0" lvl="0" indent="-196850" algn="just"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IN" sz="1900" dirty="0">
                          <a:solidFill>
                            <a:schemeClr val="tx1"/>
                          </a:solidFill>
                          <a:latin typeface="Book Antiqua" panose="02040602050305030304" pitchFamily="18" charset="0"/>
                          <a:cs typeface="Calibri" panose="020F0502020204030204" pitchFamily="34" charset="0"/>
                        </a:rPr>
                        <a:t>By tendering directly or through </a:t>
                      </a:r>
                      <a:r>
                        <a:rPr lang="en-IN" sz="1900" b="1" dirty="0">
                          <a:solidFill>
                            <a:srgbClr val="C00000"/>
                          </a:solidFill>
                          <a:latin typeface="Book Antiqua" panose="02040602050305030304" pitchFamily="18" charset="0"/>
                          <a:cs typeface="Calibri" panose="020F0502020204030204" pitchFamily="34" charset="0"/>
                        </a:rPr>
                        <a:t>registered post / speed post / approved courier with acknowledgement</a:t>
                      </a:r>
                      <a:r>
                        <a:rPr lang="en-IN" sz="1900" dirty="0">
                          <a:solidFill>
                            <a:schemeClr val="tx1"/>
                          </a:solidFill>
                          <a:latin typeface="Book Antiqua" panose="02040602050305030304" pitchFamily="18" charset="0"/>
                          <a:cs typeface="Calibri" panose="020F0502020204030204" pitchFamily="34" charset="0"/>
                        </a:rPr>
                        <a:t> due or proof of delivery</a:t>
                      </a:r>
                    </a:p>
                    <a:p>
                      <a:pPr marL="196850" indent="-196850">
                        <a:buFont typeface="Arial" panose="020B0604020202020204" pitchFamily="34" charset="0"/>
                        <a:buChar char="•"/>
                      </a:pPr>
                      <a:r>
                        <a:rPr lang="en-IN" sz="1900" dirty="0">
                          <a:solidFill>
                            <a:schemeClr val="tx1"/>
                          </a:solidFill>
                          <a:latin typeface="Book Antiqua" panose="02040602050305030304" pitchFamily="18" charset="0"/>
                          <a:cs typeface="Calibri" panose="020F0502020204030204" pitchFamily="34" charset="0"/>
                        </a:rPr>
                        <a:t>By sending </a:t>
                      </a:r>
                      <a:r>
                        <a:rPr lang="en-IN" sz="1900" b="1" dirty="0">
                          <a:solidFill>
                            <a:schemeClr val="tx1"/>
                          </a:solidFill>
                          <a:latin typeface="Book Antiqua" panose="02040602050305030304" pitchFamily="18" charset="0"/>
                          <a:cs typeface="Calibri" panose="020F0502020204030204" pitchFamily="34" charset="0"/>
                        </a:rPr>
                        <a:t>communication</a:t>
                      </a:r>
                      <a:r>
                        <a:rPr lang="en-IN" sz="1900" dirty="0">
                          <a:solidFill>
                            <a:schemeClr val="tx1"/>
                          </a:solidFill>
                          <a:latin typeface="Book Antiqua" panose="02040602050305030304" pitchFamily="18" charset="0"/>
                          <a:cs typeface="Calibri" panose="020F0502020204030204" pitchFamily="34" charset="0"/>
                        </a:rPr>
                        <a:t> to </a:t>
                      </a:r>
                      <a:r>
                        <a:rPr lang="en-IN" sz="1900" b="1" dirty="0">
                          <a:solidFill>
                            <a:schemeClr val="tx1"/>
                          </a:solidFill>
                          <a:latin typeface="Book Antiqua" panose="02040602050305030304" pitchFamily="18" charset="0"/>
                          <a:cs typeface="Calibri" panose="020F0502020204030204" pitchFamily="34" charset="0"/>
                        </a:rPr>
                        <a:t>registered e-mail id</a:t>
                      </a:r>
                      <a:r>
                        <a:rPr lang="en-IN" sz="1900" dirty="0">
                          <a:solidFill>
                            <a:schemeClr val="tx1"/>
                          </a:solidFill>
                          <a:latin typeface="Book Antiqua" panose="02040602050305030304" pitchFamily="18" charset="0"/>
                          <a:cs typeface="Calibri" panose="020F0502020204030204" pitchFamily="34" charset="0"/>
                        </a:rPr>
                        <a:t>.</a:t>
                      </a:r>
                    </a:p>
                    <a:p>
                      <a:pPr marL="196850" indent="-196850">
                        <a:buFont typeface="Arial" panose="020B0604020202020204" pitchFamily="34" charset="0"/>
                        <a:buChar char="•"/>
                      </a:pPr>
                      <a:r>
                        <a:rPr lang="en-IN" sz="1900" b="1" dirty="0">
                          <a:solidFill>
                            <a:schemeClr val="tx1"/>
                          </a:solidFill>
                          <a:latin typeface="Book Antiqua" panose="02040602050305030304" pitchFamily="18" charset="0"/>
                          <a:cs typeface="Calibri" panose="020F0502020204030204" pitchFamily="34" charset="0"/>
                        </a:rPr>
                        <a:t>By making it available on GSTN portal</a:t>
                      </a:r>
                    </a:p>
                    <a:p>
                      <a:pPr marL="196850" indent="-196850">
                        <a:buFont typeface="Arial" panose="020B0604020202020204" pitchFamily="34" charset="0"/>
                        <a:buChar char="•"/>
                      </a:pPr>
                      <a:r>
                        <a:rPr lang="en-US" sz="1900" b="1" u="none" strike="noStrike" cap="none" dirty="0">
                          <a:solidFill>
                            <a:schemeClr val="tx1"/>
                          </a:solidFill>
                          <a:effectLst/>
                          <a:latin typeface="Book Antiqua" panose="02040602050305030304" pitchFamily="18" charset="0"/>
                          <a:cs typeface="Calibri" panose="020F0502020204030204" pitchFamily="34" charset="0"/>
                          <a:sym typeface="Arial"/>
                        </a:rPr>
                        <a:t>By publication </a:t>
                      </a:r>
                      <a:r>
                        <a:rPr lang="en-US" sz="1900" b="0" u="none" strike="noStrike" cap="none" dirty="0">
                          <a:solidFill>
                            <a:schemeClr val="tx1"/>
                          </a:solidFill>
                          <a:effectLst/>
                          <a:latin typeface="Book Antiqua" panose="02040602050305030304" pitchFamily="18" charset="0"/>
                          <a:cs typeface="Calibri" panose="020F0502020204030204" pitchFamily="34" charset="0"/>
                          <a:sym typeface="Arial"/>
                        </a:rPr>
                        <a:t>in a </a:t>
                      </a:r>
                      <a:r>
                        <a:rPr lang="en-US" sz="1900" b="1" u="none" strike="noStrike" cap="none" dirty="0">
                          <a:solidFill>
                            <a:schemeClr val="tx1"/>
                          </a:solidFill>
                          <a:effectLst/>
                          <a:latin typeface="Book Antiqua" panose="02040602050305030304" pitchFamily="18" charset="0"/>
                          <a:cs typeface="Calibri" panose="020F0502020204030204" pitchFamily="34" charset="0"/>
                          <a:sym typeface="Arial"/>
                        </a:rPr>
                        <a:t>local newspaper </a:t>
                      </a:r>
                      <a:endParaRPr lang="en-IN" sz="1900" b="1" dirty="0">
                        <a:solidFill>
                          <a:schemeClr val="tx1"/>
                        </a:solidFill>
                        <a:latin typeface="Book Antiqua" panose="02040602050305030304" pitchFamily="18" charset="0"/>
                        <a:cs typeface="Calibri" panose="020F0502020204030204" pitchFamily="34" charset="0"/>
                      </a:endParaRPr>
                    </a:p>
                  </a:txBody>
                  <a:tcPr marL="68580" marR="68580" marT="34290" marB="34290">
                    <a:solidFill>
                      <a:schemeClr val="bg2">
                        <a:lumMod val="60000"/>
                        <a:lumOff val="40000"/>
                      </a:schemeClr>
                    </a:solidFill>
                  </a:tcPr>
                </a:tc>
                <a:extLst>
                  <a:ext uri="{0D108BD9-81ED-4DB2-BD59-A6C34878D82A}">
                    <a16:rowId xmlns:a16="http://schemas.microsoft.com/office/drawing/2014/main" val="1426879714"/>
                  </a:ext>
                </a:extLst>
              </a:tr>
              <a:tr h="571500">
                <a:tc rowSpan="2">
                  <a:txBody>
                    <a:bodyPr/>
                    <a:lstStyle/>
                    <a:p>
                      <a:r>
                        <a:rPr lang="en-IN" sz="1900" dirty="0">
                          <a:solidFill>
                            <a:schemeClr val="tx1"/>
                          </a:solidFill>
                          <a:latin typeface="Book Antiqua" panose="02040602050305030304" pitchFamily="18" charset="0"/>
                          <a:cs typeface="Calibri" panose="020F0502020204030204" pitchFamily="34" charset="0"/>
                        </a:rPr>
                        <a:t>To be followed as last resort</a:t>
                      </a:r>
                    </a:p>
                  </a:txBody>
                  <a:tcPr marL="68580" marR="68580" marT="34290" marB="34290">
                    <a:solidFill>
                      <a:schemeClr val="bg2">
                        <a:lumMod val="60000"/>
                        <a:lumOff val="40000"/>
                      </a:schemeClr>
                    </a:solidFill>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IN" sz="1900" dirty="0">
                          <a:solidFill>
                            <a:schemeClr val="tx1"/>
                          </a:solidFill>
                          <a:latin typeface="Book Antiqua" panose="02040602050305030304" pitchFamily="18" charset="0"/>
                          <a:cs typeface="Calibri" panose="020F0502020204030204" pitchFamily="34" charset="0"/>
                        </a:rPr>
                        <a:t>If not-serviceable in above manner, by affixing to a </a:t>
                      </a:r>
                      <a:r>
                        <a:rPr lang="en-US" sz="1900" dirty="0">
                          <a:solidFill>
                            <a:schemeClr val="tx1"/>
                          </a:solidFill>
                          <a:latin typeface="Book Antiqua" panose="02040602050305030304" pitchFamily="18" charset="0"/>
                          <a:cs typeface="Calibri" panose="020F0502020204030204" pitchFamily="34" charset="0"/>
                        </a:rPr>
                        <a:t>conspicuous (attracting notice/attention) part of the place of business or usual place of residence</a:t>
                      </a:r>
                    </a:p>
                  </a:txBody>
                  <a:tcPr marL="68580" marR="68580" marT="34290" marB="34290">
                    <a:solidFill>
                      <a:schemeClr val="bg2">
                        <a:lumMod val="60000"/>
                        <a:lumOff val="40000"/>
                      </a:schemeClr>
                    </a:solidFill>
                  </a:tcPr>
                </a:tc>
                <a:extLst>
                  <a:ext uri="{0D108BD9-81ED-4DB2-BD59-A6C34878D82A}">
                    <a16:rowId xmlns:a16="http://schemas.microsoft.com/office/drawing/2014/main" val="563451223"/>
                  </a:ext>
                </a:extLst>
              </a:tr>
              <a:tr h="571500">
                <a:tc vMerge="1">
                  <a:txBody>
                    <a:bodyPr/>
                    <a:lstStyle/>
                    <a:p>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IN" sz="1900" dirty="0">
                          <a:solidFill>
                            <a:schemeClr val="tx1"/>
                          </a:solidFill>
                          <a:latin typeface="Book Antiqua" panose="02040602050305030304" pitchFamily="18" charset="0"/>
                          <a:cs typeface="Calibri" panose="020F0502020204030204" pitchFamily="34" charset="0"/>
                        </a:rPr>
                        <a:t>If cannot be serviced in above two ways, then by affixing on the Notice Board of the Officer or the authority issuing the Notice/Order etc.</a:t>
                      </a:r>
                    </a:p>
                  </a:txBody>
                  <a:tcPr marL="68580" marR="68580" marT="34290" marB="34290">
                    <a:solidFill>
                      <a:schemeClr val="bg2">
                        <a:lumMod val="60000"/>
                        <a:lumOff val="40000"/>
                      </a:schemeClr>
                    </a:solidFill>
                  </a:tcPr>
                </a:tc>
                <a:extLst>
                  <a:ext uri="{0D108BD9-81ED-4DB2-BD59-A6C34878D82A}">
                    <a16:rowId xmlns:a16="http://schemas.microsoft.com/office/drawing/2014/main" val="1216891727"/>
                  </a:ext>
                </a:extLst>
              </a:tr>
            </a:tbl>
          </a:graphicData>
        </a:graphic>
      </p:graphicFrame>
    </p:spTree>
    <p:extLst>
      <p:ext uri="{BB962C8B-B14F-4D97-AF65-F5344CB8AC3E}">
        <p14:creationId xmlns:p14="http://schemas.microsoft.com/office/powerpoint/2010/main" val="922103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19</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228600"/>
            <a:ext cx="5124450" cy="9144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5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Modes of Service </a:t>
            </a:r>
            <a:endParaRPr lang="en-IN" sz="5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C003DBDE-5967-4DBE-9E7D-899AEF4A7A90}"/>
              </a:ext>
            </a:extLst>
          </p:cNvPr>
          <p:cNvSpPr txBox="1">
            <a:spLocks/>
          </p:cNvSpPr>
          <p:nvPr/>
        </p:nvSpPr>
        <p:spPr>
          <a:xfrm>
            <a:off x="0" y="1447800"/>
            <a:ext cx="9144000" cy="45720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457200" lvl="1" indent="0" algn="just">
              <a:buNone/>
            </a:pPr>
            <a:r>
              <a:rPr lang="en-US" sz="2400" b="1" u="sng" dirty="0">
                <a:solidFill>
                  <a:srgbClr val="000000"/>
                </a:solidFill>
                <a:latin typeface="Book Antiqua" panose="02040602050305030304" pitchFamily="18" charset="0"/>
                <a:cs typeface="Calibri" panose="020F0502020204030204" pitchFamily="34" charset="0"/>
              </a:rPr>
              <a:t>M/s Kashi </a:t>
            </a:r>
            <a:r>
              <a:rPr lang="en-US" sz="2400" b="1" u="sng" dirty="0" err="1">
                <a:solidFill>
                  <a:srgbClr val="000000"/>
                </a:solidFill>
                <a:latin typeface="Book Antiqua" panose="02040602050305030304" pitchFamily="18" charset="0"/>
                <a:cs typeface="Calibri" panose="020F0502020204030204" pitchFamily="34" charset="0"/>
              </a:rPr>
              <a:t>Bartan</a:t>
            </a:r>
            <a:r>
              <a:rPr lang="en-US" sz="2400" b="1" u="sng" dirty="0">
                <a:solidFill>
                  <a:srgbClr val="000000"/>
                </a:solidFill>
                <a:latin typeface="Book Antiqua" panose="02040602050305030304" pitchFamily="18" charset="0"/>
                <a:cs typeface="Calibri" panose="020F0502020204030204" pitchFamily="34" charset="0"/>
              </a:rPr>
              <a:t> </a:t>
            </a:r>
            <a:r>
              <a:rPr lang="en-US" sz="2400" b="1" u="sng" dirty="0" err="1">
                <a:solidFill>
                  <a:srgbClr val="000000"/>
                </a:solidFill>
                <a:latin typeface="Book Antiqua" panose="02040602050305030304" pitchFamily="18" charset="0"/>
                <a:cs typeface="Calibri" panose="020F0502020204030204" pitchFamily="34" charset="0"/>
              </a:rPr>
              <a:t>Bhandar</a:t>
            </a:r>
            <a:r>
              <a:rPr lang="en-US" sz="2400" b="1" u="sng" dirty="0">
                <a:solidFill>
                  <a:srgbClr val="000000"/>
                </a:solidFill>
                <a:latin typeface="Book Antiqua" panose="02040602050305030304" pitchFamily="18" charset="0"/>
                <a:cs typeface="Calibri" panose="020F0502020204030204" pitchFamily="34" charset="0"/>
              </a:rPr>
              <a:t> versus State of UP and </a:t>
            </a:r>
            <a:r>
              <a:rPr lang="en-US" sz="2400" b="1" u="sng" dirty="0" err="1">
                <a:solidFill>
                  <a:srgbClr val="000000"/>
                </a:solidFill>
                <a:latin typeface="Book Antiqua" panose="02040602050305030304" pitchFamily="18" charset="0"/>
                <a:cs typeface="Calibri" panose="020F0502020204030204" pitchFamily="34" charset="0"/>
              </a:rPr>
              <a:t>ors</a:t>
            </a:r>
            <a:r>
              <a:rPr lang="en-US" sz="2400" b="1" u="sng" dirty="0">
                <a:solidFill>
                  <a:srgbClr val="000000"/>
                </a:solidFill>
                <a:latin typeface="Book Antiqua" panose="02040602050305030304" pitchFamily="18" charset="0"/>
                <a:cs typeface="Calibri" panose="020F0502020204030204" pitchFamily="34" charset="0"/>
              </a:rPr>
              <a:t> [2018 – TIOL – 2897 – HC – ALL – </a:t>
            </a:r>
            <a:r>
              <a:rPr lang="en-US" sz="2400" b="1" u="sng" dirty="0">
                <a:solidFill>
                  <a:srgbClr val="FF0000"/>
                </a:solidFill>
                <a:latin typeface="Book Antiqua" panose="02040602050305030304" pitchFamily="18" charset="0"/>
                <a:cs typeface="Calibri" panose="020F0502020204030204" pitchFamily="34" charset="0"/>
              </a:rPr>
              <a:t>GST</a:t>
            </a:r>
            <a:r>
              <a:rPr lang="en-US" sz="2400" b="1" u="sng" dirty="0">
                <a:solidFill>
                  <a:srgbClr val="000000"/>
                </a:solidFill>
                <a:latin typeface="Book Antiqua" panose="02040602050305030304" pitchFamily="18" charset="0"/>
                <a:cs typeface="Calibri" panose="020F0502020204030204" pitchFamily="34" charset="0"/>
              </a:rPr>
              <a:t>]</a:t>
            </a:r>
            <a:r>
              <a:rPr lang="en-US" sz="2000" dirty="0">
                <a:solidFill>
                  <a:srgbClr val="000000"/>
                </a:solidFill>
                <a:latin typeface="Book Antiqua" panose="02040602050305030304" pitchFamily="18" charset="0"/>
                <a:cs typeface="Calibri" panose="020F0502020204030204" pitchFamily="34" charset="0"/>
              </a:rPr>
              <a:t> </a:t>
            </a:r>
          </a:p>
          <a:p>
            <a:pPr algn="just">
              <a:buClr>
                <a:srgbClr val="FF0000"/>
              </a:buClr>
              <a:buFont typeface="Wingdings" panose="05000000000000000000" pitchFamily="2" charset="2"/>
              <a:buChar char="v"/>
            </a:pPr>
            <a:r>
              <a:rPr lang="en-US" sz="2400" dirty="0">
                <a:solidFill>
                  <a:srgbClr val="000000"/>
                </a:solidFill>
                <a:latin typeface="Book Antiqua" panose="02040602050305030304" pitchFamily="18" charset="0"/>
                <a:cs typeface="Calibri" panose="020F0502020204030204" pitchFamily="34" charset="0"/>
              </a:rPr>
              <a:t>In view of the above, we are of the definite opinion that the </a:t>
            </a:r>
            <a:r>
              <a:rPr lang="en-US" sz="2400" b="1" dirty="0">
                <a:solidFill>
                  <a:srgbClr val="000000"/>
                </a:solidFill>
                <a:latin typeface="Book Antiqua" panose="02040602050305030304" pitchFamily="18" charset="0"/>
                <a:cs typeface="Calibri" panose="020F0502020204030204" pitchFamily="34" charset="0"/>
              </a:rPr>
              <a:t>petitioner was not 	</a:t>
            </a:r>
            <a:r>
              <a:rPr lang="en-US" sz="2400" b="1" u="sng" dirty="0">
                <a:solidFill>
                  <a:srgbClr val="FF0000"/>
                </a:solidFill>
                <a:latin typeface="Book Antiqua" panose="02040602050305030304" pitchFamily="18" charset="0"/>
                <a:cs typeface="Calibri" panose="020F0502020204030204" pitchFamily="34" charset="0"/>
              </a:rPr>
              <a:t>served</a:t>
            </a:r>
            <a:r>
              <a:rPr lang="en-US" sz="2400" b="1" dirty="0">
                <a:solidFill>
                  <a:srgbClr val="000000"/>
                </a:solidFill>
                <a:latin typeface="Book Antiqua" panose="02040602050305030304" pitchFamily="18" charset="0"/>
                <a:cs typeface="Calibri" panose="020F0502020204030204" pitchFamily="34" charset="0"/>
              </a:rPr>
              <a:t> with any show-cause notice before passing of the impugned order</a:t>
            </a:r>
            <a:r>
              <a:rPr lang="en-US" sz="2400" dirty="0">
                <a:solidFill>
                  <a:srgbClr val="000000"/>
                </a:solidFill>
                <a:latin typeface="Book Antiqua" panose="02040602050305030304" pitchFamily="18" charset="0"/>
                <a:cs typeface="Calibri" panose="020F0502020204030204" pitchFamily="34" charset="0"/>
              </a:rPr>
              <a:t> </a:t>
            </a:r>
            <a:r>
              <a:rPr lang="en-US" sz="2400" b="1" u="sng" dirty="0">
                <a:solidFill>
                  <a:srgbClr val="C00000"/>
                </a:solidFill>
                <a:latin typeface="Book Antiqua" panose="02040602050305030304" pitchFamily="18" charset="0"/>
                <a:cs typeface="Calibri" panose="020F0502020204030204" pitchFamily="34" charset="0"/>
              </a:rPr>
              <a:t>and</a:t>
            </a:r>
            <a:r>
              <a:rPr lang="en-US" sz="2400" dirty="0">
                <a:solidFill>
                  <a:srgbClr val="000000"/>
                </a:solidFill>
                <a:latin typeface="Book Antiqua" panose="02040602050305030304" pitchFamily="18" charset="0"/>
                <a:cs typeface="Calibri" panose="020F0502020204030204" pitchFamily="34" charset="0"/>
              </a:rPr>
              <a:t> </a:t>
            </a:r>
            <a:r>
              <a:rPr lang="en-US" sz="2400" u="sng" dirty="0">
                <a:solidFill>
                  <a:srgbClr val="000000"/>
                </a:solidFill>
                <a:latin typeface="Book Antiqua" panose="02040602050305030304" pitchFamily="18" charset="0"/>
                <a:cs typeface="Calibri" panose="020F0502020204030204" pitchFamily="34" charset="0"/>
              </a:rPr>
              <a:t>service through affixation could not have been resorted to in the facts and circumstances of the case.</a:t>
            </a:r>
            <a:r>
              <a:rPr lang="en-US" sz="2400" dirty="0">
                <a:solidFill>
                  <a:srgbClr val="000000"/>
                </a:solidFill>
                <a:latin typeface="Book Antiqua" panose="02040602050305030304" pitchFamily="18" charset="0"/>
                <a:cs typeface="Calibri" panose="020F0502020204030204" pitchFamily="34" charset="0"/>
              </a:rPr>
              <a:t> </a:t>
            </a:r>
            <a:r>
              <a:rPr lang="en-US" sz="2400" b="1" dirty="0">
                <a:solidFill>
                  <a:srgbClr val="C00000"/>
                </a:solidFill>
                <a:latin typeface="Book Antiqua" panose="02040602050305030304" pitchFamily="18" charset="0"/>
                <a:cs typeface="Calibri" panose="020F0502020204030204" pitchFamily="34" charset="0"/>
              </a:rPr>
              <a:t>The order impugned, therefore, is in violation of the 	principles of natural justice.</a:t>
            </a:r>
          </a:p>
          <a:p>
            <a:pPr algn="just">
              <a:buClr>
                <a:srgbClr val="FF0000"/>
              </a:buClr>
              <a:buFont typeface="Wingdings" panose="05000000000000000000" pitchFamily="2" charset="2"/>
              <a:buChar char="v"/>
            </a:pPr>
            <a:r>
              <a:rPr lang="en-US" sz="2400" b="1" dirty="0">
                <a:solidFill>
                  <a:schemeClr val="tx1"/>
                </a:solidFill>
                <a:latin typeface="Book Antiqua" panose="02040602050305030304" pitchFamily="18" charset="0"/>
                <a:cs typeface="Calibri" panose="020F0502020204030204" pitchFamily="34" charset="0"/>
              </a:rPr>
              <a:t>Fresh SCN need to be issued and may be all or most of the demand has become time barred.</a:t>
            </a:r>
            <a:r>
              <a:rPr lang="en-US" sz="2400" b="1" dirty="0">
                <a:solidFill>
                  <a:srgbClr val="C00000"/>
                </a:solidFill>
                <a:latin typeface="Book Antiqua" panose="02040602050305030304" pitchFamily="18" charset="0"/>
                <a:cs typeface="Calibri" panose="020F0502020204030204" pitchFamily="34" charset="0"/>
              </a:rPr>
              <a:t> </a:t>
            </a:r>
          </a:p>
          <a:p>
            <a:pPr marL="0" indent="0" algn="just">
              <a:buNone/>
            </a:pPr>
            <a:endParaRPr lang="en-US" dirty="0">
              <a:solidFill>
                <a:srgbClr val="000000"/>
              </a:solidFill>
              <a:latin typeface="Calibri" panose="020F0502020204030204" pitchFamily="34" charset="0"/>
              <a:cs typeface="Calibri" panose="020F0502020204030204" pitchFamily="34" charset="0"/>
            </a:endParaRPr>
          </a:p>
          <a:p>
            <a:pPr marL="0" indent="0" algn="just">
              <a:buNone/>
            </a:pPr>
            <a:endParaRPr lang="en-IN"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0911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847780-598B-4365-B712-5BF4C8DDB323}"/>
              </a:ext>
            </a:extLst>
          </p:cNvPr>
          <p:cNvSpPr>
            <a:spLocks noGrp="1"/>
          </p:cNvSpPr>
          <p:nvPr>
            <p:ph type="sldNum" sz="quarter" idx="12"/>
          </p:nvPr>
        </p:nvSpPr>
        <p:spPr/>
        <p:txBody>
          <a:bodyPr/>
          <a:lstStyle/>
          <a:p>
            <a:fld id="{B6F15528-21DE-4FAA-801E-634DDDAF4B2B}" type="slidenum">
              <a:rPr lang="en-US" smtClean="0"/>
              <a:pPr/>
              <a:t>2</a:t>
            </a:fld>
            <a:endParaRPr lang="en-US"/>
          </a:p>
        </p:txBody>
      </p:sp>
      <p:sp>
        <p:nvSpPr>
          <p:cNvPr id="6" name="Title 1">
            <a:extLst>
              <a:ext uri="{FF2B5EF4-FFF2-40B4-BE49-F238E27FC236}">
                <a16:creationId xmlns:a16="http://schemas.microsoft.com/office/drawing/2014/main" id="{9D2B73EF-8757-48DA-B4EC-608C6C7D8414}"/>
              </a:ext>
            </a:extLst>
          </p:cNvPr>
          <p:cNvSpPr txBox="1">
            <a:spLocks/>
          </p:cNvSpPr>
          <p:nvPr/>
        </p:nvSpPr>
        <p:spPr bwMode="gray">
          <a:xfrm>
            <a:off x="-12513" y="227970"/>
            <a:ext cx="9144000" cy="830869"/>
          </a:xfrm>
          <a:prstGeom prst="rect">
            <a:avLst/>
          </a:prstGeom>
        </p:spPr>
        <p:txBody>
          <a:bodyPr vert="horz" lIns="68580" tIns="34290" rIns="68580" bIns="34290" rtlCol="0" anchor="b">
            <a:noAutofit/>
          </a:bodyPr>
          <a:lstStyle/>
          <a:p>
            <a:pPr algn="ctr" defTabSz="342884">
              <a:spcBef>
                <a:spcPct val="0"/>
              </a:spcBef>
            </a:pPr>
            <a:r>
              <a:rPr lang="en-US" sz="6600" b="1" dirty="0">
                <a:latin typeface="Book Antiqua" panose="02040602050305030304" pitchFamily="18" charset="0"/>
                <a:ea typeface="+mj-ea"/>
                <a:cs typeface="Calibri" panose="020F0502020204030204" pitchFamily="34" charset="0"/>
              </a:rPr>
              <a:t>Introduction</a:t>
            </a:r>
          </a:p>
        </p:txBody>
      </p:sp>
      <p:sp>
        <p:nvSpPr>
          <p:cNvPr id="4" name="Content Placeholder 2">
            <a:extLst>
              <a:ext uri="{FF2B5EF4-FFF2-40B4-BE49-F238E27FC236}">
                <a16:creationId xmlns:a16="http://schemas.microsoft.com/office/drawing/2014/main" id="{C541AD1E-7ABD-4761-8394-B425C9318A98}"/>
              </a:ext>
            </a:extLst>
          </p:cNvPr>
          <p:cNvSpPr txBox="1">
            <a:spLocks/>
          </p:cNvSpPr>
          <p:nvPr/>
        </p:nvSpPr>
        <p:spPr>
          <a:xfrm>
            <a:off x="-2276" y="1752600"/>
            <a:ext cx="9143999" cy="40386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just">
              <a:buNone/>
            </a:pPr>
            <a:r>
              <a:rPr lang="en-US" sz="2400" b="1" dirty="0">
                <a:solidFill>
                  <a:srgbClr val="000000"/>
                </a:solidFill>
                <a:latin typeface="Book Antiqua" panose="02040602050305030304" pitchFamily="18" charset="0"/>
                <a:cs typeface="Calibri" panose="020F0502020204030204" pitchFamily="34" charset="0"/>
              </a:rPr>
              <a:t>What is Appeal?</a:t>
            </a:r>
          </a:p>
          <a:p>
            <a:pPr marL="0" indent="0" algn="just">
              <a:buNone/>
            </a:pPr>
            <a:r>
              <a:rPr lang="en-US" sz="2400" dirty="0">
                <a:solidFill>
                  <a:srgbClr val="000000"/>
                </a:solidFill>
                <a:latin typeface="Book Antiqua" panose="02040602050305030304" pitchFamily="18" charset="0"/>
                <a:cs typeface="Calibri" panose="020F0502020204030204" pitchFamily="34" charset="0"/>
              </a:rPr>
              <a:t>In Wharton’s law Lexicon- The word ‘appeal’ is defined as the </a:t>
            </a:r>
            <a:r>
              <a:rPr lang="en-US" sz="2400" b="1" dirty="0">
                <a:solidFill>
                  <a:srgbClr val="C00000"/>
                </a:solidFill>
                <a:latin typeface="Book Antiqua" panose="02040602050305030304" pitchFamily="18" charset="0"/>
                <a:cs typeface="Calibri" panose="020F0502020204030204" pitchFamily="34" charset="0"/>
              </a:rPr>
              <a:t>judicial examination of the decision by a higher court of the decision of an inferior court</a:t>
            </a:r>
            <a:r>
              <a:rPr lang="en-US" sz="2400" dirty="0">
                <a:solidFill>
                  <a:srgbClr val="000000"/>
                </a:solidFill>
                <a:latin typeface="Book Antiqua" panose="02040602050305030304" pitchFamily="18" charset="0"/>
                <a:cs typeface="Calibri" panose="020F0502020204030204" pitchFamily="34" charset="0"/>
              </a:rPr>
              <a:t>.</a:t>
            </a:r>
          </a:p>
          <a:p>
            <a:pPr marL="0" indent="0" algn="just">
              <a:buNone/>
            </a:pPr>
            <a:r>
              <a:rPr lang="en-US" sz="2400" dirty="0">
                <a:solidFill>
                  <a:srgbClr val="000000"/>
                </a:solidFill>
                <a:latin typeface="Book Antiqua" panose="02040602050305030304" pitchFamily="18" charset="0"/>
                <a:cs typeface="Calibri" panose="020F0502020204030204" pitchFamily="34" charset="0"/>
              </a:rPr>
              <a:t>It is a remedy provided by the law for getting a decree of lower court or authority corrected when a party to a litigation is aggrieved. </a:t>
            </a:r>
          </a:p>
          <a:p>
            <a:pPr marL="0" indent="0" algn="just">
              <a:buNone/>
            </a:pPr>
            <a:endParaRPr lang="en-US" dirty="0">
              <a:solidFill>
                <a:srgbClr val="000000"/>
              </a:solidFill>
              <a:latin typeface="Calibri" panose="020F0502020204030204" pitchFamily="34" charset="0"/>
              <a:cs typeface="Calibri" panose="020F0502020204030204" pitchFamily="34" charset="0"/>
            </a:endParaRPr>
          </a:p>
          <a:p>
            <a:pPr marL="0" indent="0" algn="just">
              <a:buNone/>
            </a:pPr>
            <a:endParaRPr lang="en-US" dirty="0">
              <a:solidFill>
                <a:srgbClr val="000000"/>
              </a:solidFill>
              <a:latin typeface="Calibri" panose="020F0502020204030204" pitchFamily="34" charset="0"/>
              <a:cs typeface="Calibri" panose="020F0502020204030204" pitchFamily="34" charset="0"/>
            </a:endParaRPr>
          </a:p>
          <a:p>
            <a:pPr marL="0" indent="0" algn="just">
              <a:buNone/>
            </a:pPr>
            <a:endParaRPr lang="en-IN"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7706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20</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152400"/>
            <a:ext cx="5124450" cy="9144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5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Modes of Service </a:t>
            </a:r>
            <a:endParaRPr lang="en-IN" sz="5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C003DBDE-5967-4DBE-9E7D-899AEF4A7A90}"/>
              </a:ext>
            </a:extLst>
          </p:cNvPr>
          <p:cNvSpPr txBox="1">
            <a:spLocks/>
          </p:cNvSpPr>
          <p:nvPr/>
        </p:nvSpPr>
        <p:spPr>
          <a:xfrm>
            <a:off x="0" y="1524000"/>
            <a:ext cx="9143999" cy="48006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342900" lvl="1" indent="-342900" algn="just">
              <a:buClr>
                <a:srgbClr val="FF0000"/>
              </a:buClr>
              <a:buSzPct val="100000"/>
              <a:buFont typeface="Wingdings" panose="05000000000000000000" pitchFamily="2" charset="2"/>
              <a:buChar char="Ø"/>
            </a:pPr>
            <a:r>
              <a:rPr lang="en-US" sz="2100" b="1" u="sng" dirty="0">
                <a:solidFill>
                  <a:srgbClr val="000000"/>
                </a:solidFill>
                <a:latin typeface="Book Antiqua" panose="02040602050305030304" pitchFamily="18" charset="0"/>
                <a:cs typeface="Calibri" panose="020F0502020204030204" pitchFamily="34" charset="0"/>
              </a:rPr>
              <a:t>RAM PRASAD SHARMA VERSUS THE CHIEF COMMISSIONER AND ANOTHER [2020 (11)  TMI 787 – MP HC] – </a:t>
            </a:r>
            <a:r>
              <a:rPr lang="en-US" sz="2100" b="1" u="sng" dirty="0">
                <a:solidFill>
                  <a:srgbClr val="C00000"/>
                </a:solidFill>
                <a:latin typeface="Book Antiqua" panose="02040602050305030304" pitchFamily="18" charset="0"/>
                <a:cs typeface="Calibri" panose="020F0502020204030204" pitchFamily="34" charset="0"/>
              </a:rPr>
              <a:t>GST Regime</a:t>
            </a:r>
          </a:p>
          <a:p>
            <a:pPr marL="342900" lvl="1" indent="-342900" algn="just">
              <a:buClr>
                <a:srgbClr val="FF0000"/>
              </a:buClr>
              <a:buSzPct val="100000"/>
              <a:buFont typeface="Wingdings" panose="05000000000000000000" pitchFamily="2" charset="2"/>
              <a:buChar char="Ø"/>
            </a:pPr>
            <a:r>
              <a:rPr lang="en-US" sz="2100" dirty="0">
                <a:solidFill>
                  <a:srgbClr val="000000"/>
                </a:solidFill>
                <a:latin typeface="Book Antiqua" panose="02040602050305030304" pitchFamily="18" charset="0"/>
                <a:cs typeface="Calibri" panose="020F0502020204030204" pitchFamily="34" charset="0"/>
              </a:rPr>
              <a:t>The State in its reply has provided no material to show that show-cause notice/order No.10 dated 10.06.2020 </a:t>
            </a:r>
            <a:r>
              <a:rPr lang="en-US" sz="2100" b="1" dirty="0">
                <a:solidFill>
                  <a:srgbClr val="C00000"/>
                </a:solidFill>
                <a:latin typeface="Book Antiqua" panose="02040602050305030304" pitchFamily="18" charset="0"/>
                <a:cs typeface="Calibri" panose="020F0502020204030204" pitchFamily="34" charset="0"/>
              </a:rPr>
              <a:t>was uploaded on website of revenue.</a:t>
            </a:r>
          </a:p>
          <a:p>
            <a:pPr algn="just">
              <a:buClr>
                <a:srgbClr val="FF0000"/>
              </a:buClr>
              <a:buSzPct val="100000"/>
              <a:buFont typeface="Wingdings" panose="05000000000000000000" pitchFamily="2" charset="2"/>
              <a:buChar char="Ø"/>
            </a:pPr>
            <a:r>
              <a:rPr lang="en-US" sz="2100" dirty="0">
                <a:solidFill>
                  <a:srgbClr val="000000"/>
                </a:solidFill>
                <a:latin typeface="Book Antiqua" panose="02040602050305030304" pitchFamily="18" charset="0"/>
                <a:cs typeface="Calibri" panose="020F0502020204030204" pitchFamily="34" charset="0"/>
              </a:rPr>
              <a:t>In fact, learned AAG, Shri Mody, fairly </a:t>
            </a:r>
            <a:r>
              <a:rPr lang="en-US" sz="2100" b="1" dirty="0">
                <a:solidFill>
                  <a:srgbClr val="000000"/>
                </a:solidFill>
                <a:latin typeface="Book Antiqua" panose="02040602050305030304" pitchFamily="18" charset="0"/>
                <a:cs typeface="Calibri" panose="020F0502020204030204" pitchFamily="34" charset="0"/>
              </a:rPr>
              <a:t>concedes</a:t>
            </a:r>
            <a:r>
              <a:rPr lang="en-US" sz="2100" dirty="0">
                <a:solidFill>
                  <a:srgbClr val="000000"/>
                </a:solidFill>
                <a:latin typeface="Book Antiqua" panose="02040602050305030304" pitchFamily="18" charset="0"/>
                <a:cs typeface="Calibri" panose="020F0502020204030204" pitchFamily="34" charset="0"/>
              </a:rPr>
              <a:t> that the show-cause notice/order </a:t>
            </a:r>
            <a:r>
              <a:rPr lang="en-US" sz="2100" b="1" dirty="0">
                <a:solidFill>
                  <a:srgbClr val="000000"/>
                </a:solidFill>
                <a:latin typeface="Book Antiqua" panose="02040602050305030304" pitchFamily="18" charset="0"/>
                <a:cs typeface="Calibri" panose="020F0502020204030204" pitchFamily="34" charset="0"/>
              </a:rPr>
              <a:t>was communicated to petitioner by Email and was not uploaded on website of 	the revenue </a:t>
            </a:r>
            <a:r>
              <a:rPr lang="en-US" sz="2100" dirty="0">
                <a:solidFill>
                  <a:srgbClr val="000000"/>
                </a:solidFill>
                <a:latin typeface="Book Antiqua" panose="02040602050305030304" pitchFamily="18" charset="0"/>
                <a:cs typeface="Calibri" panose="020F0502020204030204" pitchFamily="34" charset="0"/>
              </a:rPr>
              <a:t> </a:t>
            </a:r>
          </a:p>
          <a:p>
            <a:pPr algn="just">
              <a:buClr>
                <a:srgbClr val="FF0000"/>
              </a:buClr>
              <a:buSzPct val="100000"/>
              <a:buFont typeface="Wingdings" panose="05000000000000000000" pitchFamily="2" charset="2"/>
              <a:buChar char="Ø"/>
            </a:pPr>
            <a:r>
              <a:rPr lang="en-US" sz="2100" dirty="0">
                <a:solidFill>
                  <a:srgbClr val="000000"/>
                </a:solidFill>
                <a:latin typeface="Book Antiqua" panose="02040602050305030304" pitchFamily="18" charset="0"/>
                <a:cs typeface="Calibri" panose="020F0502020204030204" pitchFamily="34" charset="0"/>
              </a:rPr>
              <a:t>It is trite principle of law that when </a:t>
            </a:r>
            <a:r>
              <a:rPr lang="en-US" sz="2100" b="1" dirty="0">
                <a:solidFill>
                  <a:srgbClr val="C00000"/>
                </a:solidFill>
                <a:latin typeface="Book Antiqua" panose="02040602050305030304" pitchFamily="18" charset="0"/>
                <a:cs typeface="Calibri" panose="020F0502020204030204" pitchFamily="34" charset="0"/>
              </a:rPr>
              <a:t>a particular procedure is prescribed to perform a particular act then all other procedures/modes except 	the one prescribed are excluded.</a:t>
            </a:r>
          </a:p>
          <a:p>
            <a:pPr algn="just">
              <a:buClr>
                <a:srgbClr val="FF0000"/>
              </a:buClr>
              <a:buSzPct val="100000"/>
              <a:buFont typeface="Wingdings" panose="05000000000000000000" pitchFamily="2" charset="2"/>
              <a:buChar char="Ø"/>
            </a:pPr>
            <a:r>
              <a:rPr lang="en-US" sz="2100" dirty="0">
                <a:solidFill>
                  <a:srgbClr val="000000"/>
                </a:solidFill>
                <a:latin typeface="Book Antiqua" panose="02040602050305030304" pitchFamily="18" charset="0"/>
                <a:cs typeface="Calibri" panose="020F0502020204030204" pitchFamily="34" charset="0"/>
              </a:rPr>
              <a:t>This principle becomes all the more stringent when statutorily prescribed as is the case herein.</a:t>
            </a:r>
          </a:p>
          <a:p>
            <a:pPr marL="0" indent="0" algn="just">
              <a:buNone/>
            </a:pPr>
            <a:endParaRPr lang="en-US" dirty="0">
              <a:solidFill>
                <a:srgbClr val="000000"/>
              </a:solidFill>
              <a:latin typeface="Calibri" panose="020F0502020204030204" pitchFamily="34" charset="0"/>
              <a:cs typeface="Calibri" panose="020F0502020204030204" pitchFamily="34" charset="0"/>
            </a:endParaRPr>
          </a:p>
          <a:p>
            <a:pPr marL="0" indent="0" algn="just">
              <a:buNone/>
            </a:pPr>
            <a:endParaRPr lang="en-US" dirty="0">
              <a:solidFill>
                <a:srgbClr val="000000"/>
              </a:solidFill>
              <a:latin typeface="Calibri" panose="020F0502020204030204" pitchFamily="34" charset="0"/>
              <a:cs typeface="Calibri" panose="020F0502020204030204" pitchFamily="34" charset="0"/>
            </a:endParaRPr>
          </a:p>
          <a:p>
            <a:pPr marL="0" indent="0" algn="just">
              <a:buNone/>
            </a:pPr>
            <a:endParaRPr lang="en-IN"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613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21</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152400"/>
            <a:ext cx="4819650" cy="9144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5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Time Limitation </a:t>
            </a:r>
            <a:endParaRPr lang="en-IN" sz="5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5" name="Content Placeholder 2">
            <a:extLst>
              <a:ext uri="{FF2B5EF4-FFF2-40B4-BE49-F238E27FC236}">
                <a16:creationId xmlns:a16="http://schemas.microsoft.com/office/drawing/2014/main" id="{465986F5-1228-4997-AE33-8641717FE317}"/>
              </a:ext>
            </a:extLst>
          </p:cNvPr>
          <p:cNvSpPr txBox="1">
            <a:spLocks/>
          </p:cNvSpPr>
          <p:nvPr/>
        </p:nvSpPr>
        <p:spPr>
          <a:xfrm>
            <a:off x="0" y="1447800"/>
            <a:ext cx="9144000" cy="48006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Ø"/>
            </a:pPr>
            <a:r>
              <a:rPr lang="en-US" sz="2600" dirty="0">
                <a:solidFill>
                  <a:srgbClr val="000000"/>
                </a:solidFill>
                <a:latin typeface="Book Antiqua" panose="02040602050305030304" pitchFamily="18" charset="0"/>
                <a:cs typeface="Calibri" panose="020F0502020204030204" pitchFamily="34" charset="0"/>
              </a:rPr>
              <a:t>Order cannot be issued beyond the time limit mentioned u/s 73(10) and 74(10).</a:t>
            </a:r>
          </a:p>
          <a:p>
            <a:pPr algn="just">
              <a:buClr>
                <a:srgbClr val="FF0000"/>
              </a:buClr>
              <a:buSzPct val="100000"/>
              <a:buFont typeface="Wingdings" panose="05000000000000000000" pitchFamily="2" charset="2"/>
              <a:buChar char="Ø"/>
            </a:pPr>
            <a:r>
              <a:rPr lang="en-US" sz="2600" dirty="0">
                <a:solidFill>
                  <a:srgbClr val="000000"/>
                </a:solidFill>
                <a:latin typeface="Book Antiqua" panose="02040602050305030304" pitchFamily="18" charset="0"/>
                <a:cs typeface="Calibri" panose="020F0502020204030204" pitchFamily="34" charset="0"/>
              </a:rPr>
              <a:t>In view of Section 74 (2), SCN is required to be </a:t>
            </a:r>
            <a:r>
              <a:rPr lang="en-US" sz="2600" b="1" u="sng" dirty="0">
                <a:solidFill>
                  <a:srgbClr val="000000"/>
                </a:solidFill>
                <a:latin typeface="Book Antiqua" panose="02040602050305030304" pitchFamily="18" charset="0"/>
                <a:cs typeface="Calibri" panose="020F0502020204030204" pitchFamily="34" charset="0"/>
              </a:rPr>
              <a:t>issued</a:t>
            </a:r>
            <a:r>
              <a:rPr lang="en-US" sz="2600" dirty="0">
                <a:solidFill>
                  <a:srgbClr val="000000"/>
                </a:solidFill>
                <a:latin typeface="Book Antiqua" panose="02040602050305030304" pitchFamily="18" charset="0"/>
                <a:cs typeface="Calibri" panose="020F0502020204030204" pitchFamily="34" charset="0"/>
              </a:rPr>
              <a:t> at least 6 months prior to the time limit of issuing order which is 5 years from </a:t>
            </a:r>
            <a:r>
              <a:rPr lang="en-US" sz="2600" b="1" u="sng" dirty="0">
                <a:solidFill>
                  <a:srgbClr val="000000"/>
                </a:solidFill>
                <a:latin typeface="Book Antiqua" panose="02040602050305030304" pitchFamily="18" charset="0"/>
                <a:cs typeface="Calibri" panose="020F0502020204030204" pitchFamily="34" charset="0"/>
              </a:rPr>
              <a:t>“DUE DATE”</a:t>
            </a:r>
            <a:r>
              <a:rPr lang="en-US" sz="2600" dirty="0">
                <a:solidFill>
                  <a:srgbClr val="000000"/>
                </a:solidFill>
                <a:latin typeface="Book Antiqua" panose="02040602050305030304" pitchFamily="18" charset="0"/>
                <a:cs typeface="Calibri" panose="020F0502020204030204" pitchFamily="34" charset="0"/>
              </a:rPr>
              <a:t> for furnishing annual return of relevant f/y or date of erroneous refund [i.e. within 4 years 6 months from due date of annual return].</a:t>
            </a:r>
          </a:p>
          <a:p>
            <a:pPr algn="just">
              <a:buClr>
                <a:srgbClr val="FF0000"/>
              </a:buClr>
              <a:buSzPct val="100000"/>
              <a:buFont typeface="Wingdings" panose="05000000000000000000" pitchFamily="2" charset="2"/>
              <a:buChar char="Ø"/>
            </a:pPr>
            <a:r>
              <a:rPr lang="en-US" sz="2600" dirty="0">
                <a:solidFill>
                  <a:srgbClr val="000000"/>
                </a:solidFill>
                <a:latin typeface="Book Antiqua" panose="02040602050305030304" pitchFamily="18" charset="0"/>
                <a:cs typeface="Calibri" panose="020F0502020204030204" pitchFamily="34" charset="0"/>
              </a:rPr>
              <a:t>Annual Return f/y 17-18: 31.01.2020, Order can be passed up to 30.01.2025. Order passed after this date is invalid. </a:t>
            </a:r>
          </a:p>
          <a:p>
            <a:pPr algn="just">
              <a:buClr>
                <a:srgbClr val="FF0000"/>
              </a:buClr>
              <a:buSzPct val="100000"/>
              <a:buFont typeface="Wingdings" panose="05000000000000000000" pitchFamily="2" charset="2"/>
              <a:buChar char="Ø"/>
            </a:pPr>
            <a:r>
              <a:rPr lang="en-US" sz="2600" dirty="0">
                <a:solidFill>
                  <a:srgbClr val="000000"/>
                </a:solidFill>
                <a:latin typeface="Book Antiqua" panose="02040602050305030304" pitchFamily="18" charset="0"/>
                <a:cs typeface="Calibri" panose="020F0502020204030204" pitchFamily="34" charset="0"/>
              </a:rPr>
              <a:t>SCN issued after 31.07.2024 will be time – barred.</a:t>
            </a:r>
          </a:p>
          <a:p>
            <a:pPr marL="0" indent="0" algn="just">
              <a:buNone/>
            </a:pPr>
            <a:endParaRPr lang="en-US" sz="2100" dirty="0">
              <a:solidFill>
                <a:srgbClr val="000000"/>
              </a:solidFill>
              <a:latin typeface="Calibri" panose="020F0502020204030204" pitchFamily="34" charset="0"/>
              <a:cs typeface="Calibri" panose="020F0502020204030204" pitchFamily="34" charset="0"/>
            </a:endParaRPr>
          </a:p>
          <a:p>
            <a:pPr marL="0" indent="0" algn="just">
              <a:buNone/>
            </a:pPr>
            <a:endParaRPr lang="en-US" sz="2100" dirty="0">
              <a:solidFill>
                <a:srgbClr val="000000"/>
              </a:solidFill>
              <a:latin typeface="Calibri" panose="020F0502020204030204" pitchFamily="34" charset="0"/>
              <a:cs typeface="Calibri" panose="020F0502020204030204" pitchFamily="34" charset="0"/>
            </a:endParaRPr>
          </a:p>
          <a:p>
            <a:pPr marL="0" indent="0" algn="just">
              <a:buNone/>
            </a:pPr>
            <a:endParaRPr lang="en-IN" sz="21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64174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22</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230128"/>
            <a:ext cx="6934200" cy="98907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5000" u="sng"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Pre SCN Consultation</a:t>
            </a:r>
            <a:r>
              <a:rPr lang="en-US" sz="5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 </a:t>
            </a:r>
            <a:endParaRPr lang="en-IN" sz="5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5" name="Content Placeholder 2">
            <a:extLst>
              <a:ext uri="{FF2B5EF4-FFF2-40B4-BE49-F238E27FC236}">
                <a16:creationId xmlns:a16="http://schemas.microsoft.com/office/drawing/2014/main" id="{465986F5-1228-4997-AE33-8641717FE317}"/>
              </a:ext>
            </a:extLst>
          </p:cNvPr>
          <p:cNvSpPr txBox="1">
            <a:spLocks/>
          </p:cNvSpPr>
          <p:nvPr/>
        </p:nvSpPr>
        <p:spPr>
          <a:xfrm>
            <a:off x="0" y="1295400"/>
            <a:ext cx="9144000" cy="50292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342900" lvl="1" indent="0" algn="just">
              <a:spcBef>
                <a:spcPts val="1264"/>
              </a:spcBef>
              <a:buClr>
                <a:srgbClr val="FF6034"/>
              </a:buClr>
              <a:buSzPts val="2400"/>
              <a:buNone/>
              <a:tabLst>
                <a:tab pos="636746" algn="l"/>
                <a:tab pos="1445419" algn="l"/>
                <a:tab pos="1949768" algn="l"/>
                <a:tab pos="2301240" algn="l"/>
                <a:tab pos="2664619" algn="l"/>
                <a:tab pos="2925128" algn="l"/>
                <a:tab pos="3713798" algn="l"/>
                <a:tab pos="4962049" algn="l"/>
                <a:tab pos="5622131" algn="l"/>
              </a:tabLst>
            </a:pP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Amadeus	India	Pvt	 Ltd. vs Principal Commissioner, Central Excise, </a:t>
            </a:r>
            <a:r>
              <a:rPr lang="en-US" sz="2400" spc="-4" dirty="0">
                <a:solidFill>
                  <a:schemeClr val="tx1"/>
                </a:solidFill>
                <a:latin typeface="Book Antiqua" panose="02040602050305030304" pitchFamily="18" charset="0"/>
                <a:ea typeface="Georgia" panose="02040502050405020303" pitchFamily="18" charset="0"/>
                <a:cs typeface="Calibri" panose="020F0502020204030204" pitchFamily="34" charset="0"/>
              </a:rPr>
              <a:t>S</a:t>
            </a:r>
            <a:r>
              <a:rPr lang="en-US" sz="2400" spc="8" dirty="0">
                <a:solidFill>
                  <a:schemeClr val="tx1"/>
                </a:solidFill>
                <a:latin typeface="Book Antiqua" panose="02040602050305030304" pitchFamily="18" charset="0"/>
                <a:ea typeface="Georgia" panose="02040502050405020303" pitchFamily="18" charset="0"/>
                <a:cs typeface="Calibri" panose="020F0502020204030204" pitchFamily="34" charset="0"/>
              </a:rPr>
              <a:t>e</a:t>
            </a:r>
            <a:r>
              <a:rPr lang="en-US" sz="2400" spc="-15" dirty="0">
                <a:solidFill>
                  <a:schemeClr val="tx1"/>
                </a:solidFill>
                <a:latin typeface="Book Antiqua" panose="02040602050305030304" pitchFamily="18" charset="0"/>
                <a:ea typeface="Georgia" panose="02040502050405020303" pitchFamily="18" charset="0"/>
                <a:cs typeface="Calibri" panose="020F0502020204030204" pitchFamily="34" charset="0"/>
              </a:rPr>
              <a:t>r</a:t>
            </a:r>
            <a:r>
              <a:rPr lang="en-US" sz="2400" spc="4" dirty="0">
                <a:solidFill>
                  <a:schemeClr val="tx1"/>
                </a:solidFill>
                <a:latin typeface="Book Antiqua" panose="02040602050305030304" pitchFamily="18" charset="0"/>
                <a:ea typeface="Georgia" panose="02040502050405020303" pitchFamily="18" charset="0"/>
                <a:cs typeface="Calibri" panose="020F0502020204030204" pitchFamily="34" charset="0"/>
              </a:rPr>
              <a:t>v</a:t>
            </a:r>
            <a:r>
              <a:rPr lang="en-US" sz="2400" spc="-8" dirty="0">
                <a:solidFill>
                  <a:schemeClr val="tx1"/>
                </a:solidFill>
                <a:latin typeface="Book Antiqua" panose="02040602050305030304" pitchFamily="18" charset="0"/>
                <a:ea typeface="Georgia" panose="02040502050405020303" pitchFamily="18" charset="0"/>
                <a:cs typeface="Calibri" panose="020F0502020204030204" pitchFamily="34" charset="0"/>
              </a:rPr>
              <a:t>ic</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e</a:t>
            </a:r>
            <a:r>
              <a:rPr lang="en-US" sz="2400" spc="19"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T</a:t>
            </a:r>
            <a:r>
              <a:rPr lang="en-US" sz="2400" spc="8" dirty="0">
                <a:solidFill>
                  <a:schemeClr val="tx1"/>
                </a:solidFill>
                <a:latin typeface="Book Antiqua" panose="02040602050305030304" pitchFamily="18" charset="0"/>
                <a:ea typeface="Georgia" panose="02040502050405020303" pitchFamily="18" charset="0"/>
                <a:cs typeface="Calibri" panose="020F0502020204030204" pitchFamily="34" charset="0"/>
              </a:rPr>
              <a:t>a</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x</a:t>
            </a:r>
            <a:r>
              <a:rPr lang="en-US" sz="2400" spc="4"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spc="-8" dirty="0">
                <a:solidFill>
                  <a:schemeClr val="tx1"/>
                </a:solidFill>
                <a:latin typeface="Book Antiqua" panose="02040602050305030304" pitchFamily="18" charset="0"/>
                <a:ea typeface="Georgia" panose="02040502050405020303" pitchFamily="18" charset="0"/>
                <a:cs typeface="Calibri" panose="020F0502020204030204" pitchFamily="34" charset="0"/>
              </a:rPr>
              <a:t>[</a:t>
            </a:r>
            <a:r>
              <a:rPr lang="en-US" sz="2400" b="1" cap="small" dirty="0">
                <a:solidFill>
                  <a:schemeClr val="tx1"/>
                </a:solidFill>
                <a:latin typeface="Book Antiqua" panose="02040602050305030304" pitchFamily="18" charset="0"/>
                <a:ea typeface="Georgia" panose="02040502050405020303" pitchFamily="18" charset="0"/>
                <a:cs typeface="Calibri" panose="020F0502020204030204" pitchFamily="34" charset="0"/>
              </a:rPr>
              <a:t>2</a:t>
            </a:r>
            <a:r>
              <a:rPr lang="en-US" sz="2400" b="1" spc="-8" dirty="0">
                <a:solidFill>
                  <a:schemeClr val="tx1"/>
                </a:solidFill>
                <a:latin typeface="Book Antiqua" panose="02040602050305030304" pitchFamily="18" charset="0"/>
                <a:ea typeface="Georgia" panose="02040502050405020303" pitchFamily="18" charset="0"/>
                <a:cs typeface="Calibri" panose="020F0502020204030204" pitchFamily="34" charset="0"/>
              </a:rPr>
              <a:t>0</a:t>
            </a:r>
            <a:r>
              <a:rPr lang="en-US" sz="2400" b="1" cap="small" dirty="0">
                <a:solidFill>
                  <a:schemeClr val="tx1"/>
                </a:solidFill>
                <a:latin typeface="Book Antiqua" panose="02040602050305030304" pitchFamily="18" charset="0"/>
                <a:ea typeface="Georgia" panose="02040502050405020303" pitchFamily="18" charset="0"/>
                <a:cs typeface="Calibri" panose="020F0502020204030204" pitchFamily="34" charset="0"/>
              </a:rPr>
              <a:t>1</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9</a:t>
            </a:r>
            <a:r>
              <a:rPr lang="en-US" sz="2400" b="1" spc="4"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b="1" spc="-8" dirty="0">
                <a:solidFill>
                  <a:schemeClr val="tx1"/>
                </a:solidFill>
                <a:latin typeface="Book Antiqua" panose="02040602050305030304" pitchFamily="18" charset="0"/>
                <a:ea typeface="Georgia" panose="02040502050405020303" pitchFamily="18" charset="0"/>
                <a:cs typeface="Calibri" panose="020F0502020204030204" pitchFamily="34" charset="0"/>
              </a:rPr>
              <a:t>(</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5)</a:t>
            </a:r>
            <a:r>
              <a:rPr lang="en-US" sz="2400" b="1" spc="4"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T</a:t>
            </a:r>
            <a:r>
              <a:rPr lang="en-US" sz="2400" b="1" spc="-11" dirty="0">
                <a:solidFill>
                  <a:schemeClr val="tx1"/>
                </a:solidFill>
                <a:latin typeface="Book Antiqua" panose="02040602050305030304" pitchFamily="18" charset="0"/>
                <a:ea typeface="Georgia" panose="02040502050405020303" pitchFamily="18" charset="0"/>
                <a:cs typeface="Calibri" panose="020F0502020204030204" pitchFamily="34" charset="0"/>
              </a:rPr>
              <a:t>M</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I</a:t>
            </a:r>
            <a:r>
              <a:rPr lang="en-US" sz="2400" b="1" spc="11"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b="1" spc="-11" dirty="0">
                <a:solidFill>
                  <a:schemeClr val="tx1"/>
                </a:solidFill>
                <a:latin typeface="Book Antiqua" panose="02040602050305030304" pitchFamily="18" charset="0"/>
                <a:ea typeface="Georgia" panose="02040502050405020303" pitchFamily="18" charset="0"/>
                <a:cs typeface="Calibri" panose="020F0502020204030204" pitchFamily="34" charset="0"/>
              </a:rPr>
              <a:t>6</a:t>
            </a:r>
            <a:r>
              <a:rPr lang="en-US" sz="2400" b="1" spc="4" dirty="0">
                <a:solidFill>
                  <a:schemeClr val="tx1"/>
                </a:solidFill>
                <a:latin typeface="Book Antiqua" panose="02040602050305030304" pitchFamily="18" charset="0"/>
                <a:ea typeface="Georgia" panose="02040502050405020303" pitchFamily="18" charset="0"/>
                <a:cs typeface="Calibri" panose="020F0502020204030204" pitchFamily="34" charset="0"/>
              </a:rPr>
              <a:t>6</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9</a:t>
            </a:r>
            <a:r>
              <a:rPr lang="en-US" sz="2400" b="1" spc="-26"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a:t>
            </a:r>
            <a:r>
              <a:rPr lang="en-US" sz="2400" b="1" spc="19"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b="1" spc="-15" dirty="0">
                <a:solidFill>
                  <a:schemeClr val="tx1"/>
                </a:solidFill>
                <a:latin typeface="Book Antiqua" panose="02040602050305030304" pitchFamily="18" charset="0"/>
                <a:ea typeface="Georgia" panose="02040502050405020303" pitchFamily="18" charset="0"/>
                <a:cs typeface="Calibri" panose="020F0502020204030204" pitchFamily="34" charset="0"/>
              </a:rPr>
              <a:t>D</a:t>
            </a:r>
            <a:r>
              <a:rPr lang="en-US" sz="2400" b="1" spc="8" dirty="0">
                <a:solidFill>
                  <a:schemeClr val="tx1"/>
                </a:solidFill>
                <a:latin typeface="Book Antiqua" panose="02040602050305030304" pitchFamily="18" charset="0"/>
                <a:ea typeface="Georgia" panose="02040502050405020303" pitchFamily="18" charset="0"/>
                <a:cs typeface="Calibri" panose="020F0502020204030204" pitchFamily="34" charset="0"/>
              </a:rPr>
              <a:t>e</a:t>
            </a:r>
            <a:r>
              <a:rPr lang="en-US" sz="2400" b="1" spc="4" dirty="0">
                <a:solidFill>
                  <a:schemeClr val="tx1"/>
                </a:solidFill>
                <a:latin typeface="Book Antiqua" panose="02040602050305030304" pitchFamily="18" charset="0"/>
                <a:ea typeface="Georgia" panose="02040502050405020303" pitchFamily="18" charset="0"/>
                <a:cs typeface="Calibri" panose="020F0502020204030204" pitchFamily="34" charset="0"/>
              </a:rPr>
              <a:t>l</a:t>
            </a:r>
            <a:r>
              <a:rPr lang="en-US" sz="2400" b="1" spc="-4" dirty="0">
                <a:solidFill>
                  <a:schemeClr val="tx1"/>
                </a:solidFill>
                <a:latin typeface="Book Antiqua" panose="02040602050305030304" pitchFamily="18" charset="0"/>
                <a:ea typeface="Georgia" panose="02040502050405020303" pitchFamily="18" charset="0"/>
                <a:cs typeface="Calibri" panose="020F0502020204030204" pitchFamily="34" charset="0"/>
              </a:rPr>
              <a:t>h</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i</a:t>
            </a:r>
            <a:r>
              <a:rPr lang="en-US" sz="2400" b="1" spc="-8" dirty="0">
                <a:solidFill>
                  <a:schemeClr val="tx1"/>
                </a:solidFill>
                <a:latin typeface="Book Antiqua" panose="02040602050305030304" pitchFamily="18" charset="0"/>
                <a:ea typeface="Georgia" panose="02040502050405020303" pitchFamily="18" charset="0"/>
                <a:cs typeface="Calibri" panose="020F0502020204030204" pitchFamily="34" charset="0"/>
              </a:rPr>
              <a:t> H</a:t>
            </a:r>
            <a:r>
              <a:rPr lang="en-US" sz="2400" b="1" spc="-4" dirty="0">
                <a:solidFill>
                  <a:schemeClr val="tx1"/>
                </a:solidFill>
                <a:latin typeface="Book Antiqua" panose="02040602050305030304" pitchFamily="18" charset="0"/>
                <a:ea typeface="Georgia" panose="02040502050405020303" pitchFamily="18" charset="0"/>
                <a:cs typeface="Calibri" panose="020F0502020204030204" pitchFamily="34" charset="0"/>
              </a:rPr>
              <a:t>C</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a:t>
            </a:r>
            <a:r>
              <a:rPr lang="en-US" sz="2400" spc="4"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spc="8" dirty="0">
                <a:solidFill>
                  <a:schemeClr val="tx1"/>
                </a:solidFill>
                <a:latin typeface="Book Antiqua" panose="02040602050305030304" pitchFamily="18" charset="0"/>
                <a:ea typeface="Georgia" panose="02040502050405020303" pitchFamily="18" charset="0"/>
                <a:cs typeface="Calibri" panose="020F0502020204030204" pitchFamily="34" charset="0"/>
              </a:rPr>
              <a:t>d</a:t>
            </a:r>
            <a:r>
              <a:rPr lang="en-US" sz="2400" spc="-8" dirty="0">
                <a:solidFill>
                  <a:schemeClr val="tx1"/>
                </a:solidFill>
                <a:latin typeface="Book Antiqua" panose="02040602050305030304" pitchFamily="18" charset="0"/>
                <a:ea typeface="Georgia" panose="02040502050405020303" pitchFamily="18" charset="0"/>
                <a:cs typeface="Calibri" panose="020F0502020204030204" pitchFamily="34" charset="0"/>
              </a:rPr>
              <a:t>a</a:t>
            </a:r>
            <a:r>
              <a:rPr lang="en-US" sz="2400" spc="4" dirty="0">
                <a:solidFill>
                  <a:schemeClr val="tx1"/>
                </a:solidFill>
                <a:latin typeface="Book Antiqua" panose="02040602050305030304" pitchFamily="18" charset="0"/>
                <a:ea typeface="Georgia" panose="02040502050405020303" pitchFamily="18" charset="0"/>
                <a:cs typeface="Calibri" panose="020F0502020204030204" pitchFamily="34" charset="0"/>
              </a:rPr>
              <a:t>t</a:t>
            </a:r>
            <a:r>
              <a:rPr lang="en-US" sz="2400" spc="8" dirty="0">
                <a:solidFill>
                  <a:schemeClr val="tx1"/>
                </a:solidFill>
                <a:latin typeface="Book Antiqua" panose="02040602050305030304" pitchFamily="18" charset="0"/>
                <a:ea typeface="Georgia" panose="02040502050405020303" pitchFamily="18" charset="0"/>
                <a:cs typeface="Calibri" panose="020F0502020204030204" pitchFamily="34" charset="0"/>
              </a:rPr>
              <a:t>e</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d</a:t>
            </a:r>
            <a:r>
              <a:rPr lang="en-US" sz="2400" spc="4"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b="1" spc="-8" dirty="0">
                <a:solidFill>
                  <a:schemeClr val="tx1"/>
                </a:solidFill>
                <a:latin typeface="Book Antiqua" panose="02040602050305030304" pitchFamily="18" charset="0"/>
                <a:ea typeface="Georgia" panose="02040502050405020303" pitchFamily="18" charset="0"/>
                <a:cs typeface="Calibri" panose="020F0502020204030204" pitchFamily="34" charset="0"/>
              </a:rPr>
              <a:t>0</a:t>
            </a:r>
            <a:r>
              <a:rPr lang="en-US" sz="2400" b="1" spc="-11" dirty="0">
                <a:solidFill>
                  <a:schemeClr val="tx1"/>
                </a:solidFill>
                <a:latin typeface="Book Antiqua" panose="02040602050305030304" pitchFamily="18" charset="0"/>
                <a:ea typeface="Georgia" panose="02040502050405020303" pitchFamily="18" charset="0"/>
                <a:cs typeface="Calibri" panose="020F0502020204030204" pitchFamily="34" charset="0"/>
              </a:rPr>
              <a:t>8</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a:t>
            </a:r>
            <a:r>
              <a:rPr lang="en-US" sz="2400" b="1" spc="-8" dirty="0">
                <a:solidFill>
                  <a:schemeClr val="tx1"/>
                </a:solidFill>
                <a:latin typeface="Book Antiqua" panose="02040602050305030304" pitchFamily="18" charset="0"/>
                <a:ea typeface="Georgia" panose="02040502050405020303" pitchFamily="18" charset="0"/>
                <a:cs typeface="Calibri" panose="020F0502020204030204" pitchFamily="34" charset="0"/>
              </a:rPr>
              <a:t>0</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5.</a:t>
            </a:r>
            <a:r>
              <a:rPr lang="en-US" sz="2400" b="1" cap="small" dirty="0">
                <a:solidFill>
                  <a:schemeClr val="tx1"/>
                </a:solidFill>
                <a:latin typeface="Book Antiqua" panose="02040602050305030304" pitchFamily="18" charset="0"/>
                <a:ea typeface="Georgia" panose="02040502050405020303" pitchFamily="18" charset="0"/>
                <a:cs typeface="Calibri" panose="020F0502020204030204" pitchFamily="34" charset="0"/>
              </a:rPr>
              <a:t>2</a:t>
            </a:r>
            <a:r>
              <a:rPr lang="en-US" sz="2400" b="1" spc="-8" dirty="0">
                <a:solidFill>
                  <a:schemeClr val="tx1"/>
                </a:solidFill>
                <a:latin typeface="Book Antiqua" panose="02040602050305030304" pitchFamily="18" charset="0"/>
                <a:ea typeface="Georgia" panose="02040502050405020303" pitchFamily="18" charset="0"/>
                <a:cs typeface="Calibri" panose="020F0502020204030204" pitchFamily="34" charset="0"/>
              </a:rPr>
              <a:t>0</a:t>
            </a:r>
            <a:r>
              <a:rPr lang="en-US" sz="2400" b="1" cap="small" dirty="0">
                <a:solidFill>
                  <a:schemeClr val="tx1"/>
                </a:solidFill>
                <a:latin typeface="Book Antiqua" panose="02040602050305030304" pitchFamily="18" charset="0"/>
                <a:ea typeface="Georgia" panose="02040502050405020303" pitchFamily="18" charset="0"/>
                <a:cs typeface="Calibri" panose="020F0502020204030204" pitchFamily="34" charset="0"/>
              </a:rPr>
              <a:t>1</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9</a:t>
            </a:r>
          </a:p>
          <a:p>
            <a:pPr marL="636270" algn="just">
              <a:buClr>
                <a:srgbClr val="FF0000"/>
              </a:buClr>
              <a:buSzPct val="100000"/>
              <a:buFont typeface="Wingdings" panose="05000000000000000000" pitchFamily="2" charset="2"/>
              <a:buChar char="§"/>
            </a:pP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“18. In the present case, the Court is satisfied that </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it was necessary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in terms of para 5.0 of the Master Circular dt. 10.03.2017 </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for the Respondent to have engaged with the Petitioner in a pre SCN consultation</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 particularly, since ……. neither of the exceptions specified in para 5.0 were attracted ….</a:t>
            </a:r>
          </a:p>
          <a:p>
            <a:pPr marL="636270" algn="just">
              <a:buClr>
                <a:srgbClr val="FF0000"/>
              </a:buClr>
              <a:buSzPct val="100000"/>
              <a:buFont typeface="Wingdings" panose="05000000000000000000" pitchFamily="2" charset="2"/>
              <a:buChar char="§"/>
            </a:pP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19. Accordingly, without expressing any view on the merits of the case of either party ……., </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the Court sets aside the impugned SCN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dated 4th September 2018 and </a:t>
            </a:r>
            <a:r>
              <a:rPr lang="en-US" sz="2400" b="1" dirty="0">
                <a:solidFill>
                  <a:srgbClr val="FF0000"/>
                </a:solidFill>
                <a:latin typeface="Book Antiqua" panose="02040602050305030304" pitchFamily="18" charset="0"/>
                <a:ea typeface="Georgia" panose="02040502050405020303" pitchFamily="18" charset="0"/>
                <a:cs typeface="Calibri" panose="020F0502020204030204" pitchFamily="34" charset="0"/>
              </a:rPr>
              <a:t>relegates the parties to the stage  prior  to  issuance  of  impugned  SCN</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a:t>
            </a:r>
            <a:endParaRPr lang="en-IN" sz="2400" dirty="0">
              <a:solidFill>
                <a:schemeClr val="tx1"/>
              </a:solidFill>
              <a:latin typeface="Book Antiqua" panose="02040602050305030304" pitchFamily="18" charset="0"/>
              <a:ea typeface="Georgia" panose="02040502050405020303" pitchFamily="18" charset="0"/>
              <a:cs typeface="Calibri" panose="020F0502020204030204" pitchFamily="34" charset="0"/>
            </a:endParaRPr>
          </a:p>
          <a:p>
            <a:pPr marL="0" indent="0">
              <a:buNone/>
            </a:pPr>
            <a:endParaRPr lang="en-US" dirty="0">
              <a:solidFill>
                <a:schemeClr val="tx1"/>
              </a:solidFill>
              <a:latin typeface="Calibri" panose="020F0502020204030204" pitchFamily="34" charset="0"/>
              <a:cs typeface="Calibri" panose="020F0502020204030204" pitchFamily="34" charset="0"/>
            </a:endParaRPr>
          </a:p>
          <a:p>
            <a:pPr marL="0" indent="0">
              <a:buNone/>
            </a:pPr>
            <a:endParaRPr lang="en-US" dirty="0">
              <a:solidFill>
                <a:schemeClr val="tx1"/>
              </a:solidFill>
              <a:latin typeface="Calibri" panose="020F0502020204030204" pitchFamily="34" charset="0"/>
              <a:cs typeface="Calibri" panose="020F0502020204030204" pitchFamily="34" charset="0"/>
            </a:endParaRPr>
          </a:p>
          <a:p>
            <a:pPr marL="0" indent="0">
              <a:buNone/>
            </a:pPr>
            <a:endParaRPr lang="en-IN"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8843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23</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228600" y="76200"/>
            <a:ext cx="8305800" cy="1143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Order traversing beyond SCN </a:t>
            </a:r>
            <a:endParaRPr lang="en-IN" sz="4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4293" y="1752600"/>
            <a:ext cx="9144000" cy="45720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Font typeface="Wingdings" panose="05000000000000000000" pitchFamily="2" charset="2"/>
              <a:buChar char="v"/>
            </a:pPr>
            <a:r>
              <a:rPr lang="en-US" sz="2400" dirty="0">
                <a:solidFill>
                  <a:srgbClr val="000000"/>
                </a:solidFill>
                <a:latin typeface="Book Antiqua" panose="02040602050305030304" pitchFamily="18" charset="0"/>
                <a:cs typeface="Calibri" panose="020F0502020204030204" pitchFamily="34" charset="0"/>
              </a:rPr>
              <a:t>The adjudicating authority has to pass his order within the parameter of the allegations levelled in the show cause notice.</a:t>
            </a:r>
          </a:p>
          <a:p>
            <a:pPr algn="just">
              <a:buClr>
                <a:srgbClr val="FF0000"/>
              </a:buClr>
              <a:buFont typeface="Wingdings" panose="05000000000000000000" pitchFamily="2" charset="2"/>
              <a:buChar char="v"/>
            </a:pPr>
            <a:r>
              <a:rPr lang="en-US" sz="2400" dirty="0">
                <a:solidFill>
                  <a:srgbClr val="000000"/>
                </a:solidFill>
                <a:latin typeface="Book Antiqua" panose="02040602050305030304" pitchFamily="18" charset="0"/>
                <a:cs typeface="Calibri" panose="020F0502020204030204" pitchFamily="34" charset="0"/>
              </a:rPr>
              <a:t>In the case of </a:t>
            </a:r>
            <a:r>
              <a:rPr lang="en-US" sz="2400" u="sng" dirty="0">
                <a:solidFill>
                  <a:srgbClr val="000000"/>
                </a:solidFill>
                <a:latin typeface="Book Antiqua" panose="02040602050305030304" pitchFamily="18" charset="0"/>
                <a:cs typeface="Calibri" panose="020F0502020204030204" pitchFamily="34" charset="0"/>
              </a:rPr>
              <a:t>Commissioner of Customs, Mumbai v. Toyo Engineering India Ltd. [(2006) 7 SCC 592]</a:t>
            </a:r>
            <a:r>
              <a:rPr lang="en-US" sz="2400" dirty="0">
                <a:solidFill>
                  <a:srgbClr val="000000"/>
                </a:solidFill>
                <a:latin typeface="Book Antiqua" panose="02040602050305030304" pitchFamily="18" charset="0"/>
                <a:cs typeface="Calibri" panose="020F0502020204030204" pitchFamily="34" charset="0"/>
              </a:rPr>
              <a:t>, the apex court while delivering judgment under para 16 held that, the department cannot travel beyond the scope of the show cause notice.</a:t>
            </a:r>
          </a:p>
          <a:p>
            <a:pPr algn="just">
              <a:buClr>
                <a:srgbClr val="FF0000"/>
              </a:buClr>
              <a:buFont typeface="Wingdings" panose="05000000000000000000" pitchFamily="2" charset="2"/>
              <a:buChar char="v"/>
            </a:pPr>
            <a:r>
              <a:rPr lang="en-GB" sz="2400" b="1" u="sng" dirty="0">
                <a:solidFill>
                  <a:srgbClr val="FF0000"/>
                </a:solidFill>
                <a:latin typeface="Book Antiqua" panose="02040602050305030304" pitchFamily="18" charset="0"/>
                <a:cs typeface="Calibri" panose="020F0502020204030204" pitchFamily="34" charset="0"/>
              </a:rPr>
              <a:t>Section 75(7)</a:t>
            </a:r>
            <a:r>
              <a:rPr lang="en-GB" sz="2400" dirty="0">
                <a:solidFill>
                  <a:srgbClr val="000000"/>
                </a:solidFill>
                <a:latin typeface="Book Antiqua" panose="02040602050305030304" pitchFamily="18" charset="0"/>
                <a:cs typeface="Calibri" panose="020F0502020204030204" pitchFamily="34" charset="0"/>
              </a:rPr>
              <a:t> The amount of tax, interest and penalty demanded in the order shall not be in excess of the amount specified in the notice and no demand shall be confirmed on the grounds other than the grounds specified in the notice.</a:t>
            </a:r>
          </a:p>
          <a:p>
            <a:pPr algn="just">
              <a:buFont typeface="Wingdings" panose="05000000000000000000" pitchFamily="2" charset="2"/>
              <a:buChar char="Ø"/>
            </a:pPr>
            <a:endParaRPr lang="en-GB" sz="2200" dirty="0">
              <a:solidFill>
                <a:srgbClr val="000000"/>
              </a:solidFill>
              <a:latin typeface="Book Antiqua" panose="02040602050305030304" pitchFamily="18" charset="0"/>
              <a:cs typeface="Calibri" panose="020F0502020204030204" pitchFamily="34" charset="0"/>
            </a:endParaRPr>
          </a:p>
          <a:p>
            <a:pPr algn="just">
              <a:buFont typeface="Wingdings" panose="05000000000000000000" pitchFamily="2" charset="2"/>
              <a:buChar char="Ø"/>
            </a:pPr>
            <a:endParaRPr lang="en-US" sz="2200" dirty="0">
              <a:solidFill>
                <a:srgbClr val="000000"/>
              </a:solidFill>
              <a:latin typeface="Book Antiqua" panose="02040602050305030304" pitchFamily="18" charset="0"/>
              <a:cs typeface="Calibri" panose="020F0502020204030204" pitchFamily="34" charset="0"/>
            </a:endParaRPr>
          </a:p>
          <a:p>
            <a:pPr marL="0" indent="0" algn="just">
              <a:buNone/>
            </a:pPr>
            <a:endParaRPr lang="en-US" sz="2200" dirty="0">
              <a:solidFill>
                <a:srgbClr val="000000"/>
              </a:solidFill>
              <a:latin typeface="Calibri" panose="020F0502020204030204" pitchFamily="34" charset="0"/>
              <a:cs typeface="Calibri" panose="020F0502020204030204" pitchFamily="34" charset="0"/>
            </a:endParaRPr>
          </a:p>
          <a:p>
            <a:pPr marL="0" indent="0" algn="just">
              <a:buNone/>
            </a:pPr>
            <a:endParaRPr lang="en-IN" sz="2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32893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24</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228600"/>
            <a:ext cx="5040254" cy="57028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 sz="4000" b="1" dirty="0">
                <a:solidFill>
                  <a:schemeClr val="tx1"/>
                </a:solidFill>
                <a:latin typeface="Book Antiqua" panose="02040602050305030304" pitchFamily="18" charset="0"/>
                <a:cs typeface="Calibri" panose="020F0502020204030204" pitchFamily="34" charset="0"/>
              </a:rPr>
              <a:t>ACTUAL DEFAULT</a:t>
            </a:r>
            <a:endParaRPr lang="en-IN" sz="40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0" y="1066800"/>
            <a:ext cx="9144000" cy="52578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spcBef>
                <a:spcPts val="0"/>
              </a:spcBef>
              <a:buClr>
                <a:srgbClr val="FF0000"/>
              </a:buClr>
              <a:buSzPts val="2400"/>
              <a:buFont typeface="Wingdings" panose="05000000000000000000" pitchFamily="2" charset="2"/>
              <a:buChar char="v"/>
            </a:pPr>
            <a:r>
              <a:rPr lang="en-US" sz="2600" dirty="0">
                <a:ln w="0"/>
                <a:solidFill>
                  <a:schemeClr val="tx1">
                    <a:lumMod val="95000"/>
                    <a:lumOff val="5000"/>
                  </a:schemeClr>
                </a:solidFill>
                <a:effectLst>
                  <a:outerShdw blurRad="38100" dist="25400" dir="5400000" algn="ctr" rotWithShape="0">
                    <a:srgbClr val="6E747A">
                      <a:alpha val="43000"/>
                    </a:srgbClr>
                  </a:outerShdw>
                </a:effectLst>
                <a:latin typeface="Book Antiqua" panose="02040602050305030304" pitchFamily="18" charset="0"/>
                <a:ea typeface="Ebrima" panose="02000000000000000000" pitchFamily="2" charset="0"/>
                <a:cs typeface="Calibri" panose="020F0502020204030204" pitchFamily="34" charset="0"/>
              </a:rPr>
              <a:t>Pay amount of tax and interest within 30 days of issuance of SCN and penalty will be waived [Section 73 (8)]</a:t>
            </a:r>
          </a:p>
          <a:p>
            <a:pPr marL="419098" algn="just">
              <a:spcBef>
                <a:spcPts val="0"/>
              </a:spcBef>
              <a:buSzPts val="2400"/>
              <a:buFont typeface="Wingdings" panose="05000000000000000000" pitchFamily="2" charset="2"/>
              <a:buChar char="v"/>
            </a:pPr>
            <a:endParaRPr lang="en-US" sz="2600" dirty="0">
              <a:ln w="0"/>
              <a:solidFill>
                <a:schemeClr val="tx1">
                  <a:lumMod val="95000"/>
                  <a:lumOff val="5000"/>
                </a:schemeClr>
              </a:solidFill>
              <a:effectLst>
                <a:outerShdw blurRad="38100" dist="25400" dir="5400000" algn="ctr" rotWithShape="0">
                  <a:srgbClr val="6E747A">
                    <a:alpha val="43000"/>
                  </a:srgbClr>
                </a:outerShdw>
              </a:effectLst>
              <a:latin typeface="Book Antiqua" panose="02040602050305030304" pitchFamily="18" charset="0"/>
              <a:ea typeface="Ebrima" panose="02000000000000000000" pitchFamily="2" charset="0"/>
              <a:cs typeface="Calibri" panose="020F0502020204030204" pitchFamily="34" charset="0"/>
            </a:endParaRPr>
          </a:p>
          <a:p>
            <a:pPr algn="just">
              <a:spcBef>
                <a:spcPts val="0"/>
              </a:spcBef>
              <a:buClr>
                <a:srgbClr val="FF0000"/>
              </a:buClr>
              <a:buSzPts val="2400"/>
              <a:buFont typeface="Wingdings" panose="05000000000000000000" pitchFamily="2" charset="2"/>
              <a:buChar char="v"/>
            </a:pPr>
            <a:r>
              <a:rPr lang="en-US" sz="2600" dirty="0">
                <a:ln w="0"/>
                <a:solidFill>
                  <a:schemeClr val="tx1">
                    <a:lumMod val="95000"/>
                    <a:lumOff val="5000"/>
                  </a:schemeClr>
                </a:solidFill>
                <a:effectLst>
                  <a:outerShdw blurRad="38100" dist="25400" dir="5400000" algn="ctr" rotWithShape="0">
                    <a:srgbClr val="6E747A">
                      <a:alpha val="43000"/>
                    </a:srgbClr>
                  </a:outerShdw>
                </a:effectLst>
                <a:latin typeface="Book Antiqua" panose="02040602050305030304" pitchFamily="18" charset="0"/>
                <a:ea typeface="Ebrima" panose="02000000000000000000" pitchFamily="2" charset="0"/>
                <a:cs typeface="Calibri" panose="020F0502020204030204" pitchFamily="34" charset="0"/>
              </a:rPr>
              <a:t>Pay amount of tax, interest and penalty (equal to 25% of tax),  within 30 days of issuance of SCN [Section 74(8)] </a:t>
            </a:r>
          </a:p>
          <a:p>
            <a:pPr indent="-457189" algn="just">
              <a:spcBef>
                <a:spcPts val="0"/>
              </a:spcBef>
              <a:buSzPts val="2400"/>
              <a:buFont typeface="Wingdings" panose="05000000000000000000" pitchFamily="2" charset="2"/>
              <a:buChar char="v"/>
            </a:pPr>
            <a:endParaRPr lang="en-US" sz="2600" dirty="0">
              <a:ln w="0"/>
              <a:solidFill>
                <a:schemeClr val="tx1">
                  <a:lumMod val="95000"/>
                  <a:lumOff val="5000"/>
                </a:schemeClr>
              </a:solidFill>
              <a:effectLst>
                <a:outerShdw blurRad="38100" dist="25400" dir="5400000" algn="ctr" rotWithShape="0">
                  <a:srgbClr val="6E747A">
                    <a:alpha val="43000"/>
                  </a:srgbClr>
                </a:outerShdw>
              </a:effectLst>
              <a:latin typeface="Book Antiqua" panose="02040602050305030304" pitchFamily="18" charset="0"/>
              <a:ea typeface="Ebrima" panose="02000000000000000000" pitchFamily="2" charset="0"/>
              <a:cs typeface="Calibri" panose="020F0502020204030204" pitchFamily="34" charset="0"/>
            </a:endParaRPr>
          </a:p>
          <a:p>
            <a:pPr algn="just">
              <a:spcBef>
                <a:spcPts val="0"/>
              </a:spcBef>
              <a:buClr>
                <a:srgbClr val="FF0000"/>
              </a:buClr>
              <a:buSzPts val="2400"/>
              <a:buFont typeface="Wingdings" panose="05000000000000000000" pitchFamily="2" charset="2"/>
              <a:buChar char="v"/>
            </a:pPr>
            <a:r>
              <a:rPr lang="en-US" sz="2600" dirty="0">
                <a:ln w="0"/>
                <a:solidFill>
                  <a:schemeClr val="tx1">
                    <a:lumMod val="95000"/>
                    <a:lumOff val="5000"/>
                  </a:schemeClr>
                </a:solidFill>
                <a:effectLst>
                  <a:outerShdw blurRad="38100" dist="25400" dir="5400000" algn="ctr" rotWithShape="0">
                    <a:srgbClr val="6E747A">
                      <a:alpha val="43000"/>
                    </a:srgbClr>
                  </a:outerShdw>
                </a:effectLst>
                <a:latin typeface="Book Antiqua" panose="02040602050305030304" pitchFamily="18" charset="0"/>
                <a:ea typeface="Ebrima" panose="02000000000000000000" pitchFamily="2" charset="0"/>
                <a:cs typeface="Calibri" panose="020F0502020204030204" pitchFamily="34" charset="0"/>
              </a:rPr>
              <a:t>Where any person served with an order issued under sub-section 74(9) (Adjudication order) pays the tax along with interest payable thereon and a penalty equivalent 50% of such tax within 30 days of communication of the order, all proceedings in respect of the said notice shall be deemed to be concluded. [Section 74(11)]</a:t>
            </a:r>
          </a:p>
          <a:p>
            <a:pPr marL="0" indent="0" algn="just">
              <a:buNone/>
            </a:pPr>
            <a:endParaRPr lang="en-IN" sz="2400" dirty="0">
              <a:ln w="0"/>
              <a:solidFill>
                <a:schemeClr val="tx1"/>
              </a:solidFill>
              <a:effectLst>
                <a:outerShdw blurRad="38100" dist="25400" dir="5400000" algn="ctr" rotWithShape="0">
                  <a:srgbClr val="6E747A">
                    <a:alpha val="43000"/>
                  </a:srgbClr>
                </a:outerShdw>
              </a:effectLst>
              <a:latin typeface="Calibri" panose="020F0502020204030204" pitchFamily="34" charset="0"/>
              <a:ea typeface="Ebrima" panose="02000000000000000000" pitchFamily="2" charset="0"/>
              <a:cs typeface="Calibri" panose="020F0502020204030204" pitchFamily="34" charset="0"/>
            </a:endParaRPr>
          </a:p>
        </p:txBody>
      </p:sp>
    </p:spTree>
    <p:extLst>
      <p:ext uri="{BB962C8B-B14F-4D97-AF65-F5344CB8AC3E}">
        <p14:creationId xmlns:p14="http://schemas.microsoft.com/office/powerpoint/2010/main" val="17342062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83" name="Google Shape;283;p31"/>
          <p:cNvSpPr txBox="1">
            <a:spLocks noGrp="1"/>
          </p:cNvSpPr>
          <p:nvPr>
            <p:ph type="sldNum" idx="12"/>
          </p:nvPr>
        </p:nvSpPr>
        <p:spPr>
          <a:prstGeom prst="rect">
            <a:avLst/>
          </a:prstGeom>
        </p:spPr>
        <p:txBody>
          <a:bodyPr spcFirstLastPara="1" vert="horz" wrap="square" lIns="0" tIns="0" rIns="0" bIns="0" rtlCol="0" anchor="ctr" anchorCtr="0">
            <a:noAutofit/>
          </a:bodyPr>
          <a:lstStyle/>
          <a:p>
            <a:pPr algn="ctr"/>
            <a:fld id="{00000000-1234-1234-1234-123412341234}" type="slidenum">
              <a:rPr lang="en"/>
              <a:pPr algn="ctr"/>
              <a:t>25</a:t>
            </a:fld>
            <a:endParaRPr/>
          </a:p>
        </p:txBody>
      </p:sp>
      <p:graphicFrame>
        <p:nvGraphicFramePr>
          <p:cNvPr id="4" name="Diagram 3">
            <a:extLst>
              <a:ext uri="{FF2B5EF4-FFF2-40B4-BE49-F238E27FC236}">
                <a16:creationId xmlns:a16="http://schemas.microsoft.com/office/drawing/2014/main" id="{AE9747C3-8170-4770-84CC-7DD108732AA4}"/>
              </a:ext>
            </a:extLst>
          </p:cNvPr>
          <p:cNvGraphicFramePr/>
          <p:nvPr>
            <p:extLst>
              <p:ext uri="{D42A27DB-BD31-4B8C-83A1-F6EECF244321}">
                <p14:modId xmlns:p14="http://schemas.microsoft.com/office/powerpoint/2010/main" val="3262093034"/>
              </p:ext>
            </p:extLst>
          </p:nvPr>
        </p:nvGraphicFramePr>
        <p:xfrm>
          <a:off x="76200" y="795576"/>
          <a:ext cx="9067799" cy="55290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175082FF-9DC6-4853-ABCB-CCDC3B683348}"/>
              </a:ext>
            </a:extLst>
          </p:cNvPr>
          <p:cNvSpPr txBox="1"/>
          <p:nvPr/>
        </p:nvSpPr>
        <p:spPr>
          <a:xfrm>
            <a:off x="1" y="210801"/>
            <a:ext cx="9143999" cy="584775"/>
          </a:xfrm>
          <a:prstGeom prst="rect">
            <a:avLst/>
          </a:prstGeom>
          <a:noFill/>
        </p:spPr>
        <p:txBody>
          <a:bodyPr wrap="square" rtlCol="0">
            <a:spAutoFit/>
          </a:bodyPr>
          <a:lstStyle/>
          <a:p>
            <a:r>
              <a:rPr lang="en-US" sz="3200" b="1" dirty="0">
                <a:latin typeface="Book Antiqua" panose="02040602050305030304" pitchFamily="18" charset="0"/>
                <a:cs typeface="Calibri" panose="020F0502020204030204" pitchFamily="34" charset="0"/>
              </a:rPr>
              <a:t>Elements to be checked to identify a valid order </a:t>
            </a:r>
            <a:endParaRPr lang="en-IN" sz="3200" b="1"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1868910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26</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131514"/>
            <a:ext cx="7924800" cy="1143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Principle of Natural Justice </a:t>
            </a:r>
            <a:endParaRPr lang="en-IN"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0" y="1371600"/>
            <a:ext cx="9144000" cy="49530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indent="-457189" algn="just">
              <a:spcBef>
                <a:spcPts val="0"/>
              </a:spcBef>
              <a:buClr>
                <a:srgbClr val="FF0000"/>
              </a:buClr>
              <a:buSzPct val="100000"/>
              <a:buFont typeface="Wingdings" pitchFamily="2" charset="2"/>
              <a:buChar char="v"/>
            </a:pPr>
            <a:r>
              <a:rPr lang="en-US" b="1" dirty="0">
                <a:solidFill>
                  <a:schemeClr val="tx1"/>
                </a:solidFill>
                <a:latin typeface="Book Antiqua" panose="02040602050305030304" pitchFamily="18" charset="0"/>
                <a:cs typeface="Calibri" panose="020F0502020204030204" pitchFamily="34" charset="0"/>
              </a:rPr>
              <a:t>Non-speaking order</a:t>
            </a:r>
          </a:p>
          <a:p>
            <a:pPr marL="914378" lvl="2" indent="-457189" algn="just">
              <a:buClr>
                <a:srgbClr val="FF0000"/>
              </a:buClr>
              <a:buSzPct val="100000"/>
              <a:buFont typeface="Wingdings" pitchFamily="2" charset="2"/>
              <a:buChar char="v"/>
            </a:pPr>
            <a:r>
              <a:rPr lang="en-US" sz="1800" dirty="0">
                <a:solidFill>
                  <a:schemeClr val="tx1"/>
                </a:solidFill>
                <a:latin typeface="Book Antiqua" panose="02040602050305030304" pitchFamily="18" charset="0"/>
                <a:cs typeface="Calibri" panose="020F0502020204030204" pitchFamily="34" charset="0"/>
              </a:rPr>
              <a:t>Submissions of the Appellant not considered</a:t>
            </a:r>
          </a:p>
          <a:p>
            <a:pPr marL="914378" lvl="2" indent="-457189" algn="just">
              <a:buClr>
                <a:srgbClr val="FF0000"/>
              </a:buClr>
              <a:buSzPct val="100000"/>
              <a:buFont typeface="Wingdings" pitchFamily="2" charset="2"/>
              <a:buChar char="v"/>
            </a:pPr>
            <a:r>
              <a:rPr lang="en-US" sz="1800" dirty="0">
                <a:solidFill>
                  <a:schemeClr val="tx1"/>
                </a:solidFill>
                <a:latin typeface="Book Antiqua" panose="02040602050305030304" pitchFamily="18" charset="0"/>
                <a:cs typeface="Calibri" panose="020F0502020204030204" pitchFamily="34" charset="0"/>
              </a:rPr>
              <a:t>Findings not recorded in the order</a:t>
            </a:r>
          </a:p>
          <a:p>
            <a:pPr marL="914378" lvl="2" indent="-457189" algn="just">
              <a:buClr>
                <a:srgbClr val="FF0000"/>
              </a:buClr>
              <a:buSzPct val="100000"/>
              <a:buFont typeface="Wingdings" pitchFamily="2" charset="2"/>
              <a:buChar char="v"/>
            </a:pPr>
            <a:r>
              <a:rPr lang="en-US" sz="1800" dirty="0">
                <a:solidFill>
                  <a:schemeClr val="tx1"/>
                </a:solidFill>
                <a:latin typeface="Book Antiqua" panose="02040602050305030304" pitchFamily="18" charset="0"/>
                <a:cs typeface="Calibri" panose="020F0502020204030204" pitchFamily="34" charset="0"/>
              </a:rPr>
              <a:t>No discussion on the defenses or the case law relied by the appellant</a:t>
            </a:r>
          </a:p>
          <a:p>
            <a:pPr marL="914378" lvl="2" indent="-457189" algn="just">
              <a:buClr>
                <a:srgbClr val="FF0000"/>
              </a:buClr>
              <a:buSzPct val="100000"/>
              <a:buFont typeface="Wingdings" pitchFamily="2" charset="2"/>
              <a:buChar char="v"/>
            </a:pPr>
            <a:r>
              <a:rPr lang="en-US" sz="1800" i="1" dirty="0">
                <a:solidFill>
                  <a:schemeClr val="tx1"/>
                </a:solidFill>
                <a:latin typeface="Book Antiqua" panose="02040602050305030304" pitchFamily="18" charset="0"/>
                <a:cs typeface="Calibri" panose="020F0502020204030204" pitchFamily="34" charset="0"/>
              </a:rPr>
              <a:t>Nemo judex in causa </a:t>
            </a:r>
            <a:r>
              <a:rPr lang="en-US" sz="1800" i="1" dirty="0" err="1">
                <a:solidFill>
                  <a:schemeClr val="tx1"/>
                </a:solidFill>
                <a:latin typeface="Book Antiqua" panose="02040602050305030304" pitchFamily="18" charset="0"/>
                <a:cs typeface="Calibri" panose="020F0502020204030204" pitchFamily="34" charset="0"/>
              </a:rPr>
              <a:t>sua</a:t>
            </a:r>
            <a:r>
              <a:rPr lang="en-US" sz="1800" i="1" dirty="0">
                <a:solidFill>
                  <a:schemeClr val="tx1"/>
                </a:solidFill>
                <a:latin typeface="Book Antiqua" panose="02040602050305030304" pitchFamily="18" charset="0"/>
                <a:cs typeface="Calibri" panose="020F0502020204030204" pitchFamily="34" charset="0"/>
              </a:rPr>
              <a:t> - </a:t>
            </a:r>
            <a:r>
              <a:rPr lang="en-US" sz="1800" dirty="0">
                <a:solidFill>
                  <a:schemeClr val="tx1"/>
                </a:solidFill>
                <a:latin typeface="Book Antiqua" panose="02040602050305030304" pitchFamily="18" charset="0"/>
                <a:cs typeface="Calibri" panose="020F0502020204030204" pitchFamily="34" charset="0"/>
              </a:rPr>
              <a:t>The authority passing the order should be free from bias and prejudice. </a:t>
            </a:r>
            <a:endParaRPr lang="en-US" sz="1800" i="1" dirty="0">
              <a:solidFill>
                <a:schemeClr val="tx1"/>
              </a:solidFill>
              <a:latin typeface="Book Antiqua" panose="02040602050305030304" pitchFamily="18" charset="0"/>
              <a:cs typeface="Calibri" panose="020F0502020204030204" pitchFamily="34" charset="0"/>
            </a:endParaRPr>
          </a:p>
          <a:p>
            <a:pPr marL="914378" lvl="2" indent="-457189" algn="just">
              <a:buClr>
                <a:srgbClr val="FF0000"/>
              </a:buClr>
              <a:buSzPct val="100000"/>
              <a:buFont typeface="Wingdings" pitchFamily="2" charset="2"/>
              <a:buChar char="v"/>
            </a:pPr>
            <a:r>
              <a:rPr lang="en-US" sz="1800" dirty="0">
                <a:solidFill>
                  <a:schemeClr val="tx1"/>
                </a:solidFill>
                <a:latin typeface="Book Antiqua" panose="02040602050305030304" pitchFamily="18" charset="0"/>
                <a:cs typeface="Calibri" panose="020F0502020204030204" pitchFamily="34" charset="0"/>
              </a:rPr>
              <a:t>No one should be judge in his own case</a:t>
            </a:r>
          </a:p>
          <a:p>
            <a:pPr indent="-457189" algn="just">
              <a:spcBef>
                <a:spcPts val="0"/>
              </a:spcBef>
              <a:buClr>
                <a:srgbClr val="FF0000"/>
              </a:buClr>
              <a:buSzPct val="100000"/>
              <a:buFont typeface="Wingdings" pitchFamily="2" charset="2"/>
              <a:buChar char="v"/>
            </a:pPr>
            <a:r>
              <a:rPr lang="en-US" dirty="0">
                <a:solidFill>
                  <a:schemeClr val="tx1"/>
                </a:solidFill>
                <a:latin typeface="Book Antiqua" panose="02040602050305030304" pitchFamily="18" charset="0"/>
                <a:cs typeface="Calibri" panose="020F0502020204030204" pitchFamily="34" charset="0"/>
              </a:rPr>
              <a:t>Principle of </a:t>
            </a:r>
            <a:r>
              <a:rPr lang="en-US" b="1" i="1" dirty="0">
                <a:solidFill>
                  <a:srgbClr val="C00000"/>
                </a:solidFill>
                <a:latin typeface="Book Antiqua" panose="02040602050305030304" pitchFamily="18" charset="0"/>
                <a:cs typeface="Calibri" panose="020F0502020204030204" pitchFamily="34" charset="0"/>
              </a:rPr>
              <a:t>Audi Alteram </a:t>
            </a:r>
            <a:r>
              <a:rPr lang="en-US" b="1" i="1" dirty="0" err="1">
                <a:solidFill>
                  <a:srgbClr val="C00000"/>
                </a:solidFill>
                <a:latin typeface="Book Antiqua" panose="02040602050305030304" pitchFamily="18" charset="0"/>
                <a:cs typeface="Calibri" panose="020F0502020204030204" pitchFamily="34" charset="0"/>
              </a:rPr>
              <a:t>Partemi</a:t>
            </a:r>
            <a:r>
              <a:rPr lang="en-US" b="1" i="1" dirty="0">
                <a:solidFill>
                  <a:srgbClr val="C00000"/>
                </a:solidFill>
                <a:latin typeface="Book Antiqua" panose="02040602050305030304" pitchFamily="18" charset="0"/>
                <a:cs typeface="Calibri" panose="020F0502020204030204" pitchFamily="34" charset="0"/>
              </a:rPr>
              <a:t> – No body should be condemned unheard</a:t>
            </a:r>
          </a:p>
          <a:p>
            <a:pPr indent="-457189" algn="just">
              <a:spcBef>
                <a:spcPts val="0"/>
              </a:spcBef>
              <a:buSzPts val="2400"/>
              <a:buFont typeface="Wingdings" pitchFamily="2" charset="2"/>
              <a:buChar char="v"/>
            </a:pPr>
            <a:endParaRPr lang="en-US" i="1" dirty="0">
              <a:solidFill>
                <a:schemeClr val="tx1"/>
              </a:solidFill>
              <a:latin typeface="Book Antiqua" panose="02040602050305030304" pitchFamily="18" charset="0"/>
              <a:cs typeface="Calibri" panose="020F0502020204030204" pitchFamily="34" charset="0"/>
            </a:endParaRPr>
          </a:p>
          <a:p>
            <a:pPr indent="-457189" algn="just">
              <a:spcBef>
                <a:spcPts val="0"/>
              </a:spcBef>
              <a:buClr>
                <a:srgbClr val="FF0000"/>
              </a:buClr>
              <a:buSzPct val="98000"/>
              <a:buFont typeface="Wingdings" pitchFamily="2" charset="2"/>
              <a:buChar char="v"/>
            </a:pPr>
            <a:r>
              <a:rPr lang="en-US" dirty="0">
                <a:solidFill>
                  <a:schemeClr val="tx1"/>
                </a:solidFill>
                <a:latin typeface="Book Antiqua" panose="02040602050305030304" pitchFamily="18" charset="0"/>
                <a:cs typeface="Calibri" panose="020F0502020204030204" pitchFamily="34" charset="0"/>
              </a:rPr>
              <a:t>Before passing any order, an </a:t>
            </a:r>
            <a:r>
              <a:rPr lang="en-US" b="1" dirty="0">
                <a:solidFill>
                  <a:schemeClr val="tx1"/>
                </a:solidFill>
                <a:latin typeface="Book Antiqua" panose="02040602050305030304" pitchFamily="18" charset="0"/>
                <a:cs typeface="Calibri" panose="020F0502020204030204" pitchFamily="34" charset="0"/>
              </a:rPr>
              <a:t>Opportunity of personal hearing </a:t>
            </a:r>
            <a:r>
              <a:rPr lang="en-US" dirty="0">
                <a:solidFill>
                  <a:schemeClr val="tx1"/>
                </a:solidFill>
                <a:latin typeface="Book Antiqua" panose="02040602050305030304" pitchFamily="18" charset="0"/>
                <a:cs typeface="Calibri" panose="020F0502020204030204" pitchFamily="34" charset="0"/>
              </a:rPr>
              <a:t>should be granted to the person aggrieved as provided in law.</a:t>
            </a:r>
          </a:p>
          <a:p>
            <a:pPr marL="0" indent="0" algn="just">
              <a:spcBef>
                <a:spcPts val="0"/>
              </a:spcBef>
              <a:buClr>
                <a:srgbClr val="FF0000"/>
              </a:buClr>
              <a:buSzPts val="2400"/>
              <a:buNone/>
            </a:pPr>
            <a:endParaRPr lang="en-US" dirty="0">
              <a:solidFill>
                <a:schemeClr val="tx1"/>
              </a:solidFill>
              <a:latin typeface="Book Antiqua" panose="02040602050305030304" pitchFamily="18" charset="0"/>
              <a:cs typeface="Calibri" panose="020F0502020204030204" pitchFamily="34" charset="0"/>
            </a:endParaRPr>
          </a:p>
          <a:p>
            <a:pPr indent="-457189" algn="just">
              <a:spcBef>
                <a:spcPts val="0"/>
              </a:spcBef>
              <a:buClr>
                <a:srgbClr val="FF0000"/>
              </a:buClr>
              <a:buSzPct val="100000"/>
              <a:buFont typeface="Wingdings" pitchFamily="2" charset="2"/>
              <a:buChar char="v"/>
            </a:pPr>
            <a:r>
              <a:rPr lang="en-GB" b="1" u="sng" dirty="0">
                <a:solidFill>
                  <a:srgbClr val="FF0000"/>
                </a:solidFill>
                <a:latin typeface="Book Antiqua" panose="02040602050305030304" pitchFamily="18" charset="0"/>
                <a:cs typeface="Calibri" panose="020F0502020204030204" pitchFamily="34" charset="0"/>
              </a:rPr>
              <a:t>Section 75(4)</a:t>
            </a:r>
            <a:r>
              <a:rPr lang="en-GB" dirty="0">
                <a:solidFill>
                  <a:schemeClr val="tx1"/>
                </a:solidFill>
                <a:latin typeface="Book Antiqua" panose="02040602050305030304" pitchFamily="18" charset="0"/>
                <a:cs typeface="Calibri" panose="020F0502020204030204" pitchFamily="34" charset="0"/>
              </a:rPr>
              <a:t> An opportunity of hearing shall be granted where a request is received in writing from the person chargeable with tax or penalty, </a:t>
            </a:r>
            <a:r>
              <a:rPr lang="en-GB" b="1" u="sng" dirty="0">
                <a:solidFill>
                  <a:srgbClr val="FF0000"/>
                </a:solidFill>
                <a:latin typeface="Book Antiqua" panose="02040602050305030304" pitchFamily="18" charset="0"/>
                <a:cs typeface="Calibri" panose="020F0502020204030204" pitchFamily="34" charset="0"/>
              </a:rPr>
              <a:t>or where any adverse decision is contemplated against such person.</a:t>
            </a:r>
          </a:p>
          <a:p>
            <a:pPr indent="-457189" algn="just">
              <a:spcBef>
                <a:spcPts val="0"/>
              </a:spcBef>
              <a:buClr>
                <a:srgbClr val="FF0000"/>
              </a:buClr>
              <a:buSzPts val="2400"/>
              <a:buFont typeface="Wingdings" pitchFamily="2" charset="2"/>
              <a:buChar char="v"/>
            </a:pPr>
            <a:endParaRPr lang="en-GB" dirty="0">
              <a:solidFill>
                <a:schemeClr val="tx1"/>
              </a:solidFill>
              <a:latin typeface="Book Antiqua" panose="02040602050305030304" pitchFamily="18" charset="0"/>
              <a:cs typeface="Calibri" panose="020F0502020204030204" pitchFamily="34" charset="0"/>
            </a:endParaRPr>
          </a:p>
          <a:p>
            <a:pPr indent="-457189" algn="just">
              <a:spcBef>
                <a:spcPts val="0"/>
              </a:spcBef>
              <a:buClr>
                <a:srgbClr val="FF0000"/>
              </a:buClr>
              <a:buSzPts val="2400"/>
              <a:buFont typeface="Wingdings" pitchFamily="2" charset="2"/>
              <a:buChar char="v"/>
            </a:pPr>
            <a:endParaRPr lang="en-US" dirty="0">
              <a:solidFill>
                <a:schemeClr val="tx1"/>
              </a:solidFill>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12674574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27</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187614"/>
            <a:ext cx="5673437" cy="65058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Non – Speaking Order</a:t>
            </a:r>
            <a:endParaRPr lang="en-IN"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0" y="838200"/>
            <a:ext cx="9144000" cy="5621586"/>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indent="-457189" algn="just">
              <a:spcBef>
                <a:spcPts val="0"/>
              </a:spcBef>
              <a:buClr>
                <a:srgbClr val="FF0000"/>
              </a:buClr>
              <a:buSzPts val="2400"/>
              <a:buFont typeface="Wingdings" pitchFamily="2" charset="2"/>
              <a:buChar char="v"/>
            </a:pPr>
            <a:r>
              <a:rPr lang="en-US" sz="2400" dirty="0">
                <a:solidFill>
                  <a:schemeClr val="tx1">
                    <a:lumMod val="95000"/>
                    <a:lumOff val="5000"/>
                  </a:schemeClr>
                </a:solidFill>
                <a:latin typeface="Book Antiqua" panose="02040602050305030304" pitchFamily="18" charset="0"/>
                <a:cs typeface="Calibri" panose="020F0502020204030204" pitchFamily="34" charset="0"/>
              </a:rPr>
              <a:t>Non- Speaking orders are</a:t>
            </a:r>
            <a:r>
              <a:rPr lang="en-US" sz="2400" dirty="0">
                <a:latin typeface="Book Antiqua" panose="02040602050305030304" pitchFamily="18" charset="0"/>
                <a:cs typeface="Calibri" panose="020F0502020204030204" pitchFamily="34" charset="0"/>
              </a:rPr>
              <a:t> </a:t>
            </a:r>
            <a:r>
              <a:rPr lang="en-US" sz="2400" b="1" dirty="0">
                <a:solidFill>
                  <a:srgbClr val="C00000"/>
                </a:solidFill>
                <a:latin typeface="Book Antiqua" panose="02040602050305030304" pitchFamily="18" charset="0"/>
                <a:cs typeface="Calibri" panose="020F0502020204030204" pitchFamily="34" charset="0"/>
              </a:rPr>
              <a:t>not valid in the eyes of law. </a:t>
            </a:r>
          </a:p>
          <a:p>
            <a:pPr indent="-457189" algn="just">
              <a:spcBef>
                <a:spcPts val="0"/>
              </a:spcBef>
              <a:buSzPts val="2400"/>
              <a:buFont typeface="Wingdings" pitchFamily="2" charset="2"/>
              <a:buChar char="v"/>
            </a:pPr>
            <a:endParaRPr lang="en-US" sz="2400" dirty="0">
              <a:latin typeface="Book Antiqua" panose="02040602050305030304" pitchFamily="18" charset="0"/>
              <a:cs typeface="Calibri" panose="020F0502020204030204" pitchFamily="34" charset="0"/>
            </a:endParaRPr>
          </a:p>
          <a:p>
            <a:pPr indent="-457189" algn="just">
              <a:spcBef>
                <a:spcPts val="0"/>
              </a:spcBef>
              <a:buClr>
                <a:srgbClr val="FF0000"/>
              </a:buClr>
              <a:buSzPts val="2400"/>
              <a:buFont typeface="Wingdings" pitchFamily="2" charset="2"/>
              <a:buChar char="v"/>
            </a:pPr>
            <a:r>
              <a:rPr lang="en-US" sz="2400" b="1" dirty="0">
                <a:solidFill>
                  <a:srgbClr val="C00000"/>
                </a:solidFill>
                <a:latin typeface="Book Antiqua" panose="02040602050305030304" pitchFamily="18" charset="0"/>
                <a:cs typeface="Calibri" panose="020F0502020204030204" pitchFamily="34" charset="0"/>
              </a:rPr>
              <a:t>All submissions of the Appellant</a:t>
            </a:r>
            <a:r>
              <a:rPr lang="en-US" sz="2400" dirty="0">
                <a:latin typeface="Book Antiqua" panose="02040602050305030304" pitchFamily="18" charset="0"/>
                <a:cs typeface="Calibri" panose="020F0502020204030204" pitchFamily="34" charset="0"/>
              </a:rPr>
              <a:t>, </a:t>
            </a:r>
            <a:r>
              <a:rPr lang="en-US" sz="2400" dirty="0">
                <a:solidFill>
                  <a:srgbClr val="C00000"/>
                </a:solidFill>
                <a:latin typeface="Book Antiqua" panose="02040602050305030304" pitchFamily="18" charset="0"/>
                <a:cs typeface="Calibri" panose="020F0502020204030204" pitchFamily="34" charset="0"/>
              </a:rPr>
              <a:t>documentary evidences submitted should be considered.</a:t>
            </a:r>
          </a:p>
          <a:p>
            <a:pPr marL="0" indent="0" algn="just">
              <a:spcBef>
                <a:spcPts val="0"/>
              </a:spcBef>
              <a:buClr>
                <a:srgbClr val="FF0000"/>
              </a:buClr>
              <a:buSzPts val="2400"/>
              <a:buNone/>
            </a:pPr>
            <a:endParaRPr lang="en-US" sz="2400" dirty="0">
              <a:latin typeface="Book Antiqua" panose="02040602050305030304" pitchFamily="18" charset="0"/>
              <a:cs typeface="Calibri" panose="020F0502020204030204" pitchFamily="34" charset="0"/>
            </a:endParaRPr>
          </a:p>
          <a:p>
            <a:pPr indent="-457189" algn="just">
              <a:spcBef>
                <a:spcPts val="0"/>
              </a:spcBef>
              <a:buClr>
                <a:srgbClr val="FF0000"/>
              </a:buClr>
              <a:buSzPts val="2400"/>
              <a:buFont typeface="Wingdings" pitchFamily="2" charset="2"/>
              <a:buChar char="v"/>
            </a:pPr>
            <a:r>
              <a:rPr lang="en-US" sz="2400" dirty="0">
                <a:solidFill>
                  <a:schemeClr val="tx1">
                    <a:lumMod val="95000"/>
                    <a:lumOff val="5000"/>
                  </a:schemeClr>
                </a:solidFill>
                <a:latin typeface="Book Antiqua" panose="02040602050305030304" pitchFamily="18" charset="0"/>
                <a:cs typeface="Calibri" panose="020F0502020204030204" pitchFamily="34" charset="0"/>
              </a:rPr>
              <a:t>The</a:t>
            </a:r>
            <a:r>
              <a:rPr lang="en-US" sz="2400" dirty="0">
                <a:latin typeface="Book Antiqua" panose="02040602050305030304" pitchFamily="18" charset="0"/>
                <a:cs typeface="Calibri" panose="020F0502020204030204" pitchFamily="34" charset="0"/>
              </a:rPr>
              <a:t> </a:t>
            </a:r>
            <a:r>
              <a:rPr lang="en-US" sz="2400" b="1" dirty="0">
                <a:solidFill>
                  <a:srgbClr val="C00000"/>
                </a:solidFill>
                <a:latin typeface="Book Antiqua" panose="02040602050305030304" pitchFamily="18" charset="0"/>
                <a:cs typeface="Calibri" panose="020F0502020204030204" pitchFamily="34" charset="0"/>
              </a:rPr>
              <a:t>order should contain </a:t>
            </a:r>
            <a:r>
              <a:rPr lang="en-US" sz="2400" dirty="0">
                <a:solidFill>
                  <a:schemeClr val="tx1">
                    <a:lumMod val="95000"/>
                    <a:lumOff val="5000"/>
                  </a:schemeClr>
                </a:solidFill>
                <a:latin typeface="Book Antiqua" panose="02040602050305030304" pitchFamily="18" charset="0"/>
                <a:cs typeface="Calibri" panose="020F0502020204030204" pitchFamily="34" charset="0"/>
              </a:rPr>
              <a:t>the</a:t>
            </a:r>
            <a:r>
              <a:rPr lang="en-US" sz="2400" dirty="0">
                <a:latin typeface="Book Antiqua" panose="02040602050305030304" pitchFamily="18" charset="0"/>
                <a:cs typeface="Calibri" panose="020F0502020204030204" pitchFamily="34" charset="0"/>
              </a:rPr>
              <a:t> </a:t>
            </a:r>
            <a:r>
              <a:rPr lang="en-US" sz="2400" b="1" dirty="0">
                <a:solidFill>
                  <a:srgbClr val="C00000"/>
                </a:solidFill>
                <a:latin typeface="Book Antiqua" panose="02040602050305030304" pitchFamily="18" charset="0"/>
                <a:cs typeface="Calibri" panose="020F0502020204030204" pitchFamily="34" charset="0"/>
              </a:rPr>
              <a:t>detailed discussion </a:t>
            </a:r>
            <a:r>
              <a:rPr lang="en-US" sz="2400" dirty="0">
                <a:solidFill>
                  <a:schemeClr val="tx1">
                    <a:lumMod val="95000"/>
                    <a:lumOff val="5000"/>
                  </a:schemeClr>
                </a:solidFill>
                <a:latin typeface="Book Antiqua" panose="02040602050305030304" pitchFamily="18" charset="0"/>
                <a:cs typeface="Calibri" panose="020F0502020204030204" pitchFamily="34" charset="0"/>
              </a:rPr>
              <a:t>of the </a:t>
            </a:r>
            <a:r>
              <a:rPr lang="en-US" sz="2400" b="1" dirty="0">
                <a:solidFill>
                  <a:schemeClr val="tx1">
                    <a:lumMod val="95000"/>
                    <a:lumOff val="5000"/>
                  </a:schemeClr>
                </a:solidFill>
                <a:latin typeface="Book Antiqua" panose="02040602050305030304" pitchFamily="18" charset="0"/>
                <a:cs typeface="Calibri" panose="020F0502020204030204" pitchFamily="34" charset="0"/>
              </a:rPr>
              <a:t>case and the findings </a:t>
            </a:r>
            <a:r>
              <a:rPr lang="en-US" sz="2400" dirty="0">
                <a:solidFill>
                  <a:schemeClr val="tx1">
                    <a:lumMod val="95000"/>
                    <a:lumOff val="5000"/>
                  </a:schemeClr>
                </a:solidFill>
                <a:latin typeface="Book Antiqua" panose="02040602050305030304" pitchFamily="18" charset="0"/>
                <a:cs typeface="Calibri" panose="020F0502020204030204" pitchFamily="34" charset="0"/>
              </a:rPr>
              <a:t>of the authority.</a:t>
            </a:r>
          </a:p>
          <a:p>
            <a:pPr indent="-457189" algn="just">
              <a:spcBef>
                <a:spcPts val="0"/>
              </a:spcBef>
              <a:buSzPts val="2400"/>
              <a:buFont typeface="Wingdings" pitchFamily="2" charset="2"/>
              <a:buChar char="v"/>
            </a:pPr>
            <a:endParaRPr lang="en-US" sz="2400" dirty="0">
              <a:latin typeface="Book Antiqua" panose="02040602050305030304" pitchFamily="18" charset="0"/>
              <a:cs typeface="Calibri" panose="020F0502020204030204" pitchFamily="34" charset="0"/>
            </a:endParaRPr>
          </a:p>
          <a:p>
            <a:pPr indent="-457189" algn="just">
              <a:spcBef>
                <a:spcPts val="0"/>
              </a:spcBef>
              <a:buClr>
                <a:srgbClr val="FF0000"/>
              </a:buClr>
              <a:buSzPts val="2400"/>
              <a:buFont typeface="Wingdings" pitchFamily="2" charset="2"/>
              <a:buChar char="v"/>
            </a:pPr>
            <a:r>
              <a:rPr lang="en-US" sz="2400" dirty="0">
                <a:latin typeface="Book Antiqua" panose="02040602050305030304" pitchFamily="18" charset="0"/>
                <a:cs typeface="Calibri" panose="020F0502020204030204" pitchFamily="34" charset="0"/>
              </a:rPr>
              <a:t>The </a:t>
            </a:r>
            <a:r>
              <a:rPr lang="en-US" sz="2400" b="1" dirty="0">
                <a:solidFill>
                  <a:srgbClr val="C00000"/>
                </a:solidFill>
                <a:latin typeface="Book Antiqua" panose="02040602050305030304" pitchFamily="18" charset="0"/>
                <a:cs typeface="Calibri" panose="020F0502020204030204" pitchFamily="34" charset="0"/>
              </a:rPr>
              <a:t>order be clear on the basis of which it has been passed</a:t>
            </a:r>
            <a:r>
              <a:rPr lang="en-US" sz="2400" dirty="0">
                <a:latin typeface="Book Antiqua" panose="02040602050305030304" pitchFamily="18" charset="0"/>
                <a:cs typeface="Calibri" panose="020F0502020204030204" pitchFamily="34" charset="0"/>
              </a:rPr>
              <a:t>.</a:t>
            </a:r>
          </a:p>
          <a:p>
            <a:pPr indent="-457189" algn="just">
              <a:spcBef>
                <a:spcPts val="0"/>
              </a:spcBef>
              <a:buClr>
                <a:srgbClr val="FF0000"/>
              </a:buClr>
              <a:buSzPts val="2400"/>
              <a:buFont typeface="Wingdings" pitchFamily="2" charset="2"/>
              <a:buChar char="v"/>
            </a:pPr>
            <a:r>
              <a:rPr lang="en-GB" sz="2400" b="1" u="sng" dirty="0">
                <a:solidFill>
                  <a:srgbClr val="C00000"/>
                </a:solidFill>
                <a:latin typeface="Book Antiqua" panose="02040602050305030304" pitchFamily="18" charset="0"/>
                <a:cs typeface="Calibri" panose="020F0502020204030204" pitchFamily="34" charset="0"/>
              </a:rPr>
              <a:t>Section 75 (6)</a:t>
            </a:r>
            <a:r>
              <a:rPr lang="en-GB" sz="2400" u="sng" dirty="0">
                <a:solidFill>
                  <a:schemeClr val="tx1">
                    <a:lumMod val="95000"/>
                    <a:lumOff val="5000"/>
                  </a:schemeClr>
                </a:solidFill>
                <a:latin typeface="Book Antiqua" panose="02040602050305030304" pitchFamily="18" charset="0"/>
                <a:cs typeface="Calibri" panose="020F0502020204030204" pitchFamily="34" charset="0"/>
              </a:rPr>
              <a:t> The proper officer, in his order, shall set out the relevant facts and the basis of his decision</a:t>
            </a:r>
            <a:r>
              <a:rPr lang="en-GB" sz="2400" u="sng" dirty="0">
                <a:latin typeface="Book Antiqua" panose="02040602050305030304" pitchFamily="18" charset="0"/>
                <a:cs typeface="Calibri" panose="020F0502020204030204" pitchFamily="34" charset="0"/>
              </a:rPr>
              <a:t>.</a:t>
            </a:r>
            <a:endParaRPr lang="en-US" sz="2400" u="sng" dirty="0">
              <a:latin typeface="Book Antiqua" panose="02040602050305030304" pitchFamily="18" charset="0"/>
              <a:cs typeface="Calibri" panose="020F0502020204030204" pitchFamily="34" charset="0"/>
            </a:endParaRPr>
          </a:p>
          <a:p>
            <a:pPr indent="-457189" algn="just">
              <a:spcBef>
                <a:spcPts val="0"/>
              </a:spcBef>
              <a:buSzPts val="2400"/>
              <a:buFont typeface="Wingdings" pitchFamily="2" charset="2"/>
              <a:buChar char="v"/>
            </a:pPr>
            <a:endParaRPr lang="en-US" sz="2400" dirty="0">
              <a:latin typeface="Book Antiqua" panose="02040602050305030304" pitchFamily="18" charset="0"/>
              <a:cs typeface="Calibri" panose="020F0502020204030204" pitchFamily="34" charset="0"/>
            </a:endParaRPr>
          </a:p>
          <a:p>
            <a:pPr indent="-457189" algn="just">
              <a:spcBef>
                <a:spcPts val="0"/>
              </a:spcBef>
              <a:buClr>
                <a:srgbClr val="FF0000"/>
              </a:buClr>
              <a:buSzPts val="2400"/>
              <a:buFont typeface="Wingdings" pitchFamily="2" charset="2"/>
              <a:buChar char="v"/>
            </a:pPr>
            <a:r>
              <a:rPr lang="en-US" sz="2400" b="1" dirty="0">
                <a:solidFill>
                  <a:srgbClr val="C00000"/>
                </a:solidFill>
                <a:latin typeface="Book Antiqua" panose="02040602050305030304" pitchFamily="18" charset="0"/>
                <a:cs typeface="Calibri" panose="020F0502020204030204" pitchFamily="34" charset="0"/>
              </a:rPr>
              <a:t>As held in </a:t>
            </a:r>
            <a:r>
              <a:rPr lang="en-US" sz="2400" b="1" i="1" u="sng" dirty="0" err="1">
                <a:solidFill>
                  <a:srgbClr val="C00000"/>
                </a:solidFill>
                <a:latin typeface="Book Antiqua" panose="02040602050305030304" pitchFamily="18" charset="0"/>
                <a:cs typeface="Calibri" panose="020F0502020204030204" pitchFamily="34" charset="0"/>
              </a:rPr>
              <a:t>Kishan</a:t>
            </a:r>
            <a:r>
              <a:rPr lang="en-US" sz="2400" b="1" i="1" u="sng" dirty="0">
                <a:solidFill>
                  <a:srgbClr val="C00000"/>
                </a:solidFill>
                <a:latin typeface="Book Antiqua" panose="02040602050305030304" pitchFamily="18" charset="0"/>
                <a:cs typeface="Calibri" panose="020F0502020204030204" pitchFamily="34" charset="0"/>
              </a:rPr>
              <a:t> Lal v. UOI [1998] 97 Taxman 556 (SC)</a:t>
            </a:r>
            <a:r>
              <a:rPr lang="en-US" sz="2400" b="1" dirty="0">
                <a:solidFill>
                  <a:srgbClr val="C00000"/>
                </a:solidFill>
                <a:latin typeface="Book Antiqua" panose="02040602050305030304" pitchFamily="18" charset="0"/>
                <a:cs typeface="Calibri" panose="020F0502020204030204" pitchFamily="34" charset="0"/>
              </a:rPr>
              <a:t>, a speaking order reduces arbitrariness. A reasoned order speaks for itself.</a:t>
            </a:r>
            <a:r>
              <a:rPr lang="en-US" sz="2000" b="1" dirty="0">
                <a:solidFill>
                  <a:srgbClr val="C00000"/>
                </a:solidFill>
                <a:latin typeface="Book Antiqua" panose="02040602050305030304" pitchFamily="18" charset="0"/>
                <a:cs typeface="Calibri" panose="020F0502020204030204" pitchFamily="34" charset="0"/>
              </a:rPr>
              <a:t> </a:t>
            </a:r>
          </a:p>
          <a:p>
            <a:pPr marL="914378" lvl="2" indent="-457189" algn="just">
              <a:buClr>
                <a:srgbClr val="FF0000"/>
              </a:buClr>
              <a:buSzPts val="2400"/>
              <a:buFont typeface="Wingdings" pitchFamily="2" charset="2"/>
              <a:buChar char="v"/>
            </a:pPr>
            <a:endParaRPr lang="en-US" sz="1800" dirty="0">
              <a:latin typeface="Calibri" panose="020F0502020204030204" pitchFamily="34" charset="0"/>
              <a:cs typeface="Calibri" panose="020F0502020204030204" pitchFamily="34" charset="0"/>
            </a:endParaRPr>
          </a:p>
          <a:p>
            <a:pPr marL="0" indent="0" algn="just">
              <a:buNone/>
            </a:pPr>
            <a:endParaRPr lang="en-IN" sz="21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07216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28</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198445"/>
            <a:ext cx="5673437" cy="74814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Non – Speaking Order</a:t>
            </a:r>
            <a:endParaRPr lang="en-IN"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0" y="1066800"/>
            <a:ext cx="9144000" cy="5392986"/>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198835" indent="-397669" algn="just">
              <a:spcBef>
                <a:spcPts val="0"/>
              </a:spcBef>
              <a:buClr>
                <a:srgbClr val="FF0000"/>
              </a:buClr>
              <a:buSzPts val="2400"/>
              <a:buFont typeface="Wingdings" pitchFamily="2" charset="2"/>
              <a:buChar char="v"/>
            </a:pPr>
            <a:r>
              <a:rPr lang="en-US" sz="2200" dirty="0">
                <a:solidFill>
                  <a:schemeClr val="tx1">
                    <a:lumMod val="95000"/>
                    <a:lumOff val="5000"/>
                  </a:schemeClr>
                </a:solidFill>
                <a:latin typeface="Book Antiqua" panose="02040602050305030304" pitchFamily="18" charset="0"/>
                <a:cs typeface="Calibri" panose="020F0502020204030204" pitchFamily="34" charset="0"/>
              </a:rPr>
              <a:t>In the case of </a:t>
            </a:r>
            <a:r>
              <a:rPr lang="en-US" sz="2200" b="1" u="sng" dirty="0">
                <a:solidFill>
                  <a:schemeClr val="tx1">
                    <a:lumMod val="95000"/>
                    <a:lumOff val="5000"/>
                  </a:schemeClr>
                </a:solidFill>
                <a:latin typeface="Book Antiqua" panose="02040602050305030304" pitchFamily="18" charset="0"/>
                <a:cs typeface="Calibri" panose="020F0502020204030204" pitchFamily="34" charset="0"/>
              </a:rPr>
              <a:t>TATA ENGINEERING &amp; LOCOMOTIVE CO. LTD. VERSUS COLLECTOR OF C. EX., PUNE [2006 (23) E.L.T. 360 (SC)]</a:t>
            </a:r>
            <a:r>
              <a:rPr lang="en-US" sz="2200" b="1" dirty="0">
                <a:solidFill>
                  <a:schemeClr val="tx1">
                    <a:lumMod val="95000"/>
                    <a:lumOff val="5000"/>
                  </a:schemeClr>
                </a:solidFill>
                <a:latin typeface="Book Antiqua" panose="02040602050305030304" pitchFamily="18" charset="0"/>
                <a:cs typeface="Calibri" panose="020F0502020204030204" pitchFamily="34" charset="0"/>
              </a:rPr>
              <a:t>, </a:t>
            </a:r>
            <a:r>
              <a:rPr lang="en-US" sz="2200" dirty="0">
                <a:solidFill>
                  <a:schemeClr val="tx1">
                    <a:lumMod val="95000"/>
                    <a:lumOff val="5000"/>
                  </a:schemeClr>
                </a:solidFill>
                <a:latin typeface="Book Antiqua" panose="02040602050305030304" pitchFamily="18" charset="0"/>
                <a:cs typeface="Calibri" panose="020F0502020204030204" pitchFamily="34" charset="0"/>
              </a:rPr>
              <a:t>the </a:t>
            </a:r>
            <a:r>
              <a:rPr lang="en-US" sz="2200" b="1" dirty="0">
                <a:solidFill>
                  <a:schemeClr val="tx1">
                    <a:lumMod val="95000"/>
                    <a:lumOff val="5000"/>
                  </a:schemeClr>
                </a:solidFill>
                <a:latin typeface="Book Antiqua" panose="02040602050305030304" pitchFamily="18" charset="0"/>
                <a:cs typeface="Calibri" panose="020F0502020204030204" pitchFamily="34" charset="0"/>
              </a:rPr>
              <a:t>Apex Court </a:t>
            </a:r>
            <a:r>
              <a:rPr lang="en-US" sz="2200" dirty="0">
                <a:solidFill>
                  <a:schemeClr val="tx1">
                    <a:lumMod val="95000"/>
                    <a:lumOff val="5000"/>
                  </a:schemeClr>
                </a:solidFill>
                <a:latin typeface="Book Antiqua" panose="02040602050305030304" pitchFamily="18" charset="0"/>
                <a:cs typeface="Calibri" panose="020F0502020204030204" pitchFamily="34" charset="0"/>
              </a:rPr>
              <a:t>held that the </a:t>
            </a:r>
            <a:r>
              <a:rPr lang="en-US" sz="2200" b="1" dirty="0">
                <a:solidFill>
                  <a:srgbClr val="C00000"/>
                </a:solidFill>
                <a:latin typeface="Book Antiqua" panose="02040602050305030304" pitchFamily="18" charset="0"/>
                <a:cs typeface="Calibri" panose="020F0502020204030204" pitchFamily="34" charset="0"/>
              </a:rPr>
              <a:t>tribunal while passing the order has not recorded the findings in detail and therefore set aside the order being cryptic and non-speaking.</a:t>
            </a:r>
          </a:p>
          <a:p>
            <a:pPr indent="-457189" algn="just">
              <a:spcBef>
                <a:spcPts val="0"/>
              </a:spcBef>
              <a:buSzPts val="2400"/>
              <a:buFont typeface="Wingdings" pitchFamily="2" charset="2"/>
              <a:buChar char="v"/>
            </a:pPr>
            <a:endParaRPr lang="en-US" sz="2200" dirty="0">
              <a:latin typeface="Book Antiqua" panose="02040602050305030304" pitchFamily="18" charset="0"/>
              <a:cs typeface="Calibri" panose="020F0502020204030204" pitchFamily="34" charset="0"/>
            </a:endParaRPr>
          </a:p>
          <a:p>
            <a:pPr indent="-457189" algn="just">
              <a:spcBef>
                <a:spcPts val="0"/>
              </a:spcBef>
              <a:buClr>
                <a:srgbClr val="FF0000"/>
              </a:buClr>
              <a:buSzPts val="2400"/>
              <a:buFont typeface="Wingdings" pitchFamily="2" charset="2"/>
              <a:buChar char="v"/>
            </a:pPr>
            <a:r>
              <a:rPr lang="en-US" sz="2200" dirty="0">
                <a:solidFill>
                  <a:schemeClr val="tx1">
                    <a:lumMod val="95000"/>
                    <a:lumOff val="5000"/>
                  </a:schemeClr>
                </a:solidFill>
                <a:latin typeface="Book Antiqua" panose="02040602050305030304" pitchFamily="18" charset="0"/>
                <a:cs typeface="Calibri" panose="020F0502020204030204" pitchFamily="34" charset="0"/>
              </a:rPr>
              <a:t>In </a:t>
            </a:r>
            <a:r>
              <a:rPr lang="en-US" sz="2200" b="1" u="sng" dirty="0">
                <a:solidFill>
                  <a:schemeClr val="tx1">
                    <a:lumMod val="95000"/>
                    <a:lumOff val="5000"/>
                  </a:schemeClr>
                </a:solidFill>
                <a:latin typeface="Book Antiqua" panose="02040602050305030304" pitchFamily="18" charset="0"/>
                <a:cs typeface="Calibri" panose="020F0502020204030204" pitchFamily="34" charset="0"/>
              </a:rPr>
              <a:t>State of Punjab v. </a:t>
            </a:r>
            <a:r>
              <a:rPr lang="en-US" sz="2200" b="1" u="sng" dirty="0" err="1">
                <a:solidFill>
                  <a:schemeClr val="tx1">
                    <a:lumMod val="95000"/>
                    <a:lumOff val="5000"/>
                  </a:schemeClr>
                </a:solidFill>
                <a:latin typeface="Book Antiqua" panose="02040602050305030304" pitchFamily="18" charset="0"/>
                <a:cs typeface="Calibri" panose="020F0502020204030204" pitchFamily="34" charset="0"/>
              </a:rPr>
              <a:t>Bhag</a:t>
            </a:r>
            <a:r>
              <a:rPr lang="en-US" sz="2200" b="1" u="sng" dirty="0">
                <a:solidFill>
                  <a:schemeClr val="tx1">
                    <a:lumMod val="95000"/>
                    <a:lumOff val="5000"/>
                  </a:schemeClr>
                </a:solidFill>
                <a:latin typeface="Book Antiqua" panose="02040602050305030304" pitchFamily="18" charset="0"/>
                <a:cs typeface="Calibri" panose="020F0502020204030204" pitchFamily="34" charset="0"/>
              </a:rPr>
              <a:t> Singh, 2004 (164) E.L.T. 137 (S.C.)</a:t>
            </a:r>
            <a:r>
              <a:rPr lang="en-US" sz="2200" b="1" dirty="0">
                <a:solidFill>
                  <a:schemeClr val="tx1">
                    <a:lumMod val="95000"/>
                    <a:lumOff val="5000"/>
                  </a:schemeClr>
                </a:solidFill>
                <a:latin typeface="Book Antiqua" panose="02040602050305030304" pitchFamily="18" charset="0"/>
                <a:cs typeface="Calibri" panose="020F0502020204030204" pitchFamily="34" charset="0"/>
              </a:rPr>
              <a:t>, </a:t>
            </a:r>
            <a:r>
              <a:rPr lang="en-US" sz="2200" dirty="0">
                <a:solidFill>
                  <a:schemeClr val="tx1">
                    <a:lumMod val="95000"/>
                    <a:lumOff val="5000"/>
                  </a:schemeClr>
                </a:solidFill>
                <a:latin typeface="Book Antiqua" panose="02040602050305030304" pitchFamily="18" charset="0"/>
                <a:cs typeface="Calibri" panose="020F0502020204030204" pitchFamily="34" charset="0"/>
              </a:rPr>
              <a:t>the </a:t>
            </a:r>
            <a:r>
              <a:rPr lang="en-US" sz="2200" b="1" dirty="0">
                <a:solidFill>
                  <a:schemeClr val="tx1">
                    <a:lumMod val="95000"/>
                    <a:lumOff val="5000"/>
                  </a:schemeClr>
                </a:solidFill>
                <a:latin typeface="Book Antiqua" panose="02040602050305030304" pitchFamily="18" charset="0"/>
                <a:cs typeface="Calibri" panose="020F0502020204030204" pitchFamily="34" charset="0"/>
              </a:rPr>
              <a:t>Apex Court </a:t>
            </a:r>
            <a:r>
              <a:rPr lang="en-US" sz="2200" dirty="0">
                <a:solidFill>
                  <a:schemeClr val="tx1">
                    <a:lumMod val="95000"/>
                    <a:lumOff val="5000"/>
                  </a:schemeClr>
                </a:solidFill>
                <a:latin typeface="Book Antiqua" panose="02040602050305030304" pitchFamily="18" charset="0"/>
                <a:cs typeface="Calibri" panose="020F0502020204030204" pitchFamily="34" charset="0"/>
              </a:rPr>
              <a:t>was considering a case where the High Court had dismissed the appeal without giving any reasons. The Court held that reasons introduce clarity in an order. On plainest consideration of justice, the High Court ought to have set forth its reasons, howsoever brief, in its order indicative of an application of mind, all the more when its order is amenable to further avenue of challenge. </a:t>
            </a:r>
            <a:r>
              <a:rPr lang="en-US" sz="2200" b="1" dirty="0">
                <a:solidFill>
                  <a:srgbClr val="C00000"/>
                </a:solidFill>
                <a:latin typeface="Book Antiqua" panose="02040602050305030304" pitchFamily="18" charset="0"/>
                <a:cs typeface="Calibri" panose="020F0502020204030204" pitchFamily="34" charset="0"/>
              </a:rPr>
              <a:t>The absence of reasons has rendered the High Court order not sustainable. </a:t>
            </a:r>
          </a:p>
          <a:p>
            <a:pPr marL="914378" lvl="2" indent="-457189" algn="just">
              <a:buClr>
                <a:srgbClr val="FF0000"/>
              </a:buClr>
              <a:buSzPts val="2400"/>
              <a:buFont typeface="Wingdings" pitchFamily="2" charset="2"/>
              <a:buChar char="v"/>
            </a:pPr>
            <a:endParaRPr lang="en-US" sz="1800" dirty="0">
              <a:latin typeface="Calibri" panose="020F0502020204030204" pitchFamily="34" charset="0"/>
              <a:cs typeface="Calibri" panose="020F0502020204030204" pitchFamily="34" charset="0"/>
            </a:endParaRPr>
          </a:p>
          <a:p>
            <a:pPr marL="0" indent="0" algn="just">
              <a:buNone/>
            </a:pPr>
            <a:endParaRPr lang="en-IN" sz="21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85784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29</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226461"/>
            <a:ext cx="8001000" cy="10668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Opportunity of being heard </a:t>
            </a:r>
            <a:endParaRPr lang="en-IN"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0" y="1676400"/>
            <a:ext cx="9144000" cy="4783386"/>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indent="-457189" algn="just">
              <a:spcBef>
                <a:spcPts val="0"/>
              </a:spcBef>
              <a:buClr>
                <a:srgbClr val="FF0000"/>
              </a:buClr>
              <a:buSzPts val="2400"/>
              <a:buFont typeface="Wingdings" pitchFamily="2" charset="2"/>
              <a:buChar char="v"/>
            </a:pPr>
            <a:r>
              <a:rPr lang="en-US" sz="2600" dirty="0">
                <a:solidFill>
                  <a:schemeClr val="tx1">
                    <a:lumMod val="95000"/>
                    <a:lumOff val="5000"/>
                  </a:schemeClr>
                </a:solidFill>
                <a:latin typeface="Book Antiqua" panose="02040602050305030304" pitchFamily="18" charset="0"/>
              </a:rPr>
              <a:t>In the case of </a:t>
            </a:r>
            <a:r>
              <a:rPr lang="en-US" sz="2600" b="1" u="sng" dirty="0" err="1">
                <a:solidFill>
                  <a:schemeClr val="tx1">
                    <a:lumMod val="95000"/>
                    <a:lumOff val="5000"/>
                  </a:schemeClr>
                </a:solidFill>
                <a:latin typeface="Book Antiqua" panose="02040602050305030304" pitchFamily="18" charset="0"/>
              </a:rPr>
              <a:t>Harbans</a:t>
            </a:r>
            <a:r>
              <a:rPr lang="en-US" sz="2600" b="1" u="sng" dirty="0">
                <a:solidFill>
                  <a:schemeClr val="tx1">
                    <a:lumMod val="95000"/>
                    <a:lumOff val="5000"/>
                  </a:schemeClr>
                </a:solidFill>
                <a:latin typeface="Book Antiqua" panose="02040602050305030304" pitchFamily="18" charset="0"/>
              </a:rPr>
              <a:t> Lal v. Commissioner [1993 (67) E.L.T. 20 (SC)</a:t>
            </a:r>
            <a:r>
              <a:rPr lang="en-US" sz="2600" dirty="0">
                <a:solidFill>
                  <a:schemeClr val="tx1">
                    <a:lumMod val="95000"/>
                    <a:lumOff val="5000"/>
                  </a:schemeClr>
                </a:solidFill>
                <a:latin typeface="Book Antiqua" panose="02040602050305030304" pitchFamily="18" charset="0"/>
              </a:rPr>
              <a:t> it was held that if the order is passed by the authority without providing the </a:t>
            </a:r>
            <a:r>
              <a:rPr lang="en-US" sz="2600" b="1" dirty="0">
                <a:solidFill>
                  <a:srgbClr val="C00000"/>
                </a:solidFill>
                <a:latin typeface="Book Antiqua" panose="02040602050305030304" pitchFamily="18" charset="0"/>
              </a:rPr>
              <a:t>reasonable opportunity of being heard to the person affected by it adversely will be invalid and must be set aside.</a:t>
            </a:r>
            <a:endParaRPr lang="en-US" sz="2600" b="1" i="1" dirty="0">
              <a:solidFill>
                <a:srgbClr val="C00000"/>
              </a:solidFill>
              <a:latin typeface="Book Antiqua" panose="02040602050305030304" pitchFamily="18" charset="0"/>
            </a:endParaRPr>
          </a:p>
          <a:p>
            <a:pPr indent="-457189" algn="just">
              <a:spcBef>
                <a:spcPts val="0"/>
              </a:spcBef>
              <a:buSzPts val="2400"/>
              <a:buFont typeface="Wingdings" pitchFamily="2" charset="2"/>
              <a:buChar char="v"/>
            </a:pPr>
            <a:endParaRPr lang="en-US" sz="2600" i="1" dirty="0">
              <a:latin typeface="Book Antiqua" panose="02040602050305030304" pitchFamily="18" charset="0"/>
            </a:endParaRPr>
          </a:p>
          <a:p>
            <a:pPr indent="-457189" algn="just">
              <a:spcBef>
                <a:spcPts val="0"/>
              </a:spcBef>
              <a:buClr>
                <a:srgbClr val="FF0000"/>
              </a:buClr>
              <a:buSzPts val="2400"/>
              <a:buFont typeface="Wingdings" pitchFamily="2" charset="2"/>
              <a:buChar char="v"/>
            </a:pPr>
            <a:r>
              <a:rPr lang="en-US" sz="2600" dirty="0">
                <a:solidFill>
                  <a:schemeClr val="tx1">
                    <a:lumMod val="95000"/>
                    <a:lumOff val="5000"/>
                  </a:schemeClr>
                </a:solidFill>
                <a:latin typeface="Book Antiqua" panose="02040602050305030304" pitchFamily="18" charset="0"/>
              </a:rPr>
              <a:t>In the case of </a:t>
            </a:r>
            <a:r>
              <a:rPr lang="en-US" sz="2600" b="1" u="sng" dirty="0">
                <a:solidFill>
                  <a:schemeClr val="tx1">
                    <a:lumMod val="95000"/>
                    <a:lumOff val="5000"/>
                  </a:schemeClr>
                </a:solidFill>
                <a:latin typeface="Book Antiqua" panose="02040602050305030304" pitchFamily="18" charset="0"/>
              </a:rPr>
              <a:t>CIT v. Panna Devi Saraogi [1970] 78 ITR 728 (Cal.)</a:t>
            </a:r>
            <a:r>
              <a:rPr lang="en-US" sz="2600" dirty="0">
                <a:solidFill>
                  <a:schemeClr val="tx1">
                    <a:lumMod val="95000"/>
                    <a:lumOff val="5000"/>
                  </a:schemeClr>
                </a:solidFill>
                <a:latin typeface="Book Antiqua" panose="02040602050305030304" pitchFamily="18" charset="0"/>
              </a:rPr>
              <a:t>, it was held that the </a:t>
            </a:r>
            <a:r>
              <a:rPr lang="en-US" sz="2600" b="1" dirty="0">
                <a:solidFill>
                  <a:srgbClr val="C00000"/>
                </a:solidFill>
                <a:latin typeface="Book Antiqua" panose="02040602050305030304" pitchFamily="18" charset="0"/>
              </a:rPr>
              <a:t>opportunity of being heard should be real, reasonable and effective.</a:t>
            </a:r>
            <a:r>
              <a:rPr lang="en-US" sz="2600" dirty="0">
                <a:latin typeface="Book Antiqua" panose="02040602050305030304" pitchFamily="18" charset="0"/>
              </a:rPr>
              <a:t> </a:t>
            </a:r>
            <a:r>
              <a:rPr lang="en-US" sz="2600" dirty="0">
                <a:solidFill>
                  <a:schemeClr val="tx1">
                    <a:lumMod val="95000"/>
                    <a:lumOff val="5000"/>
                  </a:schemeClr>
                </a:solidFill>
                <a:latin typeface="Book Antiqua" panose="02040602050305030304" pitchFamily="18" charset="0"/>
              </a:rPr>
              <a:t>The same should not be for name sake. It should be a paper opportunity. </a:t>
            </a:r>
          </a:p>
          <a:p>
            <a:pPr marL="914378" lvl="2" indent="-457189" algn="just">
              <a:buClr>
                <a:srgbClr val="FF0000"/>
              </a:buClr>
              <a:buSzPts val="2400"/>
              <a:buFont typeface="Wingdings" pitchFamily="2" charset="2"/>
              <a:buChar char="v"/>
            </a:pPr>
            <a:endParaRPr lang="en-US" sz="1800" dirty="0">
              <a:latin typeface="Calibri" panose="020F0502020204030204" pitchFamily="34" charset="0"/>
              <a:cs typeface="Calibri" panose="020F0502020204030204" pitchFamily="34" charset="0"/>
            </a:endParaRPr>
          </a:p>
          <a:p>
            <a:pPr marL="0" indent="0" algn="just">
              <a:buNone/>
            </a:pPr>
            <a:endParaRPr lang="en-IN" sz="21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9764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53434" y="172305"/>
            <a:ext cx="9090566" cy="541165"/>
          </a:xfrm>
          <a:prstGeom prst="rect">
            <a:avLst/>
          </a:prstGeom>
          <a:noFill/>
        </p:spPr>
        <p:txBody>
          <a:bodyPr>
            <a:noAutofit/>
          </a:bodyPr>
          <a:lstStyle/>
          <a:p>
            <a:pPr defTabSz="342884">
              <a:spcBef>
                <a:spcPct val="0"/>
              </a:spcBef>
              <a:defRPr/>
            </a:pPr>
            <a:r>
              <a:rPr lang="en-US" sz="2700" b="1" dirty="0">
                <a:latin typeface="Book Antiqua" panose="02040602050305030304" pitchFamily="18" charset="0"/>
                <a:ea typeface="+mj-ea"/>
                <a:cs typeface="Calibri" panose="020F0502020204030204" pitchFamily="34" charset="0"/>
              </a:rPr>
              <a:t>Right to Appeal – Nature of  </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3</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838200"/>
            <a:ext cx="9144000" cy="5621586"/>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Font typeface="Wingdings" panose="05000000000000000000" pitchFamily="2" charset="2"/>
              <a:buChar char="Ø"/>
            </a:pPr>
            <a:r>
              <a:rPr lang="en-US" sz="2350" b="1" dirty="0">
                <a:solidFill>
                  <a:srgbClr val="000000"/>
                </a:solidFill>
                <a:latin typeface="Book Antiqua" panose="02040602050305030304" pitchFamily="18" charset="0"/>
                <a:cs typeface="Calibri" panose="020F0502020204030204" pitchFamily="34" charset="0"/>
              </a:rPr>
              <a:t>Is right to file an appeal a natural or inherent right? </a:t>
            </a:r>
            <a:r>
              <a:rPr lang="en-US" sz="2350" b="1" u="sng" dirty="0">
                <a:solidFill>
                  <a:srgbClr val="FF0000"/>
                </a:solidFill>
                <a:latin typeface="Book Antiqua" panose="02040602050305030304" pitchFamily="18" charset="0"/>
                <a:cs typeface="Calibri" panose="020F0502020204030204" pitchFamily="34" charset="0"/>
              </a:rPr>
              <a:t>It is described as a creature of statute</a:t>
            </a:r>
          </a:p>
          <a:p>
            <a:pPr marL="300038" lvl="1" indent="0" algn="just">
              <a:spcBef>
                <a:spcPts val="375"/>
              </a:spcBef>
              <a:buNone/>
            </a:pPr>
            <a:r>
              <a:rPr lang="en-US" sz="2350" b="1" u="sng" dirty="0">
                <a:solidFill>
                  <a:srgbClr val="000000"/>
                </a:solidFill>
                <a:latin typeface="Book Antiqua" panose="02040602050305030304" pitchFamily="18" charset="0"/>
                <a:cs typeface="Calibri" panose="020F0502020204030204" pitchFamily="34" charset="0"/>
              </a:rPr>
              <a:t>Ganga Bai vs. Vijayakumar–AIR 1974 SC 1126</a:t>
            </a:r>
          </a:p>
          <a:p>
            <a:pPr marL="300038" lvl="1" indent="0" algn="just">
              <a:spcBef>
                <a:spcPts val="375"/>
              </a:spcBef>
              <a:buNone/>
            </a:pPr>
            <a:r>
              <a:rPr lang="en-US" sz="2350" dirty="0">
                <a:solidFill>
                  <a:srgbClr val="000000"/>
                </a:solidFill>
                <a:latin typeface="Book Antiqua" panose="02040602050305030304" pitchFamily="18" charset="0"/>
                <a:cs typeface="Calibri" panose="020F0502020204030204" pitchFamily="34" charset="0"/>
              </a:rPr>
              <a:t>“There is a </a:t>
            </a:r>
            <a:r>
              <a:rPr lang="en-US" sz="2350" b="1" dirty="0">
                <a:solidFill>
                  <a:srgbClr val="000000"/>
                </a:solidFill>
                <a:latin typeface="Book Antiqua" panose="02040602050305030304" pitchFamily="18" charset="0"/>
                <a:cs typeface="Calibri" panose="020F0502020204030204" pitchFamily="34" charset="0"/>
              </a:rPr>
              <a:t>basic distinction between the right of suit and right of appeal.</a:t>
            </a:r>
            <a:r>
              <a:rPr lang="en-US" sz="2350" dirty="0">
                <a:solidFill>
                  <a:srgbClr val="000000"/>
                </a:solidFill>
                <a:latin typeface="Book Antiqua" panose="02040602050305030304" pitchFamily="18" charset="0"/>
                <a:cs typeface="Calibri" panose="020F0502020204030204" pitchFamily="34" charset="0"/>
              </a:rPr>
              <a:t> There is an inherent right in every person to bring a suit of civil nature and unless the suit is barred by statute one may, at one’s peril, bring a suit of one’s choice. It is no answer to a suit, however frivolous the claim, that the law confers no such right to sue. A suit for its maintainability requires no authority of law and it is enough that no statute bars the suit. But the position in regard to appeal is quite the opposite. </a:t>
            </a:r>
            <a:r>
              <a:rPr lang="en-US" sz="2350" b="1" dirty="0">
                <a:solidFill>
                  <a:srgbClr val="C00000"/>
                </a:solidFill>
                <a:latin typeface="Book Antiqua" panose="02040602050305030304" pitchFamily="18" charset="0"/>
                <a:cs typeface="Calibri" panose="020F0502020204030204" pitchFamily="34" charset="0"/>
              </a:rPr>
              <a:t>The right of appeal inheres in no one, and, therefore, an appeal for its maintainability must have the clear authority of law.</a:t>
            </a:r>
            <a:r>
              <a:rPr lang="en-US" sz="2350" dirty="0">
                <a:solidFill>
                  <a:srgbClr val="000000"/>
                </a:solidFill>
                <a:latin typeface="Book Antiqua" panose="02040602050305030304" pitchFamily="18" charset="0"/>
                <a:cs typeface="Calibri" panose="020F0502020204030204" pitchFamily="34" charset="0"/>
              </a:rPr>
              <a:t> That explains </a:t>
            </a:r>
            <a:r>
              <a:rPr lang="en-US" sz="2350" b="1" dirty="0">
                <a:solidFill>
                  <a:srgbClr val="C00000"/>
                </a:solidFill>
                <a:latin typeface="Book Antiqua" panose="02040602050305030304" pitchFamily="18" charset="0"/>
                <a:cs typeface="Calibri" panose="020F0502020204030204" pitchFamily="34" charset="0"/>
              </a:rPr>
              <a:t>why the right of appeal is described as a creature of statute.”</a:t>
            </a:r>
            <a:endParaRPr lang="en-IN" sz="2350" b="1" dirty="0">
              <a:solidFill>
                <a:srgbClr val="C00000"/>
              </a:solidFill>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40922234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30</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228600"/>
            <a:ext cx="5044787" cy="5905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Relevant Provisions </a:t>
            </a:r>
            <a:endParaRPr lang="en-IN"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0" y="1219200"/>
            <a:ext cx="9144000" cy="51054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indent="-457189" algn="just">
              <a:buClr>
                <a:srgbClr val="FF0000"/>
              </a:buClr>
              <a:buSzPts val="2400"/>
              <a:buFont typeface="Wingdings" pitchFamily="2" charset="2"/>
              <a:buChar char="v"/>
            </a:pPr>
            <a:r>
              <a:rPr lang="en-US" sz="2600" dirty="0">
                <a:solidFill>
                  <a:schemeClr val="tx1"/>
                </a:solidFill>
                <a:latin typeface="Book Antiqua" panose="02040602050305030304" pitchFamily="18" charset="0"/>
              </a:rPr>
              <a:t>GST Provisions have changed constantly. So, it must be ensured that order has been passed keeping in view all the amendments. </a:t>
            </a:r>
          </a:p>
          <a:p>
            <a:pPr indent="-380990" algn="just">
              <a:spcBef>
                <a:spcPts val="0"/>
              </a:spcBef>
              <a:buSzPts val="2400"/>
              <a:buFont typeface="Wingdings" pitchFamily="2" charset="2"/>
              <a:buChar char="v"/>
            </a:pPr>
            <a:endParaRPr lang="en-US" sz="2600" dirty="0">
              <a:solidFill>
                <a:schemeClr val="tx1"/>
              </a:solidFill>
              <a:latin typeface="Book Antiqua" panose="02040602050305030304" pitchFamily="18" charset="0"/>
            </a:endParaRPr>
          </a:p>
          <a:p>
            <a:pPr indent="-457189" algn="just">
              <a:spcBef>
                <a:spcPts val="0"/>
              </a:spcBef>
              <a:buClr>
                <a:srgbClr val="FF0000"/>
              </a:buClr>
              <a:buSzPts val="2400"/>
              <a:buFont typeface="Wingdings" pitchFamily="2" charset="2"/>
              <a:buChar char="v"/>
            </a:pPr>
            <a:r>
              <a:rPr lang="en-US" sz="2600" dirty="0">
                <a:solidFill>
                  <a:schemeClr val="tx1"/>
                </a:solidFill>
                <a:latin typeface="Book Antiqua" panose="02040602050305030304" pitchFamily="18" charset="0"/>
              </a:rPr>
              <a:t>SCN must be issued in accordance with the provisions applicable at the time of supply such as:</a:t>
            </a:r>
          </a:p>
          <a:p>
            <a:pPr indent="-380990" algn="just">
              <a:spcBef>
                <a:spcPts val="0"/>
              </a:spcBef>
              <a:buSzPts val="2400"/>
              <a:buFont typeface="Wingdings" pitchFamily="2" charset="2"/>
              <a:buChar char="v"/>
            </a:pPr>
            <a:endParaRPr lang="en-US" sz="2600" dirty="0">
              <a:solidFill>
                <a:schemeClr val="tx1"/>
              </a:solidFill>
              <a:latin typeface="Book Antiqua" panose="02040602050305030304" pitchFamily="18" charset="0"/>
            </a:endParaRPr>
          </a:p>
          <a:p>
            <a:pPr marL="854054" indent="-392103" algn="just">
              <a:spcBef>
                <a:spcPts val="0"/>
              </a:spcBef>
              <a:buClr>
                <a:srgbClr val="FF0000"/>
              </a:buClr>
              <a:buSzPts val="2400"/>
              <a:buFont typeface="Wingdings" pitchFamily="2" charset="2"/>
              <a:buChar char="ü"/>
            </a:pPr>
            <a:r>
              <a:rPr lang="en-US" sz="2600" i="1" dirty="0">
                <a:solidFill>
                  <a:schemeClr val="tx1"/>
                </a:solidFill>
                <a:latin typeface="Book Antiqua" panose="02040602050305030304" pitchFamily="18" charset="0"/>
              </a:rPr>
              <a:t>No demand of RCM on supplies from URP w.e.f. 13.10.2017</a:t>
            </a:r>
          </a:p>
          <a:p>
            <a:pPr marL="854054" indent="-392103" algn="just">
              <a:buClr>
                <a:srgbClr val="FF0000"/>
              </a:buClr>
              <a:buSzPts val="2400"/>
              <a:buFont typeface="Wingdings" pitchFamily="2" charset="2"/>
              <a:buChar char="ü"/>
            </a:pPr>
            <a:r>
              <a:rPr lang="en-US" sz="2600" i="1" dirty="0">
                <a:solidFill>
                  <a:schemeClr val="tx1"/>
                </a:solidFill>
                <a:latin typeface="Book Antiqua" panose="02040602050305030304" pitchFamily="18" charset="0"/>
              </a:rPr>
              <a:t>No demand on Developer under RCM prior to 01.04.2019 </a:t>
            </a:r>
          </a:p>
          <a:p>
            <a:pPr marL="854054" indent="-392103" algn="just">
              <a:buClr>
                <a:srgbClr val="FF0000"/>
              </a:buClr>
              <a:buSzPts val="2400"/>
              <a:buFont typeface="Wingdings" pitchFamily="2" charset="2"/>
              <a:buChar char="ü"/>
            </a:pPr>
            <a:r>
              <a:rPr lang="en-US" sz="2600" i="1" dirty="0">
                <a:solidFill>
                  <a:schemeClr val="tx1"/>
                </a:solidFill>
                <a:latin typeface="Book Antiqua" panose="02040602050305030304" pitchFamily="18" charset="0"/>
              </a:rPr>
              <a:t>Disallowance of Input Tax Credit on certain supplies w.e.f. 01.02.2019 [Motor vehicles &gt; 13 passengers]</a:t>
            </a:r>
          </a:p>
          <a:p>
            <a:pPr marL="914378" lvl="2" indent="-457189" algn="just">
              <a:buClr>
                <a:srgbClr val="FF0000"/>
              </a:buClr>
              <a:buSzPts val="2400"/>
              <a:buFont typeface="Wingdings" panose="05000000000000000000" pitchFamily="2" charset="2"/>
              <a:buChar char="ü"/>
            </a:pPr>
            <a:endParaRPr lang="en-US" sz="1800" dirty="0">
              <a:solidFill>
                <a:schemeClr val="tx1"/>
              </a:solidFill>
              <a:latin typeface="Calibri" panose="020F0502020204030204" pitchFamily="34" charset="0"/>
              <a:cs typeface="Calibri" panose="020F0502020204030204" pitchFamily="34" charset="0"/>
            </a:endParaRPr>
          </a:p>
          <a:p>
            <a:pPr marL="0" indent="0" algn="just">
              <a:buNone/>
            </a:pPr>
            <a:endParaRPr lang="en-IN"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21755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31</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76200" y="192126"/>
            <a:ext cx="6858000" cy="7429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Interpretational Issues </a:t>
            </a:r>
            <a:endParaRPr lang="en-IN"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12879" y="1295400"/>
            <a:ext cx="9144000" cy="50292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indent="-457189" algn="just">
              <a:buClr>
                <a:srgbClr val="FF0000"/>
              </a:buClr>
              <a:buSzPts val="2400"/>
              <a:buFont typeface="Wingdings" pitchFamily="2" charset="2"/>
              <a:buChar char="v"/>
            </a:pPr>
            <a:r>
              <a:rPr lang="en-US" sz="2800" b="1" u="sng" dirty="0">
                <a:solidFill>
                  <a:schemeClr val="tx1"/>
                </a:solidFill>
                <a:latin typeface="Book Antiqua" panose="02040602050305030304" pitchFamily="18" charset="0"/>
              </a:rPr>
              <a:t>Demand of ST/GST on transfer of Land Development Rights </a:t>
            </a:r>
          </a:p>
          <a:p>
            <a:pPr marL="909615" indent="-457189" algn="just">
              <a:buClr>
                <a:srgbClr val="FF0000"/>
              </a:buClr>
              <a:buSzPts val="2400"/>
              <a:buFont typeface="Wingdings" pitchFamily="2" charset="2"/>
              <a:buChar char="ü"/>
            </a:pPr>
            <a:r>
              <a:rPr lang="en-US" sz="2800" dirty="0">
                <a:solidFill>
                  <a:schemeClr val="tx1"/>
                </a:solidFill>
                <a:latin typeface="Book Antiqua" panose="02040602050305030304" pitchFamily="18" charset="0"/>
              </a:rPr>
              <a:t>Not a supply in view of Schedule III</a:t>
            </a:r>
          </a:p>
          <a:p>
            <a:pPr indent="-457189" algn="just">
              <a:spcBef>
                <a:spcPts val="0"/>
              </a:spcBef>
              <a:buSzPts val="2400"/>
              <a:buNone/>
            </a:pPr>
            <a:endParaRPr lang="en-US" sz="2800" b="1" u="sng" dirty="0">
              <a:solidFill>
                <a:schemeClr val="tx1"/>
              </a:solidFill>
              <a:latin typeface="Book Antiqua" panose="02040602050305030304" pitchFamily="18" charset="0"/>
            </a:endParaRPr>
          </a:p>
          <a:p>
            <a:pPr indent="-457189" algn="just">
              <a:spcBef>
                <a:spcPts val="0"/>
              </a:spcBef>
              <a:buClr>
                <a:srgbClr val="FF0000"/>
              </a:buClr>
              <a:buSzPts val="2400"/>
              <a:buFont typeface="Wingdings" pitchFamily="2" charset="2"/>
              <a:buChar char="v"/>
            </a:pPr>
            <a:r>
              <a:rPr lang="en-US" sz="2800" b="1" u="sng" dirty="0">
                <a:solidFill>
                  <a:schemeClr val="tx1"/>
                </a:solidFill>
                <a:latin typeface="Book Antiqua" panose="02040602050305030304" pitchFamily="18" charset="0"/>
              </a:rPr>
              <a:t>Composite Supply versus Mixed Supply</a:t>
            </a:r>
          </a:p>
          <a:p>
            <a:pPr indent="-457189" algn="just">
              <a:spcBef>
                <a:spcPts val="0"/>
              </a:spcBef>
              <a:buSzPts val="2400"/>
              <a:buFont typeface="Wingdings" pitchFamily="2" charset="2"/>
              <a:buChar char="v"/>
            </a:pPr>
            <a:endParaRPr lang="en-US" sz="2800" b="1" u="sng" dirty="0">
              <a:solidFill>
                <a:schemeClr val="tx1"/>
              </a:solidFill>
              <a:latin typeface="Book Antiqua" panose="02040602050305030304" pitchFamily="18" charset="0"/>
            </a:endParaRPr>
          </a:p>
          <a:p>
            <a:pPr marL="909615" indent="-447664" algn="just">
              <a:spcBef>
                <a:spcPts val="0"/>
              </a:spcBef>
              <a:buClr>
                <a:srgbClr val="FF0000"/>
              </a:buClr>
              <a:buSzPts val="2400"/>
              <a:buFont typeface="Wingdings" pitchFamily="2" charset="2"/>
              <a:buChar char="ü"/>
            </a:pPr>
            <a:r>
              <a:rPr lang="en-US" sz="2800" dirty="0">
                <a:solidFill>
                  <a:schemeClr val="tx1"/>
                </a:solidFill>
                <a:latin typeface="Book Antiqua" panose="02040602050305030304" pitchFamily="18" charset="0"/>
              </a:rPr>
              <a:t>Intention of the parties derived from Agreement</a:t>
            </a:r>
          </a:p>
          <a:p>
            <a:pPr marL="909615" indent="-447664" algn="just">
              <a:spcBef>
                <a:spcPts val="0"/>
              </a:spcBef>
              <a:buSzPts val="2400"/>
              <a:buNone/>
            </a:pPr>
            <a:endParaRPr lang="en-US" sz="2800" dirty="0">
              <a:solidFill>
                <a:schemeClr val="tx1"/>
              </a:solidFill>
              <a:latin typeface="Book Antiqua" panose="02040602050305030304" pitchFamily="18" charset="0"/>
            </a:endParaRPr>
          </a:p>
          <a:p>
            <a:pPr marL="909615" indent="-447664" algn="just">
              <a:spcBef>
                <a:spcPts val="0"/>
              </a:spcBef>
              <a:buClr>
                <a:srgbClr val="FF0000"/>
              </a:buClr>
              <a:buSzPts val="2400"/>
              <a:buFont typeface="Wingdings" panose="05000000000000000000" pitchFamily="2" charset="2"/>
              <a:buChar char="ü"/>
            </a:pPr>
            <a:r>
              <a:rPr lang="en-US" sz="2800" dirty="0">
                <a:solidFill>
                  <a:schemeClr val="tx1"/>
                </a:solidFill>
                <a:latin typeface="Book Antiqua" panose="02040602050305030304" pitchFamily="18" charset="0"/>
              </a:rPr>
              <a:t>‘Naturally Bundled’ Case Laws from Service Tax </a:t>
            </a:r>
          </a:p>
          <a:p>
            <a:pPr marL="914378" lvl="2" indent="-457189" algn="just">
              <a:buClr>
                <a:srgbClr val="FF0000"/>
              </a:buClr>
              <a:buSzPts val="2400"/>
              <a:buFont typeface="Wingdings" panose="05000000000000000000" pitchFamily="2" charset="2"/>
              <a:buChar char="ü"/>
            </a:pPr>
            <a:endParaRPr lang="en-US" sz="1800" dirty="0">
              <a:solidFill>
                <a:schemeClr val="tx1"/>
              </a:solidFill>
              <a:latin typeface="Calibri" panose="020F0502020204030204" pitchFamily="34" charset="0"/>
              <a:cs typeface="Calibri" panose="020F0502020204030204" pitchFamily="34" charset="0"/>
            </a:endParaRPr>
          </a:p>
          <a:p>
            <a:pPr marL="0" indent="0" algn="just">
              <a:buNone/>
            </a:pPr>
            <a:endParaRPr lang="en-IN"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587050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32</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228600"/>
            <a:ext cx="5044787" cy="5905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Interpretation</a:t>
            </a:r>
            <a:r>
              <a:rPr lang="en-US" sz="4050" b="1"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Issues</a:t>
            </a:r>
            <a:endParaRPr lang="en-IN" sz="4050" b="1"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2146" y="990600"/>
            <a:ext cx="9144000" cy="5469186"/>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indent="-457189" algn="just">
              <a:spcBef>
                <a:spcPts val="0"/>
              </a:spcBef>
              <a:buClr>
                <a:srgbClr val="FF0000"/>
              </a:buClr>
              <a:buSzPts val="2400"/>
              <a:buFont typeface="Wingdings" pitchFamily="2" charset="2"/>
              <a:buChar char="v"/>
            </a:pPr>
            <a:r>
              <a:rPr lang="en-US" sz="2350" b="1" u="sng" dirty="0">
                <a:solidFill>
                  <a:schemeClr val="tx1"/>
                </a:solidFill>
                <a:latin typeface="Book Antiqua" panose="02040602050305030304" pitchFamily="18" charset="0"/>
                <a:cs typeface="Calibri" panose="020F0502020204030204" pitchFamily="34" charset="0"/>
              </a:rPr>
              <a:t>Notice Pay Recovery</a:t>
            </a:r>
          </a:p>
          <a:p>
            <a:pPr marL="898502" indent="-454014" algn="just">
              <a:spcBef>
                <a:spcPts val="0"/>
              </a:spcBef>
              <a:buClr>
                <a:srgbClr val="FF0000"/>
              </a:buClr>
              <a:buSzPts val="2400"/>
              <a:buFont typeface="Wingdings" pitchFamily="2" charset="2"/>
              <a:buChar char="ü"/>
            </a:pPr>
            <a:r>
              <a:rPr lang="en-US" sz="2350" dirty="0">
                <a:solidFill>
                  <a:schemeClr val="tx1"/>
                </a:solidFill>
                <a:latin typeface="Book Antiqua" panose="02040602050305030304" pitchFamily="18" charset="0"/>
                <a:cs typeface="Calibri" panose="020F0502020204030204" pitchFamily="34" charset="0"/>
              </a:rPr>
              <a:t>Employer has not 'tolerated' any act of employee but has permitted a sudden exit in lieu of compensation: M/s  GE T &amp; D India Ltd. vs. DC of Excise -[2020-VIL-39-MAD-ST] dated 07.11.2019</a:t>
            </a:r>
            <a:endParaRPr lang="en-US" sz="2350" b="1" dirty="0">
              <a:solidFill>
                <a:schemeClr val="tx1"/>
              </a:solidFill>
              <a:latin typeface="Book Antiqua" panose="02040602050305030304" pitchFamily="18" charset="0"/>
              <a:cs typeface="Calibri" panose="020F0502020204030204" pitchFamily="34" charset="0"/>
            </a:endParaRPr>
          </a:p>
          <a:p>
            <a:pPr indent="-457189" algn="just">
              <a:spcBef>
                <a:spcPts val="0"/>
              </a:spcBef>
              <a:buClr>
                <a:srgbClr val="FF0000"/>
              </a:buClr>
              <a:buSzPts val="2400"/>
              <a:buFont typeface="Wingdings" pitchFamily="2" charset="2"/>
              <a:buChar char="v"/>
            </a:pPr>
            <a:r>
              <a:rPr lang="en-US" sz="2350" b="1" u="sng" dirty="0">
                <a:solidFill>
                  <a:schemeClr val="tx1"/>
                </a:solidFill>
                <a:latin typeface="Book Antiqua" panose="02040602050305030304" pitchFamily="18" charset="0"/>
                <a:cs typeface="Calibri" panose="020F0502020204030204" pitchFamily="34" charset="0"/>
              </a:rPr>
              <a:t>Denial of  Exemption</a:t>
            </a:r>
          </a:p>
          <a:p>
            <a:pPr marL="909615" indent="-457189" algn="just">
              <a:spcBef>
                <a:spcPts val="0"/>
              </a:spcBef>
              <a:buClr>
                <a:srgbClr val="FF0000"/>
              </a:buClr>
              <a:buSzPts val="2400"/>
              <a:buFont typeface="Wingdings" pitchFamily="2" charset="2"/>
              <a:buChar char="ü"/>
            </a:pPr>
            <a:r>
              <a:rPr lang="en-US" sz="2350" dirty="0">
                <a:solidFill>
                  <a:schemeClr val="tx1"/>
                </a:solidFill>
                <a:latin typeface="Book Antiqua" panose="02040602050305030304" pitchFamily="18" charset="0"/>
                <a:cs typeface="Calibri" panose="020F0502020204030204" pitchFamily="34" charset="0"/>
              </a:rPr>
              <a:t>Scope of exemption entry. </a:t>
            </a:r>
          </a:p>
          <a:p>
            <a:pPr marL="909615" indent="-457189" algn="just">
              <a:spcBef>
                <a:spcPts val="0"/>
              </a:spcBef>
              <a:buClr>
                <a:srgbClr val="FF0000"/>
              </a:buClr>
              <a:buSzPts val="2400"/>
              <a:buFont typeface="Wingdings" pitchFamily="2" charset="2"/>
              <a:buChar char="ü"/>
            </a:pPr>
            <a:r>
              <a:rPr lang="en-US" sz="2350" dirty="0">
                <a:solidFill>
                  <a:schemeClr val="tx1"/>
                </a:solidFill>
                <a:latin typeface="Book Antiqua" panose="02040602050305030304" pitchFamily="18" charset="0"/>
                <a:cs typeface="Calibri" panose="020F0502020204030204" pitchFamily="34" charset="0"/>
              </a:rPr>
              <a:t>Exemption Notifications are subject to strict interpretation – CCI vs. Dilip Kumar &amp; Co. [2018 (7) TMI 1826 - SUPREME COURT] dt. 30.07.2018. Distinguished in Mother Superior Adoration Convent 2021 (376) E.L.T. 242 (S.C.)</a:t>
            </a:r>
            <a:endParaRPr lang="en-US" sz="2350" i="1" dirty="0">
              <a:solidFill>
                <a:schemeClr val="tx1"/>
              </a:solidFill>
              <a:latin typeface="Book Antiqua" panose="02040602050305030304" pitchFamily="18" charset="0"/>
              <a:cs typeface="Calibri" panose="020F0502020204030204" pitchFamily="34" charset="0"/>
            </a:endParaRPr>
          </a:p>
          <a:p>
            <a:pPr indent="-457189" algn="just">
              <a:spcBef>
                <a:spcPts val="0"/>
              </a:spcBef>
              <a:buClr>
                <a:srgbClr val="FF0000"/>
              </a:buClr>
              <a:buSzPts val="2400"/>
              <a:buFont typeface="Wingdings" pitchFamily="2" charset="2"/>
              <a:buChar char="v"/>
            </a:pPr>
            <a:r>
              <a:rPr lang="en-US" sz="2350" b="1" u="sng" dirty="0">
                <a:solidFill>
                  <a:schemeClr val="tx1"/>
                </a:solidFill>
                <a:latin typeface="Book Antiqua" panose="02040602050305030304" pitchFamily="18" charset="0"/>
                <a:cs typeface="Calibri" panose="020F0502020204030204" pitchFamily="34" charset="0"/>
              </a:rPr>
              <a:t>Intermediary Services provided to foreign entities</a:t>
            </a:r>
            <a:endParaRPr lang="en-US" sz="2350" dirty="0">
              <a:solidFill>
                <a:schemeClr val="tx1"/>
              </a:solidFill>
              <a:latin typeface="Book Antiqua" panose="02040602050305030304" pitchFamily="18" charset="0"/>
              <a:cs typeface="Calibri" panose="020F0502020204030204" pitchFamily="34" charset="0"/>
            </a:endParaRPr>
          </a:p>
          <a:p>
            <a:pPr marL="909615" indent="-447664" algn="just">
              <a:spcBef>
                <a:spcPts val="0"/>
              </a:spcBef>
              <a:buClr>
                <a:srgbClr val="FF0000"/>
              </a:buClr>
              <a:buSzPts val="2400"/>
              <a:buFont typeface="Wingdings" pitchFamily="2" charset="2"/>
              <a:buChar char="ü"/>
            </a:pPr>
            <a:r>
              <a:rPr lang="en-US" sz="2350" dirty="0">
                <a:solidFill>
                  <a:schemeClr val="tx1"/>
                </a:solidFill>
                <a:latin typeface="Book Antiqua" panose="02040602050305030304" pitchFamily="18" charset="0"/>
                <a:cs typeface="Calibri" panose="020F0502020204030204" pitchFamily="34" charset="0"/>
              </a:rPr>
              <a:t>Scope of Services as per terms of agreement</a:t>
            </a:r>
          </a:p>
          <a:p>
            <a:pPr marL="909615" indent="-447664" algn="just">
              <a:spcBef>
                <a:spcPts val="0"/>
              </a:spcBef>
              <a:buClr>
                <a:srgbClr val="FF0000"/>
              </a:buClr>
              <a:buSzPts val="2400"/>
              <a:buFont typeface="Wingdings" pitchFamily="2" charset="2"/>
              <a:buChar char="ü"/>
            </a:pPr>
            <a:r>
              <a:rPr lang="en-US" sz="2350" dirty="0">
                <a:solidFill>
                  <a:schemeClr val="tx1"/>
                </a:solidFill>
                <a:latin typeface="Book Antiqua" panose="02040602050305030304" pitchFamily="18" charset="0"/>
                <a:cs typeface="Calibri" panose="020F0502020204030204" pitchFamily="34" charset="0"/>
              </a:rPr>
              <a:t>Manner of Consideration</a:t>
            </a:r>
          </a:p>
          <a:p>
            <a:pPr marL="914378" lvl="2" indent="-457189" algn="just">
              <a:buClr>
                <a:srgbClr val="FF0000"/>
              </a:buClr>
              <a:buSzPts val="2400"/>
              <a:buFont typeface="Wingdings" panose="05000000000000000000" pitchFamily="2" charset="2"/>
              <a:buChar char="ü"/>
            </a:pPr>
            <a:endParaRPr lang="en-US" sz="1800" dirty="0">
              <a:solidFill>
                <a:schemeClr val="tx1"/>
              </a:solidFill>
              <a:latin typeface="Calibri" panose="020F0502020204030204" pitchFamily="34" charset="0"/>
              <a:cs typeface="Calibri" panose="020F0502020204030204" pitchFamily="34" charset="0"/>
            </a:endParaRPr>
          </a:p>
          <a:p>
            <a:pPr marL="0" indent="0" algn="just">
              <a:buNone/>
            </a:pPr>
            <a:endParaRPr lang="en-IN"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83413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33</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152400"/>
            <a:ext cx="5140037" cy="6858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Interpretation Issues </a:t>
            </a:r>
            <a:endParaRPr lang="en-IN"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0" y="1143000"/>
            <a:ext cx="9144000" cy="51816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indent="-457189" algn="just">
              <a:spcBef>
                <a:spcPts val="0"/>
              </a:spcBef>
              <a:buClr>
                <a:srgbClr val="FF0000"/>
              </a:buClr>
              <a:buSzPct val="100000"/>
              <a:buFont typeface="Wingdings" pitchFamily="2" charset="2"/>
              <a:buChar char="v"/>
            </a:pPr>
            <a:r>
              <a:rPr lang="en-US" sz="2500" b="1" u="sng" dirty="0">
                <a:solidFill>
                  <a:schemeClr val="tx1"/>
                </a:solidFill>
                <a:latin typeface="Book Antiqua" panose="02040602050305030304" pitchFamily="18" charset="0"/>
                <a:cs typeface="Calibri" panose="020F0502020204030204" pitchFamily="34" charset="0"/>
              </a:rPr>
              <a:t>Dispute w.r.t. Transaction Value: </a:t>
            </a:r>
          </a:p>
          <a:p>
            <a:pPr marL="914378" indent="-452427" algn="just">
              <a:spcBef>
                <a:spcPts val="0"/>
              </a:spcBef>
              <a:buClr>
                <a:srgbClr val="FF0000"/>
              </a:buClr>
              <a:buSzPct val="100000"/>
              <a:buFont typeface="Wingdings" pitchFamily="2" charset="2"/>
              <a:buChar char="ü"/>
            </a:pPr>
            <a:r>
              <a:rPr lang="en-US" sz="2500" dirty="0">
                <a:solidFill>
                  <a:schemeClr val="tx1"/>
                </a:solidFill>
                <a:latin typeface="Book Antiqua" panose="02040602050305030304" pitchFamily="18" charset="0"/>
                <a:cs typeface="Calibri" panose="020F0502020204030204" pitchFamily="34" charset="0"/>
              </a:rPr>
              <a:t>Settled Case Laws from Excise Laws</a:t>
            </a:r>
          </a:p>
          <a:p>
            <a:pPr marL="914378" indent="-452427" algn="just">
              <a:spcBef>
                <a:spcPts val="0"/>
              </a:spcBef>
              <a:buSzPts val="2400"/>
              <a:buNone/>
            </a:pPr>
            <a:endParaRPr lang="en-US" sz="2500" dirty="0">
              <a:solidFill>
                <a:schemeClr val="tx1"/>
              </a:solidFill>
              <a:latin typeface="Book Antiqua" panose="02040602050305030304" pitchFamily="18" charset="0"/>
              <a:cs typeface="Calibri" panose="020F0502020204030204" pitchFamily="34" charset="0"/>
            </a:endParaRPr>
          </a:p>
          <a:p>
            <a:pPr indent="-457189" algn="just">
              <a:spcBef>
                <a:spcPts val="0"/>
              </a:spcBef>
              <a:buClr>
                <a:srgbClr val="FF0000"/>
              </a:buClr>
              <a:buSzPct val="100000"/>
              <a:buFont typeface="Wingdings" pitchFamily="2" charset="2"/>
              <a:buChar char="v"/>
            </a:pPr>
            <a:r>
              <a:rPr lang="en-US" sz="2500" b="1" u="sng" dirty="0">
                <a:solidFill>
                  <a:schemeClr val="tx1"/>
                </a:solidFill>
                <a:latin typeface="Book Antiqua" panose="02040602050305030304" pitchFamily="18" charset="0"/>
                <a:cs typeface="Calibri" panose="020F0502020204030204" pitchFamily="34" charset="0"/>
              </a:rPr>
              <a:t>Amount incurred as ‘pure agent’ included in value of supply</a:t>
            </a:r>
            <a:r>
              <a:rPr lang="en-US" sz="2500" dirty="0">
                <a:solidFill>
                  <a:schemeClr val="tx1"/>
                </a:solidFill>
                <a:latin typeface="Book Antiqua" panose="02040602050305030304" pitchFamily="18" charset="0"/>
                <a:cs typeface="Calibri" panose="020F0502020204030204" pitchFamily="34" charset="0"/>
              </a:rPr>
              <a:t> </a:t>
            </a:r>
          </a:p>
          <a:p>
            <a:pPr marL="914378" indent="-452427" algn="just">
              <a:spcBef>
                <a:spcPts val="0"/>
              </a:spcBef>
              <a:buSzPts val="2400"/>
              <a:buFont typeface="Wingdings" pitchFamily="2" charset="2"/>
              <a:buChar char="ü"/>
            </a:pPr>
            <a:endParaRPr lang="en-US" sz="2500" dirty="0">
              <a:solidFill>
                <a:schemeClr val="tx1"/>
              </a:solidFill>
              <a:latin typeface="Book Antiqua" panose="02040602050305030304" pitchFamily="18" charset="0"/>
              <a:cs typeface="Calibri" panose="020F0502020204030204" pitchFamily="34" charset="0"/>
            </a:endParaRPr>
          </a:p>
          <a:p>
            <a:pPr marL="914378" indent="-452427" algn="just">
              <a:spcBef>
                <a:spcPts val="0"/>
              </a:spcBef>
              <a:buClr>
                <a:srgbClr val="FF0000"/>
              </a:buClr>
              <a:buSzPct val="100000"/>
              <a:buFont typeface="Wingdings" pitchFamily="2" charset="2"/>
              <a:buChar char="ü"/>
            </a:pPr>
            <a:r>
              <a:rPr lang="en-US" sz="2500" dirty="0">
                <a:solidFill>
                  <a:schemeClr val="tx1"/>
                </a:solidFill>
                <a:latin typeface="Book Antiqua" panose="02040602050305030304" pitchFamily="18" charset="0"/>
                <a:cs typeface="Calibri" panose="020F0502020204030204" pitchFamily="34" charset="0"/>
              </a:rPr>
              <a:t>Conditions of Rule 33 are to be complied with</a:t>
            </a:r>
          </a:p>
          <a:p>
            <a:pPr marL="914378" indent="-452427" algn="just">
              <a:spcBef>
                <a:spcPts val="0"/>
              </a:spcBef>
              <a:buClr>
                <a:srgbClr val="FF0000"/>
              </a:buClr>
              <a:buSzPct val="100000"/>
              <a:buFont typeface="Wingdings" pitchFamily="2" charset="2"/>
              <a:buChar char="ü"/>
            </a:pPr>
            <a:r>
              <a:rPr lang="en-US" sz="2500" dirty="0">
                <a:solidFill>
                  <a:schemeClr val="tx1"/>
                </a:solidFill>
                <a:latin typeface="Book Antiqua" panose="02040602050305030304" pitchFamily="18" charset="0"/>
                <a:cs typeface="Calibri" panose="020F0502020204030204" pitchFamily="34" charset="0"/>
              </a:rPr>
              <a:t>Relevant Case Laws from Service Tax</a:t>
            </a:r>
          </a:p>
          <a:p>
            <a:pPr indent="-457189" algn="just">
              <a:buClr>
                <a:srgbClr val="FF0000"/>
              </a:buClr>
              <a:buSzPct val="100000"/>
              <a:buFont typeface="Wingdings" pitchFamily="2" charset="2"/>
              <a:buChar char="v"/>
            </a:pPr>
            <a:r>
              <a:rPr lang="en-US" sz="2500" b="1" u="sng" dirty="0">
                <a:solidFill>
                  <a:schemeClr val="tx1"/>
                </a:solidFill>
                <a:latin typeface="Book Antiqua" panose="02040602050305030304" pitchFamily="18" charset="0"/>
                <a:cs typeface="Calibri" panose="020F0502020204030204" pitchFamily="34" charset="0"/>
              </a:rPr>
              <a:t>Classification of Goods</a:t>
            </a:r>
          </a:p>
          <a:p>
            <a:pPr marL="452427" indent="-452427" algn="just">
              <a:spcBef>
                <a:spcPts val="0"/>
              </a:spcBef>
              <a:buSzPts val="2400"/>
              <a:buNone/>
            </a:pPr>
            <a:endParaRPr lang="en-US" sz="2500" b="1" u="sng" dirty="0">
              <a:solidFill>
                <a:schemeClr val="tx1"/>
              </a:solidFill>
              <a:latin typeface="Book Antiqua" panose="02040602050305030304" pitchFamily="18" charset="0"/>
              <a:cs typeface="Calibri" panose="020F0502020204030204" pitchFamily="34" charset="0"/>
            </a:endParaRPr>
          </a:p>
          <a:p>
            <a:pPr marL="909615" indent="-447664" algn="just">
              <a:spcBef>
                <a:spcPts val="0"/>
              </a:spcBef>
              <a:buClr>
                <a:srgbClr val="FF0000"/>
              </a:buClr>
              <a:buSzPct val="100000"/>
              <a:buFont typeface="Wingdings" pitchFamily="2" charset="2"/>
              <a:buChar char="ü"/>
            </a:pPr>
            <a:r>
              <a:rPr lang="en-US" sz="2500" dirty="0">
                <a:solidFill>
                  <a:schemeClr val="tx1"/>
                </a:solidFill>
                <a:latin typeface="Book Antiqua" panose="02040602050305030304" pitchFamily="18" charset="0"/>
                <a:cs typeface="Calibri" panose="020F0502020204030204" pitchFamily="34" charset="0"/>
              </a:rPr>
              <a:t>Interpretation of relevant Entry from CTA, 1975</a:t>
            </a:r>
          </a:p>
          <a:p>
            <a:pPr marL="909615" indent="-447664" algn="just">
              <a:buClr>
                <a:srgbClr val="FF0000"/>
              </a:buClr>
              <a:buSzPct val="100000"/>
              <a:buFont typeface="Wingdings" pitchFamily="2" charset="2"/>
              <a:buChar char="ü"/>
            </a:pPr>
            <a:r>
              <a:rPr lang="en-US" sz="2500" dirty="0">
                <a:solidFill>
                  <a:schemeClr val="tx1"/>
                </a:solidFill>
                <a:latin typeface="Book Antiqua" panose="02040602050305030304" pitchFamily="18" charset="0"/>
                <a:cs typeface="Calibri" panose="020F0502020204030204" pitchFamily="34" charset="0"/>
              </a:rPr>
              <a:t>Decided Case Laws from Customs Act, 1962 </a:t>
            </a:r>
          </a:p>
          <a:p>
            <a:pPr marL="914378" lvl="2" indent="-457189" algn="just">
              <a:buSzPts val="2400"/>
              <a:buFont typeface="Wingdings" pitchFamily="2" charset="2"/>
              <a:buChar char="v"/>
            </a:pPr>
            <a:endParaRPr lang="en-US" sz="1800" dirty="0">
              <a:solidFill>
                <a:schemeClr val="tx1"/>
              </a:solidFill>
              <a:latin typeface="Calibri" panose="020F0502020204030204" pitchFamily="34" charset="0"/>
              <a:cs typeface="Calibri" panose="020F0502020204030204" pitchFamily="34" charset="0"/>
            </a:endParaRPr>
          </a:p>
          <a:p>
            <a:pPr marL="0" indent="0" algn="just">
              <a:buNone/>
            </a:pPr>
            <a:endParaRPr lang="en-IN"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718614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34</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228600"/>
            <a:ext cx="4511387" cy="6667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Procedural Aspect </a:t>
            </a:r>
            <a:endParaRPr lang="en-IN"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0" y="1143000"/>
            <a:ext cx="9144000" cy="5316786"/>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indent="-457189" algn="just">
              <a:spcBef>
                <a:spcPts val="0"/>
              </a:spcBef>
              <a:buClr>
                <a:srgbClr val="FF0000"/>
              </a:buClr>
              <a:buSzPct val="100000"/>
              <a:buFont typeface="Wingdings" pitchFamily="2" charset="2"/>
              <a:buChar char="v"/>
            </a:pPr>
            <a:r>
              <a:rPr lang="en-US" sz="2800" b="1" dirty="0">
                <a:solidFill>
                  <a:schemeClr val="tx1"/>
                </a:solidFill>
                <a:latin typeface="Book Antiqua" panose="02040602050305030304" pitchFamily="18" charset="0"/>
                <a:cs typeface="Calibri" panose="020F0502020204030204" pitchFamily="34" charset="0"/>
              </a:rPr>
              <a:t>Substantive benefits cannot be denied</a:t>
            </a:r>
            <a:r>
              <a:rPr lang="en-US" sz="2800" dirty="0">
                <a:solidFill>
                  <a:schemeClr val="tx1"/>
                </a:solidFill>
                <a:latin typeface="Book Antiqua" panose="02040602050305030304" pitchFamily="18" charset="0"/>
                <a:cs typeface="Calibri" panose="020F0502020204030204" pitchFamily="34" charset="0"/>
              </a:rPr>
              <a:t> on basis of procedural lapses.</a:t>
            </a:r>
          </a:p>
          <a:p>
            <a:pPr marL="452427" indent="0" algn="just">
              <a:spcBef>
                <a:spcPts val="0"/>
              </a:spcBef>
              <a:buSzPts val="2400"/>
              <a:buNone/>
            </a:pPr>
            <a:endParaRPr lang="en-US" sz="2800" dirty="0">
              <a:solidFill>
                <a:schemeClr val="tx1"/>
              </a:solidFill>
              <a:latin typeface="Book Antiqua" panose="02040602050305030304" pitchFamily="18" charset="0"/>
              <a:cs typeface="Calibri" panose="020F0502020204030204" pitchFamily="34" charset="0"/>
            </a:endParaRPr>
          </a:p>
          <a:p>
            <a:pPr marL="803255" indent="-357179" algn="just">
              <a:spcBef>
                <a:spcPts val="0"/>
              </a:spcBef>
              <a:buClr>
                <a:srgbClr val="FF0000"/>
              </a:buClr>
              <a:buSzPct val="100000"/>
              <a:buFont typeface="Wingdings" pitchFamily="2" charset="2"/>
              <a:buChar char="ü"/>
            </a:pPr>
            <a:r>
              <a:rPr lang="en-US" sz="2800" dirty="0">
                <a:solidFill>
                  <a:schemeClr val="tx1"/>
                </a:solidFill>
                <a:latin typeface="Book Antiqua" panose="02040602050305030304" pitchFamily="18" charset="0"/>
                <a:cs typeface="Calibri" panose="020F0502020204030204" pitchFamily="34" charset="0"/>
              </a:rPr>
              <a:t>Credit cannot be denied for no mention of STC of recipient on tax invoice. (Procedural lapse on part of service provider)</a:t>
            </a:r>
          </a:p>
          <a:p>
            <a:pPr marL="803255" indent="-357179" algn="just">
              <a:spcBef>
                <a:spcPts val="0"/>
              </a:spcBef>
              <a:buClr>
                <a:srgbClr val="FF0000"/>
              </a:buClr>
              <a:buSzPct val="100000"/>
              <a:buFont typeface="Wingdings" pitchFamily="2" charset="2"/>
              <a:buChar char="ü"/>
            </a:pPr>
            <a:endParaRPr lang="en-US" sz="2800" dirty="0">
              <a:solidFill>
                <a:schemeClr val="tx1"/>
              </a:solidFill>
              <a:latin typeface="Book Antiqua" panose="02040602050305030304" pitchFamily="18" charset="0"/>
              <a:cs typeface="Calibri" panose="020F0502020204030204" pitchFamily="34" charset="0"/>
            </a:endParaRPr>
          </a:p>
          <a:p>
            <a:pPr marL="803255" indent="-357179" algn="just">
              <a:spcBef>
                <a:spcPts val="0"/>
              </a:spcBef>
              <a:buClr>
                <a:srgbClr val="FF0000"/>
              </a:buClr>
              <a:buSzPct val="100000"/>
              <a:buFont typeface="Wingdings" pitchFamily="2" charset="2"/>
              <a:buChar char="ü"/>
            </a:pPr>
            <a:r>
              <a:rPr lang="en-US" sz="2800" dirty="0">
                <a:solidFill>
                  <a:schemeClr val="tx1"/>
                </a:solidFill>
                <a:latin typeface="Book Antiqua" panose="02040602050305030304" pitchFamily="18" charset="0"/>
                <a:cs typeface="Calibri" panose="020F0502020204030204" pitchFamily="34" charset="0"/>
              </a:rPr>
              <a:t>Seeking registration under GST for availing ITC is </a:t>
            </a:r>
            <a:r>
              <a:rPr lang="en-US" sz="2800" b="1" u="sng" dirty="0">
                <a:solidFill>
                  <a:schemeClr val="tx1"/>
                </a:solidFill>
                <a:latin typeface="Book Antiqua" panose="02040602050305030304" pitchFamily="18" charset="0"/>
                <a:cs typeface="Calibri" panose="020F0502020204030204" pitchFamily="34" charset="0"/>
              </a:rPr>
              <a:t>not procedural</a:t>
            </a:r>
            <a:r>
              <a:rPr lang="en-US" sz="2800" dirty="0">
                <a:solidFill>
                  <a:schemeClr val="tx1"/>
                </a:solidFill>
                <a:latin typeface="Book Antiqua" panose="02040602050305030304" pitchFamily="18" charset="0"/>
                <a:cs typeface="Calibri" panose="020F0502020204030204" pitchFamily="34" charset="0"/>
              </a:rPr>
              <a:t>. [Sec. 16(1) of CGST Act]</a:t>
            </a:r>
          </a:p>
          <a:p>
            <a:pPr marL="909615" indent="-457189" algn="just">
              <a:spcBef>
                <a:spcPts val="0"/>
              </a:spcBef>
              <a:buClr>
                <a:srgbClr val="FF0000"/>
              </a:buClr>
              <a:buSzPct val="100000"/>
              <a:buFont typeface="Wingdings" pitchFamily="2" charset="2"/>
              <a:buChar char="ü"/>
            </a:pPr>
            <a:endParaRPr lang="en-US" sz="2800" dirty="0">
              <a:solidFill>
                <a:schemeClr val="tx1"/>
              </a:solidFill>
              <a:latin typeface="Book Antiqua" panose="02040602050305030304" pitchFamily="18" charset="0"/>
              <a:cs typeface="Calibri" panose="020F0502020204030204" pitchFamily="34" charset="0"/>
            </a:endParaRPr>
          </a:p>
          <a:p>
            <a:pPr indent="-457189" algn="just">
              <a:spcBef>
                <a:spcPts val="0"/>
              </a:spcBef>
              <a:buClr>
                <a:srgbClr val="FF0000"/>
              </a:buClr>
              <a:buSzPct val="100000"/>
              <a:buFont typeface="Wingdings" pitchFamily="2" charset="2"/>
              <a:buChar char="v"/>
            </a:pPr>
            <a:r>
              <a:rPr lang="en-US" sz="2800" dirty="0">
                <a:solidFill>
                  <a:schemeClr val="tx1"/>
                </a:solidFill>
                <a:latin typeface="Book Antiqua" panose="02040602050305030304" pitchFamily="18" charset="0"/>
                <a:cs typeface="Calibri" panose="020F0502020204030204" pitchFamily="34" charset="0"/>
              </a:rPr>
              <a:t>TRAN-1 judgments under GST are based on this principle.</a:t>
            </a:r>
          </a:p>
          <a:p>
            <a:pPr marL="0" indent="0" algn="just">
              <a:buNone/>
            </a:pPr>
            <a:endParaRPr lang="en-IN" sz="2000" b="1" dirty="0">
              <a:solidFill>
                <a:schemeClr val="tx1"/>
              </a:solidFill>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23273897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35</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228600"/>
            <a:ext cx="4587587" cy="5905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Procedural Aspect </a:t>
            </a:r>
            <a:endParaRPr lang="en-IN" sz="4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0" y="1219200"/>
            <a:ext cx="9144000" cy="51054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indent="-457189" algn="just">
              <a:buClr>
                <a:srgbClr val="FF0000"/>
              </a:buClr>
              <a:buSzPct val="100000"/>
              <a:buFont typeface="Wingdings" pitchFamily="2" charset="2"/>
              <a:buChar char="v"/>
            </a:pPr>
            <a:r>
              <a:rPr lang="en-US" sz="2800" b="1" i="1" u="sng" dirty="0">
                <a:solidFill>
                  <a:schemeClr val="tx1"/>
                </a:solidFill>
                <a:latin typeface="Book Antiqua" panose="02040602050305030304" pitchFamily="18" charset="0"/>
                <a:cs typeface="Calibri" panose="020F0502020204030204" pitchFamily="34" charset="0"/>
              </a:rPr>
              <a:t>M/S SIDHARTH POLYSACKS PVT. LTD. </a:t>
            </a:r>
            <a:r>
              <a:rPr lang="en-US" sz="2800" i="1" u="sng" dirty="0">
                <a:solidFill>
                  <a:schemeClr val="tx1"/>
                </a:solidFill>
                <a:latin typeface="Book Antiqua" panose="02040602050305030304" pitchFamily="18" charset="0"/>
                <a:cs typeface="Calibri" panose="020F0502020204030204" pitchFamily="34" charset="0"/>
              </a:rPr>
              <a:t>VS. COMR (APPEALS), CGST, CCE, JAIPUR [2020 (3) TMI 197 - CESTAT NEW DELHI] dated 11.02.2020</a:t>
            </a:r>
          </a:p>
          <a:p>
            <a:pPr algn="just">
              <a:buClr>
                <a:srgbClr val="FF0000"/>
              </a:buClr>
              <a:buSzPct val="100000"/>
              <a:buFont typeface="Wingdings" panose="05000000000000000000" pitchFamily="2" charset="2"/>
              <a:buChar char="Ø"/>
            </a:pPr>
            <a:r>
              <a:rPr lang="en-US" sz="2800" i="1" dirty="0">
                <a:solidFill>
                  <a:schemeClr val="tx1"/>
                </a:solidFill>
                <a:latin typeface="Book Antiqua" panose="02040602050305030304" pitchFamily="18" charset="0"/>
                <a:cs typeface="Calibri" panose="020F0502020204030204" pitchFamily="34" charset="0"/>
              </a:rPr>
              <a:t>“It is seen that the credit was availed by the appellant after reflecting the same in their RG-23A Part-I and Part-II registers. </a:t>
            </a:r>
            <a:r>
              <a:rPr lang="en-US" sz="2800" b="1" i="1" dirty="0">
                <a:solidFill>
                  <a:srgbClr val="FF0000"/>
                </a:solidFill>
                <a:latin typeface="Book Antiqua" panose="02040602050305030304" pitchFamily="18" charset="0"/>
                <a:cs typeface="Calibri" panose="020F0502020204030204" pitchFamily="34" charset="0"/>
              </a:rPr>
              <a:t>It is well settled law that substantive benefit cannot be denied on the basis of procedural lapses, if any.</a:t>
            </a:r>
            <a:r>
              <a:rPr lang="en-US" sz="2800" b="1" i="1" dirty="0">
                <a:solidFill>
                  <a:schemeClr val="tx1"/>
                </a:solidFill>
                <a:latin typeface="Book Antiqua" panose="02040602050305030304" pitchFamily="18" charset="0"/>
                <a:cs typeface="Calibri" panose="020F0502020204030204" pitchFamily="34" charset="0"/>
              </a:rPr>
              <a:t> </a:t>
            </a:r>
            <a:r>
              <a:rPr lang="en-US" sz="2800" i="1" dirty="0">
                <a:solidFill>
                  <a:schemeClr val="tx1"/>
                </a:solidFill>
                <a:latin typeface="Book Antiqua" panose="02040602050305030304" pitchFamily="18" charset="0"/>
                <a:cs typeface="Calibri" panose="020F0502020204030204" pitchFamily="34" charset="0"/>
              </a:rPr>
              <a:t>The appellant had their head office and the address stands shown inasmuch as orders might have placed from the head office”</a:t>
            </a:r>
          </a:p>
          <a:p>
            <a:pPr marL="0" indent="0" algn="just">
              <a:buSzPts val="2400"/>
              <a:buNone/>
            </a:pPr>
            <a:endParaRPr lang="en-US" sz="2100" i="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29497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36</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152400"/>
            <a:ext cx="5578187" cy="8191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5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Procedural Aspect </a:t>
            </a:r>
            <a:endParaRPr lang="en-IN" sz="5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0" y="1219200"/>
            <a:ext cx="9144000" cy="51054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indent="-457189" algn="just">
              <a:buClr>
                <a:srgbClr val="FF0000"/>
              </a:buClr>
              <a:buSzPct val="100000"/>
              <a:buFont typeface="Wingdings" pitchFamily="2" charset="2"/>
              <a:buChar char="v"/>
            </a:pPr>
            <a:r>
              <a:rPr lang="en-US" sz="2750" i="1" u="sng" dirty="0">
                <a:solidFill>
                  <a:schemeClr val="tx1"/>
                </a:solidFill>
                <a:latin typeface="Book Antiqua" panose="02040602050305030304" pitchFamily="18" charset="0"/>
                <a:cs typeface="Calibri" panose="020F0502020204030204" pitchFamily="34" charset="0"/>
              </a:rPr>
              <a:t>Dal Chand versus Municipal Corporation, Bhopal and another, 1984 (2) SCC 486</a:t>
            </a:r>
          </a:p>
          <a:p>
            <a:pPr indent="-380990" algn="just">
              <a:spcBef>
                <a:spcPts val="0"/>
              </a:spcBef>
              <a:buSzPts val="2400"/>
              <a:buNone/>
            </a:pPr>
            <a:r>
              <a:rPr lang="en-US" sz="2750" i="1" dirty="0">
                <a:solidFill>
                  <a:schemeClr val="tx1"/>
                </a:solidFill>
                <a:latin typeface="Book Antiqua" panose="02040602050305030304" pitchFamily="18" charset="0"/>
                <a:cs typeface="Calibri" panose="020F0502020204030204" pitchFamily="34" charset="0"/>
              </a:rPr>
              <a:t>	:"… There are </a:t>
            </a:r>
            <a:r>
              <a:rPr lang="en-US" sz="2750" b="1" i="1" u="sng" dirty="0">
                <a:solidFill>
                  <a:schemeClr val="tx1"/>
                </a:solidFill>
                <a:latin typeface="Book Antiqua" panose="02040602050305030304" pitchFamily="18" charset="0"/>
                <a:cs typeface="Calibri" panose="020F0502020204030204" pitchFamily="34" charset="0"/>
              </a:rPr>
              <a:t>no ready tests or invariable formulae </a:t>
            </a:r>
            <a:r>
              <a:rPr lang="en-US" sz="2750" i="1" dirty="0">
                <a:solidFill>
                  <a:schemeClr val="tx1"/>
                </a:solidFill>
                <a:latin typeface="Book Antiqua" panose="02040602050305030304" pitchFamily="18" charset="0"/>
                <a:cs typeface="Calibri" panose="020F0502020204030204" pitchFamily="34" charset="0"/>
              </a:rPr>
              <a:t>to determine whether a provision is mandatory or directory. The </a:t>
            </a:r>
            <a:r>
              <a:rPr lang="en-US" sz="2750" b="1" i="1" u="sng" dirty="0">
                <a:solidFill>
                  <a:schemeClr val="tx1"/>
                </a:solidFill>
                <a:latin typeface="Book Antiqua" panose="02040602050305030304" pitchFamily="18" charset="0"/>
                <a:cs typeface="Calibri" panose="020F0502020204030204" pitchFamily="34" charset="0"/>
              </a:rPr>
              <a:t>broad purpose </a:t>
            </a:r>
            <a:r>
              <a:rPr lang="en-US" sz="2750" i="1" dirty="0">
                <a:solidFill>
                  <a:schemeClr val="tx1"/>
                </a:solidFill>
                <a:latin typeface="Book Antiqua" panose="02040602050305030304" pitchFamily="18" charset="0"/>
                <a:cs typeface="Calibri" panose="020F0502020204030204" pitchFamily="34" charset="0"/>
              </a:rPr>
              <a:t>of the statute is important. The object of the particular provision must be considered. The link between the two is most important. </a:t>
            </a:r>
            <a:r>
              <a:rPr lang="en-US" sz="2750" b="1" i="1" dirty="0">
                <a:solidFill>
                  <a:srgbClr val="FF0000"/>
                </a:solidFill>
                <a:latin typeface="Book Antiqua" panose="02040602050305030304" pitchFamily="18" charset="0"/>
                <a:cs typeface="Calibri" panose="020F0502020204030204" pitchFamily="34" charset="0"/>
              </a:rPr>
              <a:t>The weighing of the consequence of holding a provision to be mandatory or directory is vital and, more often than not, determinative of the very question whether the provision is mandatory or directory…….” </a:t>
            </a:r>
          </a:p>
          <a:p>
            <a:pPr marL="419110" indent="-457200" algn="just">
              <a:spcBef>
                <a:spcPts val="0"/>
              </a:spcBef>
              <a:buClr>
                <a:srgbClr val="FF0000"/>
              </a:buClr>
              <a:buSzPts val="2400"/>
              <a:buFont typeface="Wingdings" panose="05000000000000000000" pitchFamily="2" charset="2"/>
              <a:buChar char="v"/>
            </a:pPr>
            <a:r>
              <a:rPr lang="en-US" sz="2750" b="1" dirty="0">
                <a:solidFill>
                  <a:schemeClr val="tx1"/>
                </a:solidFill>
                <a:latin typeface="Book Antiqua" panose="02040602050305030304" pitchFamily="18" charset="0"/>
                <a:cs typeface="Calibri" panose="020F0502020204030204" pitchFamily="34" charset="0"/>
              </a:rPr>
              <a:t>Thumb Rule : If no consequences it is directory</a:t>
            </a:r>
            <a:r>
              <a:rPr lang="en-US" sz="2750" b="1" i="1" dirty="0">
                <a:solidFill>
                  <a:srgbClr val="FF0000"/>
                </a:solidFill>
                <a:latin typeface="Book Antiqua" panose="02040602050305030304" pitchFamily="18" charset="0"/>
                <a:cs typeface="Calibri" panose="020F0502020204030204" pitchFamily="34" charset="0"/>
              </a:rPr>
              <a:t> </a:t>
            </a:r>
            <a:endParaRPr lang="en-US" sz="2750" b="1" dirty="0">
              <a:solidFill>
                <a:srgbClr val="FF0000"/>
              </a:solidFill>
              <a:latin typeface="Book Antiqua" panose="02040602050305030304" pitchFamily="18" charset="0"/>
              <a:cs typeface="Calibri" panose="020F0502020204030204" pitchFamily="34" charset="0"/>
            </a:endParaRPr>
          </a:p>
          <a:p>
            <a:pPr marL="0" indent="0" algn="just">
              <a:buSzPts val="2400"/>
              <a:buNone/>
            </a:pPr>
            <a:endParaRPr lang="en-US" dirty="0">
              <a:solidFill>
                <a:schemeClr val="tx1"/>
              </a:solidFill>
              <a:latin typeface="Calibri" panose="020F0502020204030204" pitchFamily="34" charset="0"/>
              <a:cs typeface="Calibri" panose="020F0502020204030204" pitchFamily="34" charset="0"/>
            </a:endParaRPr>
          </a:p>
          <a:p>
            <a:pPr marL="0" indent="0" algn="just">
              <a:buNone/>
            </a:pPr>
            <a:endParaRPr lang="en-IN"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307677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37</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152400"/>
            <a:ext cx="6800850" cy="8382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5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Computational</a:t>
            </a:r>
            <a:r>
              <a:rPr lang="en-US" sz="4050" b="1"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US" sz="5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Aspect </a:t>
            </a:r>
            <a:endParaRPr lang="en-IN" sz="5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0" y="1143000"/>
            <a:ext cx="9144000" cy="51816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indent="-457189" algn="just">
              <a:spcBef>
                <a:spcPts val="0"/>
              </a:spcBef>
              <a:buClr>
                <a:srgbClr val="FF0000"/>
              </a:buClr>
              <a:buSzPct val="100000"/>
              <a:buFont typeface="Wingdings" pitchFamily="2" charset="2"/>
              <a:buChar char="v"/>
            </a:pPr>
            <a:r>
              <a:rPr lang="en-US" sz="2800" b="1" dirty="0">
                <a:solidFill>
                  <a:schemeClr val="tx1"/>
                </a:solidFill>
                <a:latin typeface="Book Antiqua" panose="02040602050305030304" pitchFamily="18" charset="0"/>
                <a:cs typeface="Calibri" panose="020F0502020204030204" pitchFamily="34" charset="0"/>
              </a:rPr>
              <a:t>Best Judgment Assessment cannot be made on arbitrary basis.</a:t>
            </a:r>
          </a:p>
          <a:p>
            <a:pPr indent="-457189" algn="just">
              <a:spcBef>
                <a:spcPts val="0"/>
              </a:spcBef>
              <a:buClr>
                <a:srgbClr val="FF0000"/>
              </a:buClr>
              <a:buSzPct val="100000"/>
              <a:buFont typeface="Wingdings" pitchFamily="2" charset="2"/>
              <a:buChar char="v"/>
            </a:pPr>
            <a:endParaRPr lang="en-US" sz="2800" b="1" dirty="0">
              <a:solidFill>
                <a:schemeClr val="tx1"/>
              </a:solidFill>
              <a:latin typeface="Book Antiqua" panose="02040602050305030304" pitchFamily="18" charset="0"/>
              <a:cs typeface="Calibri" panose="020F0502020204030204" pitchFamily="34" charset="0"/>
            </a:endParaRPr>
          </a:p>
          <a:p>
            <a:pPr indent="-457189" algn="just">
              <a:spcBef>
                <a:spcPts val="0"/>
              </a:spcBef>
              <a:buClr>
                <a:srgbClr val="FF0000"/>
              </a:buClr>
              <a:buSzPct val="100000"/>
              <a:buFont typeface="Wingdings" pitchFamily="2" charset="2"/>
              <a:buChar char="v"/>
            </a:pPr>
            <a:r>
              <a:rPr lang="en-US" sz="2800" dirty="0">
                <a:solidFill>
                  <a:schemeClr val="tx1"/>
                </a:solidFill>
                <a:latin typeface="Book Antiqua" panose="02040602050305030304" pitchFamily="18" charset="0"/>
                <a:cs typeface="Calibri" panose="020F0502020204030204" pitchFamily="34" charset="0"/>
              </a:rPr>
              <a:t>Manner of recording a transaction in books of account cannot be a basis for determining tax liability.</a:t>
            </a:r>
          </a:p>
          <a:p>
            <a:pPr marL="909615" indent="-457189" algn="just">
              <a:buClr>
                <a:srgbClr val="FF0000"/>
              </a:buClr>
              <a:buSzPct val="100000"/>
              <a:buFont typeface="Wingdings" pitchFamily="2" charset="2"/>
              <a:buChar char="ü"/>
            </a:pPr>
            <a:r>
              <a:rPr lang="en-US" sz="2800" b="1" i="1" dirty="0">
                <a:solidFill>
                  <a:schemeClr val="tx1"/>
                </a:solidFill>
                <a:latin typeface="Book Antiqua" panose="02040602050305030304" pitchFamily="18" charset="0"/>
                <a:cs typeface="Calibri" panose="020F0502020204030204" pitchFamily="34" charset="0"/>
              </a:rPr>
              <a:t>M/s </a:t>
            </a:r>
            <a:r>
              <a:rPr lang="en-US" sz="2800" b="1" i="1" dirty="0" err="1">
                <a:solidFill>
                  <a:schemeClr val="tx1"/>
                </a:solidFill>
                <a:latin typeface="Book Antiqua" panose="02040602050305030304" pitchFamily="18" charset="0"/>
                <a:cs typeface="Calibri" panose="020F0502020204030204" pitchFamily="34" charset="0"/>
              </a:rPr>
              <a:t>Deltax</a:t>
            </a:r>
            <a:r>
              <a:rPr lang="en-US" sz="2800" b="1" i="1" dirty="0">
                <a:solidFill>
                  <a:schemeClr val="tx1"/>
                </a:solidFill>
                <a:latin typeface="Book Antiqua" panose="02040602050305030304" pitchFamily="18" charset="0"/>
                <a:cs typeface="Calibri" panose="020F0502020204030204" pitchFamily="34" charset="0"/>
              </a:rPr>
              <a:t> Enterprises vs CCE, New Delhi </a:t>
            </a:r>
            <a:r>
              <a:rPr lang="en-US" sz="2800" i="1" dirty="0">
                <a:solidFill>
                  <a:schemeClr val="tx1"/>
                </a:solidFill>
                <a:latin typeface="Book Antiqua" panose="02040602050305030304" pitchFamily="18" charset="0"/>
                <a:cs typeface="Calibri" panose="020F0502020204030204" pitchFamily="34" charset="0"/>
              </a:rPr>
              <a:t>[2017 (12) TMI 966 – CESTAT – Delhi]</a:t>
            </a:r>
          </a:p>
          <a:p>
            <a:pPr marL="898502" indent="0" algn="just">
              <a:spcBef>
                <a:spcPts val="0"/>
              </a:spcBef>
              <a:buSzPts val="2400"/>
              <a:buNone/>
            </a:pPr>
            <a:r>
              <a:rPr lang="en-US" sz="2800" i="1" dirty="0">
                <a:solidFill>
                  <a:schemeClr val="tx1"/>
                </a:solidFill>
                <a:latin typeface="Book Antiqua" panose="02040602050305030304" pitchFamily="18" charset="0"/>
                <a:cs typeface="Calibri" panose="020F0502020204030204" pitchFamily="34" charset="0"/>
              </a:rPr>
              <a:t>“In the </a:t>
            </a:r>
            <a:r>
              <a:rPr lang="en-US" sz="2800" b="1" i="1" dirty="0">
                <a:solidFill>
                  <a:schemeClr val="tx1"/>
                </a:solidFill>
                <a:latin typeface="Book Antiqua" panose="02040602050305030304" pitchFamily="18" charset="0"/>
                <a:cs typeface="Calibri" panose="020F0502020204030204" pitchFamily="34" charset="0"/>
              </a:rPr>
              <a:t>absence of specific allegation</a:t>
            </a:r>
            <a:r>
              <a:rPr lang="en-US" sz="2800" i="1" dirty="0">
                <a:solidFill>
                  <a:schemeClr val="tx1"/>
                </a:solidFill>
                <a:latin typeface="Book Antiqua" panose="02040602050305030304" pitchFamily="18" charset="0"/>
                <a:cs typeface="Calibri" panose="020F0502020204030204" pitchFamily="34" charset="0"/>
              </a:rPr>
              <a:t> with reference to the </a:t>
            </a:r>
            <a:r>
              <a:rPr lang="en-US" sz="2800" b="1" i="1" dirty="0">
                <a:solidFill>
                  <a:schemeClr val="tx1"/>
                </a:solidFill>
                <a:latin typeface="Book Antiqua" panose="02040602050305030304" pitchFamily="18" charset="0"/>
                <a:cs typeface="Calibri" panose="020F0502020204030204" pitchFamily="34" charset="0"/>
              </a:rPr>
              <a:t>nature of service </a:t>
            </a:r>
            <a:r>
              <a:rPr lang="en-US" sz="2800" i="1" dirty="0">
                <a:solidFill>
                  <a:schemeClr val="tx1"/>
                </a:solidFill>
                <a:latin typeface="Book Antiqua" panose="02040602050305030304" pitchFamily="18" charset="0"/>
                <a:cs typeface="Calibri" panose="020F0502020204030204" pitchFamily="34" charset="0"/>
              </a:rPr>
              <a:t>or the </a:t>
            </a:r>
            <a:r>
              <a:rPr lang="en-US" sz="2800" b="1" i="1" dirty="0">
                <a:solidFill>
                  <a:schemeClr val="tx1"/>
                </a:solidFill>
                <a:latin typeface="Book Antiqua" panose="02040602050305030304" pitchFamily="18" charset="0"/>
                <a:cs typeface="Calibri" panose="020F0502020204030204" pitchFamily="34" charset="0"/>
              </a:rPr>
              <a:t>service recipient </a:t>
            </a:r>
            <a:r>
              <a:rPr lang="en-US" sz="2800" i="1" dirty="0">
                <a:solidFill>
                  <a:schemeClr val="tx1"/>
                </a:solidFill>
                <a:latin typeface="Book Antiqua" panose="02040602050305030304" pitchFamily="18" charset="0"/>
                <a:cs typeface="Calibri" panose="020F0502020204030204" pitchFamily="34" charset="0"/>
              </a:rPr>
              <a:t>it is not tenable to hold an income of the appellant even if it is admitted to be an actual income, as consideration for a taxable service.”</a:t>
            </a:r>
          </a:p>
          <a:p>
            <a:pPr marL="0" indent="0" algn="just">
              <a:buSzPts val="2400"/>
              <a:buNone/>
            </a:pPr>
            <a:endParaRPr lang="en-US" dirty="0">
              <a:solidFill>
                <a:schemeClr val="tx1"/>
              </a:solidFill>
              <a:latin typeface="Calibri" panose="020F0502020204030204" pitchFamily="34" charset="0"/>
              <a:cs typeface="Calibri" panose="020F0502020204030204" pitchFamily="34" charset="0"/>
            </a:endParaRPr>
          </a:p>
          <a:p>
            <a:pPr marL="0" indent="0" algn="just">
              <a:buNone/>
            </a:pPr>
            <a:endParaRPr lang="en-IN"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3732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38</a:t>
            </a:fld>
            <a:endParaRPr lang="en-US"/>
          </a:p>
        </p:txBody>
      </p:sp>
      <p:sp>
        <p:nvSpPr>
          <p:cNvPr id="4" name="Rectangle: Rounded Corners 3">
            <a:extLst>
              <a:ext uri="{FF2B5EF4-FFF2-40B4-BE49-F238E27FC236}">
                <a16:creationId xmlns:a16="http://schemas.microsoft.com/office/drawing/2014/main" id="{7BCF59B1-3AB4-4467-A1B8-4345408A8FFF}"/>
              </a:ext>
            </a:extLst>
          </p:cNvPr>
          <p:cNvSpPr/>
          <p:nvPr/>
        </p:nvSpPr>
        <p:spPr>
          <a:xfrm>
            <a:off x="152400" y="152400"/>
            <a:ext cx="6800850" cy="8191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5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Computational</a:t>
            </a:r>
            <a:r>
              <a:rPr lang="en-US" sz="4050" b="1"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t>
            </a:r>
            <a:r>
              <a:rPr lang="en-US" sz="5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rPr>
              <a:t>Aspect </a:t>
            </a:r>
            <a:endParaRPr lang="en-IN" sz="5000" b="1" dirty="0">
              <a:ln w="0"/>
              <a:solidFill>
                <a:schemeClr val="tx1"/>
              </a:solidFill>
              <a:effectLst>
                <a:outerShdw blurRad="38100" dist="19050" dir="2700000" algn="tl" rotWithShape="0">
                  <a:schemeClr val="dk1">
                    <a:alpha val="40000"/>
                  </a:schemeClr>
                </a:outerShdw>
              </a:effectLst>
              <a:latin typeface="Book Antiqua" panose="02040602050305030304" pitchFamily="18" charset="0"/>
              <a:cs typeface="Calibri" panose="020F0502020204030204" pitchFamily="34" charset="0"/>
            </a:endParaRPr>
          </a:p>
        </p:txBody>
      </p:sp>
      <p:sp>
        <p:nvSpPr>
          <p:cNvPr id="6" name="Content Placeholder 2">
            <a:extLst>
              <a:ext uri="{FF2B5EF4-FFF2-40B4-BE49-F238E27FC236}">
                <a16:creationId xmlns:a16="http://schemas.microsoft.com/office/drawing/2014/main" id="{D6DE1E6F-3B76-4DB8-8A91-2F7116020DD2}"/>
              </a:ext>
            </a:extLst>
          </p:cNvPr>
          <p:cNvSpPr txBox="1">
            <a:spLocks/>
          </p:cNvSpPr>
          <p:nvPr/>
        </p:nvSpPr>
        <p:spPr>
          <a:xfrm>
            <a:off x="0" y="1143000"/>
            <a:ext cx="9144000" cy="51816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just">
              <a:spcBef>
                <a:spcPts val="0"/>
              </a:spcBef>
              <a:buSzPts val="2400"/>
              <a:buNone/>
            </a:pPr>
            <a:r>
              <a:rPr lang="en-US" sz="2300" b="1" u="sng" dirty="0">
                <a:latin typeface="Book Antiqua" panose="02040602050305030304" pitchFamily="18" charset="0"/>
                <a:cs typeface="Calibri" panose="020F0502020204030204" pitchFamily="34" charset="0"/>
              </a:rPr>
              <a:t>Difference between Balance Sheet, 26AS, &amp; ST-3 Returns</a:t>
            </a:r>
          </a:p>
          <a:p>
            <a:pPr marL="0" indent="0" algn="just">
              <a:spcBef>
                <a:spcPts val="0"/>
              </a:spcBef>
              <a:buSzPts val="2400"/>
              <a:buNone/>
            </a:pPr>
            <a:r>
              <a:rPr lang="en-US" sz="2300" b="1" dirty="0">
                <a:solidFill>
                  <a:schemeClr val="tx1"/>
                </a:solidFill>
                <a:latin typeface="Book Antiqua" panose="02040602050305030304" pitchFamily="18" charset="0"/>
                <a:cs typeface="Calibri" panose="020F0502020204030204" pitchFamily="34" charset="0"/>
              </a:rPr>
              <a:t>M/S M.P. LADHU UDYOG NIGAM LTD</a:t>
            </a:r>
            <a:r>
              <a:rPr lang="en-US" sz="2300" dirty="0">
                <a:solidFill>
                  <a:schemeClr val="tx1"/>
                </a:solidFill>
                <a:latin typeface="Book Antiqua" panose="02040602050305030304" pitchFamily="18" charset="0"/>
                <a:cs typeface="Calibri" panose="020F0502020204030204" pitchFamily="34" charset="0"/>
              </a:rPr>
              <a:t> Vs. CCE &amp; ST, BHOPAL [2018 (2) TMI 1410 - </a:t>
            </a:r>
            <a:r>
              <a:rPr lang="en-US" sz="2300" b="1" dirty="0">
                <a:solidFill>
                  <a:srgbClr val="C00000"/>
                </a:solidFill>
                <a:latin typeface="Book Antiqua" panose="02040602050305030304" pitchFamily="18" charset="0"/>
                <a:cs typeface="Calibri" panose="020F0502020204030204" pitchFamily="34" charset="0"/>
              </a:rPr>
              <a:t>CESTAT NEW DELHI</a:t>
            </a:r>
            <a:r>
              <a:rPr lang="en-US" sz="2300" dirty="0">
                <a:solidFill>
                  <a:schemeClr val="tx1"/>
                </a:solidFill>
                <a:latin typeface="Book Antiqua" panose="02040602050305030304" pitchFamily="18" charset="0"/>
                <a:cs typeface="Calibri" panose="020F0502020204030204" pitchFamily="34" charset="0"/>
              </a:rPr>
              <a:t>] dated 15/01/2018</a:t>
            </a:r>
          </a:p>
          <a:p>
            <a:pPr indent="-380990" algn="just">
              <a:spcBef>
                <a:spcPts val="0"/>
              </a:spcBef>
              <a:buSzPts val="2400"/>
              <a:buFont typeface="Wingdings" panose="05000000000000000000" pitchFamily="2" charset="2"/>
              <a:buChar char="v"/>
            </a:pPr>
            <a:endParaRPr lang="en-US" sz="2300" dirty="0">
              <a:solidFill>
                <a:schemeClr val="tx1"/>
              </a:solidFill>
              <a:latin typeface="Book Antiqua" panose="02040602050305030304" pitchFamily="18" charset="0"/>
              <a:cs typeface="Calibri" panose="020F0502020204030204" pitchFamily="34" charset="0"/>
            </a:endParaRPr>
          </a:p>
          <a:p>
            <a:pPr indent="-380990" algn="just">
              <a:spcBef>
                <a:spcPts val="0"/>
              </a:spcBef>
              <a:buClr>
                <a:srgbClr val="FF0000"/>
              </a:buClr>
              <a:buSzPct val="100000"/>
              <a:buFont typeface="Wingdings" panose="05000000000000000000" pitchFamily="2" charset="2"/>
              <a:buChar char="v"/>
            </a:pPr>
            <a:r>
              <a:rPr lang="en-US" sz="2300" i="1" dirty="0">
                <a:solidFill>
                  <a:schemeClr val="tx1"/>
                </a:solidFill>
                <a:latin typeface="Book Antiqua" panose="02040602050305030304" pitchFamily="18" charset="0"/>
                <a:cs typeface="Calibri" panose="020F0502020204030204" pitchFamily="34" charset="0"/>
              </a:rPr>
              <a:t>“..SCN did not give any reason to allege short levy except the difference between balance sheet and the ST-3 returns…In the present case, neither the notice nor the lower authorities have justified the demand for short levy or short payment of tax with any </a:t>
            </a:r>
            <a:r>
              <a:rPr lang="en-US" sz="2300" b="1" i="1" dirty="0">
                <a:solidFill>
                  <a:schemeClr val="tx1"/>
                </a:solidFill>
                <a:latin typeface="Book Antiqua" panose="02040602050305030304" pitchFamily="18" charset="0"/>
                <a:cs typeface="Calibri" panose="020F0502020204030204" pitchFamily="34" charset="0"/>
              </a:rPr>
              <a:t>cogent reason</a:t>
            </a:r>
            <a:r>
              <a:rPr lang="en-US" sz="2300" i="1" dirty="0">
                <a:solidFill>
                  <a:schemeClr val="tx1"/>
                </a:solidFill>
                <a:latin typeface="Book Antiqua" panose="02040602050305030304" pitchFamily="18" charset="0"/>
                <a:cs typeface="Calibri" panose="020F0502020204030204" pitchFamily="34" charset="0"/>
              </a:rPr>
              <a:t>. The burden of explaining the difference amount being not taxable income has been shifted to the appellant. This will be against the very basis of tax levy. </a:t>
            </a:r>
            <a:r>
              <a:rPr lang="en-US" sz="2300" b="1" i="1" dirty="0">
                <a:solidFill>
                  <a:srgbClr val="FF0000"/>
                </a:solidFill>
                <a:latin typeface="Book Antiqua" panose="02040602050305030304" pitchFamily="18" charset="0"/>
                <a:cs typeface="Calibri" panose="020F0502020204030204" pitchFamily="34" charset="0"/>
              </a:rPr>
              <a:t>It is the Department which alleged short payment and at least basic preliminary supporting evidence of such short payment has to be made so that the appellant can defend their case</a:t>
            </a:r>
            <a:endParaRPr lang="en-US" sz="2300" b="1" dirty="0">
              <a:solidFill>
                <a:srgbClr val="FF0000"/>
              </a:solidFill>
              <a:latin typeface="Book Antiqua" panose="02040602050305030304" pitchFamily="18" charset="0"/>
              <a:cs typeface="Calibri" panose="020F0502020204030204" pitchFamily="34" charset="0"/>
            </a:endParaRPr>
          </a:p>
          <a:p>
            <a:pPr marL="0" indent="0" algn="just">
              <a:buNone/>
            </a:pPr>
            <a:endParaRPr lang="en-IN"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61325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41588" y="76200"/>
            <a:ext cx="7878704" cy="541165"/>
          </a:xfrm>
          <a:prstGeom prst="rect">
            <a:avLst/>
          </a:prstGeom>
          <a:noFill/>
        </p:spPr>
        <p:txBody>
          <a:bodyPr>
            <a:noAutofit/>
          </a:bodyPr>
          <a:lstStyle/>
          <a:p>
            <a:pPr defTabSz="342884">
              <a:spcBef>
                <a:spcPct val="0"/>
              </a:spcBef>
              <a:defRPr/>
            </a:pPr>
            <a:r>
              <a:rPr lang="en-US" sz="3000" b="1" u="sng" dirty="0">
                <a:latin typeface="Book Antiqua" panose="02040602050305030304" pitchFamily="18" charset="0"/>
                <a:ea typeface="+mj-ea"/>
                <a:cs typeface="Calibri" panose="020F0502020204030204" pitchFamily="34" charset="0"/>
              </a:rPr>
              <a:t>Appeal before the  first Appellate Authority</a:t>
            </a:r>
            <a:r>
              <a:rPr lang="en-US" sz="3000" b="1" dirty="0">
                <a:latin typeface="Book Antiqua" panose="02040602050305030304" pitchFamily="18" charset="0"/>
                <a:ea typeface="+mj-ea"/>
                <a:cs typeface="Calibri" panose="020F0502020204030204" pitchFamily="34" charset="0"/>
              </a:rPr>
              <a:t>  - Sec 107  </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39</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1340641"/>
            <a:ext cx="9144000" cy="1335662"/>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just">
              <a:buNone/>
            </a:pPr>
            <a:r>
              <a:rPr lang="en-US" sz="2000" b="1" dirty="0">
                <a:latin typeface="Book Antiqua" panose="02040602050305030304" pitchFamily="18" charset="0"/>
                <a:cs typeface="Calibri" panose="020F0502020204030204" pitchFamily="34" charset="0"/>
              </a:rPr>
              <a:t>Sec 107 (1) specifically provides that </a:t>
            </a:r>
            <a:r>
              <a:rPr lang="en-US" sz="2000" dirty="0">
                <a:latin typeface="Book Antiqua" panose="02040602050305030304" pitchFamily="18" charset="0"/>
                <a:cs typeface="Calibri" panose="020F0502020204030204" pitchFamily="34" charset="0"/>
              </a:rPr>
              <a:t>‘</a:t>
            </a:r>
            <a:r>
              <a:rPr lang="en-US" sz="2000" b="1" dirty="0">
                <a:solidFill>
                  <a:srgbClr val="C00000"/>
                </a:solidFill>
                <a:latin typeface="Book Antiqua" panose="02040602050305030304" pitchFamily="18" charset="0"/>
                <a:cs typeface="Calibri" panose="020F0502020204030204" pitchFamily="34" charset="0"/>
              </a:rPr>
              <a:t>any person aggrieved by any decision or order </a:t>
            </a:r>
            <a:r>
              <a:rPr lang="en-US" sz="2000" dirty="0">
                <a:latin typeface="Book Antiqua" panose="02040602050305030304" pitchFamily="18" charset="0"/>
                <a:cs typeface="Calibri" panose="020F0502020204030204" pitchFamily="34" charset="0"/>
              </a:rPr>
              <a:t>passed under the Act or the SGST Act or UTGST Act </a:t>
            </a:r>
            <a:r>
              <a:rPr lang="en-US" sz="2000" dirty="0">
                <a:solidFill>
                  <a:srgbClr val="C00000"/>
                </a:solidFill>
                <a:latin typeface="Book Antiqua" panose="02040602050305030304" pitchFamily="18" charset="0"/>
                <a:cs typeface="Calibri" panose="020F0502020204030204" pitchFamily="34" charset="0"/>
              </a:rPr>
              <a:t>by an *</a:t>
            </a:r>
            <a:r>
              <a:rPr lang="en-US" sz="2000" b="1" dirty="0">
                <a:solidFill>
                  <a:srgbClr val="C00000"/>
                </a:solidFill>
                <a:latin typeface="Book Antiqua" panose="02040602050305030304" pitchFamily="18" charset="0"/>
                <a:cs typeface="Calibri" panose="020F0502020204030204" pitchFamily="34" charset="0"/>
              </a:rPr>
              <a:t>adjudicating authority</a:t>
            </a:r>
            <a:r>
              <a:rPr lang="en-US" sz="2000" dirty="0">
                <a:latin typeface="Book Antiqua" panose="02040602050305030304" pitchFamily="18" charset="0"/>
                <a:cs typeface="Calibri" panose="020F0502020204030204" pitchFamily="34" charset="0"/>
              </a:rPr>
              <a:t>, may appeal to such *</a:t>
            </a:r>
            <a:r>
              <a:rPr lang="en-US" sz="2000" b="1" dirty="0">
                <a:latin typeface="Book Antiqua" panose="02040602050305030304" pitchFamily="18" charset="0"/>
                <a:cs typeface="Calibri" panose="020F0502020204030204" pitchFamily="34" charset="0"/>
              </a:rPr>
              <a:t>Appellate Authority</a:t>
            </a:r>
            <a:r>
              <a:rPr lang="en-US" sz="2000" dirty="0">
                <a:latin typeface="Book Antiqua" panose="02040602050305030304" pitchFamily="18" charset="0"/>
                <a:cs typeface="Calibri" panose="020F0502020204030204" pitchFamily="34" charset="0"/>
              </a:rPr>
              <a:t>, in prescribed manner. </a:t>
            </a:r>
            <a:endParaRPr lang="en-IN" sz="2000" b="1" dirty="0">
              <a:latin typeface="Book Antiqua" panose="02040602050305030304" pitchFamily="18" charset="0"/>
              <a:cs typeface="Calibri" panose="020F0502020204030204" pitchFamily="34" charset="0"/>
            </a:endParaRPr>
          </a:p>
        </p:txBody>
      </p:sp>
      <p:sp>
        <p:nvSpPr>
          <p:cNvPr id="3" name="TextBox 2">
            <a:extLst>
              <a:ext uri="{FF2B5EF4-FFF2-40B4-BE49-F238E27FC236}">
                <a16:creationId xmlns:a16="http://schemas.microsoft.com/office/drawing/2014/main" id="{228C29B3-870F-49A6-BB66-8CF6429F5E58}"/>
              </a:ext>
            </a:extLst>
          </p:cNvPr>
          <p:cNvSpPr txBox="1"/>
          <p:nvPr/>
        </p:nvSpPr>
        <p:spPr>
          <a:xfrm>
            <a:off x="0" y="2697768"/>
            <a:ext cx="9144000" cy="3477875"/>
          </a:xfrm>
          <a:prstGeom prst="rect">
            <a:avLst/>
          </a:prstGeom>
          <a:solidFill>
            <a:schemeClr val="bg2">
              <a:lumMod val="60000"/>
              <a:lumOff val="40000"/>
            </a:schemeClr>
          </a:solidFill>
          <a:ln>
            <a:solidFill>
              <a:schemeClr val="tx1"/>
            </a:solidFill>
          </a:ln>
        </p:spPr>
        <p:txBody>
          <a:bodyPr wrap="square" rtlCol="0">
            <a:spAutoFit/>
          </a:bodyPr>
          <a:lstStyle/>
          <a:p>
            <a:pPr algn="just"/>
            <a:r>
              <a:rPr lang="en-US" sz="2200" b="1" dirty="0">
                <a:solidFill>
                  <a:srgbClr val="000000"/>
                </a:solidFill>
                <a:latin typeface="Book Antiqua" panose="02040602050305030304" pitchFamily="18" charset="0"/>
                <a:cs typeface="Calibri" panose="020F0502020204030204" pitchFamily="34" charset="0"/>
              </a:rPr>
              <a:t>Sec 2 (4) </a:t>
            </a:r>
            <a:r>
              <a:rPr lang="en-US" sz="2200" dirty="0">
                <a:solidFill>
                  <a:srgbClr val="000000"/>
                </a:solidFill>
                <a:latin typeface="Book Antiqua" panose="02040602050305030304" pitchFamily="18" charset="0"/>
                <a:cs typeface="Calibri" panose="020F0502020204030204" pitchFamily="34" charset="0"/>
              </a:rPr>
              <a:t>- “</a:t>
            </a:r>
            <a:r>
              <a:rPr lang="en-US" sz="2200" b="1" dirty="0">
                <a:solidFill>
                  <a:srgbClr val="000000"/>
                </a:solidFill>
                <a:latin typeface="Book Antiqua" panose="02040602050305030304" pitchFamily="18" charset="0"/>
                <a:cs typeface="Calibri" panose="020F0502020204030204" pitchFamily="34" charset="0"/>
              </a:rPr>
              <a:t>adjudicating authority</a:t>
            </a:r>
            <a:r>
              <a:rPr lang="en-US" sz="2200" dirty="0">
                <a:solidFill>
                  <a:srgbClr val="000000"/>
                </a:solidFill>
                <a:latin typeface="Book Antiqua" panose="02040602050305030304" pitchFamily="18" charset="0"/>
                <a:cs typeface="Calibri" panose="020F0502020204030204" pitchFamily="34" charset="0"/>
              </a:rPr>
              <a:t>”</a:t>
            </a:r>
            <a:r>
              <a:rPr lang="en-US" sz="2200" b="1" dirty="0">
                <a:solidFill>
                  <a:schemeClr val="accent6"/>
                </a:solidFill>
                <a:latin typeface="Book Antiqua" panose="02040602050305030304" pitchFamily="18" charset="0"/>
                <a:cs typeface="Calibri" panose="020F0502020204030204" pitchFamily="34" charset="0"/>
              </a:rPr>
              <a:t> </a:t>
            </a:r>
            <a:r>
              <a:rPr lang="en-US" sz="2200" b="1" dirty="0">
                <a:solidFill>
                  <a:srgbClr val="FF0000"/>
                </a:solidFill>
                <a:latin typeface="Book Antiqua" panose="02040602050305030304" pitchFamily="18" charset="0"/>
                <a:cs typeface="Calibri" panose="020F0502020204030204" pitchFamily="34" charset="0"/>
              </a:rPr>
              <a:t>means</a:t>
            </a:r>
            <a:r>
              <a:rPr lang="en-US" sz="2200" b="1" dirty="0">
                <a:solidFill>
                  <a:schemeClr val="accent6"/>
                </a:solidFill>
                <a:latin typeface="Book Antiqua" panose="02040602050305030304" pitchFamily="18" charset="0"/>
                <a:cs typeface="Calibri" panose="020F0502020204030204" pitchFamily="34" charset="0"/>
              </a:rPr>
              <a:t> </a:t>
            </a:r>
            <a:r>
              <a:rPr lang="en-US" sz="2200" dirty="0">
                <a:solidFill>
                  <a:srgbClr val="000000"/>
                </a:solidFill>
                <a:latin typeface="Book Antiqua" panose="02040602050305030304" pitchFamily="18" charset="0"/>
                <a:cs typeface="Calibri" panose="020F0502020204030204" pitchFamily="34" charset="0"/>
              </a:rPr>
              <a:t>any authority, appointed or authorized to pass any order or decision under this Act, but does not include the Central Board of Indirect Taxes and Customs, the Revisional Authority, the Authority for Advance Ruling, the Appellate Authority for Advance Ruling, the National Appellate Authority for Advance Ruling, the Appellate Authority, the Appellate Tribunal and the Authority referred to in sub-section (2) of section 171</a:t>
            </a:r>
            <a:r>
              <a:rPr lang="en-US" sz="2200" b="1" dirty="0">
                <a:solidFill>
                  <a:srgbClr val="000000"/>
                </a:solidFill>
                <a:latin typeface="Book Antiqua" panose="02040602050305030304" pitchFamily="18" charset="0"/>
                <a:cs typeface="Calibri" panose="020F0502020204030204" pitchFamily="34" charset="0"/>
              </a:rPr>
              <a:t>.</a:t>
            </a:r>
          </a:p>
          <a:p>
            <a:pPr algn="just"/>
            <a:endParaRPr lang="en-US" sz="2200" b="1" dirty="0">
              <a:solidFill>
                <a:srgbClr val="000000"/>
              </a:solidFill>
              <a:latin typeface="Book Antiqua" panose="02040602050305030304" pitchFamily="18" charset="0"/>
              <a:cs typeface="Calibri" panose="020F0502020204030204" pitchFamily="34" charset="0"/>
            </a:endParaRPr>
          </a:p>
          <a:p>
            <a:pPr algn="just"/>
            <a:r>
              <a:rPr lang="en-US" sz="2200" dirty="0">
                <a:solidFill>
                  <a:srgbClr val="000000"/>
                </a:solidFill>
                <a:latin typeface="Book Antiqua" panose="02040602050305030304" pitchFamily="18" charset="0"/>
                <a:cs typeface="Calibri" panose="020F0502020204030204" pitchFamily="34" charset="0"/>
              </a:rPr>
              <a:t>Sec 2 (8) -  “</a:t>
            </a:r>
            <a:r>
              <a:rPr lang="en-US" sz="2200" b="1" dirty="0">
                <a:solidFill>
                  <a:srgbClr val="000000"/>
                </a:solidFill>
                <a:latin typeface="Book Antiqua" panose="02040602050305030304" pitchFamily="18" charset="0"/>
                <a:cs typeface="Calibri" panose="020F0502020204030204" pitchFamily="34" charset="0"/>
              </a:rPr>
              <a:t>Appellate Authority” </a:t>
            </a:r>
            <a:r>
              <a:rPr lang="en-US" sz="2200" b="1" dirty="0">
                <a:solidFill>
                  <a:srgbClr val="FF0000"/>
                </a:solidFill>
                <a:latin typeface="Book Antiqua" panose="02040602050305030304" pitchFamily="18" charset="0"/>
                <a:cs typeface="Calibri" panose="020F0502020204030204" pitchFamily="34" charset="0"/>
              </a:rPr>
              <a:t>means</a:t>
            </a:r>
            <a:r>
              <a:rPr lang="en-US" sz="2200" dirty="0">
                <a:solidFill>
                  <a:srgbClr val="FF0000"/>
                </a:solidFill>
                <a:latin typeface="Book Antiqua" panose="02040602050305030304" pitchFamily="18" charset="0"/>
                <a:cs typeface="Calibri" panose="020F0502020204030204" pitchFamily="34" charset="0"/>
              </a:rPr>
              <a:t> </a:t>
            </a:r>
            <a:r>
              <a:rPr lang="en-US" sz="2200" b="1" dirty="0">
                <a:solidFill>
                  <a:srgbClr val="FF0000"/>
                </a:solidFill>
                <a:latin typeface="Book Antiqua" panose="02040602050305030304" pitchFamily="18" charset="0"/>
                <a:cs typeface="Calibri" panose="020F0502020204030204" pitchFamily="34" charset="0"/>
              </a:rPr>
              <a:t>an authority appointed or authorized to hear appeals</a:t>
            </a:r>
            <a:r>
              <a:rPr lang="en-US" sz="2200" dirty="0">
                <a:solidFill>
                  <a:srgbClr val="000000"/>
                </a:solidFill>
                <a:latin typeface="Book Antiqua" panose="02040602050305030304" pitchFamily="18" charset="0"/>
                <a:cs typeface="Calibri" panose="020F0502020204030204" pitchFamily="34" charset="0"/>
              </a:rPr>
              <a:t> as referred to in </a:t>
            </a:r>
            <a:r>
              <a:rPr lang="en-US" sz="2200" b="1" dirty="0">
                <a:solidFill>
                  <a:srgbClr val="FF0000"/>
                </a:solidFill>
                <a:latin typeface="Book Antiqua" panose="02040602050305030304" pitchFamily="18" charset="0"/>
                <a:cs typeface="Calibri" panose="020F0502020204030204" pitchFamily="34" charset="0"/>
              </a:rPr>
              <a:t>section 107</a:t>
            </a:r>
            <a:r>
              <a:rPr lang="en-US" sz="2200" dirty="0">
                <a:solidFill>
                  <a:srgbClr val="FF0000"/>
                </a:solidFill>
                <a:latin typeface="Book Antiqua" panose="02040602050305030304" pitchFamily="18" charset="0"/>
                <a:cs typeface="Calibri" panose="020F0502020204030204" pitchFamily="34" charset="0"/>
              </a:rPr>
              <a:t>;</a:t>
            </a:r>
          </a:p>
        </p:txBody>
      </p:sp>
    </p:spTree>
    <p:extLst>
      <p:ext uri="{BB962C8B-B14F-4D97-AF65-F5344CB8AC3E}">
        <p14:creationId xmlns:p14="http://schemas.microsoft.com/office/powerpoint/2010/main" val="1017020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7060" y="33089"/>
            <a:ext cx="9161060" cy="541165"/>
          </a:xfrm>
          <a:prstGeom prst="rect">
            <a:avLst/>
          </a:prstGeom>
          <a:noFill/>
        </p:spPr>
        <p:txBody>
          <a:bodyPr>
            <a:noAutofit/>
          </a:bodyPr>
          <a:lstStyle/>
          <a:p>
            <a:pPr defTabSz="342884">
              <a:spcBef>
                <a:spcPct val="0"/>
              </a:spcBef>
              <a:defRPr/>
            </a:pPr>
            <a:r>
              <a:rPr lang="en-US" sz="2700" b="1" dirty="0">
                <a:latin typeface="Book Antiqua" panose="02040602050305030304" pitchFamily="18" charset="0"/>
                <a:ea typeface="+mj-ea"/>
                <a:cs typeface="Calibri" panose="020F0502020204030204" pitchFamily="34" charset="0"/>
              </a:rPr>
              <a:t>Right to Appeal – Nature of  </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4</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574254"/>
            <a:ext cx="9161060" cy="5750346"/>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Font typeface="Wingdings" panose="05000000000000000000" pitchFamily="2" charset="2"/>
              <a:buChar char="v"/>
            </a:pPr>
            <a:r>
              <a:rPr lang="en-US" sz="2800" b="1" dirty="0">
                <a:solidFill>
                  <a:srgbClr val="FF0000"/>
                </a:solidFill>
                <a:latin typeface="Book Antiqua" panose="02040602050305030304" pitchFamily="18" charset="0"/>
                <a:cs typeface="Calibri" panose="020F0502020204030204" pitchFamily="34" charset="0"/>
              </a:rPr>
              <a:t>Appeal –Is it creature of a statute?</a:t>
            </a:r>
          </a:p>
          <a:p>
            <a:pPr marL="642938" lvl="1" indent="-342900" algn="just">
              <a:spcBef>
                <a:spcPts val="375"/>
              </a:spcBef>
              <a:buClr>
                <a:schemeClr val="tx1">
                  <a:lumMod val="95000"/>
                  <a:lumOff val="5000"/>
                </a:schemeClr>
              </a:buClr>
              <a:buFont typeface="Wingdings" panose="05000000000000000000" pitchFamily="2" charset="2"/>
              <a:buChar char="v"/>
            </a:pPr>
            <a:r>
              <a:rPr lang="en-US" sz="2200" b="1" u="sng" dirty="0">
                <a:solidFill>
                  <a:srgbClr val="000000"/>
                </a:solidFill>
                <a:latin typeface="Book Antiqua" panose="02040602050305030304" pitchFamily="18" charset="0"/>
                <a:cs typeface="Calibri" panose="020F0502020204030204" pitchFamily="34" charset="0"/>
              </a:rPr>
              <a:t>Anant Mills Ltd. vs. State of Gujarat –AIR 1975 SC 1234</a:t>
            </a:r>
            <a:r>
              <a:rPr lang="en-US" sz="2200" b="1" dirty="0">
                <a:solidFill>
                  <a:srgbClr val="000000"/>
                </a:solidFill>
                <a:latin typeface="Book Antiqua" panose="02040602050305030304" pitchFamily="18" charset="0"/>
                <a:cs typeface="Calibri" panose="020F0502020204030204" pitchFamily="34" charset="0"/>
              </a:rPr>
              <a:t> </a:t>
            </a:r>
            <a:r>
              <a:rPr lang="en-US" sz="2200" dirty="0">
                <a:solidFill>
                  <a:srgbClr val="000000"/>
                </a:solidFill>
                <a:latin typeface="Book Antiqua" panose="02040602050305030304" pitchFamily="18" charset="0"/>
                <a:cs typeface="Calibri" panose="020F0502020204030204" pitchFamily="34" charset="0"/>
              </a:rPr>
              <a:t>“….</a:t>
            </a:r>
            <a:r>
              <a:rPr lang="en-US" sz="2200" b="1" dirty="0">
                <a:solidFill>
                  <a:srgbClr val="C00000"/>
                </a:solidFill>
                <a:latin typeface="Book Antiqua" panose="02040602050305030304" pitchFamily="18" charset="0"/>
                <a:cs typeface="Calibri" panose="020F0502020204030204" pitchFamily="34" charset="0"/>
              </a:rPr>
              <a:t>The right of appeal is the creature of a statute. Without a statutory provision creating such a right the person aggrieved is not entitled to file an appeal.</a:t>
            </a:r>
            <a:r>
              <a:rPr lang="en-US" sz="2200" dirty="0">
                <a:solidFill>
                  <a:srgbClr val="000000"/>
                </a:solidFill>
                <a:latin typeface="Book Antiqua" panose="02040602050305030304" pitchFamily="18" charset="0"/>
                <a:cs typeface="Calibri" panose="020F0502020204030204" pitchFamily="34" charset="0"/>
              </a:rPr>
              <a:t> We fail to understand as to why the Legislature while granting the right of appeal cannot impose conditions for the exercise of such right. In the absence of any special reasons there appears to be no legal or constitutional impediment to the imposition of such conditions.”</a:t>
            </a:r>
          </a:p>
          <a:p>
            <a:pPr algn="just">
              <a:buClr>
                <a:srgbClr val="FF0000"/>
              </a:buClr>
              <a:buFont typeface="Wingdings" panose="05000000000000000000" pitchFamily="2" charset="2"/>
              <a:buChar char="v"/>
            </a:pPr>
            <a:r>
              <a:rPr lang="en-IN" sz="2200" b="1" dirty="0">
                <a:solidFill>
                  <a:srgbClr val="000000"/>
                </a:solidFill>
                <a:latin typeface="Book Antiqua" panose="02040602050305030304" pitchFamily="18" charset="0"/>
                <a:cs typeface="Calibri" panose="020F0502020204030204" pitchFamily="34" charset="0"/>
              </a:rPr>
              <a:t>State of Maharashtra vs. </a:t>
            </a:r>
            <a:r>
              <a:rPr lang="en-IN" sz="2200" b="1" dirty="0" err="1">
                <a:solidFill>
                  <a:srgbClr val="000000"/>
                </a:solidFill>
                <a:latin typeface="Book Antiqua" panose="02040602050305030304" pitchFamily="18" charset="0"/>
                <a:cs typeface="Calibri" panose="020F0502020204030204" pitchFamily="34" charset="0"/>
              </a:rPr>
              <a:t>MahboobS</a:t>
            </a:r>
            <a:r>
              <a:rPr lang="en-IN" sz="2200" b="1" dirty="0">
                <a:solidFill>
                  <a:srgbClr val="000000"/>
                </a:solidFill>
                <a:latin typeface="Book Antiqua" panose="02040602050305030304" pitchFamily="18" charset="0"/>
                <a:cs typeface="Calibri" panose="020F0502020204030204" pitchFamily="34" charset="0"/>
              </a:rPr>
              <a:t>. </a:t>
            </a:r>
            <a:r>
              <a:rPr lang="en-IN" sz="2200" b="1" dirty="0" err="1">
                <a:solidFill>
                  <a:srgbClr val="000000"/>
                </a:solidFill>
                <a:latin typeface="Book Antiqua" panose="02040602050305030304" pitchFamily="18" charset="0"/>
                <a:cs typeface="Calibri" panose="020F0502020204030204" pitchFamily="34" charset="0"/>
              </a:rPr>
              <a:t>Allibhoy</a:t>
            </a:r>
            <a:r>
              <a:rPr lang="en-IN" sz="2200" b="1" dirty="0">
                <a:solidFill>
                  <a:srgbClr val="000000"/>
                </a:solidFill>
                <a:latin typeface="Book Antiqua" panose="02040602050305030304" pitchFamily="18" charset="0"/>
                <a:cs typeface="Calibri" panose="020F0502020204030204" pitchFamily="34" charset="0"/>
              </a:rPr>
              <a:t>–1996 (85) ELT 22 (SC)</a:t>
            </a:r>
            <a:endParaRPr lang="en-IN" sz="2200" dirty="0">
              <a:solidFill>
                <a:srgbClr val="000000"/>
              </a:solidFill>
              <a:latin typeface="Book Antiqua" panose="02040602050305030304" pitchFamily="18" charset="0"/>
              <a:cs typeface="Calibri" panose="020F0502020204030204" pitchFamily="34" charset="0"/>
            </a:endParaRPr>
          </a:p>
          <a:p>
            <a:pPr marL="300038" lvl="1" indent="0" algn="just">
              <a:spcBef>
                <a:spcPts val="375"/>
              </a:spcBef>
              <a:buClr>
                <a:srgbClr val="FF0000"/>
              </a:buClr>
              <a:buNone/>
            </a:pPr>
            <a:r>
              <a:rPr lang="en-US" sz="2200" b="1" dirty="0">
                <a:solidFill>
                  <a:srgbClr val="C00000"/>
                </a:solidFill>
                <a:latin typeface="Book Antiqua" panose="02040602050305030304" pitchFamily="18" charset="0"/>
                <a:cs typeface="Calibri" panose="020F0502020204030204" pitchFamily="34" charset="0"/>
              </a:rPr>
              <a:t>“It is well settled that an appeal is a creature of a statute. Unless a statute provides for an appeal and specifies the order against which an appeal can be filed, no appeal can be filed or entertained as a matter of right or course.” </a:t>
            </a:r>
          </a:p>
        </p:txBody>
      </p:sp>
    </p:spTree>
    <p:extLst>
      <p:ext uri="{BB962C8B-B14F-4D97-AF65-F5344CB8AC3E}">
        <p14:creationId xmlns:p14="http://schemas.microsoft.com/office/powerpoint/2010/main" val="41818657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31198" y="152400"/>
            <a:ext cx="7878704" cy="541165"/>
          </a:xfrm>
          <a:prstGeom prst="rect">
            <a:avLst/>
          </a:prstGeom>
          <a:noFill/>
        </p:spPr>
        <p:txBody>
          <a:bodyPr>
            <a:noAutofit/>
          </a:bodyPr>
          <a:lstStyle/>
          <a:p>
            <a:pPr defTabSz="342884">
              <a:spcBef>
                <a:spcPct val="0"/>
              </a:spcBef>
              <a:defRPr/>
            </a:pPr>
            <a:r>
              <a:rPr lang="en-US" sz="2800" b="1" u="sng" dirty="0">
                <a:latin typeface="Book Antiqua" panose="02040602050305030304" pitchFamily="18" charset="0"/>
                <a:ea typeface="+mj-ea"/>
                <a:cs typeface="Calibri" panose="020F0502020204030204" pitchFamily="34" charset="0"/>
              </a:rPr>
              <a:t>Appeal before the  first Appellate Authority</a:t>
            </a:r>
            <a:r>
              <a:rPr lang="en-US" sz="2800" b="1" dirty="0">
                <a:latin typeface="Book Antiqua" panose="02040602050305030304" pitchFamily="18" charset="0"/>
                <a:ea typeface="+mj-ea"/>
                <a:cs typeface="Calibri" panose="020F0502020204030204" pitchFamily="34" charset="0"/>
              </a:rPr>
              <a:t>  - Sec 107</a:t>
            </a:r>
            <a:r>
              <a:rPr lang="en-US" sz="2400" b="1" dirty="0">
                <a:latin typeface="Book Antiqua" panose="02040602050305030304" pitchFamily="18" charset="0"/>
                <a:ea typeface="+mj-ea"/>
                <a:cs typeface="Calibri" panose="020F0502020204030204" pitchFamily="34" charset="0"/>
              </a:rPr>
              <a:t>  </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a:xfrm>
            <a:off x="6994550" y="5408434"/>
            <a:ext cx="1279663" cy="273844"/>
          </a:xfrm>
        </p:spPr>
        <p:txBody>
          <a:bodyPr/>
          <a:lstStyle/>
          <a:p>
            <a:fld id="{B6F15528-21DE-4FAA-801E-634DDDAF4B2B}" type="slidenum">
              <a:rPr lang="en-US" smtClean="0"/>
              <a:pPr/>
              <a:t>40</a:t>
            </a:fld>
            <a:endParaRPr lang="en-US"/>
          </a:p>
        </p:txBody>
      </p:sp>
      <p:sp>
        <p:nvSpPr>
          <p:cNvPr id="8" name="TextBox 7">
            <a:extLst>
              <a:ext uri="{FF2B5EF4-FFF2-40B4-BE49-F238E27FC236}">
                <a16:creationId xmlns:a16="http://schemas.microsoft.com/office/drawing/2014/main" id="{A6E7E59C-45BC-4240-AABD-F20A9AD53571}"/>
              </a:ext>
            </a:extLst>
          </p:cNvPr>
          <p:cNvSpPr txBox="1"/>
          <p:nvPr/>
        </p:nvSpPr>
        <p:spPr>
          <a:xfrm>
            <a:off x="0" y="1050942"/>
            <a:ext cx="9144000" cy="1323439"/>
          </a:xfrm>
          <a:prstGeom prst="rect">
            <a:avLst/>
          </a:prstGeom>
          <a:solidFill>
            <a:schemeClr val="bg2">
              <a:lumMod val="60000"/>
              <a:lumOff val="40000"/>
            </a:schemeClr>
          </a:solidFill>
          <a:ln>
            <a:solidFill>
              <a:schemeClr val="tx1"/>
            </a:solidFill>
          </a:ln>
        </p:spPr>
        <p:txBody>
          <a:bodyPr wrap="square">
            <a:spAutoFit/>
          </a:bodyPr>
          <a:lstStyle/>
          <a:p>
            <a:pPr marL="257175" indent="-257175" algn="just">
              <a:buClr>
                <a:srgbClr val="FF0000"/>
              </a:buClr>
              <a:buFont typeface="Wingdings" panose="05000000000000000000" pitchFamily="2" charset="2"/>
              <a:buChar char="v"/>
            </a:pPr>
            <a:r>
              <a:rPr lang="en-US" sz="2000" b="1" u="sng" dirty="0">
                <a:latin typeface="Book Antiqua" panose="02040602050305030304" pitchFamily="18" charset="0"/>
                <a:cs typeface="Calibri" panose="020F0502020204030204" pitchFamily="34" charset="0"/>
              </a:rPr>
              <a:t>Appellate Authority appointed under Rule 109 A </a:t>
            </a:r>
          </a:p>
          <a:p>
            <a:pPr marL="257175" indent="-257175" algn="just">
              <a:buClr>
                <a:srgbClr val="FF0000"/>
              </a:buClr>
              <a:buFont typeface="Wingdings" panose="05000000000000000000" pitchFamily="2" charset="2"/>
              <a:buChar char="Ø"/>
            </a:pPr>
            <a:r>
              <a:rPr lang="en-US" sz="2000" dirty="0">
                <a:latin typeface="Book Antiqua" panose="02040602050305030304" pitchFamily="18" charset="0"/>
                <a:cs typeface="Calibri" panose="020F0502020204030204" pitchFamily="34" charset="0"/>
              </a:rPr>
              <a:t>Commissioner (Appeals) for Orders passed by Additional or Joint Commissioner</a:t>
            </a:r>
          </a:p>
          <a:p>
            <a:pPr marL="257175" indent="-257175" algn="just">
              <a:buClr>
                <a:srgbClr val="FF0000"/>
              </a:buClr>
              <a:buFont typeface="Wingdings" panose="05000000000000000000" pitchFamily="2" charset="2"/>
              <a:buChar char="Ø"/>
            </a:pPr>
            <a:r>
              <a:rPr lang="en-US" sz="2000" dirty="0">
                <a:latin typeface="Book Antiqua" panose="02040602050305030304" pitchFamily="18" charset="0"/>
                <a:cs typeface="Calibri" panose="020F0502020204030204" pitchFamily="34" charset="0"/>
              </a:rPr>
              <a:t>Jt. Commissioner (Appeals)  for Orders passed by AC/ DC/ Supt.</a:t>
            </a:r>
          </a:p>
        </p:txBody>
      </p:sp>
      <p:sp>
        <p:nvSpPr>
          <p:cNvPr id="10" name="TextBox 9">
            <a:extLst>
              <a:ext uri="{FF2B5EF4-FFF2-40B4-BE49-F238E27FC236}">
                <a16:creationId xmlns:a16="http://schemas.microsoft.com/office/drawing/2014/main" id="{6ABF3768-37CB-4118-ADE5-F8D2BBFF97AE}"/>
              </a:ext>
            </a:extLst>
          </p:cNvPr>
          <p:cNvSpPr txBox="1"/>
          <p:nvPr/>
        </p:nvSpPr>
        <p:spPr>
          <a:xfrm>
            <a:off x="0" y="2419846"/>
            <a:ext cx="9144000" cy="1631216"/>
          </a:xfrm>
          <a:prstGeom prst="rect">
            <a:avLst/>
          </a:prstGeom>
          <a:solidFill>
            <a:schemeClr val="bg2">
              <a:lumMod val="60000"/>
              <a:lumOff val="40000"/>
            </a:schemeClr>
          </a:solidFill>
          <a:ln>
            <a:solidFill>
              <a:schemeClr val="tx1"/>
            </a:solidFill>
          </a:ln>
        </p:spPr>
        <p:txBody>
          <a:bodyPr wrap="square">
            <a:spAutoFit/>
          </a:bodyPr>
          <a:lstStyle/>
          <a:p>
            <a:pPr marL="257175" indent="-257175" algn="just">
              <a:buClr>
                <a:srgbClr val="FF0000"/>
              </a:buClr>
              <a:buFont typeface="Wingdings" panose="05000000000000000000" pitchFamily="2" charset="2"/>
              <a:buChar char="v"/>
            </a:pPr>
            <a:r>
              <a:rPr lang="en-US" sz="2000" b="1" u="sng" dirty="0">
                <a:latin typeface="Book Antiqua" panose="02040602050305030304" pitchFamily="18" charset="0"/>
                <a:cs typeface="Calibri" panose="020F0502020204030204" pitchFamily="34" charset="0"/>
              </a:rPr>
              <a:t>Time limit of filing of appeal with the Appellate Authority </a:t>
            </a:r>
          </a:p>
          <a:p>
            <a:pPr marL="257175" indent="-257175" algn="just">
              <a:buClr>
                <a:srgbClr val="FF0000"/>
              </a:buClr>
              <a:buFont typeface="Wingdings" panose="05000000000000000000" pitchFamily="2" charset="2"/>
              <a:buChar char="Ø"/>
            </a:pPr>
            <a:r>
              <a:rPr lang="en-US" sz="2000" dirty="0">
                <a:latin typeface="Book Antiqua" panose="02040602050305030304" pitchFamily="18" charset="0"/>
                <a:cs typeface="Calibri" panose="020F0502020204030204" pitchFamily="34" charset="0"/>
              </a:rPr>
              <a:t>For any aggrieved person – 3 months from the date of communication of such order to such person</a:t>
            </a:r>
          </a:p>
          <a:p>
            <a:pPr marL="257175" indent="-257175" algn="just">
              <a:buClr>
                <a:srgbClr val="FF0000"/>
              </a:buClr>
              <a:buFont typeface="Wingdings" panose="05000000000000000000" pitchFamily="2" charset="2"/>
              <a:buChar char="Ø"/>
            </a:pPr>
            <a:r>
              <a:rPr lang="en-US" sz="2000" dirty="0">
                <a:latin typeface="Book Antiqua" panose="02040602050305030304" pitchFamily="18" charset="0"/>
                <a:cs typeface="Calibri" panose="020F0502020204030204" pitchFamily="34" charset="0"/>
              </a:rPr>
              <a:t>For Department  - 6 months from the date of communication of such decisions</a:t>
            </a:r>
          </a:p>
        </p:txBody>
      </p:sp>
      <p:sp>
        <p:nvSpPr>
          <p:cNvPr id="3" name="TextBox 2">
            <a:extLst>
              <a:ext uri="{FF2B5EF4-FFF2-40B4-BE49-F238E27FC236}">
                <a16:creationId xmlns:a16="http://schemas.microsoft.com/office/drawing/2014/main" id="{6BB58883-9AC2-4579-B1AA-12065F1E6A85}"/>
              </a:ext>
            </a:extLst>
          </p:cNvPr>
          <p:cNvSpPr txBox="1"/>
          <p:nvPr/>
        </p:nvSpPr>
        <p:spPr>
          <a:xfrm>
            <a:off x="1" y="4191000"/>
            <a:ext cx="9144000" cy="1631216"/>
          </a:xfrm>
          <a:prstGeom prst="rect">
            <a:avLst/>
          </a:prstGeom>
          <a:solidFill>
            <a:schemeClr val="bg2">
              <a:lumMod val="60000"/>
              <a:lumOff val="40000"/>
            </a:schemeClr>
          </a:solidFill>
        </p:spPr>
        <p:txBody>
          <a:bodyPr wrap="square" rtlCol="0">
            <a:spAutoFit/>
          </a:bodyPr>
          <a:lstStyle/>
          <a:p>
            <a:r>
              <a:rPr lang="en-US" sz="2000" b="1" dirty="0">
                <a:latin typeface="Book Antiqua" panose="02040602050305030304" pitchFamily="18" charset="0"/>
                <a:cs typeface="Calibri" panose="020F0502020204030204" pitchFamily="34" charset="0"/>
              </a:rPr>
              <a:t>Pre – Deposit: </a:t>
            </a:r>
          </a:p>
          <a:p>
            <a:pPr marL="257175" indent="-257175">
              <a:buClr>
                <a:srgbClr val="FF0000"/>
              </a:buClr>
              <a:buFont typeface="Wingdings" panose="05000000000000000000" pitchFamily="2" charset="2"/>
              <a:buChar char="Ø"/>
            </a:pPr>
            <a:r>
              <a:rPr lang="en-US" sz="2000" b="1" dirty="0">
                <a:latin typeface="Book Antiqua" panose="02040602050305030304" pitchFamily="18" charset="0"/>
                <a:cs typeface="Calibri" panose="020F0502020204030204" pitchFamily="34" charset="0"/>
              </a:rPr>
              <a:t>Admitted tax to be paid in full  </a:t>
            </a:r>
          </a:p>
          <a:p>
            <a:pPr marL="257175" indent="-257175">
              <a:buClr>
                <a:srgbClr val="FF0000"/>
              </a:buClr>
              <a:buFont typeface="Wingdings" panose="05000000000000000000" pitchFamily="2" charset="2"/>
              <a:buChar char="Ø"/>
            </a:pPr>
            <a:r>
              <a:rPr lang="en-US" sz="2000" b="1" dirty="0">
                <a:latin typeface="Book Antiqua" panose="02040602050305030304" pitchFamily="18" charset="0"/>
                <a:cs typeface="Calibri" panose="020F0502020204030204" pitchFamily="34" charset="0"/>
              </a:rPr>
              <a:t>For filing an appeal a pre deposit of  10% of amount of tax in dispute arising from the order (subject to a maxi. INR 25 crores + 25 SGST) [as per Sec 107 (6)]</a:t>
            </a:r>
            <a:endParaRPr lang="en-IN" sz="2000" b="1"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12317964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90094DB-C1A2-8979-DEB9-0581C2E58BBF}"/>
              </a:ext>
            </a:extLst>
          </p:cNvPr>
          <p:cNvSpPr>
            <a:spLocks noGrp="1"/>
          </p:cNvSpPr>
          <p:nvPr>
            <p:ph type="ftr" sz="quarter" idx="11"/>
          </p:nvPr>
        </p:nvSpPr>
        <p:spPr/>
        <p:txBody>
          <a:bodyPr/>
          <a:lstStyle/>
          <a:p>
            <a:r>
              <a:rPr lang="en-US"/>
              <a:t>CA Ashok Batra Partner - A. K. Batra &amp; Associates ; New Delhi</a:t>
            </a:r>
            <a:endParaRPr lang="en-US" dirty="0"/>
          </a:p>
        </p:txBody>
      </p:sp>
      <p:sp>
        <p:nvSpPr>
          <p:cNvPr id="3" name="Slide Number Placeholder 2">
            <a:extLst>
              <a:ext uri="{FF2B5EF4-FFF2-40B4-BE49-F238E27FC236}">
                <a16:creationId xmlns:a16="http://schemas.microsoft.com/office/drawing/2014/main" id="{070D52E4-E7E8-AEA6-7CAB-1065147E0566}"/>
              </a:ext>
            </a:extLst>
          </p:cNvPr>
          <p:cNvSpPr>
            <a:spLocks noGrp="1"/>
          </p:cNvSpPr>
          <p:nvPr>
            <p:ph type="sldNum" sz="quarter" idx="12"/>
          </p:nvPr>
        </p:nvSpPr>
        <p:spPr/>
        <p:txBody>
          <a:bodyPr/>
          <a:lstStyle/>
          <a:p>
            <a:fld id="{BBB2CA20-D50B-4CFA-AADA-AD8B2F4948DC}" type="slidenum">
              <a:rPr lang="en-US" smtClean="0"/>
              <a:pPr/>
              <a:t>41</a:t>
            </a:fld>
            <a:endParaRPr lang="en-US"/>
          </a:p>
        </p:txBody>
      </p:sp>
      <p:sp>
        <p:nvSpPr>
          <p:cNvPr id="4" name="TextBox 3">
            <a:extLst>
              <a:ext uri="{FF2B5EF4-FFF2-40B4-BE49-F238E27FC236}">
                <a16:creationId xmlns:a16="http://schemas.microsoft.com/office/drawing/2014/main" id="{D59DA4CD-D043-7864-F322-2772353807C4}"/>
              </a:ext>
            </a:extLst>
          </p:cNvPr>
          <p:cNvSpPr txBox="1"/>
          <p:nvPr/>
        </p:nvSpPr>
        <p:spPr>
          <a:xfrm>
            <a:off x="152400" y="76200"/>
            <a:ext cx="8839200" cy="6340197"/>
          </a:xfrm>
          <a:prstGeom prst="rect">
            <a:avLst/>
          </a:prstGeom>
          <a:noFill/>
        </p:spPr>
        <p:txBody>
          <a:bodyPr wrap="square" rtlCol="0">
            <a:spAutoFit/>
          </a:bodyPr>
          <a:lstStyle/>
          <a:p>
            <a:pPr algn="just"/>
            <a:r>
              <a:rPr lang="en-GB" sz="1400" dirty="0">
                <a:latin typeface="Book Antiqua" panose="02040602050305030304" pitchFamily="18" charset="0"/>
              </a:rPr>
              <a:t>(1) </a:t>
            </a:r>
            <a:r>
              <a:rPr lang="en-GB" sz="1400" b="1" dirty="0">
                <a:solidFill>
                  <a:srgbClr val="FF0000"/>
                </a:solidFill>
                <a:latin typeface="Book Antiqua" panose="02040602050305030304" pitchFamily="18" charset="0"/>
              </a:rPr>
              <a:t>Any person</a:t>
            </a:r>
            <a:r>
              <a:rPr lang="en-GB" sz="1400" dirty="0">
                <a:solidFill>
                  <a:srgbClr val="FF0000"/>
                </a:solidFill>
                <a:latin typeface="Book Antiqua" panose="02040602050305030304" pitchFamily="18" charset="0"/>
              </a:rPr>
              <a:t> aggrieved</a:t>
            </a:r>
            <a:r>
              <a:rPr lang="en-GB" sz="1400" dirty="0">
                <a:latin typeface="Book Antiqua" panose="02040602050305030304" pitchFamily="18" charset="0"/>
              </a:rPr>
              <a:t> by any decision or order passed under this Act or the State Goods and Services Tax Act or the Union Territory Goods and Services Tax Act </a:t>
            </a:r>
            <a:r>
              <a:rPr lang="en-GB" sz="1400" b="1" dirty="0">
                <a:solidFill>
                  <a:srgbClr val="FF0000"/>
                </a:solidFill>
                <a:latin typeface="Book Antiqua" panose="02040602050305030304" pitchFamily="18" charset="0"/>
              </a:rPr>
              <a:t>by an adjudicating authority</a:t>
            </a:r>
            <a:r>
              <a:rPr lang="en-GB" sz="1400" dirty="0">
                <a:latin typeface="Book Antiqua" panose="02040602050305030304" pitchFamily="18" charset="0"/>
              </a:rPr>
              <a:t> may appeal to </a:t>
            </a:r>
            <a:r>
              <a:rPr lang="en-GB" sz="1400" b="1" dirty="0">
                <a:solidFill>
                  <a:srgbClr val="FF0000"/>
                </a:solidFill>
                <a:latin typeface="Book Antiqua" panose="02040602050305030304" pitchFamily="18" charset="0"/>
              </a:rPr>
              <a:t>such Appellate Authority</a:t>
            </a:r>
            <a:r>
              <a:rPr lang="en-GB" sz="1400" dirty="0">
                <a:latin typeface="Book Antiqua" panose="02040602050305030304" pitchFamily="18" charset="0"/>
              </a:rPr>
              <a:t> as may be prescribed </a:t>
            </a:r>
            <a:r>
              <a:rPr lang="en-GB" sz="1400" b="1" dirty="0">
                <a:solidFill>
                  <a:srgbClr val="FF0000"/>
                </a:solidFill>
                <a:latin typeface="Book Antiqua" panose="02040602050305030304" pitchFamily="18" charset="0"/>
              </a:rPr>
              <a:t>within three months </a:t>
            </a:r>
            <a:r>
              <a:rPr lang="en-GB" sz="1400" dirty="0">
                <a:latin typeface="Book Antiqua" panose="02040602050305030304" pitchFamily="18" charset="0"/>
              </a:rPr>
              <a:t>from the date on which the said decision or order is </a:t>
            </a:r>
            <a:r>
              <a:rPr lang="en-GB" sz="1400" b="1" u="sng" dirty="0">
                <a:solidFill>
                  <a:srgbClr val="FF0000"/>
                </a:solidFill>
                <a:latin typeface="Book Antiqua" panose="02040602050305030304" pitchFamily="18" charset="0"/>
              </a:rPr>
              <a:t>communicated</a:t>
            </a:r>
            <a:r>
              <a:rPr lang="en-GB" sz="1400" dirty="0">
                <a:latin typeface="Book Antiqua" panose="02040602050305030304" pitchFamily="18" charset="0"/>
              </a:rPr>
              <a:t> to such person.</a:t>
            </a:r>
          </a:p>
          <a:p>
            <a:pPr algn="just"/>
            <a:r>
              <a:rPr lang="en-GB" sz="1400" dirty="0">
                <a:latin typeface="Book Antiqua" panose="02040602050305030304" pitchFamily="18" charset="0"/>
              </a:rPr>
              <a:t>(2)</a:t>
            </a:r>
            <a:r>
              <a:rPr lang="en-GB" sz="1400" dirty="0">
                <a:effectLst/>
                <a:latin typeface="Book Antiqua" panose="02040602050305030304" pitchFamily="18" charset="0"/>
              </a:rPr>
              <a:t> </a:t>
            </a:r>
            <a:r>
              <a:rPr lang="en-GB" sz="1400" dirty="0">
                <a:latin typeface="Book Antiqua" panose="02040602050305030304" pitchFamily="18" charset="0"/>
              </a:rPr>
              <a:t>The Commissioner may, on his own motion, or upon request from the Commissioner of State tax or the Commissioner of Union territory tax, call for and examine the record of any proceedings in which an adjudicating authority has passed any decision or order under this Act or the State Goods and Services Tax Act or the Union Territory Goods and Services Tax Act, for the purpose of satisfying himself as to the legality or propriety of the said decision or order and may, by order, </a:t>
            </a:r>
            <a:r>
              <a:rPr lang="en-GB" sz="1400" b="1" dirty="0">
                <a:solidFill>
                  <a:srgbClr val="FF0000"/>
                </a:solidFill>
                <a:latin typeface="Book Antiqua" panose="02040602050305030304" pitchFamily="18" charset="0"/>
              </a:rPr>
              <a:t>direct any officer subordinate to him </a:t>
            </a:r>
            <a:r>
              <a:rPr lang="en-GB" sz="1400" dirty="0">
                <a:latin typeface="Book Antiqua" panose="02040602050305030304" pitchFamily="18" charset="0"/>
              </a:rPr>
              <a:t>to apply to the Appellate Authority </a:t>
            </a:r>
            <a:r>
              <a:rPr lang="en-GB" sz="1400" b="1" dirty="0">
                <a:solidFill>
                  <a:srgbClr val="FF0000"/>
                </a:solidFill>
                <a:latin typeface="Book Antiqua" panose="02040602050305030304" pitchFamily="18" charset="0"/>
              </a:rPr>
              <a:t>within six months</a:t>
            </a:r>
            <a:r>
              <a:rPr lang="en-GB" sz="1400" dirty="0">
                <a:latin typeface="Book Antiqua" panose="02040602050305030304" pitchFamily="18" charset="0"/>
              </a:rPr>
              <a:t> from the </a:t>
            </a:r>
            <a:r>
              <a:rPr lang="en-GB" sz="1400" b="1" dirty="0">
                <a:solidFill>
                  <a:srgbClr val="FF0000"/>
                </a:solidFill>
                <a:latin typeface="Book Antiqua" panose="02040602050305030304" pitchFamily="18" charset="0"/>
              </a:rPr>
              <a:t>date of communication</a:t>
            </a:r>
            <a:r>
              <a:rPr lang="en-GB" sz="1400" dirty="0">
                <a:latin typeface="Book Antiqua" panose="02040602050305030304" pitchFamily="18" charset="0"/>
              </a:rPr>
              <a:t> of the said decision or order for the determination of such points arising out of the said decision or order as may be specified by the Commissioner in his order.</a:t>
            </a:r>
          </a:p>
          <a:p>
            <a:pPr algn="just"/>
            <a:r>
              <a:rPr lang="en-GB" sz="1400" dirty="0">
                <a:latin typeface="Book Antiqua" panose="02040602050305030304" pitchFamily="18" charset="0"/>
              </a:rPr>
              <a:t>(3)</a:t>
            </a:r>
            <a:r>
              <a:rPr lang="en-GB" sz="1400" dirty="0">
                <a:effectLst/>
                <a:latin typeface="Book Antiqua" panose="02040602050305030304" pitchFamily="18" charset="0"/>
              </a:rPr>
              <a:t> </a:t>
            </a:r>
            <a:r>
              <a:rPr lang="en-GB" sz="1400" dirty="0">
                <a:latin typeface="Book Antiqua" panose="02040602050305030304" pitchFamily="18" charset="0"/>
              </a:rPr>
              <a:t>Where, in pursuance of an order under sub-section (2), the authorised officer makes an application to the Appellate Authority, </a:t>
            </a:r>
            <a:r>
              <a:rPr lang="en-GB" sz="1400" b="1" dirty="0">
                <a:solidFill>
                  <a:srgbClr val="FF0000"/>
                </a:solidFill>
                <a:latin typeface="Book Antiqua" panose="02040602050305030304" pitchFamily="18" charset="0"/>
              </a:rPr>
              <a:t>such application shall be dealt with by the Appellate Authority as if it were an appeal </a:t>
            </a:r>
            <a:r>
              <a:rPr lang="en-GB" sz="1400" dirty="0">
                <a:latin typeface="Book Antiqua" panose="02040602050305030304" pitchFamily="18" charset="0"/>
              </a:rPr>
              <a:t>made against the decision or order of the adjudicating authority and such authorised officer were an appellant and the provisions of this Act relating to appeals shall apply to such application.</a:t>
            </a:r>
          </a:p>
          <a:p>
            <a:pPr algn="just"/>
            <a:r>
              <a:rPr lang="en-GB" sz="1400" dirty="0">
                <a:latin typeface="Book Antiqua" panose="02040602050305030304" pitchFamily="18" charset="0"/>
              </a:rPr>
              <a:t>(4)</a:t>
            </a:r>
            <a:r>
              <a:rPr lang="en-GB" sz="1400" dirty="0">
                <a:effectLst/>
                <a:latin typeface="Book Antiqua" panose="02040602050305030304" pitchFamily="18" charset="0"/>
              </a:rPr>
              <a:t> </a:t>
            </a:r>
            <a:r>
              <a:rPr lang="en-GB" sz="1400" dirty="0">
                <a:latin typeface="Book Antiqua" panose="02040602050305030304" pitchFamily="18" charset="0"/>
              </a:rPr>
              <a:t>The Appellate Authority may, if he is satisfied that the </a:t>
            </a:r>
            <a:r>
              <a:rPr lang="en-GB" sz="1400" b="1" dirty="0">
                <a:solidFill>
                  <a:srgbClr val="FF0000"/>
                </a:solidFill>
                <a:latin typeface="Book Antiqua" panose="02040602050305030304" pitchFamily="18" charset="0"/>
              </a:rPr>
              <a:t>appellant was prevented by sufficient cause</a:t>
            </a:r>
            <a:r>
              <a:rPr lang="en-GB" sz="1400" dirty="0">
                <a:latin typeface="Book Antiqua" panose="02040602050305030304" pitchFamily="18" charset="0"/>
              </a:rPr>
              <a:t> from presenting the appeal within the aforesaid period of three months or six months, as the case may be, allow it to be presented </a:t>
            </a:r>
            <a:r>
              <a:rPr lang="en-GB" sz="1400" b="1" dirty="0">
                <a:solidFill>
                  <a:srgbClr val="FF0000"/>
                </a:solidFill>
                <a:latin typeface="Book Antiqua" panose="02040602050305030304" pitchFamily="18" charset="0"/>
              </a:rPr>
              <a:t>within a further period of one month.</a:t>
            </a:r>
          </a:p>
          <a:p>
            <a:pPr algn="just"/>
            <a:r>
              <a:rPr lang="en-GB" sz="1400" dirty="0">
                <a:latin typeface="Book Antiqua" panose="02040602050305030304" pitchFamily="18" charset="0"/>
              </a:rPr>
              <a:t>(5)</a:t>
            </a:r>
            <a:r>
              <a:rPr lang="en-GB" sz="1400" dirty="0">
                <a:effectLst/>
                <a:latin typeface="Book Antiqua" panose="02040602050305030304" pitchFamily="18" charset="0"/>
              </a:rPr>
              <a:t> </a:t>
            </a:r>
            <a:r>
              <a:rPr lang="en-GB" sz="1400" dirty="0">
                <a:latin typeface="Book Antiqua" panose="02040602050305030304" pitchFamily="18" charset="0"/>
              </a:rPr>
              <a:t>Every appeal under this section shall be in such form and shall be verified in such manner as may be prescribed.</a:t>
            </a:r>
          </a:p>
          <a:p>
            <a:pPr algn="just"/>
            <a:r>
              <a:rPr lang="en-GB" sz="1400" dirty="0">
                <a:latin typeface="Book Antiqua" panose="02040602050305030304" pitchFamily="18" charset="0"/>
              </a:rPr>
              <a:t>(6)</a:t>
            </a:r>
            <a:r>
              <a:rPr lang="en-GB" sz="1400" dirty="0">
                <a:effectLst/>
                <a:latin typeface="Book Antiqua" panose="02040602050305030304" pitchFamily="18" charset="0"/>
              </a:rPr>
              <a:t> </a:t>
            </a:r>
            <a:r>
              <a:rPr lang="en-GB" sz="1400" dirty="0">
                <a:latin typeface="Book Antiqua" panose="02040602050305030304" pitchFamily="18" charset="0"/>
              </a:rPr>
              <a:t>No appeal shall be filed under sub-section (1), </a:t>
            </a:r>
            <a:r>
              <a:rPr lang="en-GB" sz="1400" b="1" dirty="0">
                <a:latin typeface="Book Antiqua" panose="02040602050305030304" pitchFamily="18" charset="0"/>
              </a:rPr>
              <a:t>unless the appellant has paid</a:t>
            </a:r>
            <a:r>
              <a:rPr lang="en-GB" sz="1400" dirty="0">
                <a:latin typeface="Book Antiqua" panose="02040602050305030304" pitchFamily="18" charset="0"/>
              </a:rPr>
              <a:t> —</a:t>
            </a:r>
          </a:p>
          <a:p>
            <a:pPr algn="just"/>
            <a:r>
              <a:rPr lang="en-GB" sz="1400" dirty="0">
                <a:latin typeface="Book Antiqua" panose="02040602050305030304" pitchFamily="18" charset="0"/>
              </a:rPr>
              <a:t>(a)</a:t>
            </a:r>
            <a:r>
              <a:rPr lang="en-GB" sz="1400" dirty="0">
                <a:effectLst/>
                <a:latin typeface="Book Antiqua" panose="02040602050305030304" pitchFamily="18" charset="0"/>
              </a:rPr>
              <a:t> </a:t>
            </a:r>
            <a:r>
              <a:rPr lang="en-GB" sz="1400" b="1" dirty="0">
                <a:solidFill>
                  <a:srgbClr val="FF0000"/>
                </a:solidFill>
                <a:latin typeface="Book Antiqua" panose="02040602050305030304" pitchFamily="18" charset="0"/>
              </a:rPr>
              <a:t>in full,</a:t>
            </a:r>
            <a:r>
              <a:rPr lang="en-GB" sz="1400" dirty="0">
                <a:latin typeface="Book Antiqua" panose="02040602050305030304" pitchFamily="18" charset="0"/>
              </a:rPr>
              <a:t> such part of the amount of tax, interest, fine, fee and penalty arising from the impugned order, as </a:t>
            </a:r>
            <a:r>
              <a:rPr lang="en-GB" sz="1400" b="1" dirty="0">
                <a:solidFill>
                  <a:srgbClr val="FF0000"/>
                </a:solidFill>
                <a:latin typeface="Book Antiqua" panose="02040602050305030304" pitchFamily="18" charset="0"/>
              </a:rPr>
              <a:t>is admitted by him;</a:t>
            </a:r>
            <a:r>
              <a:rPr lang="en-GB" sz="1400" dirty="0">
                <a:latin typeface="Book Antiqua" panose="02040602050305030304" pitchFamily="18" charset="0"/>
              </a:rPr>
              <a:t> and</a:t>
            </a:r>
          </a:p>
          <a:p>
            <a:pPr algn="just"/>
            <a:r>
              <a:rPr lang="en-GB" sz="1400" dirty="0">
                <a:latin typeface="Book Antiqua" panose="02040602050305030304" pitchFamily="18" charset="0"/>
              </a:rPr>
              <a:t>(b)</a:t>
            </a:r>
            <a:r>
              <a:rPr lang="en-GB" sz="1400" dirty="0">
                <a:effectLst/>
                <a:latin typeface="Book Antiqua" panose="02040602050305030304" pitchFamily="18" charset="0"/>
              </a:rPr>
              <a:t> </a:t>
            </a:r>
            <a:r>
              <a:rPr lang="en-GB" sz="1400" dirty="0">
                <a:latin typeface="Book Antiqua" panose="02040602050305030304" pitchFamily="18" charset="0"/>
              </a:rPr>
              <a:t>a sum equal to ten per cent. of the remaining amount of tax in dispute arising from the said order, [subject to a maximum of twenty-five crore rupees,] in relation to which the appeal has been filed.</a:t>
            </a:r>
          </a:p>
          <a:p>
            <a:pPr algn="just"/>
            <a:r>
              <a:rPr lang="en-GB" sz="1400" dirty="0">
                <a:latin typeface="Book Antiqua" panose="02040602050305030304" pitchFamily="18" charset="0"/>
              </a:rPr>
              <a:t>[</a:t>
            </a:r>
            <a:r>
              <a:rPr lang="en-GB" sz="1400" b="1" dirty="0">
                <a:solidFill>
                  <a:srgbClr val="FF0000"/>
                </a:solidFill>
                <a:effectLst/>
                <a:latin typeface="Book Antiqua" panose="02040602050305030304" pitchFamily="18" charset="0"/>
              </a:rPr>
              <a:t>Provided</a:t>
            </a:r>
            <a:r>
              <a:rPr lang="en-GB" sz="1400" b="1" dirty="0">
                <a:solidFill>
                  <a:srgbClr val="FF0000"/>
                </a:solidFill>
                <a:latin typeface="Book Antiqua" panose="02040602050305030304" pitchFamily="18" charset="0"/>
              </a:rPr>
              <a:t> that no appeal shall be filed against an order under sub-section (3) of section 129, unless a sum equal to twenty-five per cent of the penalty has been paid by the appellant.]</a:t>
            </a:r>
          </a:p>
          <a:p>
            <a:pPr algn="just"/>
            <a:endParaRPr lang="en-IN" sz="1400" dirty="0">
              <a:latin typeface="Book Antiqua" panose="02040602050305030304" pitchFamily="18" charset="0"/>
            </a:endParaRPr>
          </a:p>
        </p:txBody>
      </p:sp>
    </p:spTree>
    <p:extLst>
      <p:ext uri="{BB962C8B-B14F-4D97-AF65-F5344CB8AC3E}">
        <p14:creationId xmlns:p14="http://schemas.microsoft.com/office/powerpoint/2010/main" val="36849296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D9C84A0-0BCE-52A4-C927-7E7402FA7C05}"/>
              </a:ext>
            </a:extLst>
          </p:cNvPr>
          <p:cNvSpPr>
            <a:spLocks noGrp="1"/>
          </p:cNvSpPr>
          <p:nvPr>
            <p:ph type="ftr" sz="quarter" idx="11"/>
          </p:nvPr>
        </p:nvSpPr>
        <p:spPr/>
        <p:txBody>
          <a:bodyPr/>
          <a:lstStyle/>
          <a:p>
            <a:r>
              <a:rPr lang="en-US"/>
              <a:t>CA Ashok Batra Partner - A. K. Batra &amp; Associates ; New Delhi</a:t>
            </a:r>
            <a:endParaRPr lang="en-US" dirty="0"/>
          </a:p>
        </p:txBody>
      </p:sp>
      <p:sp>
        <p:nvSpPr>
          <p:cNvPr id="3" name="Slide Number Placeholder 2">
            <a:extLst>
              <a:ext uri="{FF2B5EF4-FFF2-40B4-BE49-F238E27FC236}">
                <a16:creationId xmlns:a16="http://schemas.microsoft.com/office/drawing/2014/main" id="{69A06AF7-BE30-ADCF-399C-5838CC978546}"/>
              </a:ext>
            </a:extLst>
          </p:cNvPr>
          <p:cNvSpPr>
            <a:spLocks noGrp="1"/>
          </p:cNvSpPr>
          <p:nvPr>
            <p:ph type="sldNum" sz="quarter" idx="12"/>
          </p:nvPr>
        </p:nvSpPr>
        <p:spPr/>
        <p:txBody>
          <a:bodyPr/>
          <a:lstStyle/>
          <a:p>
            <a:fld id="{BBB2CA20-D50B-4CFA-AADA-AD8B2F4948DC}" type="slidenum">
              <a:rPr lang="en-US" smtClean="0"/>
              <a:pPr/>
              <a:t>42</a:t>
            </a:fld>
            <a:endParaRPr lang="en-US"/>
          </a:p>
        </p:txBody>
      </p:sp>
      <p:sp>
        <p:nvSpPr>
          <p:cNvPr id="4" name="TextBox 3">
            <a:extLst>
              <a:ext uri="{FF2B5EF4-FFF2-40B4-BE49-F238E27FC236}">
                <a16:creationId xmlns:a16="http://schemas.microsoft.com/office/drawing/2014/main" id="{02A35475-A122-BB2B-74EB-8DB63CB9C9A9}"/>
              </a:ext>
            </a:extLst>
          </p:cNvPr>
          <p:cNvSpPr txBox="1"/>
          <p:nvPr/>
        </p:nvSpPr>
        <p:spPr>
          <a:xfrm>
            <a:off x="76200" y="0"/>
            <a:ext cx="8991600" cy="7019618"/>
          </a:xfrm>
          <a:prstGeom prst="rect">
            <a:avLst/>
          </a:prstGeom>
          <a:noFill/>
        </p:spPr>
        <p:txBody>
          <a:bodyPr wrap="square" rtlCol="0">
            <a:spAutoFit/>
          </a:bodyPr>
          <a:lstStyle/>
          <a:p>
            <a:pPr algn="just"/>
            <a:r>
              <a:rPr lang="en-GB" sz="1350" dirty="0">
                <a:latin typeface="Book Antiqua" panose="02040602050305030304" pitchFamily="18" charset="0"/>
              </a:rPr>
              <a:t>(7)</a:t>
            </a:r>
            <a:r>
              <a:rPr lang="en-GB" sz="1350" dirty="0">
                <a:effectLst/>
                <a:latin typeface="Book Antiqua" panose="02040602050305030304" pitchFamily="18" charset="0"/>
              </a:rPr>
              <a:t> </a:t>
            </a:r>
            <a:r>
              <a:rPr lang="en-GB" sz="1350" dirty="0">
                <a:latin typeface="Book Antiqua" panose="02040602050305030304" pitchFamily="18" charset="0"/>
              </a:rPr>
              <a:t>Where the appellant has paid the amount under sub-section (6), </a:t>
            </a:r>
            <a:r>
              <a:rPr lang="en-GB" sz="1350" b="1" dirty="0">
                <a:solidFill>
                  <a:srgbClr val="FF0000"/>
                </a:solidFill>
                <a:latin typeface="Book Antiqua" panose="02040602050305030304" pitchFamily="18" charset="0"/>
              </a:rPr>
              <a:t>the recovery proceedings for the balance amount shall be deemed to be stayed.</a:t>
            </a:r>
          </a:p>
          <a:p>
            <a:pPr algn="just"/>
            <a:r>
              <a:rPr lang="en-GB" sz="1350" dirty="0">
                <a:latin typeface="Book Antiqua" panose="02040602050305030304" pitchFamily="18" charset="0"/>
              </a:rPr>
              <a:t> </a:t>
            </a:r>
          </a:p>
          <a:p>
            <a:pPr algn="just"/>
            <a:r>
              <a:rPr lang="en-GB" sz="1350" dirty="0">
                <a:latin typeface="Book Antiqua" panose="02040602050305030304" pitchFamily="18" charset="0"/>
              </a:rPr>
              <a:t>(8)</a:t>
            </a:r>
            <a:r>
              <a:rPr lang="en-GB" sz="1350" dirty="0">
                <a:effectLst/>
                <a:latin typeface="Book Antiqua" panose="02040602050305030304" pitchFamily="18" charset="0"/>
              </a:rPr>
              <a:t> </a:t>
            </a:r>
            <a:r>
              <a:rPr lang="en-GB" sz="1350" dirty="0">
                <a:latin typeface="Book Antiqua" panose="02040602050305030304" pitchFamily="18" charset="0"/>
              </a:rPr>
              <a:t>The Appellate Authority shall </a:t>
            </a:r>
            <a:r>
              <a:rPr lang="en-GB" sz="1350" b="1" dirty="0">
                <a:solidFill>
                  <a:srgbClr val="FF0000"/>
                </a:solidFill>
                <a:latin typeface="Book Antiqua" panose="02040602050305030304" pitchFamily="18" charset="0"/>
              </a:rPr>
              <a:t>give an opportunity to the appellant of being heard</a:t>
            </a:r>
            <a:r>
              <a:rPr lang="en-GB" sz="1350" dirty="0">
                <a:solidFill>
                  <a:srgbClr val="FF0000"/>
                </a:solidFill>
                <a:latin typeface="Book Antiqua" panose="02040602050305030304" pitchFamily="18" charset="0"/>
              </a:rPr>
              <a:t>.</a:t>
            </a:r>
            <a:r>
              <a:rPr lang="en-GB" sz="1350" dirty="0">
                <a:latin typeface="Book Antiqua" panose="02040602050305030304" pitchFamily="18" charset="0"/>
              </a:rPr>
              <a:t> </a:t>
            </a:r>
          </a:p>
          <a:p>
            <a:pPr algn="just"/>
            <a:endParaRPr lang="en-GB" sz="1350" dirty="0">
              <a:latin typeface="Book Antiqua" panose="02040602050305030304" pitchFamily="18" charset="0"/>
            </a:endParaRPr>
          </a:p>
          <a:p>
            <a:pPr algn="just"/>
            <a:r>
              <a:rPr lang="en-GB" sz="1350" dirty="0">
                <a:latin typeface="Book Antiqua" panose="02040602050305030304" pitchFamily="18" charset="0"/>
              </a:rPr>
              <a:t>(9)</a:t>
            </a:r>
            <a:r>
              <a:rPr lang="en-GB" sz="1350" dirty="0">
                <a:effectLst/>
                <a:latin typeface="Book Antiqua" panose="02040602050305030304" pitchFamily="18" charset="0"/>
              </a:rPr>
              <a:t> </a:t>
            </a:r>
            <a:r>
              <a:rPr lang="en-GB" sz="1350" dirty="0">
                <a:latin typeface="Book Antiqua" panose="02040602050305030304" pitchFamily="18" charset="0"/>
              </a:rPr>
              <a:t>The Appellate Authority may, if sufficient cause is shown at any stage of hearing of an appeal, grant time to the parties or any of them and adjourn the hearing of the appeal for reasons to be recorded in writing : </a:t>
            </a:r>
          </a:p>
          <a:p>
            <a:pPr algn="just"/>
            <a:r>
              <a:rPr lang="en-GB" sz="1350" b="1" dirty="0">
                <a:latin typeface="Book Antiqua" panose="02040602050305030304" pitchFamily="18" charset="0"/>
              </a:rPr>
              <a:t>Provided</a:t>
            </a:r>
            <a:r>
              <a:rPr lang="en-GB" sz="1350" dirty="0">
                <a:latin typeface="Book Antiqua" panose="02040602050305030304" pitchFamily="18" charset="0"/>
              </a:rPr>
              <a:t> that </a:t>
            </a:r>
            <a:r>
              <a:rPr lang="en-GB" sz="1350" b="1" dirty="0">
                <a:solidFill>
                  <a:srgbClr val="FF0000"/>
                </a:solidFill>
                <a:latin typeface="Book Antiqua" panose="02040602050305030304" pitchFamily="18" charset="0"/>
              </a:rPr>
              <a:t>no such adjournment shall be granted more than three times</a:t>
            </a:r>
            <a:r>
              <a:rPr lang="en-GB" sz="1350" dirty="0">
                <a:latin typeface="Book Antiqua" panose="02040602050305030304" pitchFamily="18" charset="0"/>
              </a:rPr>
              <a:t> to a party during hearing of the appeal. </a:t>
            </a:r>
          </a:p>
          <a:p>
            <a:pPr algn="just"/>
            <a:endParaRPr lang="en-GB" sz="1350" dirty="0">
              <a:latin typeface="Book Antiqua" panose="02040602050305030304" pitchFamily="18" charset="0"/>
            </a:endParaRPr>
          </a:p>
          <a:p>
            <a:pPr algn="just"/>
            <a:r>
              <a:rPr lang="en-GB" sz="1350" dirty="0">
                <a:latin typeface="Book Antiqua" panose="02040602050305030304" pitchFamily="18" charset="0"/>
              </a:rPr>
              <a:t>(10)</a:t>
            </a:r>
            <a:r>
              <a:rPr lang="en-GB" sz="1350" dirty="0">
                <a:effectLst/>
                <a:latin typeface="Book Antiqua" panose="02040602050305030304" pitchFamily="18" charset="0"/>
              </a:rPr>
              <a:t> </a:t>
            </a:r>
            <a:r>
              <a:rPr lang="en-GB" sz="1350" dirty="0">
                <a:latin typeface="Book Antiqua" panose="02040602050305030304" pitchFamily="18" charset="0"/>
              </a:rPr>
              <a:t>The Appellate Authority may, at the time of hearing of an appeal, </a:t>
            </a:r>
            <a:r>
              <a:rPr lang="en-GB" sz="1350" b="1" dirty="0">
                <a:solidFill>
                  <a:srgbClr val="FF0000"/>
                </a:solidFill>
                <a:latin typeface="Book Antiqua" panose="02040602050305030304" pitchFamily="18" charset="0"/>
              </a:rPr>
              <a:t>allow an appellant to add any ground of appeal </a:t>
            </a:r>
            <a:r>
              <a:rPr lang="en-GB" sz="1350" b="1" dirty="0">
                <a:latin typeface="Book Antiqua" panose="02040602050305030304" pitchFamily="18" charset="0"/>
              </a:rPr>
              <a:t>not specified in the grounds of appeal,</a:t>
            </a:r>
            <a:r>
              <a:rPr lang="en-GB" sz="1350" dirty="0">
                <a:latin typeface="Book Antiqua" panose="02040602050305030304" pitchFamily="18" charset="0"/>
              </a:rPr>
              <a:t> if it is satisfied that the </a:t>
            </a:r>
            <a:r>
              <a:rPr lang="en-GB" sz="1350" b="1" dirty="0">
                <a:solidFill>
                  <a:srgbClr val="FF0000"/>
                </a:solidFill>
                <a:latin typeface="Book Antiqua" panose="02040602050305030304" pitchFamily="18" charset="0"/>
              </a:rPr>
              <a:t>omission of that ground from the grounds of appeal was not wilful or unreasonable.</a:t>
            </a:r>
          </a:p>
          <a:p>
            <a:pPr algn="just"/>
            <a:r>
              <a:rPr lang="en-GB" sz="1350" dirty="0">
                <a:latin typeface="Book Antiqua" panose="02040602050305030304" pitchFamily="18" charset="0"/>
              </a:rPr>
              <a:t> </a:t>
            </a:r>
          </a:p>
          <a:p>
            <a:pPr algn="just">
              <a:lnSpc>
                <a:spcPts val="1350"/>
              </a:lnSpc>
            </a:pPr>
            <a:r>
              <a:rPr lang="en-GB" sz="1350" dirty="0">
                <a:effectLst/>
                <a:latin typeface="Book Antiqua" panose="02040602050305030304" pitchFamily="18" charset="0"/>
              </a:rPr>
              <a:t>(12) The </a:t>
            </a:r>
            <a:r>
              <a:rPr lang="en-GB" sz="1350" b="1" dirty="0">
                <a:effectLst/>
                <a:latin typeface="Book Antiqua" panose="02040602050305030304" pitchFamily="18" charset="0"/>
              </a:rPr>
              <a:t>order</a:t>
            </a:r>
            <a:r>
              <a:rPr lang="en-GB" sz="1350" dirty="0">
                <a:effectLst/>
                <a:latin typeface="Book Antiqua" panose="02040602050305030304" pitchFamily="18" charset="0"/>
              </a:rPr>
              <a:t> of the Appellate Authority disposing of the appeal </a:t>
            </a:r>
            <a:r>
              <a:rPr lang="en-GB" sz="1350" b="1" dirty="0">
                <a:solidFill>
                  <a:srgbClr val="FF0000"/>
                </a:solidFill>
                <a:effectLst/>
                <a:latin typeface="Book Antiqua" panose="02040602050305030304" pitchFamily="18" charset="0"/>
              </a:rPr>
              <a:t>shall be in writing</a:t>
            </a:r>
            <a:r>
              <a:rPr lang="en-GB" sz="1350" dirty="0">
                <a:effectLst/>
                <a:latin typeface="Book Antiqua" panose="02040602050305030304" pitchFamily="18" charset="0"/>
              </a:rPr>
              <a:t> and shall state the points for determination, the decision thereon and the reasons for such decision.</a:t>
            </a:r>
          </a:p>
          <a:p>
            <a:pPr algn="just">
              <a:lnSpc>
                <a:spcPts val="1350"/>
              </a:lnSpc>
            </a:pPr>
            <a:endParaRPr lang="en-GB" sz="1350" dirty="0">
              <a:effectLst/>
              <a:latin typeface="Book Antiqua" panose="02040602050305030304" pitchFamily="18" charset="0"/>
            </a:endParaRPr>
          </a:p>
          <a:p>
            <a:pPr algn="just">
              <a:lnSpc>
                <a:spcPts val="1350"/>
              </a:lnSpc>
            </a:pPr>
            <a:r>
              <a:rPr lang="en-GB" sz="1350" dirty="0">
                <a:effectLst/>
                <a:latin typeface="Book Antiqua" panose="02040602050305030304" pitchFamily="18" charset="0"/>
              </a:rPr>
              <a:t>(13) The Appellate Authority shall, </a:t>
            </a:r>
            <a:r>
              <a:rPr lang="en-GB" sz="1350" b="1" dirty="0">
                <a:solidFill>
                  <a:srgbClr val="FF0000"/>
                </a:solidFill>
                <a:effectLst/>
                <a:latin typeface="Book Antiqua" panose="02040602050305030304" pitchFamily="18" charset="0"/>
              </a:rPr>
              <a:t>where it is possible to do so, hear and decide every appeal within a period of one year</a:t>
            </a:r>
            <a:r>
              <a:rPr lang="en-GB" sz="1350" dirty="0">
                <a:effectLst/>
                <a:latin typeface="Book Antiqua" panose="02040602050305030304" pitchFamily="18" charset="0"/>
              </a:rPr>
              <a:t> from the date on which it is filed :</a:t>
            </a:r>
          </a:p>
          <a:p>
            <a:pPr algn="just">
              <a:lnSpc>
                <a:spcPts val="1350"/>
              </a:lnSpc>
            </a:pPr>
            <a:endParaRPr lang="en-GB" sz="1350" dirty="0">
              <a:effectLst/>
              <a:latin typeface="Book Antiqua" panose="02040602050305030304" pitchFamily="18" charset="0"/>
            </a:endParaRPr>
          </a:p>
          <a:p>
            <a:pPr algn="just">
              <a:lnSpc>
                <a:spcPts val="1350"/>
              </a:lnSpc>
            </a:pPr>
            <a:r>
              <a:rPr lang="en-GB" sz="1350" b="1" dirty="0">
                <a:effectLst/>
                <a:latin typeface="Book Antiqua" panose="02040602050305030304" pitchFamily="18" charset="0"/>
              </a:rPr>
              <a:t>Provided</a:t>
            </a:r>
            <a:r>
              <a:rPr lang="en-GB" sz="1350" dirty="0">
                <a:effectLst/>
                <a:latin typeface="Book Antiqua" panose="02040602050305030304" pitchFamily="18" charset="0"/>
              </a:rPr>
              <a:t> that </a:t>
            </a:r>
            <a:r>
              <a:rPr lang="en-GB" sz="1350" b="1" dirty="0">
                <a:effectLst/>
                <a:latin typeface="Book Antiqua" panose="02040602050305030304" pitchFamily="18" charset="0"/>
              </a:rPr>
              <a:t>where the issuance of order is stayed by an order of a court or Tribunal, the period of such stay shall be excluded</a:t>
            </a:r>
            <a:r>
              <a:rPr lang="en-GB" sz="1350" dirty="0">
                <a:effectLst/>
                <a:latin typeface="Book Antiqua" panose="02040602050305030304" pitchFamily="18" charset="0"/>
              </a:rPr>
              <a:t> in computing the period of one year.</a:t>
            </a:r>
          </a:p>
          <a:p>
            <a:pPr algn="just">
              <a:lnSpc>
                <a:spcPts val="1350"/>
              </a:lnSpc>
            </a:pPr>
            <a:endParaRPr lang="en-GB" sz="1350" dirty="0">
              <a:effectLst/>
              <a:latin typeface="Book Antiqua" panose="02040602050305030304" pitchFamily="18" charset="0"/>
            </a:endParaRPr>
          </a:p>
          <a:p>
            <a:pPr algn="just">
              <a:lnSpc>
                <a:spcPts val="1350"/>
              </a:lnSpc>
            </a:pPr>
            <a:r>
              <a:rPr lang="en-GB" sz="1350" dirty="0">
                <a:effectLst/>
                <a:latin typeface="Book Antiqua" panose="02040602050305030304" pitchFamily="18" charset="0"/>
              </a:rPr>
              <a:t>(14) On disposal of the appeal, the Appellate Authority </a:t>
            </a:r>
            <a:r>
              <a:rPr lang="en-GB" sz="1350" b="1" dirty="0">
                <a:solidFill>
                  <a:srgbClr val="FF0000"/>
                </a:solidFill>
                <a:effectLst/>
                <a:latin typeface="Book Antiqua" panose="02040602050305030304" pitchFamily="18" charset="0"/>
              </a:rPr>
              <a:t>shall communicate the order passed by it to the appellant, respondent and to the adjudicating authority.</a:t>
            </a:r>
          </a:p>
          <a:p>
            <a:pPr algn="just">
              <a:lnSpc>
                <a:spcPts val="1350"/>
              </a:lnSpc>
            </a:pPr>
            <a:endParaRPr lang="en-GB" sz="1350" dirty="0">
              <a:effectLst/>
              <a:latin typeface="Book Antiqua" panose="02040602050305030304" pitchFamily="18" charset="0"/>
            </a:endParaRPr>
          </a:p>
          <a:p>
            <a:pPr algn="just"/>
            <a:r>
              <a:rPr lang="en-GB" sz="1350" dirty="0">
                <a:latin typeface="Book Antiqua" panose="02040602050305030304" pitchFamily="18" charset="0"/>
              </a:rPr>
              <a:t>(15)</a:t>
            </a:r>
            <a:r>
              <a:rPr lang="en-GB" sz="1350" dirty="0">
                <a:effectLst/>
                <a:latin typeface="Book Antiqua" panose="02040602050305030304" pitchFamily="18" charset="0"/>
              </a:rPr>
              <a:t> </a:t>
            </a:r>
            <a:r>
              <a:rPr lang="en-GB" sz="1350" dirty="0">
                <a:latin typeface="Book Antiqua" panose="02040602050305030304" pitchFamily="18" charset="0"/>
              </a:rPr>
              <a:t>A copy of the order passed by the Appellate Authority shall also be sent </a:t>
            </a:r>
            <a:r>
              <a:rPr lang="en-GB" sz="1350" b="1" dirty="0">
                <a:latin typeface="Book Antiqua" panose="02040602050305030304" pitchFamily="18" charset="0"/>
              </a:rPr>
              <a:t>to the jurisdictional Commissioner or the authority designated by him in this behalf </a:t>
            </a:r>
            <a:r>
              <a:rPr lang="en-GB" sz="1350" b="1" u="sng" dirty="0">
                <a:solidFill>
                  <a:srgbClr val="FF0000"/>
                </a:solidFill>
                <a:latin typeface="Book Antiqua" panose="02040602050305030304" pitchFamily="18" charset="0"/>
              </a:rPr>
              <a:t>and</a:t>
            </a:r>
            <a:r>
              <a:rPr lang="en-GB" sz="1350" b="1" dirty="0">
                <a:latin typeface="Book Antiqua" panose="02040602050305030304" pitchFamily="18" charset="0"/>
              </a:rPr>
              <a:t> the jurisdictional Commissioner of State tax or Commissioner of Union Territory Tax or an authority designated by him in this behalf.</a:t>
            </a:r>
          </a:p>
          <a:p>
            <a:pPr algn="just"/>
            <a:endParaRPr lang="en-GB" sz="1350" dirty="0">
              <a:latin typeface="Book Antiqua" panose="02040602050305030304" pitchFamily="18" charset="0"/>
            </a:endParaRPr>
          </a:p>
          <a:p>
            <a:pPr algn="just"/>
            <a:r>
              <a:rPr lang="en-GB" sz="1350" dirty="0">
                <a:latin typeface="Book Antiqua" panose="02040602050305030304" pitchFamily="18" charset="0"/>
              </a:rPr>
              <a:t>(16)</a:t>
            </a:r>
            <a:r>
              <a:rPr lang="en-GB" sz="1350" dirty="0">
                <a:effectLst/>
                <a:latin typeface="Book Antiqua" panose="02040602050305030304" pitchFamily="18" charset="0"/>
              </a:rPr>
              <a:t> </a:t>
            </a:r>
            <a:r>
              <a:rPr lang="en-GB" sz="1350" dirty="0">
                <a:latin typeface="Book Antiqua" panose="02040602050305030304" pitchFamily="18" charset="0"/>
              </a:rPr>
              <a:t>Every order passed under this section shall, subject to the </a:t>
            </a:r>
            <a:r>
              <a:rPr lang="en-GB" sz="1350" b="1" dirty="0">
                <a:solidFill>
                  <a:srgbClr val="FF0000"/>
                </a:solidFill>
                <a:latin typeface="Book Antiqua" panose="02040602050305030304" pitchFamily="18" charset="0"/>
              </a:rPr>
              <a:t>provisions of section 108 or section 113 or section 117 or section 118 be final and binding on the parties</a:t>
            </a:r>
            <a:r>
              <a:rPr lang="en-GB" sz="1350" dirty="0">
                <a:latin typeface="Book Antiqua" panose="02040602050305030304" pitchFamily="18" charset="0"/>
              </a:rPr>
              <a:t>.</a:t>
            </a:r>
          </a:p>
          <a:p>
            <a:pPr algn="just"/>
            <a:endParaRPr lang="en-GB" sz="1350" dirty="0">
              <a:latin typeface="Book Antiqua" panose="02040602050305030304" pitchFamily="18" charset="0"/>
            </a:endParaRPr>
          </a:p>
          <a:p>
            <a:pPr algn="just"/>
            <a:endParaRPr lang="en-IN" sz="1350" dirty="0">
              <a:latin typeface="Book Antiqua" panose="02040602050305030304" pitchFamily="18" charset="0"/>
            </a:endParaRPr>
          </a:p>
        </p:txBody>
      </p:sp>
    </p:spTree>
    <p:extLst>
      <p:ext uri="{BB962C8B-B14F-4D97-AF65-F5344CB8AC3E}">
        <p14:creationId xmlns:p14="http://schemas.microsoft.com/office/powerpoint/2010/main" val="24353064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FA2982D-988C-B6C3-2340-E8EF5A1B5CDE}"/>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a:ln>
                  <a:noFill/>
                </a:ln>
                <a:solidFill>
                  <a:srgbClr val="FFFFFF"/>
                </a:solidFill>
                <a:effectLst/>
                <a:uLnTx/>
                <a:uFillTx/>
                <a:latin typeface="Calibri" panose="020F0502020204030204"/>
                <a:ea typeface="+mn-ea"/>
                <a:cs typeface="+mn-cs"/>
              </a:rPr>
              <a:t>CA Ashok Batra Partner - A. K. Batra &amp; Associates ; New Delhi</a:t>
            </a:r>
            <a:endParaRPr kumimoji="0" lang="en-US" sz="900" b="0" i="0" u="none" strike="noStrike" kern="1200" cap="all" spc="0" normalizeH="0" baseline="0" noProof="0" dirty="0">
              <a:ln>
                <a:noFill/>
              </a:ln>
              <a:solidFill>
                <a:srgbClr val="FFFFFF"/>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D244A1E9-4E8E-5F89-AF10-8646DD1EA1B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B2CA20-D50B-4CFA-AADA-AD8B2F4948DC}"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358DC5D-9C7E-6F49-7839-CB6D5A79FBFC}"/>
              </a:ext>
            </a:extLst>
          </p:cNvPr>
          <p:cNvSpPr txBox="1"/>
          <p:nvPr/>
        </p:nvSpPr>
        <p:spPr>
          <a:xfrm>
            <a:off x="152400" y="33089"/>
            <a:ext cx="8915400" cy="63401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POWER OF APPELLATE AUTHORITY</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Section 107 (11)</a:t>
            </a:r>
            <a:r>
              <a:rPr kumimoji="0" lang="en-GB"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 The Appellate Authority shall, </a:t>
            </a:r>
            <a:r>
              <a:rPr kumimoji="0" lang="en-GB" sz="1800" b="1" i="0" u="sng" strike="noStrike" kern="1200" cap="none" spc="0" normalizeH="0" baseline="0" noProof="0" dirty="0">
                <a:ln>
                  <a:noFill/>
                </a:ln>
                <a:solidFill>
                  <a:srgbClr val="FF0000"/>
                </a:solidFill>
                <a:effectLst/>
                <a:uLnTx/>
                <a:uFillTx/>
                <a:latin typeface="Book Antiqua" panose="02040602050305030304" pitchFamily="18" charset="0"/>
                <a:ea typeface="+mn-ea"/>
                <a:cs typeface="+mn-cs"/>
              </a:rPr>
              <a:t>after making such further inquiry</a:t>
            </a:r>
            <a:r>
              <a:rPr kumimoji="0" lang="en-GB"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as may be necessary, pass such order, </a:t>
            </a:r>
            <a:r>
              <a:rPr kumimoji="0" lang="en-GB" sz="1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as it thinks just and proper, </a:t>
            </a:r>
            <a:r>
              <a:rPr kumimoji="0" lang="en-GB" sz="1800" b="1" i="0" u="none" strike="noStrike" kern="1200" cap="none" spc="0" normalizeH="0" baseline="0" noProof="0" dirty="0">
                <a:ln>
                  <a:noFill/>
                </a:ln>
                <a:solidFill>
                  <a:srgbClr val="FF0000"/>
                </a:solidFill>
                <a:effectLst/>
                <a:uLnTx/>
                <a:uFillTx/>
                <a:latin typeface="Book Antiqua" panose="02040602050305030304" pitchFamily="18" charset="0"/>
                <a:ea typeface="+mn-ea"/>
                <a:cs typeface="+mn-cs"/>
              </a:rPr>
              <a:t>confirming, modifying or annulling the decision</a:t>
            </a:r>
            <a:r>
              <a:rPr kumimoji="0" lang="en-GB" sz="1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a:t>
            </a:r>
            <a:r>
              <a:rPr kumimoji="0" lang="en-GB"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or order appealed against </a:t>
            </a:r>
            <a:r>
              <a:rPr kumimoji="0" lang="en-GB" sz="1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but shall not refer the case back to the adjudicating authority</a:t>
            </a:r>
            <a:r>
              <a:rPr kumimoji="0" lang="en-GB"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that passed the said decision or order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Provided</a:t>
            </a:r>
            <a:r>
              <a:rPr kumimoji="0" lang="en-GB"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that </a:t>
            </a:r>
            <a:r>
              <a:rPr kumimoji="0" lang="en-GB" sz="1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an order enhancing any fee or penalty or fine</a:t>
            </a:r>
            <a:r>
              <a:rPr kumimoji="0" lang="en-GB"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a:t>
            </a:r>
            <a:r>
              <a:rPr kumimoji="0" lang="en-GB" sz="1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in lieu of confiscation or confiscating goods of greater value or reducing the amount of refund or input tax credit shall not be passed</a:t>
            </a:r>
            <a:r>
              <a:rPr kumimoji="0" lang="en-GB"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unless the appellant has been given a </a:t>
            </a:r>
            <a:r>
              <a:rPr kumimoji="0" lang="en-GB" sz="1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reasonable </a:t>
            </a:r>
            <a:r>
              <a:rPr kumimoji="0" lang="en-GB" sz="1800" b="1" i="0" u="sng" strike="noStrike" kern="1200" cap="none" spc="0" normalizeH="0" baseline="0" noProof="0" dirty="0">
                <a:ln>
                  <a:noFill/>
                </a:ln>
                <a:solidFill>
                  <a:srgbClr val="FF0000"/>
                </a:solidFill>
                <a:effectLst/>
                <a:uLnTx/>
                <a:uFillTx/>
                <a:latin typeface="Book Antiqua" panose="02040602050305030304" pitchFamily="18" charset="0"/>
                <a:ea typeface="+mn-ea"/>
                <a:cs typeface="+mn-cs"/>
              </a:rPr>
              <a:t>opportunity of showing cause</a:t>
            </a:r>
            <a:r>
              <a:rPr kumimoji="0" lang="en-GB"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against the proposed order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Provided</a:t>
            </a:r>
            <a:r>
              <a:rPr kumimoji="0" lang="en-GB"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further that where the </a:t>
            </a:r>
            <a:r>
              <a:rPr kumimoji="0" lang="en-GB" sz="1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Appellate Authority is of the opinion</a:t>
            </a:r>
            <a:r>
              <a:rPr kumimoji="0" lang="en-GB"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that any tax has not been paid or short-paid or erroneously refunded, or where input tax credit has been wrongly availed or utilised, </a:t>
            </a:r>
            <a:r>
              <a:rPr kumimoji="0" lang="en-GB" sz="1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no order requiring the appellant to pay such tax or input tax credit shall be passed unless the appellant is given </a:t>
            </a:r>
            <a:r>
              <a:rPr kumimoji="0" lang="en-GB" sz="1800" b="1" i="0" u="sng" strike="noStrike" kern="1200" cap="none" spc="0" normalizeH="0" baseline="0" noProof="0" dirty="0">
                <a:ln>
                  <a:noFill/>
                </a:ln>
                <a:solidFill>
                  <a:srgbClr val="FF0000"/>
                </a:solidFill>
                <a:effectLst/>
                <a:uLnTx/>
                <a:uFillTx/>
                <a:latin typeface="Book Antiqua" panose="02040602050305030304" pitchFamily="18" charset="0"/>
                <a:ea typeface="+mn-ea"/>
                <a:cs typeface="+mn-cs"/>
              </a:rPr>
              <a:t>notice to show cause against the proposed order </a:t>
            </a:r>
            <a:r>
              <a:rPr kumimoji="0" lang="en-GB"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and the order is passed within the time limit specified under section 73 or section 74.</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IN" sz="1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Note</a:t>
            </a:r>
            <a:r>
              <a:rPr kumimoji="0" lang="en-IN"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 </a:t>
            </a:r>
            <a:r>
              <a:rPr kumimoji="0" lang="en-IN" sz="1800" b="1" i="0" u="sng" strike="noStrike" kern="1200" cap="none" spc="0" normalizeH="0" baseline="0" noProof="0" dirty="0">
                <a:ln>
                  <a:noFill/>
                </a:ln>
                <a:solidFill>
                  <a:srgbClr val="FF0000"/>
                </a:solidFill>
                <a:effectLst/>
                <a:uLnTx/>
                <a:uFillTx/>
                <a:latin typeface="Book Antiqua" panose="02040602050305030304" pitchFamily="18" charset="0"/>
                <a:ea typeface="+mn-ea"/>
                <a:cs typeface="+mn-cs"/>
              </a:rPr>
              <a:t>Section 75</a:t>
            </a:r>
            <a:r>
              <a:rPr kumimoji="0" lang="en-GB" sz="1800" b="1" i="0" u="sng" strike="noStrike" kern="1200" cap="none" spc="0" normalizeH="0" baseline="0" noProof="0" dirty="0">
                <a:ln>
                  <a:noFill/>
                </a:ln>
                <a:solidFill>
                  <a:srgbClr val="FF0000"/>
                </a:solidFill>
                <a:effectLst/>
                <a:uLnTx/>
                <a:uFillTx/>
                <a:latin typeface="Calibri" panose="020F0502020204030204"/>
                <a:ea typeface="+mn-ea"/>
                <a:cs typeface="+mn-cs"/>
              </a:rPr>
              <a:t>(7)</a:t>
            </a:r>
            <a:r>
              <a:rPr kumimoji="0" lang="en-GB"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GB"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The amount of tax, interest and penalty demanded in the order shall not be in excess of the amount specified in the notice and no demand shall be confirmed on the grounds other than the grounds specified in the notice.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spTree>
    <p:extLst>
      <p:ext uri="{BB962C8B-B14F-4D97-AF65-F5344CB8AC3E}">
        <p14:creationId xmlns:p14="http://schemas.microsoft.com/office/powerpoint/2010/main" val="20337034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A480CC4-5FD4-67C4-AC0A-7FC3643689D9}"/>
              </a:ext>
            </a:extLst>
          </p:cNvPr>
          <p:cNvSpPr>
            <a:spLocks noGrp="1"/>
          </p:cNvSpPr>
          <p:nvPr>
            <p:ph type="ftr" sz="quarter" idx="11"/>
          </p:nvPr>
        </p:nvSpPr>
        <p:spPr/>
        <p:txBody>
          <a:bodyPr/>
          <a:lstStyle/>
          <a:p>
            <a:r>
              <a:rPr lang="en-US"/>
              <a:t>CA Ashok Batra Partner - A. K. Batra &amp; Associates ; New Delhi</a:t>
            </a:r>
            <a:endParaRPr lang="en-US" dirty="0"/>
          </a:p>
        </p:txBody>
      </p:sp>
      <p:sp>
        <p:nvSpPr>
          <p:cNvPr id="3" name="Slide Number Placeholder 2">
            <a:extLst>
              <a:ext uri="{FF2B5EF4-FFF2-40B4-BE49-F238E27FC236}">
                <a16:creationId xmlns:a16="http://schemas.microsoft.com/office/drawing/2014/main" id="{D09B1FD0-5E74-C792-AF91-7201F6785F2E}"/>
              </a:ext>
            </a:extLst>
          </p:cNvPr>
          <p:cNvSpPr>
            <a:spLocks noGrp="1"/>
          </p:cNvSpPr>
          <p:nvPr>
            <p:ph type="sldNum" sz="quarter" idx="12"/>
          </p:nvPr>
        </p:nvSpPr>
        <p:spPr/>
        <p:txBody>
          <a:bodyPr/>
          <a:lstStyle/>
          <a:p>
            <a:fld id="{BBB2CA20-D50B-4CFA-AADA-AD8B2F4948DC}" type="slidenum">
              <a:rPr lang="en-US" smtClean="0"/>
              <a:pPr/>
              <a:t>44</a:t>
            </a:fld>
            <a:endParaRPr lang="en-US"/>
          </a:p>
        </p:txBody>
      </p:sp>
      <p:sp>
        <p:nvSpPr>
          <p:cNvPr id="4" name="TextBox 3">
            <a:extLst>
              <a:ext uri="{FF2B5EF4-FFF2-40B4-BE49-F238E27FC236}">
                <a16:creationId xmlns:a16="http://schemas.microsoft.com/office/drawing/2014/main" id="{A7FE2545-E13F-FB5A-7E83-45374394DDC6}"/>
              </a:ext>
            </a:extLst>
          </p:cNvPr>
          <p:cNvSpPr txBox="1"/>
          <p:nvPr/>
        </p:nvSpPr>
        <p:spPr>
          <a:xfrm>
            <a:off x="152400" y="76200"/>
            <a:ext cx="8915400" cy="6155531"/>
          </a:xfrm>
          <a:prstGeom prst="rect">
            <a:avLst/>
          </a:prstGeom>
          <a:noFill/>
        </p:spPr>
        <p:txBody>
          <a:bodyPr wrap="square" rtlCol="0">
            <a:spAutoFit/>
          </a:bodyPr>
          <a:lstStyle/>
          <a:p>
            <a:r>
              <a:rPr lang="en-GB" sz="2800" b="1" dirty="0">
                <a:solidFill>
                  <a:srgbClr val="FF0000"/>
                </a:solidFill>
                <a:effectLst/>
              </a:rPr>
              <a:t>RULE 109C</a:t>
            </a:r>
            <a:r>
              <a:rPr lang="en-GB" sz="2800" b="1" dirty="0">
                <a:solidFill>
                  <a:srgbClr val="FF0000"/>
                </a:solidFill>
              </a:rPr>
              <a:t> - </a:t>
            </a:r>
            <a:r>
              <a:rPr lang="en-GB" sz="2800" b="1" dirty="0">
                <a:solidFill>
                  <a:srgbClr val="FF0000"/>
                </a:solidFill>
                <a:effectLst/>
              </a:rPr>
              <a:t>Withdrawal of Appeal.</a:t>
            </a:r>
            <a:r>
              <a:rPr lang="en-GB" dirty="0"/>
              <a:t> </a:t>
            </a:r>
          </a:p>
          <a:p>
            <a:endParaRPr lang="en-GB" dirty="0"/>
          </a:p>
          <a:p>
            <a:pPr algn="just"/>
            <a:r>
              <a:rPr lang="en-GB" sz="2200" dirty="0"/>
              <a:t> The appellant may, at any time before issuance of </a:t>
            </a:r>
            <a:r>
              <a:rPr lang="en-GB" sz="2200" b="1" dirty="0">
                <a:solidFill>
                  <a:srgbClr val="FF0000"/>
                </a:solidFill>
              </a:rPr>
              <a:t>show cause notice under sub-section (11) of section 107</a:t>
            </a:r>
            <a:r>
              <a:rPr lang="en-GB" sz="2200" dirty="0"/>
              <a:t> or before issuance of the order under the said sub-section, whichever is earlier, in respect of any appeal filed in </a:t>
            </a:r>
            <a:r>
              <a:rPr lang="en-GB" sz="2200" b="1" dirty="0"/>
              <a:t>FORM GST APL-01</a:t>
            </a:r>
            <a:r>
              <a:rPr lang="en-GB" sz="2200" dirty="0"/>
              <a:t> or </a:t>
            </a:r>
            <a:r>
              <a:rPr lang="en-GB" sz="2200" b="1" dirty="0"/>
              <a:t>FORM GST APL-03</a:t>
            </a:r>
            <a:r>
              <a:rPr lang="en-GB" sz="2200" dirty="0"/>
              <a:t>, file an application for withdrawal of the said appeal by filing an application in </a:t>
            </a:r>
            <a:r>
              <a:rPr lang="en-GB" sz="2200" b="1" dirty="0"/>
              <a:t>FORM GST APL-01/03W</a:t>
            </a:r>
            <a:r>
              <a:rPr lang="en-GB" sz="2200" dirty="0"/>
              <a:t> :</a:t>
            </a:r>
          </a:p>
          <a:p>
            <a:pPr algn="just"/>
            <a:endParaRPr lang="en-GB" sz="2200" dirty="0"/>
          </a:p>
          <a:p>
            <a:pPr algn="just"/>
            <a:r>
              <a:rPr lang="en-GB" sz="2200" b="1" dirty="0"/>
              <a:t>Provided</a:t>
            </a:r>
            <a:r>
              <a:rPr lang="en-GB" sz="2200" dirty="0"/>
              <a:t> that where the final acknowledgement in </a:t>
            </a:r>
            <a:r>
              <a:rPr lang="en-GB" sz="2200" b="1" dirty="0"/>
              <a:t>FORM GST APL-02</a:t>
            </a:r>
            <a:r>
              <a:rPr lang="en-GB" sz="2200" dirty="0"/>
              <a:t> has been issued, the withdrawal of the said appeal would be subject to the approval of the appellate authority and such application for withdrawal of the appeal shall be decided by the appellate authority within seven days of filing of such application :</a:t>
            </a:r>
          </a:p>
          <a:p>
            <a:pPr algn="just"/>
            <a:endParaRPr lang="en-GB" sz="2200" dirty="0"/>
          </a:p>
          <a:p>
            <a:pPr algn="just"/>
            <a:r>
              <a:rPr lang="en-GB" sz="2200" b="1" dirty="0"/>
              <a:t>Provided</a:t>
            </a:r>
            <a:r>
              <a:rPr lang="en-GB" sz="2200" dirty="0"/>
              <a:t> further that any fresh appeal filed by the appellant pursuant to such withdrawal shall be filed within the time limit specified in sub-section (1) or sub-section (2) of section 107, as the case may be.]</a:t>
            </a:r>
          </a:p>
          <a:p>
            <a:endParaRPr lang="en-GB" dirty="0"/>
          </a:p>
        </p:txBody>
      </p:sp>
    </p:spTree>
    <p:extLst>
      <p:ext uri="{BB962C8B-B14F-4D97-AF65-F5344CB8AC3E}">
        <p14:creationId xmlns:p14="http://schemas.microsoft.com/office/powerpoint/2010/main" val="35858922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36BDEB1-5C97-6DD8-46A8-40BB9A79B6FD}"/>
              </a:ext>
            </a:extLst>
          </p:cNvPr>
          <p:cNvSpPr>
            <a:spLocks noGrp="1"/>
          </p:cNvSpPr>
          <p:nvPr>
            <p:ph type="ftr" sz="quarter" idx="11"/>
          </p:nvPr>
        </p:nvSpPr>
        <p:spPr/>
        <p:txBody>
          <a:bodyPr/>
          <a:lstStyle/>
          <a:p>
            <a:r>
              <a:rPr lang="en-US"/>
              <a:t>CA Ashok Batra Partner - A. K. Batra &amp; Associates ; New Delhi</a:t>
            </a:r>
            <a:endParaRPr lang="en-US" dirty="0"/>
          </a:p>
        </p:txBody>
      </p:sp>
      <p:sp>
        <p:nvSpPr>
          <p:cNvPr id="3" name="Slide Number Placeholder 2">
            <a:extLst>
              <a:ext uri="{FF2B5EF4-FFF2-40B4-BE49-F238E27FC236}">
                <a16:creationId xmlns:a16="http://schemas.microsoft.com/office/drawing/2014/main" id="{43FCBB4E-A381-A7D6-C88D-2C11354749EE}"/>
              </a:ext>
            </a:extLst>
          </p:cNvPr>
          <p:cNvSpPr>
            <a:spLocks noGrp="1"/>
          </p:cNvSpPr>
          <p:nvPr>
            <p:ph type="sldNum" sz="quarter" idx="12"/>
          </p:nvPr>
        </p:nvSpPr>
        <p:spPr/>
        <p:txBody>
          <a:bodyPr/>
          <a:lstStyle/>
          <a:p>
            <a:fld id="{BBB2CA20-D50B-4CFA-AADA-AD8B2F4948DC}" type="slidenum">
              <a:rPr lang="en-US" smtClean="0"/>
              <a:pPr/>
              <a:t>45</a:t>
            </a:fld>
            <a:endParaRPr lang="en-US"/>
          </a:p>
        </p:txBody>
      </p:sp>
      <p:sp>
        <p:nvSpPr>
          <p:cNvPr id="5" name="TextBox 4">
            <a:extLst>
              <a:ext uri="{FF2B5EF4-FFF2-40B4-BE49-F238E27FC236}">
                <a16:creationId xmlns:a16="http://schemas.microsoft.com/office/drawing/2014/main" id="{5F35C183-19BD-B43B-17A4-BB858F188697}"/>
              </a:ext>
            </a:extLst>
          </p:cNvPr>
          <p:cNvSpPr txBox="1"/>
          <p:nvPr/>
        </p:nvSpPr>
        <p:spPr>
          <a:xfrm>
            <a:off x="152400" y="152400"/>
            <a:ext cx="8686800" cy="6186309"/>
          </a:xfrm>
          <a:prstGeom prst="rect">
            <a:avLst/>
          </a:prstGeom>
          <a:noFill/>
        </p:spPr>
        <p:txBody>
          <a:bodyPr wrap="square" rtlCol="0">
            <a:spAutoFit/>
          </a:bodyPr>
          <a:lstStyle/>
          <a:p>
            <a:r>
              <a:rPr lang="en-GB" sz="2800" b="1" dirty="0">
                <a:solidFill>
                  <a:srgbClr val="FF0000"/>
                </a:solidFill>
                <a:latin typeface="Book Antiqua" panose="02040602050305030304" pitchFamily="18" charset="0"/>
              </a:rPr>
              <a:t>Illustrative list of Orders under GST</a:t>
            </a:r>
          </a:p>
          <a:p>
            <a:endParaRPr lang="en-GB" sz="2800" b="1" dirty="0">
              <a:latin typeface="Book Antiqua" panose="02040602050305030304" pitchFamily="18" charset="0"/>
            </a:endParaRPr>
          </a:p>
          <a:p>
            <a:pPr marL="285750" indent="-285750">
              <a:buClr>
                <a:srgbClr val="FF0000"/>
              </a:buClr>
              <a:buFont typeface="Wingdings" panose="05000000000000000000" pitchFamily="2" charset="2"/>
              <a:buChar char="v"/>
            </a:pPr>
            <a:r>
              <a:rPr lang="en-GB" sz="2000" dirty="0">
                <a:latin typeface="Book Antiqua" panose="02040602050305030304" pitchFamily="18" charset="0"/>
              </a:rPr>
              <a:t>Cancellation of Registration</a:t>
            </a:r>
          </a:p>
          <a:p>
            <a:pPr>
              <a:buClr>
                <a:srgbClr val="FF0000"/>
              </a:buClr>
            </a:pPr>
            <a:endParaRPr lang="en-GB" sz="2000" dirty="0">
              <a:latin typeface="Book Antiqua" panose="02040602050305030304" pitchFamily="18" charset="0"/>
            </a:endParaRPr>
          </a:p>
          <a:p>
            <a:pPr marL="285750" indent="-285750">
              <a:buClr>
                <a:srgbClr val="FF0000"/>
              </a:buClr>
              <a:buFont typeface="Wingdings" panose="05000000000000000000" pitchFamily="2" charset="2"/>
              <a:buChar char="v"/>
            </a:pPr>
            <a:r>
              <a:rPr lang="en-GB" sz="2000" dirty="0">
                <a:latin typeface="Book Antiqua" panose="02040602050305030304" pitchFamily="18" charset="0"/>
              </a:rPr>
              <a:t>Tax not paid short paid input tax wrongly availed under section 73</a:t>
            </a:r>
          </a:p>
          <a:p>
            <a:pPr>
              <a:buClr>
                <a:srgbClr val="FF0000"/>
              </a:buClr>
            </a:pPr>
            <a:r>
              <a:rPr lang="en-GB" sz="2000" dirty="0">
                <a:latin typeface="Book Antiqua" panose="02040602050305030304" pitchFamily="18" charset="0"/>
              </a:rPr>
              <a:t> </a:t>
            </a:r>
          </a:p>
          <a:p>
            <a:pPr marL="285750" indent="-285750">
              <a:buClr>
                <a:srgbClr val="FF0000"/>
              </a:buClr>
              <a:buFont typeface="Wingdings" panose="05000000000000000000" pitchFamily="2" charset="2"/>
              <a:buChar char="v"/>
            </a:pPr>
            <a:r>
              <a:rPr lang="en-GB" sz="2000" dirty="0">
                <a:latin typeface="Book Antiqua" panose="02040602050305030304" pitchFamily="18" charset="0"/>
              </a:rPr>
              <a:t>Tax not paid short paid input tax wrongly availed under section 74</a:t>
            </a:r>
          </a:p>
          <a:p>
            <a:pPr>
              <a:buClr>
                <a:srgbClr val="FF0000"/>
              </a:buClr>
            </a:pPr>
            <a:endParaRPr lang="en-GB" sz="2000" dirty="0">
              <a:latin typeface="Book Antiqua" panose="02040602050305030304" pitchFamily="18" charset="0"/>
            </a:endParaRPr>
          </a:p>
          <a:p>
            <a:pPr marL="285750" indent="-285750">
              <a:buClr>
                <a:srgbClr val="FF0000"/>
              </a:buClr>
              <a:buFont typeface="Wingdings" panose="05000000000000000000" pitchFamily="2" charset="2"/>
              <a:buChar char="v"/>
            </a:pPr>
            <a:r>
              <a:rPr lang="en-GB" sz="2000" dirty="0">
                <a:latin typeface="Book Antiqua" panose="02040602050305030304" pitchFamily="18" charset="0"/>
              </a:rPr>
              <a:t>Order of Refund</a:t>
            </a:r>
          </a:p>
          <a:p>
            <a:pPr>
              <a:buClr>
                <a:srgbClr val="FF0000"/>
              </a:buClr>
            </a:pPr>
            <a:endParaRPr lang="en-GB" sz="2000" dirty="0">
              <a:latin typeface="Book Antiqua" panose="02040602050305030304" pitchFamily="18" charset="0"/>
            </a:endParaRPr>
          </a:p>
          <a:p>
            <a:pPr marL="285750" indent="-285750">
              <a:buClr>
                <a:srgbClr val="FF0000"/>
              </a:buClr>
              <a:buFont typeface="Wingdings" panose="05000000000000000000" pitchFamily="2" charset="2"/>
              <a:buChar char="v"/>
            </a:pPr>
            <a:r>
              <a:rPr lang="en-GB" sz="2000" dirty="0">
                <a:latin typeface="Book Antiqua" panose="02040602050305030304" pitchFamily="18" charset="0"/>
              </a:rPr>
              <a:t>Rejection of LUT</a:t>
            </a:r>
          </a:p>
          <a:p>
            <a:pPr>
              <a:buClr>
                <a:srgbClr val="FF0000"/>
              </a:buClr>
            </a:pPr>
            <a:endParaRPr lang="en-GB" sz="2000" dirty="0">
              <a:latin typeface="Book Antiqua" panose="02040602050305030304" pitchFamily="18" charset="0"/>
            </a:endParaRPr>
          </a:p>
          <a:p>
            <a:pPr marL="285750" indent="-285750">
              <a:buClr>
                <a:srgbClr val="FF0000"/>
              </a:buClr>
              <a:buFont typeface="Wingdings" panose="05000000000000000000" pitchFamily="2" charset="2"/>
              <a:buChar char="v"/>
            </a:pPr>
            <a:r>
              <a:rPr lang="en-GB" sz="2000" dirty="0">
                <a:latin typeface="Book Antiqua" panose="02040602050305030304" pitchFamily="18" charset="0"/>
              </a:rPr>
              <a:t>Order of provisional assessment, reassessment, summary assessment</a:t>
            </a:r>
          </a:p>
          <a:p>
            <a:pPr>
              <a:buClr>
                <a:srgbClr val="FF0000"/>
              </a:buClr>
            </a:pPr>
            <a:endParaRPr lang="en-GB" sz="2000" dirty="0">
              <a:latin typeface="Book Antiqua" panose="02040602050305030304" pitchFamily="18" charset="0"/>
            </a:endParaRPr>
          </a:p>
          <a:p>
            <a:pPr marL="285750" indent="-285750">
              <a:buClr>
                <a:srgbClr val="FF0000"/>
              </a:buClr>
              <a:buFont typeface="Wingdings" panose="05000000000000000000" pitchFamily="2" charset="2"/>
              <a:buChar char="v"/>
            </a:pPr>
            <a:r>
              <a:rPr lang="en-GB" sz="2000" dirty="0">
                <a:latin typeface="Book Antiqua" panose="02040602050305030304" pitchFamily="18" charset="0"/>
              </a:rPr>
              <a:t>Rectification of demand order</a:t>
            </a:r>
          </a:p>
          <a:p>
            <a:pPr>
              <a:buClr>
                <a:srgbClr val="FF0000"/>
              </a:buClr>
            </a:pPr>
            <a:endParaRPr lang="en-GB" sz="2000" dirty="0">
              <a:latin typeface="Book Antiqua" panose="02040602050305030304" pitchFamily="18" charset="0"/>
            </a:endParaRPr>
          </a:p>
          <a:p>
            <a:pPr marL="285750" indent="-285750">
              <a:buClr>
                <a:srgbClr val="FF0000"/>
              </a:buClr>
              <a:buFont typeface="Wingdings" panose="05000000000000000000" pitchFamily="2" charset="2"/>
              <a:buChar char="v"/>
            </a:pPr>
            <a:r>
              <a:rPr lang="en-GB" sz="2000" dirty="0">
                <a:latin typeface="Book Antiqua" panose="02040602050305030304" pitchFamily="18" charset="0"/>
              </a:rPr>
              <a:t>Demand order imposing penalty under section 125</a:t>
            </a:r>
          </a:p>
          <a:p>
            <a:pPr>
              <a:buClr>
                <a:srgbClr val="FF0000"/>
              </a:buClr>
            </a:pPr>
            <a:endParaRPr lang="en-GB" sz="2000" dirty="0">
              <a:latin typeface="Book Antiqua" panose="02040602050305030304" pitchFamily="18" charset="0"/>
            </a:endParaRPr>
          </a:p>
          <a:p>
            <a:pPr marL="285750" indent="-285750">
              <a:buClr>
                <a:srgbClr val="FF0000"/>
              </a:buClr>
              <a:buFont typeface="Wingdings" panose="05000000000000000000" pitchFamily="2" charset="2"/>
              <a:buChar char="v"/>
            </a:pPr>
            <a:r>
              <a:rPr lang="en-GB" sz="2000" dirty="0">
                <a:latin typeface="Book Antiqua" panose="02040602050305030304" pitchFamily="18" charset="0"/>
              </a:rPr>
              <a:t>Order issued against non-filer of return</a:t>
            </a:r>
          </a:p>
        </p:txBody>
      </p:sp>
    </p:spTree>
    <p:extLst>
      <p:ext uri="{BB962C8B-B14F-4D97-AF65-F5344CB8AC3E}">
        <p14:creationId xmlns:p14="http://schemas.microsoft.com/office/powerpoint/2010/main" val="19707087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02190" y="23611"/>
            <a:ext cx="8689157" cy="462806"/>
          </a:xfrm>
          <a:prstGeom prst="rect">
            <a:avLst/>
          </a:prstGeom>
          <a:noFill/>
        </p:spPr>
        <p:txBody>
          <a:bodyPr>
            <a:noAutofit/>
          </a:bodyPr>
          <a:lstStyle/>
          <a:p>
            <a:pPr defTabSz="342884">
              <a:spcBef>
                <a:spcPct val="0"/>
              </a:spcBef>
              <a:defRPr/>
            </a:pPr>
            <a:r>
              <a:rPr lang="en-US" sz="3000" b="1" dirty="0">
                <a:latin typeface="Book Antiqua" panose="02040602050305030304" pitchFamily="18" charset="0"/>
                <a:ea typeface="+mj-ea"/>
                <a:cs typeface="Calibri" panose="020F0502020204030204" pitchFamily="34" charset="0"/>
              </a:rPr>
              <a:t>Manner of filing first Appeal – Rule 108,109 and Rule 112</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46</a:t>
            </a:fld>
            <a:endParaRPr lang="en-US"/>
          </a:p>
        </p:txBody>
      </p:sp>
      <p:sp>
        <p:nvSpPr>
          <p:cNvPr id="4" name="TextBox 3">
            <a:extLst>
              <a:ext uri="{FF2B5EF4-FFF2-40B4-BE49-F238E27FC236}">
                <a16:creationId xmlns:a16="http://schemas.microsoft.com/office/drawing/2014/main" id="{F5266A9B-FFEE-459C-9157-EC3E2F85FBBB}"/>
              </a:ext>
            </a:extLst>
          </p:cNvPr>
          <p:cNvSpPr txBox="1"/>
          <p:nvPr/>
        </p:nvSpPr>
        <p:spPr>
          <a:xfrm>
            <a:off x="202190" y="914401"/>
            <a:ext cx="8865610" cy="5078313"/>
          </a:xfrm>
          <a:prstGeom prst="rect">
            <a:avLst/>
          </a:prstGeom>
          <a:solidFill>
            <a:schemeClr val="bg2">
              <a:lumMod val="60000"/>
              <a:lumOff val="40000"/>
            </a:schemeClr>
          </a:solidFill>
        </p:spPr>
        <p:txBody>
          <a:bodyPr wrap="square" rtlCol="0">
            <a:spAutoFit/>
          </a:bodyPr>
          <a:lstStyle/>
          <a:p>
            <a:pPr marL="214313" indent="-214313" algn="just">
              <a:buClr>
                <a:srgbClr val="FF0000"/>
              </a:buClr>
              <a:buFont typeface="Wingdings" panose="05000000000000000000" pitchFamily="2" charset="2"/>
              <a:buChar char="Ø"/>
            </a:pPr>
            <a:r>
              <a:rPr lang="en-US" b="1" u="sng" dirty="0">
                <a:latin typeface="Book Antiqua" panose="02040602050305030304" pitchFamily="18" charset="0"/>
                <a:cs typeface="Calibri" panose="020F0502020204030204" pitchFamily="34" charset="0"/>
              </a:rPr>
              <a:t>Forms for Appeal</a:t>
            </a:r>
          </a:p>
          <a:p>
            <a:pPr marL="257175" indent="145256" algn="just">
              <a:buClr>
                <a:srgbClr val="FF0000"/>
              </a:buClr>
              <a:buFont typeface="Arial" panose="020B0604020202020204" pitchFamily="34" charset="0"/>
              <a:buChar char="•"/>
            </a:pPr>
            <a:r>
              <a:rPr lang="en-US" dirty="0">
                <a:latin typeface="Book Antiqua" panose="02040602050305030304" pitchFamily="18" charset="0"/>
                <a:cs typeface="Calibri" panose="020F0502020204030204" pitchFamily="34" charset="0"/>
              </a:rPr>
              <a:t>The aggrieved person files appeal in Forms GST APL – 01.</a:t>
            </a:r>
          </a:p>
          <a:p>
            <a:pPr marL="257175" indent="145256" algn="just">
              <a:buClr>
                <a:srgbClr val="FF0000"/>
              </a:buClr>
              <a:buFont typeface="Arial" panose="020B0604020202020204" pitchFamily="34" charset="0"/>
              <a:buChar char="•"/>
            </a:pPr>
            <a:r>
              <a:rPr lang="en-US" dirty="0">
                <a:latin typeface="Book Antiqua" panose="02040602050305030304" pitchFamily="18" charset="0"/>
                <a:cs typeface="Calibri" panose="020F0502020204030204" pitchFamily="34" charset="0"/>
              </a:rPr>
              <a:t>The Department issues acknowledgement in Forms GST APL – 02.</a:t>
            </a:r>
          </a:p>
          <a:p>
            <a:pPr marL="214313" indent="-214313" algn="just">
              <a:buClr>
                <a:srgbClr val="FF0000"/>
              </a:buClr>
              <a:buFont typeface="Wingdings" panose="05000000000000000000" pitchFamily="2" charset="2"/>
              <a:buChar char="Ø"/>
            </a:pPr>
            <a:r>
              <a:rPr lang="en-US" b="1" u="sng" dirty="0">
                <a:latin typeface="Book Antiqua" panose="02040602050305030304" pitchFamily="18" charset="0"/>
                <a:cs typeface="Calibri" panose="020F0502020204030204" pitchFamily="34" charset="0"/>
              </a:rPr>
              <a:t>Appeal/Application to be filed electronically or otherwise.</a:t>
            </a:r>
            <a:r>
              <a:rPr lang="en-US" u="sng" dirty="0">
                <a:latin typeface="Book Antiqua" panose="02040602050305030304" pitchFamily="18" charset="0"/>
                <a:cs typeface="Calibri" panose="020F0502020204030204" pitchFamily="34" charset="0"/>
              </a:rPr>
              <a:t> </a:t>
            </a:r>
            <a:endParaRPr lang="en-US" dirty="0">
              <a:latin typeface="Book Antiqua" panose="02040602050305030304" pitchFamily="18" charset="0"/>
              <a:cs typeface="Calibri" panose="020F0502020204030204" pitchFamily="34" charset="0"/>
            </a:endParaRPr>
          </a:p>
          <a:p>
            <a:pPr marL="214313" indent="-214313" algn="just">
              <a:buClr>
                <a:srgbClr val="FF0000"/>
              </a:buClr>
              <a:buFont typeface="Wingdings" panose="05000000000000000000" pitchFamily="2" charset="2"/>
              <a:buChar char="Ø"/>
            </a:pPr>
            <a:r>
              <a:rPr lang="en-GB" dirty="0">
                <a:latin typeface="Book Antiqua" panose="02040602050305030304" pitchFamily="18" charset="0"/>
                <a:cs typeface="Calibri" panose="020F0502020204030204" pitchFamily="34" charset="0"/>
              </a:rPr>
              <a:t>(3) Where the decision or order is not uploaded on the common portal, the appellant shall submit a self-certified copy of the said decision or order within a period of seven days from the date of filing of FORM GST APL-01 and a final acknowledgement, indicating appeal number, shall be issued in FORM GST APL-02 and </a:t>
            </a:r>
            <a:r>
              <a:rPr lang="en-GB" b="1" u="sng" dirty="0">
                <a:solidFill>
                  <a:srgbClr val="FF0000"/>
                </a:solidFill>
                <a:latin typeface="Book Antiqua" panose="02040602050305030304" pitchFamily="18" charset="0"/>
                <a:cs typeface="Calibri" panose="020F0502020204030204" pitchFamily="34" charset="0"/>
              </a:rPr>
              <a:t>the date of issue of the provisional acknowledgement shall be considered as the date of filing of appeal </a:t>
            </a:r>
            <a:r>
              <a:rPr lang="en-GB" b="1" dirty="0">
                <a:solidFill>
                  <a:srgbClr val="FF0000"/>
                </a:solidFill>
                <a:latin typeface="Book Antiqua" panose="02040602050305030304" pitchFamily="18" charset="0"/>
                <a:cs typeface="Calibri" panose="020F0502020204030204" pitchFamily="34" charset="0"/>
              </a:rPr>
              <a:t>:</a:t>
            </a:r>
          </a:p>
          <a:p>
            <a:pPr algn="just">
              <a:buClr>
                <a:srgbClr val="FF0000"/>
              </a:buClr>
            </a:pPr>
            <a:endParaRPr lang="en-GB" b="1" dirty="0">
              <a:solidFill>
                <a:srgbClr val="FF0000"/>
              </a:solidFill>
              <a:effectLst>
                <a:outerShdw blurRad="38100" dist="38100" dir="2700000" algn="tl">
                  <a:srgbClr val="000000">
                    <a:alpha val="43137"/>
                  </a:srgbClr>
                </a:outerShdw>
              </a:effectLst>
              <a:latin typeface="Book Antiqua" panose="02040602050305030304" pitchFamily="18" charset="0"/>
              <a:cs typeface="Calibri" panose="020F0502020204030204" pitchFamily="34" charset="0"/>
            </a:endParaRPr>
          </a:p>
          <a:p>
            <a:pPr marL="214313" indent="-214313" algn="just">
              <a:buClr>
                <a:srgbClr val="FF0000"/>
              </a:buClr>
              <a:buFont typeface="Wingdings" panose="05000000000000000000" pitchFamily="2" charset="2"/>
              <a:buChar char="Ø"/>
            </a:pPr>
            <a:r>
              <a:rPr lang="en-GB" dirty="0">
                <a:latin typeface="Book Antiqua" panose="02040602050305030304" pitchFamily="18" charset="0"/>
                <a:cs typeface="Calibri" panose="020F0502020204030204" pitchFamily="34" charset="0"/>
              </a:rPr>
              <a:t>Provided further that where the said self-certified copy of the decision or order </a:t>
            </a:r>
            <a:r>
              <a:rPr lang="en-GB" u="sng" dirty="0">
                <a:latin typeface="Book Antiqua" panose="02040602050305030304" pitchFamily="18" charset="0"/>
                <a:cs typeface="Calibri" panose="020F0502020204030204" pitchFamily="34" charset="0"/>
              </a:rPr>
              <a:t>is not submitted within a period of seven days</a:t>
            </a:r>
            <a:r>
              <a:rPr lang="en-GB" dirty="0">
                <a:latin typeface="Book Antiqua" panose="02040602050305030304" pitchFamily="18" charset="0"/>
                <a:cs typeface="Calibri" panose="020F0502020204030204" pitchFamily="34" charset="0"/>
              </a:rPr>
              <a:t> from the date of filing of FORM GST APL-01, </a:t>
            </a:r>
            <a:r>
              <a:rPr lang="en-GB" b="1" dirty="0">
                <a:solidFill>
                  <a:srgbClr val="FF0000"/>
                </a:solidFill>
                <a:latin typeface="Book Antiqua" panose="02040602050305030304" pitchFamily="18" charset="0"/>
                <a:cs typeface="Calibri" panose="020F0502020204030204" pitchFamily="34" charset="0"/>
              </a:rPr>
              <a:t>the date of submission of such copy shall be considered as the date of filing of appeal.</a:t>
            </a:r>
          </a:p>
          <a:p>
            <a:pPr marL="214313" indent="-214313" algn="just">
              <a:buClr>
                <a:srgbClr val="FF0000"/>
              </a:buClr>
              <a:buFont typeface="Wingdings" panose="05000000000000000000" pitchFamily="2" charset="2"/>
              <a:buChar char="Ø"/>
            </a:pPr>
            <a:r>
              <a:rPr lang="en-GB" dirty="0">
                <a:latin typeface="Book Antiqua" panose="02040602050305030304" pitchFamily="18" charset="0"/>
                <a:cs typeface="Calibri" panose="020F0502020204030204" pitchFamily="34" charset="0"/>
              </a:rPr>
              <a:t>Explanation. — For the provisions of this rule, the appeal shall be treated as filed only when the final acknowledgement, indicating the appeal number, is issued.</a:t>
            </a:r>
          </a:p>
          <a:p>
            <a:pPr marL="214313" indent="-214313" algn="just">
              <a:buClr>
                <a:srgbClr val="FF0000"/>
              </a:buClr>
              <a:buFont typeface="Wingdings" panose="05000000000000000000" pitchFamily="2" charset="2"/>
              <a:buChar char="Ø"/>
            </a:pPr>
            <a:endParaRPr lang="en-GB" b="1"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28390171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8648" y="34344"/>
            <a:ext cx="9105351" cy="541165"/>
          </a:xfrm>
          <a:prstGeom prst="rect">
            <a:avLst/>
          </a:prstGeom>
          <a:noFill/>
        </p:spPr>
        <p:txBody>
          <a:bodyPr>
            <a:noAutofit/>
          </a:bodyPr>
          <a:lstStyle/>
          <a:p>
            <a:pPr defTabSz="342884">
              <a:spcBef>
                <a:spcPct val="0"/>
              </a:spcBef>
              <a:defRPr/>
            </a:pPr>
            <a:r>
              <a:rPr lang="en-US" sz="3600" b="1" dirty="0">
                <a:latin typeface="Book Antiqua" panose="02040602050305030304" pitchFamily="18" charset="0"/>
                <a:ea typeface="+mj-ea"/>
                <a:cs typeface="Calibri" panose="020F0502020204030204" pitchFamily="34" charset="0"/>
              </a:rPr>
              <a:t>Powers of Revisional Authority – Sec 108  </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47</a:t>
            </a:fld>
            <a:endParaRPr lang="en-US"/>
          </a:p>
        </p:txBody>
      </p:sp>
      <p:sp>
        <p:nvSpPr>
          <p:cNvPr id="8" name="TextBox 7">
            <a:extLst>
              <a:ext uri="{FF2B5EF4-FFF2-40B4-BE49-F238E27FC236}">
                <a16:creationId xmlns:a16="http://schemas.microsoft.com/office/drawing/2014/main" id="{A6E7E59C-45BC-4240-AABD-F20A9AD53571}"/>
              </a:ext>
            </a:extLst>
          </p:cNvPr>
          <p:cNvSpPr txBox="1"/>
          <p:nvPr/>
        </p:nvSpPr>
        <p:spPr>
          <a:xfrm>
            <a:off x="38648" y="762000"/>
            <a:ext cx="9144000" cy="5293757"/>
          </a:xfrm>
          <a:prstGeom prst="rect">
            <a:avLst/>
          </a:prstGeom>
          <a:solidFill>
            <a:schemeClr val="bg2">
              <a:lumMod val="60000"/>
              <a:lumOff val="40000"/>
            </a:schemeClr>
          </a:solidFill>
          <a:ln>
            <a:solidFill>
              <a:schemeClr val="tx1"/>
            </a:solidFill>
          </a:ln>
        </p:spPr>
        <p:txBody>
          <a:bodyPr wrap="square">
            <a:spAutoFit/>
          </a:bodyPr>
          <a:lstStyle/>
          <a:p>
            <a:pPr algn="just">
              <a:buClr>
                <a:srgbClr val="FF0000"/>
              </a:buClr>
              <a:buFont typeface="Wingdings" panose="05000000000000000000" pitchFamily="2" charset="2"/>
              <a:buChar char="Ø"/>
            </a:pPr>
            <a:r>
              <a:rPr lang="en-US" sz="2600" dirty="0">
                <a:solidFill>
                  <a:srgbClr val="000000"/>
                </a:solidFill>
                <a:latin typeface="Book Antiqua" panose="02040602050305030304" pitchFamily="18" charset="0"/>
                <a:cs typeface="Calibri" panose="020F0502020204030204" pitchFamily="34" charset="0"/>
              </a:rPr>
              <a:t>This section gives the </a:t>
            </a:r>
            <a:r>
              <a:rPr lang="en-US" sz="2600" b="1" dirty="0">
                <a:solidFill>
                  <a:srgbClr val="C00000"/>
                </a:solidFill>
                <a:latin typeface="Book Antiqua" panose="02040602050305030304" pitchFamily="18" charset="0"/>
                <a:cs typeface="Calibri" panose="020F0502020204030204" pitchFamily="34" charset="0"/>
              </a:rPr>
              <a:t>revisional authority power to revise </a:t>
            </a:r>
            <a:r>
              <a:rPr lang="en-US" sz="2600" dirty="0">
                <a:solidFill>
                  <a:srgbClr val="000000"/>
                </a:solidFill>
                <a:latin typeface="Book Antiqua" panose="02040602050305030304" pitchFamily="18" charset="0"/>
                <a:cs typeface="Calibri" panose="020F0502020204030204" pitchFamily="34" charset="0"/>
              </a:rPr>
              <a:t>any </a:t>
            </a:r>
            <a:r>
              <a:rPr lang="en-US" sz="2600" b="1" dirty="0">
                <a:solidFill>
                  <a:srgbClr val="C00000"/>
                </a:solidFill>
                <a:latin typeface="Book Antiqua" panose="02040602050305030304" pitchFamily="18" charset="0"/>
                <a:cs typeface="Calibri" panose="020F0502020204030204" pitchFamily="34" charset="0"/>
              </a:rPr>
              <a:t>order passed </a:t>
            </a:r>
            <a:r>
              <a:rPr lang="en-US" sz="2600" dirty="0">
                <a:solidFill>
                  <a:srgbClr val="000000"/>
                </a:solidFill>
                <a:latin typeface="Book Antiqua" panose="02040602050305030304" pitchFamily="18" charset="0"/>
                <a:cs typeface="Calibri" panose="020F0502020204030204" pitchFamily="34" charset="0"/>
              </a:rPr>
              <a:t>by a </a:t>
            </a:r>
            <a:r>
              <a:rPr lang="en-US" sz="2600" b="1" dirty="0">
                <a:solidFill>
                  <a:srgbClr val="C00000"/>
                </a:solidFill>
                <a:latin typeface="Book Antiqua" panose="02040602050305030304" pitchFamily="18" charset="0"/>
                <a:cs typeface="Calibri" panose="020F0502020204030204" pitchFamily="34" charset="0"/>
              </a:rPr>
              <a:t>subordinate authority.</a:t>
            </a:r>
          </a:p>
          <a:p>
            <a:pPr algn="just"/>
            <a:endParaRPr lang="en-US" sz="2600" dirty="0">
              <a:solidFill>
                <a:srgbClr val="000000"/>
              </a:solidFill>
              <a:latin typeface="Book Antiqua" panose="02040602050305030304" pitchFamily="18" charset="0"/>
              <a:cs typeface="Calibri" panose="020F0502020204030204" pitchFamily="34" charset="0"/>
            </a:endParaRPr>
          </a:p>
          <a:p>
            <a:pPr algn="just">
              <a:buClr>
                <a:srgbClr val="FF0000"/>
              </a:buClr>
              <a:buFont typeface="Wingdings" panose="05000000000000000000" pitchFamily="2" charset="2"/>
              <a:buChar char="Ø"/>
            </a:pPr>
            <a:r>
              <a:rPr lang="en-US" sz="2600" dirty="0">
                <a:solidFill>
                  <a:srgbClr val="000000"/>
                </a:solidFill>
                <a:latin typeface="Book Antiqua" panose="02040602050305030304" pitchFamily="18" charset="0"/>
                <a:cs typeface="Calibri" panose="020F0502020204030204" pitchFamily="34" charset="0"/>
              </a:rPr>
              <a:t>In the </a:t>
            </a:r>
            <a:r>
              <a:rPr lang="en-US" sz="2600" b="1" dirty="0">
                <a:solidFill>
                  <a:srgbClr val="C00000"/>
                </a:solidFill>
                <a:latin typeface="Book Antiqua" panose="02040602050305030304" pitchFamily="18" charset="0"/>
                <a:cs typeface="Calibri" panose="020F0502020204030204" pitchFamily="34" charset="0"/>
              </a:rPr>
              <a:t>said revision</a:t>
            </a:r>
            <a:r>
              <a:rPr lang="en-US" sz="2600" dirty="0">
                <a:solidFill>
                  <a:srgbClr val="000000"/>
                </a:solidFill>
                <a:latin typeface="Book Antiqua" panose="02040602050305030304" pitchFamily="18" charset="0"/>
                <a:cs typeface="Calibri" panose="020F0502020204030204" pitchFamily="34" charset="0"/>
              </a:rPr>
              <a:t>, authority may </a:t>
            </a:r>
            <a:r>
              <a:rPr lang="en-US" sz="2600" b="1" dirty="0">
                <a:solidFill>
                  <a:srgbClr val="C00000"/>
                </a:solidFill>
                <a:latin typeface="Book Antiqua" panose="02040602050305030304" pitchFamily="18" charset="0"/>
                <a:cs typeface="Calibri" panose="020F0502020204030204" pitchFamily="34" charset="0"/>
              </a:rPr>
              <a:t>enhance or modify or annul </a:t>
            </a:r>
            <a:r>
              <a:rPr lang="en-US" sz="2600" dirty="0">
                <a:solidFill>
                  <a:srgbClr val="000000"/>
                </a:solidFill>
                <a:latin typeface="Book Antiqua" panose="02040602050305030304" pitchFamily="18" charset="0"/>
                <a:cs typeface="Calibri" panose="020F0502020204030204" pitchFamily="34" charset="0"/>
              </a:rPr>
              <a:t>the </a:t>
            </a:r>
            <a:r>
              <a:rPr lang="en-US" sz="2600" b="1" dirty="0">
                <a:solidFill>
                  <a:srgbClr val="C00000"/>
                </a:solidFill>
                <a:latin typeface="Book Antiqua" panose="02040602050305030304" pitchFamily="18" charset="0"/>
                <a:cs typeface="Calibri" panose="020F0502020204030204" pitchFamily="34" charset="0"/>
              </a:rPr>
              <a:t>previous order.</a:t>
            </a:r>
            <a:r>
              <a:rPr lang="en-GB" sz="2600" b="1" dirty="0">
                <a:solidFill>
                  <a:srgbClr val="C00000"/>
                </a:solidFill>
                <a:latin typeface="Book Antiqua" panose="02040602050305030304" pitchFamily="18" charset="0"/>
                <a:cs typeface="Calibri" panose="020F0502020204030204" pitchFamily="34" charset="0"/>
              </a:rPr>
              <a:t> </a:t>
            </a:r>
          </a:p>
          <a:p>
            <a:pPr algn="just">
              <a:buClr>
                <a:srgbClr val="FF0000"/>
              </a:buClr>
            </a:pPr>
            <a:endParaRPr lang="en-GB" sz="2600" b="1" dirty="0">
              <a:solidFill>
                <a:srgbClr val="C00000"/>
              </a:solidFill>
              <a:latin typeface="Book Antiqua" panose="02040602050305030304" pitchFamily="18" charset="0"/>
              <a:cs typeface="Calibri" panose="020F0502020204030204" pitchFamily="34" charset="0"/>
            </a:endParaRPr>
          </a:p>
          <a:p>
            <a:pPr algn="just">
              <a:buClr>
                <a:srgbClr val="FF0000"/>
              </a:buClr>
              <a:buFont typeface="Wingdings" panose="05000000000000000000" pitchFamily="2" charset="2"/>
              <a:buChar char="Ø"/>
            </a:pPr>
            <a:r>
              <a:rPr lang="en-GB" sz="2600" b="1" dirty="0">
                <a:solidFill>
                  <a:srgbClr val="C00000"/>
                </a:solidFill>
                <a:latin typeface="Book Antiqua" panose="02040602050305030304" pitchFamily="18" charset="0"/>
                <a:cs typeface="Calibri" panose="020F0502020204030204" pitchFamily="34" charset="0"/>
              </a:rPr>
              <a:t>Section 2(99) - </a:t>
            </a:r>
            <a:r>
              <a:rPr lang="en-GB" sz="2600" b="1" i="1" dirty="0">
                <a:latin typeface="Book Antiqua" panose="02040602050305030304" pitchFamily="18" charset="0"/>
                <a:cs typeface="Calibri" panose="020F0502020204030204" pitchFamily="34" charset="0"/>
              </a:rPr>
              <a:t>“Revisional authority” means an authority appointed or authorised for revision of decision or orders as referred to in section 108</a:t>
            </a:r>
            <a:endParaRPr lang="en-US" sz="2600" b="1" i="1" dirty="0">
              <a:latin typeface="Book Antiqua" panose="02040602050305030304" pitchFamily="18" charset="0"/>
              <a:cs typeface="Calibri" panose="020F0502020204030204" pitchFamily="34" charset="0"/>
            </a:endParaRPr>
          </a:p>
          <a:p>
            <a:pPr algn="just"/>
            <a:endParaRPr lang="en-US" sz="2600" dirty="0">
              <a:solidFill>
                <a:srgbClr val="000000"/>
              </a:solidFill>
              <a:latin typeface="Book Antiqua" panose="02040602050305030304" pitchFamily="18" charset="0"/>
              <a:cs typeface="Calibri" panose="020F0502020204030204" pitchFamily="34" charset="0"/>
            </a:endParaRPr>
          </a:p>
          <a:p>
            <a:pPr algn="just">
              <a:buClr>
                <a:srgbClr val="FF0000"/>
              </a:buClr>
              <a:buFont typeface="Wingdings" panose="05000000000000000000" pitchFamily="2" charset="2"/>
              <a:buChar char="Ø"/>
            </a:pPr>
            <a:r>
              <a:rPr lang="en-US" sz="2600" dirty="0">
                <a:solidFill>
                  <a:srgbClr val="000000"/>
                </a:solidFill>
                <a:latin typeface="Book Antiqua" panose="02040602050305030304" pitchFamily="18" charset="0"/>
                <a:cs typeface="Calibri" panose="020F0502020204030204" pitchFamily="34" charset="0"/>
              </a:rPr>
              <a:t>Order passed by the revisional authority is the final order against which </a:t>
            </a:r>
            <a:r>
              <a:rPr lang="en-US" sz="2600" b="1" dirty="0">
                <a:solidFill>
                  <a:srgbClr val="C00000"/>
                </a:solidFill>
                <a:latin typeface="Book Antiqua" panose="02040602050305030304" pitchFamily="18" charset="0"/>
                <a:cs typeface="Calibri" panose="020F0502020204030204" pitchFamily="34" charset="0"/>
              </a:rPr>
              <a:t>Appeal can be filed to Tribunal/HC/SC.</a:t>
            </a:r>
          </a:p>
          <a:p>
            <a:pPr algn="just"/>
            <a:endParaRPr lang="en-US" sz="2600" dirty="0">
              <a:solidFill>
                <a:srgbClr val="000000"/>
              </a:solidFill>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25313209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ABF9E55-EC0A-0451-6D28-29D1514D28F9}"/>
              </a:ext>
            </a:extLst>
          </p:cNvPr>
          <p:cNvSpPr>
            <a:spLocks noGrp="1"/>
          </p:cNvSpPr>
          <p:nvPr>
            <p:ph type="ftr" sz="quarter" idx="11"/>
          </p:nvPr>
        </p:nvSpPr>
        <p:spPr/>
        <p:txBody>
          <a:bodyPr/>
          <a:lstStyle/>
          <a:p>
            <a:r>
              <a:rPr lang="en-US"/>
              <a:t>CA Ashok Batra Partner - A. K. Batra &amp; Associates ; New Delhi</a:t>
            </a:r>
            <a:endParaRPr lang="en-US" dirty="0"/>
          </a:p>
        </p:txBody>
      </p:sp>
      <p:sp>
        <p:nvSpPr>
          <p:cNvPr id="3" name="Slide Number Placeholder 2">
            <a:extLst>
              <a:ext uri="{FF2B5EF4-FFF2-40B4-BE49-F238E27FC236}">
                <a16:creationId xmlns:a16="http://schemas.microsoft.com/office/drawing/2014/main" id="{8863E625-DEB2-28CE-9DC3-81A56AA4BC40}"/>
              </a:ext>
            </a:extLst>
          </p:cNvPr>
          <p:cNvSpPr>
            <a:spLocks noGrp="1"/>
          </p:cNvSpPr>
          <p:nvPr>
            <p:ph type="sldNum" sz="quarter" idx="12"/>
          </p:nvPr>
        </p:nvSpPr>
        <p:spPr/>
        <p:txBody>
          <a:bodyPr/>
          <a:lstStyle/>
          <a:p>
            <a:fld id="{BBB2CA20-D50B-4CFA-AADA-AD8B2F4948DC}" type="slidenum">
              <a:rPr lang="en-US" smtClean="0"/>
              <a:pPr/>
              <a:t>48</a:t>
            </a:fld>
            <a:endParaRPr lang="en-US"/>
          </a:p>
        </p:txBody>
      </p:sp>
      <p:sp>
        <p:nvSpPr>
          <p:cNvPr id="4" name="TextBox 3">
            <a:extLst>
              <a:ext uri="{FF2B5EF4-FFF2-40B4-BE49-F238E27FC236}">
                <a16:creationId xmlns:a16="http://schemas.microsoft.com/office/drawing/2014/main" id="{AD463D5D-4B91-1B8A-0D40-D6D9C1F94D4C}"/>
              </a:ext>
            </a:extLst>
          </p:cNvPr>
          <p:cNvSpPr txBox="1"/>
          <p:nvPr/>
        </p:nvSpPr>
        <p:spPr>
          <a:xfrm>
            <a:off x="152400" y="33090"/>
            <a:ext cx="8915400" cy="6370975"/>
          </a:xfrm>
          <a:prstGeom prst="rect">
            <a:avLst/>
          </a:prstGeom>
          <a:noFill/>
        </p:spPr>
        <p:txBody>
          <a:bodyPr wrap="square" rtlCol="0">
            <a:spAutoFit/>
          </a:bodyPr>
          <a:lstStyle/>
          <a:p>
            <a:r>
              <a:rPr lang="en-GB" sz="2000" b="1" dirty="0">
                <a:effectLst/>
              </a:rPr>
              <a:t>Appeals to Appellate Tribunal – Section 112</a:t>
            </a:r>
          </a:p>
          <a:p>
            <a:pPr algn="just"/>
            <a:r>
              <a:rPr lang="en-GB" sz="1350" dirty="0">
                <a:latin typeface="Book Antiqua" panose="02040602050305030304" pitchFamily="18" charset="0"/>
              </a:rPr>
              <a:t>(1) </a:t>
            </a:r>
            <a:r>
              <a:rPr lang="en-GB" sz="1350" b="1" dirty="0">
                <a:latin typeface="Book Antiqua" panose="02040602050305030304" pitchFamily="18" charset="0"/>
              </a:rPr>
              <a:t>Any person</a:t>
            </a:r>
            <a:r>
              <a:rPr lang="en-GB" sz="1350" dirty="0">
                <a:latin typeface="Book Antiqua" panose="02040602050305030304" pitchFamily="18" charset="0"/>
              </a:rPr>
              <a:t> aggrieved by an order passed against him under section 107 or section 108 of this Act or the State Goods and Services Tax Act or the Union Territory Goods and Services Tax Act </a:t>
            </a:r>
            <a:r>
              <a:rPr lang="en-GB" sz="1350" b="1" dirty="0">
                <a:latin typeface="Book Antiqua" panose="02040602050305030304" pitchFamily="18" charset="0"/>
              </a:rPr>
              <a:t>may appeal to the Appellate Tribunal</a:t>
            </a:r>
            <a:r>
              <a:rPr lang="en-GB" sz="1350" dirty="0">
                <a:latin typeface="Book Antiqua" panose="02040602050305030304" pitchFamily="18" charset="0"/>
              </a:rPr>
              <a:t> against such order </a:t>
            </a:r>
            <a:r>
              <a:rPr lang="en-GB" sz="1350" b="1" dirty="0">
                <a:solidFill>
                  <a:srgbClr val="FF0000"/>
                </a:solidFill>
                <a:latin typeface="Book Antiqua" panose="02040602050305030304" pitchFamily="18" charset="0"/>
              </a:rPr>
              <a:t>within three months</a:t>
            </a:r>
            <a:r>
              <a:rPr lang="en-GB" sz="1350" dirty="0">
                <a:latin typeface="Book Antiqua" panose="02040602050305030304" pitchFamily="18" charset="0"/>
              </a:rPr>
              <a:t> from the date on which the </a:t>
            </a:r>
            <a:r>
              <a:rPr lang="en-GB" sz="1350" b="1" dirty="0">
                <a:latin typeface="Book Antiqua" panose="02040602050305030304" pitchFamily="18" charset="0"/>
              </a:rPr>
              <a:t>order sought to be appealed against is </a:t>
            </a:r>
            <a:r>
              <a:rPr lang="en-GB" sz="1350" b="1" u="sng" dirty="0">
                <a:solidFill>
                  <a:srgbClr val="FF0000"/>
                </a:solidFill>
                <a:latin typeface="Book Antiqua" panose="02040602050305030304" pitchFamily="18" charset="0"/>
              </a:rPr>
              <a:t>communicated</a:t>
            </a:r>
            <a:r>
              <a:rPr lang="en-GB" sz="1350" dirty="0">
                <a:latin typeface="Book Antiqua" panose="02040602050305030304" pitchFamily="18" charset="0"/>
              </a:rPr>
              <a:t> to the person preferring the appeal.</a:t>
            </a:r>
          </a:p>
          <a:p>
            <a:pPr algn="just"/>
            <a:endParaRPr lang="en-GB" sz="1350" dirty="0">
              <a:latin typeface="Book Antiqua" panose="02040602050305030304" pitchFamily="18" charset="0"/>
            </a:endParaRPr>
          </a:p>
          <a:p>
            <a:pPr algn="just"/>
            <a:r>
              <a:rPr lang="en-GB" sz="1350" dirty="0">
                <a:latin typeface="Book Antiqua" panose="02040602050305030304" pitchFamily="18" charset="0"/>
              </a:rPr>
              <a:t>(2)</a:t>
            </a:r>
            <a:r>
              <a:rPr lang="en-GB" sz="1350" dirty="0">
                <a:effectLst/>
                <a:latin typeface="Book Antiqua" panose="02040602050305030304" pitchFamily="18" charset="0"/>
              </a:rPr>
              <a:t> </a:t>
            </a:r>
            <a:r>
              <a:rPr lang="en-GB" sz="1350" dirty="0">
                <a:latin typeface="Book Antiqua" panose="02040602050305030304" pitchFamily="18" charset="0"/>
              </a:rPr>
              <a:t>The Appellate Tribunal may, in its discretion, </a:t>
            </a:r>
            <a:r>
              <a:rPr lang="en-GB" sz="1350" b="1" dirty="0">
                <a:solidFill>
                  <a:srgbClr val="FF0000"/>
                </a:solidFill>
                <a:latin typeface="Book Antiqua" panose="02040602050305030304" pitchFamily="18" charset="0"/>
              </a:rPr>
              <a:t>refuse to admit any such appeal</a:t>
            </a:r>
            <a:r>
              <a:rPr lang="en-GB" sz="1350" dirty="0">
                <a:latin typeface="Book Antiqua" panose="02040602050305030304" pitchFamily="18" charset="0"/>
              </a:rPr>
              <a:t> where the tax or input tax credit involved or the difference in tax or input tax credit involved or the amount of fine, fee or penalty determined by such order, </a:t>
            </a:r>
            <a:r>
              <a:rPr lang="en-GB" sz="1350" b="1" dirty="0">
                <a:solidFill>
                  <a:srgbClr val="FF0000"/>
                </a:solidFill>
                <a:latin typeface="Book Antiqua" panose="02040602050305030304" pitchFamily="18" charset="0"/>
              </a:rPr>
              <a:t>does not exceed fifty thousand rupees</a:t>
            </a:r>
            <a:r>
              <a:rPr lang="en-GB" sz="1350" dirty="0">
                <a:solidFill>
                  <a:srgbClr val="FF0000"/>
                </a:solidFill>
                <a:latin typeface="Book Antiqua" panose="02040602050305030304" pitchFamily="18" charset="0"/>
              </a:rPr>
              <a:t>.</a:t>
            </a:r>
          </a:p>
          <a:p>
            <a:pPr algn="just"/>
            <a:endParaRPr lang="en-GB" sz="1350" dirty="0">
              <a:solidFill>
                <a:srgbClr val="FF0000"/>
              </a:solidFill>
              <a:latin typeface="Book Antiqua" panose="02040602050305030304" pitchFamily="18" charset="0"/>
            </a:endParaRPr>
          </a:p>
          <a:p>
            <a:pPr algn="just"/>
            <a:r>
              <a:rPr lang="en-GB" sz="1350" dirty="0">
                <a:latin typeface="Book Antiqua" panose="02040602050305030304" pitchFamily="18" charset="0"/>
              </a:rPr>
              <a:t>(3)</a:t>
            </a:r>
            <a:r>
              <a:rPr lang="en-GB" sz="1350" dirty="0">
                <a:effectLst/>
                <a:latin typeface="Book Antiqua" panose="02040602050305030304" pitchFamily="18" charset="0"/>
              </a:rPr>
              <a:t> </a:t>
            </a:r>
            <a:r>
              <a:rPr lang="en-GB" sz="1350" dirty="0">
                <a:latin typeface="Book Antiqua" panose="02040602050305030304" pitchFamily="18" charset="0"/>
              </a:rPr>
              <a:t>The Commissioner may, on his own motion, or upon request from the Commissioner of State tax or Commissioner of Union territory tax, call for and examine the record of any order passed by the Appellate Authority or the Revisional Authority under this Act or the State Goods and Services Tax Act or the Union Territory Goods and Services Tax Act for the purpose of satisfying himself as to the legality or propriety of the said order and may, by order, direct any officer subordinate to him to apply to the Appellate Tribunal </a:t>
            </a:r>
            <a:r>
              <a:rPr lang="en-GB" sz="1350" b="1" dirty="0">
                <a:solidFill>
                  <a:srgbClr val="FF0000"/>
                </a:solidFill>
                <a:latin typeface="Book Antiqua" panose="02040602050305030304" pitchFamily="18" charset="0"/>
              </a:rPr>
              <a:t>within six months</a:t>
            </a:r>
            <a:r>
              <a:rPr lang="en-GB" sz="1350" dirty="0">
                <a:latin typeface="Book Antiqua" panose="02040602050305030304" pitchFamily="18" charset="0"/>
              </a:rPr>
              <a:t> from the date </a:t>
            </a:r>
            <a:r>
              <a:rPr lang="en-GB" sz="1350" b="1" dirty="0">
                <a:solidFill>
                  <a:srgbClr val="FF0000"/>
                </a:solidFill>
                <a:latin typeface="Book Antiqua" panose="02040602050305030304" pitchFamily="18" charset="0"/>
              </a:rPr>
              <a:t>on which the said order has been passed for determination of such points arising out of the said order</a:t>
            </a:r>
            <a:r>
              <a:rPr lang="en-GB" sz="1350" dirty="0">
                <a:latin typeface="Book Antiqua" panose="02040602050305030304" pitchFamily="18" charset="0"/>
              </a:rPr>
              <a:t> as may be specified by the Commissioner in his order. – </a:t>
            </a:r>
            <a:r>
              <a:rPr lang="en-GB" sz="1350" b="1" dirty="0">
                <a:solidFill>
                  <a:srgbClr val="FF0000"/>
                </a:solidFill>
                <a:latin typeface="Book Antiqua" panose="02040602050305030304" pitchFamily="18" charset="0"/>
              </a:rPr>
              <a:t>Finance Bill (2) 2024</a:t>
            </a:r>
          </a:p>
          <a:p>
            <a:pPr algn="just"/>
            <a:endParaRPr lang="en-GB" sz="1350" dirty="0">
              <a:latin typeface="Book Antiqua" panose="02040602050305030304" pitchFamily="18" charset="0"/>
            </a:endParaRPr>
          </a:p>
          <a:p>
            <a:pPr algn="just"/>
            <a:r>
              <a:rPr lang="en-GB" sz="1350" dirty="0">
                <a:latin typeface="Book Antiqua" panose="02040602050305030304" pitchFamily="18" charset="0"/>
              </a:rPr>
              <a:t>(4)</a:t>
            </a:r>
            <a:r>
              <a:rPr lang="en-GB" sz="1350" dirty="0">
                <a:effectLst/>
                <a:latin typeface="Book Antiqua" panose="02040602050305030304" pitchFamily="18" charset="0"/>
              </a:rPr>
              <a:t> </a:t>
            </a:r>
            <a:r>
              <a:rPr lang="en-GB" sz="1350" dirty="0">
                <a:latin typeface="Book Antiqua" panose="02040602050305030304" pitchFamily="18" charset="0"/>
              </a:rPr>
              <a:t>Where in pursuance of an order under sub-section (3) </a:t>
            </a:r>
            <a:r>
              <a:rPr lang="en-GB" sz="1350" b="1" dirty="0">
                <a:solidFill>
                  <a:srgbClr val="FF0000"/>
                </a:solidFill>
                <a:latin typeface="Book Antiqua" panose="02040602050305030304" pitchFamily="18" charset="0"/>
              </a:rPr>
              <a:t>the authorised officer makes an application to the Appellate Tribunal</a:t>
            </a:r>
            <a:r>
              <a:rPr lang="en-GB" sz="1350" b="1" dirty="0">
                <a:latin typeface="Book Antiqua" panose="02040602050305030304" pitchFamily="18" charset="0"/>
              </a:rPr>
              <a:t>,</a:t>
            </a:r>
            <a:r>
              <a:rPr lang="en-GB" sz="1350" dirty="0">
                <a:latin typeface="Book Antiqua" panose="02040602050305030304" pitchFamily="18" charset="0"/>
              </a:rPr>
              <a:t> such application shall be dealt with by the Appellate Tribunal </a:t>
            </a:r>
            <a:r>
              <a:rPr lang="en-GB" sz="1350" b="1" dirty="0">
                <a:latin typeface="Book Antiqua" panose="02040602050305030304" pitchFamily="18" charset="0"/>
              </a:rPr>
              <a:t>as if it were an appeal made against the order under sub-section (11) of section 107 or under sub-section (1) of section 108</a:t>
            </a:r>
            <a:r>
              <a:rPr lang="en-GB" sz="1350" dirty="0">
                <a:latin typeface="Book Antiqua" panose="02040602050305030304" pitchFamily="18" charset="0"/>
              </a:rPr>
              <a:t>.</a:t>
            </a:r>
          </a:p>
          <a:p>
            <a:pPr algn="just"/>
            <a:r>
              <a:rPr lang="en-GB" sz="1350" b="1" dirty="0">
                <a:solidFill>
                  <a:srgbClr val="FF0000"/>
                </a:solidFill>
                <a:latin typeface="Book Antiqua" panose="02040602050305030304" pitchFamily="18" charset="0"/>
              </a:rPr>
              <a:t>and the provisions of this Act shall apply to such application, as they apply in relation to appeals filed under sub-section (1)</a:t>
            </a:r>
            <a:endParaRPr lang="en-GB" sz="1350" dirty="0">
              <a:latin typeface="Book Antiqua" panose="02040602050305030304" pitchFamily="18" charset="0"/>
            </a:endParaRPr>
          </a:p>
          <a:p>
            <a:pPr algn="just"/>
            <a:r>
              <a:rPr lang="en-GB" sz="1350" dirty="0">
                <a:latin typeface="Book Antiqua" panose="02040602050305030304" pitchFamily="18" charset="0"/>
              </a:rPr>
              <a:t>(5)</a:t>
            </a:r>
            <a:r>
              <a:rPr lang="en-GB" sz="1350" dirty="0">
                <a:effectLst/>
                <a:latin typeface="Book Antiqua" panose="02040602050305030304" pitchFamily="18" charset="0"/>
              </a:rPr>
              <a:t> </a:t>
            </a:r>
            <a:r>
              <a:rPr lang="en-GB" sz="1350" dirty="0">
                <a:latin typeface="Book Antiqua" panose="02040602050305030304" pitchFamily="18" charset="0"/>
              </a:rPr>
              <a:t>On receipt of notice that an appeal has been preferred under this section, </a:t>
            </a:r>
            <a:r>
              <a:rPr lang="en-GB" sz="1350" b="1" dirty="0">
                <a:latin typeface="Book Antiqua" panose="02040602050305030304" pitchFamily="18" charset="0"/>
              </a:rPr>
              <a:t>the party against whom the appeal has been preferred may,</a:t>
            </a:r>
            <a:r>
              <a:rPr lang="en-GB" sz="1350" dirty="0">
                <a:latin typeface="Book Antiqua" panose="02040602050305030304" pitchFamily="18" charset="0"/>
              </a:rPr>
              <a:t> notwithstanding that he may not have appealed against such order or any part thereof, file, </a:t>
            </a:r>
            <a:r>
              <a:rPr lang="en-GB" sz="1350" b="1" dirty="0">
                <a:solidFill>
                  <a:srgbClr val="FF0000"/>
                </a:solidFill>
                <a:latin typeface="Book Antiqua" panose="02040602050305030304" pitchFamily="18" charset="0"/>
              </a:rPr>
              <a:t>within forty-five days of the receipt of notice, a memorandum of cross-objections,</a:t>
            </a:r>
            <a:r>
              <a:rPr lang="en-GB" sz="1350" dirty="0">
                <a:latin typeface="Book Antiqua" panose="02040602050305030304" pitchFamily="18" charset="0"/>
              </a:rPr>
              <a:t> verified in the prescribed manner, against any part of the order appealed against and such memorandum shall be disposed of by the Appellate Tribunal, as if it were an appeal presented within the time specified in sub-section (1).</a:t>
            </a:r>
          </a:p>
          <a:p>
            <a:endParaRPr lang="en-IN" sz="1000" dirty="0"/>
          </a:p>
        </p:txBody>
      </p:sp>
    </p:spTree>
    <p:extLst>
      <p:ext uri="{BB962C8B-B14F-4D97-AF65-F5344CB8AC3E}">
        <p14:creationId xmlns:p14="http://schemas.microsoft.com/office/powerpoint/2010/main" val="40513037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4D62200-6177-5EE1-EBDA-C3F4A0B0DE1D}"/>
              </a:ext>
            </a:extLst>
          </p:cNvPr>
          <p:cNvSpPr>
            <a:spLocks noGrp="1"/>
          </p:cNvSpPr>
          <p:nvPr>
            <p:ph type="ftr" sz="quarter" idx="11"/>
          </p:nvPr>
        </p:nvSpPr>
        <p:spPr/>
        <p:txBody>
          <a:bodyPr/>
          <a:lstStyle/>
          <a:p>
            <a:r>
              <a:rPr lang="en-US"/>
              <a:t>CA Ashok Batra Partner - A. K. Batra &amp; Associates ; New Delhi</a:t>
            </a:r>
            <a:endParaRPr lang="en-US" dirty="0"/>
          </a:p>
        </p:txBody>
      </p:sp>
      <p:sp>
        <p:nvSpPr>
          <p:cNvPr id="3" name="Slide Number Placeholder 2">
            <a:extLst>
              <a:ext uri="{FF2B5EF4-FFF2-40B4-BE49-F238E27FC236}">
                <a16:creationId xmlns:a16="http://schemas.microsoft.com/office/drawing/2014/main" id="{A7AC7D66-7DF4-93D3-D503-3A5DE1097A75}"/>
              </a:ext>
            </a:extLst>
          </p:cNvPr>
          <p:cNvSpPr>
            <a:spLocks noGrp="1"/>
          </p:cNvSpPr>
          <p:nvPr>
            <p:ph type="sldNum" sz="quarter" idx="12"/>
          </p:nvPr>
        </p:nvSpPr>
        <p:spPr/>
        <p:txBody>
          <a:bodyPr/>
          <a:lstStyle/>
          <a:p>
            <a:fld id="{BBB2CA20-D50B-4CFA-AADA-AD8B2F4948DC}" type="slidenum">
              <a:rPr lang="en-US" smtClean="0"/>
              <a:pPr/>
              <a:t>49</a:t>
            </a:fld>
            <a:endParaRPr lang="en-US"/>
          </a:p>
        </p:txBody>
      </p:sp>
      <p:sp>
        <p:nvSpPr>
          <p:cNvPr id="4" name="TextBox 3">
            <a:extLst>
              <a:ext uri="{FF2B5EF4-FFF2-40B4-BE49-F238E27FC236}">
                <a16:creationId xmlns:a16="http://schemas.microsoft.com/office/drawing/2014/main" id="{8029CF3C-81B9-4D08-2886-861BA181E4D3}"/>
              </a:ext>
            </a:extLst>
          </p:cNvPr>
          <p:cNvSpPr txBox="1"/>
          <p:nvPr/>
        </p:nvSpPr>
        <p:spPr>
          <a:xfrm>
            <a:off x="381000" y="152400"/>
            <a:ext cx="8534400" cy="5663089"/>
          </a:xfrm>
          <a:prstGeom prst="rect">
            <a:avLst/>
          </a:prstGeom>
          <a:noFill/>
        </p:spPr>
        <p:txBody>
          <a:bodyPr wrap="square" rtlCol="0">
            <a:spAutoFit/>
          </a:bodyPr>
          <a:lstStyle/>
          <a:p>
            <a:pPr algn="just"/>
            <a:r>
              <a:rPr lang="en-GB" sz="1800" b="1" dirty="0">
                <a:effectLst/>
                <a:latin typeface="Book Antiqua" panose="02040602050305030304" pitchFamily="18" charset="0"/>
              </a:rPr>
              <a:t>Appeals to Appellate Tribunal – Section 112</a:t>
            </a:r>
          </a:p>
          <a:p>
            <a:pPr algn="just"/>
            <a:endParaRPr lang="en-GB" sz="1800" b="1" dirty="0">
              <a:effectLst/>
              <a:latin typeface="Book Antiqua" panose="02040602050305030304" pitchFamily="18" charset="0"/>
            </a:endParaRPr>
          </a:p>
          <a:p>
            <a:pPr algn="just"/>
            <a:r>
              <a:rPr lang="en-GB" sz="1400" dirty="0">
                <a:latin typeface="Book Antiqua" panose="02040602050305030304" pitchFamily="18" charset="0"/>
              </a:rPr>
              <a:t>(6)</a:t>
            </a:r>
            <a:r>
              <a:rPr lang="en-GB" sz="1400" dirty="0">
                <a:effectLst/>
                <a:latin typeface="Book Antiqua" panose="02040602050305030304" pitchFamily="18" charset="0"/>
              </a:rPr>
              <a:t> </a:t>
            </a:r>
            <a:r>
              <a:rPr lang="en-GB" sz="1400" dirty="0">
                <a:latin typeface="Book Antiqua" panose="02040602050305030304" pitchFamily="18" charset="0"/>
              </a:rPr>
              <a:t>The </a:t>
            </a:r>
            <a:r>
              <a:rPr lang="en-GB" sz="1400" b="1" dirty="0">
                <a:solidFill>
                  <a:srgbClr val="FF0000"/>
                </a:solidFill>
                <a:latin typeface="Book Antiqua" panose="02040602050305030304" pitchFamily="18" charset="0"/>
              </a:rPr>
              <a:t>Appellate Tribunal may admit an appeal within three months after the expiry of the period </a:t>
            </a:r>
            <a:r>
              <a:rPr lang="en-GB" sz="1400" dirty="0">
                <a:latin typeface="Book Antiqua" panose="02040602050305030304" pitchFamily="18" charset="0"/>
              </a:rPr>
              <a:t>referred to in sub-section (1), or permit the filing of a memorandum of cross-objections within forty-five days after the expiry of the period referred to in sub-section (5) </a:t>
            </a:r>
            <a:r>
              <a:rPr lang="en-GB" sz="1400" b="1" dirty="0">
                <a:solidFill>
                  <a:srgbClr val="FF0000"/>
                </a:solidFill>
                <a:latin typeface="Book Antiqua" panose="02040602050305030304" pitchFamily="18" charset="0"/>
              </a:rPr>
              <a:t>if it is satisfied that there was sufficient cause for not presenting it within that period. - Finance Act 2024</a:t>
            </a:r>
          </a:p>
          <a:p>
            <a:pPr algn="just"/>
            <a:endParaRPr lang="en-GB" sz="1400" dirty="0">
              <a:latin typeface="Book Antiqua" panose="02040602050305030304" pitchFamily="18" charset="0"/>
            </a:endParaRPr>
          </a:p>
          <a:p>
            <a:pPr algn="just"/>
            <a:r>
              <a:rPr lang="en-GB" sz="1400" dirty="0">
                <a:latin typeface="Book Antiqua" panose="02040602050305030304" pitchFamily="18" charset="0"/>
              </a:rPr>
              <a:t>(7)</a:t>
            </a:r>
            <a:r>
              <a:rPr lang="en-GB" sz="1400" dirty="0">
                <a:effectLst/>
                <a:latin typeface="Book Antiqua" panose="02040602050305030304" pitchFamily="18" charset="0"/>
              </a:rPr>
              <a:t> </a:t>
            </a:r>
            <a:r>
              <a:rPr lang="en-GB" sz="1400" dirty="0">
                <a:latin typeface="Book Antiqua" panose="02040602050305030304" pitchFamily="18" charset="0"/>
              </a:rPr>
              <a:t>An appeal to the Appellate Tribunal shall be in such form, verified in such manner and shall be accompanied by such fee, as may be prescribed.</a:t>
            </a:r>
          </a:p>
          <a:p>
            <a:pPr algn="just"/>
            <a:endParaRPr lang="en-GB" sz="1400" dirty="0">
              <a:latin typeface="Book Antiqua" panose="02040602050305030304" pitchFamily="18" charset="0"/>
            </a:endParaRPr>
          </a:p>
          <a:p>
            <a:pPr algn="just"/>
            <a:r>
              <a:rPr lang="en-GB" sz="1400" dirty="0">
                <a:latin typeface="Book Antiqua" panose="02040602050305030304" pitchFamily="18" charset="0"/>
              </a:rPr>
              <a:t>(8)</a:t>
            </a:r>
            <a:r>
              <a:rPr lang="en-GB" sz="1400" dirty="0">
                <a:effectLst/>
                <a:latin typeface="Book Antiqua" panose="02040602050305030304" pitchFamily="18" charset="0"/>
              </a:rPr>
              <a:t> </a:t>
            </a:r>
            <a:r>
              <a:rPr lang="en-GB" sz="1400" dirty="0">
                <a:latin typeface="Book Antiqua" panose="02040602050305030304" pitchFamily="18" charset="0"/>
              </a:rPr>
              <a:t>No appeal shall be filed under sub-section (1), unless the appellant has paid- </a:t>
            </a:r>
          </a:p>
          <a:p>
            <a:pPr algn="just"/>
            <a:r>
              <a:rPr lang="en-GB" sz="1400" dirty="0">
                <a:latin typeface="Book Antiqua" panose="02040602050305030304" pitchFamily="18" charset="0"/>
              </a:rPr>
              <a:t>(a)</a:t>
            </a:r>
            <a:r>
              <a:rPr lang="en-GB" sz="1400" dirty="0">
                <a:effectLst/>
                <a:latin typeface="Book Antiqua" panose="02040602050305030304" pitchFamily="18" charset="0"/>
              </a:rPr>
              <a:t> </a:t>
            </a:r>
            <a:r>
              <a:rPr lang="en-GB" sz="1400" dirty="0">
                <a:latin typeface="Book Antiqua" panose="02040602050305030304" pitchFamily="18" charset="0"/>
              </a:rPr>
              <a:t>in full, such part of the amount of tax, interest, fine, fee and penalty arising from the impugned order, as is admitted by him, and</a:t>
            </a:r>
          </a:p>
          <a:p>
            <a:pPr algn="just"/>
            <a:r>
              <a:rPr lang="en-GB" sz="1400" dirty="0">
                <a:latin typeface="Book Antiqua" panose="02040602050305030304" pitchFamily="18" charset="0"/>
              </a:rPr>
              <a:t>(b)</a:t>
            </a:r>
            <a:r>
              <a:rPr lang="en-GB" sz="1400" dirty="0">
                <a:effectLst/>
                <a:latin typeface="Book Antiqua" panose="02040602050305030304" pitchFamily="18" charset="0"/>
              </a:rPr>
              <a:t> </a:t>
            </a:r>
            <a:r>
              <a:rPr lang="en-GB" sz="1400" dirty="0">
                <a:latin typeface="Book Antiqua" panose="02040602050305030304" pitchFamily="18" charset="0"/>
              </a:rPr>
              <a:t>a sum equal to </a:t>
            </a:r>
            <a:r>
              <a:rPr lang="en-GB" sz="1400" b="1" dirty="0">
                <a:solidFill>
                  <a:srgbClr val="FF0000"/>
                </a:solidFill>
                <a:latin typeface="Book Antiqua" panose="02040602050305030304" pitchFamily="18" charset="0"/>
              </a:rPr>
              <a:t>twenty per cent.</a:t>
            </a:r>
            <a:r>
              <a:rPr lang="en-GB" sz="1400" dirty="0">
                <a:latin typeface="Book Antiqua" panose="02040602050305030304" pitchFamily="18" charset="0"/>
              </a:rPr>
              <a:t> of the remaining amount of tax in dispute, in addition to the amount paid under sub-section (6) of section 107, arising from the said order, [</a:t>
            </a:r>
            <a:r>
              <a:rPr lang="en-GB" sz="1400" b="1" dirty="0">
                <a:latin typeface="Book Antiqua" panose="02040602050305030304" pitchFamily="18" charset="0"/>
              </a:rPr>
              <a:t>subject to a maximum of fifty crore rupees,]</a:t>
            </a:r>
            <a:r>
              <a:rPr lang="en-GB" sz="1400" dirty="0">
                <a:latin typeface="Book Antiqua" panose="02040602050305030304" pitchFamily="18" charset="0"/>
              </a:rPr>
              <a:t> in relation to which the appeal has been filed. </a:t>
            </a:r>
            <a:r>
              <a:rPr lang="en-GB" sz="1400" b="1" dirty="0">
                <a:solidFill>
                  <a:srgbClr val="FF0000"/>
                </a:solidFill>
                <a:latin typeface="Book Antiqua" panose="02040602050305030304" pitchFamily="18" charset="0"/>
              </a:rPr>
              <a:t>– Finance Act, 2024</a:t>
            </a:r>
          </a:p>
          <a:p>
            <a:pPr algn="just"/>
            <a:endParaRPr lang="en-GB" sz="1400" dirty="0">
              <a:latin typeface="Book Antiqua" panose="02040602050305030304" pitchFamily="18" charset="0"/>
            </a:endParaRPr>
          </a:p>
          <a:p>
            <a:pPr algn="just"/>
            <a:r>
              <a:rPr lang="en-GB" sz="1400" dirty="0">
                <a:latin typeface="Book Antiqua" panose="02040602050305030304" pitchFamily="18" charset="0"/>
              </a:rPr>
              <a:t>(9)</a:t>
            </a:r>
            <a:r>
              <a:rPr lang="en-GB" sz="1400" dirty="0">
                <a:effectLst/>
                <a:latin typeface="Book Antiqua" panose="02040602050305030304" pitchFamily="18" charset="0"/>
              </a:rPr>
              <a:t> </a:t>
            </a:r>
            <a:r>
              <a:rPr lang="en-GB" sz="1400" dirty="0">
                <a:latin typeface="Book Antiqua" panose="02040602050305030304" pitchFamily="18" charset="0"/>
              </a:rPr>
              <a:t>Where the appellant has paid the amount as per sub-section (8), </a:t>
            </a:r>
            <a:r>
              <a:rPr lang="en-GB" sz="1400" b="1" dirty="0">
                <a:solidFill>
                  <a:srgbClr val="FF0000"/>
                </a:solidFill>
                <a:latin typeface="Book Antiqua" panose="02040602050305030304" pitchFamily="18" charset="0"/>
              </a:rPr>
              <a:t>the recovery proceedings for the balance amount shall be deemed to be stayed</a:t>
            </a:r>
            <a:r>
              <a:rPr lang="en-GB" sz="1400" dirty="0">
                <a:latin typeface="Book Antiqua" panose="02040602050305030304" pitchFamily="18" charset="0"/>
              </a:rPr>
              <a:t> till the disposal of the appeal.</a:t>
            </a:r>
          </a:p>
          <a:p>
            <a:pPr algn="just"/>
            <a:endParaRPr lang="en-GB" sz="1400" dirty="0">
              <a:latin typeface="Book Antiqua" panose="02040602050305030304" pitchFamily="18" charset="0"/>
            </a:endParaRPr>
          </a:p>
          <a:p>
            <a:pPr algn="just"/>
            <a:r>
              <a:rPr lang="en-GB" sz="1400" dirty="0">
                <a:latin typeface="Book Antiqua" panose="02040602050305030304" pitchFamily="18" charset="0"/>
              </a:rPr>
              <a:t>(10)</a:t>
            </a:r>
            <a:r>
              <a:rPr lang="en-GB" sz="1400" dirty="0">
                <a:effectLst/>
                <a:latin typeface="Book Antiqua" panose="02040602050305030304" pitchFamily="18" charset="0"/>
              </a:rPr>
              <a:t> </a:t>
            </a:r>
            <a:r>
              <a:rPr lang="en-GB" sz="1400" dirty="0">
                <a:latin typeface="Book Antiqua" panose="02040602050305030304" pitchFamily="18" charset="0"/>
              </a:rPr>
              <a:t>Every application made before the Appellate Tribunal, —</a:t>
            </a:r>
          </a:p>
          <a:p>
            <a:pPr algn="just"/>
            <a:r>
              <a:rPr lang="en-GB" sz="1400" dirty="0">
                <a:latin typeface="Book Antiqua" panose="02040602050305030304" pitchFamily="18" charset="0"/>
              </a:rPr>
              <a:t>(a)</a:t>
            </a:r>
            <a:r>
              <a:rPr lang="en-GB" sz="1400" dirty="0">
                <a:effectLst/>
                <a:latin typeface="Book Antiqua" panose="02040602050305030304" pitchFamily="18" charset="0"/>
              </a:rPr>
              <a:t> </a:t>
            </a:r>
            <a:r>
              <a:rPr lang="en-GB" sz="1400" dirty="0">
                <a:latin typeface="Book Antiqua" panose="02040602050305030304" pitchFamily="18" charset="0"/>
              </a:rPr>
              <a:t>in an appeal for rectification of error or for any other purpose; or</a:t>
            </a:r>
          </a:p>
          <a:p>
            <a:pPr algn="just"/>
            <a:r>
              <a:rPr lang="en-GB" sz="1400" dirty="0">
                <a:latin typeface="Book Antiqua" panose="02040602050305030304" pitchFamily="18" charset="0"/>
              </a:rPr>
              <a:t>(b)</a:t>
            </a:r>
            <a:r>
              <a:rPr lang="en-GB" sz="1400" dirty="0">
                <a:effectLst/>
                <a:latin typeface="Book Antiqua" panose="02040602050305030304" pitchFamily="18" charset="0"/>
              </a:rPr>
              <a:t> </a:t>
            </a:r>
            <a:r>
              <a:rPr lang="en-GB" sz="1400" dirty="0">
                <a:latin typeface="Book Antiqua" panose="02040602050305030304" pitchFamily="18" charset="0"/>
              </a:rPr>
              <a:t>for restoration of an appeal or an application, </a:t>
            </a:r>
          </a:p>
          <a:p>
            <a:pPr algn="just"/>
            <a:r>
              <a:rPr lang="en-GB" sz="1400" b="1" dirty="0">
                <a:solidFill>
                  <a:srgbClr val="FF0000"/>
                </a:solidFill>
                <a:latin typeface="Book Antiqua" panose="02040602050305030304" pitchFamily="18" charset="0"/>
              </a:rPr>
              <a:t>shall be accompanied by such fees as may be prescribed.</a:t>
            </a:r>
          </a:p>
          <a:p>
            <a:pPr algn="just"/>
            <a:endParaRPr lang="en-IN" dirty="0">
              <a:latin typeface="Book Antiqua" panose="02040602050305030304" pitchFamily="18" charset="0"/>
            </a:endParaRPr>
          </a:p>
        </p:txBody>
      </p:sp>
    </p:spTree>
    <p:extLst>
      <p:ext uri="{BB962C8B-B14F-4D97-AF65-F5344CB8AC3E}">
        <p14:creationId xmlns:p14="http://schemas.microsoft.com/office/powerpoint/2010/main" val="3204948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68435"/>
            <a:ext cx="9144000" cy="541165"/>
          </a:xfrm>
          <a:prstGeom prst="rect">
            <a:avLst/>
          </a:prstGeom>
          <a:noFill/>
        </p:spPr>
        <p:txBody>
          <a:bodyPr>
            <a:noAutofit/>
          </a:bodyPr>
          <a:lstStyle/>
          <a:p>
            <a:pPr defTabSz="342884">
              <a:spcBef>
                <a:spcPct val="0"/>
              </a:spcBef>
              <a:defRPr/>
            </a:pPr>
            <a:r>
              <a:rPr lang="en-US" sz="2700" b="1" dirty="0">
                <a:latin typeface="Book Antiqua" panose="02040602050305030304" pitchFamily="18" charset="0"/>
                <a:ea typeface="+mj-ea"/>
                <a:cs typeface="Calibri" panose="020F0502020204030204" pitchFamily="34" charset="0"/>
              </a:rPr>
              <a:t>Right to Appeal – Nature of  </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5</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574254"/>
            <a:ext cx="9144000" cy="5674146"/>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just">
              <a:buNone/>
            </a:pPr>
            <a:r>
              <a:rPr lang="en-US" sz="2400" b="1" dirty="0">
                <a:solidFill>
                  <a:srgbClr val="000000"/>
                </a:solidFill>
                <a:latin typeface="Book Antiqua" panose="02040602050305030304" pitchFamily="18" charset="0"/>
                <a:cs typeface="Calibri" panose="020F0502020204030204" pitchFamily="34" charset="0"/>
              </a:rPr>
              <a:t>Right to appeal –Is it a vested right - No</a:t>
            </a:r>
            <a:r>
              <a:rPr lang="en-US" b="1" dirty="0">
                <a:solidFill>
                  <a:srgbClr val="000000"/>
                </a:solidFill>
                <a:latin typeface="Book Antiqua" panose="02040602050305030304" pitchFamily="18" charset="0"/>
                <a:cs typeface="Calibri" panose="020F0502020204030204" pitchFamily="34" charset="0"/>
              </a:rPr>
              <a:t> </a:t>
            </a:r>
          </a:p>
          <a:p>
            <a:pPr marL="0" indent="0" algn="just">
              <a:buNone/>
            </a:pPr>
            <a:r>
              <a:rPr lang="en-IN" b="1" dirty="0" err="1">
                <a:solidFill>
                  <a:srgbClr val="000000"/>
                </a:solidFill>
                <a:latin typeface="Book Antiqua" panose="02040602050305030304" pitchFamily="18" charset="0"/>
                <a:cs typeface="Calibri" panose="020F0502020204030204" pitchFamily="34" charset="0"/>
              </a:rPr>
              <a:t>GarikapatiVeerayyavs</a:t>
            </a:r>
            <a:r>
              <a:rPr lang="en-IN" b="1" dirty="0">
                <a:solidFill>
                  <a:srgbClr val="000000"/>
                </a:solidFill>
                <a:latin typeface="Book Antiqua" panose="02040602050305030304" pitchFamily="18" charset="0"/>
                <a:cs typeface="Calibri" panose="020F0502020204030204" pitchFamily="34" charset="0"/>
              </a:rPr>
              <a:t>. </a:t>
            </a:r>
            <a:r>
              <a:rPr lang="en-IN" b="1" dirty="0" err="1">
                <a:solidFill>
                  <a:srgbClr val="000000"/>
                </a:solidFill>
                <a:latin typeface="Book Antiqua" panose="02040602050305030304" pitchFamily="18" charset="0"/>
                <a:cs typeface="Calibri" panose="020F0502020204030204" pitchFamily="34" charset="0"/>
              </a:rPr>
              <a:t>SubhiahChoudhary</a:t>
            </a:r>
            <a:r>
              <a:rPr lang="en-IN" b="1" dirty="0">
                <a:solidFill>
                  <a:srgbClr val="000000"/>
                </a:solidFill>
                <a:latin typeface="Book Antiqua" panose="02040602050305030304" pitchFamily="18" charset="0"/>
                <a:cs typeface="Calibri" panose="020F0502020204030204" pitchFamily="34" charset="0"/>
              </a:rPr>
              <a:t>–AIR 1957 SC 540</a:t>
            </a:r>
            <a:endParaRPr lang="en-IN" sz="1600" b="1" dirty="0">
              <a:solidFill>
                <a:srgbClr val="000000"/>
              </a:solidFill>
              <a:latin typeface="Book Antiqua" panose="02040602050305030304" pitchFamily="18" charset="0"/>
              <a:cs typeface="Calibri" panose="020F0502020204030204" pitchFamily="34" charset="0"/>
            </a:endParaRPr>
          </a:p>
          <a:p>
            <a:pPr algn="just">
              <a:buClr>
                <a:srgbClr val="FF0000"/>
              </a:buClr>
              <a:buSzPct val="100000"/>
              <a:buFont typeface="Wingdings" panose="05000000000000000000" pitchFamily="2" charset="2"/>
              <a:buChar char="v"/>
            </a:pPr>
            <a:r>
              <a:rPr lang="en-US" sz="1800" dirty="0">
                <a:solidFill>
                  <a:srgbClr val="000000"/>
                </a:solidFill>
                <a:latin typeface="Book Antiqua" panose="02040602050305030304" pitchFamily="18" charset="0"/>
                <a:cs typeface="Calibri" panose="020F0502020204030204" pitchFamily="34" charset="0"/>
              </a:rPr>
              <a:t>That the legal pursuit of a remedy, suit appeal and second appeal are really but steps in a series of proceedings all connected by an intrinsic unity and are to be regarded as one legal proceeding.</a:t>
            </a:r>
          </a:p>
          <a:p>
            <a:pPr algn="just">
              <a:buClr>
                <a:srgbClr val="FF0000"/>
              </a:buClr>
              <a:buSzPct val="100000"/>
              <a:buFont typeface="Wingdings" panose="05000000000000000000" pitchFamily="2" charset="2"/>
              <a:buChar char="v"/>
            </a:pPr>
            <a:r>
              <a:rPr lang="en-US" sz="1800" dirty="0">
                <a:solidFill>
                  <a:srgbClr val="000000"/>
                </a:solidFill>
                <a:latin typeface="Book Antiqua" panose="02040602050305030304" pitchFamily="18" charset="0"/>
                <a:cs typeface="Calibri" panose="020F0502020204030204" pitchFamily="34" charset="0"/>
              </a:rPr>
              <a:t>The </a:t>
            </a:r>
            <a:r>
              <a:rPr lang="en-US" sz="1800" b="1" dirty="0">
                <a:solidFill>
                  <a:srgbClr val="C00000"/>
                </a:solidFill>
                <a:latin typeface="Book Antiqua" panose="02040602050305030304" pitchFamily="18" charset="0"/>
                <a:cs typeface="Calibri" panose="020F0502020204030204" pitchFamily="34" charset="0"/>
              </a:rPr>
              <a:t>right of appeal is not a mere matter of procedure but is a substantive right.</a:t>
            </a:r>
          </a:p>
          <a:p>
            <a:pPr algn="just">
              <a:buClr>
                <a:srgbClr val="FF0000"/>
              </a:buClr>
              <a:buSzPct val="100000"/>
              <a:buFont typeface="Wingdings" panose="05000000000000000000" pitchFamily="2" charset="2"/>
              <a:buChar char="v"/>
            </a:pPr>
            <a:r>
              <a:rPr lang="en-US" sz="1800" dirty="0">
                <a:solidFill>
                  <a:srgbClr val="000000"/>
                </a:solidFill>
                <a:latin typeface="Book Antiqua" panose="02040602050305030304" pitchFamily="18" charset="0"/>
                <a:cs typeface="Calibri" panose="020F0502020204030204" pitchFamily="34" charset="0"/>
              </a:rPr>
              <a:t>The </a:t>
            </a:r>
            <a:r>
              <a:rPr lang="en-US" sz="1800" b="1" dirty="0">
                <a:solidFill>
                  <a:srgbClr val="000000"/>
                </a:solidFill>
                <a:latin typeface="Book Antiqua" panose="02040602050305030304" pitchFamily="18" charset="0"/>
                <a:cs typeface="Calibri" panose="020F0502020204030204" pitchFamily="34" charset="0"/>
              </a:rPr>
              <a:t>institution of the suit carries with it the implication </a:t>
            </a:r>
            <a:r>
              <a:rPr lang="en-US" sz="1800" dirty="0">
                <a:solidFill>
                  <a:srgbClr val="000000"/>
                </a:solidFill>
                <a:latin typeface="Book Antiqua" panose="02040602050305030304" pitchFamily="18" charset="0"/>
                <a:cs typeface="Calibri" panose="020F0502020204030204" pitchFamily="34" charset="0"/>
              </a:rPr>
              <a:t>that </a:t>
            </a:r>
            <a:r>
              <a:rPr lang="en-US" sz="1800" b="1" dirty="0">
                <a:solidFill>
                  <a:srgbClr val="C00000"/>
                </a:solidFill>
                <a:latin typeface="Book Antiqua" panose="02040602050305030304" pitchFamily="18" charset="0"/>
                <a:cs typeface="Calibri" panose="020F0502020204030204" pitchFamily="34" charset="0"/>
              </a:rPr>
              <a:t>all rights of appeal then in force are preserved to the parties thereto till the rest of the career of the suit.</a:t>
            </a:r>
            <a:endParaRPr lang="en-US" b="1" dirty="0">
              <a:solidFill>
                <a:srgbClr val="C00000"/>
              </a:solidFill>
              <a:latin typeface="Book Antiqua" panose="02040602050305030304" pitchFamily="18" charset="0"/>
              <a:cs typeface="Calibri" panose="020F0502020204030204" pitchFamily="34" charset="0"/>
            </a:endParaRPr>
          </a:p>
          <a:p>
            <a:pPr algn="just">
              <a:buClr>
                <a:srgbClr val="FF0000"/>
              </a:buClr>
              <a:buSzPct val="100000"/>
              <a:buFont typeface="Wingdings" panose="05000000000000000000" pitchFamily="2" charset="2"/>
              <a:buChar char="v"/>
            </a:pPr>
            <a:r>
              <a:rPr lang="en-US" sz="1800" dirty="0">
                <a:solidFill>
                  <a:srgbClr val="000000"/>
                </a:solidFill>
                <a:latin typeface="Book Antiqua" panose="02040602050305030304" pitchFamily="18" charset="0"/>
                <a:cs typeface="Calibri" panose="020F0502020204030204" pitchFamily="34" charset="0"/>
              </a:rPr>
              <a:t>The right of appeal is a vested right and such a right to enter the superior Court accrues to the litigant and exercise as on and from the date the </a:t>
            </a:r>
            <a:r>
              <a:rPr lang="en-US" sz="1800" dirty="0" err="1">
                <a:solidFill>
                  <a:srgbClr val="000000"/>
                </a:solidFill>
                <a:latin typeface="Book Antiqua" panose="02040602050305030304" pitchFamily="18" charset="0"/>
                <a:cs typeface="Calibri" panose="020F0502020204030204" pitchFamily="34" charset="0"/>
              </a:rPr>
              <a:t>lis</a:t>
            </a:r>
            <a:r>
              <a:rPr lang="en-US" sz="1800" dirty="0">
                <a:solidFill>
                  <a:srgbClr val="000000"/>
                </a:solidFill>
                <a:latin typeface="Book Antiqua" panose="02040602050305030304" pitchFamily="18" charset="0"/>
                <a:cs typeface="Calibri" panose="020F0502020204030204" pitchFamily="34" charset="0"/>
              </a:rPr>
              <a:t> commences and although it may be actually exercised when the adverse judgment is pronounced </a:t>
            </a:r>
            <a:r>
              <a:rPr lang="en-US" sz="1800" b="1" dirty="0">
                <a:solidFill>
                  <a:srgbClr val="C00000"/>
                </a:solidFill>
                <a:latin typeface="Book Antiqua" panose="02040602050305030304" pitchFamily="18" charset="0"/>
                <a:cs typeface="Calibri" panose="020F0502020204030204" pitchFamily="34" charset="0"/>
              </a:rPr>
              <a:t>such right is to be governed by the law prevailing at the date of the institution of the suit or proceeding and not by the law that prevails at the date of its decision or at the date of the filing of the appeal.</a:t>
            </a:r>
          </a:p>
          <a:p>
            <a:pPr algn="just">
              <a:buClr>
                <a:srgbClr val="FF0000"/>
              </a:buClr>
              <a:buSzPct val="100000"/>
              <a:buFont typeface="Wingdings" panose="05000000000000000000" pitchFamily="2" charset="2"/>
              <a:buChar char="v"/>
            </a:pPr>
            <a:r>
              <a:rPr lang="en-US" sz="1800" dirty="0">
                <a:solidFill>
                  <a:srgbClr val="000000"/>
                </a:solidFill>
                <a:latin typeface="Book Antiqua" panose="02040602050305030304" pitchFamily="18" charset="0"/>
                <a:cs typeface="Calibri" panose="020F0502020204030204" pitchFamily="34" charset="0"/>
              </a:rPr>
              <a:t>This </a:t>
            </a:r>
            <a:r>
              <a:rPr lang="en-US" sz="1800" b="1" dirty="0">
                <a:solidFill>
                  <a:srgbClr val="C00000"/>
                </a:solidFill>
                <a:latin typeface="Book Antiqua" panose="02040602050305030304" pitchFamily="18" charset="0"/>
                <a:cs typeface="Calibri" panose="020F0502020204030204" pitchFamily="34" charset="0"/>
              </a:rPr>
              <a:t>vested right of appeal can be taken away only by a subsequent enactment, if it so provides expressly or by necessary intendment and not otherwise.”</a:t>
            </a:r>
          </a:p>
          <a:p>
            <a:pPr marL="600075" lvl="1" indent="-300038" algn="just">
              <a:buFont typeface="+mj-lt"/>
              <a:buAutoNum type="romanLcPeriod"/>
            </a:pPr>
            <a:endParaRPr lang="en-US" sz="1800" b="1" dirty="0">
              <a:solidFill>
                <a:srgbClr val="C00000"/>
              </a:solidFill>
              <a:latin typeface="Book Antiqua" panose="02040602050305030304" pitchFamily="18" charset="0"/>
              <a:cs typeface="Calibri" panose="020F0502020204030204" pitchFamily="34" charset="0"/>
            </a:endParaRPr>
          </a:p>
          <a:p>
            <a:pPr algn="just">
              <a:buFont typeface="Wingdings" panose="05000000000000000000" pitchFamily="2" charset="2"/>
              <a:buChar char="Ø"/>
            </a:pPr>
            <a:endParaRPr lang="en-IN"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054490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6552" y="0"/>
            <a:ext cx="9077447" cy="541165"/>
          </a:xfrm>
          <a:prstGeom prst="rect">
            <a:avLst/>
          </a:prstGeom>
          <a:noFill/>
        </p:spPr>
        <p:txBody>
          <a:bodyPr>
            <a:noAutofit/>
          </a:bodyPr>
          <a:lstStyle/>
          <a:p>
            <a:pPr defTabSz="342884">
              <a:spcBef>
                <a:spcPct val="0"/>
              </a:spcBef>
              <a:defRPr/>
            </a:pPr>
            <a:r>
              <a:rPr lang="en-US" sz="3600" b="1" dirty="0">
                <a:latin typeface="Book Antiqua" panose="02040602050305030304" pitchFamily="18" charset="0"/>
                <a:ea typeface="+mj-ea"/>
                <a:cs typeface="Calibri" panose="020F0502020204030204" pitchFamily="34" charset="0"/>
              </a:rPr>
              <a:t>Scope of Section 161  </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50</a:t>
            </a:fld>
            <a:endParaRPr lang="en-US"/>
          </a:p>
        </p:txBody>
      </p:sp>
      <p:sp>
        <p:nvSpPr>
          <p:cNvPr id="8" name="TextBox 7">
            <a:extLst>
              <a:ext uri="{FF2B5EF4-FFF2-40B4-BE49-F238E27FC236}">
                <a16:creationId xmlns:a16="http://schemas.microsoft.com/office/drawing/2014/main" id="{A6E7E59C-45BC-4240-AABD-F20A9AD53571}"/>
              </a:ext>
            </a:extLst>
          </p:cNvPr>
          <p:cNvSpPr txBox="1"/>
          <p:nvPr/>
        </p:nvSpPr>
        <p:spPr>
          <a:xfrm>
            <a:off x="0" y="571872"/>
            <a:ext cx="9144000" cy="5693866"/>
          </a:xfrm>
          <a:prstGeom prst="rect">
            <a:avLst/>
          </a:prstGeom>
          <a:solidFill>
            <a:schemeClr val="bg2">
              <a:lumMod val="60000"/>
              <a:lumOff val="40000"/>
            </a:schemeClr>
          </a:solidFill>
          <a:ln>
            <a:solidFill>
              <a:schemeClr val="tx1"/>
            </a:solidFill>
          </a:ln>
        </p:spPr>
        <p:txBody>
          <a:bodyPr wrap="square">
            <a:spAutoFit/>
          </a:bodyPr>
          <a:lstStyle/>
          <a:p>
            <a:pPr algn="just">
              <a:buFont typeface="Wingdings" panose="05000000000000000000" pitchFamily="2" charset="2"/>
              <a:buChar char="Ø"/>
            </a:pPr>
            <a:r>
              <a:rPr lang="en-US" sz="2600" b="1" dirty="0">
                <a:solidFill>
                  <a:srgbClr val="C00000"/>
                </a:solidFill>
                <a:latin typeface="Book Antiqua" panose="02040602050305030304" pitchFamily="18" charset="0"/>
                <a:cs typeface="Calibri" panose="020F0502020204030204" pitchFamily="34" charset="0"/>
              </a:rPr>
              <a:t>Scope of Rectification u/s 161 </a:t>
            </a:r>
            <a:r>
              <a:rPr lang="en-US" sz="2600" dirty="0">
                <a:solidFill>
                  <a:srgbClr val="000000"/>
                </a:solidFill>
                <a:latin typeface="Book Antiqua" panose="02040602050305030304" pitchFamily="18" charset="0"/>
                <a:cs typeface="Calibri" panose="020F0502020204030204" pitchFamily="34" charset="0"/>
              </a:rPr>
              <a:t>is </a:t>
            </a:r>
            <a:r>
              <a:rPr lang="en-US" sz="2600" b="1" u="sng" dirty="0">
                <a:solidFill>
                  <a:srgbClr val="000000"/>
                </a:solidFill>
                <a:latin typeface="Book Antiqua" panose="02040602050305030304" pitchFamily="18" charset="0"/>
                <a:cs typeface="Calibri" panose="020F0502020204030204" pitchFamily="34" charset="0"/>
              </a:rPr>
              <a:t>confined to mistakes apparent on the face of record </a:t>
            </a:r>
            <a:r>
              <a:rPr lang="en-US" sz="2600" dirty="0">
                <a:solidFill>
                  <a:srgbClr val="000000"/>
                </a:solidFill>
                <a:latin typeface="Book Antiqua" panose="02040602050305030304" pitchFamily="18" charset="0"/>
                <a:cs typeface="Calibri" panose="020F0502020204030204" pitchFamily="34" charset="0"/>
              </a:rPr>
              <a:t>for which no further examination is required.</a:t>
            </a:r>
          </a:p>
          <a:p>
            <a:pPr algn="just">
              <a:buFont typeface="Wingdings" panose="05000000000000000000" pitchFamily="2" charset="2"/>
              <a:buChar char="Ø"/>
            </a:pPr>
            <a:endParaRPr lang="en-US" sz="2600" dirty="0">
              <a:solidFill>
                <a:srgbClr val="000000"/>
              </a:solidFill>
              <a:latin typeface="Book Antiqua" panose="02040602050305030304" pitchFamily="18" charset="0"/>
              <a:cs typeface="Calibri" panose="020F0502020204030204" pitchFamily="34" charset="0"/>
            </a:endParaRPr>
          </a:p>
          <a:p>
            <a:pPr algn="just">
              <a:buClr>
                <a:srgbClr val="FF0000"/>
              </a:buClr>
              <a:buFont typeface="Wingdings" panose="05000000000000000000" pitchFamily="2" charset="2"/>
              <a:buChar char="Ø"/>
            </a:pPr>
            <a:r>
              <a:rPr lang="en-US" sz="2600" dirty="0">
                <a:solidFill>
                  <a:srgbClr val="000000"/>
                </a:solidFill>
                <a:latin typeface="Book Antiqua" panose="02040602050305030304" pitchFamily="18" charset="0"/>
                <a:cs typeface="Calibri" panose="020F0502020204030204" pitchFamily="34" charset="0"/>
              </a:rPr>
              <a:t>The </a:t>
            </a:r>
            <a:r>
              <a:rPr lang="en-US" sz="2600" b="1" dirty="0">
                <a:solidFill>
                  <a:srgbClr val="C00000"/>
                </a:solidFill>
                <a:latin typeface="Book Antiqua" panose="02040602050305030304" pitchFamily="18" charset="0"/>
                <a:cs typeface="Calibri" panose="020F0502020204030204" pitchFamily="34" charset="0"/>
              </a:rPr>
              <a:t>aggrieved person cannot re-argue </a:t>
            </a:r>
            <a:r>
              <a:rPr lang="en-US" sz="2600" dirty="0">
                <a:solidFill>
                  <a:srgbClr val="000000"/>
                </a:solidFill>
                <a:latin typeface="Book Antiqua" panose="02040602050305030304" pitchFamily="18" charset="0"/>
                <a:cs typeface="Calibri" panose="020F0502020204030204" pitchFamily="34" charset="0"/>
              </a:rPr>
              <a:t>the </a:t>
            </a:r>
            <a:r>
              <a:rPr lang="en-US" sz="2600" b="1" dirty="0">
                <a:solidFill>
                  <a:srgbClr val="C00000"/>
                </a:solidFill>
                <a:latin typeface="Book Antiqua" panose="02040602050305030304" pitchFamily="18" charset="0"/>
                <a:cs typeface="Calibri" panose="020F0502020204030204" pitchFamily="34" charset="0"/>
              </a:rPr>
              <a:t>case on merits</a:t>
            </a:r>
            <a:r>
              <a:rPr lang="en-US" sz="2600" dirty="0">
                <a:solidFill>
                  <a:srgbClr val="000000"/>
                </a:solidFill>
                <a:latin typeface="Book Antiqua" panose="02040602050305030304" pitchFamily="18" charset="0"/>
                <a:cs typeface="Calibri" panose="020F0502020204030204" pitchFamily="34" charset="0"/>
              </a:rPr>
              <a:t> by filing </a:t>
            </a:r>
            <a:r>
              <a:rPr lang="en-US" sz="2600" u="sng" dirty="0">
                <a:solidFill>
                  <a:srgbClr val="000000"/>
                </a:solidFill>
                <a:latin typeface="Book Antiqua" panose="02040602050305030304" pitchFamily="18" charset="0"/>
                <a:cs typeface="Calibri" panose="020F0502020204030204" pitchFamily="34" charset="0"/>
              </a:rPr>
              <a:t>rectification application</a:t>
            </a:r>
            <a:r>
              <a:rPr lang="en-US" sz="2600" dirty="0">
                <a:solidFill>
                  <a:srgbClr val="000000"/>
                </a:solidFill>
                <a:latin typeface="Book Antiqua" panose="02040602050305030304" pitchFamily="18" charset="0"/>
                <a:cs typeface="Calibri" panose="020F0502020204030204" pitchFamily="34" charset="0"/>
              </a:rPr>
              <a:t> </a:t>
            </a:r>
            <a:r>
              <a:rPr lang="en-US" sz="2600" u="sng" dirty="0">
                <a:solidFill>
                  <a:srgbClr val="000000"/>
                </a:solidFill>
                <a:latin typeface="Book Antiqua" panose="02040602050305030304" pitchFamily="18" charset="0"/>
                <a:cs typeface="Calibri" panose="020F0502020204030204" pitchFamily="34" charset="0"/>
              </a:rPr>
              <a:t>before the same authority</a:t>
            </a:r>
            <a:r>
              <a:rPr lang="en-US" sz="2600" dirty="0">
                <a:solidFill>
                  <a:srgbClr val="000000"/>
                </a:solidFill>
                <a:latin typeface="Book Antiqua" panose="02040602050305030304" pitchFamily="18" charset="0"/>
                <a:cs typeface="Calibri" panose="020F0502020204030204" pitchFamily="34" charset="0"/>
              </a:rPr>
              <a:t>.</a:t>
            </a:r>
          </a:p>
          <a:p>
            <a:pPr algn="just"/>
            <a:endParaRPr lang="en-US" sz="2600" dirty="0">
              <a:solidFill>
                <a:srgbClr val="000000"/>
              </a:solidFill>
              <a:latin typeface="Book Antiqua" panose="02040602050305030304" pitchFamily="18" charset="0"/>
              <a:cs typeface="Calibri" panose="020F0502020204030204" pitchFamily="34" charset="0"/>
            </a:endParaRPr>
          </a:p>
          <a:p>
            <a:pPr algn="just"/>
            <a:r>
              <a:rPr lang="en-US" sz="2600" b="1" u="sng" dirty="0">
                <a:solidFill>
                  <a:srgbClr val="000000"/>
                </a:solidFill>
                <a:latin typeface="Book Antiqua" panose="02040602050305030304" pitchFamily="18" charset="0"/>
                <a:cs typeface="Calibri" panose="020F0502020204030204" pitchFamily="34" charset="0"/>
              </a:rPr>
              <a:t>Appeal vs Rectification: </a:t>
            </a:r>
          </a:p>
          <a:p>
            <a:pPr marL="342900" indent="-342900" algn="just">
              <a:buClr>
                <a:srgbClr val="FF0000"/>
              </a:buClr>
              <a:buFont typeface="Arial" panose="020B0604020202020204" pitchFamily="34" charset="0"/>
              <a:buChar char="•"/>
            </a:pPr>
            <a:r>
              <a:rPr lang="en-US" sz="2600" u="sng" dirty="0">
                <a:solidFill>
                  <a:srgbClr val="000000"/>
                </a:solidFill>
                <a:latin typeface="Book Antiqua" panose="02040602050305030304" pitchFamily="18" charset="0"/>
                <a:cs typeface="Calibri" panose="020F0502020204030204" pitchFamily="34" charset="0"/>
              </a:rPr>
              <a:t>Rectification is filed before the same authority whereas Appeal is filed before the superior authority.</a:t>
            </a:r>
          </a:p>
          <a:p>
            <a:pPr algn="just"/>
            <a:endParaRPr lang="en-US" sz="2600" u="sng" dirty="0">
              <a:solidFill>
                <a:srgbClr val="000000"/>
              </a:solidFill>
              <a:latin typeface="Book Antiqua" panose="02040602050305030304" pitchFamily="18" charset="0"/>
              <a:cs typeface="Calibri" panose="020F0502020204030204" pitchFamily="34" charset="0"/>
            </a:endParaRPr>
          </a:p>
          <a:p>
            <a:pPr marL="342900" indent="-342900" algn="just">
              <a:buClr>
                <a:srgbClr val="FF0000"/>
              </a:buClr>
              <a:buFont typeface="Arial" panose="020B0604020202020204" pitchFamily="34" charset="0"/>
              <a:buChar char="•"/>
            </a:pPr>
            <a:r>
              <a:rPr lang="en-US" sz="2600" b="1" dirty="0">
                <a:solidFill>
                  <a:srgbClr val="000000"/>
                </a:solidFill>
                <a:latin typeface="Book Antiqua" panose="02040602050305030304" pitchFamily="18" charset="0"/>
                <a:cs typeface="Calibri" panose="020F0502020204030204" pitchFamily="34" charset="0"/>
              </a:rPr>
              <a:t>One should file both </a:t>
            </a:r>
            <a:r>
              <a:rPr lang="en-US" sz="2600" dirty="0">
                <a:solidFill>
                  <a:srgbClr val="000000"/>
                </a:solidFill>
                <a:latin typeface="Book Antiqua" panose="02040602050305030304" pitchFamily="18" charset="0"/>
                <a:cs typeface="Calibri" panose="020F0502020204030204" pitchFamily="34" charset="0"/>
              </a:rPr>
              <a:t>ROM and appeal </a:t>
            </a:r>
            <a:r>
              <a:rPr lang="en-US" sz="2600" b="1" dirty="0">
                <a:solidFill>
                  <a:srgbClr val="000000"/>
                </a:solidFill>
                <a:latin typeface="Book Antiqua" panose="02040602050305030304" pitchFamily="18" charset="0"/>
                <a:cs typeface="Calibri" panose="020F0502020204030204" pitchFamily="34" charset="0"/>
              </a:rPr>
              <a:t>so that appeal does not become time- barred. </a:t>
            </a:r>
            <a:r>
              <a:rPr lang="en-US" sz="2600" dirty="0">
                <a:solidFill>
                  <a:srgbClr val="000000"/>
                </a:solidFill>
                <a:latin typeface="Book Antiqua" panose="02040602050305030304" pitchFamily="18" charset="0"/>
                <a:cs typeface="Calibri" panose="020F0502020204030204" pitchFamily="34" charset="0"/>
              </a:rPr>
              <a:t>Scope of appeal against order of ROM is very limited.</a:t>
            </a:r>
          </a:p>
        </p:txBody>
      </p:sp>
    </p:spTree>
    <p:extLst>
      <p:ext uri="{BB962C8B-B14F-4D97-AF65-F5344CB8AC3E}">
        <p14:creationId xmlns:p14="http://schemas.microsoft.com/office/powerpoint/2010/main" val="979529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D417206-CBA3-430B-B767-6CEAC25ED7EF}"/>
              </a:ext>
            </a:extLst>
          </p:cNvPr>
          <p:cNvGraphicFramePr/>
          <p:nvPr>
            <p:extLst>
              <p:ext uri="{D42A27DB-BD31-4B8C-83A1-F6EECF244321}">
                <p14:modId xmlns:p14="http://schemas.microsoft.com/office/powerpoint/2010/main" val="1075647716"/>
              </p:ext>
            </p:extLst>
          </p:nvPr>
        </p:nvGraphicFramePr>
        <p:xfrm>
          <a:off x="0" y="1059035"/>
          <a:ext cx="9144000" cy="52655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5F816096-B8A7-4F07-AD0D-8D07CE8DC672}"/>
              </a:ext>
            </a:extLst>
          </p:cNvPr>
          <p:cNvSpPr txBox="1"/>
          <p:nvPr/>
        </p:nvSpPr>
        <p:spPr>
          <a:xfrm>
            <a:off x="0" y="28433"/>
            <a:ext cx="9144000" cy="1015663"/>
          </a:xfrm>
          <a:prstGeom prst="rect">
            <a:avLst/>
          </a:prstGeom>
          <a:noFill/>
        </p:spPr>
        <p:txBody>
          <a:bodyPr wrap="square" rtlCol="0">
            <a:spAutoFit/>
          </a:bodyPr>
          <a:lstStyle/>
          <a:p>
            <a:r>
              <a:rPr lang="en-US" sz="6000" b="1" dirty="0">
                <a:latin typeface="Book Antiqua" panose="02040602050305030304" pitchFamily="18" charset="0"/>
                <a:cs typeface="Calibri" panose="020F0502020204030204" pitchFamily="34" charset="0"/>
              </a:rPr>
              <a:t>Structure of an Appeal </a:t>
            </a:r>
            <a:endParaRPr lang="en-IN" sz="6000" b="1" dirty="0">
              <a:latin typeface="Book Antiqua" panose="02040602050305030304" pitchFamily="18" charset="0"/>
              <a:cs typeface="Calibri" panose="020F0502020204030204" pitchFamily="34" charset="0"/>
            </a:endParaRPr>
          </a:p>
        </p:txBody>
      </p:sp>
      <p:sp>
        <p:nvSpPr>
          <p:cNvPr id="5" name="Slide Number Placeholder 1">
            <a:extLst>
              <a:ext uri="{FF2B5EF4-FFF2-40B4-BE49-F238E27FC236}">
                <a16:creationId xmlns:a16="http://schemas.microsoft.com/office/drawing/2014/main" id="{601D3D76-F969-4476-B2AB-97EB8B87F1E4}"/>
              </a:ext>
            </a:extLst>
          </p:cNvPr>
          <p:cNvSpPr>
            <a:spLocks noGrp="1"/>
          </p:cNvSpPr>
          <p:nvPr>
            <p:ph type="sldNum" sz="quarter" idx="12"/>
          </p:nvPr>
        </p:nvSpPr>
        <p:spPr>
          <a:xfrm>
            <a:off x="6997148" y="5525121"/>
            <a:ext cx="1279663" cy="273844"/>
          </a:xfrm>
        </p:spPr>
        <p:txBody>
          <a:bodyPr/>
          <a:lstStyle/>
          <a:p>
            <a:fld id="{B6F15528-21DE-4FAA-801E-634DDDAF4B2B}" type="slidenum">
              <a:rPr lang="en-US" smtClean="0"/>
              <a:pPr/>
              <a:t>51</a:t>
            </a:fld>
            <a:endParaRPr lang="en-US"/>
          </a:p>
        </p:txBody>
      </p:sp>
    </p:spTree>
    <p:extLst>
      <p:ext uri="{BB962C8B-B14F-4D97-AF65-F5344CB8AC3E}">
        <p14:creationId xmlns:p14="http://schemas.microsoft.com/office/powerpoint/2010/main" val="21943083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52</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21609" y="691930"/>
            <a:ext cx="9144000" cy="563267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
            </a:pPr>
            <a:r>
              <a:rPr lang="en-US" sz="2400" b="1" dirty="0">
                <a:solidFill>
                  <a:srgbClr val="C00000"/>
                </a:solidFill>
                <a:latin typeface="Book Antiqua" panose="02040602050305030304" pitchFamily="18" charset="0"/>
                <a:cs typeface="Calibri" panose="020F0502020204030204" pitchFamily="34" charset="0"/>
              </a:rPr>
              <a:t>Firstly</a:t>
            </a:r>
            <a:r>
              <a:rPr lang="en-US" sz="2400" dirty="0">
                <a:solidFill>
                  <a:schemeClr val="tx1"/>
                </a:solidFill>
                <a:latin typeface="Book Antiqua" panose="02040602050305030304" pitchFamily="18" charset="0"/>
                <a:cs typeface="Calibri" panose="020F0502020204030204" pitchFamily="34" charset="0"/>
              </a:rPr>
              <a:t>, ensure that there is </a:t>
            </a:r>
            <a:r>
              <a:rPr lang="en-US" sz="2400" b="1" dirty="0">
                <a:solidFill>
                  <a:srgbClr val="C00000"/>
                </a:solidFill>
                <a:latin typeface="Book Antiqua" panose="02040602050305030304" pitchFamily="18" charset="0"/>
                <a:cs typeface="Calibri" panose="020F0502020204030204" pitchFamily="34" charset="0"/>
              </a:rPr>
              <a:t>complete control over the facts </a:t>
            </a:r>
            <a:r>
              <a:rPr lang="en-US" sz="2400" dirty="0">
                <a:solidFill>
                  <a:schemeClr val="tx1"/>
                </a:solidFill>
                <a:latin typeface="Book Antiqua" panose="02040602050305030304" pitchFamily="18" charset="0"/>
                <a:cs typeface="Calibri" panose="020F0502020204030204" pitchFamily="34" charset="0"/>
              </a:rPr>
              <a:t>of the case.</a:t>
            </a:r>
          </a:p>
          <a:p>
            <a:pPr algn="just">
              <a:buClr>
                <a:srgbClr val="FF0000"/>
              </a:buClr>
              <a:buSzPct val="100000"/>
              <a:buFont typeface="Wingdings" panose="05000000000000000000" pitchFamily="2" charset="2"/>
              <a:buChar char="§"/>
            </a:pPr>
            <a:r>
              <a:rPr lang="en-US" sz="2400" b="1" dirty="0">
                <a:solidFill>
                  <a:srgbClr val="C00000"/>
                </a:solidFill>
                <a:latin typeface="Book Antiqua" panose="02040602050305030304" pitchFamily="18" charset="0"/>
                <a:cs typeface="Calibri" panose="020F0502020204030204" pitchFamily="34" charset="0"/>
              </a:rPr>
              <a:t>Facts need to be put forth </a:t>
            </a:r>
            <a:r>
              <a:rPr lang="en-US" sz="2400" dirty="0">
                <a:solidFill>
                  <a:schemeClr val="tx1"/>
                </a:solidFill>
                <a:latin typeface="Book Antiqua" panose="02040602050305030304" pitchFamily="18" charset="0"/>
                <a:cs typeface="Calibri" panose="020F0502020204030204" pitchFamily="34" charset="0"/>
              </a:rPr>
              <a:t>with great </a:t>
            </a:r>
            <a:r>
              <a:rPr lang="en-US" sz="2400" b="1" dirty="0">
                <a:solidFill>
                  <a:srgbClr val="C00000"/>
                </a:solidFill>
                <a:latin typeface="Book Antiqua" panose="02040602050305030304" pitchFamily="18" charset="0"/>
                <a:cs typeface="Calibri" panose="020F0502020204030204" pitchFamily="34" charset="0"/>
              </a:rPr>
              <a:t>deal of clarity</a:t>
            </a:r>
            <a:r>
              <a:rPr lang="en-US" sz="2400" dirty="0">
                <a:solidFill>
                  <a:schemeClr val="tx1"/>
                </a:solidFill>
                <a:latin typeface="Book Antiqua" panose="02040602050305030304" pitchFamily="18" charset="0"/>
                <a:cs typeface="Calibri" panose="020F0502020204030204" pitchFamily="34" charset="0"/>
              </a:rPr>
              <a:t>.</a:t>
            </a:r>
          </a:p>
          <a:p>
            <a:pPr algn="just">
              <a:buClr>
                <a:srgbClr val="FF0000"/>
              </a:buClr>
              <a:buSzPct val="100000"/>
              <a:buFont typeface="Wingdings" panose="05000000000000000000" pitchFamily="2" charset="2"/>
              <a:buChar char="§"/>
            </a:pPr>
            <a:r>
              <a:rPr lang="en-US" sz="2400" b="1" dirty="0">
                <a:solidFill>
                  <a:srgbClr val="C00000"/>
                </a:solidFill>
                <a:latin typeface="Book Antiqua" panose="02040602050305030304" pitchFamily="18" charset="0"/>
                <a:cs typeface="Calibri" panose="020F0502020204030204" pitchFamily="34" charset="0"/>
              </a:rPr>
              <a:t>Reference</a:t>
            </a:r>
            <a:r>
              <a:rPr lang="en-US" sz="2400" dirty="0">
                <a:solidFill>
                  <a:schemeClr val="tx1"/>
                </a:solidFill>
                <a:latin typeface="Book Antiqua" panose="02040602050305030304" pitchFamily="18" charset="0"/>
                <a:cs typeface="Calibri" panose="020F0502020204030204" pitchFamily="34" charset="0"/>
              </a:rPr>
              <a:t> can be made to the </a:t>
            </a:r>
            <a:r>
              <a:rPr lang="en-US" sz="2400" b="1" dirty="0">
                <a:solidFill>
                  <a:srgbClr val="C00000"/>
                </a:solidFill>
                <a:latin typeface="Book Antiqua" panose="02040602050305030304" pitchFamily="18" charset="0"/>
                <a:cs typeface="Calibri" panose="020F0502020204030204" pitchFamily="34" charset="0"/>
              </a:rPr>
              <a:t>financial statements</a:t>
            </a:r>
            <a:r>
              <a:rPr lang="en-US" sz="2400" dirty="0">
                <a:solidFill>
                  <a:schemeClr val="tx1"/>
                </a:solidFill>
                <a:latin typeface="Book Antiqua" panose="02040602050305030304" pitchFamily="18" charset="0"/>
                <a:cs typeface="Calibri" panose="020F0502020204030204" pitchFamily="34" charset="0"/>
              </a:rPr>
              <a:t>, </a:t>
            </a:r>
            <a:r>
              <a:rPr lang="en-US" sz="2400" b="1" dirty="0">
                <a:solidFill>
                  <a:srgbClr val="C00000"/>
                </a:solidFill>
                <a:latin typeface="Book Antiqua" panose="02040602050305030304" pitchFamily="18" charset="0"/>
                <a:cs typeface="Calibri" panose="020F0502020204030204" pitchFamily="34" charset="0"/>
              </a:rPr>
              <a:t>appellant’s web – site</a:t>
            </a:r>
            <a:r>
              <a:rPr lang="en-US" sz="2400" dirty="0">
                <a:solidFill>
                  <a:schemeClr val="tx1"/>
                </a:solidFill>
                <a:latin typeface="Book Antiqua" panose="02040602050305030304" pitchFamily="18" charset="0"/>
                <a:cs typeface="Calibri" panose="020F0502020204030204" pitchFamily="34" charset="0"/>
              </a:rPr>
              <a:t>, </a:t>
            </a:r>
            <a:r>
              <a:rPr lang="en-US" sz="2400" b="1" dirty="0">
                <a:solidFill>
                  <a:srgbClr val="C00000"/>
                </a:solidFill>
                <a:latin typeface="Book Antiqua" panose="02040602050305030304" pitchFamily="18" charset="0"/>
                <a:cs typeface="Calibri" panose="020F0502020204030204" pitchFamily="34" charset="0"/>
              </a:rPr>
              <a:t>interaction with the clients</a:t>
            </a:r>
            <a:r>
              <a:rPr lang="en-US" sz="2400" dirty="0">
                <a:solidFill>
                  <a:schemeClr val="tx1"/>
                </a:solidFill>
                <a:latin typeface="Book Antiqua" panose="02040602050305030304" pitchFamily="18" charset="0"/>
                <a:cs typeface="Calibri" panose="020F0502020204030204" pitchFamily="34" charset="0"/>
              </a:rPr>
              <a:t>, </a:t>
            </a:r>
            <a:r>
              <a:rPr lang="en-US" sz="2400" b="1" dirty="0">
                <a:solidFill>
                  <a:srgbClr val="C00000"/>
                </a:solidFill>
                <a:latin typeface="Book Antiqua" panose="02040602050305030304" pitchFamily="18" charset="0"/>
                <a:cs typeface="Calibri" panose="020F0502020204030204" pitchFamily="34" charset="0"/>
              </a:rPr>
              <a:t>returns</a:t>
            </a:r>
            <a:r>
              <a:rPr lang="en-US" sz="2400" dirty="0">
                <a:solidFill>
                  <a:schemeClr val="tx1"/>
                </a:solidFill>
                <a:latin typeface="Book Antiqua" panose="02040602050305030304" pitchFamily="18" charset="0"/>
                <a:cs typeface="Calibri" panose="020F0502020204030204" pitchFamily="34" charset="0"/>
              </a:rPr>
              <a:t> and </a:t>
            </a:r>
            <a:r>
              <a:rPr lang="en-US" sz="2400" b="1" dirty="0">
                <a:solidFill>
                  <a:srgbClr val="C00000"/>
                </a:solidFill>
                <a:latin typeface="Book Antiqua" panose="02040602050305030304" pitchFamily="18" charset="0"/>
                <a:cs typeface="Calibri" panose="020F0502020204030204" pitchFamily="34" charset="0"/>
              </a:rPr>
              <a:t>other related documents.</a:t>
            </a:r>
          </a:p>
          <a:p>
            <a:pPr algn="just">
              <a:buClr>
                <a:srgbClr val="FF0000"/>
              </a:buClr>
              <a:buSzPct val="100000"/>
              <a:buFont typeface="Wingdings" panose="05000000000000000000" pitchFamily="2" charset="2"/>
              <a:buChar char="§"/>
            </a:pPr>
            <a:r>
              <a:rPr lang="en-US" sz="2400" dirty="0">
                <a:solidFill>
                  <a:schemeClr val="tx1"/>
                </a:solidFill>
                <a:latin typeface="Book Antiqua" panose="02040602050305030304" pitchFamily="18" charset="0"/>
                <a:cs typeface="Calibri" panose="020F0502020204030204" pitchFamily="34" charset="0"/>
              </a:rPr>
              <a:t>Here, a </a:t>
            </a:r>
            <a:r>
              <a:rPr lang="en-US" sz="2400" b="1" dirty="0">
                <a:solidFill>
                  <a:srgbClr val="C00000"/>
                </a:solidFill>
                <a:latin typeface="Book Antiqua" panose="02040602050305030304" pitchFamily="18" charset="0"/>
                <a:cs typeface="Calibri" panose="020F0502020204030204" pitchFamily="34" charset="0"/>
              </a:rPr>
              <a:t>brief </a:t>
            </a:r>
            <a:r>
              <a:rPr lang="en-US" sz="2400" dirty="0">
                <a:solidFill>
                  <a:schemeClr val="tx1"/>
                </a:solidFill>
                <a:latin typeface="Book Antiqua" panose="02040602050305030304" pitchFamily="18" charset="0"/>
                <a:cs typeface="Calibri" panose="020F0502020204030204" pitchFamily="34" charset="0"/>
              </a:rPr>
              <a:t>about the </a:t>
            </a:r>
            <a:r>
              <a:rPr lang="en-US" sz="2400" b="1" dirty="0">
                <a:solidFill>
                  <a:srgbClr val="C00000"/>
                </a:solidFill>
                <a:latin typeface="Book Antiqua" panose="02040602050305030304" pitchFamily="18" charset="0"/>
                <a:cs typeface="Calibri" panose="020F0502020204030204" pitchFamily="34" charset="0"/>
              </a:rPr>
              <a:t>appellate, nature of business</a:t>
            </a:r>
            <a:r>
              <a:rPr lang="en-US" sz="2400" dirty="0">
                <a:solidFill>
                  <a:schemeClr val="tx1"/>
                </a:solidFill>
                <a:latin typeface="Book Antiqua" panose="02040602050305030304" pitchFamily="18" charset="0"/>
                <a:cs typeface="Calibri" panose="020F0502020204030204" pitchFamily="34" charset="0"/>
              </a:rPr>
              <a:t>, transactions under consideration and </a:t>
            </a:r>
            <a:r>
              <a:rPr lang="en-US" sz="2400" b="1" dirty="0">
                <a:solidFill>
                  <a:srgbClr val="C00000"/>
                </a:solidFill>
                <a:latin typeface="Book Antiqua" panose="02040602050305030304" pitchFamily="18" charset="0"/>
                <a:cs typeface="Calibri" panose="020F0502020204030204" pitchFamily="34" charset="0"/>
              </a:rPr>
              <a:t>events that lead to the present Appeal</a:t>
            </a:r>
            <a:r>
              <a:rPr lang="en-US" sz="2400" dirty="0">
                <a:solidFill>
                  <a:schemeClr val="tx1"/>
                </a:solidFill>
                <a:latin typeface="Book Antiqua" panose="02040602050305030304" pitchFamily="18" charset="0"/>
                <a:cs typeface="Calibri" panose="020F0502020204030204" pitchFamily="34" charset="0"/>
              </a:rPr>
              <a:t>.</a:t>
            </a:r>
          </a:p>
          <a:p>
            <a:pPr algn="just">
              <a:buClr>
                <a:srgbClr val="FF0000"/>
              </a:buClr>
              <a:buSzPct val="100000"/>
              <a:buFont typeface="Wingdings" panose="05000000000000000000" pitchFamily="2" charset="2"/>
              <a:buChar char="§"/>
            </a:pPr>
            <a:r>
              <a:rPr lang="en-US" sz="2400" dirty="0">
                <a:solidFill>
                  <a:schemeClr val="tx1"/>
                </a:solidFill>
                <a:latin typeface="Book Antiqua" panose="02040602050305030304" pitchFamily="18" charset="0"/>
                <a:cs typeface="Calibri" panose="020F0502020204030204" pitchFamily="34" charset="0"/>
              </a:rPr>
              <a:t>Summarize the findings of the </a:t>
            </a:r>
            <a:r>
              <a:rPr lang="en-US" sz="2400" b="1" dirty="0">
                <a:solidFill>
                  <a:srgbClr val="C00000"/>
                </a:solidFill>
                <a:latin typeface="Book Antiqua" panose="02040602050305030304" pitchFamily="18" charset="0"/>
                <a:cs typeface="Calibri" panose="020F0502020204030204" pitchFamily="34" charset="0"/>
              </a:rPr>
              <a:t>impugned order precisely</a:t>
            </a:r>
            <a:r>
              <a:rPr lang="en-US" sz="2400" dirty="0">
                <a:solidFill>
                  <a:schemeClr val="tx1"/>
                </a:solidFill>
                <a:latin typeface="Book Antiqua" panose="02040602050305030304" pitchFamily="18" charset="0"/>
                <a:cs typeface="Calibri" panose="020F0502020204030204" pitchFamily="34" charset="0"/>
              </a:rPr>
              <a:t>.</a:t>
            </a:r>
          </a:p>
          <a:p>
            <a:pPr algn="just">
              <a:buClr>
                <a:srgbClr val="FF0000"/>
              </a:buClr>
              <a:buSzPct val="100000"/>
              <a:buFont typeface="Wingdings" panose="05000000000000000000" pitchFamily="2" charset="2"/>
              <a:buChar char="§"/>
            </a:pPr>
            <a:r>
              <a:rPr lang="en-US" sz="2400" b="1" dirty="0">
                <a:solidFill>
                  <a:srgbClr val="C00000"/>
                </a:solidFill>
                <a:latin typeface="Book Antiqua" panose="02040602050305030304" pitchFamily="18" charset="0"/>
                <a:cs typeface="Calibri" panose="020F0502020204030204" pitchFamily="34" charset="0"/>
              </a:rPr>
              <a:t>Write the facts with reference </a:t>
            </a:r>
            <a:r>
              <a:rPr lang="en-US" sz="2400" dirty="0">
                <a:solidFill>
                  <a:schemeClr val="tx1"/>
                </a:solidFill>
                <a:latin typeface="Book Antiqua" panose="02040602050305030304" pitchFamily="18" charset="0"/>
                <a:cs typeface="Calibri" panose="020F0502020204030204" pitchFamily="34" charset="0"/>
              </a:rPr>
              <a:t>to the allegations leveled at the time of issuance SCN and the findings recorded in  the adjudication order.</a:t>
            </a:r>
          </a:p>
          <a:p>
            <a:pPr marL="0" indent="0" algn="just">
              <a:buNone/>
            </a:pPr>
            <a:endParaRPr lang="en-US" sz="2100" dirty="0">
              <a:solidFill>
                <a:schemeClr val="tx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1D5F36CB-F34E-4D6C-97B5-77C0EA07789A}"/>
              </a:ext>
            </a:extLst>
          </p:cNvPr>
          <p:cNvSpPr txBox="1"/>
          <p:nvPr/>
        </p:nvSpPr>
        <p:spPr>
          <a:xfrm>
            <a:off x="0" y="33089"/>
            <a:ext cx="9144000" cy="646331"/>
          </a:xfrm>
          <a:prstGeom prst="rect">
            <a:avLst/>
          </a:prstGeom>
          <a:noFill/>
        </p:spPr>
        <p:txBody>
          <a:bodyPr wrap="square" rtlCol="0">
            <a:spAutoFit/>
          </a:bodyPr>
          <a:lstStyle/>
          <a:p>
            <a:r>
              <a:rPr lang="en-US" sz="3600" b="1" dirty="0">
                <a:latin typeface="Book Antiqua" panose="02040602050305030304" pitchFamily="18" charset="0"/>
                <a:cs typeface="Calibri" panose="020F0502020204030204" pitchFamily="34" charset="0"/>
              </a:rPr>
              <a:t>Drafting an Appeal -  Statement of facts:</a:t>
            </a:r>
          </a:p>
        </p:txBody>
      </p:sp>
    </p:spTree>
    <p:extLst>
      <p:ext uri="{BB962C8B-B14F-4D97-AF65-F5344CB8AC3E}">
        <p14:creationId xmlns:p14="http://schemas.microsoft.com/office/powerpoint/2010/main" val="8823018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53</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2275" y="642370"/>
            <a:ext cx="9144000" cy="5682229"/>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
            </a:pPr>
            <a:r>
              <a:rPr lang="en-US" sz="3000" b="1" dirty="0">
                <a:solidFill>
                  <a:srgbClr val="C00000"/>
                </a:solidFill>
                <a:latin typeface="Book Antiqua" panose="02040602050305030304" pitchFamily="18" charset="0"/>
                <a:cs typeface="Calibri" panose="020F0502020204030204" pitchFamily="34" charset="0"/>
              </a:rPr>
              <a:t>Widest possible grounds </a:t>
            </a:r>
            <a:r>
              <a:rPr lang="en-US" sz="3000" dirty="0">
                <a:solidFill>
                  <a:schemeClr val="tx1"/>
                </a:solidFill>
                <a:latin typeface="Book Antiqua" panose="02040602050305030304" pitchFamily="18" charset="0"/>
                <a:cs typeface="Calibri" panose="020F0502020204030204" pitchFamily="34" charset="0"/>
              </a:rPr>
              <a:t>should be taken in Appeal.</a:t>
            </a:r>
          </a:p>
          <a:p>
            <a:pPr algn="just">
              <a:buClr>
                <a:srgbClr val="FF0000"/>
              </a:buClr>
              <a:buSzPct val="100000"/>
              <a:buFont typeface="Wingdings" panose="05000000000000000000" pitchFamily="2" charset="2"/>
              <a:buChar char="§"/>
            </a:pPr>
            <a:r>
              <a:rPr lang="en-US" sz="3000" dirty="0">
                <a:solidFill>
                  <a:schemeClr val="tx1"/>
                </a:solidFill>
                <a:latin typeface="Book Antiqua" panose="02040602050305030304" pitchFamily="18" charset="0"/>
                <a:cs typeface="Calibri" panose="020F0502020204030204" pitchFamily="34" charset="0"/>
              </a:rPr>
              <a:t>Grounds of Appeal should be </a:t>
            </a:r>
            <a:r>
              <a:rPr lang="en-US" sz="3000" b="1" dirty="0">
                <a:solidFill>
                  <a:srgbClr val="C00000"/>
                </a:solidFill>
                <a:latin typeface="Book Antiqua" panose="02040602050305030304" pitchFamily="18" charset="0"/>
                <a:cs typeface="Calibri" panose="020F0502020204030204" pitchFamily="34" charset="0"/>
              </a:rPr>
              <a:t>simple, clear, precise, concise, and without any ambiguity</a:t>
            </a:r>
            <a:r>
              <a:rPr lang="en-US" sz="3000" dirty="0">
                <a:solidFill>
                  <a:schemeClr val="tx1"/>
                </a:solidFill>
                <a:latin typeface="Book Antiqua" panose="02040602050305030304" pitchFamily="18" charset="0"/>
                <a:cs typeface="Calibri" panose="020F0502020204030204" pitchFamily="34" charset="0"/>
              </a:rPr>
              <a:t>.</a:t>
            </a:r>
          </a:p>
          <a:p>
            <a:pPr algn="just">
              <a:buClr>
                <a:srgbClr val="FF0000"/>
              </a:buClr>
              <a:buSzPct val="100000"/>
              <a:buFont typeface="Wingdings" panose="05000000000000000000" pitchFamily="2" charset="2"/>
              <a:buChar char="§"/>
            </a:pPr>
            <a:r>
              <a:rPr lang="en-US" sz="3000" dirty="0">
                <a:solidFill>
                  <a:schemeClr val="tx1"/>
                </a:solidFill>
                <a:latin typeface="Book Antiqua" panose="02040602050305030304" pitchFamily="18" charset="0"/>
                <a:cs typeface="Calibri" panose="020F0502020204030204" pitchFamily="34" charset="0"/>
              </a:rPr>
              <a:t>In case of more than one issue involved in Appeal, draft </a:t>
            </a:r>
            <a:r>
              <a:rPr lang="en-US" sz="3000" b="1" dirty="0">
                <a:solidFill>
                  <a:srgbClr val="C00000"/>
                </a:solidFill>
                <a:latin typeface="Book Antiqua" panose="02040602050305030304" pitchFamily="18" charset="0"/>
                <a:cs typeface="Calibri" panose="020F0502020204030204" pitchFamily="34" charset="0"/>
              </a:rPr>
              <a:t>separate ground</a:t>
            </a:r>
            <a:r>
              <a:rPr lang="en-US" sz="3000" dirty="0">
                <a:solidFill>
                  <a:schemeClr val="tx1"/>
                </a:solidFill>
                <a:latin typeface="Book Antiqua" panose="02040602050305030304" pitchFamily="18" charset="0"/>
                <a:cs typeface="Calibri" panose="020F0502020204030204" pitchFamily="34" charset="0"/>
              </a:rPr>
              <a:t> for separate issue.</a:t>
            </a:r>
          </a:p>
          <a:p>
            <a:pPr algn="just">
              <a:buClr>
                <a:srgbClr val="FF0000"/>
              </a:buClr>
              <a:buSzPct val="100000"/>
              <a:buFont typeface="Wingdings" panose="05000000000000000000" pitchFamily="2" charset="2"/>
              <a:buChar char="§"/>
            </a:pPr>
            <a:r>
              <a:rPr lang="en-US" sz="3000" dirty="0">
                <a:solidFill>
                  <a:schemeClr val="tx1"/>
                </a:solidFill>
                <a:latin typeface="Book Antiqua" panose="02040602050305030304" pitchFamily="18" charset="0"/>
                <a:cs typeface="Calibri" panose="020F0502020204030204" pitchFamily="34" charset="0"/>
              </a:rPr>
              <a:t>In case of more than one ground involved in Appeal, </a:t>
            </a:r>
            <a:r>
              <a:rPr lang="en-US" sz="3000" b="1" dirty="0">
                <a:solidFill>
                  <a:srgbClr val="C00000"/>
                </a:solidFill>
                <a:latin typeface="Book Antiqua" panose="02040602050305030304" pitchFamily="18" charset="0"/>
                <a:cs typeface="Calibri" panose="020F0502020204030204" pitchFamily="34" charset="0"/>
              </a:rPr>
              <a:t>preference of grounds </a:t>
            </a:r>
            <a:r>
              <a:rPr lang="en-US" sz="3000" dirty="0">
                <a:solidFill>
                  <a:schemeClr val="tx1"/>
                </a:solidFill>
                <a:latin typeface="Book Antiqua" panose="02040602050305030304" pitchFamily="18" charset="0"/>
                <a:cs typeface="Calibri" panose="020F0502020204030204" pitchFamily="34" charset="0"/>
              </a:rPr>
              <a:t>should be decided. </a:t>
            </a:r>
          </a:p>
          <a:p>
            <a:pPr algn="just">
              <a:buClr>
                <a:srgbClr val="FF0000"/>
              </a:buClr>
              <a:buSzPct val="100000"/>
              <a:buFont typeface="Wingdings" panose="05000000000000000000" pitchFamily="2" charset="2"/>
              <a:buChar char="§"/>
            </a:pPr>
            <a:r>
              <a:rPr lang="en-US" sz="3000" dirty="0">
                <a:solidFill>
                  <a:schemeClr val="tx1"/>
                </a:solidFill>
                <a:latin typeface="Book Antiqua" panose="02040602050305030304" pitchFamily="18" charset="0"/>
                <a:cs typeface="Calibri" panose="020F0502020204030204" pitchFamily="34" charset="0"/>
              </a:rPr>
              <a:t>Avoid using long sentences. </a:t>
            </a:r>
          </a:p>
        </p:txBody>
      </p:sp>
      <p:sp>
        <p:nvSpPr>
          <p:cNvPr id="6" name="TextBox 5">
            <a:extLst>
              <a:ext uri="{FF2B5EF4-FFF2-40B4-BE49-F238E27FC236}">
                <a16:creationId xmlns:a16="http://schemas.microsoft.com/office/drawing/2014/main" id="{1D5F36CB-F34E-4D6C-97B5-77C0EA07789A}"/>
              </a:ext>
            </a:extLst>
          </p:cNvPr>
          <p:cNvSpPr txBox="1"/>
          <p:nvPr/>
        </p:nvSpPr>
        <p:spPr>
          <a:xfrm>
            <a:off x="76200" y="79274"/>
            <a:ext cx="8659697" cy="553998"/>
          </a:xfrm>
          <a:prstGeom prst="rect">
            <a:avLst/>
          </a:prstGeom>
          <a:noFill/>
        </p:spPr>
        <p:txBody>
          <a:bodyPr wrap="square" rtlCol="0">
            <a:spAutoFit/>
          </a:bodyPr>
          <a:lstStyle/>
          <a:p>
            <a:r>
              <a:rPr lang="en-US" sz="3000" b="1" dirty="0">
                <a:latin typeface="Book Antiqua" panose="02040602050305030304" pitchFamily="18" charset="0"/>
                <a:cs typeface="Calibri" panose="020F0502020204030204" pitchFamily="34" charset="0"/>
              </a:rPr>
              <a:t>Drafting an Appeal - Grounds of Appeal:</a:t>
            </a:r>
          </a:p>
        </p:txBody>
      </p:sp>
    </p:spTree>
    <p:extLst>
      <p:ext uri="{BB962C8B-B14F-4D97-AF65-F5344CB8AC3E}">
        <p14:creationId xmlns:p14="http://schemas.microsoft.com/office/powerpoint/2010/main" val="41290651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a:xfrm>
            <a:off x="7585965" y="1105510"/>
            <a:ext cx="1279663" cy="273844"/>
          </a:xfrm>
        </p:spPr>
        <p:txBody>
          <a:bodyPr/>
          <a:lstStyle/>
          <a:p>
            <a:fld id="{B6F15528-21DE-4FAA-801E-634DDDAF4B2B}" type="slidenum">
              <a:rPr lang="en-US" smtClean="0"/>
              <a:pPr/>
              <a:t>54</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11373" y="762000"/>
            <a:ext cx="9144000" cy="55626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
            </a:pPr>
            <a:r>
              <a:rPr lang="en-US" sz="2800" b="1" u="sng" dirty="0">
                <a:solidFill>
                  <a:schemeClr val="tx1"/>
                </a:solidFill>
                <a:latin typeface="Book Antiqua" panose="02040602050305030304" pitchFamily="18" charset="0"/>
                <a:cs typeface="Calibri" panose="020F0502020204030204" pitchFamily="34" charset="0"/>
              </a:rPr>
              <a:t>Timely extension to avoid an ex – </a:t>
            </a:r>
            <a:r>
              <a:rPr lang="en-US" sz="2800" b="1" u="sng" dirty="0" err="1">
                <a:solidFill>
                  <a:schemeClr val="tx1"/>
                </a:solidFill>
                <a:latin typeface="Book Antiqua" panose="02040602050305030304" pitchFamily="18" charset="0"/>
                <a:cs typeface="Calibri" panose="020F0502020204030204" pitchFamily="34" charset="0"/>
              </a:rPr>
              <a:t>parte</a:t>
            </a:r>
            <a:r>
              <a:rPr lang="en-US" sz="2800" b="1" u="sng" dirty="0">
                <a:solidFill>
                  <a:schemeClr val="tx1"/>
                </a:solidFill>
                <a:latin typeface="Book Antiqua" panose="02040602050305030304" pitchFamily="18" charset="0"/>
                <a:cs typeface="Calibri" panose="020F0502020204030204" pitchFamily="34" charset="0"/>
              </a:rPr>
              <a:t> order</a:t>
            </a:r>
          </a:p>
          <a:p>
            <a:pPr algn="just">
              <a:buClr>
                <a:srgbClr val="FF0000"/>
              </a:buClr>
              <a:buSzPct val="100000"/>
              <a:buFont typeface="Wingdings" panose="05000000000000000000" pitchFamily="2" charset="2"/>
              <a:buChar char="§"/>
            </a:pPr>
            <a:r>
              <a:rPr lang="en-US" sz="2400" dirty="0">
                <a:solidFill>
                  <a:schemeClr val="tx1"/>
                </a:solidFill>
                <a:latin typeface="Book Antiqua" panose="02040602050305030304" pitchFamily="18" charset="0"/>
                <a:cs typeface="Calibri" panose="020F0502020204030204" pitchFamily="34" charset="0"/>
              </a:rPr>
              <a:t>If case is not strong on merits, advised to deposit the tax under protest. Interest meter comes to halt. </a:t>
            </a:r>
          </a:p>
          <a:p>
            <a:pPr algn="just">
              <a:buClr>
                <a:srgbClr val="FF0000"/>
              </a:buClr>
              <a:buSzPct val="100000"/>
              <a:buFont typeface="Wingdings" panose="05000000000000000000" pitchFamily="2" charset="2"/>
              <a:buChar char="§"/>
            </a:pPr>
            <a:r>
              <a:rPr lang="en-US" sz="2400" dirty="0">
                <a:solidFill>
                  <a:schemeClr val="tx1"/>
                </a:solidFill>
                <a:latin typeface="Book Antiqua" panose="02040602050305030304" pitchFamily="18" charset="0"/>
                <a:cs typeface="Calibri" panose="020F0502020204030204" pitchFamily="34" charset="0"/>
              </a:rPr>
              <a:t>Reply to be drafted on exhaustive basis and all grounds to be taken ‘ without prejudice to each other’.</a:t>
            </a:r>
          </a:p>
          <a:p>
            <a:pPr algn="just">
              <a:buClr>
                <a:srgbClr val="FF0000"/>
              </a:buClr>
              <a:buSzPct val="100000"/>
              <a:buFont typeface="Wingdings" panose="05000000000000000000" pitchFamily="2" charset="2"/>
              <a:buChar char="§"/>
            </a:pPr>
            <a:r>
              <a:rPr lang="en-US" sz="2400" dirty="0">
                <a:solidFill>
                  <a:schemeClr val="tx1"/>
                </a:solidFill>
                <a:latin typeface="Book Antiqua" panose="02040602050305030304" pitchFamily="18" charset="0"/>
                <a:cs typeface="Calibri" panose="020F0502020204030204" pitchFamily="34" charset="0"/>
              </a:rPr>
              <a:t>Request for additional grounds to be mentioned </a:t>
            </a:r>
          </a:p>
          <a:p>
            <a:pPr algn="just">
              <a:buClr>
                <a:srgbClr val="FF0000"/>
              </a:buClr>
              <a:buSzPct val="100000"/>
              <a:buFont typeface="Wingdings" panose="05000000000000000000" pitchFamily="2" charset="2"/>
              <a:buChar char="§"/>
            </a:pPr>
            <a:r>
              <a:rPr lang="en-GB" sz="2400" i="1" dirty="0">
                <a:solidFill>
                  <a:schemeClr val="tx1"/>
                </a:solidFill>
                <a:latin typeface="Book Antiqua" panose="02040602050305030304" pitchFamily="18" charset="0"/>
                <a:cs typeface="Calibri" panose="020F0502020204030204" pitchFamily="34" charset="0"/>
              </a:rPr>
              <a:t>Section 75(5) -The proper officer shall, if sufficient cause is shown by the person chargeable with tax, grant time to the said person and adjourn the hearing for reasons to be recorded in writing :</a:t>
            </a:r>
            <a:endParaRPr lang="en-GB" sz="2400" dirty="0">
              <a:solidFill>
                <a:schemeClr val="tx1"/>
              </a:solidFill>
              <a:latin typeface="Book Antiqua" panose="02040602050305030304" pitchFamily="18" charset="0"/>
              <a:cs typeface="Calibri" panose="020F0502020204030204" pitchFamily="34" charset="0"/>
            </a:endParaRPr>
          </a:p>
          <a:p>
            <a:pPr algn="just">
              <a:buClr>
                <a:srgbClr val="FF0000"/>
              </a:buClr>
              <a:buSzPct val="100000"/>
              <a:buFont typeface="Wingdings" panose="05000000000000000000" pitchFamily="2" charset="2"/>
              <a:buChar char="§"/>
            </a:pPr>
            <a:r>
              <a:rPr lang="en-GB" sz="2400" i="1" dirty="0">
                <a:solidFill>
                  <a:schemeClr val="tx1"/>
                </a:solidFill>
                <a:latin typeface="Book Antiqua" panose="02040602050305030304" pitchFamily="18" charset="0"/>
                <a:cs typeface="Calibri" panose="020F0502020204030204" pitchFamily="34" charset="0"/>
              </a:rPr>
              <a:t>Provided that no such adjournment shall be granted for more than three times to a person during the proceedings.</a:t>
            </a:r>
          </a:p>
          <a:p>
            <a:pPr algn="just">
              <a:buClr>
                <a:srgbClr val="FF0000"/>
              </a:buClr>
              <a:buSzPct val="100000"/>
              <a:buFont typeface="Wingdings" panose="05000000000000000000" pitchFamily="2" charset="2"/>
              <a:buChar char="§"/>
            </a:pPr>
            <a:endParaRPr lang="en-GB" sz="2400" dirty="0">
              <a:solidFill>
                <a:schemeClr val="tx1"/>
              </a:solidFill>
              <a:latin typeface="Book Antiqua" panose="02040602050305030304" pitchFamily="18" charset="0"/>
              <a:cs typeface="Calibri" panose="020F0502020204030204" pitchFamily="34" charset="0"/>
            </a:endParaRPr>
          </a:p>
          <a:p>
            <a:pPr algn="just">
              <a:buClr>
                <a:srgbClr val="FF0000"/>
              </a:buClr>
              <a:buSzPct val="100000"/>
              <a:buFont typeface="Wingdings" panose="05000000000000000000" pitchFamily="2" charset="2"/>
              <a:buChar char="§"/>
            </a:pPr>
            <a:r>
              <a:rPr lang="en-US" sz="2400" dirty="0">
                <a:solidFill>
                  <a:schemeClr val="tx1"/>
                </a:solidFill>
                <a:latin typeface="Book Antiqua" panose="02040602050305030304" pitchFamily="18" charset="0"/>
                <a:cs typeface="Calibri" panose="020F0502020204030204" pitchFamily="34" charset="0"/>
              </a:rPr>
              <a:t> </a:t>
            </a:r>
          </a:p>
        </p:txBody>
      </p:sp>
      <p:sp>
        <p:nvSpPr>
          <p:cNvPr id="6" name="TextBox 5">
            <a:extLst>
              <a:ext uri="{FF2B5EF4-FFF2-40B4-BE49-F238E27FC236}">
                <a16:creationId xmlns:a16="http://schemas.microsoft.com/office/drawing/2014/main" id="{1D5F36CB-F34E-4D6C-97B5-77C0EA07789A}"/>
              </a:ext>
            </a:extLst>
          </p:cNvPr>
          <p:cNvSpPr txBox="1"/>
          <p:nvPr/>
        </p:nvSpPr>
        <p:spPr>
          <a:xfrm>
            <a:off x="0" y="0"/>
            <a:ext cx="9144000" cy="584775"/>
          </a:xfrm>
          <a:prstGeom prst="rect">
            <a:avLst/>
          </a:prstGeom>
          <a:noFill/>
        </p:spPr>
        <p:txBody>
          <a:bodyPr wrap="square" rtlCol="0">
            <a:spAutoFit/>
          </a:bodyPr>
          <a:lstStyle/>
          <a:p>
            <a:r>
              <a:rPr lang="en-US" sz="3200" b="1" dirty="0">
                <a:latin typeface="Book Antiqua" panose="02040602050305030304" pitchFamily="18" charset="0"/>
                <a:cs typeface="Calibri" panose="020F0502020204030204" pitchFamily="34" charset="0"/>
              </a:rPr>
              <a:t>Drafting an Appeal - Grounds of Appeal: Misc. </a:t>
            </a:r>
          </a:p>
        </p:txBody>
      </p:sp>
    </p:spTree>
    <p:extLst>
      <p:ext uri="{BB962C8B-B14F-4D97-AF65-F5344CB8AC3E}">
        <p14:creationId xmlns:p14="http://schemas.microsoft.com/office/powerpoint/2010/main" val="35182902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1107996"/>
            <a:ext cx="9144000" cy="4590526"/>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
            </a:pPr>
            <a:r>
              <a:rPr lang="en-US" sz="2800" dirty="0">
                <a:solidFill>
                  <a:schemeClr val="tx1"/>
                </a:solidFill>
                <a:latin typeface="Book Antiqua" panose="02040602050305030304" pitchFamily="18" charset="0"/>
                <a:cs typeface="Calibri" panose="020F0502020204030204" pitchFamily="34" charset="0"/>
              </a:rPr>
              <a:t>All </a:t>
            </a:r>
            <a:r>
              <a:rPr lang="en-US" sz="2800" b="1" dirty="0">
                <a:solidFill>
                  <a:schemeClr val="tx1"/>
                </a:solidFill>
                <a:latin typeface="Book Antiqua" panose="02040602050305030304" pitchFamily="18" charset="0"/>
                <a:cs typeface="Calibri" panose="020F0502020204030204" pitchFamily="34" charset="0"/>
              </a:rPr>
              <a:t>grounds in  the SCN should be taken in appeal</a:t>
            </a:r>
            <a:r>
              <a:rPr lang="en-US" sz="2800" dirty="0">
                <a:solidFill>
                  <a:schemeClr val="tx1"/>
                </a:solidFill>
                <a:latin typeface="Book Antiqua" panose="02040602050305030304" pitchFamily="18" charset="0"/>
                <a:cs typeface="Calibri" panose="020F0502020204030204" pitchFamily="34" charset="0"/>
              </a:rPr>
              <a:t> if no relief by adjudicating authority. </a:t>
            </a:r>
          </a:p>
          <a:p>
            <a:pPr algn="just">
              <a:buClr>
                <a:srgbClr val="FF0000"/>
              </a:buClr>
              <a:buSzPct val="100000"/>
              <a:buFont typeface="Wingdings" panose="05000000000000000000" pitchFamily="2" charset="2"/>
              <a:buChar char="§"/>
            </a:pPr>
            <a:r>
              <a:rPr lang="en-US" sz="2800" b="1" dirty="0">
                <a:solidFill>
                  <a:schemeClr val="tx1"/>
                </a:solidFill>
                <a:latin typeface="Book Antiqua" panose="02040602050305030304" pitchFamily="18" charset="0"/>
                <a:cs typeface="Calibri" panose="020F0502020204030204" pitchFamily="34" charset="0"/>
              </a:rPr>
              <a:t>All the findings of the authority need to be addressed. </a:t>
            </a:r>
          </a:p>
          <a:p>
            <a:pPr algn="just">
              <a:buClr>
                <a:srgbClr val="FF0000"/>
              </a:buClr>
              <a:buSzPct val="100000"/>
              <a:buFont typeface="Wingdings" panose="05000000000000000000" pitchFamily="2" charset="2"/>
              <a:buChar char="§"/>
            </a:pPr>
            <a:r>
              <a:rPr lang="en-US" sz="2800" b="1" dirty="0">
                <a:solidFill>
                  <a:schemeClr val="tx1"/>
                </a:solidFill>
                <a:latin typeface="Book Antiqua" panose="02040602050305030304" pitchFamily="18" charset="0"/>
                <a:cs typeface="Calibri" panose="020F0502020204030204" pitchFamily="34" charset="0"/>
              </a:rPr>
              <a:t>Evidence should be provided for all the submissions/ Pleas</a:t>
            </a:r>
            <a:r>
              <a:rPr lang="en-US" sz="2800" dirty="0">
                <a:solidFill>
                  <a:schemeClr val="tx1"/>
                </a:solidFill>
                <a:latin typeface="Book Antiqua" panose="02040602050305030304" pitchFamily="18" charset="0"/>
                <a:cs typeface="Calibri" panose="020F0502020204030204" pitchFamily="34" charset="0"/>
              </a:rPr>
              <a:t>. </a:t>
            </a:r>
          </a:p>
          <a:p>
            <a:pPr algn="just">
              <a:buClr>
                <a:srgbClr val="FF0000"/>
              </a:buClr>
              <a:buSzPct val="100000"/>
              <a:buFont typeface="Wingdings" panose="05000000000000000000" pitchFamily="2" charset="2"/>
              <a:buChar char="§"/>
            </a:pPr>
            <a:r>
              <a:rPr lang="en-US" sz="2800" dirty="0">
                <a:solidFill>
                  <a:schemeClr val="tx1"/>
                </a:solidFill>
                <a:latin typeface="Book Antiqua" panose="02040602050305030304" pitchFamily="18" charset="0"/>
                <a:cs typeface="Calibri" panose="020F0502020204030204" pitchFamily="34" charset="0"/>
              </a:rPr>
              <a:t>Ensure </a:t>
            </a:r>
            <a:r>
              <a:rPr lang="en-US" sz="2800" b="1" dirty="0">
                <a:solidFill>
                  <a:schemeClr val="tx1"/>
                </a:solidFill>
                <a:latin typeface="Book Antiqua" panose="02040602050305030304" pitchFamily="18" charset="0"/>
                <a:cs typeface="Calibri" panose="020F0502020204030204" pitchFamily="34" charset="0"/>
              </a:rPr>
              <a:t>politeness but firmness</a:t>
            </a:r>
            <a:r>
              <a:rPr lang="en-US" sz="2800" dirty="0">
                <a:solidFill>
                  <a:schemeClr val="tx1"/>
                </a:solidFill>
                <a:latin typeface="Book Antiqua" panose="02040602050305030304" pitchFamily="18" charset="0"/>
                <a:cs typeface="Calibri" panose="020F0502020204030204" pitchFamily="34" charset="0"/>
              </a:rPr>
              <a:t> in all communication with tax authorities.</a:t>
            </a:r>
          </a:p>
        </p:txBody>
      </p:sp>
      <p:sp>
        <p:nvSpPr>
          <p:cNvPr id="6" name="TextBox 5">
            <a:extLst>
              <a:ext uri="{FF2B5EF4-FFF2-40B4-BE49-F238E27FC236}">
                <a16:creationId xmlns:a16="http://schemas.microsoft.com/office/drawing/2014/main" id="{1D5F36CB-F34E-4D6C-97B5-77C0EA07789A}"/>
              </a:ext>
            </a:extLst>
          </p:cNvPr>
          <p:cNvSpPr txBox="1"/>
          <p:nvPr/>
        </p:nvSpPr>
        <p:spPr>
          <a:xfrm>
            <a:off x="0" y="304800"/>
            <a:ext cx="9107606" cy="553998"/>
          </a:xfrm>
          <a:prstGeom prst="rect">
            <a:avLst/>
          </a:prstGeom>
          <a:noFill/>
        </p:spPr>
        <p:txBody>
          <a:bodyPr wrap="square" rtlCol="0">
            <a:spAutoFit/>
          </a:bodyPr>
          <a:lstStyle/>
          <a:p>
            <a:r>
              <a:rPr lang="en-US" sz="3000" b="1" dirty="0">
                <a:latin typeface="Book Antiqua" panose="02040602050305030304" pitchFamily="18" charset="0"/>
                <a:cs typeface="Calibri" panose="020F0502020204030204" pitchFamily="34" charset="0"/>
              </a:rPr>
              <a:t>Drafting an Appeal - Grounds of Appeal: Misc. </a:t>
            </a:r>
          </a:p>
        </p:txBody>
      </p:sp>
      <p:sp>
        <p:nvSpPr>
          <p:cNvPr id="5" name="Slide Number Placeholder 1">
            <a:extLst>
              <a:ext uri="{FF2B5EF4-FFF2-40B4-BE49-F238E27FC236}">
                <a16:creationId xmlns:a16="http://schemas.microsoft.com/office/drawing/2014/main" id="{84EB7086-9327-49FC-BCEC-7938A68D3B74}"/>
              </a:ext>
            </a:extLst>
          </p:cNvPr>
          <p:cNvSpPr txBox="1">
            <a:spLocks/>
          </p:cNvSpPr>
          <p:nvPr/>
        </p:nvSpPr>
        <p:spPr>
          <a:xfrm>
            <a:off x="7111448" y="5424678"/>
            <a:ext cx="1279663" cy="273844"/>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6F15528-21DE-4FAA-801E-634DDDAF4B2B}" type="slidenum">
              <a:rPr lang="en-US" sz="900"/>
              <a:pPr/>
              <a:t>55</a:t>
            </a:fld>
            <a:endParaRPr lang="en-US" sz="900" dirty="0"/>
          </a:p>
        </p:txBody>
      </p:sp>
    </p:spTree>
    <p:extLst>
      <p:ext uri="{BB962C8B-B14F-4D97-AF65-F5344CB8AC3E}">
        <p14:creationId xmlns:p14="http://schemas.microsoft.com/office/powerpoint/2010/main" val="26874101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56</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1051027"/>
            <a:ext cx="9144000" cy="5273573"/>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
            </a:pPr>
            <a:r>
              <a:rPr lang="en-GB" sz="2400" b="1" dirty="0">
                <a:solidFill>
                  <a:schemeClr val="tx1"/>
                </a:solidFill>
                <a:latin typeface="Book Antiqua" panose="02040602050305030304" pitchFamily="18" charset="0"/>
                <a:cs typeface="Calibri" panose="020F0502020204030204" pitchFamily="34" charset="0"/>
              </a:rPr>
              <a:t>Section 107(10) - </a:t>
            </a:r>
            <a:r>
              <a:rPr lang="en-GB" sz="2400" i="1" dirty="0">
                <a:solidFill>
                  <a:schemeClr val="tx1"/>
                </a:solidFill>
                <a:latin typeface="Book Antiqua" panose="02040602050305030304" pitchFamily="18" charset="0"/>
                <a:cs typeface="Calibri" panose="020F0502020204030204" pitchFamily="34" charset="0"/>
              </a:rPr>
              <a:t>The Appellate Authority may, at the time of hearing of an appeal, </a:t>
            </a:r>
            <a:r>
              <a:rPr lang="en-GB" sz="2400" b="1" i="1" dirty="0">
                <a:solidFill>
                  <a:srgbClr val="FF0000"/>
                </a:solidFill>
                <a:latin typeface="Book Antiqua" panose="02040602050305030304" pitchFamily="18" charset="0"/>
                <a:cs typeface="Calibri" panose="020F0502020204030204" pitchFamily="34" charset="0"/>
              </a:rPr>
              <a:t>allow an appellant to add any ground of appeal not specified in the grounds of appeal,</a:t>
            </a:r>
            <a:r>
              <a:rPr lang="en-GB" sz="2400" i="1" dirty="0">
                <a:solidFill>
                  <a:schemeClr val="tx1"/>
                </a:solidFill>
                <a:latin typeface="Book Antiqua" panose="02040602050305030304" pitchFamily="18" charset="0"/>
                <a:cs typeface="Calibri" panose="020F0502020204030204" pitchFamily="34" charset="0"/>
              </a:rPr>
              <a:t> if it is satisfied that the omission of that ground from the grounds of appeal was not wilful or unreasonable.</a:t>
            </a:r>
            <a:r>
              <a:rPr lang="en-GB" sz="2400" b="1" i="1" dirty="0">
                <a:solidFill>
                  <a:schemeClr val="tx1"/>
                </a:solidFill>
                <a:latin typeface="Book Antiqua" panose="02040602050305030304" pitchFamily="18" charset="0"/>
                <a:cs typeface="Calibri" panose="020F0502020204030204" pitchFamily="34" charset="0"/>
              </a:rPr>
              <a:t> </a:t>
            </a:r>
          </a:p>
          <a:p>
            <a:pPr algn="just">
              <a:buClr>
                <a:srgbClr val="FF0000"/>
              </a:buClr>
              <a:buSzPct val="100000"/>
              <a:buFont typeface="Wingdings" panose="05000000000000000000" pitchFamily="2" charset="2"/>
              <a:buChar char="§"/>
            </a:pPr>
            <a:r>
              <a:rPr lang="en-GB" sz="2400" b="1" dirty="0">
                <a:solidFill>
                  <a:schemeClr val="tx1"/>
                </a:solidFill>
                <a:latin typeface="Book Antiqua" panose="02040602050305030304" pitchFamily="18" charset="0"/>
                <a:cs typeface="Calibri" panose="020F0502020204030204" pitchFamily="34" charset="0"/>
              </a:rPr>
              <a:t>Note: New legal ground can be taken at any stage</a:t>
            </a:r>
          </a:p>
          <a:p>
            <a:pPr algn="just">
              <a:buClr>
                <a:srgbClr val="FF0000"/>
              </a:buClr>
              <a:buSzPct val="100000"/>
              <a:buFont typeface="Wingdings" panose="05000000000000000000" pitchFamily="2" charset="2"/>
              <a:buChar char="§"/>
            </a:pPr>
            <a:r>
              <a:rPr lang="en-US" sz="2400" b="1" dirty="0">
                <a:solidFill>
                  <a:schemeClr val="tx1"/>
                </a:solidFill>
                <a:latin typeface="Book Antiqua" panose="02040602050305030304" pitchFamily="18" charset="0"/>
                <a:cs typeface="Calibri" panose="020F0502020204030204" pitchFamily="34" charset="0"/>
              </a:rPr>
              <a:t>Additional evidence before Appellate Authority [Rule 112]: </a:t>
            </a:r>
          </a:p>
          <a:p>
            <a:pPr marL="540544" indent="0" algn="just">
              <a:buClr>
                <a:srgbClr val="FF0000"/>
              </a:buClr>
              <a:buSzPct val="100000"/>
              <a:buFont typeface="Wingdings" panose="05000000000000000000" pitchFamily="2" charset="2"/>
              <a:buChar char="ü"/>
            </a:pPr>
            <a:r>
              <a:rPr lang="en-US" sz="2400" dirty="0">
                <a:solidFill>
                  <a:schemeClr val="tx1"/>
                </a:solidFill>
                <a:latin typeface="Book Antiqua" panose="02040602050305030304" pitchFamily="18" charset="0"/>
                <a:cs typeface="Calibri" panose="020F0502020204030204" pitchFamily="34" charset="0"/>
              </a:rPr>
              <a:t>Adjudicating/ Appellate Authority refused to admit </a:t>
            </a:r>
          </a:p>
          <a:p>
            <a:pPr marL="540544" indent="0" algn="just">
              <a:buClr>
                <a:srgbClr val="FF0000"/>
              </a:buClr>
              <a:buSzPct val="100000"/>
              <a:buFont typeface="Wingdings" panose="05000000000000000000" pitchFamily="2" charset="2"/>
              <a:buChar char="ü"/>
            </a:pPr>
            <a:r>
              <a:rPr lang="en-US" sz="2400" dirty="0">
                <a:solidFill>
                  <a:schemeClr val="tx1"/>
                </a:solidFill>
                <a:latin typeface="Book Antiqua" panose="02040602050305030304" pitchFamily="18" charset="0"/>
                <a:cs typeface="Calibri" panose="020F0502020204030204" pitchFamily="34" charset="0"/>
              </a:rPr>
              <a:t>Applicant was prevented by sufficient cause</a:t>
            </a:r>
          </a:p>
          <a:p>
            <a:pPr marL="540544" indent="0" algn="just">
              <a:buClr>
                <a:srgbClr val="FF0000"/>
              </a:buClr>
              <a:buSzPct val="100000"/>
              <a:buFont typeface="Wingdings" panose="05000000000000000000" pitchFamily="2" charset="2"/>
              <a:buChar char="ü"/>
            </a:pPr>
            <a:r>
              <a:rPr lang="en-US" sz="2400" dirty="0">
                <a:solidFill>
                  <a:schemeClr val="tx1"/>
                </a:solidFill>
                <a:latin typeface="Book Antiqua" panose="02040602050305030304" pitchFamily="18" charset="0"/>
                <a:cs typeface="Calibri" panose="020F0502020204030204" pitchFamily="34" charset="0"/>
              </a:rPr>
              <a:t>Order passed without giving an opportunity of being heard </a:t>
            </a:r>
          </a:p>
          <a:p>
            <a:pPr marL="540544" indent="0" algn="just">
              <a:buClr>
                <a:srgbClr val="FF0000"/>
              </a:buClr>
              <a:buSzPct val="100000"/>
              <a:buFont typeface="Wingdings" panose="05000000000000000000" pitchFamily="2" charset="2"/>
              <a:buChar char="ü"/>
            </a:pPr>
            <a:r>
              <a:rPr lang="en-US" sz="2400" dirty="0">
                <a:solidFill>
                  <a:schemeClr val="tx1"/>
                </a:solidFill>
                <a:latin typeface="Book Antiqua" panose="02040602050305030304" pitchFamily="18" charset="0"/>
                <a:cs typeface="Calibri" panose="020F0502020204030204" pitchFamily="34" charset="0"/>
              </a:rPr>
              <a:t>Reasons to be recorded in writing </a:t>
            </a:r>
          </a:p>
          <a:p>
            <a:pPr marL="540544" indent="0" algn="just">
              <a:buClr>
                <a:srgbClr val="FF0000"/>
              </a:buClr>
              <a:buSzPct val="100000"/>
              <a:buFont typeface="Wingdings" panose="05000000000000000000" pitchFamily="2" charset="2"/>
              <a:buChar char="ü"/>
            </a:pPr>
            <a:r>
              <a:rPr lang="en-US" sz="2400" dirty="0">
                <a:solidFill>
                  <a:schemeClr val="tx1"/>
                </a:solidFill>
                <a:latin typeface="Book Antiqua" panose="02040602050305030304" pitchFamily="18" charset="0"/>
                <a:cs typeface="Calibri" panose="020F0502020204030204" pitchFamily="34" charset="0"/>
              </a:rPr>
              <a:t>Can </a:t>
            </a:r>
            <a:r>
              <a:rPr lang="en-US" sz="2400" dirty="0" err="1">
                <a:solidFill>
                  <a:schemeClr val="tx1"/>
                </a:solidFill>
                <a:latin typeface="Book Antiqua" panose="02040602050305030304" pitchFamily="18" charset="0"/>
                <a:cs typeface="Calibri" panose="020F0502020204030204" pitchFamily="34" charset="0"/>
              </a:rPr>
              <a:t>suo</a:t>
            </a:r>
            <a:r>
              <a:rPr lang="en-US" sz="2400" dirty="0">
                <a:solidFill>
                  <a:schemeClr val="tx1"/>
                </a:solidFill>
                <a:latin typeface="Book Antiqua" panose="02040602050305030304" pitchFamily="18" charset="0"/>
                <a:cs typeface="Calibri" panose="020F0502020204030204" pitchFamily="34" charset="0"/>
              </a:rPr>
              <a:t> moto call for evidence </a:t>
            </a:r>
          </a:p>
          <a:p>
            <a:pPr marL="0" indent="0" algn="just">
              <a:buNone/>
            </a:pPr>
            <a:endParaRPr lang="en-US" sz="2100"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32D2FDA-807C-4054-AF9A-CFE503FFEECC}"/>
              </a:ext>
            </a:extLst>
          </p:cNvPr>
          <p:cNvSpPr txBox="1"/>
          <p:nvPr/>
        </p:nvSpPr>
        <p:spPr>
          <a:xfrm>
            <a:off x="-1" y="35364"/>
            <a:ext cx="9143999" cy="1015663"/>
          </a:xfrm>
          <a:prstGeom prst="rect">
            <a:avLst/>
          </a:prstGeom>
          <a:noFill/>
        </p:spPr>
        <p:txBody>
          <a:bodyPr wrap="square" rtlCol="0">
            <a:spAutoFit/>
          </a:bodyPr>
          <a:lstStyle/>
          <a:p>
            <a:r>
              <a:rPr lang="en-US" sz="3000" b="1" dirty="0">
                <a:latin typeface="Book Antiqua" panose="02040602050305030304" pitchFamily="18" charset="0"/>
                <a:cs typeface="Calibri" panose="020F0502020204030204" pitchFamily="34" charset="0"/>
              </a:rPr>
              <a:t>Drafting an Appeal – Additional Grounds of Appeal:</a:t>
            </a:r>
          </a:p>
        </p:txBody>
      </p:sp>
    </p:spTree>
    <p:extLst>
      <p:ext uri="{BB962C8B-B14F-4D97-AF65-F5344CB8AC3E}">
        <p14:creationId xmlns:p14="http://schemas.microsoft.com/office/powerpoint/2010/main" val="27780414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57</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1191275"/>
            <a:ext cx="9144000" cy="5268512"/>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Ø"/>
            </a:pPr>
            <a:r>
              <a:rPr lang="en-US" sz="2000" b="1" u="sng" dirty="0">
                <a:solidFill>
                  <a:schemeClr val="tx1"/>
                </a:solidFill>
                <a:latin typeface="Book Antiqua" panose="02040602050305030304" pitchFamily="18" charset="0"/>
                <a:cs typeface="Calibri" panose="020F0502020204030204" pitchFamily="34" charset="0"/>
              </a:rPr>
              <a:t>Law relating to ‘Additional Grounds’ Jute Corporation of India vs CIT – 1991 (51) ELT 176 (SC)</a:t>
            </a:r>
          </a:p>
          <a:p>
            <a:pPr marL="0" indent="0" algn="just">
              <a:buNone/>
            </a:pPr>
            <a:r>
              <a:rPr lang="en-US" sz="2200" dirty="0">
                <a:solidFill>
                  <a:schemeClr val="tx1"/>
                </a:solidFill>
                <a:latin typeface="Book Antiqua" panose="02040602050305030304" pitchFamily="18" charset="0"/>
                <a:cs typeface="Calibri" panose="020F0502020204030204" pitchFamily="34" charset="0"/>
              </a:rPr>
              <a:t>“There may be several factors justifying the raising of such new plea in appeal, and each case has to be considered on its own facts. If the Appellate </a:t>
            </a:r>
            <a:r>
              <a:rPr lang="en-US" sz="2200" dirty="0" err="1">
                <a:solidFill>
                  <a:schemeClr val="tx1"/>
                </a:solidFill>
                <a:latin typeface="Book Antiqua" panose="02040602050305030304" pitchFamily="18" charset="0"/>
                <a:cs typeface="Calibri" panose="020F0502020204030204" pitchFamily="34" charset="0"/>
              </a:rPr>
              <a:t>Asstt</a:t>
            </a:r>
            <a:r>
              <a:rPr lang="en-US" sz="2200" dirty="0">
                <a:solidFill>
                  <a:schemeClr val="tx1"/>
                </a:solidFill>
                <a:latin typeface="Book Antiqua" panose="02040602050305030304" pitchFamily="18" charset="0"/>
                <a:cs typeface="Calibri" panose="020F0502020204030204" pitchFamily="34" charset="0"/>
              </a:rPr>
              <a:t>. Commissioner is satisfied he would be acting within his jurisdiction in considering the question so raised in all its aspects. Of course, </a:t>
            </a:r>
            <a:r>
              <a:rPr lang="en-US" sz="2200" b="1" dirty="0">
                <a:solidFill>
                  <a:schemeClr val="tx1"/>
                </a:solidFill>
                <a:latin typeface="Book Antiqua" panose="02040602050305030304" pitchFamily="18" charset="0"/>
                <a:cs typeface="Calibri" panose="020F0502020204030204" pitchFamily="34" charset="0"/>
              </a:rPr>
              <a:t>while permitting the assessee to raise an additional ground, the Appellate Assistant Commissioner should exercise his discretion in accordance with law and reason.</a:t>
            </a:r>
            <a:r>
              <a:rPr lang="en-US" sz="2200" dirty="0">
                <a:solidFill>
                  <a:schemeClr val="tx1"/>
                </a:solidFill>
                <a:latin typeface="Book Antiqua" panose="02040602050305030304" pitchFamily="18" charset="0"/>
                <a:cs typeface="Calibri" panose="020F0502020204030204" pitchFamily="34" charset="0"/>
              </a:rPr>
              <a:t> He must be satisfied that the ground raised was bona fide and that the same could not have been raised earlier for good reasons. </a:t>
            </a:r>
            <a:r>
              <a:rPr lang="en-US" sz="2200" b="1" dirty="0">
                <a:solidFill>
                  <a:srgbClr val="C00000"/>
                </a:solidFill>
                <a:latin typeface="Book Antiqua" panose="02040602050305030304" pitchFamily="18" charset="0"/>
                <a:cs typeface="Calibri" panose="020F0502020204030204" pitchFamily="34" charset="0"/>
              </a:rPr>
              <a:t>The satisfaction of the Assistant Commissioner depends upon the facts and circumstances of each case and no rigid principles, or any hard and fast rule can be laid down for this purpose</a:t>
            </a:r>
          </a:p>
          <a:p>
            <a:pPr algn="just">
              <a:buClr>
                <a:schemeClr val="accent1"/>
              </a:buClr>
              <a:buSzPct val="80000"/>
              <a:buFont typeface="Wingdings" panose="05000000000000000000" pitchFamily="2" charset="2"/>
              <a:buChar char="Ø"/>
            </a:pPr>
            <a:endParaRPr lang="en-US" dirty="0">
              <a:solidFill>
                <a:schemeClr val="tx1"/>
              </a:solidFill>
              <a:latin typeface="Calibri" panose="020F0502020204030204" pitchFamily="34" charset="0"/>
              <a:cs typeface="Calibri" panose="020F0502020204030204" pitchFamily="34" charset="0"/>
            </a:endParaRPr>
          </a:p>
          <a:p>
            <a:pPr marL="0" indent="0" algn="just">
              <a:buNone/>
            </a:pPr>
            <a:endParaRPr lang="en-US" dirty="0">
              <a:solidFill>
                <a:schemeClr val="tx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25DFA240-4682-43AD-AFE1-6B9E41226DD0}"/>
              </a:ext>
            </a:extLst>
          </p:cNvPr>
          <p:cNvSpPr txBox="1"/>
          <p:nvPr/>
        </p:nvSpPr>
        <p:spPr>
          <a:xfrm>
            <a:off x="0" y="175611"/>
            <a:ext cx="9143999" cy="1077218"/>
          </a:xfrm>
          <a:prstGeom prst="rect">
            <a:avLst/>
          </a:prstGeom>
          <a:noFill/>
        </p:spPr>
        <p:txBody>
          <a:bodyPr wrap="square" rtlCol="0">
            <a:spAutoFit/>
          </a:bodyPr>
          <a:lstStyle/>
          <a:p>
            <a:r>
              <a:rPr lang="en-US" sz="3200" b="1" dirty="0">
                <a:latin typeface="Book Antiqua" panose="02040602050305030304" pitchFamily="18" charset="0"/>
                <a:cs typeface="Calibri" panose="020F0502020204030204" pitchFamily="34" charset="0"/>
              </a:rPr>
              <a:t>Drafting an Appeal – Additional Grounds of Appeal:</a:t>
            </a:r>
          </a:p>
        </p:txBody>
      </p:sp>
      <p:sp>
        <p:nvSpPr>
          <p:cNvPr id="5" name="Slide Number Placeholder 1">
            <a:extLst>
              <a:ext uri="{FF2B5EF4-FFF2-40B4-BE49-F238E27FC236}">
                <a16:creationId xmlns:a16="http://schemas.microsoft.com/office/drawing/2014/main" id="{B72BDE86-C4B9-4503-A146-C313BC3C9357}"/>
              </a:ext>
            </a:extLst>
          </p:cNvPr>
          <p:cNvSpPr txBox="1">
            <a:spLocks/>
          </p:cNvSpPr>
          <p:nvPr/>
        </p:nvSpPr>
        <p:spPr>
          <a:xfrm>
            <a:off x="7561719" y="5507804"/>
            <a:ext cx="1279663" cy="273844"/>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6F15528-21DE-4FAA-801E-634DDDAF4B2B}" type="slidenum">
              <a:rPr lang="en-US" sz="900"/>
              <a:pPr/>
              <a:t>57</a:t>
            </a:fld>
            <a:endParaRPr lang="en-US" sz="900"/>
          </a:p>
        </p:txBody>
      </p:sp>
    </p:spTree>
    <p:extLst>
      <p:ext uri="{BB962C8B-B14F-4D97-AF65-F5344CB8AC3E}">
        <p14:creationId xmlns:p14="http://schemas.microsoft.com/office/powerpoint/2010/main" val="40174906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2399" y="36490"/>
            <a:ext cx="8915401" cy="457200"/>
          </a:xfrm>
          <a:prstGeom prst="rect">
            <a:avLst/>
          </a:prstGeom>
          <a:noFill/>
        </p:spPr>
        <p:txBody>
          <a:bodyPr>
            <a:noAutofit/>
          </a:bodyPr>
          <a:lstStyle/>
          <a:p>
            <a:pPr defTabSz="342884">
              <a:spcBef>
                <a:spcPct val="0"/>
              </a:spcBef>
              <a:defRPr/>
            </a:pPr>
            <a:r>
              <a:rPr lang="en-US" sz="2800" b="1" dirty="0">
                <a:latin typeface="Book Antiqua" panose="02040602050305030304" pitchFamily="18" charset="0"/>
                <a:ea typeface="+mj-ea"/>
                <a:cs typeface="Calibri" panose="020F0502020204030204" pitchFamily="34" charset="0"/>
              </a:rPr>
              <a:t>Memorandum of Cross Objection(MOCO) - Concept</a:t>
            </a:r>
          </a:p>
          <a:p>
            <a:pPr defTabSz="342884">
              <a:spcBef>
                <a:spcPct val="0"/>
              </a:spcBef>
              <a:defRPr/>
            </a:pPr>
            <a:endParaRPr lang="en-US" sz="2800" b="1" dirty="0">
              <a:latin typeface="Calibri" panose="020F0502020204030204" pitchFamily="34" charset="0"/>
              <a:ea typeface="+mj-ea"/>
              <a:cs typeface="Calibri" panose="020F0502020204030204" pitchFamily="34" charset="0"/>
            </a:endParaRP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58</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609600"/>
            <a:ext cx="9143999" cy="57150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Ø"/>
            </a:pPr>
            <a:r>
              <a:rPr lang="en-US" sz="2000" b="1" dirty="0">
                <a:solidFill>
                  <a:schemeClr val="tx1"/>
                </a:solidFill>
                <a:latin typeface="Book Antiqua" panose="02040602050305030304" pitchFamily="18" charset="0"/>
                <a:cs typeface="Calibri" panose="020F0502020204030204" pitchFamily="34" charset="0"/>
              </a:rPr>
              <a:t>Party against whom an appeal is filed may file MOCO u/s 112(5) of CGST Act.</a:t>
            </a:r>
          </a:p>
          <a:p>
            <a:pPr algn="just">
              <a:buClr>
                <a:srgbClr val="FF0000"/>
              </a:buClr>
              <a:buSzPct val="100000"/>
              <a:buFont typeface="Wingdings" panose="05000000000000000000" pitchFamily="2" charset="2"/>
              <a:buChar char="Ø"/>
            </a:pPr>
            <a:r>
              <a:rPr lang="en-US" sz="2000" dirty="0">
                <a:solidFill>
                  <a:schemeClr val="tx1"/>
                </a:solidFill>
                <a:latin typeface="Book Antiqua" panose="02040602050305030304" pitchFamily="18" charset="0"/>
                <a:cs typeface="Calibri" panose="020F0502020204030204" pitchFamily="34" charset="0"/>
              </a:rPr>
              <a:t>In </a:t>
            </a:r>
            <a:r>
              <a:rPr lang="en-US" sz="2000" b="1" u="sng" dirty="0">
                <a:solidFill>
                  <a:schemeClr val="tx1"/>
                </a:solidFill>
                <a:latin typeface="Book Antiqua" panose="02040602050305030304" pitchFamily="18" charset="0"/>
                <a:cs typeface="Calibri" panose="020F0502020204030204" pitchFamily="34" charset="0"/>
              </a:rPr>
              <a:t>State of Tamil Nadu vs. TVL Jeevan Lal Ltd. reported as 1997(91) E.L.T. 268(S.C.)</a:t>
            </a:r>
            <a:r>
              <a:rPr lang="en-US" sz="2000" b="1" dirty="0">
                <a:solidFill>
                  <a:schemeClr val="tx1"/>
                </a:solidFill>
                <a:latin typeface="Book Antiqua" panose="02040602050305030304" pitchFamily="18" charset="0"/>
                <a:cs typeface="Calibri" panose="020F0502020204030204" pitchFamily="34" charset="0"/>
              </a:rPr>
              <a:t>-</a:t>
            </a:r>
            <a:r>
              <a:rPr lang="en-US" sz="2000" dirty="0">
                <a:solidFill>
                  <a:schemeClr val="tx1"/>
                </a:solidFill>
                <a:latin typeface="Book Antiqua" panose="02040602050305030304" pitchFamily="18" charset="0"/>
                <a:cs typeface="Calibri" panose="020F0502020204030204" pitchFamily="34" charset="0"/>
              </a:rPr>
              <a:t>Hon’ble Supreme Court has, inter alia, held that </a:t>
            </a:r>
            <a:r>
              <a:rPr lang="en-US" sz="2000" b="1" dirty="0">
                <a:solidFill>
                  <a:srgbClr val="C00000"/>
                </a:solidFill>
                <a:latin typeface="Book Antiqua" panose="02040602050305030304" pitchFamily="18" charset="0"/>
                <a:cs typeface="Calibri" panose="020F0502020204030204" pitchFamily="34" charset="0"/>
              </a:rPr>
              <a:t>if one party files appeal against part of the order which is against him, other party can file cross objections in respect of part of order which is against him, as the entire order comes within the purview of Appellate Authority.</a:t>
            </a:r>
          </a:p>
          <a:p>
            <a:pPr algn="just">
              <a:buClr>
                <a:srgbClr val="FF0000"/>
              </a:buClr>
              <a:buSzPct val="100000"/>
              <a:buFont typeface="Wingdings" panose="05000000000000000000" pitchFamily="2" charset="2"/>
              <a:buChar char="Ø"/>
            </a:pPr>
            <a:r>
              <a:rPr lang="en-US" sz="2000" dirty="0">
                <a:solidFill>
                  <a:schemeClr val="tx1"/>
                </a:solidFill>
                <a:latin typeface="Book Antiqua" panose="02040602050305030304" pitchFamily="18" charset="0"/>
                <a:cs typeface="Calibri" panose="020F0502020204030204" pitchFamily="34" charset="0"/>
              </a:rPr>
              <a:t>In </a:t>
            </a:r>
            <a:r>
              <a:rPr lang="en-US" sz="2000" b="1" u="sng" dirty="0">
                <a:solidFill>
                  <a:schemeClr val="tx1"/>
                </a:solidFill>
                <a:latin typeface="Book Antiqua" panose="02040602050305030304" pitchFamily="18" charset="0"/>
                <a:cs typeface="Calibri" panose="020F0502020204030204" pitchFamily="34" charset="0"/>
              </a:rPr>
              <a:t>CCE vs. Godrej &amp; Boyce Mfg. Co. Ltd. reported as (2009) 233 E.L.T. 446 (Bom. HC DB)</a:t>
            </a:r>
            <a:r>
              <a:rPr lang="en-US" sz="2000" dirty="0">
                <a:solidFill>
                  <a:schemeClr val="tx1"/>
                </a:solidFill>
                <a:latin typeface="Book Antiqua" panose="02040602050305030304" pitchFamily="18" charset="0"/>
                <a:cs typeface="Calibri" panose="020F0502020204030204" pitchFamily="34" charset="0"/>
              </a:rPr>
              <a:t>, it was inter alia held that even if appeal was not filed, cross objection can be filed. </a:t>
            </a:r>
            <a:r>
              <a:rPr lang="en-US" sz="2000" b="1" dirty="0">
                <a:solidFill>
                  <a:srgbClr val="C00000"/>
                </a:solidFill>
                <a:latin typeface="Book Antiqua" panose="02040602050305030304" pitchFamily="18" charset="0"/>
                <a:cs typeface="Calibri" panose="020F0502020204030204" pitchFamily="34" charset="0"/>
              </a:rPr>
              <a:t>Cross objection is treatable as appeal against that part of order only against which no appeal has been preferred.</a:t>
            </a:r>
          </a:p>
          <a:p>
            <a:pPr algn="just">
              <a:buClr>
                <a:srgbClr val="FF0000"/>
              </a:buClr>
              <a:buSzPct val="100000"/>
              <a:buFont typeface="Wingdings" panose="05000000000000000000" pitchFamily="2" charset="2"/>
              <a:buChar char="Ø"/>
            </a:pPr>
            <a:r>
              <a:rPr lang="en-US" sz="2000" dirty="0">
                <a:solidFill>
                  <a:schemeClr val="tx1"/>
                </a:solidFill>
                <a:latin typeface="Book Antiqua" panose="02040602050305030304" pitchFamily="18" charset="0"/>
                <a:cs typeface="Calibri" panose="020F0502020204030204" pitchFamily="34" charset="0"/>
              </a:rPr>
              <a:t>MOCO should be  filed within 45 days of receiving the notice that appeal has been filed.</a:t>
            </a:r>
          </a:p>
          <a:p>
            <a:pPr algn="just">
              <a:buClr>
                <a:srgbClr val="FF0000"/>
              </a:buClr>
              <a:buSzPct val="100000"/>
              <a:buFont typeface="Wingdings" panose="05000000000000000000" pitchFamily="2" charset="2"/>
              <a:buChar char="Ø"/>
            </a:pPr>
            <a:r>
              <a:rPr lang="en-US" sz="2000" dirty="0">
                <a:solidFill>
                  <a:schemeClr val="tx1"/>
                </a:solidFill>
                <a:latin typeface="Book Antiqua" panose="02040602050305030304" pitchFamily="18" charset="0"/>
                <a:cs typeface="Calibri" panose="020F0502020204030204" pitchFamily="34" charset="0"/>
              </a:rPr>
              <a:t>GSTAT can condone the delay for a maximum period up to 45 days on the sufficient cause.</a:t>
            </a:r>
          </a:p>
        </p:txBody>
      </p:sp>
    </p:spTree>
    <p:extLst>
      <p:ext uri="{BB962C8B-B14F-4D97-AF65-F5344CB8AC3E}">
        <p14:creationId xmlns:p14="http://schemas.microsoft.com/office/powerpoint/2010/main" val="13491472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59</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12879" y="774920"/>
            <a:ext cx="9131121" cy="5684866"/>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marR="483870" indent="0" algn="just">
              <a:lnSpc>
                <a:spcPct val="95000"/>
              </a:lnSpc>
              <a:spcBef>
                <a:spcPts val="1129"/>
              </a:spcBef>
              <a:buClr>
                <a:srgbClr val="FF6034"/>
              </a:buClr>
              <a:buSzPts val="2400"/>
              <a:buNone/>
              <a:tabLst>
                <a:tab pos="666274" algn="l"/>
                <a:tab pos="666750" algn="l"/>
              </a:tabLst>
            </a:pP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The </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Doctrine of Merger</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 can be better understood from the following observations of the </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Supreme</a:t>
            </a:r>
            <a:r>
              <a:rPr lang="en-US" sz="2400" b="1" spc="143"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Court</a:t>
            </a:r>
            <a:r>
              <a:rPr lang="en-US" sz="2400" b="1" spc="143"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in</a:t>
            </a:r>
            <a:r>
              <a:rPr lang="en-US" sz="2400" spc="135"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a</a:t>
            </a:r>
            <a:r>
              <a:rPr lang="en-US" sz="2400" spc="135"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landmark</a:t>
            </a:r>
            <a:r>
              <a:rPr lang="en-US" sz="2400" spc="143"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decis</a:t>
            </a:r>
            <a:r>
              <a:rPr lang="en-US" sz="2400" u="sng" dirty="0">
                <a:solidFill>
                  <a:schemeClr val="tx1"/>
                </a:solidFill>
                <a:latin typeface="Book Antiqua" panose="02040602050305030304" pitchFamily="18" charset="0"/>
                <a:ea typeface="Georgia" panose="02040502050405020303" pitchFamily="18" charset="0"/>
                <a:cs typeface="Calibri" panose="020F0502020204030204" pitchFamily="34" charset="0"/>
              </a:rPr>
              <a:t>ion</a:t>
            </a:r>
            <a:r>
              <a:rPr lang="en-US" sz="2400" u="sng" spc="146"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u="sng" dirty="0">
                <a:solidFill>
                  <a:schemeClr val="tx1"/>
                </a:solidFill>
                <a:latin typeface="Book Antiqua" panose="02040602050305030304" pitchFamily="18" charset="0"/>
                <a:ea typeface="Georgia" panose="02040502050405020303" pitchFamily="18" charset="0"/>
                <a:cs typeface="Calibri" panose="020F0502020204030204" pitchFamily="34" charset="0"/>
              </a:rPr>
              <a:t>in</a:t>
            </a:r>
            <a:r>
              <a:rPr lang="en-US" sz="2400" u="sng" spc="150"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u="sng" dirty="0">
                <a:solidFill>
                  <a:schemeClr val="tx1"/>
                </a:solidFill>
                <a:latin typeface="Book Antiqua" panose="02040602050305030304" pitchFamily="18" charset="0"/>
                <a:ea typeface="Georgia" panose="02040502050405020303" pitchFamily="18" charset="0"/>
                <a:cs typeface="Calibri" panose="020F0502020204030204" pitchFamily="34" charset="0"/>
              </a:rPr>
              <a:t>the</a:t>
            </a:r>
            <a:r>
              <a:rPr lang="en-US" sz="2400" u="sng" spc="135"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u="sng" dirty="0">
                <a:solidFill>
                  <a:schemeClr val="tx1"/>
                </a:solidFill>
                <a:latin typeface="Book Antiqua" panose="02040602050305030304" pitchFamily="18" charset="0"/>
                <a:ea typeface="Georgia" panose="02040502050405020303" pitchFamily="18" charset="0"/>
                <a:cs typeface="Calibri" panose="020F0502020204030204" pitchFamily="34" charset="0"/>
              </a:rPr>
              <a:t>case</a:t>
            </a:r>
            <a:r>
              <a:rPr lang="en-US" sz="2400" u="sng" spc="139" dirty="0">
                <a:solidFill>
                  <a:schemeClr val="tx1"/>
                </a:solidFill>
                <a:uFill>
                  <a:solidFill>
                    <a:srgbClr val="FFFF00"/>
                  </a:solidFill>
                </a:uFill>
                <a:latin typeface="Book Antiqua" panose="02040602050305030304" pitchFamily="18" charset="0"/>
                <a:ea typeface="Georgia" panose="02040502050405020303" pitchFamily="18" charset="0"/>
                <a:cs typeface="Calibri" panose="020F0502020204030204" pitchFamily="34" charset="0"/>
              </a:rPr>
              <a:t> </a:t>
            </a:r>
            <a:r>
              <a:rPr lang="en-US" sz="2400" b="1" i="1" u="sng" dirty="0">
                <a:solidFill>
                  <a:schemeClr val="tx1"/>
                </a:solidFill>
                <a:uFill>
                  <a:solidFill>
                    <a:srgbClr val="FFFF00"/>
                  </a:solidFill>
                </a:uFill>
                <a:latin typeface="Book Antiqua" panose="02040602050305030304" pitchFamily="18" charset="0"/>
                <a:ea typeface="Georgia" panose="02040502050405020303" pitchFamily="18" charset="0"/>
                <a:cs typeface="Calibri" panose="020F0502020204030204" pitchFamily="34" charset="0"/>
              </a:rPr>
              <a:t>Kunhayammed</a:t>
            </a:r>
            <a:r>
              <a:rPr lang="en-US" sz="2400" b="1" i="1" u="sng" spc="154" dirty="0">
                <a:solidFill>
                  <a:schemeClr val="tx1"/>
                </a:solidFill>
                <a:uFill>
                  <a:solidFill>
                    <a:srgbClr val="FFFF00"/>
                  </a:solidFill>
                </a:uFill>
                <a:latin typeface="Book Antiqua" panose="02040602050305030304" pitchFamily="18" charset="0"/>
                <a:ea typeface="Georgia" panose="02040502050405020303" pitchFamily="18" charset="0"/>
                <a:cs typeface="Calibri" panose="020F0502020204030204" pitchFamily="34" charset="0"/>
              </a:rPr>
              <a:t> </a:t>
            </a:r>
            <a:r>
              <a:rPr lang="en-US" sz="2400" b="1" i="1" u="sng" dirty="0">
                <a:solidFill>
                  <a:schemeClr val="tx1"/>
                </a:solidFill>
                <a:uFill>
                  <a:solidFill>
                    <a:srgbClr val="FFFF00"/>
                  </a:solidFill>
                </a:uFill>
                <a:latin typeface="Book Antiqua" panose="02040602050305030304" pitchFamily="18" charset="0"/>
                <a:ea typeface="Georgia" panose="02040502050405020303" pitchFamily="18" charset="0"/>
                <a:cs typeface="Calibri" panose="020F0502020204030204" pitchFamily="34" charset="0"/>
              </a:rPr>
              <a:t>v.</a:t>
            </a:r>
            <a:r>
              <a:rPr lang="en-US" sz="2400" b="1" i="1" u="sng" spc="135" dirty="0">
                <a:solidFill>
                  <a:schemeClr val="tx1"/>
                </a:solidFill>
                <a:uFill>
                  <a:solidFill>
                    <a:srgbClr val="FFFF00"/>
                  </a:solidFill>
                </a:uFill>
                <a:latin typeface="Book Antiqua" panose="02040602050305030304" pitchFamily="18" charset="0"/>
                <a:ea typeface="Georgia" panose="02040502050405020303" pitchFamily="18" charset="0"/>
                <a:cs typeface="Calibri" panose="020F0502020204030204" pitchFamily="34" charset="0"/>
              </a:rPr>
              <a:t> </a:t>
            </a:r>
            <a:r>
              <a:rPr lang="en-US" sz="2400" b="1" i="1" u="sng" dirty="0">
                <a:solidFill>
                  <a:schemeClr val="tx1"/>
                </a:solidFill>
                <a:uFill>
                  <a:solidFill>
                    <a:srgbClr val="FFFF00"/>
                  </a:solidFill>
                </a:uFill>
                <a:latin typeface="Book Antiqua" panose="02040602050305030304" pitchFamily="18" charset="0"/>
                <a:ea typeface="Georgia" panose="02040502050405020303" pitchFamily="18" charset="0"/>
                <a:cs typeface="Calibri" panose="020F0502020204030204" pitchFamily="34" charset="0"/>
              </a:rPr>
              <a:t>State</a:t>
            </a:r>
            <a:r>
              <a:rPr lang="en-US" sz="2400" b="1" i="1" u="sng" spc="135" dirty="0">
                <a:solidFill>
                  <a:schemeClr val="tx1"/>
                </a:solidFill>
                <a:uFill>
                  <a:solidFill>
                    <a:srgbClr val="FFFF00"/>
                  </a:solidFill>
                </a:uFill>
                <a:latin typeface="Book Antiqua" panose="02040602050305030304" pitchFamily="18" charset="0"/>
                <a:ea typeface="Georgia" panose="02040502050405020303" pitchFamily="18" charset="0"/>
                <a:cs typeface="Calibri" panose="020F0502020204030204" pitchFamily="34" charset="0"/>
              </a:rPr>
              <a:t> </a:t>
            </a:r>
            <a:r>
              <a:rPr lang="en-US" sz="2400" b="1" i="1" u="sng" dirty="0">
                <a:solidFill>
                  <a:schemeClr val="tx1"/>
                </a:solidFill>
                <a:uFill>
                  <a:solidFill>
                    <a:srgbClr val="FFFF00"/>
                  </a:solidFill>
                </a:uFill>
                <a:latin typeface="Book Antiqua" panose="02040602050305030304" pitchFamily="18" charset="0"/>
                <a:ea typeface="Georgia" panose="02040502050405020303" pitchFamily="18" charset="0"/>
                <a:cs typeface="Calibri" panose="020F0502020204030204" pitchFamily="34" charset="0"/>
              </a:rPr>
              <a:t>of</a:t>
            </a:r>
            <a:r>
              <a:rPr lang="en-US" sz="2400" b="1" i="1" u="sng" spc="139" dirty="0">
                <a:solidFill>
                  <a:schemeClr val="tx1"/>
                </a:solidFill>
                <a:uFill>
                  <a:solidFill>
                    <a:srgbClr val="FFFF00"/>
                  </a:solidFill>
                </a:uFill>
                <a:latin typeface="Book Antiqua" panose="02040602050305030304" pitchFamily="18" charset="0"/>
                <a:ea typeface="Georgia" panose="02040502050405020303" pitchFamily="18" charset="0"/>
                <a:cs typeface="Calibri" panose="020F0502020204030204" pitchFamily="34" charset="0"/>
              </a:rPr>
              <a:t> </a:t>
            </a:r>
            <a:r>
              <a:rPr lang="en-US" sz="2400" b="1" i="1" u="sng" dirty="0">
                <a:solidFill>
                  <a:schemeClr val="tx1"/>
                </a:solidFill>
                <a:uFill>
                  <a:solidFill>
                    <a:srgbClr val="FFFF00"/>
                  </a:solidFill>
                </a:uFill>
                <a:latin typeface="Book Antiqua" panose="02040602050305030304" pitchFamily="18" charset="0"/>
                <a:ea typeface="Georgia" panose="02040502050405020303" pitchFamily="18" charset="0"/>
                <a:cs typeface="Calibri" panose="020F0502020204030204" pitchFamily="34" charset="0"/>
              </a:rPr>
              <a:t>Kerala</a:t>
            </a:r>
            <a:r>
              <a:rPr lang="en-IN" sz="2400" b="1" i="1" u="sng"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b="1" u="sng" spc="-274" dirty="0">
                <a:solidFill>
                  <a:schemeClr val="tx1"/>
                </a:solidFill>
                <a:uFill>
                  <a:solidFill>
                    <a:srgbClr val="FFFF00"/>
                  </a:solidFill>
                </a:uFill>
                <a:latin typeface="Book Antiqua" panose="02040602050305030304" pitchFamily="18" charset="0"/>
                <a:ea typeface="Georgia" panose="02040502050405020303" pitchFamily="18" charset="0"/>
                <a:cs typeface="Calibri" panose="020F0502020204030204" pitchFamily="34" charset="0"/>
              </a:rPr>
              <a:t> </a:t>
            </a:r>
            <a:r>
              <a:rPr lang="en-US" sz="2400" b="1" i="1" u="sng" dirty="0">
                <a:solidFill>
                  <a:schemeClr val="tx1"/>
                </a:solidFill>
                <a:uFill>
                  <a:solidFill>
                    <a:srgbClr val="FFFF00"/>
                  </a:solidFill>
                </a:uFill>
                <a:latin typeface="Book Antiqua" panose="02040602050305030304" pitchFamily="18" charset="0"/>
                <a:ea typeface="Georgia" panose="02040502050405020303" pitchFamily="18" charset="0"/>
                <a:cs typeface="Calibri" panose="020F0502020204030204" pitchFamily="34" charset="0"/>
              </a:rPr>
              <a:t>(2000) 113 Taxman 470 (SC).</a:t>
            </a:r>
          </a:p>
          <a:p>
            <a:pPr marL="0" marR="483870" indent="0" algn="just">
              <a:lnSpc>
                <a:spcPct val="95000"/>
              </a:lnSpc>
              <a:spcBef>
                <a:spcPts val="1129"/>
              </a:spcBef>
              <a:buClr>
                <a:srgbClr val="FF6034"/>
              </a:buClr>
              <a:buSzPts val="2400"/>
              <a:buNone/>
              <a:tabLst>
                <a:tab pos="666274" algn="l"/>
                <a:tab pos="666750" algn="l"/>
              </a:tabLst>
            </a:pP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Where</a:t>
            </a:r>
            <a:r>
              <a:rPr lang="en-US" sz="2400" spc="45"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an</a:t>
            </a:r>
            <a:r>
              <a:rPr lang="en-US" sz="2400" spc="60"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appeal</a:t>
            </a:r>
            <a:r>
              <a:rPr lang="en-US" sz="2400" spc="53"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or</a:t>
            </a:r>
            <a:r>
              <a:rPr lang="en-US" sz="2400" spc="53"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revision</a:t>
            </a:r>
            <a:r>
              <a:rPr lang="en-US" sz="2400" spc="60"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is</a:t>
            </a:r>
            <a:r>
              <a:rPr lang="en-US" sz="2400" spc="60"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provided</a:t>
            </a:r>
            <a:r>
              <a:rPr lang="en-US" sz="2400" spc="56"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before</a:t>
            </a:r>
            <a:r>
              <a:rPr lang="en-US" sz="2400" spc="60"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a</a:t>
            </a:r>
            <a:r>
              <a:rPr lang="en-US" sz="2400" spc="56"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superior</a:t>
            </a:r>
            <a:r>
              <a:rPr lang="en-US" sz="2400" spc="60"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forum</a:t>
            </a:r>
            <a:r>
              <a:rPr lang="en-US" sz="2400" spc="64"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against</a:t>
            </a:r>
            <a:r>
              <a:rPr lang="en-US" sz="2400" spc="45"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an</a:t>
            </a:r>
            <a:r>
              <a:rPr lang="en-US" sz="2400" spc="49"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order, passed by a Court, Tribunal or any other authority and </a:t>
            </a:r>
            <a:r>
              <a:rPr lang="en-US" sz="2400" b="1" dirty="0">
                <a:solidFill>
                  <a:srgbClr val="C00000"/>
                </a:solidFill>
                <a:latin typeface="Book Antiqua" panose="02040602050305030304" pitchFamily="18" charset="0"/>
                <a:ea typeface="Georgia" panose="02040502050405020303" pitchFamily="18" charset="0"/>
                <a:cs typeface="Calibri" panose="020F0502020204030204" pitchFamily="34" charset="0"/>
              </a:rPr>
              <a:t>such superior forum modifies, reverses or affirms the decision put in issue before it, the decision by the subordinate forum merges with the decision by the superior forum and it is the latter which subsists, remains operative and is capable of enforcement in the eye</a:t>
            </a:r>
            <a:r>
              <a:rPr lang="en-IN" sz="2400" b="1" dirty="0">
                <a:solidFill>
                  <a:srgbClr val="C00000"/>
                </a:solidFill>
                <a:latin typeface="Book Antiqua" panose="02040602050305030304" pitchFamily="18" charset="0"/>
                <a:ea typeface="Georgia" panose="02040502050405020303" pitchFamily="18" charset="0"/>
                <a:cs typeface="Calibri" panose="020F0502020204030204" pitchFamily="34" charset="0"/>
              </a:rPr>
              <a:t> </a:t>
            </a:r>
            <a:r>
              <a:rPr lang="en-US" sz="2400" b="1" dirty="0">
                <a:solidFill>
                  <a:srgbClr val="C00000"/>
                </a:solidFill>
                <a:latin typeface="Book Antiqua" panose="02040602050305030304" pitchFamily="18" charset="0"/>
                <a:ea typeface="Georgia" panose="02040502050405020303" pitchFamily="18" charset="0"/>
                <a:cs typeface="Calibri" panose="020F0502020204030204" pitchFamily="34" charset="0"/>
              </a:rPr>
              <a:t>of law.</a:t>
            </a:r>
            <a:endParaRPr lang="en-IN" sz="2400" b="1" dirty="0">
              <a:solidFill>
                <a:srgbClr val="C00000"/>
              </a:solidFill>
              <a:latin typeface="Book Antiqua" panose="02040602050305030304" pitchFamily="18" charset="0"/>
              <a:ea typeface="Georgia" panose="02040502050405020303" pitchFamily="18" charset="0"/>
              <a:cs typeface="Calibri" panose="020F0502020204030204" pitchFamily="34" charset="0"/>
            </a:endParaRPr>
          </a:p>
          <a:p>
            <a:pPr marL="69056" marR="483870" indent="0" algn="just">
              <a:lnSpc>
                <a:spcPct val="105000"/>
              </a:lnSpc>
              <a:buClr>
                <a:srgbClr val="FF0000"/>
              </a:buClr>
              <a:buSzPct val="100000"/>
              <a:buNone/>
            </a:pP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The</a:t>
            </a:r>
            <a:r>
              <a:rPr lang="en-US" sz="2400" spc="98"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doctrine</a:t>
            </a:r>
            <a:r>
              <a:rPr lang="en-US" sz="2400" spc="113"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of</a:t>
            </a:r>
            <a:r>
              <a:rPr lang="en-US" sz="2400" spc="113"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merger</a:t>
            </a:r>
            <a:r>
              <a:rPr lang="en-US" sz="2400" spc="113"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is</a:t>
            </a:r>
            <a:r>
              <a:rPr lang="en-US" sz="2400" spc="116"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not</a:t>
            </a:r>
            <a:r>
              <a:rPr lang="en-US" sz="2400" spc="101"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a</a:t>
            </a:r>
            <a:r>
              <a:rPr lang="en-US" sz="2400" spc="113"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doctrine</a:t>
            </a:r>
            <a:r>
              <a:rPr lang="en-US" sz="2400" spc="101"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of</a:t>
            </a:r>
            <a:r>
              <a:rPr lang="en-US" sz="2400" spc="109"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universal</a:t>
            </a:r>
            <a:r>
              <a:rPr lang="en-US" sz="2400" spc="98"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or</a:t>
            </a:r>
            <a:r>
              <a:rPr lang="en-US" sz="2400" spc="105"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unlimited</a:t>
            </a:r>
            <a:r>
              <a:rPr lang="en-US" sz="2400" spc="113"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application.</a:t>
            </a:r>
            <a:r>
              <a:rPr lang="en-US" sz="2400" spc="101"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It</a:t>
            </a:r>
            <a:r>
              <a:rPr lang="en-IN"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will depend on the nature of jurisdiction exercised by the superior forum and the content or subject-matter of challenge.</a:t>
            </a:r>
            <a:endParaRPr lang="en-IN" sz="2400" dirty="0">
              <a:solidFill>
                <a:schemeClr val="tx1"/>
              </a:solidFill>
              <a:latin typeface="Book Antiqua" panose="02040602050305030304" pitchFamily="18" charset="0"/>
              <a:ea typeface="Georgia" panose="02040502050405020303" pitchFamily="18" charset="0"/>
              <a:cs typeface="Calibri" panose="020F0502020204030204" pitchFamily="34" charset="0"/>
            </a:endParaRPr>
          </a:p>
          <a:p>
            <a:pPr marL="0" indent="0" algn="just">
              <a:buNone/>
            </a:pPr>
            <a:endParaRPr lang="en-US" sz="1950"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32D2FDA-807C-4054-AF9A-CFE503FFEECC}"/>
              </a:ext>
            </a:extLst>
          </p:cNvPr>
          <p:cNvSpPr txBox="1"/>
          <p:nvPr/>
        </p:nvSpPr>
        <p:spPr>
          <a:xfrm>
            <a:off x="12879" y="128588"/>
            <a:ext cx="9131121" cy="646331"/>
          </a:xfrm>
          <a:prstGeom prst="rect">
            <a:avLst/>
          </a:prstGeom>
          <a:noFill/>
        </p:spPr>
        <p:txBody>
          <a:bodyPr wrap="square" rtlCol="0">
            <a:spAutoFit/>
          </a:bodyPr>
          <a:lstStyle/>
          <a:p>
            <a:r>
              <a:rPr lang="en-US" sz="3600" b="1" dirty="0">
                <a:latin typeface="Book Antiqua" panose="02040602050305030304" pitchFamily="18" charset="0"/>
                <a:cs typeface="Calibri" panose="020F0502020204030204" pitchFamily="34" charset="0"/>
              </a:rPr>
              <a:t>Drafting an Appeal – Doctrine of Merger </a:t>
            </a:r>
          </a:p>
        </p:txBody>
      </p:sp>
      <p:sp>
        <p:nvSpPr>
          <p:cNvPr id="8" name="Slide Number Placeholder 1">
            <a:extLst>
              <a:ext uri="{FF2B5EF4-FFF2-40B4-BE49-F238E27FC236}">
                <a16:creationId xmlns:a16="http://schemas.microsoft.com/office/drawing/2014/main" id="{841C37BF-058E-452C-948A-9462688A0285}"/>
              </a:ext>
            </a:extLst>
          </p:cNvPr>
          <p:cNvSpPr txBox="1">
            <a:spLocks/>
          </p:cNvSpPr>
          <p:nvPr/>
        </p:nvSpPr>
        <p:spPr>
          <a:xfrm>
            <a:off x="7554792" y="1067410"/>
            <a:ext cx="1279663" cy="273844"/>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6F15528-21DE-4FAA-801E-634DDDAF4B2B}" type="slidenum">
              <a:rPr lang="en-US" sz="900"/>
              <a:pPr/>
              <a:t>59</a:t>
            </a:fld>
            <a:endParaRPr lang="en-US" sz="900"/>
          </a:p>
        </p:txBody>
      </p:sp>
    </p:spTree>
    <p:extLst>
      <p:ext uri="{BB962C8B-B14F-4D97-AF65-F5344CB8AC3E}">
        <p14:creationId xmlns:p14="http://schemas.microsoft.com/office/powerpoint/2010/main" val="4224070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0391" y="22538"/>
            <a:ext cx="9144000" cy="541165"/>
          </a:xfrm>
          <a:prstGeom prst="rect">
            <a:avLst/>
          </a:prstGeom>
          <a:noFill/>
        </p:spPr>
        <p:txBody>
          <a:bodyPr>
            <a:noAutofit/>
          </a:bodyPr>
          <a:lstStyle/>
          <a:p>
            <a:pPr defTabSz="342884">
              <a:spcBef>
                <a:spcPct val="0"/>
              </a:spcBef>
              <a:defRPr/>
            </a:pPr>
            <a:r>
              <a:rPr lang="en-US" sz="2700" b="1" dirty="0">
                <a:latin typeface="Book Antiqua" panose="02040602050305030304" pitchFamily="18" charset="0"/>
                <a:ea typeface="+mj-ea"/>
                <a:cs typeface="Calibri" panose="020F0502020204030204" pitchFamily="34" charset="0"/>
              </a:rPr>
              <a:t>Right to Appeal – Nature of  </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6</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1073" y="609600"/>
            <a:ext cx="9133609" cy="56388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en-US" sz="2800" b="1" dirty="0">
                <a:solidFill>
                  <a:srgbClr val="FF0000"/>
                </a:solidFill>
                <a:latin typeface="Book Antiqua" panose="02040602050305030304" pitchFamily="18" charset="0"/>
                <a:cs typeface="Calibri" panose="020F0502020204030204" pitchFamily="34" charset="0"/>
              </a:rPr>
              <a:t>Right of appeal –Can it be claimed by implications?</a:t>
            </a:r>
            <a:r>
              <a:rPr lang="en-US" sz="2000" dirty="0">
                <a:solidFill>
                  <a:srgbClr val="000000"/>
                </a:solidFill>
                <a:latin typeface="Book Antiqua" panose="02040602050305030304" pitchFamily="18" charset="0"/>
                <a:cs typeface="Calibri" panose="020F0502020204030204" pitchFamily="34" charset="0"/>
              </a:rPr>
              <a:t> </a:t>
            </a:r>
          </a:p>
          <a:p>
            <a:pPr marL="0" indent="0">
              <a:buNone/>
            </a:pPr>
            <a:r>
              <a:rPr lang="en-IN" sz="2400" b="1" dirty="0">
                <a:solidFill>
                  <a:srgbClr val="000000"/>
                </a:solidFill>
                <a:latin typeface="Book Antiqua" panose="02040602050305030304" pitchFamily="18" charset="0"/>
                <a:cs typeface="Calibri" panose="020F0502020204030204" pitchFamily="34" charset="0"/>
              </a:rPr>
              <a:t>AIR 1977 Ker. 32</a:t>
            </a:r>
          </a:p>
          <a:p>
            <a:pPr marL="0" indent="0" algn="just">
              <a:buNone/>
            </a:pPr>
            <a:r>
              <a:rPr lang="en-US" sz="2800" dirty="0">
                <a:solidFill>
                  <a:srgbClr val="000000"/>
                </a:solidFill>
                <a:latin typeface="Book Antiqua" panose="02040602050305030304" pitchFamily="18" charset="0"/>
                <a:cs typeface="Calibri" panose="020F0502020204030204" pitchFamily="34" charset="0"/>
              </a:rPr>
              <a:t>“Unless a right of appeal is specifically given under a statute, such a right cannot be claimed or exercised. </a:t>
            </a:r>
            <a:r>
              <a:rPr lang="en-US" sz="2800" b="1" dirty="0">
                <a:solidFill>
                  <a:srgbClr val="C00000"/>
                </a:solidFill>
                <a:latin typeface="Book Antiqua" panose="02040602050305030304" pitchFamily="18" charset="0"/>
                <a:cs typeface="Calibri" panose="020F0502020204030204" pitchFamily="34" charset="0"/>
              </a:rPr>
              <a:t>If such a right is given under the statute, the exercise thereof cannot be denied. Conversely, such a right cannot be inferred by implication.”</a:t>
            </a:r>
          </a:p>
          <a:p>
            <a:pPr marL="0" indent="0" algn="just">
              <a:buNone/>
            </a:pPr>
            <a:r>
              <a:rPr lang="en-US" sz="2800" b="1" dirty="0">
                <a:solidFill>
                  <a:srgbClr val="FF0000"/>
                </a:solidFill>
                <a:latin typeface="Book Antiqua" panose="02040602050305030304" pitchFamily="18" charset="0"/>
                <a:cs typeface="Calibri" panose="020F0502020204030204" pitchFamily="34" charset="0"/>
              </a:rPr>
              <a:t>What are the implication if Appeal submitted to wrong authority</a:t>
            </a:r>
          </a:p>
          <a:p>
            <a:pPr marL="0" indent="0" algn="just">
              <a:buNone/>
            </a:pPr>
            <a:r>
              <a:rPr lang="en-US" sz="2400" dirty="0">
                <a:solidFill>
                  <a:schemeClr val="tx1"/>
                </a:solidFill>
                <a:latin typeface="Book Antiqua" panose="02040602050305030304" pitchFamily="18" charset="0"/>
                <a:cs typeface="Calibri" panose="020F0502020204030204" pitchFamily="34" charset="0"/>
              </a:rPr>
              <a:t>The appeal should be directed to correct authority rather than dismissing the same. It will not be considered as time barred</a:t>
            </a:r>
            <a:r>
              <a:rPr lang="en-US" sz="2400" dirty="0">
                <a:solidFill>
                  <a:srgbClr val="C00000"/>
                </a:solidFill>
                <a:latin typeface="Book Antiqua" panose="02040602050305030304" pitchFamily="18" charset="0"/>
                <a:cs typeface="Calibri" panose="020F0502020204030204" pitchFamily="34" charset="0"/>
              </a:rPr>
              <a:t> </a:t>
            </a:r>
            <a:r>
              <a:rPr lang="en-US" sz="2400" dirty="0">
                <a:solidFill>
                  <a:schemeClr val="tx1"/>
                </a:solidFill>
                <a:latin typeface="Book Antiqua" panose="02040602050305030304" pitchFamily="18" charset="0"/>
                <a:cs typeface="Calibri" panose="020F0502020204030204" pitchFamily="34" charset="0"/>
              </a:rPr>
              <a:t>if filed within time before the wrong authority.</a:t>
            </a:r>
          </a:p>
        </p:txBody>
      </p:sp>
    </p:spTree>
    <p:extLst>
      <p:ext uri="{BB962C8B-B14F-4D97-AF65-F5344CB8AC3E}">
        <p14:creationId xmlns:p14="http://schemas.microsoft.com/office/powerpoint/2010/main" val="20622887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60</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983397"/>
            <a:ext cx="9128975" cy="5476389"/>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spcBef>
                <a:spcPts val="2055"/>
              </a:spcBef>
              <a:buClr>
                <a:srgbClr val="FF6034"/>
              </a:buClr>
              <a:buSzPts val="2400"/>
              <a:buFont typeface="Wingdings" panose="05000000000000000000" pitchFamily="2" charset="2"/>
              <a:buChar char="v"/>
              <a:tabLst>
                <a:tab pos="666274" algn="l"/>
                <a:tab pos="666750" algn="l"/>
              </a:tabLst>
            </a:pP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Writs can be filed to High Court as per Article </a:t>
            </a:r>
            <a:r>
              <a:rPr lang="en-US" sz="2400" b="1" cap="small" dirty="0">
                <a:solidFill>
                  <a:schemeClr val="tx1"/>
                </a:solidFill>
                <a:latin typeface="Book Antiqua" panose="02040602050305030304" pitchFamily="18" charset="0"/>
                <a:ea typeface="Georgia" panose="02040502050405020303" pitchFamily="18" charset="0"/>
                <a:cs typeface="Calibri" panose="020F0502020204030204" pitchFamily="34" charset="0"/>
              </a:rPr>
              <a:t>22</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6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of the </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Constitution of</a:t>
            </a:r>
            <a:r>
              <a:rPr lang="en-US" sz="2400" b="1" spc="4"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India.</a:t>
            </a:r>
            <a:endParaRPr lang="en-IN" sz="2400" b="1" dirty="0">
              <a:solidFill>
                <a:schemeClr val="tx1"/>
              </a:solidFill>
              <a:latin typeface="Book Antiqua" panose="02040602050305030304" pitchFamily="18" charset="0"/>
              <a:ea typeface="Georgia" panose="02040502050405020303" pitchFamily="18" charset="0"/>
              <a:cs typeface="Calibri" panose="020F0502020204030204" pitchFamily="34" charset="0"/>
            </a:endParaRPr>
          </a:p>
          <a:p>
            <a:pPr algn="just">
              <a:spcBef>
                <a:spcPts val="2055"/>
              </a:spcBef>
              <a:buClr>
                <a:srgbClr val="FF6034"/>
              </a:buClr>
              <a:buSzPts val="2400"/>
              <a:buFont typeface="Wingdings" panose="05000000000000000000" pitchFamily="2" charset="2"/>
              <a:buChar char="v"/>
              <a:tabLst>
                <a:tab pos="666274" algn="l"/>
                <a:tab pos="666750" algn="l"/>
              </a:tabLst>
            </a:pP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A </a:t>
            </a:r>
            <a:r>
              <a:rPr lang="en-US" sz="2400" u="sng" dirty="0">
                <a:solidFill>
                  <a:schemeClr val="tx1"/>
                </a:solidFill>
                <a:latin typeface="Book Antiqua" panose="02040602050305030304" pitchFamily="18" charset="0"/>
                <a:ea typeface="Georgia" panose="02040502050405020303" pitchFamily="18" charset="0"/>
                <a:cs typeface="Calibri" panose="020F0502020204030204" pitchFamily="34" charset="0"/>
              </a:rPr>
              <a:t>writ can be</a:t>
            </a:r>
            <a:r>
              <a:rPr lang="en-US" sz="2400" u="sng" spc="-19"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u="sng" dirty="0">
                <a:solidFill>
                  <a:schemeClr val="tx1"/>
                </a:solidFill>
                <a:latin typeface="Book Antiqua" panose="02040602050305030304" pitchFamily="18" charset="0"/>
                <a:ea typeface="Georgia" panose="02040502050405020303" pitchFamily="18" charset="0"/>
                <a:cs typeface="Calibri" panose="020F0502020204030204" pitchFamily="34" charset="0"/>
              </a:rPr>
              <a:t>filed:</a:t>
            </a:r>
            <a:endParaRPr lang="en-IN" sz="2400" u="sng" dirty="0">
              <a:solidFill>
                <a:schemeClr val="tx1"/>
              </a:solidFill>
              <a:latin typeface="Book Antiqua" panose="02040602050305030304" pitchFamily="18" charset="0"/>
              <a:ea typeface="Georgia" panose="02040502050405020303" pitchFamily="18" charset="0"/>
              <a:cs typeface="Calibri" panose="020F0502020204030204" pitchFamily="34" charset="0"/>
            </a:endParaRPr>
          </a:p>
          <a:p>
            <a:pPr lvl="1" algn="just">
              <a:lnSpc>
                <a:spcPts val="1485"/>
              </a:lnSpc>
              <a:buClr>
                <a:schemeClr val="tx1"/>
              </a:buClr>
              <a:buSzPts val="2400"/>
              <a:buFont typeface="Wingdings" panose="05000000000000000000" pitchFamily="2" charset="2"/>
              <a:buChar char="§"/>
              <a:tabLst>
                <a:tab pos="1009174" algn="l"/>
                <a:tab pos="1009650" algn="l"/>
              </a:tabLst>
            </a:pP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When the vires of the Act is required to be</a:t>
            </a:r>
            <a:r>
              <a:rPr lang="en-US" sz="2400" spc="-26"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challenged,</a:t>
            </a:r>
            <a:endParaRPr lang="en-IN" sz="2400" dirty="0">
              <a:solidFill>
                <a:schemeClr val="tx1"/>
              </a:solidFill>
              <a:latin typeface="Book Antiqua" panose="02040602050305030304" pitchFamily="18" charset="0"/>
              <a:ea typeface="Georgia" panose="02040502050405020303" pitchFamily="18" charset="0"/>
              <a:cs typeface="Calibri" panose="020F0502020204030204" pitchFamily="34" charset="0"/>
            </a:endParaRPr>
          </a:p>
          <a:p>
            <a:pPr lvl="1" algn="just">
              <a:lnSpc>
                <a:spcPts val="1485"/>
              </a:lnSpc>
              <a:buClr>
                <a:schemeClr val="tx1"/>
              </a:buClr>
              <a:buSzPts val="2400"/>
              <a:buFont typeface="Wingdings" panose="05000000000000000000" pitchFamily="2" charset="2"/>
              <a:buChar char="§"/>
              <a:tabLst>
                <a:tab pos="1009174" algn="l"/>
                <a:tab pos="1009650" algn="l"/>
              </a:tabLst>
            </a:pP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When there is a violation of principle of natural</a:t>
            </a:r>
            <a:r>
              <a:rPr lang="en-US" sz="2400" spc="-49"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justice,</a:t>
            </a:r>
            <a:endParaRPr lang="en-IN" sz="2400" dirty="0">
              <a:solidFill>
                <a:schemeClr val="tx1"/>
              </a:solidFill>
              <a:latin typeface="Book Antiqua" panose="02040602050305030304" pitchFamily="18" charset="0"/>
              <a:ea typeface="Georgia" panose="02040502050405020303" pitchFamily="18" charset="0"/>
              <a:cs typeface="Calibri" panose="020F0502020204030204" pitchFamily="34" charset="0"/>
            </a:endParaRPr>
          </a:p>
          <a:p>
            <a:pPr lvl="1" algn="just">
              <a:lnSpc>
                <a:spcPts val="1485"/>
              </a:lnSpc>
              <a:buClr>
                <a:schemeClr val="tx1"/>
              </a:buClr>
              <a:buSzPts val="2400"/>
              <a:buFont typeface="Wingdings" panose="05000000000000000000" pitchFamily="2" charset="2"/>
              <a:buChar char="§"/>
              <a:tabLst>
                <a:tab pos="1009174" algn="l"/>
                <a:tab pos="1009650" algn="l"/>
              </a:tabLst>
            </a:pP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Where the alternative remedy is onerous or burdensome or</a:t>
            </a:r>
            <a:r>
              <a:rPr lang="en-US" sz="2400" spc="-68"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inadequate,</a:t>
            </a:r>
            <a:endParaRPr lang="en-IN" sz="2400" dirty="0">
              <a:solidFill>
                <a:schemeClr val="tx1"/>
              </a:solidFill>
              <a:latin typeface="Book Antiqua" panose="02040602050305030304" pitchFamily="18" charset="0"/>
              <a:ea typeface="Georgia" panose="02040502050405020303" pitchFamily="18" charset="0"/>
              <a:cs typeface="Calibri" panose="020F0502020204030204" pitchFamily="34" charset="0"/>
            </a:endParaRPr>
          </a:p>
          <a:p>
            <a:pPr lvl="1" algn="just">
              <a:lnSpc>
                <a:spcPts val="1485"/>
              </a:lnSpc>
              <a:buClr>
                <a:schemeClr val="tx1"/>
              </a:buClr>
              <a:buSzPts val="2400"/>
              <a:buFont typeface="Wingdings" panose="05000000000000000000" pitchFamily="2" charset="2"/>
              <a:buChar char="§"/>
              <a:tabLst>
                <a:tab pos="1009174" algn="l"/>
                <a:tab pos="1009650" algn="l"/>
              </a:tabLst>
            </a:pP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The order or proceedings are wholly without</a:t>
            </a:r>
            <a:r>
              <a:rPr lang="en-US" sz="2400" spc="-49"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jurisdiction.</a:t>
            </a:r>
          </a:p>
          <a:p>
            <a:pPr marL="342900" lvl="1" indent="0" algn="just">
              <a:lnSpc>
                <a:spcPts val="1485"/>
              </a:lnSpc>
              <a:buClr>
                <a:schemeClr val="tx1"/>
              </a:buClr>
              <a:buSzPts val="2400"/>
              <a:buNone/>
              <a:tabLst>
                <a:tab pos="1009174" algn="l"/>
                <a:tab pos="1009650" algn="l"/>
              </a:tabLst>
            </a:pPr>
            <a:endParaRPr lang="en-IN" sz="2400" dirty="0">
              <a:solidFill>
                <a:schemeClr val="tx1"/>
              </a:solidFill>
              <a:latin typeface="Book Antiqua" panose="02040602050305030304" pitchFamily="18" charset="0"/>
              <a:ea typeface="Georgia" panose="02040502050405020303" pitchFamily="18" charset="0"/>
              <a:cs typeface="Calibri" panose="020F0502020204030204" pitchFamily="34" charset="0"/>
            </a:endParaRPr>
          </a:p>
          <a:p>
            <a:pPr marR="484823" algn="just">
              <a:lnSpc>
                <a:spcPct val="96000"/>
              </a:lnSpc>
              <a:spcBef>
                <a:spcPts val="975"/>
              </a:spcBef>
              <a:buClr>
                <a:srgbClr val="FF6034"/>
              </a:buClr>
              <a:buSzPts val="2400"/>
              <a:buFont typeface="Wingdings" panose="05000000000000000000" pitchFamily="2" charset="2"/>
              <a:buChar char="v"/>
              <a:tabLst>
                <a:tab pos="666274" algn="l"/>
                <a:tab pos="666750" algn="l"/>
              </a:tabLst>
            </a:pP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A </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writ petition cannot </a:t>
            </a:r>
            <a:r>
              <a:rPr lang="en-US" sz="2400" dirty="0">
                <a:solidFill>
                  <a:schemeClr val="tx1"/>
                </a:solidFill>
                <a:latin typeface="Book Antiqua" panose="02040602050305030304" pitchFamily="18" charset="0"/>
                <a:ea typeface="Georgia" panose="02040502050405020303" pitchFamily="18" charset="0"/>
                <a:cs typeface="Calibri" panose="020F0502020204030204" pitchFamily="34" charset="0"/>
              </a:rPr>
              <a:t>be </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filed in case where alternatively suitable, equally efficacious remedy is available to the</a:t>
            </a:r>
            <a:r>
              <a:rPr lang="en-US" sz="2400" b="1" spc="-26" dirty="0">
                <a:solidFill>
                  <a:schemeClr val="tx1"/>
                </a:solidFill>
                <a:latin typeface="Book Antiqua" panose="02040602050305030304" pitchFamily="18" charset="0"/>
                <a:ea typeface="Georgia" panose="02040502050405020303" pitchFamily="18" charset="0"/>
                <a:cs typeface="Calibri" panose="020F0502020204030204" pitchFamily="34" charset="0"/>
              </a:rPr>
              <a:t> </a:t>
            </a: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party.</a:t>
            </a:r>
          </a:p>
          <a:p>
            <a:pPr marR="484823" algn="just">
              <a:lnSpc>
                <a:spcPct val="96000"/>
              </a:lnSpc>
              <a:spcBef>
                <a:spcPts val="975"/>
              </a:spcBef>
              <a:buClr>
                <a:srgbClr val="FF6034"/>
              </a:buClr>
              <a:buSzPts val="2400"/>
              <a:buFont typeface="Wingdings" panose="05000000000000000000" pitchFamily="2" charset="2"/>
              <a:buChar char="v"/>
              <a:tabLst>
                <a:tab pos="666274" algn="l"/>
                <a:tab pos="666750" algn="l"/>
              </a:tabLst>
            </a:pPr>
            <a:r>
              <a:rPr lang="en-US" sz="2400" b="1" dirty="0">
                <a:solidFill>
                  <a:schemeClr val="tx1"/>
                </a:solidFill>
                <a:latin typeface="Book Antiqua" panose="02040602050305030304" pitchFamily="18" charset="0"/>
                <a:ea typeface="Georgia" panose="02040502050405020303" pitchFamily="18" charset="0"/>
                <a:cs typeface="Calibri" panose="020F0502020204030204" pitchFamily="34" charset="0"/>
              </a:rPr>
              <a:t>General principles, wide powers to the constitutional courts looking to the facts of each case</a:t>
            </a:r>
            <a:endParaRPr lang="en-IN" sz="2400" b="1" dirty="0">
              <a:solidFill>
                <a:schemeClr val="tx1"/>
              </a:solidFill>
              <a:latin typeface="Book Antiqua" panose="02040602050305030304" pitchFamily="18" charset="0"/>
              <a:ea typeface="Georgia" panose="02040502050405020303" pitchFamily="18" charset="0"/>
              <a:cs typeface="Calibri" panose="020F0502020204030204" pitchFamily="34" charset="0"/>
            </a:endParaRPr>
          </a:p>
          <a:p>
            <a:pPr marL="0" indent="0" algn="just">
              <a:buNone/>
            </a:pPr>
            <a:endParaRPr lang="en-US" sz="2100" dirty="0">
              <a:solidFill>
                <a:schemeClr val="tx1"/>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93446526-8170-4504-9BFD-B03702DF1A26}"/>
              </a:ext>
            </a:extLst>
          </p:cNvPr>
          <p:cNvSpPr txBox="1"/>
          <p:nvPr/>
        </p:nvSpPr>
        <p:spPr>
          <a:xfrm>
            <a:off x="15025" y="152400"/>
            <a:ext cx="9128975" cy="830997"/>
          </a:xfrm>
          <a:prstGeom prst="rect">
            <a:avLst/>
          </a:prstGeom>
          <a:noFill/>
        </p:spPr>
        <p:txBody>
          <a:bodyPr wrap="square" rtlCol="0">
            <a:spAutoFit/>
          </a:bodyPr>
          <a:lstStyle/>
          <a:p>
            <a:r>
              <a:rPr lang="en-US" sz="4800" b="1" dirty="0">
                <a:latin typeface="Book Antiqua" panose="02040602050305030304" pitchFamily="18" charset="0"/>
                <a:cs typeface="Calibri" panose="020F0502020204030204" pitchFamily="34" charset="0"/>
              </a:rPr>
              <a:t>Exercise of Writ Jurisdiction </a:t>
            </a:r>
          </a:p>
        </p:txBody>
      </p:sp>
    </p:spTree>
    <p:extLst>
      <p:ext uri="{BB962C8B-B14F-4D97-AF65-F5344CB8AC3E}">
        <p14:creationId xmlns:p14="http://schemas.microsoft.com/office/powerpoint/2010/main" val="30285178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248357"/>
            <a:ext cx="9144000" cy="1031870"/>
          </a:xfrm>
          <a:prstGeom prst="rect">
            <a:avLst/>
          </a:prstGeom>
          <a:solidFill>
            <a:schemeClr val="bg2">
              <a:lumMod val="60000"/>
              <a:lumOff val="40000"/>
            </a:schemeClr>
          </a:solidFill>
          <a:ln>
            <a:solidFill>
              <a:schemeClr val="tx1"/>
            </a:solidFill>
          </a:ln>
        </p:spPr>
        <p:txBody>
          <a:bodyPr>
            <a:noAutofit/>
          </a:bodyPr>
          <a:lstStyle/>
          <a:p>
            <a:pPr defTabSz="342884">
              <a:spcBef>
                <a:spcPct val="0"/>
              </a:spcBef>
              <a:defRPr/>
            </a:pPr>
            <a:r>
              <a:rPr lang="en-US" sz="3000" b="1" dirty="0">
                <a:latin typeface="Book Antiqua" panose="02040602050305030304" pitchFamily="18" charset="0"/>
                <a:ea typeface="+mj-ea"/>
                <a:cs typeface="Calibri" panose="020F0502020204030204" pitchFamily="34" charset="0"/>
              </a:rPr>
              <a:t>Demand and Recovery Provisions related to Appeals</a:t>
            </a:r>
            <a:endParaRPr lang="en-US" sz="2700" b="1" dirty="0">
              <a:latin typeface="Calibri" panose="020F0502020204030204" pitchFamily="34" charset="0"/>
              <a:ea typeface="+mj-ea"/>
              <a:cs typeface="Calibri" panose="020F0502020204030204" pitchFamily="34" charset="0"/>
            </a:endParaRP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61</a:t>
            </a:fld>
            <a:endParaRPr lang="en-US" dirty="0"/>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1565974"/>
            <a:ext cx="9144000" cy="938527"/>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just">
              <a:buNone/>
            </a:pPr>
            <a:r>
              <a:rPr lang="en-US" sz="2400" b="1" dirty="0">
                <a:solidFill>
                  <a:schemeClr val="tx1"/>
                </a:solidFill>
                <a:latin typeface="Book Antiqua" panose="02040602050305030304" pitchFamily="18" charset="0"/>
                <a:cs typeface="Calibri" panose="020F0502020204030204" pitchFamily="34" charset="0"/>
              </a:rPr>
              <a:t>Will </a:t>
            </a:r>
            <a:r>
              <a:rPr lang="en-US" sz="2400" b="1" dirty="0">
                <a:solidFill>
                  <a:srgbClr val="C00000"/>
                </a:solidFill>
                <a:latin typeface="Book Antiqua" panose="02040602050305030304" pitchFamily="18" charset="0"/>
                <a:cs typeface="Calibri" panose="020F0502020204030204" pitchFamily="34" charset="0"/>
              </a:rPr>
              <a:t>any modification in tax amount by the Appellate Authority or Tribunal </a:t>
            </a:r>
            <a:r>
              <a:rPr lang="en-US" sz="2400" b="1" dirty="0">
                <a:solidFill>
                  <a:schemeClr val="tx1"/>
                </a:solidFill>
                <a:latin typeface="Book Antiqua" panose="02040602050305030304" pitchFamily="18" charset="0"/>
                <a:cs typeface="Calibri" panose="020F0502020204030204" pitchFamily="34" charset="0"/>
              </a:rPr>
              <a:t>have any </a:t>
            </a:r>
            <a:r>
              <a:rPr lang="en-US" sz="2400" b="1" dirty="0">
                <a:solidFill>
                  <a:srgbClr val="C00000"/>
                </a:solidFill>
                <a:latin typeface="Book Antiqua" panose="02040602050305030304" pitchFamily="18" charset="0"/>
                <a:cs typeface="Calibri" panose="020F0502020204030204" pitchFamily="34" charset="0"/>
              </a:rPr>
              <a:t>impact on interest or penalty </a:t>
            </a:r>
            <a:r>
              <a:rPr lang="en-US" sz="2400" dirty="0">
                <a:solidFill>
                  <a:schemeClr val="tx1"/>
                </a:solidFill>
                <a:latin typeface="Book Antiqua" panose="02040602050305030304" pitchFamily="18" charset="0"/>
                <a:cs typeface="Calibri" panose="020F0502020204030204" pitchFamily="34" charset="0"/>
              </a:rPr>
              <a:t>? </a:t>
            </a:r>
          </a:p>
          <a:p>
            <a:pPr algn="just">
              <a:buClr>
                <a:schemeClr val="accent1"/>
              </a:buClr>
              <a:buSzPct val="80000"/>
              <a:buFont typeface="Wingdings" panose="05000000000000000000" pitchFamily="2" charset="2"/>
              <a:buChar char="Ø"/>
            </a:pPr>
            <a:endParaRPr lang="en-US" dirty="0">
              <a:solidFill>
                <a:schemeClr val="tx1"/>
              </a:solidFill>
              <a:latin typeface="Calibri" panose="020F0502020204030204" pitchFamily="34" charset="0"/>
              <a:cs typeface="Calibri" panose="020F0502020204030204" pitchFamily="34" charset="0"/>
            </a:endParaRPr>
          </a:p>
          <a:p>
            <a:pPr marL="0" indent="0" algn="just">
              <a:buNone/>
            </a:pPr>
            <a:endParaRPr lang="en-US" dirty="0">
              <a:solidFill>
                <a:schemeClr val="tx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9004F3A-BF39-4664-BF43-B908DD2432DD}"/>
              </a:ext>
            </a:extLst>
          </p:cNvPr>
          <p:cNvPicPr>
            <a:picLocks noChangeAspect="1"/>
          </p:cNvPicPr>
          <p:nvPr/>
        </p:nvPicPr>
        <p:blipFill>
          <a:blip r:embed="rId3"/>
          <a:stretch>
            <a:fillRect/>
          </a:stretch>
        </p:blipFill>
        <p:spPr>
          <a:xfrm>
            <a:off x="3276600" y="2504501"/>
            <a:ext cx="2819400" cy="1437653"/>
          </a:xfrm>
          <a:prstGeom prst="rect">
            <a:avLst/>
          </a:prstGeom>
          <a:noFill/>
        </p:spPr>
      </p:pic>
      <p:sp>
        <p:nvSpPr>
          <p:cNvPr id="6" name="Content Placeholder 2">
            <a:extLst>
              <a:ext uri="{FF2B5EF4-FFF2-40B4-BE49-F238E27FC236}">
                <a16:creationId xmlns:a16="http://schemas.microsoft.com/office/drawing/2014/main" id="{E6ED47BE-E8D2-4218-AE1A-E935CF2F1AAE}"/>
              </a:ext>
            </a:extLst>
          </p:cNvPr>
          <p:cNvSpPr txBox="1">
            <a:spLocks/>
          </p:cNvSpPr>
          <p:nvPr/>
        </p:nvSpPr>
        <p:spPr>
          <a:xfrm>
            <a:off x="0" y="4057650"/>
            <a:ext cx="9144000" cy="196215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Ø"/>
            </a:pPr>
            <a:r>
              <a:rPr lang="en-US" sz="2400" dirty="0">
                <a:solidFill>
                  <a:schemeClr val="tx1"/>
                </a:solidFill>
                <a:latin typeface="Book Antiqua" panose="02040602050305030304" pitchFamily="18" charset="0"/>
                <a:cs typeface="Calibri" panose="020F0502020204030204" pitchFamily="34" charset="0"/>
              </a:rPr>
              <a:t>Section 75(8) - </a:t>
            </a:r>
            <a:r>
              <a:rPr lang="en-GB" sz="2400" dirty="0">
                <a:solidFill>
                  <a:schemeClr val="tx1"/>
                </a:solidFill>
                <a:latin typeface="Book Antiqua" panose="02040602050305030304" pitchFamily="18" charset="0"/>
                <a:cs typeface="Calibri" panose="020F0502020204030204" pitchFamily="34" charset="0"/>
              </a:rPr>
              <a:t>Where the Appellate Authority or Appellate Tribunal or court modifies the amount of tax determined by the proper officer, the amount of interest and penalty shall stand modified accordingly, taking into account the amount of tax so modified.</a:t>
            </a:r>
          </a:p>
          <a:p>
            <a:pPr algn="just">
              <a:buClr>
                <a:srgbClr val="FF0000"/>
              </a:buClr>
              <a:buSzPct val="100000"/>
              <a:buFont typeface="Wingdings" panose="05000000000000000000" pitchFamily="2" charset="2"/>
              <a:buChar char="Ø"/>
            </a:pPr>
            <a:endParaRPr lang="en-US" sz="2400" dirty="0">
              <a:solidFill>
                <a:schemeClr val="tx1"/>
              </a:solidFill>
              <a:latin typeface="Book Antiqua" panose="02040602050305030304" pitchFamily="18" charset="0"/>
              <a:cs typeface="Calibri" panose="020F0502020204030204" pitchFamily="34" charset="0"/>
            </a:endParaRPr>
          </a:p>
          <a:p>
            <a:pPr marL="0" indent="0" algn="just">
              <a:buNone/>
            </a:pPr>
            <a:endParaRPr lang="en-US"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118091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62</a:t>
            </a:fld>
            <a:endParaRPr lang="en-US" dirty="0"/>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33088"/>
            <a:ext cx="9143999" cy="1567111"/>
          </a:xfrm>
          <a:prstGeom prst="rect">
            <a:avLst/>
          </a:prstGeom>
          <a:noFill/>
          <a:ln>
            <a:no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Ø"/>
            </a:pPr>
            <a:r>
              <a:rPr lang="en-US" sz="2400" dirty="0">
                <a:solidFill>
                  <a:schemeClr val="tx1"/>
                </a:solidFill>
                <a:latin typeface="Book Antiqua" panose="02040602050305030304" pitchFamily="18" charset="0"/>
                <a:cs typeface="Calibri" panose="020F0502020204030204" pitchFamily="34" charset="0"/>
              </a:rPr>
              <a:t>If an </a:t>
            </a:r>
            <a:r>
              <a:rPr lang="en-US" sz="2400" b="1" dirty="0">
                <a:solidFill>
                  <a:srgbClr val="C00000"/>
                </a:solidFill>
                <a:latin typeface="Book Antiqua" panose="02040602050305030304" pitchFamily="18" charset="0"/>
                <a:cs typeface="Calibri" panose="020F0502020204030204" pitchFamily="34" charset="0"/>
              </a:rPr>
              <a:t>issue is already pending with the Appellant Authority </a:t>
            </a:r>
            <a:r>
              <a:rPr lang="en-US" sz="2400" dirty="0">
                <a:solidFill>
                  <a:schemeClr val="tx1"/>
                </a:solidFill>
                <a:latin typeface="Book Antiqua" panose="02040602050305030304" pitchFamily="18" charset="0"/>
                <a:cs typeface="Calibri" panose="020F0502020204030204" pitchFamily="34" charset="0"/>
              </a:rPr>
              <a:t>(Tribunal, High Court or supreme Court ) in appeal filed by the Department. </a:t>
            </a:r>
            <a:r>
              <a:rPr lang="en-US" sz="2400" b="1" dirty="0">
                <a:solidFill>
                  <a:srgbClr val="C00000"/>
                </a:solidFill>
                <a:latin typeface="Book Antiqua" panose="02040602050305030304" pitchFamily="18" charset="0"/>
                <a:cs typeface="Calibri" panose="020F0502020204030204" pitchFamily="34" charset="0"/>
              </a:rPr>
              <a:t>How would it impact limitation period in similar other cases ?</a:t>
            </a:r>
            <a:endParaRPr lang="en-US" sz="2400" dirty="0">
              <a:solidFill>
                <a:schemeClr val="tx1"/>
              </a:solidFill>
              <a:latin typeface="Calibri" panose="020F0502020204030204" pitchFamily="34" charset="0"/>
              <a:cs typeface="Calibri" panose="020F0502020204030204" pitchFamily="34" charset="0"/>
            </a:endParaRPr>
          </a:p>
        </p:txBody>
      </p:sp>
      <p:sp>
        <p:nvSpPr>
          <p:cNvPr id="6" name="Content Placeholder 2">
            <a:extLst>
              <a:ext uri="{FF2B5EF4-FFF2-40B4-BE49-F238E27FC236}">
                <a16:creationId xmlns:a16="http://schemas.microsoft.com/office/drawing/2014/main" id="{CAC81598-3E9A-4AC0-A9F2-625D23670266}"/>
              </a:ext>
            </a:extLst>
          </p:cNvPr>
          <p:cNvSpPr txBox="1">
            <a:spLocks/>
          </p:cNvSpPr>
          <p:nvPr/>
        </p:nvSpPr>
        <p:spPr>
          <a:xfrm>
            <a:off x="2146" y="1752600"/>
            <a:ext cx="9141853" cy="4707186"/>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Ø"/>
            </a:pPr>
            <a:r>
              <a:rPr lang="en-US" sz="2200" b="1" dirty="0">
                <a:solidFill>
                  <a:schemeClr val="tx1"/>
                </a:solidFill>
                <a:latin typeface="Book Antiqua" panose="02040602050305030304" pitchFamily="18" charset="0"/>
                <a:cs typeface="Calibri" panose="020F0502020204030204" pitchFamily="34" charset="0"/>
              </a:rPr>
              <a:t>75 (11) </a:t>
            </a:r>
            <a:r>
              <a:rPr lang="en-US" sz="2200" dirty="0">
                <a:solidFill>
                  <a:schemeClr val="tx1"/>
                </a:solidFill>
                <a:latin typeface="Book Antiqua" panose="02040602050305030304" pitchFamily="18" charset="0"/>
                <a:cs typeface="Calibri" panose="020F0502020204030204" pitchFamily="34" charset="0"/>
              </a:rPr>
              <a:t>An issue on which the Appellate Authority or the Appellate Tribunal or the High Court has given its decision which is prejudicial to the interest of revenue in some other proceedings and an appeal to the Appellate Tribunal or the High Court or the Supreme Court against such decision of the Appellate Authority or the Appellate Tribunal or the High Court is pending, </a:t>
            </a:r>
            <a:r>
              <a:rPr lang="en-US" sz="2200" b="1" dirty="0">
                <a:solidFill>
                  <a:srgbClr val="C00000"/>
                </a:solidFill>
                <a:latin typeface="Book Antiqua" panose="02040602050305030304" pitchFamily="18" charset="0"/>
                <a:cs typeface="Calibri" panose="020F0502020204030204" pitchFamily="34" charset="0"/>
              </a:rPr>
              <a:t>the period spent between the date of the decision of the Appellate Authority and that of the Appellate Tribunal or the date of decision of the Appellate Tribunal and that of the High Court or the date of the decision of the High Court and that of the Supreme Court shall </a:t>
            </a:r>
            <a:r>
              <a:rPr lang="en-US" sz="2200" b="1" u="sng" dirty="0">
                <a:solidFill>
                  <a:srgbClr val="C00000"/>
                </a:solidFill>
                <a:latin typeface="Book Antiqua" panose="02040602050305030304" pitchFamily="18" charset="0"/>
                <a:cs typeface="Calibri" panose="020F0502020204030204" pitchFamily="34" charset="0"/>
              </a:rPr>
              <a:t>be excluded in computing the period referred to in sub-section (10) of section 73 or sub-section (10) of section 74 where proceedings are initiated </a:t>
            </a:r>
            <a:r>
              <a:rPr lang="en-US" sz="2200" dirty="0">
                <a:solidFill>
                  <a:schemeClr val="tx1"/>
                </a:solidFill>
                <a:latin typeface="Book Antiqua" panose="02040602050305030304" pitchFamily="18" charset="0"/>
                <a:cs typeface="Calibri" panose="020F0502020204030204" pitchFamily="34" charset="0"/>
              </a:rPr>
              <a:t>by way of issue of a show cause notice under the said sections.</a:t>
            </a:r>
          </a:p>
          <a:p>
            <a:pPr algn="just">
              <a:buClr>
                <a:schemeClr val="accent1"/>
              </a:buClr>
              <a:buSzPct val="80000"/>
              <a:buFont typeface="Wingdings" panose="05000000000000000000" pitchFamily="2" charset="2"/>
              <a:buChar char="Ø"/>
            </a:pPr>
            <a:endParaRPr lang="en-US" dirty="0">
              <a:solidFill>
                <a:schemeClr val="tx1"/>
              </a:solidFill>
              <a:latin typeface="Calibri" panose="020F0502020204030204" pitchFamily="34" charset="0"/>
              <a:cs typeface="Calibri" panose="020F0502020204030204" pitchFamily="34" charset="0"/>
            </a:endParaRPr>
          </a:p>
          <a:p>
            <a:pPr marL="0" indent="0" algn="just">
              <a:buNone/>
            </a:pPr>
            <a:endParaRPr lang="en-US"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78300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63</a:t>
            </a:fld>
            <a:endParaRPr lang="en-US" dirty="0"/>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16099" y="224259"/>
            <a:ext cx="9144000" cy="1262310"/>
          </a:xfrm>
          <a:prstGeom prst="rect">
            <a:avLst/>
          </a:prstGeom>
          <a:solidFill>
            <a:schemeClr val="bg2">
              <a:lumMod val="60000"/>
              <a:lumOff val="40000"/>
            </a:schemeClr>
          </a:solidFill>
          <a:ln>
            <a:solidFill>
              <a:schemeClr val="bg2">
                <a:lumMod val="90000"/>
              </a:schemeClr>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Ø"/>
            </a:pPr>
            <a:r>
              <a:rPr lang="en-US" sz="2400" b="1" dirty="0">
                <a:solidFill>
                  <a:schemeClr val="tx1"/>
                </a:solidFill>
                <a:latin typeface="Book Antiqua" panose="02040602050305030304" pitchFamily="18" charset="0"/>
                <a:cs typeface="Calibri" panose="020F0502020204030204" pitchFamily="34" charset="0"/>
              </a:rPr>
              <a:t>Where it has been held by the Appellate Authority or Tribunal that notice u/s 74(1) is not sustainable. Can this case be take up by PO under Sec 73(1) ?</a:t>
            </a:r>
          </a:p>
        </p:txBody>
      </p:sp>
      <p:sp>
        <p:nvSpPr>
          <p:cNvPr id="6" name="Content Placeholder 2">
            <a:extLst>
              <a:ext uri="{FF2B5EF4-FFF2-40B4-BE49-F238E27FC236}">
                <a16:creationId xmlns:a16="http://schemas.microsoft.com/office/drawing/2014/main" id="{CAC81598-3E9A-4AC0-A9F2-625D23670266}"/>
              </a:ext>
            </a:extLst>
          </p:cNvPr>
          <p:cNvSpPr txBox="1">
            <a:spLocks/>
          </p:cNvSpPr>
          <p:nvPr/>
        </p:nvSpPr>
        <p:spPr>
          <a:xfrm>
            <a:off x="0" y="1600200"/>
            <a:ext cx="9160099" cy="4114800"/>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Ø"/>
            </a:pPr>
            <a:r>
              <a:rPr lang="en-US" sz="2800" dirty="0">
                <a:solidFill>
                  <a:srgbClr val="000000"/>
                </a:solidFill>
                <a:latin typeface="Book Antiqua" panose="02040602050305030304" pitchFamily="18" charset="0"/>
                <a:cs typeface="Calibri" panose="020F0502020204030204" pitchFamily="34" charset="0"/>
              </a:rPr>
              <a:t>Sec 75(2) </a:t>
            </a:r>
            <a:r>
              <a:rPr lang="en-US" sz="2800" i="1" dirty="0">
                <a:solidFill>
                  <a:srgbClr val="000000"/>
                </a:solidFill>
                <a:latin typeface="Book Antiqua" panose="02040602050305030304" pitchFamily="18" charset="0"/>
                <a:cs typeface="Calibri" panose="020F0502020204030204" pitchFamily="34" charset="0"/>
              </a:rPr>
              <a:t> Where any Appellate Authority or Appellate Tribunal or court concludes that the </a:t>
            </a:r>
            <a:r>
              <a:rPr lang="en-US" sz="2800" b="1" i="1" dirty="0">
                <a:solidFill>
                  <a:srgbClr val="000000"/>
                </a:solidFill>
                <a:latin typeface="Book Antiqua" panose="02040602050305030304" pitchFamily="18" charset="0"/>
                <a:cs typeface="Calibri" panose="020F0502020204030204" pitchFamily="34" charset="0"/>
              </a:rPr>
              <a:t>notice issued under sub-section (1) of section 74 is not sustainable for </a:t>
            </a:r>
            <a:r>
              <a:rPr lang="en-US" sz="2800" i="1" dirty="0">
                <a:solidFill>
                  <a:srgbClr val="000000"/>
                </a:solidFill>
                <a:latin typeface="Book Antiqua" panose="02040602050305030304" pitchFamily="18" charset="0"/>
                <a:cs typeface="Calibri" panose="020F0502020204030204" pitchFamily="34" charset="0"/>
              </a:rPr>
              <a:t>the reason that the charges of fraud or any wilful-misstatement or suppression of facts to evade tax has not been established against the person to whom the notice was issued, </a:t>
            </a:r>
            <a:r>
              <a:rPr lang="en-US" sz="2800" b="1" i="1" dirty="0">
                <a:solidFill>
                  <a:srgbClr val="C00000"/>
                </a:solidFill>
                <a:latin typeface="Book Antiqua" panose="02040602050305030304" pitchFamily="18" charset="0"/>
                <a:cs typeface="Calibri" panose="020F0502020204030204" pitchFamily="34" charset="0"/>
              </a:rPr>
              <a:t>the proper officer shall determine the tax payable by such person, </a:t>
            </a:r>
            <a:r>
              <a:rPr lang="en-US" sz="2800" b="1" i="1" u="sng" dirty="0">
                <a:solidFill>
                  <a:srgbClr val="C00000"/>
                </a:solidFill>
                <a:latin typeface="Book Antiqua" panose="02040602050305030304" pitchFamily="18" charset="0"/>
                <a:cs typeface="Calibri" panose="020F0502020204030204" pitchFamily="34" charset="0"/>
              </a:rPr>
              <a:t>deeming as if the notice were issued under sub-section (1) of section 73.</a:t>
            </a:r>
          </a:p>
          <a:p>
            <a:pPr marL="0" indent="0" algn="just">
              <a:buNone/>
            </a:pPr>
            <a:endParaRPr lang="en-US"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3526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4846628-96F5-D90D-8392-635A3364AC94}"/>
              </a:ext>
            </a:extLst>
          </p:cNvPr>
          <p:cNvSpPr>
            <a:spLocks noGrp="1"/>
          </p:cNvSpPr>
          <p:nvPr>
            <p:ph type="ftr" sz="quarter" idx="11"/>
          </p:nvPr>
        </p:nvSpPr>
        <p:spPr/>
        <p:txBody>
          <a:bodyPr/>
          <a:lstStyle/>
          <a:p>
            <a:r>
              <a:rPr lang="en-US"/>
              <a:t>CA Ashok Batra Partner - A. K. Batra &amp; Associates ; New Delhi</a:t>
            </a:r>
            <a:endParaRPr lang="en-US" dirty="0"/>
          </a:p>
        </p:txBody>
      </p:sp>
      <p:sp>
        <p:nvSpPr>
          <p:cNvPr id="3" name="Slide Number Placeholder 2">
            <a:extLst>
              <a:ext uri="{FF2B5EF4-FFF2-40B4-BE49-F238E27FC236}">
                <a16:creationId xmlns:a16="http://schemas.microsoft.com/office/drawing/2014/main" id="{041EF4E0-1D98-B90D-7BA4-879395947E28}"/>
              </a:ext>
            </a:extLst>
          </p:cNvPr>
          <p:cNvSpPr>
            <a:spLocks noGrp="1"/>
          </p:cNvSpPr>
          <p:nvPr>
            <p:ph type="sldNum" sz="quarter" idx="12"/>
          </p:nvPr>
        </p:nvSpPr>
        <p:spPr/>
        <p:txBody>
          <a:bodyPr/>
          <a:lstStyle/>
          <a:p>
            <a:fld id="{BBB2CA20-D50B-4CFA-AADA-AD8B2F4948DC}" type="slidenum">
              <a:rPr lang="en-US" smtClean="0"/>
              <a:pPr/>
              <a:t>64</a:t>
            </a:fld>
            <a:endParaRPr lang="en-US"/>
          </a:p>
        </p:txBody>
      </p:sp>
      <p:sp>
        <p:nvSpPr>
          <p:cNvPr id="4" name="TextBox 3">
            <a:extLst>
              <a:ext uri="{FF2B5EF4-FFF2-40B4-BE49-F238E27FC236}">
                <a16:creationId xmlns:a16="http://schemas.microsoft.com/office/drawing/2014/main" id="{3B28089E-FEED-1F48-64D2-C761A13D554B}"/>
              </a:ext>
            </a:extLst>
          </p:cNvPr>
          <p:cNvSpPr txBox="1"/>
          <p:nvPr/>
        </p:nvSpPr>
        <p:spPr>
          <a:xfrm>
            <a:off x="228600" y="152400"/>
            <a:ext cx="8839200" cy="6093976"/>
          </a:xfrm>
          <a:prstGeom prst="rect">
            <a:avLst/>
          </a:prstGeom>
          <a:noFill/>
        </p:spPr>
        <p:txBody>
          <a:bodyPr wrap="square" rtlCol="0">
            <a:spAutoFit/>
          </a:bodyPr>
          <a:lstStyle/>
          <a:p>
            <a:r>
              <a:rPr lang="en-IN" sz="2800" b="1" i="0" u="none" strike="noStrike" baseline="0" dirty="0">
                <a:latin typeface="Times New Roman" panose="02020603050405020304" pitchFamily="18" charset="0"/>
              </a:rPr>
              <a:t>Circular No. 185/17/2022-GST dated 27.12.2022</a:t>
            </a:r>
          </a:p>
          <a:p>
            <a:endParaRPr lang="en-GB" sz="1800" b="0" i="0" u="none" strike="noStrike" baseline="0" dirty="0">
              <a:solidFill>
                <a:srgbClr val="000000"/>
              </a:solidFill>
              <a:latin typeface="Times New Roman" panose="02020603050405020304" pitchFamily="18" charset="0"/>
            </a:endParaRPr>
          </a:p>
          <a:p>
            <a:pPr algn="just"/>
            <a:r>
              <a:rPr lang="en-GB" sz="2200" b="0" i="0" u="none" strike="noStrike" baseline="0" dirty="0">
                <a:solidFill>
                  <a:srgbClr val="000000"/>
                </a:solidFill>
                <a:latin typeface="Book Antiqua" panose="02040602050305030304" pitchFamily="18" charset="0"/>
              </a:rPr>
              <a:t>In cases, where the show cause in </a:t>
            </a:r>
            <a:r>
              <a:rPr lang="en-GB" sz="2200" b="1" i="0" u="none" strike="noStrike" baseline="0" dirty="0">
                <a:solidFill>
                  <a:srgbClr val="000000"/>
                </a:solidFill>
                <a:latin typeface="Book Antiqua" panose="02040602050305030304" pitchFamily="18" charset="0"/>
              </a:rPr>
              <a:t>terms of sub-section (1) of section 74 of CGST Act</a:t>
            </a:r>
            <a:r>
              <a:rPr lang="en-GB" sz="2200" b="0" i="0" u="none" strike="noStrike" baseline="0" dirty="0">
                <a:solidFill>
                  <a:srgbClr val="000000"/>
                </a:solidFill>
                <a:latin typeface="Book Antiqua" panose="02040602050305030304" pitchFamily="18" charset="0"/>
              </a:rPr>
              <a:t> was issued for tax short paid or not paid tax or wrongly availed or utilized input tax credit or on account of erroneous refund </a:t>
            </a:r>
            <a:r>
              <a:rPr lang="en-GB" sz="2200" b="1" i="0" u="none" strike="noStrike" baseline="0" dirty="0">
                <a:solidFill>
                  <a:srgbClr val="FF0000"/>
                </a:solidFill>
                <a:latin typeface="Book Antiqua" panose="02040602050305030304" pitchFamily="18" charset="0"/>
              </a:rPr>
              <a:t>within 2 years and 9 months from the due date of furnishing of the annual return</a:t>
            </a:r>
            <a:r>
              <a:rPr lang="en-GB" sz="2200" b="0" i="0" u="none" strike="noStrike" baseline="0" dirty="0">
                <a:solidFill>
                  <a:srgbClr val="000000"/>
                </a:solidFill>
                <a:latin typeface="Book Antiqua" panose="02040602050305030304" pitchFamily="18" charset="0"/>
              </a:rPr>
              <a:t> for the said financial year, </a:t>
            </a:r>
          </a:p>
          <a:p>
            <a:pPr algn="just"/>
            <a:r>
              <a:rPr lang="en-IN" sz="2200" b="0" i="0" u="none" strike="noStrike" baseline="0" dirty="0">
                <a:solidFill>
                  <a:srgbClr val="000000"/>
                </a:solidFill>
                <a:latin typeface="Book Antiqua" panose="02040602050305030304" pitchFamily="18" charset="0"/>
              </a:rPr>
              <a:t>	</a:t>
            </a:r>
          </a:p>
          <a:p>
            <a:pPr algn="just"/>
            <a:r>
              <a:rPr lang="en-GB" sz="2200" b="0" i="0" u="none" strike="noStrike" baseline="0" dirty="0">
                <a:solidFill>
                  <a:srgbClr val="000000"/>
                </a:solidFill>
                <a:latin typeface="Book Antiqua" panose="02040602050305030304" pitchFamily="18" charset="0"/>
              </a:rPr>
              <a:t>Where the show cause notice under sub-section (1) of section 74 was issued for </a:t>
            </a:r>
            <a:r>
              <a:rPr lang="en-GB" sz="2200" b="1" i="0" u="none" strike="noStrike" baseline="0" dirty="0">
                <a:solidFill>
                  <a:srgbClr val="000000"/>
                </a:solidFill>
                <a:latin typeface="Book Antiqua" panose="02040602050305030304" pitchFamily="18" charset="0"/>
              </a:rPr>
              <a:t>multiple financial years</a:t>
            </a:r>
            <a:r>
              <a:rPr lang="en-GB" sz="2200" b="0" i="0" u="none" strike="noStrike" baseline="0" dirty="0">
                <a:solidFill>
                  <a:srgbClr val="000000"/>
                </a:solidFill>
                <a:latin typeface="Book Antiqua" panose="02040602050305030304" pitchFamily="18" charset="0"/>
              </a:rPr>
              <a:t>, and where notice had been issued before the expiry of the time period as per sub-section (2) of section 73 for one financial year but after the expiry of the said due date for the other financial years, then the amount payable in terms of section 73 </a:t>
            </a:r>
            <a:r>
              <a:rPr lang="en-GB" sz="2200" b="1" i="0" u="none" strike="noStrike" baseline="0" dirty="0">
                <a:solidFill>
                  <a:srgbClr val="FF0000"/>
                </a:solidFill>
                <a:latin typeface="Book Antiqua" panose="02040602050305030304" pitchFamily="18" charset="0"/>
              </a:rPr>
              <a:t>shall be re-determined only in respect of that financial year for which show cause notice was issued before the expiry of the time period as specified in sub-section (2) of section 73.</a:t>
            </a:r>
            <a:r>
              <a:rPr lang="en-GB" sz="2200" b="0" i="0" u="none" strike="noStrike" baseline="0" dirty="0">
                <a:solidFill>
                  <a:srgbClr val="000000"/>
                </a:solidFill>
                <a:latin typeface="Times New Roman" panose="02020603050405020304" pitchFamily="18" charset="0"/>
              </a:rPr>
              <a:t> </a:t>
            </a:r>
          </a:p>
          <a:p>
            <a:r>
              <a:rPr lang="en-IN" sz="1800" b="0" i="0" u="none" strike="noStrike" baseline="0" dirty="0">
                <a:solidFill>
                  <a:srgbClr val="000000"/>
                </a:solidFill>
                <a:latin typeface="Times New Roman" panose="02020603050405020304" pitchFamily="18" charset="0"/>
              </a:rPr>
              <a:t>	</a:t>
            </a:r>
          </a:p>
          <a:p>
            <a:endParaRPr lang="en-IN" dirty="0"/>
          </a:p>
        </p:txBody>
      </p:sp>
    </p:spTree>
    <p:extLst>
      <p:ext uri="{BB962C8B-B14F-4D97-AF65-F5344CB8AC3E}">
        <p14:creationId xmlns:p14="http://schemas.microsoft.com/office/powerpoint/2010/main" val="9986034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45599"/>
            <a:ext cx="9143998" cy="541165"/>
          </a:xfrm>
          <a:prstGeom prst="rect">
            <a:avLst/>
          </a:prstGeom>
          <a:noFill/>
        </p:spPr>
        <p:txBody>
          <a:bodyPr>
            <a:noAutofit/>
          </a:bodyPr>
          <a:lstStyle/>
          <a:p>
            <a:pPr defTabSz="342884">
              <a:spcBef>
                <a:spcPct val="0"/>
              </a:spcBef>
              <a:defRPr/>
            </a:pPr>
            <a:r>
              <a:rPr lang="en-US" sz="4400" b="1" dirty="0">
                <a:latin typeface="Calibri" panose="020F0502020204030204" pitchFamily="34" charset="0"/>
                <a:ea typeface="+mj-ea"/>
                <a:cs typeface="Calibri" panose="020F0502020204030204" pitchFamily="34" charset="0"/>
              </a:rPr>
              <a:t> </a:t>
            </a:r>
            <a:r>
              <a:rPr lang="en-US" sz="4400" b="1" dirty="0">
                <a:latin typeface="Book Antiqua" panose="02040602050305030304" pitchFamily="18" charset="0"/>
                <a:ea typeface="+mj-ea"/>
                <a:cs typeface="Calibri" panose="020F0502020204030204" pitchFamily="34" charset="0"/>
              </a:rPr>
              <a:t>Appeal to High Court – Sec 117  </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65</a:t>
            </a:fld>
            <a:endParaRPr lang="en-US"/>
          </a:p>
        </p:txBody>
      </p:sp>
      <p:sp>
        <p:nvSpPr>
          <p:cNvPr id="8" name="TextBox 7">
            <a:extLst>
              <a:ext uri="{FF2B5EF4-FFF2-40B4-BE49-F238E27FC236}">
                <a16:creationId xmlns:a16="http://schemas.microsoft.com/office/drawing/2014/main" id="{A6E7E59C-45BC-4240-AABD-F20A9AD53571}"/>
              </a:ext>
            </a:extLst>
          </p:cNvPr>
          <p:cNvSpPr txBox="1"/>
          <p:nvPr/>
        </p:nvSpPr>
        <p:spPr>
          <a:xfrm>
            <a:off x="-1" y="914400"/>
            <a:ext cx="9143999" cy="6001643"/>
          </a:xfrm>
          <a:prstGeom prst="rect">
            <a:avLst/>
          </a:prstGeom>
          <a:solidFill>
            <a:schemeClr val="bg2">
              <a:lumMod val="60000"/>
              <a:lumOff val="40000"/>
            </a:schemeClr>
          </a:solidFill>
          <a:ln>
            <a:solidFill>
              <a:schemeClr val="tx1"/>
            </a:solidFill>
          </a:ln>
        </p:spPr>
        <p:txBody>
          <a:bodyPr wrap="square">
            <a:spAutoFit/>
          </a:bodyPr>
          <a:lstStyle/>
          <a:p>
            <a:pPr marL="257175" indent="-257175" algn="just">
              <a:buClr>
                <a:srgbClr val="FF0000"/>
              </a:buClr>
              <a:buFont typeface="Wingdings" panose="05000000000000000000" pitchFamily="2" charset="2"/>
              <a:buChar char="Ø"/>
            </a:pPr>
            <a:r>
              <a:rPr lang="en-GB" sz="2400" dirty="0">
                <a:latin typeface="Book Antiqua" panose="02040602050305030304" pitchFamily="18" charset="0"/>
                <a:cs typeface="Calibri" panose="020F0502020204030204" pitchFamily="34" charset="0"/>
              </a:rPr>
              <a:t>Any person aggrieved by any order passed by the [State Benches] of the Appellate Tribunal may file an appeal to the High Court and the High Court may admit such appeal, if it is satisfied that the case involves a substantial question of law.</a:t>
            </a:r>
          </a:p>
          <a:p>
            <a:pPr algn="just"/>
            <a:endParaRPr lang="en-US" sz="2400" dirty="0">
              <a:solidFill>
                <a:srgbClr val="000000"/>
              </a:solidFill>
              <a:latin typeface="Book Antiqua" panose="02040602050305030304" pitchFamily="18" charset="0"/>
              <a:cs typeface="Calibri" panose="020F0502020204030204" pitchFamily="34" charset="0"/>
            </a:endParaRPr>
          </a:p>
          <a:p>
            <a:pPr marL="270272" indent="-270272" algn="just">
              <a:buFont typeface="Wingdings" panose="05000000000000000000" pitchFamily="2" charset="2"/>
              <a:buChar char="Ø"/>
            </a:pPr>
            <a:r>
              <a:rPr lang="en-US" sz="2400" b="1" dirty="0">
                <a:solidFill>
                  <a:srgbClr val="C00000"/>
                </a:solidFill>
                <a:latin typeface="Book Antiqua" panose="02040602050305030304" pitchFamily="18" charset="0"/>
                <a:cs typeface="Calibri" panose="020F0502020204030204" pitchFamily="34" charset="0"/>
              </a:rPr>
              <a:t>High Court may admit such appeal</a:t>
            </a:r>
            <a:r>
              <a:rPr lang="en-US" sz="2400" dirty="0">
                <a:latin typeface="Book Antiqua" panose="02040602050305030304" pitchFamily="18" charset="0"/>
                <a:cs typeface="Calibri" panose="020F0502020204030204" pitchFamily="34" charset="0"/>
              </a:rPr>
              <a:t>, </a:t>
            </a:r>
            <a:r>
              <a:rPr lang="en-US" sz="2400" b="1" dirty="0">
                <a:latin typeface="Book Antiqua" panose="02040602050305030304" pitchFamily="18" charset="0"/>
                <a:cs typeface="Calibri" panose="020F0502020204030204" pitchFamily="34" charset="0"/>
              </a:rPr>
              <a:t>if it is satisfied </a:t>
            </a:r>
            <a:r>
              <a:rPr lang="en-US" sz="2400" dirty="0">
                <a:latin typeface="Book Antiqua" panose="02040602050305030304" pitchFamily="18" charset="0"/>
                <a:cs typeface="Calibri" panose="020F0502020204030204" pitchFamily="34" charset="0"/>
              </a:rPr>
              <a:t>that the </a:t>
            </a:r>
            <a:r>
              <a:rPr lang="en-US" sz="2400" b="1" dirty="0">
                <a:solidFill>
                  <a:srgbClr val="C00000"/>
                </a:solidFill>
                <a:latin typeface="Book Antiqua" panose="02040602050305030304" pitchFamily="18" charset="0"/>
                <a:cs typeface="Calibri" panose="020F0502020204030204" pitchFamily="34" charset="0"/>
              </a:rPr>
              <a:t>case involves a substantial question of law and shall formulate the same. </a:t>
            </a:r>
          </a:p>
          <a:p>
            <a:pPr marL="270272" indent="-270272" algn="just">
              <a:buFont typeface="Wingdings" panose="05000000000000000000" pitchFamily="2" charset="2"/>
              <a:buChar char="Ø"/>
            </a:pPr>
            <a:endParaRPr lang="en-US" sz="2400" b="1" i="1" dirty="0">
              <a:solidFill>
                <a:srgbClr val="C00000"/>
              </a:solidFill>
              <a:latin typeface="Book Antiqua" panose="02040602050305030304" pitchFamily="18" charset="0"/>
              <a:cs typeface="Calibri" panose="020F0502020204030204" pitchFamily="34" charset="0"/>
            </a:endParaRPr>
          </a:p>
          <a:p>
            <a:pPr marL="270272" indent="-270272" algn="just">
              <a:buClr>
                <a:srgbClr val="FF0000"/>
              </a:buClr>
              <a:buFont typeface="Wingdings" panose="05000000000000000000" pitchFamily="2" charset="2"/>
              <a:buChar char="Ø"/>
            </a:pPr>
            <a:r>
              <a:rPr lang="en-US" sz="2400" b="1" dirty="0">
                <a:latin typeface="Book Antiqua" panose="02040602050305030304" pitchFamily="18" charset="0"/>
                <a:cs typeface="Calibri" panose="020F0502020204030204" pitchFamily="34" charset="0"/>
              </a:rPr>
              <a:t>The Appeal is to be filed</a:t>
            </a:r>
            <a:r>
              <a:rPr lang="en-US" sz="2400" dirty="0">
                <a:latin typeface="Book Antiqua" panose="02040602050305030304" pitchFamily="18" charset="0"/>
                <a:cs typeface="Calibri" panose="020F0502020204030204" pitchFamily="34" charset="0"/>
              </a:rPr>
              <a:t> </a:t>
            </a:r>
            <a:r>
              <a:rPr lang="en-US" sz="2400" b="1" dirty="0">
                <a:latin typeface="Book Antiqua" panose="02040602050305030304" pitchFamily="18" charset="0"/>
                <a:cs typeface="Calibri" panose="020F0502020204030204" pitchFamily="34" charset="0"/>
              </a:rPr>
              <a:t>within </a:t>
            </a:r>
            <a:r>
              <a:rPr lang="en-US" sz="2400" dirty="0">
                <a:latin typeface="Book Antiqua" panose="02040602050305030304" pitchFamily="18" charset="0"/>
                <a:cs typeface="Calibri" panose="020F0502020204030204" pitchFamily="34" charset="0"/>
              </a:rPr>
              <a:t>a period of </a:t>
            </a:r>
            <a:r>
              <a:rPr lang="en-US" sz="2400" b="1" u="sng" dirty="0">
                <a:solidFill>
                  <a:srgbClr val="C00000"/>
                </a:solidFill>
                <a:latin typeface="Book Antiqua" panose="02040602050305030304" pitchFamily="18" charset="0"/>
                <a:cs typeface="Calibri" panose="020F0502020204030204" pitchFamily="34" charset="0"/>
              </a:rPr>
              <a:t>one hundred and eighty (180) days</a:t>
            </a:r>
            <a:r>
              <a:rPr lang="en-US" sz="2400" b="1" dirty="0">
                <a:solidFill>
                  <a:srgbClr val="C00000"/>
                </a:solidFill>
                <a:latin typeface="Book Antiqua" panose="02040602050305030304" pitchFamily="18" charset="0"/>
                <a:cs typeface="Calibri" panose="020F0502020204030204" pitchFamily="34" charset="0"/>
              </a:rPr>
              <a:t> </a:t>
            </a:r>
            <a:r>
              <a:rPr lang="en-US" sz="2400" dirty="0">
                <a:latin typeface="Book Antiqua" panose="02040602050305030304" pitchFamily="18" charset="0"/>
                <a:cs typeface="Calibri" panose="020F0502020204030204" pitchFamily="34" charset="0"/>
              </a:rPr>
              <a:t>from the </a:t>
            </a:r>
            <a:r>
              <a:rPr lang="en-US" sz="2400" b="1" dirty="0">
                <a:latin typeface="Book Antiqua" panose="02040602050305030304" pitchFamily="18" charset="0"/>
                <a:cs typeface="Calibri" panose="020F0502020204030204" pitchFamily="34" charset="0"/>
              </a:rPr>
              <a:t>date on which the order appealed against is </a:t>
            </a:r>
            <a:r>
              <a:rPr lang="en-US" sz="2400" b="1" u="sng" dirty="0">
                <a:solidFill>
                  <a:srgbClr val="FF0000"/>
                </a:solidFill>
                <a:latin typeface="Book Antiqua" panose="02040602050305030304" pitchFamily="18" charset="0"/>
                <a:cs typeface="Calibri" panose="020F0502020204030204" pitchFamily="34" charset="0"/>
              </a:rPr>
              <a:t>received</a:t>
            </a:r>
            <a:r>
              <a:rPr lang="en-US" sz="2400" b="1" dirty="0">
                <a:latin typeface="Book Antiqua" panose="02040602050305030304" pitchFamily="18" charset="0"/>
                <a:cs typeface="Calibri" panose="020F0502020204030204" pitchFamily="34" charset="0"/>
              </a:rPr>
              <a:t> </a:t>
            </a:r>
            <a:r>
              <a:rPr lang="en-US" sz="2400" dirty="0">
                <a:latin typeface="Book Antiqua" panose="02040602050305030304" pitchFamily="18" charset="0"/>
                <a:cs typeface="Calibri" panose="020F0502020204030204" pitchFamily="34" charset="0"/>
              </a:rPr>
              <a:t>by the aggrieved person.</a:t>
            </a:r>
          </a:p>
          <a:p>
            <a:pPr marL="270272" indent="-270272" algn="just">
              <a:buFont typeface="Wingdings" panose="05000000000000000000" pitchFamily="2" charset="2"/>
              <a:buChar char="Ø"/>
            </a:pPr>
            <a:endParaRPr lang="en-US" sz="2400" i="1" dirty="0">
              <a:solidFill>
                <a:srgbClr val="000000"/>
              </a:solidFill>
              <a:latin typeface="Book Antiqua" panose="02040602050305030304" pitchFamily="18" charset="0"/>
              <a:cs typeface="Calibri" panose="020F0502020204030204" pitchFamily="34" charset="0"/>
            </a:endParaRPr>
          </a:p>
          <a:p>
            <a:pPr marL="270272" indent="-270272" algn="just">
              <a:buClr>
                <a:srgbClr val="FF0000"/>
              </a:buClr>
              <a:buFont typeface="Wingdings" panose="05000000000000000000" pitchFamily="2" charset="2"/>
              <a:buChar char="Ø"/>
            </a:pPr>
            <a:r>
              <a:rPr lang="en-US" sz="2400" b="1" i="1" dirty="0">
                <a:latin typeface="Book Antiqua" panose="02040602050305030304" pitchFamily="18" charset="0"/>
                <a:cs typeface="Calibri" panose="020F0502020204030204" pitchFamily="34" charset="0"/>
              </a:rPr>
              <a:t>The High Court may entertain an appeal </a:t>
            </a:r>
            <a:r>
              <a:rPr lang="en-US" sz="2400" b="1" i="1" dirty="0">
                <a:solidFill>
                  <a:srgbClr val="C00000"/>
                </a:solidFill>
                <a:latin typeface="Book Antiqua" panose="02040602050305030304" pitchFamily="18" charset="0"/>
                <a:cs typeface="Calibri" panose="020F0502020204030204" pitchFamily="34" charset="0"/>
              </a:rPr>
              <a:t>after the expiry </a:t>
            </a:r>
            <a:r>
              <a:rPr lang="en-US" sz="2400" i="1" dirty="0">
                <a:latin typeface="Book Antiqua" panose="02040602050305030304" pitchFamily="18" charset="0"/>
                <a:cs typeface="Calibri" panose="020F0502020204030204" pitchFamily="34" charset="0"/>
              </a:rPr>
              <a:t>of </a:t>
            </a:r>
            <a:r>
              <a:rPr lang="en-US" sz="2400" b="1" i="1" dirty="0">
                <a:solidFill>
                  <a:srgbClr val="C00000"/>
                </a:solidFill>
                <a:latin typeface="Book Antiqua" panose="02040602050305030304" pitchFamily="18" charset="0"/>
                <a:cs typeface="Calibri" panose="020F0502020204030204" pitchFamily="34" charset="0"/>
              </a:rPr>
              <a:t>the said period </a:t>
            </a:r>
            <a:r>
              <a:rPr lang="en-US" sz="2400" i="1" dirty="0">
                <a:latin typeface="Book Antiqua" panose="02040602050305030304" pitchFamily="18" charset="0"/>
                <a:cs typeface="Calibri" panose="020F0502020204030204" pitchFamily="34" charset="0"/>
              </a:rPr>
              <a:t>if it is satisfied that there </a:t>
            </a:r>
            <a:r>
              <a:rPr lang="en-US" sz="2400" b="1" i="1" dirty="0">
                <a:solidFill>
                  <a:srgbClr val="C00000"/>
                </a:solidFill>
                <a:latin typeface="Book Antiqua" panose="02040602050305030304" pitchFamily="18" charset="0"/>
                <a:cs typeface="Calibri" panose="020F0502020204030204" pitchFamily="34" charset="0"/>
              </a:rPr>
              <a:t>was sufficient cause for not filing it within such period</a:t>
            </a:r>
            <a:r>
              <a:rPr lang="en-US" sz="2000" b="1" i="1" dirty="0">
                <a:solidFill>
                  <a:srgbClr val="C00000"/>
                </a:solidFill>
                <a:latin typeface="Book Antiqua" panose="02040602050305030304" pitchFamily="18" charset="0"/>
                <a:cs typeface="Calibri" panose="020F0502020204030204" pitchFamily="34" charset="0"/>
              </a:rPr>
              <a:t>.</a:t>
            </a:r>
            <a:endParaRPr lang="en-US" sz="2000" i="1" dirty="0">
              <a:solidFill>
                <a:srgbClr val="000000"/>
              </a:solidFill>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27027102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4344" y="33089"/>
            <a:ext cx="9164392" cy="881311"/>
          </a:xfrm>
          <a:prstGeom prst="rect">
            <a:avLst/>
          </a:prstGeom>
          <a:noFill/>
        </p:spPr>
        <p:txBody>
          <a:bodyPr>
            <a:noAutofit/>
          </a:bodyPr>
          <a:lstStyle/>
          <a:p>
            <a:pPr defTabSz="342884">
              <a:spcBef>
                <a:spcPct val="0"/>
              </a:spcBef>
              <a:defRPr/>
            </a:pPr>
            <a:r>
              <a:rPr lang="en-US" sz="3000" b="1" dirty="0">
                <a:latin typeface="Calibri" panose="020F0502020204030204" pitchFamily="34" charset="0"/>
                <a:ea typeface="+mj-ea"/>
                <a:cs typeface="Calibri" panose="020F0502020204030204" pitchFamily="34" charset="0"/>
              </a:rPr>
              <a:t> </a:t>
            </a:r>
            <a:r>
              <a:rPr lang="en-US" sz="4800" b="1" dirty="0">
                <a:latin typeface="Book Antiqua" panose="02040602050305030304" pitchFamily="18" charset="0"/>
                <a:ea typeface="+mj-ea"/>
                <a:cs typeface="Calibri" panose="020F0502020204030204" pitchFamily="34" charset="0"/>
              </a:rPr>
              <a:t>Appeal to High Court – Sec 117  </a:t>
            </a:r>
            <a:endParaRPr lang="en-US" sz="3000" b="1" dirty="0">
              <a:latin typeface="Book Antiqua" panose="02040602050305030304" pitchFamily="18" charset="0"/>
              <a:ea typeface="+mj-ea"/>
              <a:cs typeface="Calibri" panose="020F0502020204030204" pitchFamily="34" charset="0"/>
            </a:endParaRP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66</a:t>
            </a:fld>
            <a:endParaRPr lang="en-US"/>
          </a:p>
        </p:txBody>
      </p:sp>
      <p:sp>
        <p:nvSpPr>
          <p:cNvPr id="8" name="TextBox 7">
            <a:extLst>
              <a:ext uri="{FF2B5EF4-FFF2-40B4-BE49-F238E27FC236}">
                <a16:creationId xmlns:a16="http://schemas.microsoft.com/office/drawing/2014/main" id="{A6E7E59C-45BC-4240-AABD-F20A9AD53571}"/>
              </a:ext>
            </a:extLst>
          </p:cNvPr>
          <p:cNvSpPr txBox="1"/>
          <p:nvPr/>
        </p:nvSpPr>
        <p:spPr>
          <a:xfrm>
            <a:off x="-34344" y="930275"/>
            <a:ext cx="9144000" cy="6109365"/>
          </a:xfrm>
          <a:prstGeom prst="rect">
            <a:avLst/>
          </a:prstGeom>
          <a:solidFill>
            <a:schemeClr val="bg2">
              <a:lumMod val="60000"/>
              <a:lumOff val="40000"/>
            </a:schemeClr>
          </a:solidFill>
          <a:ln>
            <a:solidFill>
              <a:schemeClr val="tx1"/>
            </a:solidFill>
          </a:ln>
        </p:spPr>
        <p:txBody>
          <a:bodyPr wrap="square">
            <a:spAutoFit/>
          </a:bodyPr>
          <a:lstStyle/>
          <a:p>
            <a:pPr algn="just">
              <a:buClr>
                <a:srgbClr val="FF0000"/>
              </a:buClr>
            </a:pPr>
            <a:endParaRPr lang="en-US" sz="2300" b="1" dirty="0">
              <a:solidFill>
                <a:srgbClr val="000000"/>
              </a:solidFill>
              <a:latin typeface="Book Antiqua" panose="02040602050305030304" pitchFamily="18" charset="0"/>
              <a:cs typeface="Calibri" panose="020F0502020204030204" pitchFamily="34" charset="0"/>
            </a:endParaRPr>
          </a:p>
          <a:p>
            <a:pPr marL="270272" indent="-270272" algn="just">
              <a:buClr>
                <a:srgbClr val="FF0000"/>
              </a:buClr>
              <a:buFont typeface="Wingdings" panose="05000000000000000000" pitchFamily="2" charset="2"/>
              <a:buChar char="Ø"/>
            </a:pPr>
            <a:r>
              <a:rPr lang="en-US" sz="2300" dirty="0">
                <a:solidFill>
                  <a:srgbClr val="000000"/>
                </a:solidFill>
                <a:latin typeface="Book Antiqua" panose="02040602050305030304" pitchFamily="18" charset="0"/>
                <a:cs typeface="Calibri" panose="020F0502020204030204" pitchFamily="34" charset="0"/>
              </a:rPr>
              <a:t>The  appeal be heard by at least two judges of Hight Court  and be decided according to the majority.</a:t>
            </a:r>
          </a:p>
          <a:p>
            <a:pPr marL="270272" indent="-270272" algn="just">
              <a:buFont typeface="Wingdings" panose="05000000000000000000" pitchFamily="2" charset="2"/>
              <a:buChar char="Ø"/>
            </a:pPr>
            <a:endParaRPr lang="en-US" sz="2300" dirty="0">
              <a:solidFill>
                <a:srgbClr val="000000"/>
              </a:solidFill>
              <a:latin typeface="Book Antiqua" panose="02040602050305030304" pitchFamily="18" charset="0"/>
              <a:cs typeface="Calibri" panose="020F0502020204030204" pitchFamily="34" charset="0"/>
            </a:endParaRPr>
          </a:p>
          <a:p>
            <a:pPr marL="270272" indent="-270272" algn="just">
              <a:buClr>
                <a:srgbClr val="FF0000"/>
              </a:buClr>
              <a:buFont typeface="Wingdings" panose="05000000000000000000" pitchFamily="2" charset="2"/>
              <a:buChar char="Ø"/>
            </a:pPr>
            <a:r>
              <a:rPr lang="en-US" sz="2300" dirty="0">
                <a:latin typeface="Book Antiqua" panose="02040602050305030304" pitchFamily="18" charset="0"/>
                <a:cs typeface="Calibri" panose="020F0502020204030204" pitchFamily="34" charset="0"/>
              </a:rPr>
              <a:t>Where there is </a:t>
            </a:r>
            <a:r>
              <a:rPr lang="en-US" sz="2300" b="1" dirty="0">
                <a:latin typeface="Book Antiqua" panose="02040602050305030304" pitchFamily="18" charset="0"/>
                <a:cs typeface="Calibri" panose="020F0502020204030204" pitchFamily="34" charset="0"/>
              </a:rPr>
              <a:t>no such majority</a:t>
            </a:r>
            <a:r>
              <a:rPr lang="en-US" sz="2300" dirty="0">
                <a:latin typeface="Book Antiqua" panose="02040602050305030304" pitchFamily="18" charset="0"/>
                <a:cs typeface="Calibri" panose="020F0502020204030204" pitchFamily="34" charset="0"/>
              </a:rPr>
              <a:t>, the Judges shall state the point of law upon which they differ and the case shall, then</a:t>
            </a:r>
            <a:r>
              <a:rPr lang="en-US" sz="2300" b="1" dirty="0">
                <a:latin typeface="Book Antiqua" panose="02040602050305030304" pitchFamily="18" charset="0"/>
                <a:cs typeface="Calibri" panose="020F0502020204030204" pitchFamily="34" charset="0"/>
              </a:rPr>
              <a:t>, be heard upon that point only</a:t>
            </a:r>
            <a:r>
              <a:rPr lang="en-US" sz="2300" dirty="0">
                <a:latin typeface="Book Antiqua" panose="02040602050305030304" pitchFamily="18" charset="0"/>
                <a:cs typeface="Calibri" panose="020F0502020204030204" pitchFamily="34" charset="0"/>
              </a:rPr>
              <a:t>, </a:t>
            </a:r>
            <a:r>
              <a:rPr lang="en-US" sz="2300" b="1" dirty="0">
                <a:latin typeface="Book Antiqua" panose="02040602050305030304" pitchFamily="18" charset="0"/>
                <a:cs typeface="Calibri" panose="020F0502020204030204" pitchFamily="34" charset="0"/>
              </a:rPr>
              <a:t>by one or more of the other Judges of the High Court </a:t>
            </a:r>
            <a:r>
              <a:rPr lang="en-US" sz="2300" dirty="0">
                <a:latin typeface="Book Antiqua" panose="02040602050305030304" pitchFamily="18" charset="0"/>
                <a:cs typeface="Calibri" panose="020F0502020204030204" pitchFamily="34" charset="0"/>
              </a:rPr>
              <a:t>and </a:t>
            </a:r>
            <a:r>
              <a:rPr lang="en-US" sz="2300" b="1" dirty="0">
                <a:latin typeface="Book Antiqua" panose="02040602050305030304" pitchFamily="18" charset="0"/>
                <a:cs typeface="Calibri" panose="020F0502020204030204" pitchFamily="34" charset="0"/>
              </a:rPr>
              <a:t>such point shall be decided according to the opinion of the majority of the Judges who have heard the case including those who first heard it.</a:t>
            </a:r>
          </a:p>
          <a:p>
            <a:pPr algn="just">
              <a:buClr>
                <a:srgbClr val="FF0000"/>
              </a:buClr>
            </a:pPr>
            <a:endParaRPr lang="en-US" sz="2300" b="1" dirty="0">
              <a:latin typeface="Book Antiqua" panose="02040602050305030304" pitchFamily="18" charset="0"/>
              <a:cs typeface="Calibri" panose="020F0502020204030204" pitchFamily="34" charset="0"/>
            </a:endParaRPr>
          </a:p>
          <a:p>
            <a:pPr marL="270272" indent="-270272" algn="just">
              <a:buClr>
                <a:srgbClr val="FF0000"/>
              </a:buClr>
              <a:buFont typeface="Wingdings" panose="05000000000000000000" pitchFamily="2" charset="2"/>
              <a:buChar char="Ø"/>
            </a:pPr>
            <a:r>
              <a:rPr lang="en-GB" sz="2300" b="1" dirty="0">
                <a:latin typeface="Book Antiqua" panose="02040602050305030304" pitchFamily="18" charset="0"/>
                <a:cs typeface="Calibri" panose="020F0502020204030204" pitchFamily="34" charset="0"/>
              </a:rPr>
              <a:t>(9) Save as otherwise provided in this Act, the provisions of the Code of Civil Procedure, 1908 (5 of 1908), relating to appeals to the High Court shall, as far as may be, apply in the case of appeals under this section.</a:t>
            </a:r>
          </a:p>
          <a:p>
            <a:pPr marL="270272" indent="-270272" algn="just">
              <a:buClr>
                <a:srgbClr val="FF0000"/>
              </a:buClr>
              <a:buFont typeface="Wingdings" panose="05000000000000000000" pitchFamily="2" charset="2"/>
              <a:buChar char="Ø"/>
            </a:pPr>
            <a:endParaRPr lang="en-GB" sz="2300" b="1" dirty="0">
              <a:latin typeface="Book Antiqua" panose="02040602050305030304" pitchFamily="18" charset="0"/>
              <a:cs typeface="Calibri" panose="020F0502020204030204" pitchFamily="34" charset="0"/>
            </a:endParaRPr>
          </a:p>
          <a:p>
            <a:pPr marL="270272" indent="-270272" algn="just">
              <a:buClr>
                <a:srgbClr val="FF0000"/>
              </a:buClr>
              <a:buFont typeface="Wingdings" panose="05000000000000000000" pitchFamily="2" charset="2"/>
              <a:buChar char="Ø"/>
            </a:pPr>
            <a:endParaRPr lang="en-IN" sz="2300" b="1"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29337854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55821" y="81040"/>
            <a:ext cx="9088179" cy="680960"/>
          </a:xfrm>
          <a:prstGeom prst="rect">
            <a:avLst/>
          </a:prstGeom>
          <a:noFill/>
        </p:spPr>
        <p:txBody>
          <a:bodyPr>
            <a:noAutofit/>
          </a:bodyPr>
          <a:lstStyle/>
          <a:p>
            <a:pPr defTabSz="342884">
              <a:spcBef>
                <a:spcPct val="0"/>
              </a:spcBef>
              <a:defRPr/>
            </a:pPr>
            <a:r>
              <a:rPr lang="en-US" sz="3000" b="1" dirty="0">
                <a:latin typeface="Book Antiqua" panose="02040602050305030304" pitchFamily="18" charset="0"/>
                <a:ea typeface="+mj-ea"/>
                <a:cs typeface="Calibri" panose="020F0502020204030204" pitchFamily="34" charset="0"/>
              </a:rPr>
              <a:t> </a:t>
            </a:r>
            <a:r>
              <a:rPr lang="en-US" sz="4000" b="1" dirty="0">
                <a:latin typeface="Book Antiqua" panose="02040602050305030304" pitchFamily="18" charset="0"/>
                <a:ea typeface="+mj-ea"/>
                <a:cs typeface="Calibri" panose="020F0502020204030204" pitchFamily="34" charset="0"/>
              </a:rPr>
              <a:t>Appeal to Supreme Court – Sec 118 </a:t>
            </a:r>
            <a:endParaRPr lang="en-US" sz="3000" b="1" dirty="0">
              <a:latin typeface="Book Antiqua" panose="02040602050305030304" pitchFamily="18" charset="0"/>
              <a:ea typeface="+mj-ea"/>
              <a:cs typeface="Calibri" panose="020F0502020204030204" pitchFamily="34" charset="0"/>
            </a:endParaRP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67</a:t>
            </a:fld>
            <a:endParaRPr lang="en-US"/>
          </a:p>
        </p:txBody>
      </p:sp>
      <p:sp>
        <p:nvSpPr>
          <p:cNvPr id="8" name="TextBox 7">
            <a:extLst>
              <a:ext uri="{FF2B5EF4-FFF2-40B4-BE49-F238E27FC236}">
                <a16:creationId xmlns:a16="http://schemas.microsoft.com/office/drawing/2014/main" id="{A6E7E59C-45BC-4240-AABD-F20A9AD53571}"/>
              </a:ext>
            </a:extLst>
          </p:cNvPr>
          <p:cNvSpPr txBox="1"/>
          <p:nvPr/>
        </p:nvSpPr>
        <p:spPr>
          <a:xfrm>
            <a:off x="55821" y="1066800"/>
            <a:ext cx="9032359" cy="5416868"/>
          </a:xfrm>
          <a:prstGeom prst="rect">
            <a:avLst/>
          </a:prstGeom>
          <a:solidFill>
            <a:schemeClr val="bg2">
              <a:lumMod val="60000"/>
              <a:lumOff val="40000"/>
            </a:schemeClr>
          </a:solidFill>
          <a:ln>
            <a:solidFill>
              <a:schemeClr val="tx1"/>
            </a:solidFill>
          </a:ln>
        </p:spPr>
        <p:txBody>
          <a:bodyPr wrap="square">
            <a:spAutoFit/>
          </a:bodyPr>
          <a:lstStyle/>
          <a:p>
            <a:pPr marL="342900" indent="-342900" algn="just">
              <a:buClr>
                <a:srgbClr val="FF0000"/>
              </a:buClr>
              <a:buFont typeface="Wingdings" panose="05000000000000000000" pitchFamily="2" charset="2"/>
              <a:buChar char="Ø"/>
            </a:pPr>
            <a:r>
              <a:rPr lang="en-GB" sz="2400" dirty="0">
                <a:latin typeface="Book Antiqua" panose="02040602050305030304" pitchFamily="18" charset="0"/>
                <a:cs typeface="Calibri" panose="020F0502020204030204" pitchFamily="34" charset="0"/>
              </a:rPr>
              <a:t>An appeal shall lie to the Supreme Court —</a:t>
            </a:r>
          </a:p>
          <a:p>
            <a:pPr marL="342900" indent="-342900" algn="just">
              <a:buClr>
                <a:srgbClr val="FF0000"/>
              </a:buClr>
              <a:buFont typeface="Wingdings" panose="05000000000000000000" pitchFamily="2" charset="2"/>
              <a:buChar char="Ø"/>
            </a:pPr>
            <a:r>
              <a:rPr lang="en-GB" sz="1900" dirty="0">
                <a:latin typeface="Book Antiqua" panose="02040602050305030304" pitchFamily="18" charset="0"/>
                <a:cs typeface="Calibri" panose="020F0502020204030204" pitchFamily="34" charset="0"/>
              </a:rPr>
              <a:t>(a) from any order passed by the </a:t>
            </a:r>
            <a:r>
              <a:rPr lang="en-GB" sz="1900" b="1" dirty="0">
                <a:latin typeface="Book Antiqua" panose="02040602050305030304" pitchFamily="18" charset="0"/>
                <a:cs typeface="Calibri" panose="020F0502020204030204" pitchFamily="34" charset="0"/>
              </a:rPr>
              <a:t>[Principal Bench] of the Appellate Tribunal</a:t>
            </a:r>
            <a:r>
              <a:rPr lang="en-GB" sz="1900" dirty="0">
                <a:latin typeface="Book Antiqua" panose="02040602050305030304" pitchFamily="18" charset="0"/>
                <a:cs typeface="Calibri" panose="020F0502020204030204" pitchFamily="34" charset="0"/>
              </a:rPr>
              <a:t>; or</a:t>
            </a:r>
          </a:p>
          <a:p>
            <a:pPr marL="342900" indent="-342900" algn="just">
              <a:buClr>
                <a:srgbClr val="FF0000"/>
              </a:buClr>
              <a:buFont typeface="Wingdings" panose="05000000000000000000" pitchFamily="2" charset="2"/>
              <a:buChar char="Ø"/>
            </a:pPr>
            <a:r>
              <a:rPr lang="en-GB" sz="1900" dirty="0">
                <a:latin typeface="Book Antiqua" panose="02040602050305030304" pitchFamily="18" charset="0"/>
                <a:cs typeface="Calibri" panose="020F0502020204030204" pitchFamily="34" charset="0"/>
              </a:rPr>
              <a:t>(b) from any judgment or </a:t>
            </a:r>
            <a:r>
              <a:rPr lang="en-GB" sz="1900" b="1" dirty="0">
                <a:latin typeface="Book Antiqua" panose="02040602050305030304" pitchFamily="18" charset="0"/>
                <a:cs typeface="Calibri" panose="020F0502020204030204" pitchFamily="34" charset="0"/>
              </a:rPr>
              <a:t>order passed by the High Court in an appeal made under section 117</a:t>
            </a:r>
            <a:r>
              <a:rPr lang="en-GB" sz="1900" dirty="0">
                <a:latin typeface="Book Antiqua" panose="02040602050305030304" pitchFamily="18" charset="0"/>
                <a:cs typeface="Calibri" panose="020F0502020204030204" pitchFamily="34" charset="0"/>
              </a:rPr>
              <a:t> in any case which, on its own motion or on an application made by or on behalf of the party aggrieved, immediately after passing of the judgment or order, </a:t>
            </a:r>
            <a:r>
              <a:rPr lang="en-GB" sz="1900" b="1" dirty="0">
                <a:latin typeface="Book Antiqua" panose="02040602050305030304" pitchFamily="18" charset="0"/>
                <a:cs typeface="Calibri" panose="020F0502020204030204" pitchFamily="34" charset="0"/>
              </a:rPr>
              <a:t>the High Court certifies to be a fit one for appeal to the Supreme Court.</a:t>
            </a:r>
          </a:p>
          <a:p>
            <a:pPr algn="just">
              <a:buClr>
                <a:srgbClr val="FF0000"/>
              </a:buClr>
            </a:pPr>
            <a:endParaRPr lang="en-GB" sz="1900" b="1" dirty="0">
              <a:latin typeface="Book Antiqua" panose="02040602050305030304" pitchFamily="18" charset="0"/>
              <a:cs typeface="Calibri" panose="020F0502020204030204" pitchFamily="34" charset="0"/>
            </a:endParaRPr>
          </a:p>
          <a:p>
            <a:pPr marL="342900" indent="-342900" algn="just">
              <a:buClr>
                <a:srgbClr val="FF0000"/>
              </a:buClr>
              <a:buFont typeface="Wingdings" panose="05000000000000000000" pitchFamily="2" charset="2"/>
              <a:buChar char="Ø"/>
            </a:pPr>
            <a:r>
              <a:rPr lang="en-GB" sz="1900" b="1" dirty="0">
                <a:latin typeface="Book Antiqua" panose="02040602050305030304" pitchFamily="18" charset="0"/>
                <a:cs typeface="Calibri" panose="020F0502020204030204" pitchFamily="34" charset="0"/>
              </a:rPr>
              <a:t>(</a:t>
            </a:r>
            <a:r>
              <a:rPr lang="en-GB" sz="1900" dirty="0">
                <a:latin typeface="Book Antiqua" panose="02040602050305030304" pitchFamily="18" charset="0"/>
                <a:cs typeface="Calibri" panose="020F0502020204030204" pitchFamily="34" charset="0"/>
              </a:rPr>
              <a:t>2) The provisions of the Code of Civil Procedure, 1908 (5 of 1908), relating to appeals to the Supreme Court shall, so far as may be, apply in the case of appeals under this section as they apply in the case of appeals from decrees of a High Court.</a:t>
            </a:r>
          </a:p>
          <a:p>
            <a:pPr algn="just">
              <a:buClr>
                <a:srgbClr val="FF0000"/>
              </a:buClr>
            </a:pPr>
            <a:endParaRPr lang="en-GB" sz="1900" dirty="0">
              <a:latin typeface="Book Antiqua" panose="02040602050305030304" pitchFamily="18" charset="0"/>
              <a:cs typeface="Calibri" panose="020F0502020204030204" pitchFamily="34" charset="0"/>
            </a:endParaRPr>
          </a:p>
          <a:p>
            <a:pPr marL="342900" indent="-342900" algn="just">
              <a:buClr>
                <a:srgbClr val="FF0000"/>
              </a:buClr>
              <a:buFont typeface="Wingdings" panose="05000000000000000000" pitchFamily="2" charset="2"/>
              <a:buChar char="Ø"/>
            </a:pPr>
            <a:r>
              <a:rPr lang="en-GB" sz="1900" dirty="0">
                <a:latin typeface="Book Antiqua" panose="02040602050305030304" pitchFamily="18" charset="0"/>
                <a:cs typeface="Calibri" panose="020F0502020204030204" pitchFamily="34" charset="0"/>
              </a:rPr>
              <a:t>(3) Where the judgment of the High Court is varied or reversed in the appeal, effect shall be given to the order of the Supreme Court in the manner provided in section 117 in the case of a judgment of the High Court.</a:t>
            </a:r>
          </a:p>
          <a:p>
            <a:pPr marL="342900" indent="-342900" algn="just">
              <a:buClr>
                <a:srgbClr val="FF0000"/>
              </a:buClr>
              <a:buFont typeface="Wingdings" panose="05000000000000000000" pitchFamily="2" charset="2"/>
              <a:buChar char="Ø"/>
            </a:pPr>
            <a:endParaRPr lang="en-GB" b="1"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20366333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847780-598B-4365-B712-5BF4C8DDB323}"/>
              </a:ext>
            </a:extLst>
          </p:cNvPr>
          <p:cNvSpPr>
            <a:spLocks noGrp="1"/>
          </p:cNvSpPr>
          <p:nvPr>
            <p:ph type="sldNum" sz="quarter" idx="12"/>
          </p:nvPr>
        </p:nvSpPr>
        <p:spPr/>
        <p:txBody>
          <a:bodyPr/>
          <a:lstStyle/>
          <a:p>
            <a:fld id="{B6F15528-21DE-4FAA-801E-634DDDAF4B2B}" type="slidenum">
              <a:rPr lang="en-US" smtClean="0"/>
              <a:pPr/>
              <a:t>68</a:t>
            </a:fld>
            <a:endParaRPr lang="en-US"/>
          </a:p>
        </p:txBody>
      </p:sp>
      <p:sp>
        <p:nvSpPr>
          <p:cNvPr id="6" name="Title 1">
            <a:extLst>
              <a:ext uri="{FF2B5EF4-FFF2-40B4-BE49-F238E27FC236}">
                <a16:creationId xmlns:a16="http://schemas.microsoft.com/office/drawing/2014/main" id="{9D2B73EF-8757-48DA-B4EC-608C6C7D8414}"/>
              </a:ext>
            </a:extLst>
          </p:cNvPr>
          <p:cNvSpPr txBox="1">
            <a:spLocks/>
          </p:cNvSpPr>
          <p:nvPr/>
        </p:nvSpPr>
        <p:spPr bwMode="gray">
          <a:xfrm>
            <a:off x="367145" y="2022754"/>
            <a:ext cx="8354291" cy="1771650"/>
          </a:xfrm>
          <a:prstGeom prst="rect">
            <a:avLst/>
          </a:prstGeom>
        </p:spPr>
        <p:txBody>
          <a:bodyPr vert="horz" lIns="68580" tIns="34290" rIns="68580" bIns="34290" rtlCol="0" anchor="b">
            <a:noAutofit/>
          </a:bodyPr>
          <a:lstStyle/>
          <a:p>
            <a:pPr algn="ctr" defTabSz="342884">
              <a:spcBef>
                <a:spcPct val="0"/>
              </a:spcBef>
            </a:pPr>
            <a:r>
              <a:rPr lang="en-US" sz="6000" b="1" dirty="0">
                <a:latin typeface="Book Antiqua" panose="02040602050305030304" pitchFamily="18" charset="0"/>
                <a:ea typeface="+mj-ea"/>
                <a:cs typeface="Calibri" panose="020F0502020204030204" pitchFamily="34" charset="0"/>
              </a:rPr>
              <a:t>Thank You. </a:t>
            </a:r>
          </a:p>
        </p:txBody>
      </p:sp>
    </p:spTree>
    <p:extLst>
      <p:ext uri="{BB962C8B-B14F-4D97-AF65-F5344CB8AC3E}">
        <p14:creationId xmlns:p14="http://schemas.microsoft.com/office/powerpoint/2010/main" val="845113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1465" y="0"/>
            <a:ext cx="9144000" cy="541165"/>
          </a:xfrm>
          <a:prstGeom prst="rect">
            <a:avLst/>
          </a:prstGeom>
          <a:noFill/>
        </p:spPr>
        <p:txBody>
          <a:bodyPr>
            <a:noAutofit/>
          </a:bodyPr>
          <a:lstStyle/>
          <a:p>
            <a:pPr defTabSz="342884">
              <a:spcBef>
                <a:spcPct val="0"/>
              </a:spcBef>
              <a:defRPr/>
            </a:pPr>
            <a:r>
              <a:rPr lang="en-US" sz="2700" b="1" dirty="0">
                <a:latin typeface="Book Antiqua" panose="02040602050305030304" pitchFamily="18" charset="0"/>
                <a:ea typeface="+mj-ea"/>
                <a:cs typeface="Calibri" panose="020F0502020204030204" pitchFamily="34" charset="0"/>
              </a:rPr>
              <a:t>Appeal – Who can file it? </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7</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15025" y="541165"/>
            <a:ext cx="9122535" cy="5631035"/>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buClr>
                <a:srgbClr val="FF0000"/>
              </a:buClr>
              <a:buSzPct val="100000"/>
              <a:buFont typeface="Wingdings" panose="05000000000000000000" pitchFamily="2" charset="2"/>
              <a:buChar char="Ø"/>
            </a:pPr>
            <a:r>
              <a:rPr lang="en-US" sz="2400" b="1" dirty="0">
                <a:solidFill>
                  <a:srgbClr val="FF0000"/>
                </a:solidFill>
                <a:latin typeface="Book Antiqua" panose="02040602050305030304" pitchFamily="18" charset="0"/>
                <a:cs typeface="Calibri" panose="020F0502020204030204" pitchFamily="34" charset="0"/>
              </a:rPr>
              <a:t>Can a third party earn the locus-standi to file appeal as person aggrieved</a:t>
            </a:r>
            <a:r>
              <a:rPr lang="en-US" sz="2400" dirty="0">
                <a:solidFill>
                  <a:srgbClr val="FF0000"/>
                </a:solidFill>
                <a:latin typeface="Book Antiqua" panose="02040602050305030304" pitchFamily="18" charset="0"/>
                <a:cs typeface="Calibri" panose="020F0502020204030204" pitchFamily="34" charset="0"/>
              </a:rPr>
              <a:t>?</a:t>
            </a:r>
          </a:p>
          <a:p>
            <a:pPr algn="just">
              <a:buClr>
                <a:srgbClr val="FF0000"/>
              </a:buClr>
              <a:buSzPct val="100000"/>
              <a:buFont typeface="Wingdings" panose="05000000000000000000" pitchFamily="2" charset="2"/>
              <a:buChar char="Ø"/>
            </a:pPr>
            <a:r>
              <a:rPr lang="en-US" b="1" dirty="0">
                <a:solidFill>
                  <a:schemeClr val="tx1"/>
                </a:solidFill>
                <a:latin typeface="Book Antiqua" panose="02040602050305030304" pitchFamily="18" charset="0"/>
                <a:cs typeface="Calibri" panose="020F0502020204030204" pitchFamily="34" charset="0"/>
              </a:rPr>
              <a:t>Northern Plastics Ltd. vs. Hindustan Photo Films </a:t>
            </a:r>
            <a:r>
              <a:rPr lang="en-US" b="1" dirty="0" err="1">
                <a:solidFill>
                  <a:schemeClr val="tx1"/>
                </a:solidFill>
                <a:latin typeface="Book Antiqua" panose="02040602050305030304" pitchFamily="18" charset="0"/>
                <a:cs typeface="Calibri" panose="020F0502020204030204" pitchFamily="34" charset="0"/>
              </a:rPr>
              <a:t>Mfg.Co</a:t>
            </a:r>
            <a:r>
              <a:rPr lang="en-US" b="1" dirty="0">
                <a:solidFill>
                  <a:schemeClr val="tx1"/>
                </a:solidFill>
                <a:latin typeface="Book Antiqua" panose="02040602050305030304" pitchFamily="18" charset="0"/>
                <a:cs typeface="Calibri" panose="020F0502020204030204" pitchFamily="34" charset="0"/>
              </a:rPr>
              <a:t>. Ltd.-1997 (91) ELT 502 (SC) </a:t>
            </a:r>
          </a:p>
          <a:p>
            <a:pPr algn="just">
              <a:buClr>
                <a:srgbClr val="FF0000"/>
              </a:buClr>
              <a:buSzPct val="100000"/>
              <a:buFont typeface="Wingdings" panose="05000000000000000000" pitchFamily="2" charset="2"/>
              <a:buChar char="Ø"/>
            </a:pPr>
            <a:r>
              <a:rPr lang="en-US" dirty="0">
                <a:solidFill>
                  <a:schemeClr val="tx1"/>
                </a:solidFill>
                <a:latin typeface="Book Antiqua" panose="02040602050305030304" pitchFamily="18" charset="0"/>
                <a:cs typeface="Calibri" panose="020F0502020204030204" pitchFamily="34" charset="0"/>
              </a:rPr>
              <a:t>“It is true that the phrase </a:t>
            </a:r>
            <a:r>
              <a:rPr lang="en-US" b="1" dirty="0">
                <a:solidFill>
                  <a:srgbClr val="C00000"/>
                </a:solidFill>
                <a:latin typeface="Book Antiqua" panose="02040602050305030304" pitchFamily="18" charset="0"/>
                <a:cs typeface="Calibri" panose="020F0502020204030204" pitchFamily="34" charset="0"/>
              </a:rPr>
              <a:t>'person aggrieved’ is wider than the phrase 'party aggrieved’.</a:t>
            </a:r>
            <a:r>
              <a:rPr lang="en-US" dirty="0">
                <a:solidFill>
                  <a:schemeClr val="tx1"/>
                </a:solidFill>
                <a:latin typeface="Book Antiqua" panose="02040602050305030304" pitchFamily="18" charset="0"/>
                <a:cs typeface="Calibri" panose="020F0502020204030204" pitchFamily="34" charset="0"/>
              </a:rPr>
              <a:t> But in the entire context of the statutory scheme especially sub-section (3) of Section 129A it has to be held that </a:t>
            </a:r>
            <a:r>
              <a:rPr lang="en-US" b="1" dirty="0">
                <a:solidFill>
                  <a:srgbClr val="C00000"/>
                </a:solidFill>
                <a:latin typeface="Book Antiqua" panose="02040602050305030304" pitchFamily="18" charset="0"/>
                <a:cs typeface="Calibri" panose="020F0502020204030204" pitchFamily="34" charset="0"/>
              </a:rPr>
              <a:t>only the parties to the proceedings before the adjudicating authority</a:t>
            </a:r>
            <a:r>
              <a:rPr lang="en-US" dirty="0">
                <a:solidFill>
                  <a:schemeClr val="tx1"/>
                </a:solidFill>
                <a:latin typeface="Book Antiqua" panose="02040602050305030304" pitchFamily="18" charset="0"/>
                <a:cs typeface="Calibri" panose="020F0502020204030204" pitchFamily="34" charset="0"/>
              </a:rPr>
              <a:t> Collector of Customs could prefer such an appeal to the CEGAT and the adjudicating authority under Section 122 can prefer such an appeal only when directed by the Board under Section 129D(1) and not otherwise…</a:t>
            </a:r>
          </a:p>
          <a:p>
            <a:pPr algn="just">
              <a:buClr>
                <a:srgbClr val="FF0000"/>
              </a:buClr>
              <a:buSzPct val="100000"/>
              <a:buFont typeface="Wingdings" panose="05000000000000000000" pitchFamily="2" charset="2"/>
              <a:buChar char="Ø"/>
            </a:pPr>
            <a:r>
              <a:rPr lang="en-US" dirty="0">
                <a:solidFill>
                  <a:schemeClr val="tx1"/>
                </a:solidFill>
                <a:latin typeface="Book Antiqua" panose="02040602050305030304" pitchFamily="18" charset="0"/>
                <a:cs typeface="Calibri" panose="020F0502020204030204" pitchFamily="34" charset="0"/>
              </a:rPr>
              <a:t>…</a:t>
            </a:r>
          </a:p>
          <a:p>
            <a:pPr algn="just">
              <a:buClr>
                <a:srgbClr val="FF0000"/>
              </a:buClr>
              <a:buSzPct val="100000"/>
              <a:buFont typeface="Wingdings" panose="05000000000000000000" pitchFamily="2" charset="2"/>
              <a:buChar char="Ø"/>
            </a:pPr>
            <a:r>
              <a:rPr lang="en-US" dirty="0">
                <a:solidFill>
                  <a:schemeClr val="tx1"/>
                </a:solidFill>
                <a:latin typeface="Book Antiqua" panose="02040602050305030304" pitchFamily="18" charset="0"/>
                <a:cs typeface="Calibri" panose="020F0502020204030204" pitchFamily="34" charset="0"/>
              </a:rPr>
              <a:t>But in order to earn a locus standi as 'person aggrieved’ other than the aggrieved party before the Collector of Customs as an adjudicating authority it must be shown that such a person aggrieved being third party has a direct legal interest in the goods involved in the adjudication process. It cannot be a general public interest or interest of a business rival as is being projected by the contesting respondents before us.” – </a:t>
            </a:r>
            <a:r>
              <a:rPr lang="en-US" b="1" dirty="0">
                <a:solidFill>
                  <a:srgbClr val="C00000"/>
                </a:solidFill>
                <a:latin typeface="Book Antiqua" panose="02040602050305030304" pitchFamily="18" charset="0"/>
                <a:cs typeface="Calibri" panose="020F0502020204030204" pitchFamily="34" charset="0"/>
              </a:rPr>
              <a:t>Judgment was in the context of Custom</a:t>
            </a:r>
            <a:endParaRPr lang="en-IN" b="1" dirty="0">
              <a:solidFill>
                <a:srgbClr val="C00000"/>
              </a:solidFill>
              <a:latin typeface="Book Antiqua" panose="02040602050305030304" pitchFamily="18" charset="0"/>
              <a:cs typeface="Calibri" panose="020F0502020204030204" pitchFamily="34" charset="0"/>
            </a:endParaRPr>
          </a:p>
          <a:p>
            <a:pPr algn="just">
              <a:buClr>
                <a:schemeClr val="tx1">
                  <a:lumMod val="95000"/>
                  <a:lumOff val="5000"/>
                </a:schemeClr>
              </a:buClr>
              <a:buSzPct val="80000"/>
              <a:buFont typeface="Wingdings" panose="05000000000000000000" pitchFamily="2" charset="2"/>
              <a:buChar char="Ø"/>
            </a:pPr>
            <a:endParaRPr lang="en-US" dirty="0">
              <a:solidFill>
                <a:schemeClr val="tx1"/>
              </a:solidFill>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2920853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541165"/>
          </a:xfrm>
          <a:prstGeom prst="rect">
            <a:avLst/>
          </a:prstGeom>
          <a:noFill/>
        </p:spPr>
        <p:txBody>
          <a:bodyPr>
            <a:noAutofit/>
          </a:bodyPr>
          <a:lstStyle/>
          <a:p>
            <a:pPr defTabSz="342884">
              <a:spcBef>
                <a:spcPct val="0"/>
              </a:spcBef>
              <a:defRPr/>
            </a:pPr>
            <a:r>
              <a:rPr lang="en-US" sz="2700" b="1" dirty="0">
                <a:latin typeface="Book Antiqua" panose="02040602050305030304" pitchFamily="18" charset="0"/>
                <a:ea typeface="+mj-ea"/>
                <a:cs typeface="Calibri" panose="020F0502020204030204" pitchFamily="34" charset="0"/>
              </a:rPr>
              <a:t>Appeal – Who can file it? </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8</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541164"/>
            <a:ext cx="9144000" cy="5918621"/>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just">
              <a:buClr>
                <a:schemeClr val="accent1"/>
              </a:buClr>
              <a:buSzPct val="80000"/>
              <a:buNone/>
            </a:pPr>
            <a:r>
              <a:rPr lang="en-US" sz="2000" b="1" dirty="0">
                <a:solidFill>
                  <a:srgbClr val="FF0000"/>
                </a:solidFill>
                <a:latin typeface="Book Antiqua" panose="02040602050305030304" pitchFamily="18" charset="0"/>
                <a:cs typeface="Calibri" panose="020F0502020204030204" pitchFamily="34" charset="0"/>
              </a:rPr>
              <a:t>Usha B. Agarwal vs. CCE –2009 (243) ELT 492 (Bom) – In the context of Excise</a:t>
            </a:r>
          </a:p>
          <a:p>
            <a:pPr marL="0" indent="0" algn="just">
              <a:buNone/>
            </a:pPr>
            <a:r>
              <a:rPr lang="en-GB" sz="1750" b="1" dirty="0">
                <a:solidFill>
                  <a:schemeClr val="tx1">
                    <a:lumMod val="95000"/>
                    <a:lumOff val="5000"/>
                  </a:schemeClr>
                </a:solidFill>
                <a:latin typeface="Book Antiqua" panose="02040602050305030304" pitchFamily="18" charset="0"/>
              </a:rPr>
              <a:t>10.</a:t>
            </a:r>
            <a:r>
              <a:rPr lang="en-GB" sz="1750" b="1" dirty="0">
                <a:solidFill>
                  <a:schemeClr val="tx1">
                    <a:lumMod val="95000"/>
                    <a:lumOff val="5000"/>
                  </a:schemeClr>
                </a:solidFill>
                <a:latin typeface="Book Antiqua" panose="02040602050305030304" pitchFamily="18" charset="0"/>
                <a:ea typeface="MS Mincho" panose="02020609040205080304" pitchFamily="49" charset="-128"/>
                <a:cs typeface="MS Mincho" panose="02020609040205080304" pitchFamily="49" charset="-128"/>
              </a:rPr>
              <a:t> </a:t>
            </a:r>
            <a:r>
              <a:rPr lang="en-GB" sz="1750" dirty="0">
                <a:solidFill>
                  <a:schemeClr val="tx1">
                    <a:lumMod val="95000"/>
                    <a:lumOff val="5000"/>
                  </a:schemeClr>
                </a:solidFill>
                <a:latin typeface="Book Antiqua" panose="02040602050305030304" pitchFamily="18" charset="0"/>
              </a:rPr>
              <a:t> O.N.G.C. took up the matter in appeal up to the Commissioner (Appeals) and thereafter did not take any steps. It is the Petitioner who has to pay the excise duty. It is the Petitioner’s contention that classification as done by the Revenue is not correct and accordingly, he is entitled to refund of duty paid. In our opinion, such person can be said to be person aggrieved as prejudice has been occasioned to him by O.N.G.C. in not preferring an appeal and the appellant having to pay the excise duty which in his opinion is not payable. </a:t>
            </a:r>
            <a:r>
              <a:rPr lang="en-GB" sz="1750" b="1" dirty="0">
                <a:solidFill>
                  <a:srgbClr val="C00000"/>
                </a:solidFill>
                <a:latin typeface="Book Antiqua" panose="02040602050305030304" pitchFamily="18" charset="0"/>
              </a:rPr>
              <a:t>Considering the scheme of Central Excise Act, the appellant would not have any other remedy as an application for refund would only be maintainable if the order of assessment is set aside and not otherwise. The appellant would, therefore, be left with no remedy at law. The Appellant, therefore, has demonstrated the prejudice that would be occasioned. It is in that context that this court rightly had directed the appellant to move an application to seek relief to prefer an appeal.</a:t>
            </a:r>
            <a:r>
              <a:rPr lang="en-GB" sz="1750" dirty="0">
                <a:latin typeface="Book Antiqua" panose="02040602050305030304" pitchFamily="18" charset="0"/>
              </a:rPr>
              <a:t> </a:t>
            </a:r>
            <a:r>
              <a:rPr lang="en-GB" sz="1750" dirty="0">
                <a:solidFill>
                  <a:schemeClr val="tx1">
                    <a:lumMod val="95000"/>
                    <a:lumOff val="5000"/>
                  </a:schemeClr>
                </a:solidFill>
                <a:latin typeface="Book Antiqua" panose="02040602050305030304" pitchFamily="18" charset="0"/>
              </a:rPr>
              <a:t>The tribunal unfortunately misread the judgment of this court and proceeded to examine whether an appeal itself lies. It is true that the tribunal in its judgment has noted that conferring a right on the person other than manufacturer may create adverse impact on the ordinary claim of the Revenue and fiscal administration. </a:t>
            </a:r>
            <a:r>
              <a:rPr lang="en-GB" sz="1750" b="1" dirty="0">
                <a:solidFill>
                  <a:srgbClr val="C00000"/>
                </a:solidFill>
                <a:latin typeface="Book Antiqua" panose="02040602050305030304" pitchFamily="18" charset="0"/>
              </a:rPr>
              <a:t>In our opinion, this can be met by holding that the person aggrieved who is allowed to prefer an appeal would only be entitled to prefer appeal to the extent of the prejudice suffered by inaction of the original assessee through whom he claims the relief. This would rule out the possibility of matter going down the chain.</a:t>
            </a:r>
          </a:p>
        </p:txBody>
      </p:sp>
    </p:spTree>
    <p:extLst>
      <p:ext uri="{BB962C8B-B14F-4D97-AF65-F5344CB8AC3E}">
        <p14:creationId xmlns:p14="http://schemas.microsoft.com/office/powerpoint/2010/main" val="4148560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541165"/>
          </a:xfrm>
          <a:prstGeom prst="rect">
            <a:avLst/>
          </a:prstGeom>
          <a:noFill/>
        </p:spPr>
        <p:txBody>
          <a:bodyPr>
            <a:noAutofit/>
          </a:bodyPr>
          <a:lstStyle/>
          <a:p>
            <a:pPr defTabSz="342884">
              <a:spcBef>
                <a:spcPct val="0"/>
              </a:spcBef>
              <a:defRPr/>
            </a:pPr>
            <a:r>
              <a:rPr lang="en-US" sz="2700" b="1" dirty="0">
                <a:latin typeface="Book Antiqua" panose="02040602050305030304" pitchFamily="18" charset="0"/>
                <a:ea typeface="+mj-ea"/>
                <a:cs typeface="Calibri" panose="020F0502020204030204" pitchFamily="34" charset="0"/>
              </a:rPr>
              <a:t>Appeal – Who can file it? </a:t>
            </a:r>
          </a:p>
        </p:txBody>
      </p:sp>
      <p:sp>
        <p:nvSpPr>
          <p:cNvPr id="2" name="Slide Number Placeholder 1">
            <a:extLst>
              <a:ext uri="{FF2B5EF4-FFF2-40B4-BE49-F238E27FC236}">
                <a16:creationId xmlns:a16="http://schemas.microsoft.com/office/drawing/2014/main" id="{819289A7-6067-4279-A2CE-3FDE2E8E6CE3}"/>
              </a:ext>
            </a:extLst>
          </p:cNvPr>
          <p:cNvSpPr>
            <a:spLocks noGrp="1"/>
          </p:cNvSpPr>
          <p:nvPr>
            <p:ph type="sldNum" sz="quarter" idx="12"/>
          </p:nvPr>
        </p:nvSpPr>
        <p:spPr/>
        <p:txBody>
          <a:bodyPr/>
          <a:lstStyle/>
          <a:p>
            <a:fld id="{B6F15528-21DE-4FAA-801E-634DDDAF4B2B}" type="slidenum">
              <a:rPr lang="en-US" smtClean="0"/>
              <a:pPr/>
              <a:t>9</a:t>
            </a:fld>
            <a:endParaRPr lang="en-US"/>
          </a:p>
        </p:txBody>
      </p:sp>
      <p:sp>
        <p:nvSpPr>
          <p:cNvPr id="7" name="Content Placeholder 2">
            <a:extLst>
              <a:ext uri="{FF2B5EF4-FFF2-40B4-BE49-F238E27FC236}">
                <a16:creationId xmlns:a16="http://schemas.microsoft.com/office/drawing/2014/main" id="{E3D839AB-0CAD-4218-A7C7-4B2E026F64C0}"/>
              </a:ext>
            </a:extLst>
          </p:cNvPr>
          <p:cNvSpPr txBox="1">
            <a:spLocks/>
          </p:cNvSpPr>
          <p:nvPr/>
        </p:nvSpPr>
        <p:spPr>
          <a:xfrm>
            <a:off x="0" y="541165"/>
            <a:ext cx="9144000" cy="5560218"/>
          </a:xfrm>
          <a:prstGeom prst="rect">
            <a:avLst/>
          </a:prstGeom>
          <a:solidFill>
            <a:schemeClr val="bg2">
              <a:lumMod val="60000"/>
              <a:lumOff val="40000"/>
            </a:schemeClr>
          </a:solidFill>
          <a:ln>
            <a:solidFill>
              <a:schemeClr val="tx1"/>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69056" lvl="1" indent="0" algn="just">
              <a:buNone/>
            </a:pPr>
            <a:r>
              <a:rPr lang="en-US" sz="2000" b="1" dirty="0">
                <a:solidFill>
                  <a:schemeClr val="tx1"/>
                </a:solidFill>
                <a:latin typeface="Book Antiqua" panose="02040602050305030304" pitchFamily="18" charset="0"/>
                <a:cs typeface="Calibri" panose="020F0502020204030204" pitchFamily="34" charset="0"/>
              </a:rPr>
              <a:t>Under the CGST Act, the person authorized to file are  as under</a:t>
            </a:r>
          </a:p>
          <a:p>
            <a:pPr lvl="1" algn="just">
              <a:buClr>
                <a:srgbClr val="FF0000"/>
              </a:buClr>
              <a:buSzPct val="100000"/>
              <a:buFont typeface="Wingdings" panose="05000000000000000000" pitchFamily="2" charset="2"/>
              <a:buChar char="Ø"/>
            </a:pPr>
            <a:r>
              <a:rPr lang="en-US" sz="2000" b="1" dirty="0">
                <a:solidFill>
                  <a:schemeClr val="tx1"/>
                </a:solidFill>
                <a:latin typeface="Book Antiqua" panose="02040602050305030304" pitchFamily="18" charset="0"/>
                <a:cs typeface="Calibri" panose="020F0502020204030204" pitchFamily="34" charset="0"/>
              </a:rPr>
              <a:t>S.107 (1) -Any person </a:t>
            </a:r>
            <a:r>
              <a:rPr lang="en-US" sz="2000" dirty="0">
                <a:solidFill>
                  <a:schemeClr val="tx1"/>
                </a:solidFill>
                <a:latin typeface="Book Antiqua" panose="02040602050305030304" pitchFamily="18" charset="0"/>
                <a:cs typeface="Calibri" panose="020F0502020204030204" pitchFamily="34" charset="0"/>
              </a:rPr>
              <a:t>aggrieved ……</a:t>
            </a:r>
          </a:p>
          <a:p>
            <a:pPr lvl="1" algn="just">
              <a:buClr>
                <a:srgbClr val="FF0000"/>
              </a:buClr>
              <a:buSzPct val="100000"/>
              <a:buFont typeface="Wingdings" panose="05000000000000000000" pitchFamily="2" charset="2"/>
              <a:buChar char="Ø"/>
            </a:pPr>
            <a:r>
              <a:rPr lang="en-US" sz="2000" b="1" dirty="0">
                <a:solidFill>
                  <a:schemeClr val="tx1"/>
                </a:solidFill>
                <a:latin typeface="Book Antiqua" panose="02040602050305030304" pitchFamily="18" charset="0"/>
                <a:cs typeface="Calibri" panose="020F0502020204030204" pitchFamily="34" charset="0"/>
              </a:rPr>
              <a:t>S.107 (2) –Commissioner empowered to file an appeal</a:t>
            </a:r>
          </a:p>
          <a:p>
            <a:pPr lvl="1" algn="just">
              <a:buClr>
                <a:srgbClr val="FF0000"/>
              </a:buClr>
              <a:buSzPct val="100000"/>
              <a:buFont typeface="Wingdings" panose="05000000000000000000" pitchFamily="2" charset="2"/>
              <a:buChar char="Ø"/>
            </a:pPr>
            <a:r>
              <a:rPr lang="en-US" sz="2000" b="1" dirty="0">
                <a:solidFill>
                  <a:schemeClr val="tx1"/>
                </a:solidFill>
                <a:latin typeface="Book Antiqua" panose="02040602050305030304" pitchFamily="18" charset="0"/>
                <a:cs typeface="Calibri" panose="020F0502020204030204" pitchFamily="34" charset="0"/>
              </a:rPr>
              <a:t>S. 112 (1) –Any person </a:t>
            </a:r>
            <a:r>
              <a:rPr lang="en-US" sz="2000" dirty="0">
                <a:solidFill>
                  <a:schemeClr val="tx1"/>
                </a:solidFill>
                <a:latin typeface="Book Antiqua" panose="02040602050305030304" pitchFamily="18" charset="0"/>
                <a:cs typeface="Calibri" panose="020F0502020204030204" pitchFamily="34" charset="0"/>
              </a:rPr>
              <a:t>aggrieved……</a:t>
            </a:r>
          </a:p>
          <a:p>
            <a:pPr lvl="1" algn="just">
              <a:buClr>
                <a:srgbClr val="FF0000"/>
              </a:buClr>
              <a:buSzPct val="100000"/>
              <a:buFont typeface="Wingdings" panose="05000000000000000000" pitchFamily="2" charset="2"/>
              <a:buChar char="Ø"/>
            </a:pPr>
            <a:r>
              <a:rPr lang="en-US" sz="2000" b="1" dirty="0">
                <a:solidFill>
                  <a:schemeClr val="tx1"/>
                </a:solidFill>
                <a:latin typeface="Book Antiqua" panose="02040602050305030304" pitchFamily="18" charset="0"/>
                <a:cs typeface="Calibri" panose="020F0502020204030204" pitchFamily="34" charset="0"/>
              </a:rPr>
              <a:t>S.112 (3) –The Commissioner empowered to file an appeal</a:t>
            </a:r>
            <a:r>
              <a:rPr lang="en-US" sz="2000" dirty="0">
                <a:solidFill>
                  <a:schemeClr val="tx1"/>
                </a:solidFill>
                <a:latin typeface="Book Antiqua" panose="02040602050305030304" pitchFamily="18" charset="0"/>
                <a:cs typeface="Calibri" panose="020F0502020204030204" pitchFamily="34" charset="0"/>
              </a:rPr>
              <a:t>…</a:t>
            </a:r>
          </a:p>
          <a:p>
            <a:pPr marL="0" lvl="1" indent="0" algn="just">
              <a:buNone/>
            </a:pPr>
            <a:r>
              <a:rPr lang="en-US" sz="2000" b="1" u="sng" dirty="0">
                <a:solidFill>
                  <a:srgbClr val="C00000"/>
                </a:solidFill>
                <a:latin typeface="Book Antiqua" panose="02040602050305030304" pitchFamily="18" charset="0"/>
                <a:cs typeface="Calibri" panose="020F0502020204030204" pitchFamily="34" charset="0"/>
              </a:rPr>
              <a:t>Is a letter demanding the tax an appealable order ?</a:t>
            </a:r>
          </a:p>
          <a:p>
            <a:pPr marL="0" indent="0" algn="just" defTabSz="270272">
              <a:buNone/>
            </a:pPr>
            <a:r>
              <a:rPr lang="en-US" sz="2000" b="1" dirty="0">
                <a:solidFill>
                  <a:schemeClr val="tx1"/>
                </a:solidFill>
                <a:latin typeface="Book Antiqua" panose="02040602050305030304" pitchFamily="18" charset="0"/>
                <a:cs typeface="Calibri" panose="020F0502020204030204" pitchFamily="34" charset="0"/>
              </a:rPr>
              <a:t>Chief Commissioner, LTU, Bangalore vs. TMT India Pvt. Ltd. -2019 (19) STR 5 (Kar.)- </a:t>
            </a:r>
            <a:r>
              <a:rPr lang="en-GB" sz="2000" b="1" dirty="0">
                <a:solidFill>
                  <a:schemeClr val="tx1"/>
                </a:solidFill>
                <a:latin typeface="Book Antiqua" panose="02040602050305030304" pitchFamily="18" charset="0"/>
                <a:cs typeface="Calibri" panose="020F0502020204030204" pitchFamily="34" charset="0"/>
              </a:rPr>
              <a:t> Approved in 2012 (27) STR J111 (Supreme Court)</a:t>
            </a:r>
            <a:endParaRPr lang="en-US" sz="2000" b="1" dirty="0">
              <a:solidFill>
                <a:schemeClr val="tx1"/>
              </a:solidFill>
              <a:latin typeface="Book Antiqua" panose="02040602050305030304" pitchFamily="18" charset="0"/>
              <a:cs typeface="Calibri" panose="020F0502020204030204" pitchFamily="34" charset="0"/>
            </a:endParaRPr>
          </a:p>
          <a:p>
            <a:pPr marL="132160" lvl="1" indent="0" algn="just">
              <a:buNone/>
            </a:pPr>
            <a:r>
              <a:rPr lang="en-GB" sz="2000" dirty="0">
                <a:solidFill>
                  <a:schemeClr val="tx1"/>
                </a:solidFill>
                <a:latin typeface="Book Antiqua" panose="02040602050305030304" pitchFamily="18" charset="0"/>
                <a:cs typeface="Calibri" panose="020F0502020204030204" pitchFamily="34" charset="0"/>
              </a:rPr>
              <a:t>18. Having regard to the fact that in the instant case, the </a:t>
            </a:r>
            <a:r>
              <a:rPr lang="en-GB" sz="2000" b="1" dirty="0">
                <a:solidFill>
                  <a:srgbClr val="C00000"/>
                </a:solidFill>
                <a:latin typeface="Book Antiqua" panose="02040602050305030304" pitchFamily="18" charset="0"/>
                <a:cs typeface="Calibri" panose="020F0502020204030204" pitchFamily="34" charset="0"/>
              </a:rPr>
              <a:t>Additional Commissioner on 23-12-2004 had held that the activity of the assessee does not come within the purview of service tax,</a:t>
            </a:r>
            <a:r>
              <a:rPr lang="en-GB" sz="2000" dirty="0">
                <a:solidFill>
                  <a:schemeClr val="tx1"/>
                </a:solidFill>
                <a:latin typeface="Book Antiqua" panose="02040602050305030304" pitchFamily="18" charset="0"/>
                <a:cs typeface="Calibri" panose="020F0502020204030204" pitchFamily="34" charset="0"/>
              </a:rPr>
              <a:t> it can be construed that the said order made on 23-12-2004 by the Additional Commissioner is by an adjudicating authority subordinate to the Commissioner of Central Excise, having regard to the definition of “Central Excise Officer” under Section 2(a) of the Central Excise Act, 1944.</a:t>
            </a:r>
            <a:endParaRPr lang="en-IN" sz="2000" dirty="0">
              <a:solidFill>
                <a:schemeClr val="tx1"/>
              </a:solidFill>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4271363446"/>
      </p:ext>
    </p:extLst>
  </p:cSld>
  <p:clrMapOvr>
    <a:masterClrMapping/>
  </p:clrMapOvr>
</p:sld>
</file>

<file path=ppt/theme/theme1.xml><?xml version="1.0" encoding="utf-8"?>
<a:theme xmlns:a="http://schemas.openxmlformats.org/drawingml/2006/main" name="1_Retrospect">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3875</TotalTime>
  <Words>10463</Words>
  <Application>Microsoft Office PowerPoint</Application>
  <PresentationFormat>On-screen Show (4:3)</PresentationFormat>
  <Paragraphs>682</Paragraphs>
  <Slides>68</Slides>
  <Notes>55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68</vt:i4>
      </vt:variant>
    </vt:vector>
  </HeadingPairs>
  <TitlesOfParts>
    <vt:vector size="76" baseType="lpstr">
      <vt:lpstr>Arial</vt:lpstr>
      <vt:lpstr>Book Antiqua</vt:lpstr>
      <vt:lpstr>Calibri</vt:lpstr>
      <vt:lpstr>Calibri Light</vt:lpstr>
      <vt:lpstr>Times New Roman</vt:lpstr>
      <vt:lpstr>Wingdings</vt:lpstr>
      <vt:lpstr>Wingdings 3</vt:lpstr>
      <vt:lpstr>1_Retrospect</vt:lpstr>
      <vt:lpstr>APPEALS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Constitutional Background of GST</dc:title>
  <dc:creator>A.K.BATRA</dc:creator>
  <cp:lastModifiedBy>Raj Jaggi</cp:lastModifiedBy>
  <cp:revision>564</cp:revision>
  <dcterms:created xsi:type="dcterms:W3CDTF">2021-06-28T06:25:06Z</dcterms:created>
  <dcterms:modified xsi:type="dcterms:W3CDTF">2024-07-26T08:23:48Z</dcterms:modified>
</cp:coreProperties>
</file>